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slides/slide243.xml" ContentType="application/vnd.openxmlformats-officedocument.presentationml.slide+xml"/>
  <Override PartName="/ppt/slides/slide244.xml" ContentType="application/vnd.openxmlformats-officedocument.presentationml.slide+xml"/>
  <Override PartName="/ppt/slides/slide245.xml" ContentType="application/vnd.openxmlformats-officedocument.presentationml.slide+xml"/>
  <Override PartName="/ppt/slides/slide246.xml" ContentType="application/vnd.openxmlformats-officedocument.presentationml.slide+xml"/>
  <Override PartName="/ppt/slides/slide247.xml" ContentType="application/vnd.openxmlformats-officedocument.presentationml.slide+xml"/>
  <Override PartName="/ppt/slides/slide248.xml" ContentType="application/vnd.openxmlformats-officedocument.presentationml.slide+xml"/>
  <Override PartName="/ppt/slides/slide249.xml" ContentType="application/vnd.openxmlformats-officedocument.presentationml.slide+xml"/>
  <Override PartName="/ppt/slides/slide250.xml" ContentType="application/vnd.openxmlformats-officedocument.presentationml.slide+xml"/>
  <Override PartName="/ppt/slides/slide251.xml" ContentType="application/vnd.openxmlformats-officedocument.presentationml.slide+xml"/>
  <Override PartName="/ppt/slides/slide252.xml" ContentType="application/vnd.openxmlformats-officedocument.presentationml.slide+xml"/>
  <Override PartName="/ppt/slides/slide253.xml" ContentType="application/vnd.openxmlformats-officedocument.presentationml.slide+xml"/>
  <Override PartName="/ppt/slides/slide254.xml" ContentType="application/vnd.openxmlformats-officedocument.presentationml.slide+xml"/>
  <Override PartName="/ppt/slides/slide255.xml" ContentType="application/vnd.openxmlformats-officedocument.presentationml.slide+xml"/>
  <Override PartName="/ppt/slides/slide256.xml" ContentType="application/vnd.openxmlformats-officedocument.presentationml.slide+xml"/>
  <Override PartName="/ppt/slides/slide257.xml" ContentType="application/vnd.openxmlformats-officedocument.presentationml.slide+xml"/>
  <Override PartName="/ppt/slides/slide258.xml" ContentType="application/vnd.openxmlformats-officedocument.presentationml.slide+xml"/>
  <Override PartName="/ppt/slides/slide259.xml" ContentType="application/vnd.openxmlformats-officedocument.presentationml.slide+xml"/>
  <Override PartName="/ppt/slides/slide260.xml" ContentType="application/vnd.openxmlformats-officedocument.presentationml.slide+xml"/>
  <Override PartName="/ppt/slides/slide261.xml" ContentType="application/vnd.openxmlformats-officedocument.presentationml.slide+xml"/>
  <Override PartName="/ppt/slides/slide262.xml" ContentType="application/vnd.openxmlformats-officedocument.presentationml.slide+xml"/>
  <Override PartName="/ppt/slides/slide263.xml" ContentType="application/vnd.openxmlformats-officedocument.presentationml.slide+xml"/>
  <Override PartName="/ppt/slides/slide264.xml" ContentType="application/vnd.openxmlformats-officedocument.presentationml.slide+xml"/>
  <Override PartName="/ppt/slides/slide265.xml" ContentType="application/vnd.openxmlformats-officedocument.presentationml.slide+xml"/>
  <Override PartName="/ppt/slides/slide266.xml" ContentType="application/vnd.openxmlformats-officedocument.presentationml.slide+xml"/>
  <Override PartName="/ppt/slides/slide267.xml" ContentType="application/vnd.openxmlformats-officedocument.presentationml.slide+xml"/>
  <Override PartName="/ppt/slides/slide268.xml" ContentType="application/vnd.openxmlformats-officedocument.presentationml.slide+xml"/>
  <Override PartName="/ppt/slides/slide269.xml" ContentType="application/vnd.openxmlformats-officedocument.presentationml.slide+xml"/>
  <Override PartName="/ppt/slides/slide270.xml" ContentType="application/vnd.openxmlformats-officedocument.presentationml.slide+xml"/>
  <Override PartName="/ppt/slides/slide271.xml" ContentType="application/vnd.openxmlformats-officedocument.presentationml.slide+xml"/>
  <Override PartName="/ppt/slides/slide272.xml" ContentType="application/vnd.openxmlformats-officedocument.presentationml.slide+xml"/>
  <Override PartName="/ppt/slides/slide273.xml" ContentType="application/vnd.openxmlformats-officedocument.presentationml.slide+xml"/>
  <Override PartName="/ppt/slides/slide274.xml" ContentType="application/vnd.openxmlformats-officedocument.presentationml.slide+xml"/>
  <Override PartName="/ppt/slides/slide275.xml" ContentType="application/vnd.openxmlformats-officedocument.presentationml.slide+xml"/>
  <Override PartName="/ppt/slides/slide276.xml" ContentType="application/vnd.openxmlformats-officedocument.presentationml.slide+xml"/>
  <Override PartName="/ppt/slides/slide277.xml" ContentType="application/vnd.openxmlformats-officedocument.presentationml.slide+xml"/>
  <Override PartName="/ppt/slides/slide278.xml" ContentType="application/vnd.openxmlformats-officedocument.presentationml.slide+xml"/>
  <Override PartName="/ppt/slides/slide279.xml" ContentType="application/vnd.openxmlformats-officedocument.presentationml.slide+xml"/>
  <Override PartName="/ppt/slides/slide280.xml" ContentType="application/vnd.openxmlformats-officedocument.presentationml.slide+xml"/>
  <Override PartName="/ppt/slides/slide281.xml" ContentType="application/vnd.openxmlformats-officedocument.presentationml.slide+xml"/>
  <Override PartName="/ppt/slides/slide282.xml" ContentType="application/vnd.openxmlformats-officedocument.presentationml.slide+xml"/>
  <Override PartName="/ppt/slides/slide283.xml" ContentType="application/vnd.openxmlformats-officedocument.presentationml.slide+xml"/>
  <Override PartName="/ppt/slides/slide284.xml" ContentType="application/vnd.openxmlformats-officedocument.presentationml.slide+xml"/>
  <Override PartName="/ppt/slides/slide285.xml" ContentType="application/vnd.openxmlformats-officedocument.presentationml.slide+xml"/>
  <Override PartName="/ppt/slides/slide286.xml" ContentType="application/vnd.openxmlformats-officedocument.presentationml.slide+xml"/>
  <Override PartName="/ppt/slides/slide287.xml" ContentType="application/vnd.openxmlformats-officedocument.presentationml.slide+xml"/>
  <Override PartName="/ppt/slides/slide288.xml" ContentType="application/vnd.openxmlformats-officedocument.presentationml.slide+xml"/>
  <Override PartName="/ppt/slides/slide289.xml" ContentType="application/vnd.openxmlformats-officedocument.presentationml.slide+xml"/>
  <Override PartName="/ppt/slides/slide290.xml" ContentType="application/vnd.openxmlformats-officedocument.presentationml.slide+xml"/>
  <Override PartName="/ppt/slides/slide29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tags/tag21.xml" ContentType="application/vnd.openxmlformats-officedocument.presentationml.tags+xml"/>
  <Override PartName="/ppt/notesSlides/notesSlide46.xml" ContentType="application/vnd.openxmlformats-officedocument.presentationml.notesSlide+xml"/>
  <Override PartName="/ppt/tags/tag22.xml" ContentType="application/vnd.openxmlformats-officedocument.presentationml.tags+xml"/>
  <Override PartName="/ppt/notesSlides/notesSlide47.xml" ContentType="application/vnd.openxmlformats-officedocument.presentationml.notesSlide+xml"/>
  <Override PartName="/ppt/tags/tag23.xml" ContentType="application/vnd.openxmlformats-officedocument.presentationml.tags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70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71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72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73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74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75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76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77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78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79.xml" ContentType="application/vnd.openxmlformats-officedocument.presentationml.notesSlide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notesSlides/notesSlide80.xml" ContentType="application/vnd.openxmlformats-officedocument.presentationml.notesSlide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notesSlides/notesSlide81.xml" ContentType="application/vnd.openxmlformats-officedocument.presentationml.notesSlide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notesSlides/notesSlide82.xml" ContentType="application/vnd.openxmlformats-officedocument.presentationml.notesSlide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notesSlides/notesSlide83.xml" ContentType="application/vnd.openxmlformats-officedocument.presentationml.notesSlide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notesSlides/notesSlide84.xml" ContentType="application/vnd.openxmlformats-officedocument.presentationml.notesSlide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24.xml" ContentType="application/vnd.openxmlformats-officedocument.presentationml.notesSlide+xml"/>
  <Override PartName="/ppt/notesSlides/notesSlide125.xml" ContentType="application/vnd.openxmlformats-officedocument.presentationml.notesSlide+xml"/>
  <Override PartName="/ppt/notesSlides/notesSlide126.xml" ContentType="application/vnd.openxmlformats-officedocument.presentationml.notesSlide+xml"/>
  <Override PartName="/ppt/notesSlides/notesSlide127.xml" ContentType="application/vnd.openxmlformats-officedocument.presentationml.notesSlide+xml"/>
  <Override PartName="/ppt/notesSlides/notesSlide128.xml" ContentType="application/vnd.openxmlformats-officedocument.presentationml.notesSlide+xml"/>
  <Override PartName="/ppt/notesSlides/notesSlide129.xml" ContentType="application/vnd.openxmlformats-officedocument.presentationml.notesSlide+xml"/>
  <Override PartName="/ppt/notesSlides/notesSlide130.xml" ContentType="application/vnd.openxmlformats-officedocument.presentationml.notesSlide+xml"/>
  <Override PartName="/ppt/notesSlides/notesSlide131.xml" ContentType="application/vnd.openxmlformats-officedocument.presentationml.notesSlide+xml"/>
  <Override PartName="/ppt/notesSlides/notesSlide132.xml" ContentType="application/vnd.openxmlformats-officedocument.presentationml.notesSlide+xml"/>
  <Override PartName="/ppt/notesSlides/notesSlide133.xml" ContentType="application/vnd.openxmlformats-officedocument.presentationml.notesSlide+xml"/>
  <Override PartName="/ppt/notesSlides/notesSlide134.xml" ContentType="application/vnd.openxmlformats-officedocument.presentationml.notesSlide+xml"/>
  <Override PartName="/ppt/notesSlides/notesSlide135.xml" ContentType="application/vnd.openxmlformats-officedocument.presentationml.notesSlide+xml"/>
  <Override PartName="/ppt/notesSlides/notesSlide136.xml" ContentType="application/vnd.openxmlformats-officedocument.presentationml.notesSlide+xml"/>
  <Override PartName="/ppt/notesSlides/notesSlide137.xml" ContentType="application/vnd.openxmlformats-officedocument.presentationml.notesSlide+xml"/>
  <Override PartName="/ppt/notesSlides/notesSlide138.xml" ContentType="application/vnd.openxmlformats-officedocument.presentationml.notesSlide+xml"/>
  <Override PartName="/ppt/notesSlides/notesSlide139.xml" ContentType="application/vnd.openxmlformats-officedocument.presentationml.notesSlide+xml"/>
  <Override PartName="/ppt/notesSlides/notesSlide140.xml" ContentType="application/vnd.openxmlformats-officedocument.presentationml.notesSlide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notesSlides/notesSlide141.xml" ContentType="application/vnd.openxmlformats-officedocument.presentationml.notesSlide+xml"/>
  <Override PartName="/ppt/notesSlides/notesSlide142.xml" ContentType="application/vnd.openxmlformats-officedocument.presentationml.notesSlide+xml"/>
  <Override PartName="/ppt/notesSlides/notesSlide143.xml" ContentType="application/vnd.openxmlformats-officedocument.presentationml.notesSlide+xml"/>
  <Override PartName="/ppt/notesSlides/notesSlide144.xml" ContentType="application/vnd.openxmlformats-officedocument.presentationml.notesSlide+xml"/>
  <Override PartName="/ppt/notesSlides/notesSlide145.xml" ContentType="application/vnd.openxmlformats-officedocument.presentationml.notesSlide+xml"/>
  <Override PartName="/ppt/notesSlides/notesSlide146.xml" ContentType="application/vnd.openxmlformats-officedocument.presentationml.notesSlide+xml"/>
  <Override PartName="/ppt/notesSlides/notesSlide147.xml" ContentType="application/vnd.openxmlformats-officedocument.presentationml.notesSlide+xml"/>
  <Override PartName="/ppt/notesSlides/notesSlide148.xml" ContentType="application/vnd.openxmlformats-officedocument.presentationml.notesSlide+xml"/>
  <Override PartName="/ppt/notesSlides/notesSlide149.xml" ContentType="application/vnd.openxmlformats-officedocument.presentationml.notesSlide+xml"/>
  <Override PartName="/ppt/notesSlides/notesSlide150.xml" ContentType="application/vnd.openxmlformats-officedocument.presentationml.notesSlide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notesSlides/notesSlide151.xml" ContentType="application/vnd.openxmlformats-officedocument.presentationml.notesSlide+xml"/>
  <Override PartName="/ppt/notesSlides/notesSlide152.xml" ContentType="application/vnd.openxmlformats-officedocument.presentationml.notesSlide+xml"/>
  <Override PartName="/ppt/notesSlides/notesSlide153.xml" ContentType="application/vnd.openxmlformats-officedocument.presentationml.notesSlide+xml"/>
  <Override PartName="/ppt/notesSlides/notesSlide154.xml" ContentType="application/vnd.openxmlformats-officedocument.presentationml.notesSlide+xml"/>
  <Override PartName="/ppt/notesSlides/notesSlide155.xml" ContentType="application/vnd.openxmlformats-officedocument.presentationml.notesSlide+xml"/>
  <Override PartName="/ppt/notesSlides/notesSlide156.xml" ContentType="application/vnd.openxmlformats-officedocument.presentationml.notesSlide+xml"/>
  <Override PartName="/ppt/notesSlides/notesSlide157.xml" ContentType="application/vnd.openxmlformats-officedocument.presentationml.notesSlide+xml"/>
  <Override PartName="/ppt/notesSlides/notesSlide158.xml" ContentType="application/vnd.openxmlformats-officedocument.presentationml.notesSlide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notesSlides/notesSlide159.xml" ContentType="application/vnd.openxmlformats-officedocument.presentationml.notesSlide+xml"/>
  <Override PartName="/ppt/notesSlides/notesSlide160.xml" ContentType="application/vnd.openxmlformats-officedocument.presentationml.notesSlide+xml"/>
  <Override PartName="/ppt/notesSlides/notesSlide161.xml" ContentType="application/vnd.openxmlformats-officedocument.presentationml.notesSlide+xml"/>
  <Override PartName="/ppt/notesSlides/notesSlide162.xml" ContentType="application/vnd.openxmlformats-officedocument.presentationml.notesSlide+xml"/>
  <Override PartName="/ppt/notesSlides/notesSlide163.xml" ContentType="application/vnd.openxmlformats-officedocument.presentationml.notesSlide+xml"/>
  <Override PartName="/ppt/notesSlides/notesSlide164.xml" ContentType="application/vnd.openxmlformats-officedocument.presentationml.notesSlide+xml"/>
  <Override PartName="/ppt/notesSlides/notesSlide165.xml" ContentType="application/vnd.openxmlformats-officedocument.presentationml.notesSlide+xml"/>
  <Override PartName="/ppt/notesSlides/notesSlide166.xml" ContentType="application/vnd.openxmlformats-officedocument.presentationml.notesSlide+xml"/>
  <Override PartName="/ppt/notesSlides/notesSlide167.xml" ContentType="application/vnd.openxmlformats-officedocument.presentationml.notesSlide+xml"/>
  <Override PartName="/ppt/notesSlides/notesSlide168.xml" ContentType="application/vnd.openxmlformats-officedocument.presentationml.notesSlide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notesSlides/notesSlide169.xml" ContentType="application/vnd.openxmlformats-officedocument.presentationml.notesSlide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notesSlides/notesSlide170.xml" ContentType="application/vnd.openxmlformats-officedocument.presentationml.notesSlide+xml"/>
  <Override PartName="/ppt/notesSlides/notesSlide171.xml" ContentType="application/vnd.openxmlformats-officedocument.presentationml.notesSlide+xml"/>
  <Override PartName="/ppt/notesSlides/notesSlide172.xml" ContentType="application/vnd.openxmlformats-officedocument.presentationml.notesSlide+xml"/>
  <Override PartName="/ppt/notesSlides/notesSlide173.xml" ContentType="application/vnd.openxmlformats-officedocument.presentationml.notesSlide+xml"/>
  <Override PartName="/ppt/notesSlides/notesSlide174.xml" ContentType="application/vnd.openxmlformats-officedocument.presentationml.notesSlide+xml"/>
  <Override PartName="/ppt/notesSlides/notesSlide175.xml" ContentType="application/vnd.openxmlformats-officedocument.presentationml.notesSlide+xml"/>
  <Override PartName="/ppt/notesSlides/notesSlide176.xml" ContentType="application/vnd.openxmlformats-officedocument.presentationml.notesSlide+xml"/>
  <Override PartName="/ppt/notesSlides/notesSlide177.xml" ContentType="application/vnd.openxmlformats-officedocument.presentationml.notesSlide+xml"/>
  <Override PartName="/ppt/notesSlides/notesSlide178.xml" ContentType="application/vnd.openxmlformats-officedocument.presentationml.notesSlide+xml"/>
  <Override PartName="/ppt/notesSlides/notesSlide179.xml" ContentType="application/vnd.openxmlformats-officedocument.presentationml.notesSlide+xml"/>
  <Override PartName="/ppt/notesSlides/notesSlide180.xml" ContentType="application/vnd.openxmlformats-officedocument.presentationml.notesSlide+xml"/>
  <Override PartName="/ppt/notesSlides/notesSlide181.xml" ContentType="application/vnd.openxmlformats-officedocument.presentationml.notesSlide+xml"/>
  <Override PartName="/ppt/notesSlides/notesSlide182.xml" ContentType="application/vnd.openxmlformats-officedocument.presentationml.notesSlide+xml"/>
  <Override PartName="/ppt/notesSlides/notesSlide183.xml" ContentType="application/vnd.openxmlformats-officedocument.presentationml.notesSlide+xml"/>
  <Override PartName="/ppt/notesSlides/notesSlide184.xml" ContentType="application/vnd.openxmlformats-officedocument.presentationml.notesSlide+xml"/>
  <Override PartName="/ppt/notesSlides/notesSlide185.xml" ContentType="application/vnd.openxmlformats-officedocument.presentationml.notesSlide+xml"/>
  <Override PartName="/ppt/notesSlides/notesSlide186.xml" ContentType="application/vnd.openxmlformats-officedocument.presentationml.notesSlide+xml"/>
  <Override PartName="/ppt/notesSlides/notesSlide187.xml" ContentType="application/vnd.openxmlformats-officedocument.presentationml.notesSlide+xml"/>
  <Override PartName="/ppt/notesSlides/notesSlide188.xml" ContentType="application/vnd.openxmlformats-officedocument.presentationml.notesSlide+xml"/>
  <Override PartName="/ppt/notesSlides/notesSlide189.xml" ContentType="application/vnd.openxmlformats-officedocument.presentationml.notesSlide+xml"/>
  <Override PartName="/ppt/notesSlides/notesSlide190.xml" ContentType="application/vnd.openxmlformats-officedocument.presentationml.notesSlide+xml"/>
  <Override PartName="/ppt/notesSlides/notesSlide191.xml" ContentType="application/vnd.openxmlformats-officedocument.presentationml.notesSlide+xml"/>
  <Override PartName="/ppt/notesSlides/notesSlide192.xml" ContentType="application/vnd.openxmlformats-officedocument.presentationml.notesSlide+xml"/>
  <Override PartName="/ppt/notesSlides/notesSlide193.xml" ContentType="application/vnd.openxmlformats-officedocument.presentationml.notesSlide+xml"/>
  <Override PartName="/ppt/notesSlides/notesSlide194.xml" ContentType="application/vnd.openxmlformats-officedocument.presentationml.notesSlide+xml"/>
  <Override PartName="/ppt/notesSlides/notesSlide195.xml" ContentType="application/vnd.openxmlformats-officedocument.presentationml.notesSlide+xml"/>
  <Override PartName="/ppt/notesSlides/notesSlide196.xml" ContentType="application/vnd.openxmlformats-officedocument.presentationml.notesSlide+xml"/>
  <Override PartName="/ppt/notesSlides/notesSlide197.xml" ContentType="application/vnd.openxmlformats-officedocument.presentationml.notesSlide+xml"/>
  <Override PartName="/ppt/notesSlides/notesSlide198.xml" ContentType="application/vnd.openxmlformats-officedocument.presentationml.notesSlide+xml"/>
  <Override PartName="/ppt/notesSlides/notesSlide199.xml" ContentType="application/vnd.openxmlformats-officedocument.presentationml.notesSlide+xml"/>
  <Override PartName="/ppt/notesSlides/notesSlide200.xml" ContentType="application/vnd.openxmlformats-officedocument.presentationml.notesSlide+xml"/>
  <Override PartName="/ppt/notesSlides/notesSlide201.xml" ContentType="application/vnd.openxmlformats-officedocument.presentationml.notesSlide+xml"/>
  <Override PartName="/ppt/notesSlides/notesSlide202.xml" ContentType="application/vnd.openxmlformats-officedocument.presentationml.notesSlide+xml"/>
  <Override PartName="/ppt/notesSlides/notesSlide203.xml" ContentType="application/vnd.openxmlformats-officedocument.presentationml.notesSlide+xml"/>
  <Override PartName="/ppt/notesSlides/notesSlide204.xml" ContentType="application/vnd.openxmlformats-officedocument.presentationml.notesSlide+xml"/>
  <Override PartName="/ppt/notesSlides/notesSlide205.xml" ContentType="application/vnd.openxmlformats-officedocument.presentationml.notesSlide+xml"/>
  <Override PartName="/ppt/notesSlides/notesSlide206.xml" ContentType="application/vnd.openxmlformats-officedocument.presentationml.notesSlide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notesSlides/notesSlide207.xml" ContentType="application/vnd.openxmlformats-officedocument.presentationml.notesSlide+xml"/>
  <Override PartName="/ppt/notesSlides/notesSlide208.xml" ContentType="application/vnd.openxmlformats-officedocument.presentationml.notesSlide+xml"/>
  <Override PartName="/ppt/notesSlides/notesSlide209.xml" ContentType="application/vnd.openxmlformats-officedocument.presentationml.notesSlide+xml"/>
  <Override PartName="/ppt/notesSlides/notesSlide210.xml" ContentType="application/vnd.openxmlformats-officedocument.presentationml.notesSlide+xml"/>
  <Override PartName="/ppt/notesSlides/notesSlide211.xml" ContentType="application/vnd.openxmlformats-officedocument.presentationml.notesSlide+xml"/>
  <Override PartName="/ppt/notesSlides/notesSlide212.xml" ContentType="application/vnd.openxmlformats-officedocument.presentationml.notesSlide+xml"/>
  <Override PartName="/ppt/notesSlides/notesSlide213.xml" ContentType="application/vnd.openxmlformats-officedocument.presentationml.notesSlide+xml"/>
  <Override PartName="/ppt/notesSlides/notesSlide214.xml" ContentType="application/vnd.openxmlformats-officedocument.presentationml.notesSlide+xml"/>
  <Override PartName="/ppt/notesSlides/notesSlide215.xml" ContentType="application/vnd.openxmlformats-officedocument.presentationml.notesSlide+xml"/>
  <Override PartName="/ppt/notesSlides/notesSlide216.xml" ContentType="application/vnd.openxmlformats-officedocument.presentationml.notesSlide+xml"/>
  <Override PartName="/ppt/notesSlides/notesSlide217.xml" ContentType="application/vnd.openxmlformats-officedocument.presentationml.notesSlide+xml"/>
  <Override PartName="/ppt/notesSlides/notesSlide218.xml" ContentType="application/vnd.openxmlformats-officedocument.presentationml.notesSlide+xml"/>
  <Override PartName="/ppt/notesSlides/notesSlide219.xml" ContentType="application/vnd.openxmlformats-officedocument.presentationml.notesSlide+xml"/>
  <Override PartName="/ppt/notesSlides/notesSlide220.xml" ContentType="application/vnd.openxmlformats-officedocument.presentationml.notesSlide+xml"/>
  <Override PartName="/ppt/notesSlides/notesSlide221.xml" ContentType="application/vnd.openxmlformats-officedocument.presentationml.notesSlide+xml"/>
  <Override PartName="/ppt/notesSlides/notesSlide222.xml" ContentType="application/vnd.openxmlformats-officedocument.presentationml.notesSlide+xml"/>
  <Override PartName="/ppt/notesSlides/notesSlide223.xml" ContentType="application/vnd.openxmlformats-officedocument.presentationml.notesSlide+xml"/>
  <Override PartName="/ppt/notesSlides/notesSlide224.xml" ContentType="application/vnd.openxmlformats-officedocument.presentationml.notesSlide+xml"/>
  <Override PartName="/ppt/notesSlides/notesSlide225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226.xml" ContentType="application/vnd.openxmlformats-officedocument.presentationml.notesSlide+xml"/>
  <Override PartName="/ppt/notesSlides/notesSlide227.xml" ContentType="application/vnd.openxmlformats-officedocument.presentationml.notesSlide+xml"/>
  <Override PartName="/ppt/notesSlides/notesSlide228.xml" ContentType="application/vnd.openxmlformats-officedocument.presentationml.notesSlide+xml"/>
  <Override PartName="/ppt/notesSlides/notesSlide229.xml" ContentType="application/vnd.openxmlformats-officedocument.presentationml.notesSlide+xml"/>
  <Override PartName="/ppt/notesSlides/notesSlide230.xml" ContentType="application/vnd.openxmlformats-officedocument.presentationml.notesSlide+xml"/>
  <Override PartName="/ppt/notesSlides/notesSlide231.xml" ContentType="application/vnd.openxmlformats-officedocument.presentationml.notesSlide+xml"/>
  <Override PartName="/ppt/notesSlides/notesSlide232.xml" ContentType="application/vnd.openxmlformats-officedocument.presentationml.notesSlide+xml"/>
  <Override PartName="/ppt/notesSlides/notesSlide233.xml" ContentType="application/vnd.openxmlformats-officedocument.presentationml.notesSlide+xml"/>
  <Override PartName="/ppt/notesSlides/notesSlide234.xml" ContentType="application/vnd.openxmlformats-officedocument.presentationml.notesSlide+xml"/>
  <Override PartName="/ppt/notesSlides/notesSlide235.xml" ContentType="application/vnd.openxmlformats-officedocument.presentationml.notesSlide+xml"/>
  <Override PartName="/ppt/notesSlides/notesSlide236.xml" ContentType="application/vnd.openxmlformats-officedocument.presentationml.notesSlide+xml"/>
  <Override PartName="/ppt/notesSlides/notesSlide237.xml" ContentType="application/vnd.openxmlformats-officedocument.presentationml.notesSlide+xml"/>
  <Override PartName="/ppt/notesSlides/notesSlide238.xml" ContentType="application/vnd.openxmlformats-officedocument.presentationml.notesSlide+xml"/>
  <Override PartName="/ppt/notesSlides/notesSlide239.xml" ContentType="application/vnd.openxmlformats-officedocument.presentationml.notesSlide+xml"/>
  <Override PartName="/ppt/notesSlides/notesSlide240.xml" ContentType="application/vnd.openxmlformats-officedocument.presentationml.notesSlide+xml"/>
  <Override PartName="/ppt/notesSlides/notesSlide241.xml" ContentType="application/vnd.openxmlformats-officedocument.presentationml.notesSlide+xml"/>
  <Override PartName="/ppt/notesSlides/notesSlide242.xml" ContentType="application/vnd.openxmlformats-officedocument.presentationml.notesSlide+xml"/>
  <Override PartName="/ppt/notesSlides/notesSlide243.xml" ContentType="application/vnd.openxmlformats-officedocument.presentationml.notesSlide+xml"/>
  <Override PartName="/ppt/notesSlides/notesSlide244.xml" ContentType="application/vnd.openxmlformats-officedocument.presentationml.notesSlide+xml"/>
  <Override PartName="/ppt/notesSlides/notesSlide245.xml" ContentType="application/vnd.openxmlformats-officedocument.presentationml.notesSlide+xml"/>
  <Override PartName="/ppt/notesSlides/notesSlide246.xml" ContentType="application/vnd.openxmlformats-officedocument.presentationml.notesSlide+xml"/>
  <Override PartName="/ppt/notesSlides/notesSlide247.xml" ContentType="application/vnd.openxmlformats-officedocument.presentationml.notesSlide+xml"/>
  <Override PartName="/ppt/notesSlides/notesSlide248.xml" ContentType="application/vnd.openxmlformats-officedocument.presentationml.notesSlide+xml"/>
  <Override PartName="/ppt/notesSlides/notesSlide249.xml" ContentType="application/vnd.openxmlformats-officedocument.presentationml.notesSlide+xml"/>
  <Override PartName="/ppt/notesSlides/notesSlide250.xml" ContentType="application/vnd.openxmlformats-officedocument.presentationml.notesSlide+xml"/>
  <Override PartName="/ppt/notesSlides/notesSlide251.xml" ContentType="application/vnd.openxmlformats-officedocument.presentationml.notesSlide+xml"/>
  <Override PartName="/ppt/notesSlides/notesSlide252.xml" ContentType="application/vnd.openxmlformats-officedocument.presentationml.notesSlide+xml"/>
  <Override PartName="/ppt/notesSlides/notesSlide253.xml" ContentType="application/vnd.openxmlformats-officedocument.presentationml.notesSlide+xml"/>
  <Override PartName="/ppt/notesSlides/notesSlide254.xml" ContentType="application/vnd.openxmlformats-officedocument.presentationml.notesSlide+xml"/>
  <Override PartName="/ppt/notesSlides/notesSlide255.xml" ContentType="application/vnd.openxmlformats-officedocument.presentationml.notesSlide+xml"/>
  <Override PartName="/ppt/notesSlides/notesSlide256.xml" ContentType="application/vnd.openxmlformats-officedocument.presentationml.notesSlide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notesSlides/notesSlide257.xml" ContentType="application/vnd.openxmlformats-officedocument.presentationml.notesSlide+xml"/>
  <Override PartName="/ppt/notesSlides/notesSlide258.xml" ContentType="application/vnd.openxmlformats-officedocument.presentationml.notesSlide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notesSlides/notesSlide259.xml" ContentType="application/vnd.openxmlformats-officedocument.presentationml.notesSlide+xml"/>
  <Override PartName="/ppt/notesSlides/notesSlide260.xml" ContentType="application/vnd.openxmlformats-officedocument.presentationml.notesSlide+xml"/>
  <Override PartName="/ppt/notesSlides/notesSlide261.xml" ContentType="application/vnd.openxmlformats-officedocument.presentationml.notesSlide+xml"/>
  <Override PartName="/ppt/notesSlides/notesSlide262.xml" ContentType="application/vnd.openxmlformats-officedocument.presentationml.notesSlide+xml"/>
  <Override PartName="/ppt/notesSlides/notesSlide263.xml" ContentType="application/vnd.openxmlformats-officedocument.presentationml.notesSlide+xml"/>
  <Override PartName="/ppt/notesSlides/notesSlide264.xml" ContentType="application/vnd.openxmlformats-officedocument.presentationml.notesSlide+xml"/>
  <Override PartName="/ppt/notesSlides/notesSlide265.xml" ContentType="application/vnd.openxmlformats-officedocument.presentationml.notesSlide+xml"/>
  <Override PartName="/ppt/notesSlides/notesSlide266.xml" ContentType="application/vnd.openxmlformats-officedocument.presentationml.notesSlide+xml"/>
  <Override PartName="/ppt/notesSlides/notesSlide267.xml" ContentType="application/vnd.openxmlformats-officedocument.presentationml.notesSlide+xml"/>
  <Override PartName="/ppt/notesSlides/notesSlide268.xml" ContentType="application/vnd.openxmlformats-officedocument.presentationml.notesSlide+xml"/>
  <Override PartName="/ppt/notesSlides/notesSlide269.xml" ContentType="application/vnd.openxmlformats-officedocument.presentationml.notesSlide+xml"/>
  <Override PartName="/ppt/notesSlides/notesSlide270.xml" ContentType="application/vnd.openxmlformats-officedocument.presentationml.notesSlide+xml"/>
  <Override PartName="/ppt/notesSlides/notesSlide271.xml" ContentType="application/vnd.openxmlformats-officedocument.presentationml.notesSlide+xml"/>
  <Override PartName="/ppt/notesSlides/notesSlide272.xml" ContentType="application/vnd.openxmlformats-officedocument.presentationml.notesSlide+xml"/>
  <Override PartName="/ppt/notesSlides/notesSlide273.xml" ContentType="application/vnd.openxmlformats-officedocument.presentationml.notesSlide+xml"/>
  <Override PartName="/ppt/notesSlides/notesSlide274.xml" ContentType="application/vnd.openxmlformats-officedocument.presentationml.notesSlide+xml"/>
  <Override PartName="/ppt/notesSlides/notesSlide275.xml" ContentType="application/vnd.openxmlformats-officedocument.presentationml.notesSlide+xml"/>
  <Override PartName="/ppt/notesSlides/notesSlide276.xml" ContentType="application/vnd.openxmlformats-officedocument.presentationml.notesSlide+xml"/>
  <Override PartName="/ppt/notesSlides/notesSlide277.xml" ContentType="application/vnd.openxmlformats-officedocument.presentationml.notesSlide+xml"/>
  <Override PartName="/ppt/notesSlides/notesSlide278.xml" ContentType="application/vnd.openxmlformats-officedocument.presentationml.notesSlide+xml"/>
  <Override PartName="/ppt/notesSlides/notesSlide279.xml" ContentType="application/vnd.openxmlformats-officedocument.presentationml.notesSlide+xml"/>
  <Override PartName="/ppt/notesSlides/notesSlide280.xml" ContentType="application/vnd.openxmlformats-officedocument.presentationml.notesSlide+xml"/>
  <Override PartName="/ppt/notesSlides/notesSlide281.xml" ContentType="application/vnd.openxmlformats-officedocument.presentationml.notesSlide+xml"/>
  <Override PartName="/ppt/notesSlides/notesSlide282.xml" ContentType="application/vnd.openxmlformats-officedocument.presentationml.notesSlide+xml"/>
  <Override PartName="/ppt/notesSlides/notesSlide283.xml" ContentType="application/vnd.openxmlformats-officedocument.presentationml.notesSlide+xml"/>
  <Override PartName="/ppt/notesSlides/notesSlide284.xml" ContentType="application/vnd.openxmlformats-officedocument.presentationml.notesSlide+xml"/>
  <Override PartName="/ppt/notesSlides/notesSlide285.xml" ContentType="application/vnd.openxmlformats-officedocument.presentationml.notesSlide+xml"/>
  <Override PartName="/ppt/notesSlides/notesSlide286.xml" ContentType="application/vnd.openxmlformats-officedocument.presentationml.notesSlide+xml"/>
  <Override PartName="/ppt/notesSlides/notesSlide287.xml" ContentType="application/vnd.openxmlformats-officedocument.presentationml.notesSlide+xml"/>
  <Override PartName="/ppt/notesSlides/notesSlide288.xml" ContentType="application/vnd.openxmlformats-officedocument.presentationml.notesSlide+xml"/>
  <Override PartName="/ppt/notesSlides/notesSlide289.xml" ContentType="application/vnd.openxmlformats-officedocument.presentationml.notesSlide+xml"/>
  <Override PartName="/ppt/notesSlides/notesSlide290.xml" ContentType="application/vnd.openxmlformats-officedocument.presentationml.notesSlide+xml"/>
  <Override PartName="/ppt/notesSlides/notesSlide29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70" r:id="rId2"/>
  </p:sldMasterIdLst>
  <p:notesMasterIdLst>
    <p:notesMasterId r:id="rId294"/>
  </p:notesMasterIdLst>
  <p:sldIdLst>
    <p:sldId id="256" r:id="rId3"/>
    <p:sldId id="263" r:id="rId4"/>
    <p:sldId id="746" r:id="rId5"/>
    <p:sldId id="811" r:id="rId6"/>
    <p:sldId id="812" r:id="rId7"/>
    <p:sldId id="813" r:id="rId8"/>
    <p:sldId id="814" r:id="rId9"/>
    <p:sldId id="815" r:id="rId10"/>
    <p:sldId id="816" r:id="rId11"/>
    <p:sldId id="646" r:id="rId12"/>
    <p:sldId id="647" r:id="rId13"/>
    <p:sldId id="671" r:id="rId14"/>
    <p:sldId id="669" r:id="rId15"/>
    <p:sldId id="668" r:id="rId16"/>
    <p:sldId id="667" r:id="rId17"/>
    <p:sldId id="666" r:id="rId18"/>
    <p:sldId id="665" r:id="rId19"/>
    <p:sldId id="664" r:id="rId20"/>
    <p:sldId id="663" r:id="rId21"/>
    <p:sldId id="662" r:id="rId22"/>
    <p:sldId id="661" r:id="rId23"/>
    <p:sldId id="660" r:id="rId24"/>
    <p:sldId id="659" r:id="rId25"/>
    <p:sldId id="658" r:id="rId26"/>
    <p:sldId id="657" r:id="rId27"/>
    <p:sldId id="656" r:id="rId28"/>
    <p:sldId id="655" r:id="rId29"/>
    <p:sldId id="654" r:id="rId30"/>
    <p:sldId id="653" r:id="rId31"/>
    <p:sldId id="652" r:id="rId32"/>
    <p:sldId id="651" r:id="rId33"/>
    <p:sldId id="650" r:id="rId34"/>
    <p:sldId id="649" r:id="rId35"/>
    <p:sldId id="648" r:id="rId36"/>
    <p:sldId id="493" r:id="rId37"/>
    <p:sldId id="495" r:id="rId38"/>
    <p:sldId id="685" r:id="rId39"/>
    <p:sldId id="684" r:id="rId40"/>
    <p:sldId id="683" r:id="rId41"/>
    <p:sldId id="682" r:id="rId42"/>
    <p:sldId id="681" r:id="rId43"/>
    <p:sldId id="680" r:id="rId44"/>
    <p:sldId id="679" r:id="rId45"/>
    <p:sldId id="678" r:id="rId46"/>
    <p:sldId id="677" r:id="rId47"/>
    <p:sldId id="676" r:id="rId48"/>
    <p:sldId id="675" r:id="rId49"/>
    <p:sldId id="674" r:id="rId50"/>
    <p:sldId id="673" r:id="rId51"/>
    <p:sldId id="672" r:id="rId52"/>
    <p:sldId id="390" r:id="rId53"/>
    <p:sldId id="402" r:id="rId54"/>
    <p:sldId id="395" r:id="rId55"/>
    <p:sldId id="734" r:id="rId56"/>
    <p:sldId id="735" r:id="rId57"/>
    <p:sldId id="690" r:id="rId58"/>
    <p:sldId id="689" r:id="rId59"/>
    <p:sldId id="688" r:id="rId60"/>
    <p:sldId id="817" r:id="rId61"/>
    <p:sldId id="818" r:id="rId62"/>
    <p:sldId id="819" r:id="rId63"/>
    <p:sldId id="820" r:id="rId64"/>
    <p:sldId id="821" r:id="rId65"/>
    <p:sldId id="822" r:id="rId66"/>
    <p:sldId id="823" r:id="rId67"/>
    <p:sldId id="824" r:id="rId68"/>
    <p:sldId id="825" r:id="rId69"/>
    <p:sldId id="826" r:id="rId70"/>
    <p:sldId id="708" r:id="rId71"/>
    <p:sldId id="707" r:id="rId72"/>
    <p:sldId id="706" r:id="rId73"/>
    <p:sldId id="705" r:id="rId74"/>
    <p:sldId id="703" r:id="rId75"/>
    <p:sldId id="702" r:id="rId76"/>
    <p:sldId id="700" r:id="rId77"/>
    <p:sldId id="699" r:id="rId78"/>
    <p:sldId id="698" r:id="rId79"/>
    <p:sldId id="697" r:id="rId80"/>
    <p:sldId id="696" r:id="rId81"/>
    <p:sldId id="695" r:id="rId82"/>
    <p:sldId id="694" r:id="rId83"/>
    <p:sldId id="693" r:id="rId84"/>
    <p:sldId id="692" r:id="rId85"/>
    <p:sldId id="691" r:id="rId86"/>
    <p:sldId id="425" r:id="rId87"/>
    <p:sldId id="491" r:id="rId88"/>
    <p:sldId id="871" r:id="rId89"/>
    <p:sldId id="872" r:id="rId90"/>
    <p:sldId id="709" r:id="rId91"/>
    <p:sldId id="737" r:id="rId92"/>
    <p:sldId id="424" r:id="rId93"/>
    <p:sldId id="430" r:id="rId94"/>
    <p:sldId id="710" r:id="rId95"/>
    <p:sldId id="827" r:id="rId96"/>
    <p:sldId id="873" r:id="rId97"/>
    <p:sldId id="828" r:id="rId98"/>
    <p:sldId id="829" r:id="rId99"/>
    <p:sldId id="830" r:id="rId100"/>
    <p:sldId id="831" r:id="rId101"/>
    <p:sldId id="832" r:id="rId102"/>
    <p:sldId id="736" r:id="rId103"/>
    <p:sldId id="834" r:id="rId104"/>
    <p:sldId id="835" r:id="rId105"/>
    <p:sldId id="836" r:id="rId106"/>
    <p:sldId id="837" r:id="rId107"/>
    <p:sldId id="838" r:id="rId108"/>
    <p:sldId id="839" r:id="rId109"/>
    <p:sldId id="840" r:id="rId110"/>
    <p:sldId id="841" r:id="rId111"/>
    <p:sldId id="842" r:id="rId112"/>
    <p:sldId id="844" r:id="rId113"/>
    <p:sldId id="845" r:id="rId114"/>
    <p:sldId id="846" r:id="rId115"/>
    <p:sldId id="847" r:id="rId116"/>
    <p:sldId id="874" r:id="rId117"/>
    <p:sldId id="876" r:id="rId118"/>
    <p:sldId id="877" r:id="rId119"/>
    <p:sldId id="878" r:id="rId120"/>
    <p:sldId id="879" r:id="rId121"/>
    <p:sldId id="880" r:id="rId122"/>
    <p:sldId id="881" r:id="rId123"/>
    <p:sldId id="882" r:id="rId124"/>
    <p:sldId id="883" r:id="rId125"/>
    <p:sldId id="884" r:id="rId126"/>
    <p:sldId id="885" r:id="rId127"/>
    <p:sldId id="886" r:id="rId128"/>
    <p:sldId id="887" r:id="rId129"/>
    <p:sldId id="888" r:id="rId130"/>
    <p:sldId id="889" r:id="rId131"/>
    <p:sldId id="875" r:id="rId132"/>
    <p:sldId id="849" r:id="rId133"/>
    <p:sldId id="850" r:id="rId134"/>
    <p:sldId id="890" r:id="rId135"/>
    <p:sldId id="865" r:id="rId136"/>
    <p:sldId id="866" r:id="rId137"/>
    <p:sldId id="461" r:id="rId138"/>
    <p:sldId id="712" r:id="rId139"/>
    <p:sldId id="713" r:id="rId140"/>
    <p:sldId id="464" r:id="rId141"/>
    <p:sldId id="467" r:id="rId142"/>
    <p:sldId id="468" r:id="rId143"/>
    <p:sldId id="469" r:id="rId144"/>
    <p:sldId id="470" r:id="rId145"/>
    <p:sldId id="471" r:id="rId146"/>
    <p:sldId id="472" r:id="rId147"/>
    <p:sldId id="473" r:id="rId148"/>
    <p:sldId id="474" r:id="rId149"/>
    <p:sldId id="475" r:id="rId150"/>
    <p:sldId id="476" r:id="rId151"/>
    <p:sldId id="477" r:id="rId152"/>
    <p:sldId id="480" r:id="rId153"/>
    <p:sldId id="483" r:id="rId154"/>
    <p:sldId id="487" r:id="rId155"/>
    <p:sldId id="488" r:id="rId156"/>
    <p:sldId id="498" r:id="rId157"/>
    <p:sldId id="714" r:id="rId158"/>
    <p:sldId id="715" r:id="rId159"/>
    <p:sldId id="497" r:id="rId160"/>
    <p:sldId id="762" r:id="rId161"/>
    <p:sldId id="508" r:id="rId162"/>
    <p:sldId id="509" r:id="rId163"/>
    <p:sldId id="891" r:id="rId164"/>
    <p:sldId id="510" r:id="rId165"/>
    <p:sldId id="892" r:id="rId166"/>
    <p:sldId id="511" r:id="rId167"/>
    <p:sldId id="512" r:id="rId168"/>
    <p:sldId id="513" r:id="rId169"/>
    <p:sldId id="516" r:id="rId170"/>
    <p:sldId id="517" r:id="rId171"/>
    <p:sldId id="740" r:id="rId172"/>
    <p:sldId id="515" r:id="rId173"/>
    <p:sldId id="466" r:id="rId174"/>
    <p:sldId id="518" r:id="rId175"/>
    <p:sldId id="716" r:id="rId176"/>
    <p:sldId id="739" r:id="rId177"/>
    <p:sldId id="521" r:id="rId178"/>
    <p:sldId id="526" r:id="rId179"/>
    <p:sldId id="867" r:id="rId180"/>
    <p:sldId id="868" r:id="rId181"/>
    <p:sldId id="869" r:id="rId182"/>
    <p:sldId id="870" r:id="rId183"/>
    <p:sldId id="527" r:id="rId184"/>
    <p:sldId id="529" r:id="rId185"/>
    <p:sldId id="528" r:id="rId186"/>
    <p:sldId id="530" r:id="rId187"/>
    <p:sldId id="531" r:id="rId188"/>
    <p:sldId id="532" r:id="rId189"/>
    <p:sldId id="533" r:id="rId190"/>
    <p:sldId id="534" r:id="rId191"/>
    <p:sldId id="535" r:id="rId192"/>
    <p:sldId id="537" r:id="rId193"/>
    <p:sldId id="538" r:id="rId194"/>
    <p:sldId id="536" r:id="rId195"/>
    <p:sldId id="540" r:id="rId196"/>
    <p:sldId id="539" r:id="rId197"/>
    <p:sldId id="541" r:id="rId198"/>
    <p:sldId id="542" r:id="rId199"/>
    <p:sldId id="543" r:id="rId200"/>
    <p:sldId id="544" r:id="rId201"/>
    <p:sldId id="546" r:id="rId202"/>
    <p:sldId id="547" r:id="rId203"/>
    <p:sldId id="548" r:id="rId204"/>
    <p:sldId id="549" r:id="rId205"/>
    <p:sldId id="550" r:id="rId206"/>
    <p:sldId id="551" r:id="rId207"/>
    <p:sldId id="552" r:id="rId208"/>
    <p:sldId id="553" r:id="rId209"/>
    <p:sldId id="554" r:id="rId210"/>
    <p:sldId id="555" r:id="rId211"/>
    <p:sldId id="556" r:id="rId212"/>
    <p:sldId id="557" r:id="rId213"/>
    <p:sldId id="558" r:id="rId214"/>
    <p:sldId id="559" r:id="rId215"/>
    <p:sldId id="560" r:id="rId216"/>
    <p:sldId id="561" r:id="rId217"/>
    <p:sldId id="562" r:id="rId218"/>
    <p:sldId id="774" r:id="rId219"/>
    <p:sldId id="773" r:id="rId220"/>
    <p:sldId id="775" r:id="rId221"/>
    <p:sldId id="776" r:id="rId222"/>
    <p:sldId id="780" r:id="rId223"/>
    <p:sldId id="781" r:id="rId224"/>
    <p:sldId id="782" r:id="rId225"/>
    <p:sldId id="784" r:id="rId226"/>
    <p:sldId id="783" r:id="rId227"/>
    <p:sldId id="563" r:id="rId228"/>
    <p:sldId id="741" r:id="rId229"/>
    <p:sldId id="523" r:id="rId230"/>
    <p:sldId id="524" r:id="rId231"/>
    <p:sldId id="567" r:id="rId232"/>
    <p:sldId id="719" r:id="rId233"/>
    <p:sldId id="574" r:id="rId234"/>
    <p:sldId id="777" r:id="rId235"/>
    <p:sldId id="785" r:id="rId236"/>
    <p:sldId id="778" r:id="rId237"/>
    <p:sldId id="786" r:id="rId238"/>
    <p:sldId id="787" r:id="rId239"/>
    <p:sldId id="788" r:id="rId240"/>
    <p:sldId id="789" r:id="rId241"/>
    <p:sldId id="791" r:id="rId242"/>
    <p:sldId id="792" r:id="rId243"/>
    <p:sldId id="793" r:id="rId244"/>
    <p:sldId id="795" r:id="rId245"/>
    <p:sldId id="794" r:id="rId246"/>
    <p:sldId id="796" r:id="rId247"/>
    <p:sldId id="797" r:id="rId248"/>
    <p:sldId id="798" r:id="rId249"/>
    <p:sldId id="799" r:id="rId250"/>
    <p:sldId id="602" r:id="rId251"/>
    <p:sldId id="603" r:id="rId252"/>
    <p:sldId id="604" r:id="rId253"/>
    <p:sldId id="743" r:id="rId254"/>
    <p:sldId id="608" r:id="rId255"/>
    <p:sldId id="612" r:id="rId256"/>
    <p:sldId id="613" r:id="rId257"/>
    <p:sldId id="609" r:id="rId258"/>
    <p:sldId id="614" r:id="rId259"/>
    <p:sldId id="615" r:id="rId260"/>
    <p:sldId id="616" r:id="rId261"/>
    <p:sldId id="617" r:id="rId262"/>
    <p:sldId id="619" r:id="rId263"/>
    <p:sldId id="620" r:id="rId264"/>
    <p:sldId id="621" r:id="rId265"/>
    <p:sldId id="618" r:id="rId266"/>
    <p:sldId id="622" r:id="rId267"/>
    <p:sldId id="623" r:id="rId268"/>
    <p:sldId id="624" r:id="rId269"/>
    <p:sldId id="625" r:id="rId270"/>
    <p:sldId id="626" r:id="rId271"/>
    <p:sldId id="627" r:id="rId272"/>
    <p:sldId id="628" r:id="rId273"/>
    <p:sldId id="629" r:id="rId274"/>
    <p:sldId id="630" r:id="rId275"/>
    <p:sldId id="631" r:id="rId276"/>
    <p:sldId id="632" r:id="rId277"/>
    <p:sldId id="633" r:id="rId278"/>
    <p:sldId id="634" r:id="rId279"/>
    <p:sldId id="635" r:id="rId280"/>
    <p:sldId id="636" r:id="rId281"/>
    <p:sldId id="803" r:id="rId282"/>
    <p:sldId id="801" r:id="rId283"/>
    <p:sldId id="802" r:id="rId284"/>
    <p:sldId id="804" r:id="rId285"/>
    <p:sldId id="805" r:id="rId286"/>
    <p:sldId id="806" r:id="rId287"/>
    <p:sldId id="807" r:id="rId288"/>
    <p:sldId id="642" r:id="rId289"/>
    <p:sldId id="742" r:id="rId290"/>
    <p:sldId id="611" r:id="rId291"/>
    <p:sldId id="808" r:id="rId292"/>
    <p:sldId id="810" r:id="rId293"/>
  </p:sldIdLst>
  <p:sldSz cx="9144000" cy="6858000" type="screen4x3"/>
  <p:notesSz cx="6858000" cy="9144000"/>
  <p:embeddedFontLst>
    <p:embeddedFont>
      <p:font typeface="Rix모던고딕 B" pitchFamily="18" charset="-127"/>
      <p:regular r:id="rId295"/>
    </p:embeddedFont>
    <p:embeddedFont>
      <p:font typeface=" @산돌퍼즐Bk" pitchFamily="18" charset="-127"/>
      <p:regular r:id="rId296"/>
    </p:embeddedFont>
    <p:embeddedFont>
      <p:font typeface="나눔고딕" pitchFamily="50" charset="-127"/>
      <p:regular r:id="rId297"/>
      <p:bold r:id="rId298"/>
    </p:embeddedFont>
    <p:embeddedFont>
      <p:font typeface="나눔손글씨 펜" pitchFamily="66" charset="-127"/>
      <p:regular r:id="rId299"/>
    </p:embeddedFont>
    <p:embeddedFont>
      <p:font typeface="Rix모던고딕 L" pitchFamily="18" charset="-127"/>
      <p:regular r:id="rId300"/>
    </p:embeddedFont>
    <p:embeddedFont>
      <p:font typeface="서울남산체 L" pitchFamily="18" charset="-127"/>
      <p:regular r:id="rId301"/>
    </p:embeddedFont>
    <p:embeddedFont>
      <p:font typeface="Rix모던고딕 M" pitchFamily="18" charset="-127"/>
      <p:regular r:id="rId302"/>
    </p:embeddedFont>
    <p:embeddedFont>
      <p:font typeface="맑은 고딕" pitchFamily="50" charset="-127"/>
      <p:regular r:id="rId303"/>
      <p:bold r:id="rId304"/>
    </p:embeddedFont>
    <p:embeddedFont>
      <p:font typeface="HY견고딕" pitchFamily="18" charset="-127"/>
      <p:regular r:id="rId305"/>
    </p:embeddedFont>
    <p:embeddedFont>
      <p:font typeface="Rix모던고딕 EB" pitchFamily="18" charset="-127"/>
      <p:regular r:id="rId306"/>
    </p:embeddedFont>
    <p:embeddedFont>
      <p:font typeface="서울남산체 M" pitchFamily="18" charset="-127"/>
      <p:regular r:id="rId307"/>
    </p:embeddedFont>
    <p:embeddedFont>
      <p:font typeface="08서울남산체 EB" pitchFamily="18" charset="-127"/>
      <p:regular r:id="rId308"/>
    </p:embeddedFont>
    <p:embeddedFont>
      <p:font typeface="서울남산체 B" pitchFamily="18" charset="-127"/>
      <p:regular r:id="rId309"/>
    </p:embeddedFont>
    <p:embeddedFont>
      <p:font typeface="HY얕은샘물M" pitchFamily="18" charset="-127"/>
      <p:regular r:id="rId310"/>
    </p:embeddedFont>
    <p:embeddedFont>
      <p:font typeface="산돌 도로표지판M" pitchFamily="18" charset="-127"/>
      <p:regular r:id="rId311"/>
    </p:embeddedFont>
    <p:embeddedFont>
      <p:font typeface="서울남산체 EB" pitchFamily="18" charset="-127"/>
      <p:regular r:id="rId312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orient="horz" pos="889">
          <p15:clr>
            <a:srgbClr val="A4A3A4"/>
          </p15:clr>
        </p15:guide>
        <p15:guide id="3" orient="horz" pos="3998">
          <p15:clr>
            <a:srgbClr val="A4A3A4"/>
          </p15:clr>
        </p15:guide>
        <p15:guide id="4" orient="horz" pos="2886">
          <p15:clr>
            <a:srgbClr val="A4A3A4"/>
          </p15:clr>
        </p15:guide>
        <p15:guide id="5" orient="horz" pos="300">
          <p15:clr>
            <a:srgbClr val="A4A3A4"/>
          </p15:clr>
        </p15:guide>
        <p15:guide id="6" orient="horz" pos="164">
          <p15:clr>
            <a:srgbClr val="A4A3A4"/>
          </p15:clr>
        </p15:guide>
        <p15:guide id="7" pos="2880">
          <p15:clr>
            <a:srgbClr val="A4A3A4"/>
          </p15:clr>
        </p15:guide>
        <p15:guide id="8" pos="5616">
          <p15:clr>
            <a:srgbClr val="A4A3A4"/>
          </p15:clr>
        </p15:guide>
        <p15:guide id="9" pos="15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E1"/>
    <a:srgbClr val="D4349B"/>
    <a:srgbClr val="0984FF"/>
    <a:srgbClr val="FBFBFB"/>
    <a:srgbClr val="D9F6FF"/>
    <a:srgbClr val="BDF1FF"/>
    <a:srgbClr val="D1F4FF"/>
    <a:srgbClr val="2994FF"/>
    <a:srgbClr val="75DBFF"/>
    <a:srgbClr val="D1F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notesView">
  <p:normalViewPr>
    <p:restoredLeft sz="15620"/>
    <p:restoredTop sz="77876" autoAdjust="0"/>
  </p:normalViewPr>
  <p:slideViewPr>
    <p:cSldViewPr showGuides="1">
      <p:cViewPr varScale="1">
        <p:scale>
          <a:sx n="53" d="100"/>
          <a:sy n="53" d="100"/>
        </p:scale>
        <p:origin x="-1782" y="-90"/>
      </p:cViewPr>
      <p:guideLst>
        <p:guide orient="horz" pos="2160"/>
        <p:guide orient="horz" pos="1117"/>
        <p:guide orient="horz" pos="4065"/>
        <p:guide orient="horz" pos="2886"/>
        <p:guide orient="horz" pos="255"/>
        <p:guide orient="horz" pos="164"/>
        <p:guide orient="horz" pos="1162"/>
        <p:guide orient="horz" pos="3475"/>
        <p:guide orient="horz" pos="1480"/>
        <p:guide orient="horz" pos="1933"/>
        <p:guide pos="2880"/>
        <p:guide pos="5556"/>
        <p:guide pos="158"/>
        <p:guide pos="839"/>
        <p:guide pos="4921"/>
        <p:guide pos="2245"/>
      </p:guideLst>
    </p:cSldViewPr>
  </p:slideViewPr>
  <p:notesTextViewPr>
    <p:cViewPr>
      <p:scale>
        <a:sx n="1" d="1"/>
        <a:sy n="1" d="1"/>
      </p:scale>
      <p:origin x="0" y="714"/>
    </p:cViewPr>
  </p:notesTextViewPr>
  <p:sorterViewPr>
    <p:cViewPr>
      <p:scale>
        <a:sx n="100" d="100"/>
        <a:sy n="100" d="100"/>
      </p:scale>
      <p:origin x="0" y="70830"/>
    </p:cViewPr>
  </p:sorterViewPr>
  <p:notesViewPr>
    <p:cSldViewPr showGuides="1">
      <p:cViewPr>
        <p:scale>
          <a:sx n="87" d="100"/>
          <a:sy n="87" d="100"/>
        </p:scale>
        <p:origin x="-2076" y="1512"/>
      </p:cViewPr>
      <p:guideLst>
        <p:guide orient="horz" pos="2925"/>
        <p:guide orient="horz" pos="361"/>
        <p:guide pos="2160"/>
        <p:guide pos="3865"/>
        <p:guide pos="43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5.xml"/><Relationship Id="rId299" Type="http://schemas.openxmlformats.org/officeDocument/2006/relationships/font" Target="fonts/font5.fntdata"/><Relationship Id="rId303" Type="http://schemas.openxmlformats.org/officeDocument/2006/relationships/font" Target="fonts/font9.fntdata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63" Type="http://schemas.openxmlformats.org/officeDocument/2006/relationships/slide" Target="slides/slide61.xml"/><Relationship Id="rId84" Type="http://schemas.openxmlformats.org/officeDocument/2006/relationships/slide" Target="slides/slide82.xml"/><Relationship Id="rId138" Type="http://schemas.openxmlformats.org/officeDocument/2006/relationships/slide" Target="slides/slide136.xml"/><Relationship Id="rId159" Type="http://schemas.openxmlformats.org/officeDocument/2006/relationships/slide" Target="slides/slide157.xml"/><Relationship Id="rId170" Type="http://schemas.openxmlformats.org/officeDocument/2006/relationships/slide" Target="slides/slide168.xml"/><Relationship Id="rId191" Type="http://schemas.openxmlformats.org/officeDocument/2006/relationships/slide" Target="slides/slide189.xml"/><Relationship Id="rId205" Type="http://schemas.openxmlformats.org/officeDocument/2006/relationships/slide" Target="slides/slide203.xml"/><Relationship Id="rId226" Type="http://schemas.openxmlformats.org/officeDocument/2006/relationships/slide" Target="slides/slide224.xml"/><Relationship Id="rId247" Type="http://schemas.openxmlformats.org/officeDocument/2006/relationships/slide" Target="slides/slide245.xml"/><Relationship Id="rId107" Type="http://schemas.openxmlformats.org/officeDocument/2006/relationships/slide" Target="slides/slide105.xml"/><Relationship Id="rId268" Type="http://schemas.openxmlformats.org/officeDocument/2006/relationships/slide" Target="slides/slide266.xml"/><Relationship Id="rId289" Type="http://schemas.openxmlformats.org/officeDocument/2006/relationships/slide" Target="slides/slide287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53" Type="http://schemas.openxmlformats.org/officeDocument/2006/relationships/slide" Target="slides/slide51.xml"/><Relationship Id="rId74" Type="http://schemas.openxmlformats.org/officeDocument/2006/relationships/slide" Target="slides/slide72.xml"/><Relationship Id="rId128" Type="http://schemas.openxmlformats.org/officeDocument/2006/relationships/slide" Target="slides/slide126.xml"/><Relationship Id="rId149" Type="http://schemas.openxmlformats.org/officeDocument/2006/relationships/slide" Target="slides/slide147.xml"/><Relationship Id="rId314" Type="http://schemas.openxmlformats.org/officeDocument/2006/relationships/viewProps" Target="viewProps.xml"/><Relationship Id="rId5" Type="http://schemas.openxmlformats.org/officeDocument/2006/relationships/slide" Target="slides/slide3.xml"/><Relationship Id="rId95" Type="http://schemas.openxmlformats.org/officeDocument/2006/relationships/slide" Target="slides/slide93.xml"/><Relationship Id="rId160" Type="http://schemas.openxmlformats.org/officeDocument/2006/relationships/slide" Target="slides/slide158.xml"/><Relationship Id="rId181" Type="http://schemas.openxmlformats.org/officeDocument/2006/relationships/slide" Target="slides/slide179.xml"/><Relationship Id="rId216" Type="http://schemas.openxmlformats.org/officeDocument/2006/relationships/slide" Target="slides/slide214.xml"/><Relationship Id="rId237" Type="http://schemas.openxmlformats.org/officeDocument/2006/relationships/slide" Target="slides/slide235.xml"/><Relationship Id="rId258" Type="http://schemas.openxmlformats.org/officeDocument/2006/relationships/slide" Target="slides/slide256.xml"/><Relationship Id="rId279" Type="http://schemas.openxmlformats.org/officeDocument/2006/relationships/slide" Target="slides/slide277.xml"/><Relationship Id="rId22" Type="http://schemas.openxmlformats.org/officeDocument/2006/relationships/slide" Target="slides/slide20.xml"/><Relationship Id="rId43" Type="http://schemas.openxmlformats.org/officeDocument/2006/relationships/slide" Target="slides/slide41.xml"/><Relationship Id="rId64" Type="http://schemas.openxmlformats.org/officeDocument/2006/relationships/slide" Target="slides/slide62.xml"/><Relationship Id="rId118" Type="http://schemas.openxmlformats.org/officeDocument/2006/relationships/slide" Target="slides/slide116.xml"/><Relationship Id="rId139" Type="http://schemas.openxmlformats.org/officeDocument/2006/relationships/slide" Target="slides/slide137.xml"/><Relationship Id="rId290" Type="http://schemas.openxmlformats.org/officeDocument/2006/relationships/slide" Target="slides/slide288.xml"/><Relationship Id="rId304" Type="http://schemas.openxmlformats.org/officeDocument/2006/relationships/font" Target="fonts/font10.fntdata"/><Relationship Id="rId85" Type="http://schemas.openxmlformats.org/officeDocument/2006/relationships/slide" Target="slides/slide83.xml"/><Relationship Id="rId150" Type="http://schemas.openxmlformats.org/officeDocument/2006/relationships/slide" Target="slides/slide148.xml"/><Relationship Id="rId171" Type="http://schemas.openxmlformats.org/officeDocument/2006/relationships/slide" Target="slides/slide169.xml"/><Relationship Id="rId192" Type="http://schemas.openxmlformats.org/officeDocument/2006/relationships/slide" Target="slides/slide190.xml"/><Relationship Id="rId206" Type="http://schemas.openxmlformats.org/officeDocument/2006/relationships/slide" Target="slides/slide204.xml"/><Relationship Id="rId227" Type="http://schemas.openxmlformats.org/officeDocument/2006/relationships/slide" Target="slides/slide225.xml"/><Relationship Id="rId248" Type="http://schemas.openxmlformats.org/officeDocument/2006/relationships/slide" Target="slides/slide246.xml"/><Relationship Id="rId269" Type="http://schemas.openxmlformats.org/officeDocument/2006/relationships/slide" Target="slides/slide267.xml"/><Relationship Id="rId12" Type="http://schemas.openxmlformats.org/officeDocument/2006/relationships/slide" Target="slides/slide10.xml"/><Relationship Id="rId33" Type="http://schemas.openxmlformats.org/officeDocument/2006/relationships/slide" Target="slides/slide31.xml"/><Relationship Id="rId108" Type="http://schemas.openxmlformats.org/officeDocument/2006/relationships/slide" Target="slides/slide106.xml"/><Relationship Id="rId129" Type="http://schemas.openxmlformats.org/officeDocument/2006/relationships/slide" Target="slides/slide127.xml"/><Relationship Id="rId280" Type="http://schemas.openxmlformats.org/officeDocument/2006/relationships/slide" Target="slides/slide278.xml"/><Relationship Id="rId315" Type="http://schemas.openxmlformats.org/officeDocument/2006/relationships/theme" Target="theme/theme1.xml"/><Relationship Id="rId54" Type="http://schemas.openxmlformats.org/officeDocument/2006/relationships/slide" Target="slides/slide52.xml"/><Relationship Id="rId75" Type="http://schemas.openxmlformats.org/officeDocument/2006/relationships/slide" Target="slides/slide73.xml"/><Relationship Id="rId96" Type="http://schemas.openxmlformats.org/officeDocument/2006/relationships/slide" Target="slides/slide94.xml"/><Relationship Id="rId140" Type="http://schemas.openxmlformats.org/officeDocument/2006/relationships/slide" Target="slides/slide138.xml"/><Relationship Id="rId161" Type="http://schemas.openxmlformats.org/officeDocument/2006/relationships/slide" Target="slides/slide159.xml"/><Relationship Id="rId182" Type="http://schemas.openxmlformats.org/officeDocument/2006/relationships/slide" Target="slides/slide180.xml"/><Relationship Id="rId217" Type="http://schemas.openxmlformats.org/officeDocument/2006/relationships/slide" Target="slides/slide215.xml"/><Relationship Id="rId6" Type="http://schemas.openxmlformats.org/officeDocument/2006/relationships/slide" Target="slides/slide4.xml"/><Relationship Id="rId238" Type="http://schemas.openxmlformats.org/officeDocument/2006/relationships/slide" Target="slides/slide236.xml"/><Relationship Id="rId259" Type="http://schemas.openxmlformats.org/officeDocument/2006/relationships/slide" Target="slides/slide257.xml"/><Relationship Id="rId23" Type="http://schemas.openxmlformats.org/officeDocument/2006/relationships/slide" Target="slides/slide21.xml"/><Relationship Id="rId119" Type="http://schemas.openxmlformats.org/officeDocument/2006/relationships/slide" Target="slides/slide117.xml"/><Relationship Id="rId270" Type="http://schemas.openxmlformats.org/officeDocument/2006/relationships/slide" Target="slides/slide268.xml"/><Relationship Id="rId291" Type="http://schemas.openxmlformats.org/officeDocument/2006/relationships/slide" Target="slides/slide289.xml"/><Relationship Id="rId305" Type="http://schemas.openxmlformats.org/officeDocument/2006/relationships/font" Target="fonts/font11.fntdata"/><Relationship Id="rId44" Type="http://schemas.openxmlformats.org/officeDocument/2006/relationships/slide" Target="slides/slide42.xml"/><Relationship Id="rId65" Type="http://schemas.openxmlformats.org/officeDocument/2006/relationships/slide" Target="slides/slide63.xml"/><Relationship Id="rId86" Type="http://schemas.openxmlformats.org/officeDocument/2006/relationships/slide" Target="slides/slide84.xml"/><Relationship Id="rId130" Type="http://schemas.openxmlformats.org/officeDocument/2006/relationships/slide" Target="slides/slide128.xml"/><Relationship Id="rId151" Type="http://schemas.openxmlformats.org/officeDocument/2006/relationships/slide" Target="slides/slide149.xml"/><Relationship Id="rId172" Type="http://schemas.openxmlformats.org/officeDocument/2006/relationships/slide" Target="slides/slide170.xml"/><Relationship Id="rId193" Type="http://schemas.openxmlformats.org/officeDocument/2006/relationships/slide" Target="slides/slide191.xml"/><Relationship Id="rId207" Type="http://schemas.openxmlformats.org/officeDocument/2006/relationships/slide" Target="slides/slide205.xml"/><Relationship Id="rId228" Type="http://schemas.openxmlformats.org/officeDocument/2006/relationships/slide" Target="slides/slide226.xml"/><Relationship Id="rId249" Type="http://schemas.openxmlformats.org/officeDocument/2006/relationships/slide" Target="slides/slide247.xml"/><Relationship Id="rId13" Type="http://schemas.openxmlformats.org/officeDocument/2006/relationships/slide" Target="slides/slide11.xml"/><Relationship Id="rId109" Type="http://schemas.openxmlformats.org/officeDocument/2006/relationships/slide" Target="slides/slide107.xml"/><Relationship Id="rId260" Type="http://schemas.openxmlformats.org/officeDocument/2006/relationships/slide" Target="slides/slide258.xml"/><Relationship Id="rId281" Type="http://schemas.openxmlformats.org/officeDocument/2006/relationships/slide" Target="slides/slide279.xml"/><Relationship Id="rId316" Type="http://schemas.openxmlformats.org/officeDocument/2006/relationships/tableStyles" Target="tableStyles.xml"/><Relationship Id="rId34" Type="http://schemas.openxmlformats.org/officeDocument/2006/relationships/slide" Target="slides/slide32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20" Type="http://schemas.openxmlformats.org/officeDocument/2006/relationships/slide" Target="slides/slide118.xml"/><Relationship Id="rId141" Type="http://schemas.openxmlformats.org/officeDocument/2006/relationships/slide" Target="slides/slide139.xml"/><Relationship Id="rId7" Type="http://schemas.openxmlformats.org/officeDocument/2006/relationships/slide" Target="slides/slide5.xml"/><Relationship Id="rId162" Type="http://schemas.openxmlformats.org/officeDocument/2006/relationships/slide" Target="slides/slide160.xml"/><Relationship Id="rId183" Type="http://schemas.openxmlformats.org/officeDocument/2006/relationships/slide" Target="slides/slide181.xml"/><Relationship Id="rId218" Type="http://schemas.openxmlformats.org/officeDocument/2006/relationships/slide" Target="slides/slide216.xml"/><Relationship Id="rId239" Type="http://schemas.openxmlformats.org/officeDocument/2006/relationships/slide" Target="slides/slide237.xml"/><Relationship Id="rId250" Type="http://schemas.openxmlformats.org/officeDocument/2006/relationships/slide" Target="slides/slide248.xml"/><Relationship Id="rId271" Type="http://schemas.openxmlformats.org/officeDocument/2006/relationships/slide" Target="slides/slide269.xml"/><Relationship Id="rId292" Type="http://schemas.openxmlformats.org/officeDocument/2006/relationships/slide" Target="slides/slide290.xml"/><Relationship Id="rId306" Type="http://schemas.openxmlformats.org/officeDocument/2006/relationships/font" Target="fonts/font12.fntdata"/><Relationship Id="rId24" Type="http://schemas.openxmlformats.org/officeDocument/2006/relationships/slide" Target="slides/slide22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31" Type="http://schemas.openxmlformats.org/officeDocument/2006/relationships/slide" Target="slides/slide129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52" Type="http://schemas.openxmlformats.org/officeDocument/2006/relationships/slide" Target="slides/slide150.xml"/><Relationship Id="rId173" Type="http://schemas.openxmlformats.org/officeDocument/2006/relationships/slide" Target="slides/slide171.xml"/><Relationship Id="rId194" Type="http://schemas.openxmlformats.org/officeDocument/2006/relationships/slide" Target="slides/slide192.xml"/><Relationship Id="rId199" Type="http://schemas.openxmlformats.org/officeDocument/2006/relationships/slide" Target="slides/slide197.xml"/><Relationship Id="rId203" Type="http://schemas.openxmlformats.org/officeDocument/2006/relationships/slide" Target="slides/slide201.xml"/><Relationship Id="rId208" Type="http://schemas.openxmlformats.org/officeDocument/2006/relationships/slide" Target="slides/slide206.xml"/><Relationship Id="rId229" Type="http://schemas.openxmlformats.org/officeDocument/2006/relationships/slide" Target="slides/slide227.xml"/><Relationship Id="rId19" Type="http://schemas.openxmlformats.org/officeDocument/2006/relationships/slide" Target="slides/slide17.xml"/><Relationship Id="rId224" Type="http://schemas.openxmlformats.org/officeDocument/2006/relationships/slide" Target="slides/slide222.xml"/><Relationship Id="rId240" Type="http://schemas.openxmlformats.org/officeDocument/2006/relationships/slide" Target="slides/slide238.xml"/><Relationship Id="rId245" Type="http://schemas.openxmlformats.org/officeDocument/2006/relationships/slide" Target="slides/slide243.xml"/><Relationship Id="rId261" Type="http://schemas.openxmlformats.org/officeDocument/2006/relationships/slide" Target="slides/slide259.xml"/><Relationship Id="rId266" Type="http://schemas.openxmlformats.org/officeDocument/2006/relationships/slide" Target="slides/slide264.xml"/><Relationship Id="rId287" Type="http://schemas.openxmlformats.org/officeDocument/2006/relationships/slide" Target="slides/slide285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26" Type="http://schemas.openxmlformats.org/officeDocument/2006/relationships/slide" Target="slides/slide124.xml"/><Relationship Id="rId147" Type="http://schemas.openxmlformats.org/officeDocument/2006/relationships/slide" Target="slides/slide145.xml"/><Relationship Id="rId168" Type="http://schemas.openxmlformats.org/officeDocument/2006/relationships/slide" Target="slides/slide166.xml"/><Relationship Id="rId282" Type="http://schemas.openxmlformats.org/officeDocument/2006/relationships/slide" Target="slides/slide280.xml"/><Relationship Id="rId312" Type="http://schemas.openxmlformats.org/officeDocument/2006/relationships/font" Target="fonts/font18.fntdata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slide" Target="slides/slide119.xml"/><Relationship Id="rId142" Type="http://schemas.openxmlformats.org/officeDocument/2006/relationships/slide" Target="slides/slide140.xml"/><Relationship Id="rId163" Type="http://schemas.openxmlformats.org/officeDocument/2006/relationships/slide" Target="slides/slide161.xml"/><Relationship Id="rId184" Type="http://schemas.openxmlformats.org/officeDocument/2006/relationships/slide" Target="slides/slide182.xml"/><Relationship Id="rId189" Type="http://schemas.openxmlformats.org/officeDocument/2006/relationships/slide" Target="slides/slide187.xml"/><Relationship Id="rId219" Type="http://schemas.openxmlformats.org/officeDocument/2006/relationships/slide" Target="slides/slide217.xml"/><Relationship Id="rId3" Type="http://schemas.openxmlformats.org/officeDocument/2006/relationships/slide" Target="slides/slide1.xml"/><Relationship Id="rId214" Type="http://schemas.openxmlformats.org/officeDocument/2006/relationships/slide" Target="slides/slide212.xml"/><Relationship Id="rId230" Type="http://schemas.openxmlformats.org/officeDocument/2006/relationships/slide" Target="slides/slide228.xml"/><Relationship Id="rId235" Type="http://schemas.openxmlformats.org/officeDocument/2006/relationships/slide" Target="slides/slide233.xml"/><Relationship Id="rId251" Type="http://schemas.openxmlformats.org/officeDocument/2006/relationships/slide" Target="slides/slide249.xml"/><Relationship Id="rId256" Type="http://schemas.openxmlformats.org/officeDocument/2006/relationships/slide" Target="slides/slide254.xml"/><Relationship Id="rId277" Type="http://schemas.openxmlformats.org/officeDocument/2006/relationships/slide" Target="slides/slide275.xml"/><Relationship Id="rId298" Type="http://schemas.openxmlformats.org/officeDocument/2006/relationships/font" Target="fonts/font4.fntdata"/><Relationship Id="rId25" Type="http://schemas.openxmlformats.org/officeDocument/2006/relationships/slide" Target="slides/slide23.xml"/><Relationship Id="rId46" Type="http://schemas.openxmlformats.org/officeDocument/2006/relationships/slide" Target="slides/slide44.xml"/><Relationship Id="rId67" Type="http://schemas.openxmlformats.org/officeDocument/2006/relationships/slide" Target="slides/slide65.xml"/><Relationship Id="rId116" Type="http://schemas.openxmlformats.org/officeDocument/2006/relationships/slide" Target="slides/slide114.xml"/><Relationship Id="rId137" Type="http://schemas.openxmlformats.org/officeDocument/2006/relationships/slide" Target="slides/slide135.xml"/><Relationship Id="rId158" Type="http://schemas.openxmlformats.org/officeDocument/2006/relationships/slide" Target="slides/slide156.xml"/><Relationship Id="rId272" Type="http://schemas.openxmlformats.org/officeDocument/2006/relationships/slide" Target="slides/slide270.xml"/><Relationship Id="rId293" Type="http://schemas.openxmlformats.org/officeDocument/2006/relationships/slide" Target="slides/slide291.xml"/><Relationship Id="rId302" Type="http://schemas.openxmlformats.org/officeDocument/2006/relationships/font" Target="fonts/font8.fntdata"/><Relationship Id="rId307" Type="http://schemas.openxmlformats.org/officeDocument/2006/relationships/font" Target="fonts/font13.fntdata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62" Type="http://schemas.openxmlformats.org/officeDocument/2006/relationships/slide" Target="slides/slide60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111" Type="http://schemas.openxmlformats.org/officeDocument/2006/relationships/slide" Target="slides/slide109.xml"/><Relationship Id="rId132" Type="http://schemas.openxmlformats.org/officeDocument/2006/relationships/slide" Target="slides/slide130.xml"/><Relationship Id="rId153" Type="http://schemas.openxmlformats.org/officeDocument/2006/relationships/slide" Target="slides/slide151.xml"/><Relationship Id="rId174" Type="http://schemas.openxmlformats.org/officeDocument/2006/relationships/slide" Target="slides/slide172.xml"/><Relationship Id="rId179" Type="http://schemas.openxmlformats.org/officeDocument/2006/relationships/slide" Target="slides/slide177.xml"/><Relationship Id="rId195" Type="http://schemas.openxmlformats.org/officeDocument/2006/relationships/slide" Target="slides/slide193.xml"/><Relationship Id="rId209" Type="http://schemas.openxmlformats.org/officeDocument/2006/relationships/slide" Target="slides/slide207.xml"/><Relationship Id="rId190" Type="http://schemas.openxmlformats.org/officeDocument/2006/relationships/slide" Target="slides/slide188.xml"/><Relationship Id="rId204" Type="http://schemas.openxmlformats.org/officeDocument/2006/relationships/slide" Target="slides/slide202.xml"/><Relationship Id="rId220" Type="http://schemas.openxmlformats.org/officeDocument/2006/relationships/slide" Target="slides/slide218.xml"/><Relationship Id="rId225" Type="http://schemas.openxmlformats.org/officeDocument/2006/relationships/slide" Target="slides/slide223.xml"/><Relationship Id="rId241" Type="http://schemas.openxmlformats.org/officeDocument/2006/relationships/slide" Target="slides/slide239.xml"/><Relationship Id="rId246" Type="http://schemas.openxmlformats.org/officeDocument/2006/relationships/slide" Target="slides/slide244.xml"/><Relationship Id="rId267" Type="http://schemas.openxmlformats.org/officeDocument/2006/relationships/slide" Target="slides/slide265.xml"/><Relationship Id="rId288" Type="http://schemas.openxmlformats.org/officeDocument/2006/relationships/slide" Target="slides/slide286.xml"/><Relationship Id="rId15" Type="http://schemas.openxmlformats.org/officeDocument/2006/relationships/slide" Target="slides/slide13.xml"/><Relationship Id="rId36" Type="http://schemas.openxmlformats.org/officeDocument/2006/relationships/slide" Target="slides/slide34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27" Type="http://schemas.openxmlformats.org/officeDocument/2006/relationships/slide" Target="slides/slide125.xml"/><Relationship Id="rId262" Type="http://schemas.openxmlformats.org/officeDocument/2006/relationships/slide" Target="slides/slide260.xml"/><Relationship Id="rId283" Type="http://schemas.openxmlformats.org/officeDocument/2006/relationships/slide" Target="slides/slide281.xml"/><Relationship Id="rId313" Type="http://schemas.openxmlformats.org/officeDocument/2006/relationships/presProps" Target="presProp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52" Type="http://schemas.openxmlformats.org/officeDocument/2006/relationships/slide" Target="slides/slide50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slide" Target="slides/slide120.xml"/><Relationship Id="rId143" Type="http://schemas.openxmlformats.org/officeDocument/2006/relationships/slide" Target="slides/slide141.xml"/><Relationship Id="rId148" Type="http://schemas.openxmlformats.org/officeDocument/2006/relationships/slide" Target="slides/slide146.xml"/><Relationship Id="rId164" Type="http://schemas.openxmlformats.org/officeDocument/2006/relationships/slide" Target="slides/slide162.xml"/><Relationship Id="rId169" Type="http://schemas.openxmlformats.org/officeDocument/2006/relationships/slide" Target="slides/slide167.xml"/><Relationship Id="rId185" Type="http://schemas.openxmlformats.org/officeDocument/2006/relationships/slide" Target="slides/slide183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80" Type="http://schemas.openxmlformats.org/officeDocument/2006/relationships/slide" Target="slides/slide178.xml"/><Relationship Id="rId210" Type="http://schemas.openxmlformats.org/officeDocument/2006/relationships/slide" Target="slides/slide208.xml"/><Relationship Id="rId215" Type="http://schemas.openxmlformats.org/officeDocument/2006/relationships/slide" Target="slides/slide213.xml"/><Relationship Id="rId236" Type="http://schemas.openxmlformats.org/officeDocument/2006/relationships/slide" Target="slides/slide234.xml"/><Relationship Id="rId257" Type="http://schemas.openxmlformats.org/officeDocument/2006/relationships/slide" Target="slides/slide255.xml"/><Relationship Id="rId278" Type="http://schemas.openxmlformats.org/officeDocument/2006/relationships/slide" Target="slides/slide276.xml"/><Relationship Id="rId26" Type="http://schemas.openxmlformats.org/officeDocument/2006/relationships/slide" Target="slides/slide24.xml"/><Relationship Id="rId231" Type="http://schemas.openxmlformats.org/officeDocument/2006/relationships/slide" Target="slides/slide229.xml"/><Relationship Id="rId252" Type="http://schemas.openxmlformats.org/officeDocument/2006/relationships/slide" Target="slides/slide250.xml"/><Relationship Id="rId273" Type="http://schemas.openxmlformats.org/officeDocument/2006/relationships/slide" Target="slides/slide271.xml"/><Relationship Id="rId294" Type="http://schemas.openxmlformats.org/officeDocument/2006/relationships/notesMaster" Target="notesMasters/notesMaster1.xml"/><Relationship Id="rId308" Type="http://schemas.openxmlformats.org/officeDocument/2006/relationships/font" Target="fonts/font14.fntdata"/><Relationship Id="rId47" Type="http://schemas.openxmlformats.org/officeDocument/2006/relationships/slide" Target="slides/slide45.xml"/><Relationship Id="rId68" Type="http://schemas.openxmlformats.org/officeDocument/2006/relationships/slide" Target="slides/slide66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33" Type="http://schemas.openxmlformats.org/officeDocument/2006/relationships/slide" Target="slides/slide131.xml"/><Relationship Id="rId154" Type="http://schemas.openxmlformats.org/officeDocument/2006/relationships/slide" Target="slides/slide152.xml"/><Relationship Id="rId175" Type="http://schemas.openxmlformats.org/officeDocument/2006/relationships/slide" Target="slides/slide173.xml"/><Relationship Id="rId196" Type="http://schemas.openxmlformats.org/officeDocument/2006/relationships/slide" Target="slides/slide194.xml"/><Relationship Id="rId200" Type="http://schemas.openxmlformats.org/officeDocument/2006/relationships/slide" Target="slides/slide198.xml"/><Relationship Id="rId16" Type="http://schemas.openxmlformats.org/officeDocument/2006/relationships/slide" Target="slides/slide14.xml"/><Relationship Id="rId221" Type="http://schemas.openxmlformats.org/officeDocument/2006/relationships/slide" Target="slides/slide219.xml"/><Relationship Id="rId242" Type="http://schemas.openxmlformats.org/officeDocument/2006/relationships/slide" Target="slides/slide240.xml"/><Relationship Id="rId263" Type="http://schemas.openxmlformats.org/officeDocument/2006/relationships/slide" Target="slides/slide261.xml"/><Relationship Id="rId284" Type="http://schemas.openxmlformats.org/officeDocument/2006/relationships/slide" Target="slides/slide282.xml"/><Relationship Id="rId37" Type="http://schemas.openxmlformats.org/officeDocument/2006/relationships/slide" Target="slides/slide35.xml"/><Relationship Id="rId58" Type="http://schemas.openxmlformats.org/officeDocument/2006/relationships/slide" Target="slides/slide56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slide" Target="slides/slide121.xml"/><Relationship Id="rId144" Type="http://schemas.openxmlformats.org/officeDocument/2006/relationships/slide" Target="slides/slide142.xml"/><Relationship Id="rId90" Type="http://schemas.openxmlformats.org/officeDocument/2006/relationships/slide" Target="slides/slide88.xml"/><Relationship Id="rId165" Type="http://schemas.openxmlformats.org/officeDocument/2006/relationships/slide" Target="slides/slide163.xml"/><Relationship Id="rId186" Type="http://schemas.openxmlformats.org/officeDocument/2006/relationships/slide" Target="slides/slide184.xml"/><Relationship Id="rId211" Type="http://schemas.openxmlformats.org/officeDocument/2006/relationships/slide" Target="slides/slide209.xml"/><Relationship Id="rId232" Type="http://schemas.openxmlformats.org/officeDocument/2006/relationships/slide" Target="slides/slide230.xml"/><Relationship Id="rId253" Type="http://schemas.openxmlformats.org/officeDocument/2006/relationships/slide" Target="slides/slide251.xml"/><Relationship Id="rId274" Type="http://schemas.openxmlformats.org/officeDocument/2006/relationships/slide" Target="slides/slide272.xml"/><Relationship Id="rId295" Type="http://schemas.openxmlformats.org/officeDocument/2006/relationships/font" Target="fonts/font1.fntdata"/><Relationship Id="rId309" Type="http://schemas.openxmlformats.org/officeDocument/2006/relationships/font" Target="fonts/font15.fntdata"/><Relationship Id="rId27" Type="http://schemas.openxmlformats.org/officeDocument/2006/relationships/slide" Target="slides/slide25.xml"/><Relationship Id="rId48" Type="http://schemas.openxmlformats.org/officeDocument/2006/relationships/slide" Target="slides/slide46.xml"/><Relationship Id="rId69" Type="http://schemas.openxmlformats.org/officeDocument/2006/relationships/slide" Target="slides/slide67.xml"/><Relationship Id="rId113" Type="http://schemas.openxmlformats.org/officeDocument/2006/relationships/slide" Target="slides/slide111.xml"/><Relationship Id="rId134" Type="http://schemas.openxmlformats.org/officeDocument/2006/relationships/slide" Target="slides/slide132.xml"/><Relationship Id="rId80" Type="http://schemas.openxmlformats.org/officeDocument/2006/relationships/slide" Target="slides/slide78.xml"/><Relationship Id="rId155" Type="http://schemas.openxmlformats.org/officeDocument/2006/relationships/slide" Target="slides/slide153.xml"/><Relationship Id="rId176" Type="http://schemas.openxmlformats.org/officeDocument/2006/relationships/slide" Target="slides/slide174.xml"/><Relationship Id="rId197" Type="http://schemas.openxmlformats.org/officeDocument/2006/relationships/slide" Target="slides/slide195.xml"/><Relationship Id="rId201" Type="http://schemas.openxmlformats.org/officeDocument/2006/relationships/slide" Target="slides/slide199.xml"/><Relationship Id="rId222" Type="http://schemas.openxmlformats.org/officeDocument/2006/relationships/slide" Target="slides/slide220.xml"/><Relationship Id="rId243" Type="http://schemas.openxmlformats.org/officeDocument/2006/relationships/slide" Target="slides/slide241.xml"/><Relationship Id="rId264" Type="http://schemas.openxmlformats.org/officeDocument/2006/relationships/slide" Target="slides/slide262.xml"/><Relationship Id="rId285" Type="http://schemas.openxmlformats.org/officeDocument/2006/relationships/slide" Target="slides/slide283.xml"/><Relationship Id="rId17" Type="http://schemas.openxmlformats.org/officeDocument/2006/relationships/slide" Target="slides/slide15.xml"/><Relationship Id="rId38" Type="http://schemas.openxmlformats.org/officeDocument/2006/relationships/slide" Target="slides/slide36.xml"/><Relationship Id="rId59" Type="http://schemas.openxmlformats.org/officeDocument/2006/relationships/slide" Target="slides/slide57.xml"/><Relationship Id="rId103" Type="http://schemas.openxmlformats.org/officeDocument/2006/relationships/slide" Target="slides/slide101.xml"/><Relationship Id="rId124" Type="http://schemas.openxmlformats.org/officeDocument/2006/relationships/slide" Target="slides/slide122.xml"/><Relationship Id="rId310" Type="http://schemas.openxmlformats.org/officeDocument/2006/relationships/font" Target="fonts/font16.fntdata"/><Relationship Id="rId70" Type="http://schemas.openxmlformats.org/officeDocument/2006/relationships/slide" Target="slides/slide68.xml"/><Relationship Id="rId91" Type="http://schemas.openxmlformats.org/officeDocument/2006/relationships/slide" Target="slides/slide89.xml"/><Relationship Id="rId145" Type="http://schemas.openxmlformats.org/officeDocument/2006/relationships/slide" Target="slides/slide143.xml"/><Relationship Id="rId166" Type="http://schemas.openxmlformats.org/officeDocument/2006/relationships/slide" Target="slides/slide164.xml"/><Relationship Id="rId187" Type="http://schemas.openxmlformats.org/officeDocument/2006/relationships/slide" Target="slides/slide185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0.xml"/><Relationship Id="rId233" Type="http://schemas.openxmlformats.org/officeDocument/2006/relationships/slide" Target="slides/slide231.xml"/><Relationship Id="rId254" Type="http://schemas.openxmlformats.org/officeDocument/2006/relationships/slide" Target="slides/slide252.xml"/><Relationship Id="rId28" Type="http://schemas.openxmlformats.org/officeDocument/2006/relationships/slide" Target="slides/slide26.xml"/><Relationship Id="rId49" Type="http://schemas.openxmlformats.org/officeDocument/2006/relationships/slide" Target="slides/slide47.xml"/><Relationship Id="rId114" Type="http://schemas.openxmlformats.org/officeDocument/2006/relationships/slide" Target="slides/slide112.xml"/><Relationship Id="rId275" Type="http://schemas.openxmlformats.org/officeDocument/2006/relationships/slide" Target="slides/slide273.xml"/><Relationship Id="rId296" Type="http://schemas.openxmlformats.org/officeDocument/2006/relationships/font" Target="fonts/font2.fntdata"/><Relationship Id="rId300" Type="http://schemas.openxmlformats.org/officeDocument/2006/relationships/font" Target="fonts/font6.fntdata"/><Relationship Id="rId60" Type="http://schemas.openxmlformats.org/officeDocument/2006/relationships/slide" Target="slides/slide58.xml"/><Relationship Id="rId81" Type="http://schemas.openxmlformats.org/officeDocument/2006/relationships/slide" Target="slides/slide79.xml"/><Relationship Id="rId135" Type="http://schemas.openxmlformats.org/officeDocument/2006/relationships/slide" Target="slides/slide133.xml"/><Relationship Id="rId156" Type="http://schemas.openxmlformats.org/officeDocument/2006/relationships/slide" Target="slides/slide154.xml"/><Relationship Id="rId177" Type="http://schemas.openxmlformats.org/officeDocument/2006/relationships/slide" Target="slides/slide175.xml"/><Relationship Id="rId198" Type="http://schemas.openxmlformats.org/officeDocument/2006/relationships/slide" Target="slides/slide196.xml"/><Relationship Id="rId202" Type="http://schemas.openxmlformats.org/officeDocument/2006/relationships/slide" Target="slides/slide200.xml"/><Relationship Id="rId223" Type="http://schemas.openxmlformats.org/officeDocument/2006/relationships/slide" Target="slides/slide221.xml"/><Relationship Id="rId244" Type="http://schemas.openxmlformats.org/officeDocument/2006/relationships/slide" Target="slides/slide242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265" Type="http://schemas.openxmlformats.org/officeDocument/2006/relationships/slide" Target="slides/slide263.xml"/><Relationship Id="rId286" Type="http://schemas.openxmlformats.org/officeDocument/2006/relationships/slide" Target="slides/slide284.xml"/><Relationship Id="rId50" Type="http://schemas.openxmlformats.org/officeDocument/2006/relationships/slide" Target="slides/slide48.xml"/><Relationship Id="rId104" Type="http://schemas.openxmlformats.org/officeDocument/2006/relationships/slide" Target="slides/slide102.xml"/><Relationship Id="rId125" Type="http://schemas.openxmlformats.org/officeDocument/2006/relationships/slide" Target="slides/slide123.xml"/><Relationship Id="rId146" Type="http://schemas.openxmlformats.org/officeDocument/2006/relationships/slide" Target="slides/slide144.xml"/><Relationship Id="rId167" Type="http://schemas.openxmlformats.org/officeDocument/2006/relationships/slide" Target="slides/slide165.xml"/><Relationship Id="rId188" Type="http://schemas.openxmlformats.org/officeDocument/2006/relationships/slide" Target="slides/slide186.xml"/><Relationship Id="rId311" Type="http://schemas.openxmlformats.org/officeDocument/2006/relationships/font" Target="fonts/font17.fntdata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13" Type="http://schemas.openxmlformats.org/officeDocument/2006/relationships/slide" Target="slides/slide211.xml"/><Relationship Id="rId234" Type="http://schemas.openxmlformats.org/officeDocument/2006/relationships/slide" Target="slides/slide232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55" Type="http://schemas.openxmlformats.org/officeDocument/2006/relationships/slide" Target="slides/slide253.xml"/><Relationship Id="rId276" Type="http://schemas.openxmlformats.org/officeDocument/2006/relationships/slide" Target="slides/slide274.xml"/><Relationship Id="rId297" Type="http://schemas.openxmlformats.org/officeDocument/2006/relationships/font" Target="fonts/font3.fntdata"/><Relationship Id="rId40" Type="http://schemas.openxmlformats.org/officeDocument/2006/relationships/slide" Target="slides/slide38.xml"/><Relationship Id="rId115" Type="http://schemas.openxmlformats.org/officeDocument/2006/relationships/slide" Target="slides/slide113.xml"/><Relationship Id="rId136" Type="http://schemas.openxmlformats.org/officeDocument/2006/relationships/slide" Target="slides/slide134.xml"/><Relationship Id="rId157" Type="http://schemas.openxmlformats.org/officeDocument/2006/relationships/slide" Target="slides/slide155.xml"/><Relationship Id="rId178" Type="http://schemas.openxmlformats.org/officeDocument/2006/relationships/slide" Target="slides/slide176.xml"/><Relationship Id="rId301" Type="http://schemas.openxmlformats.org/officeDocument/2006/relationships/font" Target="fonts/font7.fntdata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_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_3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개수</c:v>
                </c:pt>
              </c:strCache>
            </c:strRef>
          </c:tx>
          <c:dLbls>
            <c:txPr>
              <a:bodyPr/>
              <a:lstStyle/>
              <a:p>
                <a:pPr>
                  <a:defRPr sz="1000"/>
                </a:pPr>
                <a:endParaRPr lang="ko-K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Sheet1!$A$2:$A$6</c:f>
              <c:strCache>
                <c:ptCount val="5"/>
                <c:pt idx="0">
                  <c:v>일자리제공형</c:v>
                </c:pt>
                <c:pt idx="1">
                  <c:v>사회서비스제공형</c:v>
                </c:pt>
                <c:pt idx="2">
                  <c:v>혼합형</c:v>
                </c:pt>
                <c:pt idx="3">
                  <c:v>기타형</c:v>
                </c:pt>
                <c:pt idx="4">
                  <c:v>지역사회공헌형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433</c:v>
                </c:pt>
                <c:pt idx="1">
                  <c:v>49</c:v>
                </c:pt>
                <c:pt idx="2">
                  <c:v>122</c:v>
                </c:pt>
                <c:pt idx="3">
                  <c:v>104</c:v>
                </c:pt>
                <c:pt idx="4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4626339462991789"/>
          <c:y val="0.28804548367675908"/>
          <c:w val="0.32689072458209983"/>
          <c:h val="0.4095214050351843"/>
        </c:manualLayout>
      </c:layout>
      <c:overlay val="0"/>
      <c:txPr>
        <a:bodyPr/>
        <a:lstStyle/>
        <a:p>
          <a:pPr>
            <a:defRPr sz="1000"/>
          </a:pPr>
          <a:endParaRPr lang="ko-KR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개수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100"/>
                </a:pPr>
                <a:endParaRPr lang="ko-K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Sheet1!$A$2:$A$9</c:f>
              <c:strCache>
                <c:ptCount val="8"/>
                <c:pt idx="0">
                  <c:v>교육</c:v>
                </c:pt>
                <c:pt idx="1">
                  <c:v>보건</c:v>
                </c:pt>
                <c:pt idx="2">
                  <c:v>사회복지</c:v>
                </c:pt>
                <c:pt idx="3">
                  <c:v>환경</c:v>
                </c:pt>
                <c:pt idx="4">
                  <c:v>문화</c:v>
                </c:pt>
                <c:pt idx="5">
                  <c:v>보육</c:v>
                </c:pt>
                <c:pt idx="6">
                  <c:v>간병기사</c:v>
                </c:pt>
                <c:pt idx="7">
                  <c:v>기타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44</c:v>
                </c:pt>
                <c:pt idx="1">
                  <c:v>11</c:v>
                </c:pt>
                <c:pt idx="2">
                  <c:v>98</c:v>
                </c:pt>
                <c:pt idx="3">
                  <c:v>119</c:v>
                </c:pt>
                <c:pt idx="4">
                  <c:v>107</c:v>
                </c:pt>
                <c:pt idx="5">
                  <c:v>22</c:v>
                </c:pt>
                <c:pt idx="6">
                  <c:v>58</c:v>
                </c:pt>
                <c:pt idx="7">
                  <c:v>257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9976064"/>
        <c:axId val="179974528"/>
      </c:barChart>
      <c:valAx>
        <c:axId val="179974528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ko-KR"/>
          </a:p>
        </c:txPr>
        <c:crossAx val="179976064"/>
        <c:crosses val="autoZero"/>
        <c:crossBetween val="between"/>
      </c:valAx>
      <c:catAx>
        <c:axId val="179976064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ko-KR"/>
          </a:p>
        </c:txPr>
        <c:crossAx val="179974528"/>
        <c:crosses val="autoZero"/>
        <c:auto val="1"/>
        <c:lblAlgn val="ctr"/>
        <c:lblOffset val="100"/>
        <c:noMultiLvlLbl val="0"/>
      </c:catAx>
    </c:plotArea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개수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000"/>
                </a:pPr>
                <a:endParaRPr lang="ko-K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Sheet1!$A$2:$A$18</c:f>
              <c:strCache>
                <c:ptCount val="17"/>
                <c:pt idx="0">
                  <c:v>서울</c:v>
                </c:pt>
                <c:pt idx="1">
                  <c:v>인천</c:v>
                </c:pt>
                <c:pt idx="2">
                  <c:v>대전</c:v>
                </c:pt>
                <c:pt idx="3">
                  <c:v>대구</c:v>
                </c:pt>
                <c:pt idx="4">
                  <c:v>광주</c:v>
                </c:pt>
                <c:pt idx="5">
                  <c:v>울산</c:v>
                </c:pt>
                <c:pt idx="6">
                  <c:v>부산</c:v>
                </c:pt>
                <c:pt idx="7">
                  <c:v>세종</c:v>
                </c:pt>
                <c:pt idx="8">
                  <c:v>경기</c:v>
                </c:pt>
                <c:pt idx="9">
                  <c:v>강원</c:v>
                </c:pt>
                <c:pt idx="10">
                  <c:v>충남</c:v>
                </c:pt>
                <c:pt idx="11">
                  <c:v>충북</c:v>
                </c:pt>
                <c:pt idx="12">
                  <c:v>전남</c:v>
                </c:pt>
                <c:pt idx="13">
                  <c:v>전북</c:v>
                </c:pt>
                <c:pt idx="14">
                  <c:v>경남</c:v>
                </c:pt>
                <c:pt idx="15">
                  <c:v>경북</c:v>
                </c:pt>
                <c:pt idx="16">
                  <c:v>제주</c:v>
                </c:pt>
              </c:strCache>
            </c:strRef>
          </c:cat>
          <c:val>
            <c:numRef>
              <c:f>Sheet1!$B$2:$B$18</c:f>
              <c:numCache>
                <c:formatCode>General</c:formatCode>
                <c:ptCount val="17"/>
                <c:pt idx="0">
                  <c:v>188</c:v>
                </c:pt>
                <c:pt idx="1">
                  <c:v>41</c:v>
                </c:pt>
                <c:pt idx="2">
                  <c:v>22</c:v>
                </c:pt>
                <c:pt idx="3">
                  <c:v>36</c:v>
                </c:pt>
                <c:pt idx="4">
                  <c:v>43</c:v>
                </c:pt>
                <c:pt idx="5">
                  <c:v>23</c:v>
                </c:pt>
                <c:pt idx="6">
                  <c:v>56</c:v>
                </c:pt>
                <c:pt idx="7">
                  <c:v>3</c:v>
                </c:pt>
                <c:pt idx="8">
                  <c:v>137</c:v>
                </c:pt>
                <c:pt idx="9">
                  <c:v>39</c:v>
                </c:pt>
                <c:pt idx="10">
                  <c:v>26</c:v>
                </c:pt>
                <c:pt idx="11">
                  <c:v>33</c:v>
                </c:pt>
                <c:pt idx="12">
                  <c:v>31</c:v>
                </c:pt>
                <c:pt idx="13">
                  <c:v>50</c:v>
                </c:pt>
                <c:pt idx="14">
                  <c:v>33</c:v>
                </c:pt>
                <c:pt idx="15">
                  <c:v>49</c:v>
                </c:pt>
                <c:pt idx="16">
                  <c:v>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1353472"/>
        <c:axId val="181351936"/>
      </c:barChart>
      <c:valAx>
        <c:axId val="181351936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ko-KR"/>
          </a:p>
        </c:txPr>
        <c:crossAx val="181353472"/>
        <c:crosses val="autoZero"/>
        <c:crossBetween val="between"/>
      </c:valAx>
      <c:catAx>
        <c:axId val="181353472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ko-KR"/>
          </a:p>
        </c:txPr>
        <c:crossAx val="181351936"/>
        <c:crosses val="autoZero"/>
        <c:auto val="1"/>
        <c:lblAlgn val="ctr"/>
        <c:lblOffset val="100"/>
        <c:noMultiLvlLbl val="0"/>
      </c:catAx>
    </c:plotArea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#7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1#8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1#10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1#1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1#1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1#1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1#1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1#15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1#16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1#17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colorful1#18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colorful1#19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colorful1#20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#5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667086F-0781-4635-8D79-583682C8A44B}" type="doc">
      <dgm:prSet loTypeId="urn:microsoft.com/office/officeart/2005/8/layout/hProcess9" loCatId="process" qsTypeId="urn:microsoft.com/office/officeart/2005/8/quickstyle/simple1" qsCatId="simple" csTypeId="urn:microsoft.com/office/officeart/2005/8/colors/colorful4" csCatId="colorful" phldr="1"/>
      <dgm:spPr/>
    </dgm:pt>
    <dgm:pt modelId="{4C759860-85B2-4864-BF26-066C09654933}">
      <dgm:prSet phldrT="[텍스트]" custT="1"/>
      <dgm:spPr/>
      <dgm:t>
        <a:bodyPr/>
        <a:lstStyle/>
        <a:p>
          <a:pPr latinLnBrk="1"/>
          <a:r>
            <a:rPr lang="en-US" altLang="ko-KR" sz="1800" b="1" dirty="0" smtClean="0"/>
            <a:t>1. </a:t>
          </a:r>
          <a:r>
            <a:rPr lang="ko-KR" altLang="en-US" sz="1800" b="1" dirty="0" smtClean="0"/>
            <a:t>인사하기</a:t>
          </a:r>
          <a:endParaRPr lang="ko-KR" altLang="en-US" sz="1800" b="1" dirty="0"/>
        </a:p>
      </dgm:t>
    </dgm:pt>
    <dgm:pt modelId="{943A8304-5265-47AB-9133-A925DF95A7BA}" type="parTrans" cxnId="{D804B67B-60F0-4C34-A3C3-C039ABB8B230}">
      <dgm:prSet/>
      <dgm:spPr/>
      <dgm:t>
        <a:bodyPr/>
        <a:lstStyle/>
        <a:p>
          <a:pPr latinLnBrk="1"/>
          <a:endParaRPr lang="ko-KR" altLang="en-US" sz="1800" b="1"/>
        </a:p>
      </dgm:t>
    </dgm:pt>
    <dgm:pt modelId="{32E7FAFC-0BDD-49E3-8268-A33498742C1A}" type="sibTrans" cxnId="{D804B67B-60F0-4C34-A3C3-C039ABB8B230}">
      <dgm:prSet/>
      <dgm:spPr/>
      <dgm:t>
        <a:bodyPr/>
        <a:lstStyle/>
        <a:p>
          <a:pPr latinLnBrk="1"/>
          <a:endParaRPr lang="ko-KR" altLang="en-US" sz="1800" b="1"/>
        </a:p>
      </dgm:t>
    </dgm:pt>
    <dgm:pt modelId="{78F84567-28C9-46CE-BF9C-D7179636C7B9}">
      <dgm:prSet phldrT="[텍스트]" custT="1"/>
      <dgm:spPr/>
      <dgm:t>
        <a:bodyPr/>
        <a:lstStyle/>
        <a:p>
          <a:pPr latinLnBrk="1"/>
          <a:r>
            <a:rPr lang="en-US" altLang="ko-KR" sz="1800" b="1" dirty="0" smtClean="0"/>
            <a:t>2. </a:t>
          </a:r>
          <a:r>
            <a:rPr lang="ko-KR" altLang="en-US" sz="1800" b="1" dirty="0" smtClean="0"/>
            <a:t>이름과 별명 소개</a:t>
          </a:r>
          <a:endParaRPr lang="ko-KR" altLang="en-US" sz="1800" b="1" dirty="0"/>
        </a:p>
      </dgm:t>
    </dgm:pt>
    <dgm:pt modelId="{804E6ADA-3C46-41CE-8CE0-77A241281D0B}" type="parTrans" cxnId="{1E540F8B-361F-47F1-BB97-0200F90F0816}">
      <dgm:prSet/>
      <dgm:spPr/>
      <dgm:t>
        <a:bodyPr/>
        <a:lstStyle/>
        <a:p>
          <a:pPr latinLnBrk="1"/>
          <a:endParaRPr lang="ko-KR" altLang="en-US" sz="1800" b="1"/>
        </a:p>
      </dgm:t>
    </dgm:pt>
    <dgm:pt modelId="{A93C28AC-5573-48A1-9403-661F93BF198C}" type="sibTrans" cxnId="{1E540F8B-361F-47F1-BB97-0200F90F0816}">
      <dgm:prSet/>
      <dgm:spPr/>
      <dgm:t>
        <a:bodyPr/>
        <a:lstStyle/>
        <a:p>
          <a:pPr latinLnBrk="1"/>
          <a:endParaRPr lang="ko-KR" altLang="en-US" sz="1800" b="1"/>
        </a:p>
      </dgm:t>
    </dgm:pt>
    <dgm:pt modelId="{8ED6CDC2-DE51-4F5E-A8ED-D749428CFA57}">
      <dgm:prSet phldrT="[텍스트]" custT="1"/>
      <dgm:spPr/>
      <dgm:t>
        <a:bodyPr/>
        <a:lstStyle/>
        <a:p>
          <a:pPr latinLnBrk="1"/>
          <a:r>
            <a:rPr lang="en-US" altLang="ko-KR" sz="1800" b="1" dirty="0" smtClean="0"/>
            <a:t>3. </a:t>
          </a:r>
          <a:r>
            <a:rPr lang="ko-KR" altLang="en-US" sz="1800" b="1" dirty="0" smtClean="0"/>
            <a:t>조원 답례</a:t>
          </a:r>
          <a:endParaRPr lang="en-US" altLang="ko-KR" sz="1800" b="1" dirty="0" smtClean="0"/>
        </a:p>
      </dgm:t>
    </dgm:pt>
    <dgm:pt modelId="{38E00FF8-EC21-491F-A806-4E5644C1495F}" type="parTrans" cxnId="{484EE366-4AB9-4284-AB15-CC9100FD17A2}">
      <dgm:prSet/>
      <dgm:spPr/>
      <dgm:t>
        <a:bodyPr/>
        <a:lstStyle/>
        <a:p>
          <a:pPr latinLnBrk="1"/>
          <a:endParaRPr lang="ko-KR" altLang="en-US" sz="1800" b="1"/>
        </a:p>
      </dgm:t>
    </dgm:pt>
    <dgm:pt modelId="{98891C12-5235-4E4B-A958-53AA434AECED}" type="sibTrans" cxnId="{484EE366-4AB9-4284-AB15-CC9100FD17A2}">
      <dgm:prSet/>
      <dgm:spPr/>
      <dgm:t>
        <a:bodyPr/>
        <a:lstStyle/>
        <a:p>
          <a:pPr latinLnBrk="1"/>
          <a:endParaRPr lang="ko-KR" altLang="en-US" sz="1800" b="1"/>
        </a:p>
      </dgm:t>
    </dgm:pt>
    <dgm:pt modelId="{041E73B6-91E9-4636-9FF1-872F02F8122E}" type="pres">
      <dgm:prSet presAssocID="{A667086F-0781-4635-8D79-583682C8A44B}" presName="CompostProcess" presStyleCnt="0">
        <dgm:presLayoutVars>
          <dgm:dir/>
          <dgm:resizeHandles val="exact"/>
        </dgm:presLayoutVars>
      </dgm:prSet>
      <dgm:spPr/>
    </dgm:pt>
    <dgm:pt modelId="{B9056D1D-694C-4FC8-A846-0A31409B2E27}" type="pres">
      <dgm:prSet presAssocID="{A667086F-0781-4635-8D79-583682C8A44B}" presName="arrow" presStyleLbl="bgShp" presStyleIdx="0" presStyleCnt="1"/>
      <dgm:spPr/>
    </dgm:pt>
    <dgm:pt modelId="{F3091E50-540F-45A1-A3A8-F3F5AA05B7A4}" type="pres">
      <dgm:prSet presAssocID="{A667086F-0781-4635-8D79-583682C8A44B}" presName="linearProcess" presStyleCnt="0"/>
      <dgm:spPr/>
    </dgm:pt>
    <dgm:pt modelId="{A5C7CDF9-FC1A-449B-841C-E287485F7A3A}" type="pres">
      <dgm:prSet presAssocID="{4C759860-85B2-4864-BF26-066C09654933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09CDE70B-F6A9-4393-B06D-73C52BFC2EEF}" type="pres">
      <dgm:prSet presAssocID="{32E7FAFC-0BDD-49E3-8268-A33498742C1A}" presName="sibTrans" presStyleCnt="0"/>
      <dgm:spPr/>
    </dgm:pt>
    <dgm:pt modelId="{78791028-77C3-48F1-B6F3-FDE1D15FD7B2}" type="pres">
      <dgm:prSet presAssocID="{78F84567-28C9-46CE-BF9C-D7179636C7B9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6A9411FF-79F8-45EE-A9D7-7FB31AECE99F}" type="pres">
      <dgm:prSet presAssocID="{A93C28AC-5573-48A1-9403-661F93BF198C}" presName="sibTrans" presStyleCnt="0"/>
      <dgm:spPr/>
    </dgm:pt>
    <dgm:pt modelId="{904CB573-B49B-4AD7-89B2-9FED156A3E34}" type="pres">
      <dgm:prSet presAssocID="{8ED6CDC2-DE51-4F5E-A8ED-D749428CFA57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144A002C-4B35-4D19-B8C4-D6146C67C615}" type="presOf" srcId="{78F84567-28C9-46CE-BF9C-D7179636C7B9}" destId="{78791028-77C3-48F1-B6F3-FDE1D15FD7B2}" srcOrd="0" destOrd="0" presId="urn:microsoft.com/office/officeart/2005/8/layout/hProcess9"/>
    <dgm:cxn modelId="{D804B67B-60F0-4C34-A3C3-C039ABB8B230}" srcId="{A667086F-0781-4635-8D79-583682C8A44B}" destId="{4C759860-85B2-4864-BF26-066C09654933}" srcOrd="0" destOrd="0" parTransId="{943A8304-5265-47AB-9133-A925DF95A7BA}" sibTransId="{32E7FAFC-0BDD-49E3-8268-A33498742C1A}"/>
    <dgm:cxn modelId="{484EE366-4AB9-4284-AB15-CC9100FD17A2}" srcId="{A667086F-0781-4635-8D79-583682C8A44B}" destId="{8ED6CDC2-DE51-4F5E-A8ED-D749428CFA57}" srcOrd="2" destOrd="0" parTransId="{38E00FF8-EC21-491F-A806-4E5644C1495F}" sibTransId="{98891C12-5235-4E4B-A958-53AA434AECED}"/>
    <dgm:cxn modelId="{1E540F8B-361F-47F1-BB97-0200F90F0816}" srcId="{A667086F-0781-4635-8D79-583682C8A44B}" destId="{78F84567-28C9-46CE-BF9C-D7179636C7B9}" srcOrd="1" destOrd="0" parTransId="{804E6ADA-3C46-41CE-8CE0-77A241281D0B}" sibTransId="{A93C28AC-5573-48A1-9403-661F93BF198C}"/>
    <dgm:cxn modelId="{8B254689-4BBD-4E61-8ABA-C0D20353ED78}" type="presOf" srcId="{8ED6CDC2-DE51-4F5E-A8ED-D749428CFA57}" destId="{904CB573-B49B-4AD7-89B2-9FED156A3E34}" srcOrd="0" destOrd="0" presId="urn:microsoft.com/office/officeart/2005/8/layout/hProcess9"/>
    <dgm:cxn modelId="{DD461BF4-F068-427E-91E5-513B26223514}" type="presOf" srcId="{A667086F-0781-4635-8D79-583682C8A44B}" destId="{041E73B6-91E9-4636-9FF1-872F02F8122E}" srcOrd="0" destOrd="0" presId="urn:microsoft.com/office/officeart/2005/8/layout/hProcess9"/>
    <dgm:cxn modelId="{A771ABFD-2920-4048-9983-2BDB16209B1D}" type="presOf" srcId="{4C759860-85B2-4864-BF26-066C09654933}" destId="{A5C7CDF9-FC1A-449B-841C-E287485F7A3A}" srcOrd="0" destOrd="0" presId="urn:microsoft.com/office/officeart/2005/8/layout/hProcess9"/>
    <dgm:cxn modelId="{5D47A52D-17C7-48C2-AFAB-F1A60392D3B7}" type="presParOf" srcId="{041E73B6-91E9-4636-9FF1-872F02F8122E}" destId="{B9056D1D-694C-4FC8-A846-0A31409B2E27}" srcOrd="0" destOrd="0" presId="urn:microsoft.com/office/officeart/2005/8/layout/hProcess9"/>
    <dgm:cxn modelId="{FE8D78C7-DAD5-495C-A643-A18DA74A4114}" type="presParOf" srcId="{041E73B6-91E9-4636-9FF1-872F02F8122E}" destId="{F3091E50-540F-45A1-A3A8-F3F5AA05B7A4}" srcOrd="1" destOrd="0" presId="urn:microsoft.com/office/officeart/2005/8/layout/hProcess9"/>
    <dgm:cxn modelId="{964F3D63-E39C-48BD-88D5-F6DC30F7FF91}" type="presParOf" srcId="{F3091E50-540F-45A1-A3A8-F3F5AA05B7A4}" destId="{A5C7CDF9-FC1A-449B-841C-E287485F7A3A}" srcOrd="0" destOrd="0" presId="urn:microsoft.com/office/officeart/2005/8/layout/hProcess9"/>
    <dgm:cxn modelId="{E4621146-B7F5-43E6-A3C8-0AAA25D63720}" type="presParOf" srcId="{F3091E50-540F-45A1-A3A8-F3F5AA05B7A4}" destId="{09CDE70B-F6A9-4393-B06D-73C52BFC2EEF}" srcOrd="1" destOrd="0" presId="urn:microsoft.com/office/officeart/2005/8/layout/hProcess9"/>
    <dgm:cxn modelId="{7D67E6FC-1C12-469F-A278-4CC3B25CCB0C}" type="presParOf" srcId="{F3091E50-540F-45A1-A3A8-F3F5AA05B7A4}" destId="{78791028-77C3-48F1-B6F3-FDE1D15FD7B2}" srcOrd="2" destOrd="0" presId="urn:microsoft.com/office/officeart/2005/8/layout/hProcess9"/>
    <dgm:cxn modelId="{2AA5B5FA-BE4B-41AB-AEB5-8BCDC5CF214F}" type="presParOf" srcId="{F3091E50-540F-45A1-A3A8-F3F5AA05B7A4}" destId="{6A9411FF-79F8-45EE-A9D7-7FB31AECE99F}" srcOrd="3" destOrd="0" presId="urn:microsoft.com/office/officeart/2005/8/layout/hProcess9"/>
    <dgm:cxn modelId="{FCB64BD3-D4A5-4A18-B261-2E8221A6DA83}" type="presParOf" srcId="{F3091E50-540F-45A1-A3A8-F3F5AA05B7A4}" destId="{904CB573-B49B-4AD7-89B2-9FED156A3E34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1CDF4EA1-90E1-4E2E-A496-25C85415D8AA}" type="doc">
      <dgm:prSet loTypeId="urn:microsoft.com/office/officeart/2005/8/layout/hChevron3" loCatId="process" qsTypeId="urn:microsoft.com/office/officeart/2005/8/quickstyle/simple3" qsCatId="simple" csTypeId="urn:microsoft.com/office/officeart/2005/8/colors/colorful1#7" csCatId="colorful" phldr="1"/>
      <dgm:spPr/>
    </dgm:pt>
    <dgm:pt modelId="{E33282C1-5D03-467B-8E6D-1F663DBDD759}">
      <dgm:prSet phldrT="[텍스트]" custT="1"/>
      <dgm:spPr/>
      <dgm:t>
        <a:bodyPr/>
        <a:lstStyle/>
        <a:p>
          <a:pPr latinLnBrk="1"/>
          <a:r>
            <a:rPr lang="ko-KR" altLang="en-US" sz="1600" b="1" u="sng" dirty="0" smtClean="0"/>
            <a:t>기업 및 </a:t>
          </a:r>
          <a:endParaRPr lang="en-US" altLang="ko-KR" sz="1600" b="1" u="sng" dirty="0" smtClean="0"/>
        </a:p>
        <a:p>
          <a:pPr latinLnBrk="1"/>
          <a:r>
            <a:rPr lang="ko-KR" altLang="en-US" sz="1600" b="1" u="sng" dirty="0" smtClean="0"/>
            <a:t>기업가 분석</a:t>
          </a:r>
          <a:endParaRPr lang="ko-KR" altLang="en-US" sz="1600" b="1" u="sng" dirty="0"/>
        </a:p>
      </dgm:t>
    </dgm:pt>
    <dgm:pt modelId="{ED55B666-3E90-4A4C-87E7-9230ADE62819}" type="parTrans" cxnId="{7E0BBAAC-3E7F-4539-BA8E-6D9DD705A848}">
      <dgm:prSet/>
      <dgm:spPr/>
      <dgm:t>
        <a:bodyPr/>
        <a:lstStyle/>
        <a:p>
          <a:pPr latinLnBrk="1"/>
          <a:endParaRPr lang="ko-KR" altLang="en-US" sz="1200"/>
        </a:p>
      </dgm:t>
    </dgm:pt>
    <dgm:pt modelId="{FF4F4634-A4FD-417A-A1EE-703B160F53C6}" type="sibTrans" cxnId="{7E0BBAAC-3E7F-4539-BA8E-6D9DD705A848}">
      <dgm:prSet/>
      <dgm:spPr/>
      <dgm:t>
        <a:bodyPr/>
        <a:lstStyle/>
        <a:p>
          <a:pPr latinLnBrk="1"/>
          <a:endParaRPr lang="ko-KR" altLang="en-US" sz="1200"/>
        </a:p>
      </dgm:t>
    </dgm:pt>
    <dgm:pt modelId="{1A9D41C0-AC56-4347-86F5-168059F924BD}">
      <dgm:prSet phldrT="[텍스트]" custT="1"/>
      <dgm:spPr/>
      <dgm:t>
        <a:bodyPr/>
        <a:lstStyle/>
        <a:p>
          <a:pPr latinLnBrk="1"/>
          <a:r>
            <a:rPr lang="ko-KR" altLang="en-US" sz="1200" dirty="0" err="1" smtClean="0"/>
            <a:t>인큐베이팅</a:t>
          </a:r>
          <a:r>
            <a:rPr lang="ko-KR" altLang="en-US" sz="1200" dirty="0" smtClean="0"/>
            <a:t> </a:t>
          </a:r>
          <a:endParaRPr lang="en-US" altLang="ko-KR" sz="1200" dirty="0" smtClean="0"/>
        </a:p>
        <a:p>
          <a:pPr latinLnBrk="1"/>
          <a:r>
            <a:rPr lang="ko-KR" altLang="en-US" sz="1200" dirty="0" smtClean="0"/>
            <a:t>목표 수립 </a:t>
          </a:r>
          <a:endParaRPr lang="ko-KR" altLang="en-US" sz="1200" dirty="0"/>
        </a:p>
      </dgm:t>
    </dgm:pt>
    <dgm:pt modelId="{2E53CE1F-70C5-4E71-A78D-A691DD2C4DE3}" type="parTrans" cxnId="{664F77B9-88C0-44AB-A0D2-13FB4BCDF8B6}">
      <dgm:prSet/>
      <dgm:spPr/>
      <dgm:t>
        <a:bodyPr/>
        <a:lstStyle/>
        <a:p>
          <a:pPr latinLnBrk="1"/>
          <a:endParaRPr lang="ko-KR" altLang="en-US" sz="1200"/>
        </a:p>
      </dgm:t>
    </dgm:pt>
    <dgm:pt modelId="{F25E73AA-BE6E-4421-B41D-5DB175967DD5}" type="sibTrans" cxnId="{664F77B9-88C0-44AB-A0D2-13FB4BCDF8B6}">
      <dgm:prSet/>
      <dgm:spPr/>
      <dgm:t>
        <a:bodyPr/>
        <a:lstStyle/>
        <a:p>
          <a:pPr latinLnBrk="1"/>
          <a:endParaRPr lang="ko-KR" altLang="en-US" sz="1200"/>
        </a:p>
      </dgm:t>
    </dgm:pt>
    <dgm:pt modelId="{2E388BAA-2753-417B-AEE8-634DF97FF934}">
      <dgm:prSet phldrT="[텍스트]" custT="1"/>
      <dgm:spPr/>
      <dgm:t>
        <a:bodyPr/>
        <a:lstStyle/>
        <a:p>
          <a:pPr latinLnBrk="1"/>
          <a:r>
            <a:rPr lang="ko-KR" altLang="en-US" sz="1200" dirty="0" err="1" smtClean="0"/>
            <a:t>인큐베이팅</a:t>
          </a:r>
          <a:r>
            <a:rPr lang="en-US" altLang="ko-KR" sz="1200" dirty="0" smtClean="0"/>
            <a:t/>
          </a:r>
          <a:br>
            <a:rPr lang="en-US" altLang="ko-KR" sz="1200" dirty="0" smtClean="0"/>
          </a:br>
          <a:r>
            <a:rPr lang="ko-KR" altLang="en-US" sz="1200" dirty="0" smtClean="0"/>
            <a:t>목표 및 </a:t>
          </a:r>
          <a:r>
            <a:rPr lang="en-US" altLang="ko-KR" sz="1200" dirty="0" smtClean="0"/>
            <a:t/>
          </a:r>
          <a:br>
            <a:rPr lang="en-US" altLang="ko-KR" sz="1200" dirty="0" smtClean="0"/>
          </a:br>
          <a:r>
            <a:rPr lang="ko-KR" altLang="en-US" sz="1200" dirty="0" smtClean="0"/>
            <a:t>방법론 합의</a:t>
          </a:r>
          <a:endParaRPr lang="ko-KR" altLang="en-US" sz="1200" dirty="0"/>
        </a:p>
      </dgm:t>
    </dgm:pt>
    <dgm:pt modelId="{EAA34AAB-E81F-4A31-87E4-77DFD43D4059}" type="parTrans" cxnId="{B0975ADD-3FE8-4A3F-B101-5429EC63750C}">
      <dgm:prSet/>
      <dgm:spPr/>
      <dgm:t>
        <a:bodyPr/>
        <a:lstStyle/>
        <a:p>
          <a:pPr latinLnBrk="1"/>
          <a:endParaRPr lang="ko-KR" altLang="en-US" sz="1200"/>
        </a:p>
      </dgm:t>
    </dgm:pt>
    <dgm:pt modelId="{17D79C6D-0B16-405F-A6D1-4CC13CAAEBC3}" type="sibTrans" cxnId="{B0975ADD-3FE8-4A3F-B101-5429EC63750C}">
      <dgm:prSet/>
      <dgm:spPr/>
      <dgm:t>
        <a:bodyPr/>
        <a:lstStyle/>
        <a:p>
          <a:pPr latinLnBrk="1"/>
          <a:endParaRPr lang="ko-KR" altLang="en-US" sz="1200"/>
        </a:p>
      </dgm:t>
    </dgm:pt>
    <dgm:pt modelId="{D8C6C6FE-2A8E-4CCF-98F3-B298701EE5CC}">
      <dgm:prSet phldrT="[텍스트]" custT="1"/>
      <dgm:spPr/>
      <dgm:t>
        <a:bodyPr/>
        <a:lstStyle/>
        <a:p>
          <a:pPr latinLnBrk="1"/>
          <a:r>
            <a:rPr lang="ko-KR" altLang="en-US" sz="1200" dirty="0" smtClean="0"/>
            <a:t>실행</a:t>
          </a:r>
          <a:r>
            <a:rPr lang="en-US" altLang="ko-KR" sz="1200" dirty="0" smtClean="0"/>
            <a:t>(</a:t>
          </a:r>
          <a:r>
            <a:rPr lang="ko-KR" altLang="en-US" sz="1200" dirty="0" err="1" smtClean="0"/>
            <a:t>코칭과</a:t>
          </a:r>
          <a:r>
            <a:rPr lang="ko-KR" altLang="en-US" sz="1200" dirty="0" smtClean="0"/>
            <a:t> </a:t>
          </a:r>
          <a:r>
            <a:rPr lang="en-US" altLang="ko-KR" sz="1200" dirty="0" smtClean="0"/>
            <a:t/>
          </a:r>
          <a:br>
            <a:rPr lang="en-US" altLang="ko-KR" sz="1200" dirty="0" smtClean="0"/>
          </a:br>
          <a:r>
            <a:rPr lang="ko-KR" altLang="en-US" sz="1200" dirty="0" smtClean="0"/>
            <a:t>프로그램 </a:t>
          </a:r>
          <a:r>
            <a:rPr lang="en-US" altLang="ko-KR" sz="1200" dirty="0" smtClean="0"/>
            <a:t/>
          </a:r>
          <a:br>
            <a:rPr lang="en-US" altLang="ko-KR" sz="1200" dirty="0" smtClean="0"/>
          </a:br>
          <a:r>
            <a:rPr lang="ko-KR" altLang="en-US" sz="1200" dirty="0" smtClean="0"/>
            <a:t>실행</a:t>
          </a:r>
          <a:r>
            <a:rPr lang="en-US" altLang="ko-KR" sz="1200" dirty="0" smtClean="0"/>
            <a:t>)</a:t>
          </a:r>
          <a:r>
            <a:rPr lang="ko-KR" altLang="en-US" sz="1200" dirty="0" smtClean="0"/>
            <a:t> </a:t>
          </a:r>
          <a:endParaRPr lang="ko-KR" altLang="en-US" sz="1200" dirty="0"/>
        </a:p>
      </dgm:t>
    </dgm:pt>
    <dgm:pt modelId="{C14BEF34-1FC5-43B7-A7F7-90D4B0D7C8D0}" type="parTrans" cxnId="{88E31140-E287-4229-B106-BB64E84403F0}">
      <dgm:prSet/>
      <dgm:spPr/>
      <dgm:t>
        <a:bodyPr/>
        <a:lstStyle/>
        <a:p>
          <a:pPr latinLnBrk="1"/>
          <a:endParaRPr lang="ko-KR" altLang="en-US" sz="1200"/>
        </a:p>
      </dgm:t>
    </dgm:pt>
    <dgm:pt modelId="{3C77F160-D8E0-4769-BC63-11965655E729}" type="sibTrans" cxnId="{88E31140-E287-4229-B106-BB64E84403F0}">
      <dgm:prSet/>
      <dgm:spPr/>
      <dgm:t>
        <a:bodyPr/>
        <a:lstStyle/>
        <a:p>
          <a:pPr latinLnBrk="1"/>
          <a:endParaRPr lang="ko-KR" altLang="en-US" sz="1200"/>
        </a:p>
      </dgm:t>
    </dgm:pt>
    <dgm:pt modelId="{063B4454-39A2-4D72-AE06-CB1F1CDE8028}">
      <dgm:prSet phldrT="[텍스트]" custT="1"/>
      <dgm:spPr/>
      <dgm:t>
        <a:bodyPr/>
        <a:lstStyle/>
        <a:p>
          <a:pPr latinLnBrk="1"/>
          <a:r>
            <a:rPr lang="ko-KR" altLang="en-US" sz="1200" smtClean="0"/>
            <a:t>평가 및 보완 </a:t>
          </a:r>
          <a:endParaRPr lang="ko-KR" altLang="en-US" sz="1200" dirty="0"/>
        </a:p>
      </dgm:t>
    </dgm:pt>
    <dgm:pt modelId="{A052F52A-B322-4575-99D2-A5C4D61BEE0E}" type="parTrans" cxnId="{3A4F2D13-FB37-4DF4-80ED-D46F03EAD409}">
      <dgm:prSet/>
      <dgm:spPr/>
      <dgm:t>
        <a:bodyPr/>
        <a:lstStyle/>
        <a:p>
          <a:pPr latinLnBrk="1"/>
          <a:endParaRPr lang="ko-KR" altLang="en-US" sz="1200"/>
        </a:p>
      </dgm:t>
    </dgm:pt>
    <dgm:pt modelId="{7C7CED44-0393-472D-A6AE-5083CFF868E7}" type="sibTrans" cxnId="{3A4F2D13-FB37-4DF4-80ED-D46F03EAD409}">
      <dgm:prSet/>
      <dgm:spPr/>
      <dgm:t>
        <a:bodyPr/>
        <a:lstStyle/>
        <a:p>
          <a:pPr latinLnBrk="1"/>
          <a:endParaRPr lang="ko-KR" altLang="en-US" sz="1200"/>
        </a:p>
      </dgm:t>
    </dgm:pt>
    <dgm:pt modelId="{56D13F4E-D3BA-4F87-96BA-4695D1F97000}" type="pres">
      <dgm:prSet presAssocID="{1CDF4EA1-90E1-4E2E-A496-25C85415D8AA}" presName="Name0" presStyleCnt="0">
        <dgm:presLayoutVars>
          <dgm:dir/>
          <dgm:resizeHandles val="exact"/>
        </dgm:presLayoutVars>
      </dgm:prSet>
      <dgm:spPr/>
    </dgm:pt>
    <dgm:pt modelId="{7D21FBB9-5A0D-46A6-9D8F-0248194AC4A7}" type="pres">
      <dgm:prSet presAssocID="{E33282C1-5D03-467B-8E6D-1F663DBDD759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0BDFE97-91F2-4A7E-BB38-A5052477D97F}" type="pres">
      <dgm:prSet presAssocID="{FF4F4634-A4FD-417A-A1EE-703B160F53C6}" presName="parSpace" presStyleCnt="0"/>
      <dgm:spPr/>
    </dgm:pt>
    <dgm:pt modelId="{71B1314D-1725-4EDA-B9DB-19A8C1D66382}" type="pres">
      <dgm:prSet presAssocID="{1A9D41C0-AC56-4347-86F5-168059F924B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DA7C60-CC4E-407E-8264-E52A481655D4}" type="pres">
      <dgm:prSet presAssocID="{F25E73AA-BE6E-4421-B41D-5DB175967DD5}" presName="parSpace" presStyleCnt="0"/>
      <dgm:spPr/>
    </dgm:pt>
    <dgm:pt modelId="{7AC31DF8-27A9-4657-B808-03C195751265}" type="pres">
      <dgm:prSet presAssocID="{2E388BAA-2753-417B-AEE8-634DF97FF934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DA8091D-EBFD-47C6-BFD1-22B5E0475B9A}" type="pres">
      <dgm:prSet presAssocID="{17D79C6D-0B16-405F-A6D1-4CC13CAAEBC3}" presName="parSpace" presStyleCnt="0"/>
      <dgm:spPr/>
    </dgm:pt>
    <dgm:pt modelId="{420B65FC-DFD4-4246-AFC2-E75DF9918031}" type="pres">
      <dgm:prSet presAssocID="{D8C6C6FE-2A8E-4CCF-98F3-B298701EE5CC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2A5FCD-D8D6-41AD-AD79-9C8DCB71B859}" type="pres">
      <dgm:prSet presAssocID="{3C77F160-D8E0-4769-BC63-11965655E729}" presName="parSpace" presStyleCnt="0"/>
      <dgm:spPr/>
    </dgm:pt>
    <dgm:pt modelId="{D2E500D4-EF7B-4594-9C9C-35C4C587B76A}" type="pres">
      <dgm:prSet presAssocID="{063B4454-39A2-4D72-AE06-CB1F1CDE8028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0D132796-8AEC-4A2D-B19B-ED147F0B831C}" type="presOf" srcId="{063B4454-39A2-4D72-AE06-CB1F1CDE8028}" destId="{D2E500D4-EF7B-4594-9C9C-35C4C587B76A}" srcOrd="0" destOrd="0" presId="urn:microsoft.com/office/officeart/2005/8/layout/hChevron3"/>
    <dgm:cxn modelId="{48289E2F-C9D4-4B48-B899-83A22EDDC2F5}" type="presOf" srcId="{D8C6C6FE-2A8E-4CCF-98F3-B298701EE5CC}" destId="{420B65FC-DFD4-4246-AFC2-E75DF9918031}" srcOrd="0" destOrd="0" presId="urn:microsoft.com/office/officeart/2005/8/layout/hChevron3"/>
    <dgm:cxn modelId="{664F77B9-88C0-44AB-A0D2-13FB4BCDF8B6}" srcId="{1CDF4EA1-90E1-4E2E-A496-25C85415D8AA}" destId="{1A9D41C0-AC56-4347-86F5-168059F924BD}" srcOrd="1" destOrd="0" parTransId="{2E53CE1F-70C5-4E71-A78D-A691DD2C4DE3}" sibTransId="{F25E73AA-BE6E-4421-B41D-5DB175967DD5}"/>
    <dgm:cxn modelId="{B0975ADD-3FE8-4A3F-B101-5429EC63750C}" srcId="{1CDF4EA1-90E1-4E2E-A496-25C85415D8AA}" destId="{2E388BAA-2753-417B-AEE8-634DF97FF934}" srcOrd="2" destOrd="0" parTransId="{EAA34AAB-E81F-4A31-87E4-77DFD43D4059}" sibTransId="{17D79C6D-0B16-405F-A6D1-4CC13CAAEBC3}"/>
    <dgm:cxn modelId="{88E31140-E287-4229-B106-BB64E84403F0}" srcId="{1CDF4EA1-90E1-4E2E-A496-25C85415D8AA}" destId="{D8C6C6FE-2A8E-4CCF-98F3-B298701EE5CC}" srcOrd="3" destOrd="0" parTransId="{C14BEF34-1FC5-43B7-A7F7-90D4B0D7C8D0}" sibTransId="{3C77F160-D8E0-4769-BC63-11965655E729}"/>
    <dgm:cxn modelId="{8366E458-3FC2-4BD1-9DC7-405ED1780F43}" type="presOf" srcId="{2E388BAA-2753-417B-AEE8-634DF97FF934}" destId="{7AC31DF8-27A9-4657-B808-03C195751265}" srcOrd="0" destOrd="0" presId="urn:microsoft.com/office/officeart/2005/8/layout/hChevron3"/>
    <dgm:cxn modelId="{CA943023-4DAC-40A7-BD84-15340E5D0DCB}" type="presOf" srcId="{1A9D41C0-AC56-4347-86F5-168059F924BD}" destId="{71B1314D-1725-4EDA-B9DB-19A8C1D66382}" srcOrd="0" destOrd="0" presId="urn:microsoft.com/office/officeart/2005/8/layout/hChevron3"/>
    <dgm:cxn modelId="{1A3A48C6-AC27-46E2-A4DE-6520758684AB}" type="presOf" srcId="{E33282C1-5D03-467B-8E6D-1F663DBDD759}" destId="{7D21FBB9-5A0D-46A6-9D8F-0248194AC4A7}" srcOrd="0" destOrd="0" presId="urn:microsoft.com/office/officeart/2005/8/layout/hChevron3"/>
    <dgm:cxn modelId="{3A4F2D13-FB37-4DF4-80ED-D46F03EAD409}" srcId="{1CDF4EA1-90E1-4E2E-A496-25C85415D8AA}" destId="{063B4454-39A2-4D72-AE06-CB1F1CDE8028}" srcOrd="4" destOrd="0" parTransId="{A052F52A-B322-4575-99D2-A5C4D61BEE0E}" sibTransId="{7C7CED44-0393-472D-A6AE-5083CFF868E7}"/>
    <dgm:cxn modelId="{7E0BBAAC-3E7F-4539-BA8E-6D9DD705A848}" srcId="{1CDF4EA1-90E1-4E2E-A496-25C85415D8AA}" destId="{E33282C1-5D03-467B-8E6D-1F663DBDD759}" srcOrd="0" destOrd="0" parTransId="{ED55B666-3E90-4A4C-87E7-9230ADE62819}" sibTransId="{FF4F4634-A4FD-417A-A1EE-703B160F53C6}"/>
    <dgm:cxn modelId="{47897958-01D5-47BD-ADC2-79CCFB78D0AC}" type="presOf" srcId="{1CDF4EA1-90E1-4E2E-A496-25C85415D8AA}" destId="{56D13F4E-D3BA-4F87-96BA-4695D1F97000}" srcOrd="0" destOrd="0" presId="urn:microsoft.com/office/officeart/2005/8/layout/hChevron3"/>
    <dgm:cxn modelId="{F5F46665-D8F5-4C6D-B731-F6B822130E9C}" type="presParOf" srcId="{56D13F4E-D3BA-4F87-96BA-4695D1F97000}" destId="{7D21FBB9-5A0D-46A6-9D8F-0248194AC4A7}" srcOrd="0" destOrd="0" presId="urn:microsoft.com/office/officeart/2005/8/layout/hChevron3"/>
    <dgm:cxn modelId="{CEE1D3C7-4D5E-4314-9D9E-240D6F9F5989}" type="presParOf" srcId="{56D13F4E-D3BA-4F87-96BA-4695D1F97000}" destId="{D0BDFE97-91F2-4A7E-BB38-A5052477D97F}" srcOrd="1" destOrd="0" presId="urn:microsoft.com/office/officeart/2005/8/layout/hChevron3"/>
    <dgm:cxn modelId="{AFEAE689-844E-4C6B-8DB2-AAAC1A2E17A6}" type="presParOf" srcId="{56D13F4E-D3BA-4F87-96BA-4695D1F97000}" destId="{71B1314D-1725-4EDA-B9DB-19A8C1D66382}" srcOrd="2" destOrd="0" presId="urn:microsoft.com/office/officeart/2005/8/layout/hChevron3"/>
    <dgm:cxn modelId="{EA004731-36EE-4D0A-85F0-102F169737BE}" type="presParOf" srcId="{56D13F4E-D3BA-4F87-96BA-4695D1F97000}" destId="{9ADA7C60-CC4E-407E-8264-E52A481655D4}" srcOrd="3" destOrd="0" presId="urn:microsoft.com/office/officeart/2005/8/layout/hChevron3"/>
    <dgm:cxn modelId="{649B769A-C125-4FCE-A4B4-7DC8B114E1F8}" type="presParOf" srcId="{56D13F4E-D3BA-4F87-96BA-4695D1F97000}" destId="{7AC31DF8-27A9-4657-B808-03C195751265}" srcOrd="4" destOrd="0" presId="urn:microsoft.com/office/officeart/2005/8/layout/hChevron3"/>
    <dgm:cxn modelId="{8CB7C7D4-0E78-4190-BC46-857077BDBB46}" type="presParOf" srcId="{56D13F4E-D3BA-4F87-96BA-4695D1F97000}" destId="{8DA8091D-EBFD-47C6-BFD1-22B5E0475B9A}" srcOrd="5" destOrd="0" presId="urn:microsoft.com/office/officeart/2005/8/layout/hChevron3"/>
    <dgm:cxn modelId="{CD216D98-5728-4567-B5A5-29EFB99F73EC}" type="presParOf" srcId="{56D13F4E-D3BA-4F87-96BA-4695D1F97000}" destId="{420B65FC-DFD4-4246-AFC2-E75DF9918031}" srcOrd="6" destOrd="0" presId="urn:microsoft.com/office/officeart/2005/8/layout/hChevron3"/>
    <dgm:cxn modelId="{A04B6E9A-2E6B-4184-97EE-FFA33BC20A16}" type="presParOf" srcId="{56D13F4E-D3BA-4F87-96BA-4695D1F97000}" destId="{9A2A5FCD-D8D6-41AD-AD79-9C8DCB71B859}" srcOrd="7" destOrd="0" presId="urn:microsoft.com/office/officeart/2005/8/layout/hChevron3"/>
    <dgm:cxn modelId="{ED609EDA-E837-45BC-9DA0-E73381EA68D7}" type="presParOf" srcId="{56D13F4E-D3BA-4F87-96BA-4695D1F97000}" destId="{D2E500D4-EF7B-4594-9C9C-35C4C587B76A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1CDF4EA1-90E1-4E2E-A496-25C85415D8AA}" type="doc">
      <dgm:prSet loTypeId="urn:microsoft.com/office/officeart/2005/8/layout/hChevron3" loCatId="process" qsTypeId="urn:microsoft.com/office/officeart/2005/8/quickstyle/simple3" qsCatId="simple" csTypeId="urn:microsoft.com/office/officeart/2005/8/colors/colorful1#8" csCatId="colorful" phldr="1"/>
      <dgm:spPr/>
    </dgm:pt>
    <dgm:pt modelId="{E33282C1-5D03-467B-8E6D-1F663DBDD759}">
      <dgm:prSet phldrT="[텍스트]" custT="1"/>
      <dgm:spPr/>
      <dgm:t>
        <a:bodyPr/>
        <a:lstStyle/>
        <a:p>
          <a:pPr latinLnBrk="1"/>
          <a:r>
            <a:rPr lang="ko-KR" altLang="en-US" sz="1600" b="1" u="sng" dirty="0" smtClean="0"/>
            <a:t>기업 및 </a:t>
          </a:r>
          <a:endParaRPr lang="en-US" altLang="ko-KR" sz="1600" b="1" u="sng" dirty="0" smtClean="0"/>
        </a:p>
        <a:p>
          <a:pPr latinLnBrk="1"/>
          <a:r>
            <a:rPr lang="ko-KR" altLang="en-US" sz="1600" b="1" u="sng" dirty="0" smtClean="0"/>
            <a:t>기업가 분석</a:t>
          </a:r>
          <a:endParaRPr lang="ko-KR" altLang="en-US" sz="1600" b="1" u="sng" dirty="0"/>
        </a:p>
      </dgm:t>
    </dgm:pt>
    <dgm:pt modelId="{ED55B666-3E90-4A4C-87E7-9230ADE62819}" type="parTrans" cxnId="{7E0BBAAC-3E7F-4539-BA8E-6D9DD705A848}">
      <dgm:prSet/>
      <dgm:spPr/>
      <dgm:t>
        <a:bodyPr/>
        <a:lstStyle/>
        <a:p>
          <a:pPr latinLnBrk="1"/>
          <a:endParaRPr lang="ko-KR" altLang="en-US" sz="1200"/>
        </a:p>
      </dgm:t>
    </dgm:pt>
    <dgm:pt modelId="{FF4F4634-A4FD-417A-A1EE-703B160F53C6}" type="sibTrans" cxnId="{7E0BBAAC-3E7F-4539-BA8E-6D9DD705A848}">
      <dgm:prSet/>
      <dgm:spPr/>
      <dgm:t>
        <a:bodyPr/>
        <a:lstStyle/>
        <a:p>
          <a:pPr latinLnBrk="1"/>
          <a:endParaRPr lang="ko-KR" altLang="en-US" sz="1200"/>
        </a:p>
      </dgm:t>
    </dgm:pt>
    <dgm:pt modelId="{1A9D41C0-AC56-4347-86F5-168059F924BD}">
      <dgm:prSet phldrT="[텍스트]" custT="1"/>
      <dgm:spPr/>
      <dgm:t>
        <a:bodyPr/>
        <a:lstStyle/>
        <a:p>
          <a:pPr latinLnBrk="1"/>
          <a:r>
            <a:rPr lang="ko-KR" altLang="en-US" sz="1200" dirty="0" err="1" smtClean="0"/>
            <a:t>인큐베이팅</a:t>
          </a:r>
          <a:r>
            <a:rPr lang="ko-KR" altLang="en-US" sz="1200" dirty="0" smtClean="0"/>
            <a:t> </a:t>
          </a:r>
          <a:endParaRPr lang="en-US" altLang="ko-KR" sz="1200" dirty="0" smtClean="0"/>
        </a:p>
        <a:p>
          <a:pPr latinLnBrk="1"/>
          <a:r>
            <a:rPr lang="ko-KR" altLang="en-US" sz="1200" dirty="0" smtClean="0"/>
            <a:t>목표 수립 </a:t>
          </a:r>
          <a:endParaRPr lang="ko-KR" altLang="en-US" sz="1200" dirty="0"/>
        </a:p>
      </dgm:t>
    </dgm:pt>
    <dgm:pt modelId="{2E53CE1F-70C5-4E71-A78D-A691DD2C4DE3}" type="parTrans" cxnId="{664F77B9-88C0-44AB-A0D2-13FB4BCDF8B6}">
      <dgm:prSet/>
      <dgm:spPr/>
      <dgm:t>
        <a:bodyPr/>
        <a:lstStyle/>
        <a:p>
          <a:pPr latinLnBrk="1"/>
          <a:endParaRPr lang="ko-KR" altLang="en-US" sz="1200"/>
        </a:p>
      </dgm:t>
    </dgm:pt>
    <dgm:pt modelId="{F25E73AA-BE6E-4421-B41D-5DB175967DD5}" type="sibTrans" cxnId="{664F77B9-88C0-44AB-A0D2-13FB4BCDF8B6}">
      <dgm:prSet/>
      <dgm:spPr/>
      <dgm:t>
        <a:bodyPr/>
        <a:lstStyle/>
        <a:p>
          <a:pPr latinLnBrk="1"/>
          <a:endParaRPr lang="ko-KR" altLang="en-US" sz="1200"/>
        </a:p>
      </dgm:t>
    </dgm:pt>
    <dgm:pt modelId="{2E388BAA-2753-417B-AEE8-634DF97FF934}">
      <dgm:prSet phldrT="[텍스트]" custT="1"/>
      <dgm:spPr/>
      <dgm:t>
        <a:bodyPr/>
        <a:lstStyle/>
        <a:p>
          <a:pPr latinLnBrk="1"/>
          <a:r>
            <a:rPr lang="ko-KR" altLang="en-US" sz="1200" dirty="0" err="1" smtClean="0"/>
            <a:t>인큐베이팅</a:t>
          </a:r>
          <a:r>
            <a:rPr lang="en-US" altLang="ko-KR" sz="1200" dirty="0" smtClean="0"/>
            <a:t/>
          </a:r>
          <a:br>
            <a:rPr lang="en-US" altLang="ko-KR" sz="1200" dirty="0" smtClean="0"/>
          </a:br>
          <a:r>
            <a:rPr lang="ko-KR" altLang="en-US" sz="1200" dirty="0" smtClean="0"/>
            <a:t>목표 및 </a:t>
          </a:r>
          <a:r>
            <a:rPr lang="en-US" altLang="ko-KR" sz="1200" dirty="0" smtClean="0"/>
            <a:t/>
          </a:r>
          <a:br>
            <a:rPr lang="en-US" altLang="ko-KR" sz="1200" dirty="0" smtClean="0"/>
          </a:br>
          <a:r>
            <a:rPr lang="ko-KR" altLang="en-US" sz="1200" dirty="0" smtClean="0"/>
            <a:t>방법론 합의</a:t>
          </a:r>
          <a:endParaRPr lang="ko-KR" altLang="en-US" sz="1200" dirty="0"/>
        </a:p>
      </dgm:t>
    </dgm:pt>
    <dgm:pt modelId="{EAA34AAB-E81F-4A31-87E4-77DFD43D4059}" type="parTrans" cxnId="{B0975ADD-3FE8-4A3F-B101-5429EC63750C}">
      <dgm:prSet/>
      <dgm:spPr/>
      <dgm:t>
        <a:bodyPr/>
        <a:lstStyle/>
        <a:p>
          <a:pPr latinLnBrk="1"/>
          <a:endParaRPr lang="ko-KR" altLang="en-US" sz="1200"/>
        </a:p>
      </dgm:t>
    </dgm:pt>
    <dgm:pt modelId="{17D79C6D-0B16-405F-A6D1-4CC13CAAEBC3}" type="sibTrans" cxnId="{B0975ADD-3FE8-4A3F-B101-5429EC63750C}">
      <dgm:prSet/>
      <dgm:spPr/>
      <dgm:t>
        <a:bodyPr/>
        <a:lstStyle/>
        <a:p>
          <a:pPr latinLnBrk="1"/>
          <a:endParaRPr lang="ko-KR" altLang="en-US" sz="1200"/>
        </a:p>
      </dgm:t>
    </dgm:pt>
    <dgm:pt modelId="{D8C6C6FE-2A8E-4CCF-98F3-B298701EE5CC}">
      <dgm:prSet phldrT="[텍스트]" custT="1"/>
      <dgm:spPr/>
      <dgm:t>
        <a:bodyPr/>
        <a:lstStyle/>
        <a:p>
          <a:pPr latinLnBrk="1"/>
          <a:r>
            <a:rPr lang="ko-KR" altLang="en-US" sz="1200" dirty="0" smtClean="0"/>
            <a:t>실행</a:t>
          </a:r>
          <a:r>
            <a:rPr lang="en-US" altLang="ko-KR" sz="1200" dirty="0" smtClean="0"/>
            <a:t>(</a:t>
          </a:r>
          <a:r>
            <a:rPr lang="ko-KR" altLang="en-US" sz="1200" dirty="0" err="1" smtClean="0"/>
            <a:t>코칭과</a:t>
          </a:r>
          <a:r>
            <a:rPr lang="ko-KR" altLang="en-US" sz="1200" dirty="0" smtClean="0"/>
            <a:t> </a:t>
          </a:r>
          <a:r>
            <a:rPr lang="en-US" altLang="ko-KR" sz="1200" dirty="0" smtClean="0"/>
            <a:t/>
          </a:r>
          <a:br>
            <a:rPr lang="en-US" altLang="ko-KR" sz="1200" dirty="0" smtClean="0"/>
          </a:br>
          <a:r>
            <a:rPr lang="ko-KR" altLang="en-US" sz="1200" dirty="0" smtClean="0"/>
            <a:t>프로그램 </a:t>
          </a:r>
          <a:r>
            <a:rPr lang="en-US" altLang="ko-KR" sz="1200" dirty="0" smtClean="0"/>
            <a:t/>
          </a:r>
          <a:br>
            <a:rPr lang="en-US" altLang="ko-KR" sz="1200" dirty="0" smtClean="0"/>
          </a:br>
          <a:r>
            <a:rPr lang="ko-KR" altLang="en-US" sz="1200" dirty="0" smtClean="0"/>
            <a:t>실행</a:t>
          </a:r>
          <a:r>
            <a:rPr lang="en-US" altLang="ko-KR" sz="1200" dirty="0" smtClean="0"/>
            <a:t>)</a:t>
          </a:r>
          <a:r>
            <a:rPr lang="ko-KR" altLang="en-US" sz="1200" dirty="0" smtClean="0"/>
            <a:t> </a:t>
          </a:r>
          <a:endParaRPr lang="ko-KR" altLang="en-US" sz="1200" dirty="0"/>
        </a:p>
      </dgm:t>
    </dgm:pt>
    <dgm:pt modelId="{C14BEF34-1FC5-43B7-A7F7-90D4B0D7C8D0}" type="parTrans" cxnId="{88E31140-E287-4229-B106-BB64E84403F0}">
      <dgm:prSet/>
      <dgm:spPr/>
      <dgm:t>
        <a:bodyPr/>
        <a:lstStyle/>
        <a:p>
          <a:pPr latinLnBrk="1"/>
          <a:endParaRPr lang="ko-KR" altLang="en-US" sz="1200"/>
        </a:p>
      </dgm:t>
    </dgm:pt>
    <dgm:pt modelId="{3C77F160-D8E0-4769-BC63-11965655E729}" type="sibTrans" cxnId="{88E31140-E287-4229-B106-BB64E84403F0}">
      <dgm:prSet/>
      <dgm:spPr/>
      <dgm:t>
        <a:bodyPr/>
        <a:lstStyle/>
        <a:p>
          <a:pPr latinLnBrk="1"/>
          <a:endParaRPr lang="ko-KR" altLang="en-US" sz="1200"/>
        </a:p>
      </dgm:t>
    </dgm:pt>
    <dgm:pt modelId="{063B4454-39A2-4D72-AE06-CB1F1CDE8028}">
      <dgm:prSet phldrT="[텍스트]" custT="1"/>
      <dgm:spPr/>
      <dgm:t>
        <a:bodyPr/>
        <a:lstStyle/>
        <a:p>
          <a:pPr latinLnBrk="1"/>
          <a:r>
            <a:rPr lang="ko-KR" altLang="en-US" sz="1200" smtClean="0"/>
            <a:t>평가 및 보완 </a:t>
          </a:r>
          <a:endParaRPr lang="ko-KR" altLang="en-US" sz="1200" dirty="0"/>
        </a:p>
      </dgm:t>
    </dgm:pt>
    <dgm:pt modelId="{A052F52A-B322-4575-99D2-A5C4D61BEE0E}" type="parTrans" cxnId="{3A4F2D13-FB37-4DF4-80ED-D46F03EAD409}">
      <dgm:prSet/>
      <dgm:spPr/>
      <dgm:t>
        <a:bodyPr/>
        <a:lstStyle/>
        <a:p>
          <a:pPr latinLnBrk="1"/>
          <a:endParaRPr lang="ko-KR" altLang="en-US" sz="1200"/>
        </a:p>
      </dgm:t>
    </dgm:pt>
    <dgm:pt modelId="{7C7CED44-0393-472D-A6AE-5083CFF868E7}" type="sibTrans" cxnId="{3A4F2D13-FB37-4DF4-80ED-D46F03EAD409}">
      <dgm:prSet/>
      <dgm:spPr/>
      <dgm:t>
        <a:bodyPr/>
        <a:lstStyle/>
        <a:p>
          <a:pPr latinLnBrk="1"/>
          <a:endParaRPr lang="ko-KR" altLang="en-US" sz="1200"/>
        </a:p>
      </dgm:t>
    </dgm:pt>
    <dgm:pt modelId="{56D13F4E-D3BA-4F87-96BA-4695D1F97000}" type="pres">
      <dgm:prSet presAssocID="{1CDF4EA1-90E1-4E2E-A496-25C85415D8AA}" presName="Name0" presStyleCnt="0">
        <dgm:presLayoutVars>
          <dgm:dir/>
          <dgm:resizeHandles val="exact"/>
        </dgm:presLayoutVars>
      </dgm:prSet>
      <dgm:spPr/>
    </dgm:pt>
    <dgm:pt modelId="{7D21FBB9-5A0D-46A6-9D8F-0248194AC4A7}" type="pres">
      <dgm:prSet presAssocID="{E33282C1-5D03-467B-8E6D-1F663DBDD759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0BDFE97-91F2-4A7E-BB38-A5052477D97F}" type="pres">
      <dgm:prSet presAssocID="{FF4F4634-A4FD-417A-A1EE-703B160F53C6}" presName="parSpace" presStyleCnt="0"/>
      <dgm:spPr/>
    </dgm:pt>
    <dgm:pt modelId="{71B1314D-1725-4EDA-B9DB-19A8C1D66382}" type="pres">
      <dgm:prSet presAssocID="{1A9D41C0-AC56-4347-86F5-168059F924B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DA7C60-CC4E-407E-8264-E52A481655D4}" type="pres">
      <dgm:prSet presAssocID="{F25E73AA-BE6E-4421-B41D-5DB175967DD5}" presName="parSpace" presStyleCnt="0"/>
      <dgm:spPr/>
    </dgm:pt>
    <dgm:pt modelId="{7AC31DF8-27A9-4657-B808-03C195751265}" type="pres">
      <dgm:prSet presAssocID="{2E388BAA-2753-417B-AEE8-634DF97FF934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DA8091D-EBFD-47C6-BFD1-22B5E0475B9A}" type="pres">
      <dgm:prSet presAssocID="{17D79C6D-0B16-405F-A6D1-4CC13CAAEBC3}" presName="parSpace" presStyleCnt="0"/>
      <dgm:spPr/>
    </dgm:pt>
    <dgm:pt modelId="{420B65FC-DFD4-4246-AFC2-E75DF9918031}" type="pres">
      <dgm:prSet presAssocID="{D8C6C6FE-2A8E-4CCF-98F3-B298701EE5CC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2A5FCD-D8D6-41AD-AD79-9C8DCB71B859}" type="pres">
      <dgm:prSet presAssocID="{3C77F160-D8E0-4769-BC63-11965655E729}" presName="parSpace" presStyleCnt="0"/>
      <dgm:spPr/>
    </dgm:pt>
    <dgm:pt modelId="{D2E500D4-EF7B-4594-9C9C-35C4C587B76A}" type="pres">
      <dgm:prSet presAssocID="{063B4454-39A2-4D72-AE06-CB1F1CDE8028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750C6A5E-FF4F-4DCD-BBB1-654629D50E70}" type="presOf" srcId="{D8C6C6FE-2A8E-4CCF-98F3-B298701EE5CC}" destId="{420B65FC-DFD4-4246-AFC2-E75DF9918031}" srcOrd="0" destOrd="0" presId="urn:microsoft.com/office/officeart/2005/8/layout/hChevron3"/>
    <dgm:cxn modelId="{3A4F2D13-FB37-4DF4-80ED-D46F03EAD409}" srcId="{1CDF4EA1-90E1-4E2E-A496-25C85415D8AA}" destId="{063B4454-39A2-4D72-AE06-CB1F1CDE8028}" srcOrd="4" destOrd="0" parTransId="{A052F52A-B322-4575-99D2-A5C4D61BEE0E}" sibTransId="{7C7CED44-0393-472D-A6AE-5083CFF868E7}"/>
    <dgm:cxn modelId="{2F52DCC8-5265-4CB8-8629-225E1A0050FD}" type="presOf" srcId="{1CDF4EA1-90E1-4E2E-A496-25C85415D8AA}" destId="{56D13F4E-D3BA-4F87-96BA-4695D1F97000}" srcOrd="0" destOrd="0" presId="urn:microsoft.com/office/officeart/2005/8/layout/hChevron3"/>
    <dgm:cxn modelId="{7E0BBAAC-3E7F-4539-BA8E-6D9DD705A848}" srcId="{1CDF4EA1-90E1-4E2E-A496-25C85415D8AA}" destId="{E33282C1-5D03-467B-8E6D-1F663DBDD759}" srcOrd="0" destOrd="0" parTransId="{ED55B666-3E90-4A4C-87E7-9230ADE62819}" sibTransId="{FF4F4634-A4FD-417A-A1EE-703B160F53C6}"/>
    <dgm:cxn modelId="{664F77B9-88C0-44AB-A0D2-13FB4BCDF8B6}" srcId="{1CDF4EA1-90E1-4E2E-A496-25C85415D8AA}" destId="{1A9D41C0-AC56-4347-86F5-168059F924BD}" srcOrd="1" destOrd="0" parTransId="{2E53CE1F-70C5-4E71-A78D-A691DD2C4DE3}" sibTransId="{F25E73AA-BE6E-4421-B41D-5DB175967DD5}"/>
    <dgm:cxn modelId="{9E33FB18-55E0-409D-99D9-16E897E8D0C3}" type="presOf" srcId="{063B4454-39A2-4D72-AE06-CB1F1CDE8028}" destId="{D2E500D4-EF7B-4594-9C9C-35C4C587B76A}" srcOrd="0" destOrd="0" presId="urn:microsoft.com/office/officeart/2005/8/layout/hChevron3"/>
    <dgm:cxn modelId="{B0975ADD-3FE8-4A3F-B101-5429EC63750C}" srcId="{1CDF4EA1-90E1-4E2E-A496-25C85415D8AA}" destId="{2E388BAA-2753-417B-AEE8-634DF97FF934}" srcOrd="2" destOrd="0" parTransId="{EAA34AAB-E81F-4A31-87E4-77DFD43D4059}" sibTransId="{17D79C6D-0B16-405F-A6D1-4CC13CAAEBC3}"/>
    <dgm:cxn modelId="{DA9CCBA9-F170-4456-8668-21994DF56B79}" type="presOf" srcId="{2E388BAA-2753-417B-AEE8-634DF97FF934}" destId="{7AC31DF8-27A9-4657-B808-03C195751265}" srcOrd="0" destOrd="0" presId="urn:microsoft.com/office/officeart/2005/8/layout/hChevron3"/>
    <dgm:cxn modelId="{88E31140-E287-4229-B106-BB64E84403F0}" srcId="{1CDF4EA1-90E1-4E2E-A496-25C85415D8AA}" destId="{D8C6C6FE-2A8E-4CCF-98F3-B298701EE5CC}" srcOrd="3" destOrd="0" parTransId="{C14BEF34-1FC5-43B7-A7F7-90D4B0D7C8D0}" sibTransId="{3C77F160-D8E0-4769-BC63-11965655E729}"/>
    <dgm:cxn modelId="{59E5D2B3-0A61-416F-B32D-A131744C6B9F}" type="presOf" srcId="{E33282C1-5D03-467B-8E6D-1F663DBDD759}" destId="{7D21FBB9-5A0D-46A6-9D8F-0248194AC4A7}" srcOrd="0" destOrd="0" presId="urn:microsoft.com/office/officeart/2005/8/layout/hChevron3"/>
    <dgm:cxn modelId="{45805823-3FFD-47BF-BAA1-120D9847032B}" type="presOf" srcId="{1A9D41C0-AC56-4347-86F5-168059F924BD}" destId="{71B1314D-1725-4EDA-B9DB-19A8C1D66382}" srcOrd="0" destOrd="0" presId="urn:microsoft.com/office/officeart/2005/8/layout/hChevron3"/>
    <dgm:cxn modelId="{7E62FCFA-6F40-4A91-923F-E71A8E9A7443}" type="presParOf" srcId="{56D13F4E-D3BA-4F87-96BA-4695D1F97000}" destId="{7D21FBB9-5A0D-46A6-9D8F-0248194AC4A7}" srcOrd="0" destOrd="0" presId="urn:microsoft.com/office/officeart/2005/8/layout/hChevron3"/>
    <dgm:cxn modelId="{B8F74CC3-A810-4D61-8637-419CF32D7BC7}" type="presParOf" srcId="{56D13F4E-D3BA-4F87-96BA-4695D1F97000}" destId="{D0BDFE97-91F2-4A7E-BB38-A5052477D97F}" srcOrd="1" destOrd="0" presId="urn:microsoft.com/office/officeart/2005/8/layout/hChevron3"/>
    <dgm:cxn modelId="{3EEDF17B-3888-4923-905A-B7D2305987F4}" type="presParOf" srcId="{56D13F4E-D3BA-4F87-96BA-4695D1F97000}" destId="{71B1314D-1725-4EDA-B9DB-19A8C1D66382}" srcOrd="2" destOrd="0" presId="urn:microsoft.com/office/officeart/2005/8/layout/hChevron3"/>
    <dgm:cxn modelId="{AF4F7BF4-6F5A-44C7-8B41-74CBB34F1255}" type="presParOf" srcId="{56D13F4E-D3BA-4F87-96BA-4695D1F97000}" destId="{9ADA7C60-CC4E-407E-8264-E52A481655D4}" srcOrd="3" destOrd="0" presId="urn:microsoft.com/office/officeart/2005/8/layout/hChevron3"/>
    <dgm:cxn modelId="{B096B3BB-5EDA-4F6F-A3D5-30A2B655796D}" type="presParOf" srcId="{56D13F4E-D3BA-4F87-96BA-4695D1F97000}" destId="{7AC31DF8-27A9-4657-B808-03C195751265}" srcOrd="4" destOrd="0" presId="urn:microsoft.com/office/officeart/2005/8/layout/hChevron3"/>
    <dgm:cxn modelId="{EFB0AE81-8AA6-409D-9B3C-25A4950A28CD}" type="presParOf" srcId="{56D13F4E-D3BA-4F87-96BA-4695D1F97000}" destId="{8DA8091D-EBFD-47C6-BFD1-22B5E0475B9A}" srcOrd="5" destOrd="0" presId="urn:microsoft.com/office/officeart/2005/8/layout/hChevron3"/>
    <dgm:cxn modelId="{EEA271BD-67C1-4DFC-98C3-3769457D9732}" type="presParOf" srcId="{56D13F4E-D3BA-4F87-96BA-4695D1F97000}" destId="{420B65FC-DFD4-4246-AFC2-E75DF9918031}" srcOrd="6" destOrd="0" presId="urn:microsoft.com/office/officeart/2005/8/layout/hChevron3"/>
    <dgm:cxn modelId="{C1D90B05-FBDF-4FB4-9D2C-C173CE700DCC}" type="presParOf" srcId="{56D13F4E-D3BA-4F87-96BA-4695D1F97000}" destId="{9A2A5FCD-D8D6-41AD-AD79-9C8DCB71B859}" srcOrd="7" destOrd="0" presId="urn:microsoft.com/office/officeart/2005/8/layout/hChevron3"/>
    <dgm:cxn modelId="{42FFE9FA-141E-423B-838A-F9C0AC8A4C2B}" type="presParOf" srcId="{56D13F4E-D3BA-4F87-96BA-4695D1F97000}" destId="{D2E500D4-EF7B-4594-9C9C-35C4C587B76A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1CDF4EA1-90E1-4E2E-A496-25C85415D8AA}" type="doc">
      <dgm:prSet loTypeId="urn:microsoft.com/office/officeart/2005/8/layout/hChevron3" loCatId="process" qsTypeId="urn:microsoft.com/office/officeart/2005/8/quickstyle/simple3" qsCatId="simple" csTypeId="urn:microsoft.com/office/officeart/2005/8/colors/colorful1#10" csCatId="colorful" phldr="1"/>
      <dgm:spPr/>
    </dgm:pt>
    <dgm:pt modelId="{E33282C1-5D03-467B-8E6D-1F663DBDD759}">
      <dgm:prSet phldrT="[텍스트]" custT="1"/>
      <dgm:spPr/>
      <dgm:t>
        <a:bodyPr/>
        <a:lstStyle/>
        <a:p>
          <a:pPr latinLnBrk="1"/>
          <a:r>
            <a:rPr lang="ko-KR" altLang="en-US" sz="1600" b="1" u="sng" dirty="0" smtClean="0"/>
            <a:t>기업 및 </a:t>
          </a:r>
          <a:endParaRPr lang="en-US" altLang="ko-KR" sz="1600" b="1" u="sng" dirty="0" smtClean="0"/>
        </a:p>
        <a:p>
          <a:pPr latinLnBrk="1"/>
          <a:r>
            <a:rPr lang="ko-KR" altLang="en-US" sz="1600" b="1" u="sng" dirty="0" smtClean="0"/>
            <a:t>기업가 분석</a:t>
          </a:r>
          <a:endParaRPr lang="ko-KR" altLang="en-US" sz="1600" b="1" u="sng" dirty="0"/>
        </a:p>
      </dgm:t>
    </dgm:pt>
    <dgm:pt modelId="{ED55B666-3E90-4A4C-87E7-9230ADE62819}" type="parTrans" cxnId="{7E0BBAAC-3E7F-4539-BA8E-6D9DD705A848}">
      <dgm:prSet/>
      <dgm:spPr/>
      <dgm:t>
        <a:bodyPr/>
        <a:lstStyle/>
        <a:p>
          <a:pPr latinLnBrk="1"/>
          <a:endParaRPr lang="ko-KR" altLang="en-US" sz="1200"/>
        </a:p>
      </dgm:t>
    </dgm:pt>
    <dgm:pt modelId="{FF4F4634-A4FD-417A-A1EE-703B160F53C6}" type="sibTrans" cxnId="{7E0BBAAC-3E7F-4539-BA8E-6D9DD705A848}">
      <dgm:prSet/>
      <dgm:spPr/>
      <dgm:t>
        <a:bodyPr/>
        <a:lstStyle/>
        <a:p>
          <a:pPr latinLnBrk="1"/>
          <a:endParaRPr lang="ko-KR" altLang="en-US" sz="1200"/>
        </a:p>
      </dgm:t>
    </dgm:pt>
    <dgm:pt modelId="{1A9D41C0-AC56-4347-86F5-168059F924BD}">
      <dgm:prSet phldrT="[텍스트]" custT="1"/>
      <dgm:spPr/>
      <dgm:t>
        <a:bodyPr/>
        <a:lstStyle/>
        <a:p>
          <a:pPr latinLnBrk="1"/>
          <a:r>
            <a:rPr lang="ko-KR" altLang="en-US" sz="1200" dirty="0" err="1" smtClean="0"/>
            <a:t>인큐베이팅</a:t>
          </a:r>
          <a:r>
            <a:rPr lang="ko-KR" altLang="en-US" sz="1200" dirty="0" smtClean="0"/>
            <a:t> </a:t>
          </a:r>
          <a:endParaRPr lang="en-US" altLang="ko-KR" sz="1200" dirty="0" smtClean="0"/>
        </a:p>
        <a:p>
          <a:pPr latinLnBrk="1"/>
          <a:r>
            <a:rPr lang="ko-KR" altLang="en-US" sz="1200" dirty="0" smtClean="0"/>
            <a:t>목표 수립 </a:t>
          </a:r>
          <a:endParaRPr lang="ko-KR" altLang="en-US" sz="1200" dirty="0"/>
        </a:p>
      </dgm:t>
    </dgm:pt>
    <dgm:pt modelId="{2E53CE1F-70C5-4E71-A78D-A691DD2C4DE3}" type="parTrans" cxnId="{664F77B9-88C0-44AB-A0D2-13FB4BCDF8B6}">
      <dgm:prSet/>
      <dgm:spPr/>
      <dgm:t>
        <a:bodyPr/>
        <a:lstStyle/>
        <a:p>
          <a:pPr latinLnBrk="1"/>
          <a:endParaRPr lang="ko-KR" altLang="en-US" sz="1200"/>
        </a:p>
      </dgm:t>
    </dgm:pt>
    <dgm:pt modelId="{F25E73AA-BE6E-4421-B41D-5DB175967DD5}" type="sibTrans" cxnId="{664F77B9-88C0-44AB-A0D2-13FB4BCDF8B6}">
      <dgm:prSet/>
      <dgm:spPr/>
      <dgm:t>
        <a:bodyPr/>
        <a:lstStyle/>
        <a:p>
          <a:pPr latinLnBrk="1"/>
          <a:endParaRPr lang="ko-KR" altLang="en-US" sz="1200"/>
        </a:p>
      </dgm:t>
    </dgm:pt>
    <dgm:pt modelId="{2E388BAA-2753-417B-AEE8-634DF97FF934}">
      <dgm:prSet phldrT="[텍스트]" custT="1"/>
      <dgm:spPr/>
      <dgm:t>
        <a:bodyPr/>
        <a:lstStyle/>
        <a:p>
          <a:pPr latinLnBrk="1"/>
          <a:r>
            <a:rPr lang="ko-KR" altLang="en-US" sz="1200" dirty="0" err="1" smtClean="0"/>
            <a:t>인큐베이팅</a:t>
          </a:r>
          <a:r>
            <a:rPr lang="en-US" altLang="ko-KR" sz="1200" dirty="0" smtClean="0"/>
            <a:t/>
          </a:r>
          <a:br>
            <a:rPr lang="en-US" altLang="ko-KR" sz="1200" dirty="0" smtClean="0"/>
          </a:br>
          <a:r>
            <a:rPr lang="ko-KR" altLang="en-US" sz="1200" dirty="0" smtClean="0"/>
            <a:t>목표 및 </a:t>
          </a:r>
          <a:r>
            <a:rPr lang="en-US" altLang="ko-KR" sz="1200" dirty="0" smtClean="0"/>
            <a:t/>
          </a:r>
          <a:br>
            <a:rPr lang="en-US" altLang="ko-KR" sz="1200" dirty="0" smtClean="0"/>
          </a:br>
          <a:r>
            <a:rPr lang="ko-KR" altLang="en-US" sz="1200" dirty="0" smtClean="0"/>
            <a:t>방법론 합의</a:t>
          </a:r>
          <a:endParaRPr lang="ko-KR" altLang="en-US" sz="1200" dirty="0"/>
        </a:p>
      </dgm:t>
    </dgm:pt>
    <dgm:pt modelId="{EAA34AAB-E81F-4A31-87E4-77DFD43D4059}" type="parTrans" cxnId="{B0975ADD-3FE8-4A3F-B101-5429EC63750C}">
      <dgm:prSet/>
      <dgm:spPr/>
      <dgm:t>
        <a:bodyPr/>
        <a:lstStyle/>
        <a:p>
          <a:pPr latinLnBrk="1"/>
          <a:endParaRPr lang="ko-KR" altLang="en-US" sz="1200"/>
        </a:p>
      </dgm:t>
    </dgm:pt>
    <dgm:pt modelId="{17D79C6D-0B16-405F-A6D1-4CC13CAAEBC3}" type="sibTrans" cxnId="{B0975ADD-3FE8-4A3F-B101-5429EC63750C}">
      <dgm:prSet/>
      <dgm:spPr/>
      <dgm:t>
        <a:bodyPr/>
        <a:lstStyle/>
        <a:p>
          <a:pPr latinLnBrk="1"/>
          <a:endParaRPr lang="ko-KR" altLang="en-US" sz="1200"/>
        </a:p>
      </dgm:t>
    </dgm:pt>
    <dgm:pt modelId="{D8C6C6FE-2A8E-4CCF-98F3-B298701EE5CC}">
      <dgm:prSet phldrT="[텍스트]" custT="1"/>
      <dgm:spPr/>
      <dgm:t>
        <a:bodyPr/>
        <a:lstStyle/>
        <a:p>
          <a:pPr latinLnBrk="1"/>
          <a:r>
            <a:rPr lang="ko-KR" altLang="en-US" sz="1200" dirty="0" smtClean="0"/>
            <a:t>실행</a:t>
          </a:r>
          <a:r>
            <a:rPr lang="en-US" altLang="ko-KR" sz="1200" dirty="0" smtClean="0"/>
            <a:t>(</a:t>
          </a:r>
          <a:r>
            <a:rPr lang="ko-KR" altLang="en-US" sz="1200" dirty="0" err="1" smtClean="0"/>
            <a:t>코칭과</a:t>
          </a:r>
          <a:r>
            <a:rPr lang="ko-KR" altLang="en-US" sz="1200" dirty="0" smtClean="0"/>
            <a:t> </a:t>
          </a:r>
          <a:r>
            <a:rPr lang="en-US" altLang="ko-KR" sz="1200" dirty="0" smtClean="0"/>
            <a:t/>
          </a:r>
          <a:br>
            <a:rPr lang="en-US" altLang="ko-KR" sz="1200" dirty="0" smtClean="0"/>
          </a:br>
          <a:r>
            <a:rPr lang="ko-KR" altLang="en-US" sz="1200" dirty="0" smtClean="0"/>
            <a:t>프로그램 </a:t>
          </a:r>
          <a:r>
            <a:rPr lang="en-US" altLang="ko-KR" sz="1200" dirty="0" smtClean="0"/>
            <a:t/>
          </a:r>
          <a:br>
            <a:rPr lang="en-US" altLang="ko-KR" sz="1200" dirty="0" smtClean="0"/>
          </a:br>
          <a:r>
            <a:rPr lang="ko-KR" altLang="en-US" sz="1200" dirty="0" smtClean="0"/>
            <a:t>실행</a:t>
          </a:r>
          <a:r>
            <a:rPr lang="en-US" altLang="ko-KR" sz="1200" dirty="0" smtClean="0"/>
            <a:t>)</a:t>
          </a:r>
          <a:r>
            <a:rPr lang="ko-KR" altLang="en-US" sz="1200" dirty="0" smtClean="0"/>
            <a:t> </a:t>
          </a:r>
          <a:endParaRPr lang="ko-KR" altLang="en-US" sz="1200" dirty="0"/>
        </a:p>
      </dgm:t>
    </dgm:pt>
    <dgm:pt modelId="{C14BEF34-1FC5-43B7-A7F7-90D4B0D7C8D0}" type="parTrans" cxnId="{88E31140-E287-4229-B106-BB64E84403F0}">
      <dgm:prSet/>
      <dgm:spPr/>
      <dgm:t>
        <a:bodyPr/>
        <a:lstStyle/>
        <a:p>
          <a:pPr latinLnBrk="1"/>
          <a:endParaRPr lang="ko-KR" altLang="en-US" sz="1200"/>
        </a:p>
      </dgm:t>
    </dgm:pt>
    <dgm:pt modelId="{3C77F160-D8E0-4769-BC63-11965655E729}" type="sibTrans" cxnId="{88E31140-E287-4229-B106-BB64E84403F0}">
      <dgm:prSet/>
      <dgm:spPr/>
      <dgm:t>
        <a:bodyPr/>
        <a:lstStyle/>
        <a:p>
          <a:pPr latinLnBrk="1"/>
          <a:endParaRPr lang="ko-KR" altLang="en-US" sz="1200"/>
        </a:p>
      </dgm:t>
    </dgm:pt>
    <dgm:pt modelId="{063B4454-39A2-4D72-AE06-CB1F1CDE8028}">
      <dgm:prSet phldrT="[텍스트]" custT="1"/>
      <dgm:spPr/>
      <dgm:t>
        <a:bodyPr/>
        <a:lstStyle/>
        <a:p>
          <a:pPr latinLnBrk="1"/>
          <a:r>
            <a:rPr lang="ko-KR" altLang="en-US" sz="1200" smtClean="0"/>
            <a:t>평가 및 보완 </a:t>
          </a:r>
          <a:endParaRPr lang="ko-KR" altLang="en-US" sz="1200" dirty="0"/>
        </a:p>
      </dgm:t>
    </dgm:pt>
    <dgm:pt modelId="{A052F52A-B322-4575-99D2-A5C4D61BEE0E}" type="parTrans" cxnId="{3A4F2D13-FB37-4DF4-80ED-D46F03EAD409}">
      <dgm:prSet/>
      <dgm:spPr/>
      <dgm:t>
        <a:bodyPr/>
        <a:lstStyle/>
        <a:p>
          <a:pPr latinLnBrk="1"/>
          <a:endParaRPr lang="ko-KR" altLang="en-US" sz="1200"/>
        </a:p>
      </dgm:t>
    </dgm:pt>
    <dgm:pt modelId="{7C7CED44-0393-472D-A6AE-5083CFF868E7}" type="sibTrans" cxnId="{3A4F2D13-FB37-4DF4-80ED-D46F03EAD409}">
      <dgm:prSet/>
      <dgm:spPr/>
      <dgm:t>
        <a:bodyPr/>
        <a:lstStyle/>
        <a:p>
          <a:pPr latinLnBrk="1"/>
          <a:endParaRPr lang="ko-KR" altLang="en-US" sz="1200"/>
        </a:p>
      </dgm:t>
    </dgm:pt>
    <dgm:pt modelId="{56D13F4E-D3BA-4F87-96BA-4695D1F97000}" type="pres">
      <dgm:prSet presAssocID="{1CDF4EA1-90E1-4E2E-A496-25C85415D8AA}" presName="Name0" presStyleCnt="0">
        <dgm:presLayoutVars>
          <dgm:dir/>
          <dgm:resizeHandles val="exact"/>
        </dgm:presLayoutVars>
      </dgm:prSet>
      <dgm:spPr/>
    </dgm:pt>
    <dgm:pt modelId="{7D21FBB9-5A0D-46A6-9D8F-0248194AC4A7}" type="pres">
      <dgm:prSet presAssocID="{E33282C1-5D03-467B-8E6D-1F663DBDD759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0BDFE97-91F2-4A7E-BB38-A5052477D97F}" type="pres">
      <dgm:prSet presAssocID="{FF4F4634-A4FD-417A-A1EE-703B160F53C6}" presName="parSpace" presStyleCnt="0"/>
      <dgm:spPr/>
    </dgm:pt>
    <dgm:pt modelId="{71B1314D-1725-4EDA-B9DB-19A8C1D66382}" type="pres">
      <dgm:prSet presAssocID="{1A9D41C0-AC56-4347-86F5-168059F924B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DA7C60-CC4E-407E-8264-E52A481655D4}" type="pres">
      <dgm:prSet presAssocID="{F25E73AA-BE6E-4421-B41D-5DB175967DD5}" presName="parSpace" presStyleCnt="0"/>
      <dgm:spPr/>
    </dgm:pt>
    <dgm:pt modelId="{7AC31DF8-27A9-4657-B808-03C195751265}" type="pres">
      <dgm:prSet presAssocID="{2E388BAA-2753-417B-AEE8-634DF97FF934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DA8091D-EBFD-47C6-BFD1-22B5E0475B9A}" type="pres">
      <dgm:prSet presAssocID="{17D79C6D-0B16-405F-A6D1-4CC13CAAEBC3}" presName="parSpace" presStyleCnt="0"/>
      <dgm:spPr/>
    </dgm:pt>
    <dgm:pt modelId="{420B65FC-DFD4-4246-AFC2-E75DF9918031}" type="pres">
      <dgm:prSet presAssocID="{D8C6C6FE-2A8E-4CCF-98F3-B298701EE5CC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2A5FCD-D8D6-41AD-AD79-9C8DCB71B859}" type="pres">
      <dgm:prSet presAssocID="{3C77F160-D8E0-4769-BC63-11965655E729}" presName="parSpace" presStyleCnt="0"/>
      <dgm:spPr/>
    </dgm:pt>
    <dgm:pt modelId="{D2E500D4-EF7B-4594-9C9C-35C4C587B76A}" type="pres">
      <dgm:prSet presAssocID="{063B4454-39A2-4D72-AE06-CB1F1CDE8028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664F77B9-88C0-44AB-A0D2-13FB4BCDF8B6}" srcId="{1CDF4EA1-90E1-4E2E-A496-25C85415D8AA}" destId="{1A9D41C0-AC56-4347-86F5-168059F924BD}" srcOrd="1" destOrd="0" parTransId="{2E53CE1F-70C5-4E71-A78D-A691DD2C4DE3}" sibTransId="{F25E73AA-BE6E-4421-B41D-5DB175967DD5}"/>
    <dgm:cxn modelId="{B0975ADD-3FE8-4A3F-B101-5429EC63750C}" srcId="{1CDF4EA1-90E1-4E2E-A496-25C85415D8AA}" destId="{2E388BAA-2753-417B-AEE8-634DF97FF934}" srcOrd="2" destOrd="0" parTransId="{EAA34AAB-E81F-4A31-87E4-77DFD43D4059}" sibTransId="{17D79C6D-0B16-405F-A6D1-4CC13CAAEBC3}"/>
    <dgm:cxn modelId="{88E31140-E287-4229-B106-BB64E84403F0}" srcId="{1CDF4EA1-90E1-4E2E-A496-25C85415D8AA}" destId="{D8C6C6FE-2A8E-4CCF-98F3-B298701EE5CC}" srcOrd="3" destOrd="0" parTransId="{C14BEF34-1FC5-43B7-A7F7-90D4B0D7C8D0}" sibTransId="{3C77F160-D8E0-4769-BC63-11965655E729}"/>
    <dgm:cxn modelId="{3A95938D-0BC6-4954-B5D0-BE15CAEC506D}" type="presOf" srcId="{D8C6C6FE-2A8E-4CCF-98F3-B298701EE5CC}" destId="{420B65FC-DFD4-4246-AFC2-E75DF9918031}" srcOrd="0" destOrd="0" presId="urn:microsoft.com/office/officeart/2005/8/layout/hChevron3"/>
    <dgm:cxn modelId="{B3F5F66B-BF44-4981-8FB5-F284F9FF4AD6}" type="presOf" srcId="{063B4454-39A2-4D72-AE06-CB1F1CDE8028}" destId="{D2E500D4-EF7B-4594-9C9C-35C4C587B76A}" srcOrd="0" destOrd="0" presId="urn:microsoft.com/office/officeart/2005/8/layout/hChevron3"/>
    <dgm:cxn modelId="{D569EE97-344B-445B-B11D-3DC1DEA01ED5}" type="presOf" srcId="{1A9D41C0-AC56-4347-86F5-168059F924BD}" destId="{71B1314D-1725-4EDA-B9DB-19A8C1D66382}" srcOrd="0" destOrd="0" presId="urn:microsoft.com/office/officeart/2005/8/layout/hChevron3"/>
    <dgm:cxn modelId="{E6081CD9-E910-4C3D-87E0-032D1E023D08}" type="presOf" srcId="{1CDF4EA1-90E1-4E2E-A496-25C85415D8AA}" destId="{56D13F4E-D3BA-4F87-96BA-4695D1F97000}" srcOrd="0" destOrd="0" presId="urn:microsoft.com/office/officeart/2005/8/layout/hChevron3"/>
    <dgm:cxn modelId="{8C9CE803-E4FF-4E98-90FF-04E39A0DDDA9}" type="presOf" srcId="{E33282C1-5D03-467B-8E6D-1F663DBDD759}" destId="{7D21FBB9-5A0D-46A6-9D8F-0248194AC4A7}" srcOrd="0" destOrd="0" presId="urn:microsoft.com/office/officeart/2005/8/layout/hChevron3"/>
    <dgm:cxn modelId="{92916A66-32F4-4A11-ADC5-A37A817A8CC2}" type="presOf" srcId="{2E388BAA-2753-417B-AEE8-634DF97FF934}" destId="{7AC31DF8-27A9-4657-B808-03C195751265}" srcOrd="0" destOrd="0" presId="urn:microsoft.com/office/officeart/2005/8/layout/hChevron3"/>
    <dgm:cxn modelId="{3A4F2D13-FB37-4DF4-80ED-D46F03EAD409}" srcId="{1CDF4EA1-90E1-4E2E-A496-25C85415D8AA}" destId="{063B4454-39A2-4D72-AE06-CB1F1CDE8028}" srcOrd="4" destOrd="0" parTransId="{A052F52A-B322-4575-99D2-A5C4D61BEE0E}" sibTransId="{7C7CED44-0393-472D-A6AE-5083CFF868E7}"/>
    <dgm:cxn modelId="{7E0BBAAC-3E7F-4539-BA8E-6D9DD705A848}" srcId="{1CDF4EA1-90E1-4E2E-A496-25C85415D8AA}" destId="{E33282C1-5D03-467B-8E6D-1F663DBDD759}" srcOrd="0" destOrd="0" parTransId="{ED55B666-3E90-4A4C-87E7-9230ADE62819}" sibTransId="{FF4F4634-A4FD-417A-A1EE-703B160F53C6}"/>
    <dgm:cxn modelId="{1418E2DC-1C71-4DE5-A95B-BDA310C3DDAC}" type="presParOf" srcId="{56D13F4E-D3BA-4F87-96BA-4695D1F97000}" destId="{7D21FBB9-5A0D-46A6-9D8F-0248194AC4A7}" srcOrd="0" destOrd="0" presId="urn:microsoft.com/office/officeart/2005/8/layout/hChevron3"/>
    <dgm:cxn modelId="{99224215-4529-4FE0-A2E0-048196ECCE49}" type="presParOf" srcId="{56D13F4E-D3BA-4F87-96BA-4695D1F97000}" destId="{D0BDFE97-91F2-4A7E-BB38-A5052477D97F}" srcOrd="1" destOrd="0" presId="urn:microsoft.com/office/officeart/2005/8/layout/hChevron3"/>
    <dgm:cxn modelId="{0A245A1A-CAFB-4EB5-AF83-7C44589BFA60}" type="presParOf" srcId="{56D13F4E-D3BA-4F87-96BA-4695D1F97000}" destId="{71B1314D-1725-4EDA-B9DB-19A8C1D66382}" srcOrd="2" destOrd="0" presId="urn:microsoft.com/office/officeart/2005/8/layout/hChevron3"/>
    <dgm:cxn modelId="{B382947B-AC9B-46BC-8E01-4D92F260F96D}" type="presParOf" srcId="{56D13F4E-D3BA-4F87-96BA-4695D1F97000}" destId="{9ADA7C60-CC4E-407E-8264-E52A481655D4}" srcOrd="3" destOrd="0" presId="urn:microsoft.com/office/officeart/2005/8/layout/hChevron3"/>
    <dgm:cxn modelId="{57ED105D-5C5B-4382-ABA7-279230C1904A}" type="presParOf" srcId="{56D13F4E-D3BA-4F87-96BA-4695D1F97000}" destId="{7AC31DF8-27A9-4657-B808-03C195751265}" srcOrd="4" destOrd="0" presId="urn:microsoft.com/office/officeart/2005/8/layout/hChevron3"/>
    <dgm:cxn modelId="{DCB1788B-2825-4BC3-A000-AAEA28726815}" type="presParOf" srcId="{56D13F4E-D3BA-4F87-96BA-4695D1F97000}" destId="{8DA8091D-EBFD-47C6-BFD1-22B5E0475B9A}" srcOrd="5" destOrd="0" presId="urn:microsoft.com/office/officeart/2005/8/layout/hChevron3"/>
    <dgm:cxn modelId="{F6CA78DE-2A29-49AA-A721-B67B57A21F48}" type="presParOf" srcId="{56D13F4E-D3BA-4F87-96BA-4695D1F97000}" destId="{420B65FC-DFD4-4246-AFC2-E75DF9918031}" srcOrd="6" destOrd="0" presId="urn:microsoft.com/office/officeart/2005/8/layout/hChevron3"/>
    <dgm:cxn modelId="{354A5484-CF46-4B70-8A1A-43E61B85CC6D}" type="presParOf" srcId="{56D13F4E-D3BA-4F87-96BA-4695D1F97000}" destId="{9A2A5FCD-D8D6-41AD-AD79-9C8DCB71B859}" srcOrd="7" destOrd="0" presId="urn:microsoft.com/office/officeart/2005/8/layout/hChevron3"/>
    <dgm:cxn modelId="{C3AF49D4-41CE-4AA9-B548-39ACE20B497B}" type="presParOf" srcId="{56D13F4E-D3BA-4F87-96BA-4695D1F97000}" destId="{D2E500D4-EF7B-4594-9C9C-35C4C587B76A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1CDF4EA1-90E1-4E2E-A496-25C85415D8AA}" type="doc">
      <dgm:prSet loTypeId="urn:microsoft.com/office/officeart/2005/8/layout/hChevron3" loCatId="process" qsTypeId="urn:microsoft.com/office/officeart/2005/8/quickstyle/simple3" qsCatId="simple" csTypeId="urn:microsoft.com/office/officeart/2005/8/colors/colorful1#11" csCatId="colorful" phldr="1"/>
      <dgm:spPr/>
    </dgm:pt>
    <dgm:pt modelId="{E33282C1-5D03-467B-8E6D-1F663DBDD759}">
      <dgm:prSet phldrT="[텍스트]" custT="1"/>
      <dgm:spPr/>
      <dgm:t>
        <a:bodyPr/>
        <a:lstStyle/>
        <a:p>
          <a:pPr latinLnBrk="1"/>
          <a:r>
            <a:rPr lang="ko-KR" altLang="en-US" sz="1600" b="1" u="sng" dirty="0" smtClean="0"/>
            <a:t>기업 및 </a:t>
          </a:r>
          <a:endParaRPr lang="en-US" altLang="ko-KR" sz="1600" b="1" u="sng" dirty="0" smtClean="0"/>
        </a:p>
        <a:p>
          <a:pPr latinLnBrk="1"/>
          <a:r>
            <a:rPr lang="ko-KR" altLang="en-US" sz="1600" b="1" u="sng" dirty="0" smtClean="0"/>
            <a:t>기업가 분석</a:t>
          </a:r>
          <a:endParaRPr lang="ko-KR" altLang="en-US" sz="1600" b="1" u="sng" dirty="0"/>
        </a:p>
      </dgm:t>
    </dgm:pt>
    <dgm:pt modelId="{ED55B666-3E90-4A4C-87E7-9230ADE62819}" type="parTrans" cxnId="{7E0BBAAC-3E7F-4539-BA8E-6D9DD705A848}">
      <dgm:prSet/>
      <dgm:spPr/>
      <dgm:t>
        <a:bodyPr/>
        <a:lstStyle/>
        <a:p>
          <a:pPr latinLnBrk="1"/>
          <a:endParaRPr lang="ko-KR" altLang="en-US" sz="1200"/>
        </a:p>
      </dgm:t>
    </dgm:pt>
    <dgm:pt modelId="{FF4F4634-A4FD-417A-A1EE-703B160F53C6}" type="sibTrans" cxnId="{7E0BBAAC-3E7F-4539-BA8E-6D9DD705A848}">
      <dgm:prSet/>
      <dgm:spPr/>
      <dgm:t>
        <a:bodyPr/>
        <a:lstStyle/>
        <a:p>
          <a:pPr latinLnBrk="1"/>
          <a:endParaRPr lang="ko-KR" altLang="en-US" sz="1200"/>
        </a:p>
      </dgm:t>
    </dgm:pt>
    <dgm:pt modelId="{1A9D41C0-AC56-4347-86F5-168059F924BD}">
      <dgm:prSet phldrT="[텍스트]" custT="1"/>
      <dgm:spPr/>
      <dgm:t>
        <a:bodyPr/>
        <a:lstStyle/>
        <a:p>
          <a:pPr latinLnBrk="1"/>
          <a:r>
            <a:rPr lang="ko-KR" altLang="en-US" sz="1200" dirty="0" err="1" smtClean="0"/>
            <a:t>인큐베이팅</a:t>
          </a:r>
          <a:r>
            <a:rPr lang="ko-KR" altLang="en-US" sz="1200" dirty="0" smtClean="0"/>
            <a:t> </a:t>
          </a:r>
          <a:endParaRPr lang="en-US" altLang="ko-KR" sz="1200" dirty="0" smtClean="0"/>
        </a:p>
        <a:p>
          <a:pPr latinLnBrk="1"/>
          <a:r>
            <a:rPr lang="ko-KR" altLang="en-US" sz="1200" dirty="0" smtClean="0"/>
            <a:t>목표 수립 </a:t>
          </a:r>
          <a:endParaRPr lang="ko-KR" altLang="en-US" sz="1200" dirty="0"/>
        </a:p>
      </dgm:t>
    </dgm:pt>
    <dgm:pt modelId="{2E53CE1F-70C5-4E71-A78D-A691DD2C4DE3}" type="parTrans" cxnId="{664F77B9-88C0-44AB-A0D2-13FB4BCDF8B6}">
      <dgm:prSet/>
      <dgm:spPr/>
      <dgm:t>
        <a:bodyPr/>
        <a:lstStyle/>
        <a:p>
          <a:pPr latinLnBrk="1"/>
          <a:endParaRPr lang="ko-KR" altLang="en-US" sz="1200"/>
        </a:p>
      </dgm:t>
    </dgm:pt>
    <dgm:pt modelId="{F25E73AA-BE6E-4421-B41D-5DB175967DD5}" type="sibTrans" cxnId="{664F77B9-88C0-44AB-A0D2-13FB4BCDF8B6}">
      <dgm:prSet/>
      <dgm:spPr/>
      <dgm:t>
        <a:bodyPr/>
        <a:lstStyle/>
        <a:p>
          <a:pPr latinLnBrk="1"/>
          <a:endParaRPr lang="ko-KR" altLang="en-US" sz="1200"/>
        </a:p>
      </dgm:t>
    </dgm:pt>
    <dgm:pt modelId="{2E388BAA-2753-417B-AEE8-634DF97FF934}">
      <dgm:prSet phldrT="[텍스트]" custT="1"/>
      <dgm:spPr/>
      <dgm:t>
        <a:bodyPr/>
        <a:lstStyle/>
        <a:p>
          <a:pPr latinLnBrk="1"/>
          <a:r>
            <a:rPr lang="ko-KR" altLang="en-US" sz="1200" dirty="0" err="1" smtClean="0"/>
            <a:t>인큐베이팅</a:t>
          </a:r>
          <a:r>
            <a:rPr lang="en-US" altLang="ko-KR" sz="1200" dirty="0" smtClean="0"/>
            <a:t/>
          </a:r>
          <a:br>
            <a:rPr lang="en-US" altLang="ko-KR" sz="1200" dirty="0" smtClean="0"/>
          </a:br>
          <a:r>
            <a:rPr lang="ko-KR" altLang="en-US" sz="1200" dirty="0" smtClean="0"/>
            <a:t>목표 및 </a:t>
          </a:r>
          <a:r>
            <a:rPr lang="en-US" altLang="ko-KR" sz="1200" dirty="0" smtClean="0"/>
            <a:t/>
          </a:r>
          <a:br>
            <a:rPr lang="en-US" altLang="ko-KR" sz="1200" dirty="0" smtClean="0"/>
          </a:br>
          <a:r>
            <a:rPr lang="ko-KR" altLang="en-US" sz="1200" dirty="0" smtClean="0"/>
            <a:t>방법론 합의</a:t>
          </a:r>
          <a:endParaRPr lang="ko-KR" altLang="en-US" sz="1200" dirty="0"/>
        </a:p>
      </dgm:t>
    </dgm:pt>
    <dgm:pt modelId="{EAA34AAB-E81F-4A31-87E4-77DFD43D4059}" type="parTrans" cxnId="{B0975ADD-3FE8-4A3F-B101-5429EC63750C}">
      <dgm:prSet/>
      <dgm:spPr/>
      <dgm:t>
        <a:bodyPr/>
        <a:lstStyle/>
        <a:p>
          <a:pPr latinLnBrk="1"/>
          <a:endParaRPr lang="ko-KR" altLang="en-US" sz="1200"/>
        </a:p>
      </dgm:t>
    </dgm:pt>
    <dgm:pt modelId="{17D79C6D-0B16-405F-A6D1-4CC13CAAEBC3}" type="sibTrans" cxnId="{B0975ADD-3FE8-4A3F-B101-5429EC63750C}">
      <dgm:prSet/>
      <dgm:spPr/>
      <dgm:t>
        <a:bodyPr/>
        <a:lstStyle/>
        <a:p>
          <a:pPr latinLnBrk="1"/>
          <a:endParaRPr lang="ko-KR" altLang="en-US" sz="1200"/>
        </a:p>
      </dgm:t>
    </dgm:pt>
    <dgm:pt modelId="{D8C6C6FE-2A8E-4CCF-98F3-B298701EE5CC}">
      <dgm:prSet phldrT="[텍스트]" custT="1"/>
      <dgm:spPr/>
      <dgm:t>
        <a:bodyPr/>
        <a:lstStyle/>
        <a:p>
          <a:pPr latinLnBrk="1"/>
          <a:r>
            <a:rPr lang="ko-KR" altLang="en-US" sz="1200" dirty="0" smtClean="0"/>
            <a:t>실행</a:t>
          </a:r>
          <a:r>
            <a:rPr lang="en-US" altLang="ko-KR" sz="1200" dirty="0" smtClean="0"/>
            <a:t>(</a:t>
          </a:r>
          <a:r>
            <a:rPr lang="ko-KR" altLang="en-US" sz="1200" dirty="0" err="1" smtClean="0"/>
            <a:t>코칭과</a:t>
          </a:r>
          <a:r>
            <a:rPr lang="ko-KR" altLang="en-US" sz="1200" dirty="0" smtClean="0"/>
            <a:t> </a:t>
          </a:r>
          <a:r>
            <a:rPr lang="en-US" altLang="ko-KR" sz="1200" dirty="0" smtClean="0"/>
            <a:t/>
          </a:r>
          <a:br>
            <a:rPr lang="en-US" altLang="ko-KR" sz="1200" dirty="0" smtClean="0"/>
          </a:br>
          <a:r>
            <a:rPr lang="ko-KR" altLang="en-US" sz="1200" dirty="0" smtClean="0"/>
            <a:t>프로그램 </a:t>
          </a:r>
          <a:r>
            <a:rPr lang="en-US" altLang="ko-KR" sz="1200" dirty="0" smtClean="0"/>
            <a:t/>
          </a:r>
          <a:br>
            <a:rPr lang="en-US" altLang="ko-KR" sz="1200" dirty="0" smtClean="0"/>
          </a:br>
          <a:r>
            <a:rPr lang="ko-KR" altLang="en-US" sz="1200" dirty="0" smtClean="0"/>
            <a:t>실행</a:t>
          </a:r>
          <a:r>
            <a:rPr lang="en-US" altLang="ko-KR" sz="1200" dirty="0" smtClean="0"/>
            <a:t>)</a:t>
          </a:r>
          <a:r>
            <a:rPr lang="ko-KR" altLang="en-US" sz="1200" dirty="0" smtClean="0"/>
            <a:t> </a:t>
          </a:r>
          <a:endParaRPr lang="ko-KR" altLang="en-US" sz="1200" dirty="0"/>
        </a:p>
      </dgm:t>
    </dgm:pt>
    <dgm:pt modelId="{C14BEF34-1FC5-43B7-A7F7-90D4B0D7C8D0}" type="parTrans" cxnId="{88E31140-E287-4229-B106-BB64E84403F0}">
      <dgm:prSet/>
      <dgm:spPr/>
      <dgm:t>
        <a:bodyPr/>
        <a:lstStyle/>
        <a:p>
          <a:pPr latinLnBrk="1"/>
          <a:endParaRPr lang="ko-KR" altLang="en-US" sz="1200"/>
        </a:p>
      </dgm:t>
    </dgm:pt>
    <dgm:pt modelId="{3C77F160-D8E0-4769-BC63-11965655E729}" type="sibTrans" cxnId="{88E31140-E287-4229-B106-BB64E84403F0}">
      <dgm:prSet/>
      <dgm:spPr/>
      <dgm:t>
        <a:bodyPr/>
        <a:lstStyle/>
        <a:p>
          <a:pPr latinLnBrk="1"/>
          <a:endParaRPr lang="ko-KR" altLang="en-US" sz="1200"/>
        </a:p>
      </dgm:t>
    </dgm:pt>
    <dgm:pt modelId="{063B4454-39A2-4D72-AE06-CB1F1CDE8028}">
      <dgm:prSet phldrT="[텍스트]" custT="1"/>
      <dgm:spPr/>
      <dgm:t>
        <a:bodyPr/>
        <a:lstStyle/>
        <a:p>
          <a:pPr latinLnBrk="1"/>
          <a:r>
            <a:rPr lang="ko-KR" altLang="en-US" sz="1200" smtClean="0"/>
            <a:t>평가 및 보완 </a:t>
          </a:r>
          <a:endParaRPr lang="ko-KR" altLang="en-US" sz="1200" dirty="0"/>
        </a:p>
      </dgm:t>
    </dgm:pt>
    <dgm:pt modelId="{A052F52A-B322-4575-99D2-A5C4D61BEE0E}" type="parTrans" cxnId="{3A4F2D13-FB37-4DF4-80ED-D46F03EAD409}">
      <dgm:prSet/>
      <dgm:spPr/>
      <dgm:t>
        <a:bodyPr/>
        <a:lstStyle/>
        <a:p>
          <a:pPr latinLnBrk="1"/>
          <a:endParaRPr lang="ko-KR" altLang="en-US" sz="1200"/>
        </a:p>
      </dgm:t>
    </dgm:pt>
    <dgm:pt modelId="{7C7CED44-0393-472D-A6AE-5083CFF868E7}" type="sibTrans" cxnId="{3A4F2D13-FB37-4DF4-80ED-D46F03EAD409}">
      <dgm:prSet/>
      <dgm:spPr/>
      <dgm:t>
        <a:bodyPr/>
        <a:lstStyle/>
        <a:p>
          <a:pPr latinLnBrk="1"/>
          <a:endParaRPr lang="ko-KR" altLang="en-US" sz="1200"/>
        </a:p>
      </dgm:t>
    </dgm:pt>
    <dgm:pt modelId="{56D13F4E-D3BA-4F87-96BA-4695D1F97000}" type="pres">
      <dgm:prSet presAssocID="{1CDF4EA1-90E1-4E2E-A496-25C85415D8AA}" presName="Name0" presStyleCnt="0">
        <dgm:presLayoutVars>
          <dgm:dir/>
          <dgm:resizeHandles val="exact"/>
        </dgm:presLayoutVars>
      </dgm:prSet>
      <dgm:spPr/>
    </dgm:pt>
    <dgm:pt modelId="{7D21FBB9-5A0D-46A6-9D8F-0248194AC4A7}" type="pres">
      <dgm:prSet presAssocID="{E33282C1-5D03-467B-8E6D-1F663DBDD759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0BDFE97-91F2-4A7E-BB38-A5052477D97F}" type="pres">
      <dgm:prSet presAssocID="{FF4F4634-A4FD-417A-A1EE-703B160F53C6}" presName="parSpace" presStyleCnt="0"/>
      <dgm:spPr/>
    </dgm:pt>
    <dgm:pt modelId="{71B1314D-1725-4EDA-B9DB-19A8C1D66382}" type="pres">
      <dgm:prSet presAssocID="{1A9D41C0-AC56-4347-86F5-168059F924B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DA7C60-CC4E-407E-8264-E52A481655D4}" type="pres">
      <dgm:prSet presAssocID="{F25E73AA-BE6E-4421-B41D-5DB175967DD5}" presName="parSpace" presStyleCnt="0"/>
      <dgm:spPr/>
    </dgm:pt>
    <dgm:pt modelId="{7AC31DF8-27A9-4657-B808-03C195751265}" type="pres">
      <dgm:prSet presAssocID="{2E388BAA-2753-417B-AEE8-634DF97FF934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DA8091D-EBFD-47C6-BFD1-22B5E0475B9A}" type="pres">
      <dgm:prSet presAssocID="{17D79C6D-0B16-405F-A6D1-4CC13CAAEBC3}" presName="parSpace" presStyleCnt="0"/>
      <dgm:spPr/>
    </dgm:pt>
    <dgm:pt modelId="{420B65FC-DFD4-4246-AFC2-E75DF9918031}" type="pres">
      <dgm:prSet presAssocID="{D8C6C6FE-2A8E-4CCF-98F3-B298701EE5CC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2A5FCD-D8D6-41AD-AD79-9C8DCB71B859}" type="pres">
      <dgm:prSet presAssocID="{3C77F160-D8E0-4769-BC63-11965655E729}" presName="parSpace" presStyleCnt="0"/>
      <dgm:spPr/>
    </dgm:pt>
    <dgm:pt modelId="{D2E500D4-EF7B-4594-9C9C-35C4C587B76A}" type="pres">
      <dgm:prSet presAssocID="{063B4454-39A2-4D72-AE06-CB1F1CDE8028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664F77B9-88C0-44AB-A0D2-13FB4BCDF8B6}" srcId="{1CDF4EA1-90E1-4E2E-A496-25C85415D8AA}" destId="{1A9D41C0-AC56-4347-86F5-168059F924BD}" srcOrd="1" destOrd="0" parTransId="{2E53CE1F-70C5-4E71-A78D-A691DD2C4DE3}" sibTransId="{F25E73AA-BE6E-4421-B41D-5DB175967DD5}"/>
    <dgm:cxn modelId="{077096AE-BC85-4EC5-8C38-3CDD80398F34}" type="presOf" srcId="{1A9D41C0-AC56-4347-86F5-168059F924BD}" destId="{71B1314D-1725-4EDA-B9DB-19A8C1D66382}" srcOrd="0" destOrd="0" presId="urn:microsoft.com/office/officeart/2005/8/layout/hChevron3"/>
    <dgm:cxn modelId="{B0975ADD-3FE8-4A3F-B101-5429EC63750C}" srcId="{1CDF4EA1-90E1-4E2E-A496-25C85415D8AA}" destId="{2E388BAA-2753-417B-AEE8-634DF97FF934}" srcOrd="2" destOrd="0" parTransId="{EAA34AAB-E81F-4A31-87E4-77DFD43D4059}" sibTransId="{17D79C6D-0B16-405F-A6D1-4CC13CAAEBC3}"/>
    <dgm:cxn modelId="{719041AC-7A11-4849-8041-88E1FD9B277D}" type="presOf" srcId="{2E388BAA-2753-417B-AEE8-634DF97FF934}" destId="{7AC31DF8-27A9-4657-B808-03C195751265}" srcOrd="0" destOrd="0" presId="urn:microsoft.com/office/officeart/2005/8/layout/hChevron3"/>
    <dgm:cxn modelId="{88E31140-E287-4229-B106-BB64E84403F0}" srcId="{1CDF4EA1-90E1-4E2E-A496-25C85415D8AA}" destId="{D8C6C6FE-2A8E-4CCF-98F3-B298701EE5CC}" srcOrd="3" destOrd="0" parTransId="{C14BEF34-1FC5-43B7-A7F7-90D4B0D7C8D0}" sibTransId="{3C77F160-D8E0-4769-BC63-11965655E729}"/>
    <dgm:cxn modelId="{76D5C833-0EA5-4A97-B407-FAFFCACFF31D}" type="presOf" srcId="{E33282C1-5D03-467B-8E6D-1F663DBDD759}" destId="{7D21FBB9-5A0D-46A6-9D8F-0248194AC4A7}" srcOrd="0" destOrd="0" presId="urn:microsoft.com/office/officeart/2005/8/layout/hChevron3"/>
    <dgm:cxn modelId="{C9C89DAA-A63A-46ED-9FBA-ED6354DCE136}" type="presOf" srcId="{063B4454-39A2-4D72-AE06-CB1F1CDE8028}" destId="{D2E500D4-EF7B-4594-9C9C-35C4C587B76A}" srcOrd="0" destOrd="0" presId="urn:microsoft.com/office/officeart/2005/8/layout/hChevron3"/>
    <dgm:cxn modelId="{F4A1876F-8927-4EF6-B20F-32D2D1499A88}" type="presOf" srcId="{1CDF4EA1-90E1-4E2E-A496-25C85415D8AA}" destId="{56D13F4E-D3BA-4F87-96BA-4695D1F97000}" srcOrd="0" destOrd="0" presId="urn:microsoft.com/office/officeart/2005/8/layout/hChevron3"/>
    <dgm:cxn modelId="{3A4F2D13-FB37-4DF4-80ED-D46F03EAD409}" srcId="{1CDF4EA1-90E1-4E2E-A496-25C85415D8AA}" destId="{063B4454-39A2-4D72-AE06-CB1F1CDE8028}" srcOrd="4" destOrd="0" parTransId="{A052F52A-B322-4575-99D2-A5C4D61BEE0E}" sibTransId="{7C7CED44-0393-472D-A6AE-5083CFF868E7}"/>
    <dgm:cxn modelId="{B068B9C5-80F1-46B0-AC15-CBA791426BBB}" type="presOf" srcId="{D8C6C6FE-2A8E-4CCF-98F3-B298701EE5CC}" destId="{420B65FC-DFD4-4246-AFC2-E75DF9918031}" srcOrd="0" destOrd="0" presId="urn:microsoft.com/office/officeart/2005/8/layout/hChevron3"/>
    <dgm:cxn modelId="{7E0BBAAC-3E7F-4539-BA8E-6D9DD705A848}" srcId="{1CDF4EA1-90E1-4E2E-A496-25C85415D8AA}" destId="{E33282C1-5D03-467B-8E6D-1F663DBDD759}" srcOrd="0" destOrd="0" parTransId="{ED55B666-3E90-4A4C-87E7-9230ADE62819}" sibTransId="{FF4F4634-A4FD-417A-A1EE-703B160F53C6}"/>
    <dgm:cxn modelId="{5A9F60E6-0B44-472E-9E88-5F3F24C9CD3F}" type="presParOf" srcId="{56D13F4E-D3BA-4F87-96BA-4695D1F97000}" destId="{7D21FBB9-5A0D-46A6-9D8F-0248194AC4A7}" srcOrd="0" destOrd="0" presId="urn:microsoft.com/office/officeart/2005/8/layout/hChevron3"/>
    <dgm:cxn modelId="{B2E3D401-A0E8-426E-B061-CCAEB2899C72}" type="presParOf" srcId="{56D13F4E-D3BA-4F87-96BA-4695D1F97000}" destId="{D0BDFE97-91F2-4A7E-BB38-A5052477D97F}" srcOrd="1" destOrd="0" presId="urn:microsoft.com/office/officeart/2005/8/layout/hChevron3"/>
    <dgm:cxn modelId="{319736F1-8A2F-4BAA-9FD4-665758748E07}" type="presParOf" srcId="{56D13F4E-D3BA-4F87-96BA-4695D1F97000}" destId="{71B1314D-1725-4EDA-B9DB-19A8C1D66382}" srcOrd="2" destOrd="0" presId="urn:microsoft.com/office/officeart/2005/8/layout/hChevron3"/>
    <dgm:cxn modelId="{C83577DD-9B9F-45EA-B48E-AF7E5A1CA3FD}" type="presParOf" srcId="{56D13F4E-D3BA-4F87-96BA-4695D1F97000}" destId="{9ADA7C60-CC4E-407E-8264-E52A481655D4}" srcOrd="3" destOrd="0" presId="urn:microsoft.com/office/officeart/2005/8/layout/hChevron3"/>
    <dgm:cxn modelId="{3A03BEF9-BDA8-4401-AFD8-D43DA98FF7EB}" type="presParOf" srcId="{56D13F4E-D3BA-4F87-96BA-4695D1F97000}" destId="{7AC31DF8-27A9-4657-B808-03C195751265}" srcOrd="4" destOrd="0" presId="urn:microsoft.com/office/officeart/2005/8/layout/hChevron3"/>
    <dgm:cxn modelId="{A637717F-DC6E-440D-86B1-F2A39A85F0A2}" type="presParOf" srcId="{56D13F4E-D3BA-4F87-96BA-4695D1F97000}" destId="{8DA8091D-EBFD-47C6-BFD1-22B5E0475B9A}" srcOrd="5" destOrd="0" presId="urn:microsoft.com/office/officeart/2005/8/layout/hChevron3"/>
    <dgm:cxn modelId="{35DF0BB2-CB46-4FEA-AB1B-7639DE7955AC}" type="presParOf" srcId="{56D13F4E-D3BA-4F87-96BA-4695D1F97000}" destId="{420B65FC-DFD4-4246-AFC2-E75DF9918031}" srcOrd="6" destOrd="0" presId="urn:microsoft.com/office/officeart/2005/8/layout/hChevron3"/>
    <dgm:cxn modelId="{6255DC16-CE0F-4523-BB21-7E5E4075700B}" type="presParOf" srcId="{56D13F4E-D3BA-4F87-96BA-4695D1F97000}" destId="{9A2A5FCD-D8D6-41AD-AD79-9C8DCB71B859}" srcOrd="7" destOrd="0" presId="urn:microsoft.com/office/officeart/2005/8/layout/hChevron3"/>
    <dgm:cxn modelId="{1832D412-911F-497E-8BE9-BD543CCB06E2}" type="presParOf" srcId="{56D13F4E-D3BA-4F87-96BA-4695D1F97000}" destId="{D2E500D4-EF7B-4594-9C9C-35C4C587B76A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1CDF4EA1-90E1-4E2E-A496-25C85415D8AA}" type="doc">
      <dgm:prSet loTypeId="urn:microsoft.com/office/officeart/2005/8/layout/hChevron3" loCatId="process" qsTypeId="urn:microsoft.com/office/officeart/2005/8/quickstyle/simple3" qsCatId="simple" csTypeId="urn:microsoft.com/office/officeart/2005/8/colors/colorful1#12" csCatId="colorful" phldr="1"/>
      <dgm:spPr/>
    </dgm:pt>
    <dgm:pt modelId="{E33282C1-5D03-467B-8E6D-1F663DBDD759}">
      <dgm:prSet phldrT="[텍스트]" custT="1"/>
      <dgm:spPr/>
      <dgm:t>
        <a:bodyPr/>
        <a:lstStyle/>
        <a:p>
          <a:pPr latinLnBrk="1"/>
          <a:r>
            <a:rPr lang="ko-KR" altLang="en-US" sz="1600" b="1" u="sng" dirty="0" smtClean="0"/>
            <a:t>기업 및 </a:t>
          </a:r>
          <a:endParaRPr lang="en-US" altLang="ko-KR" sz="1600" b="1" u="sng" dirty="0" smtClean="0"/>
        </a:p>
        <a:p>
          <a:pPr latinLnBrk="1"/>
          <a:r>
            <a:rPr lang="ko-KR" altLang="en-US" sz="1600" b="1" u="sng" dirty="0" smtClean="0"/>
            <a:t>기업가 분석</a:t>
          </a:r>
          <a:endParaRPr lang="ko-KR" altLang="en-US" sz="1600" b="1" u="sng" dirty="0"/>
        </a:p>
      </dgm:t>
    </dgm:pt>
    <dgm:pt modelId="{ED55B666-3E90-4A4C-87E7-9230ADE62819}" type="parTrans" cxnId="{7E0BBAAC-3E7F-4539-BA8E-6D9DD705A848}">
      <dgm:prSet/>
      <dgm:spPr/>
      <dgm:t>
        <a:bodyPr/>
        <a:lstStyle/>
        <a:p>
          <a:pPr latinLnBrk="1"/>
          <a:endParaRPr lang="ko-KR" altLang="en-US" sz="1200"/>
        </a:p>
      </dgm:t>
    </dgm:pt>
    <dgm:pt modelId="{FF4F4634-A4FD-417A-A1EE-703B160F53C6}" type="sibTrans" cxnId="{7E0BBAAC-3E7F-4539-BA8E-6D9DD705A848}">
      <dgm:prSet/>
      <dgm:spPr/>
      <dgm:t>
        <a:bodyPr/>
        <a:lstStyle/>
        <a:p>
          <a:pPr latinLnBrk="1"/>
          <a:endParaRPr lang="ko-KR" altLang="en-US" sz="1200"/>
        </a:p>
      </dgm:t>
    </dgm:pt>
    <dgm:pt modelId="{1A9D41C0-AC56-4347-86F5-168059F924BD}">
      <dgm:prSet phldrT="[텍스트]" custT="1"/>
      <dgm:spPr/>
      <dgm:t>
        <a:bodyPr/>
        <a:lstStyle/>
        <a:p>
          <a:pPr latinLnBrk="1"/>
          <a:r>
            <a:rPr lang="ko-KR" altLang="en-US" sz="1200" dirty="0" err="1" smtClean="0"/>
            <a:t>인큐베이팅</a:t>
          </a:r>
          <a:r>
            <a:rPr lang="ko-KR" altLang="en-US" sz="1200" dirty="0" smtClean="0"/>
            <a:t> </a:t>
          </a:r>
          <a:endParaRPr lang="en-US" altLang="ko-KR" sz="1200" dirty="0" smtClean="0"/>
        </a:p>
        <a:p>
          <a:pPr latinLnBrk="1"/>
          <a:r>
            <a:rPr lang="ko-KR" altLang="en-US" sz="1200" dirty="0" smtClean="0"/>
            <a:t>목표 수립 </a:t>
          </a:r>
          <a:endParaRPr lang="ko-KR" altLang="en-US" sz="1200" dirty="0"/>
        </a:p>
      </dgm:t>
    </dgm:pt>
    <dgm:pt modelId="{2E53CE1F-70C5-4E71-A78D-A691DD2C4DE3}" type="parTrans" cxnId="{664F77B9-88C0-44AB-A0D2-13FB4BCDF8B6}">
      <dgm:prSet/>
      <dgm:spPr/>
      <dgm:t>
        <a:bodyPr/>
        <a:lstStyle/>
        <a:p>
          <a:pPr latinLnBrk="1"/>
          <a:endParaRPr lang="ko-KR" altLang="en-US" sz="1200"/>
        </a:p>
      </dgm:t>
    </dgm:pt>
    <dgm:pt modelId="{F25E73AA-BE6E-4421-B41D-5DB175967DD5}" type="sibTrans" cxnId="{664F77B9-88C0-44AB-A0D2-13FB4BCDF8B6}">
      <dgm:prSet/>
      <dgm:spPr/>
      <dgm:t>
        <a:bodyPr/>
        <a:lstStyle/>
        <a:p>
          <a:pPr latinLnBrk="1"/>
          <a:endParaRPr lang="ko-KR" altLang="en-US" sz="1200"/>
        </a:p>
      </dgm:t>
    </dgm:pt>
    <dgm:pt modelId="{2E388BAA-2753-417B-AEE8-634DF97FF934}">
      <dgm:prSet phldrT="[텍스트]" custT="1"/>
      <dgm:spPr/>
      <dgm:t>
        <a:bodyPr/>
        <a:lstStyle/>
        <a:p>
          <a:pPr latinLnBrk="1"/>
          <a:r>
            <a:rPr lang="ko-KR" altLang="en-US" sz="1200" dirty="0" err="1" smtClean="0"/>
            <a:t>인큐베이팅</a:t>
          </a:r>
          <a:r>
            <a:rPr lang="en-US" altLang="ko-KR" sz="1200" dirty="0" smtClean="0"/>
            <a:t/>
          </a:r>
          <a:br>
            <a:rPr lang="en-US" altLang="ko-KR" sz="1200" dirty="0" smtClean="0"/>
          </a:br>
          <a:r>
            <a:rPr lang="ko-KR" altLang="en-US" sz="1200" dirty="0" smtClean="0"/>
            <a:t>목표 및 </a:t>
          </a:r>
          <a:r>
            <a:rPr lang="en-US" altLang="ko-KR" sz="1200" dirty="0" smtClean="0"/>
            <a:t/>
          </a:r>
          <a:br>
            <a:rPr lang="en-US" altLang="ko-KR" sz="1200" dirty="0" smtClean="0"/>
          </a:br>
          <a:r>
            <a:rPr lang="ko-KR" altLang="en-US" sz="1200" dirty="0" smtClean="0"/>
            <a:t>방법론 합의</a:t>
          </a:r>
          <a:endParaRPr lang="ko-KR" altLang="en-US" sz="1200" dirty="0"/>
        </a:p>
      </dgm:t>
    </dgm:pt>
    <dgm:pt modelId="{EAA34AAB-E81F-4A31-87E4-77DFD43D4059}" type="parTrans" cxnId="{B0975ADD-3FE8-4A3F-B101-5429EC63750C}">
      <dgm:prSet/>
      <dgm:spPr/>
      <dgm:t>
        <a:bodyPr/>
        <a:lstStyle/>
        <a:p>
          <a:pPr latinLnBrk="1"/>
          <a:endParaRPr lang="ko-KR" altLang="en-US" sz="1200"/>
        </a:p>
      </dgm:t>
    </dgm:pt>
    <dgm:pt modelId="{17D79C6D-0B16-405F-A6D1-4CC13CAAEBC3}" type="sibTrans" cxnId="{B0975ADD-3FE8-4A3F-B101-5429EC63750C}">
      <dgm:prSet/>
      <dgm:spPr/>
      <dgm:t>
        <a:bodyPr/>
        <a:lstStyle/>
        <a:p>
          <a:pPr latinLnBrk="1"/>
          <a:endParaRPr lang="ko-KR" altLang="en-US" sz="1200"/>
        </a:p>
      </dgm:t>
    </dgm:pt>
    <dgm:pt modelId="{D8C6C6FE-2A8E-4CCF-98F3-B298701EE5CC}">
      <dgm:prSet phldrT="[텍스트]" custT="1"/>
      <dgm:spPr/>
      <dgm:t>
        <a:bodyPr/>
        <a:lstStyle/>
        <a:p>
          <a:pPr latinLnBrk="1"/>
          <a:r>
            <a:rPr lang="ko-KR" altLang="en-US" sz="1200" dirty="0" smtClean="0"/>
            <a:t>실행</a:t>
          </a:r>
          <a:r>
            <a:rPr lang="en-US" altLang="ko-KR" sz="1200" dirty="0" smtClean="0"/>
            <a:t>(</a:t>
          </a:r>
          <a:r>
            <a:rPr lang="ko-KR" altLang="en-US" sz="1200" dirty="0" err="1" smtClean="0"/>
            <a:t>코칭과</a:t>
          </a:r>
          <a:r>
            <a:rPr lang="ko-KR" altLang="en-US" sz="1200" dirty="0" smtClean="0"/>
            <a:t> </a:t>
          </a:r>
          <a:r>
            <a:rPr lang="en-US" altLang="ko-KR" sz="1200" dirty="0" smtClean="0"/>
            <a:t/>
          </a:r>
          <a:br>
            <a:rPr lang="en-US" altLang="ko-KR" sz="1200" dirty="0" smtClean="0"/>
          </a:br>
          <a:r>
            <a:rPr lang="ko-KR" altLang="en-US" sz="1200" dirty="0" smtClean="0"/>
            <a:t>프로그램 </a:t>
          </a:r>
          <a:r>
            <a:rPr lang="en-US" altLang="ko-KR" sz="1200" dirty="0" smtClean="0"/>
            <a:t/>
          </a:r>
          <a:br>
            <a:rPr lang="en-US" altLang="ko-KR" sz="1200" dirty="0" smtClean="0"/>
          </a:br>
          <a:r>
            <a:rPr lang="ko-KR" altLang="en-US" sz="1200" dirty="0" smtClean="0"/>
            <a:t>실행</a:t>
          </a:r>
          <a:r>
            <a:rPr lang="en-US" altLang="ko-KR" sz="1200" dirty="0" smtClean="0"/>
            <a:t>)</a:t>
          </a:r>
          <a:r>
            <a:rPr lang="ko-KR" altLang="en-US" sz="1200" dirty="0" smtClean="0"/>
            <a:t> </a:t>
          </a:r>
          <a:endParaRPr lang="ko-KR" altLang="en-US" sz="1200" dirty="0"/>
        </a:p>
      </dgm:t>
    </dgm:pt>
    <dgm:pt modelId="{C14BEF34-1FC5-43B7-A7F7-90D4B0D7C8D0}" type="parTrans" cxnId="{88E31140-E287-4229-B106-BB64E84403F0}">
      <dgm:prSet/>
      <dgm:spPr/>
      <dgm:t>
        <a:bodyPr/>
        <a:lstStyle/>
        <a:p>
          <a:pPr latinLnBrk="1"/>
          <a:endParaRPr lang="ko-KR" altLang="en-US" sz="1200"/>
        </a:p>
      </dgm:t>
    </dgm:pt>
    <dgm:pt modelId="{3C77F160-D8E0-4769-BC63-11965655E729}" type="sibTrans" cxnId="{88E31140-E287-4229-B106-BB64E84403F0}">
      <dgm:prSet/>
      <dgm:spPr/>
      <dgm:t>
        <a:bodyPr/>
        <a:lstStyle/>
        <a:p>
          <a:pPr latinLnBrk="1"/>
          <a:endParaRPr lang="ko-KR" altLang="en-US" sz="1200"/>
        </a:p>
      </dgm:t>
    </dgm:pt>
    <dgm:pt modelId="{063B4454-39A2-4D72-AE06-CB1F1CDE8028}">
      <dgm:prSet phldrT="[텍스트]" custT="1"/>
      <dgm:spPr/>
      <dgm:t>
        <a:bodyPr/>
        <a:lstStyle/>
        <a:p>
          <a:pPr latinLnBrk="1"/>
          <a:r>
            <a:rPr lang="ko-KR" altLang="en-US" sz="1200" smtClean="0"/>
            <a:t>평가 및 보완 </a:t>
          </a:r>
          <a:endParaRPr lang="ko-KR" altLang="en-US" sz="1200" dirty="0"/>
        </a:p>
      </dgm:t>
    </dgm:pt>
    <dgm:pt modelId="{A052F52A-B322-4575-99D2-A5C4D61BEE0E}" type="parTrans" cxnId="{3A4F2D13-FB37-4DF4-80ED-D46F03EAD409}">
      <dgm:prSet/>
      <dgm:spPr/>
      <dgm:t>
        <a:bodyPr/>
        <a:lstStyle/>
        <a:p>
          <a:pPr latinLnBrk="1"/>
          <a:endParaRPr lang="ko-KR" altLang="en-US" sz="1200"/>
        </a:p>
      </dgm:t>
    </dgm:pt>
    <dgm:pt modelId="{7C7CED44-0393-472D-A6AE-5083CFF868E7}" type="sibTrans" cxnId="{3A4F2D13-FB37-4DF4-80ED-D46F03EAD409}">
      <dgm:prSet/>
      <dgm:spPr/>
      <dgm:t>
        <a:bodyPr/>
        <a:lstStyle/>
        <a:p>
          <a:pPr latinLnBrk="1"/>
          <a:endParaRPr lang="ko-KR" altLang="en-US" sz="1200"/>
        </a:p>
      </dgm:t>
    </dgm:pt>
    <dgm:pt modelId="{56D13F4E-D3BA-4F87-96BA-4695D1F97000}" type="pres">
      <dgm:prSet presAssocID="{1CDF4EA1-90E1-4E2E-A496-25C85415D8AA}" presName="Name0" presStyleCnt="0">
        <dgm:presLayoutVars>
          <dgm:dir/>
          <dgm:resizeHandles val="exact"/>
        </dgm:presLayoutVars>
      </dgm:prSet>
      <dgm:spPr/>
    </dgm:pt>
    <dgm:pt modelId="{7D21FBB9-5A0D-46A6-9D8F-0248194AC4A7}" type="pres">
      <dgm:prSet presAssocID="{E33282C1-5D03-467B-8E6D-1F663DBDD759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0BDFE97-91F2-4A7E-BB38-A5052477D97F}" type="pres">
      <dgm:prSet presAssocID="{FF4F4634-A4FD-417A-A1EE-703B160F53C6}" presName="parSpace" presStyleCnt="0"/>
      <dgm:spPr/>
    </dgm:pt>
    <dgm:pt modelId="{71B1314D-1725-4EDA-B9DB-19A8C1D66382}" type="pres">
      <dgm:prSet presAssocID="{1A9D41C0-AC56-4347-86F5-168059F924B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DA7C60-CC4E-407E-8264-E52A481655D4}" type="pres">
      <dgm:prSet presAssocID="{F25E73AA-BE6E-4421-B41D-5DB175967DD5}" presName="parSpace" presStyleCnt="0"/>
      <dgm:spPr/>
    </dgm:pt>
    <dgm:pt modelId="{7AC31DF8-27A9-4657-B808-03C195751265}" type="pres">
      <dgm:prSet presAssocID="{2E388BAA-2753-417B-AEE8-634DF97FF934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DA8091D-EBFD-47C6-BFD1-22B5E0475B9A}" type="pres">
      <dgm:prSet presAssocID="{17D79C6D-0B16-405F-A6D1-4CC13CAAEBC3}" presName="parSpace" presStyleCnt="0"/>
      <dgm:spPr/>
    </dgm:pt>
    <dgm:pt modelId="{420B65FC-DFD4-4246-AFC2-E75DF9918031}" type="pres">
      <dgm:prSet presAssocID="{D8C6C6FE-2A8E-4CCF-98F3-B298701EE5CC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2A5FCD-D8D6-41AD-AD79-9C8DCB71B859}" type="pres">
      <dgm:prSet presAssocID="{3C77F160-D8E0-4769-BC63-11965655E729}" presName="parSpace" presStyleCnt="0"/>
      <dgm:spPr/>
    </dgm:pt>
    <dgm:pt modelId="{D2E500D4-EF7B-4594-9C9C-35C4C587B76A}" type="pres">
      <dgm:prSet presAssocID="{063B4454-39A2-4D72-AE06-CB1F1CDE8028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C02FC7C9-639E-4DA8-BE67-25294B8337F9}" type="presOf" srcId="{1CDF4EA1-90E1-4E2E-A496-25C85415D8AA}" destId="{56D13F4E-D3BA-4F87-96BA-4695D1F97000}" srcOrd="0" destOrd="0" presId="urn:microsoft.com/office/officeart/2005/8/layout/hChevron3"/>
    <dgm:cxn modelId="{6472802E-2015-47B7-AB29-21DA4B26713D}" type="presOf" srcId="{063B4454-39A2-4D72-AE06-CB1F1CDE8028}" destId="{D2E500D4-EF7B-4594-9C9C-35C4C587B76A}" srcOrd="0" destOrd="0" presId="urn:microsoft.com/office/officeart/2005/8/layout/hChevron3"/>
    <dgm:cxn modelId="{664F77B9-88C0-44AB-A0D2-13FB4BCDF8B6}" srcId="{1CDF4EA1-90E1-4E2E-A496-25C85415D8AA}" destId="{1A9D41C0-AC56-4347-86F5-168059F924BD}" srcOrd="1" destOrd="0" parTransId="{2E53CE1F-70C5-4E71-A78D-A691DD2C4DE3}" sibTransId="{F25E73AA-BE6E-4421-B41D-5DB175967DD5}"/>
    <dgm:cxn modelId="{1F99220E-5775-4A48-A5F1-A65B96387593}" type="presOf" srcId="{2E388BAA-2753-417B-AEE8-634DF97FF934}" destId="{7AC31DF8-27A9-4657-B808-03C195751265}" srcOrd="0" destOrd="0" presId="urn:microsoft.com/office/officeart/2005/8/layout/hChevron3"/>
    <dgm:cxn modelId="{B0975ADD-3FE8-4A3F-B101-5429EC63750C}" srcId="{1CDF4EA1-90E1-4E2E-A496-25C85415D8AA}" destId="{2E388BAA-2753-417B-AEE8-634DF97FF934}" srcOrd="2" destOrd="0" parTransId="{EAA34AAB-E81F-4A31-87E4-77DFD43D4059}" sibTransId="{17D79C6D-0B16-405F-A6D1-4CC13CAAEBC3}"/>
    <dgm:cxn modelId="{88E31140-E287-4229-B106-BB64E84403F0}" srcId="{1CDF4EA1-90E1-4E2E-A496-25C85415D8AA}" destId="{D8C6C6FE-2A8E-4CCF-98F3-B298701EE5CC}" srcOrd="3" destOrd="0" parTransId="{C14BEF34-1FC5-43B7-A7F7-90D4B0D7C8D0}" sibTransId="{3C77F160-D8E0-4769-BC63-11965655E729}"/>
    <dgm:cxn modelId="{24CD26AF-DB36-408F-BF78-345FB253F6F4}" type="presOf" srcId="{D8C6C6FE-2A8E-4CCF-98F3-B298701EE5CC}" destId="{420B65FC-DFD4-4246-AFC2-E75DF9918031}" srcOrd="0" destOrd="0" presId="urn:microsoft.com/office/officeart/2005/8/layout/hChevron3"/>
    <dgm:cxn modelId="{EEB9862A-EBCD-4463-99A8-4F9557414E73}" type="presOf" srcId="{1A9D41C0-AC56-4347-86F5-168059F924BD}" destId="{71B1314D-1725-4EDA-B9DB-19A8C1D66382}" srcOrd="0" destOrd="0" presId="urn:microsoft.com/office/officeart/2005/8/layout/hChevron3"/>
    <dgm:cxn modelId="{9F863105-EEF9-4D2A-8106-2884B6FB54CD}" type="presOf" srcId="{E33282C1-5D03-467B-8E6D-1F663DBDD759}" destId="{7D21FBB9-5A0D-46A6-9D8F-0248194AC4A7}" srcOrd="0" destOrd="0" presId="urn:microsoft.com/office/officeart/2005/8/layout/hChevron3"/>
    <dgm:cxn modelId="{3A4F2D13-FB37-4DF4-80ED-D46F03EAD409}" srcId="{1CDF4EA1-90E1-4E2E-A496-25C85415D8AA}" destId="{063B4454-39A2-4D72-AE06-CB1F1CDE8028}" srcOrd="4" destOrd="0" parTransId="{A052F52A-B322-4575-99D2-A5C4D61BEE0E}" sibTransId="{7C7CED44-0393-472D-A6AE-5083CFF868E7}"/>
    <dgm:cxn modelId="{7E0BBAAC-3E7F-4539-BA8E-6D9DD705A848}" srcId="{1CDF4EA1-90E1-4E2E-A496-25C85415D8AA}" destId="{E33282C1-5D03-467B-8E6D-1F663DBDD759}" srcOrd="0" destOrd="0" parTransId="{ED55B666-3E90-4A4C-87E7-9230ADE62819}" sibTransId="{FF4F4634-A4FD-417A-A1EE-703B160F53C6}"/>
    <dgm:cxn modelId="{FF6AE50F-F8FF-44E0-9598-FFF8085361D6}" type="presParOf" srcId="{56D13F4E-D3BA-4F87-96BA-4695D1F97000}" destId="{7D21FBB9-5A0D-46A6-9D8F-0248194AC4A7}" srcOrd="0" destOrd="0" presId="urn:microsoft.com/office/officeart/2005/8/layout/hChevron3"/>
    <dgm:cxn modelId="{ACDC693C-5DCF-45DE-9B65-561AB471FF70}" type="presParOf" srcId="{56D13F4E-D3BA-4F87-96BA-4695D1F97000}" destId="{D0BDFE97-91F2-4A7E-BB38-A5052477D97F}" srcOrd="1" destOrd="0" presId="urn:microsoft.com/office/officeart/2005/8/layout/hChevron3"/>
    <dgm:cxn modelId="{77516538-65DC-4437-AD65-4BF84035949D}" type="presParOf" srcId="{56D13F4E-D3BA-4F87-96BA-4695D1F97000}" destId="{71B1314D-1725-4EDA-B9DB-19A8C1D66382}" srcOrd="2" destOrd="0" presId="urn:microsoft.com/office/officeart/2005/8/layout/hChevron3"/>
    <dgm:cxn modelId="{D86F3E9D-92B0-45B9-9521-EEC783E8FCCA}" type="presParOf" srcId="{56D13F4E-D3BA-4F87-96BA-4695D1F97000}" destId="{9ADA7C60-CC4E-407E-8264-E52A481655D4}" srcOrd="3" destOrd="0" presId="urn:microsoft.com/office/officeart/2005/8/layout/hChevron3"/>
    <dgm:cxn modelId="{3284E585-E853-4F78-8E88-080C37654FF1}" type="presParOf" srcId="{56D13F4E-D3BA-4F87-96BA-4695D1F97000}" destId="{7AC31DF8-27A9-4657-B808-03C195751265}" srcOrd="4" destOrd="0" presId="urn:microsoft.com/office/officeart/2005/8/layout/hChevron3"/>
    <dgm:cxn modelId="{F2FFF718-C1A4-42DC-A836-D2B3149A0536}" type="presParOf" srcId="{56D13F4E-D3BA-4F87-96BA-4695D1F97000}" destId="{8DA8091D-EBFD-47C6-BFD1-22B5E0475B9A}" srcOrd="5" destOrd="0" presId="urn:microsoft.com/office/officeart/2005/8/layout/hChevron3"/>
    <dgm:cxn modelId="{5BDDC801-4358-4E84-B0AE-D19CC95ECF38}" type="presParOf" srcId="{56D13F4E-D3BA-4F87-96BA-4695D1F97000}" destId="{420B65FC-DFD4-4246-AFC2-E75DF9918031}" srcOrd="6" destOrd="0" presId="urn:microsoft.com/office/officeart/2005/8/layout/hChevron3"/>
    <dgm:cxn modelId="{E6A14E61-D4EC-4C32-89A9-8D36F6001B83}" type="presParOf" srcId="{56D13F4E-D3BA-4F87-96BA-4695D1F97000}" destId="{9A2A5FCD-D8D6-41AD-AD79-9C8DCB71B859}" srcOrd="7" destOrd="0" presId="urn:microsoft.com/office/officeart/2005/8/layout/hChevron3"/>
    <dgm:cxn modelId="{A6B4C2F7-D2FE-48C3-BFE6-29DA9DCC561E}" type="presParOf" srcId="{56D13F4E-D3BA-4F87-96BA-4695D1F97000}" destId="{D2E500D4-EF7B-4594-9C9C-35C4C587B76A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1CDF4EA1-90E1-4E2E-A496-25C85415D8AA}" type="doc">
      <dgm:prSet loTypeId="urn:microsoft.com/office/officeart/2005/8/layout/hChevron3" loCatId="process" qsTypeId="urn:microsoft.com/office/officeart/2005/8/quickstyle/simple3" qsCatId="simple" csTypeId="urn:microsoft.com/office/officeart/2005/8/colors/colorful1#13" csCatId="colorful" phldr="1"/>
      <dgm:spPr/>
    </dgm:pt>
    <dgm:pt modelId="{E33282C1-5D03-467B-8E6D-1F663DBDD759}">
      <dgm:prSet phldrT="[텍스트]" custT="1"/>
      <dgm:spPr/>
      <dgm:t>
        <a:bodyPr/>
        <a:lstStyle/>
        <a:p>
          <a:pPr latinLnBrk="1"/>
          <a:r>
            <a:rPr lang="ko-KR" altLang="en-US" sz="1600" b="1" u="sng" dirty="0" smtClean="0"/>
            <a:t>기업 및 </a:t>
          </a:r>
          <a:endParaRPr lang="en-US" altLang="ko-KR" sz="1600" b="1" u="sng" dirty="0" smtClean="0"/>
        </a:p>
        <a:p>
          <a:pPr latinLnBrk="1"/>
          <a:r>
            <a:rPr lang="ko-KR" altLang="en-US" sz="1600" b="1" u="sng" dirty="0" smtClean="0"/>
            <a:t>기업가 분석</a:t>
          </a:r>
          <a:endParaRPr lang="ko-KR" altLang="en-US" sz="1600" b="1" u="sng" dirty="0"/>
        </a:p>
      </dgm:t>
    </dgm:pt>
    <dgm:pt modelId="{ED55B666-3E90-4A4C-87E7-9230ADE62819}" type="parTrans" cxnId="{7E0BBAAC-3E7F-4539-BA8E-6D9DD705A848}">
      <dgm:prSet/>
      <dgm:spPr/>
      <dgm:t>
        <a:bodyPr/>
        <a:lstStyle/>
        <a:p>
          <a:pPr latinLnBrk="1"/>
          <a:endParaRPr lang="ko-KR" altLang="en-US" sz="1200"/>
        </a:p>
      </dgm:t>
    </dgm:pt>
    <dgm:pt modelId="{FF4F4634-A4FD-417A-A1EE-703B160F53C6}" type="sibTrans" cxnId="{7E0BBAAC-3E7F-4539-BA8E-6D9DD705A848}">
      <dgm:prSet/>
      <dgm:spPr/>
      <dgm:t>
        <a:bodyPr/>
        <a:lstStyle/>
        <a:p>
          <a:pPr latinLnBrk="1"/>
          <a:endParaRPr lang="ko-KR" altLang="en-US" sz="1200"/>
        </a:p>
      </dgm:t>
    </dgm:pt>
    <dgm:pt modelId="{1A9D41C0-AC56-4347-86F5-168059F924BD}">
      <dgm:prSet phldrT="[텍스트]" custT="1"/>
      <dgm:spPr/>
      <dgm:t>
        <a:bodyPr/>
        <a:lstStyle/>
        <a:p>
          <a:pPr latinLnBrk="1"/>
          <a:r>
            <a:rPr lang="ko-KR" altLang="en-US" sz="1200" dirty="0" err="1" smtClean="0"/>
            <a:t>인큐베이팅</a:t>
          </a:r>
          <a:r>
            <a:rPr lang="ko-KR" altLang="en-US" sz="1200" dirty="0" smtClean="0"/>
            <a:t> </a:t>
          </a:r>
          <a:endParaRPr lang="en-US" altLang="ko-KR" sz="1200" dirty="0" smtClean="0"/>
        </a:p>
        <a:p>
          <a:pPr latinLnBrk="1"/>
          <a:r>
            <a:rPr lang="ko-KR" altLang="en-US" sz="1200" dirty="0" smtClean="0"/>
            <a:t>목표 수립 </a:t>
          </a:r>
          <a:endParaRPr lang="ko-KR" altLang="en-US" sz="1200" dirty="0"/>
        </a:p>
      </dgm:t>
    </dgm:pt>
    <dgm:pt modelId="{2E53CE1F-70C5-4E71-A78D-A691DD2C4DE3}" type="parTrans" cxnId="{664F77B9-88C0-44AB-A0D2-13FB4BCDF8B6}">
      <dgm:prSet/>
      <dgm:spPr/>
      <dgm:t>
        <a:bodyPr/>
        <a:lstStyle/>
        <a:p>
          <a:pPr latinLnBrk="1"/>
          <a:endParaRPr lang="ko-KR" altLang="en-US" sz="1200"/>
        </a:p>
      </dgm:t>
    </dgm:pt>
    <dgm:pt modelId="{F25E73AA-BE6E-4421-B41D-5DB175967DD5}" type="sibTrans" cxnId="{664F77B9-88C0-44AB-A0D2-13FB4BCDF8B6}">
      <dgm:prSet/>
      <dgm:spPr/>
      <dgm:t>
        <a:bodyPr/>
        <a:lstStyle/>
        <a:p>
          <a:pPr latinLnBrk="1"/>
          <a:endParaRPr lang="ko-KR" altLang="en-US" sz="1200"/>
        </a:p>
      </dgm:t>
    </dgm:pt>
    <dgm:pt modelId="{2E388BAA-2753-417B-AEE8-634DF97FF934}">
      <dgm:prSet phldrT="[텍스트]" custT="1"/>
      <dgm:spPr/>
      <dgm:t>
        <a:bodyPr/>
        <a:lstStyle/>
        <a:p>
          <a:pPr latinLnBrk="1"/>
          <a:r>
            <a:rPr lang="ko-KR" altLang="en-US" sz="1200" dirty="0" err="1" smtClean="0"/>
            <a:t>인큐베이팅</a:t>
          </a:r>
          <a:r>
            <a:rPr lang="en-US" altLang="ko-KR" sz="1200" dirty="0" smtClean="0"/>
            <a:t/>
          </a:r>
          <a:br>
            <a:rPr lang="en-US" altLang="ko-KR" sz="1200" dirty="0" smtClean="0"/>
          </a:br>
          <a:r>
            <a:rPr lang="ko-KR" altLang="en-US" sz="1200" dirty="0" smtClean="0"/>
            <a:t>목표 및 </a:t>
          </a:r>
          <a:r>
            <a:rPr lang="en-US" altLang="ko-KR" sz="1200" dirty="0" smtClean="0"/>
            <a:t/>
          </a:r>
          <a:br>
            <a:rPr lang="en-US" altLang="ko-KR" sz="1200" dirty="0" smtClean="0"/>
          </a:br>
          <a:r>
            <a:rPr lang="ko-KR" altLang="en-US" sz="1200" dirty="0" smtClean="0"/>
            <a:t>방법론 합의</a:t>
          </a:r>
          <a:endParaRPr lang="ko-KR" altLang="en-US" sz="1200" dirty="0"/>
        </a:p>
      </dgm:t>
    </dgm:pt>
    <dgm:pt modelId="{EAA34AAB-E81F-4A31-87E4-77DFD43D4059}" type="parTrans" cxnId="{B0975ADD-3FE8-4A3F-B101-5429EC63750C}">
      <dgm:prSet/>
      <dgm:spPr/>
      <dgm:t>
        <a:bodyPr/>
        <a:lstStyle/>
        <a:p>
          <a:pPr latinLnBrk="1"/>
          <a:endParaRPr lang="ko-KR" altLang="en-US" sz="1200"/>
        </a:p>
      </dgm:t>
    </dgm:pt>
    <dgm:pt modelId="{17D79C6D-0B16-405F-A6D1-4CC13CAAEBC3}" type="sibTrans" cxnId="{B0975ADD-3FE8-4A3F-B101-5429EC63750C}">
      <dgm:prSet/>
      <dgm:spPr/>
      <dgm:t>
        <a:bodyPr/>
        <a:lstStyle/>
        <a:p>
          <a:pPr latinLnBrk="1"/>
          <a:endParaRPr lang="ko-KR" altLang="en-US" sz="1200"/>
        </a:p>
      </dgm:t>
    </dgm:pt>
    <dgm:pt modelId="{D8C6C6FE-2A8E-4CCF-98F3-B298701EE5CC}">
      <dgm:prSet phldrT="[텍스트]" custT="1"/>
      <dgm:spPr/>
      <dgm:t>
        <a:bodyPr/>
        <a:lstStyle/>
        <a:p>
          <a:pPr latinLnBrk="1"/>
          <a:r>
            <a:rPr lang="ko-KR" altLang="en-US" sz="1200" dirty="0" smtClean="0"/>
            <a:t>실행</a:t>
          </a:r>
          <a:r>
            <a:rPr lang="en-US" altLang="ko-KR" sz="1200" dirty="0" smtClean="0"/>
            <a:t>(</a:t>
          </a:r>
          <a:r>
            <a:rPr lang="ko-KR" altLang="en-US" sz="1200" dirty="0" err="1" smtClean="0"/>
            <a:t>코칭과</a:t>
          </a:r>
          <a:r>
            <a:rPr lang="ko-KR" altLang="en-US" sz="1200" dirty="0" smtClean="0"/>
            <a:t> </a:t>
          </a:r>
          <a:r>
            <a:rPr lang="en-US" altLang="ko-KR" sz="1200" dirty="0" smtClean="0"/>
            <a:t/>
          </a:r>
          <a:br>
            <a:rPr lang="en-US" altLang="ko-KR" sz="1200" dirty="0" smtClean="0"/>
          </a:br>
          <a:r>
            <a:rPr lang="ko-KR" altLang="en-US" sz="1200" dirty="0" smtClean="0"/>
            <a:t>프로그램 </a:t>
          </a:r>
          <a:r>
            <a:rPr lang="en-US" altLang="ko-KR" sz="1200" dirty="0" smtClean="0"/>
            <a:t/>
          </a:r>
          <a:br>
            <a:rPr lang="en-US" altLang="ko-KR" sz="1200" dirty="0" smtClean="0"/>
          </a:br>
          <a:r>
            <a:rPr lang="ko-KR" altLang="en-US" sz="1200" dirty="0" smtClean="0"/>
            <a:t>실행</a:t>
          </a:r>
          <a:r>
            <a:rPr lang="en-US" altLang="ko-KR" sz="1200" dirty="0" smtClean="0"/>
            <a:t>)</a:t>
          </a:r>
          <a:r>
            <a:rPr lang="ko-KR" altLang="en-US" sz="1200" dirty="0" smtClean="0"/>
            <a:t> </a:t>
          </a:r>
          <a:endParaRPr lang="ko-KR" altLang="en-US" sz="1200" dirty="0"/>
        </a:p>
      </dgm:t>
    </dgm:pt>
    <dgm:pt modelId="{C14BEF34-1FC5-43B7-A7F7-90D4B0D7C8D0}" type="parTrans" cxnId="{88E31140-E287-4229-B106-BB64E84403F0}">
      <dgm:prSet/>
      <dgm:spPr/>
      <dgm:t>
        <a:bodyPr/>
        <a:lstStyle/>
        <a:p>
          <a:pPr latinLnBrk="1"/>
          <a:endParaRPr lang="ko-KR" altLang="en-US" sz="1200"/>
        </a:p>
      </dgm:t>
    </dgm:pt>
    <dgm:pt modelId="{3C77F160-D8E0-4769-BC63-11965655E729}" type="sibTrans" cxnId="{88E31140-E287-4229-B106-BB64E84403F0}">
      <dgm:prSet/>
      <dgm:spPr/>
      <dgm:t>
        <a:bodyPr/>
        <a:lstStyle/>
        <a:p>
          <a:pPr latinLnBrk="1"/>
          <a:endParaRPr lang="ko-KR" altLang="en-US" sz="1200"/>
        </a:p>
      </dgm:t>
    </dgm:pt>
    <dgm:pt modelId="{063B4454-39A2-4D72-AE06-CB1F1CDE8028}">
      <dgm:prSet phldrT="[텍스트]" custT="1"/>
      <dgm:spPr/>
      <dgm:t>
        <a:bodyPr/>
        <a:lstStyle/>
        <a:p>
          <a:pPr latinLnBrk="1"/>
          <a:r>
            <a:rPr lang="ko-KR" altLang="en-US" sz="1200" smtClean="0"/>
            <a:t>평가 및 보완 </a:t>
          </a:r>
          <a:endParaRPr lang="ko-KR" altLang="en-US" sz="1200" dirty="0"/>
        </a:p>
      </dgm:t>
    </dgm:pt>
    <dgm:pt modelId="{A052F52A-B322-4575-99D2-A5C4D61BEE0E}" type="parTrans" cxnId="{3A4F2D13-FB37-4DF4-80ED-D46F03EAD409}">
      <dgm:prSet/>
      <dgm:spPr/>
      <dgm:t>
        <a:bodyPr/>
        <a:lstStyle/>
        <a:p>
          <a:pPr latinLnBrk="1"/>
          <a:endParaRPr lang="ko-KR" altLang="en-US" sz="1200"/>
        </a:p>
      </dgm:t>
    </dgm:pt>
    <dgm:pt modelId="{7C7CED44-0393-472D-A6AE-5083CFF868E7}" type="sibTrans" cxnId="{3A4F2D13-FB37-4DF4-80ED-D46F03EAD409}">
      <dgm:prSet/>
      <dgm:spPr/>
      <dgm:t>
        <a:bodyPr/>
        <a:lstStyle/>
        <a:p>
          <a:pPr latinLnBrk="1"/>
          <a:endParaRPr lang="ko-KR" altLang="en-US" sz="1200"/>
        </a:p>
      </dgm:t>
    </dgm:pt>
    <dgm:pt modelId="{56D13F4E-D3BA-4F87-96BA-4695D1F97000}" type="pres">
      <dgm:prSet presAssocID="{1CDF4EA1-90E1-4E2E-A496-25C85415D8AA}" presName="Name0" presStyleCnt="0">
        <dgm:presLayoutVars>
          <dgm:dir/>
          <dgm:resizeHandles val="exact"/>
        </dgm:presLayoutVars>
      </dgm:prSet>
      <dgm:spPr/>
    </dgm:pt>
    <dgm:pt modelId="{7D21FBB9-5A0D-46A6-9D8F-0248194AC4A7}" type="pres">
      <dgm:prSet presAssocID="{E33282C1-5D03-467B-8E6D-1F663DBDD759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0BDFE97-91F2-4A7E-BB38-A5052477D97F}" type="pres">
      <dgm:prSet presAssocID="{FF4F4634-A4FD-417A-A1EE-703B160F53C6}" presName="parSpace" presStyleCnt="0"/>
      <dgm:spPr/>
    </dgm:pt>
    <dgm:pt modelId="{71B1314D-1725-4EDA-B9DB-19A8C1D66382}" type="pres">
      <dgm:prSet presAssocID="{1A9D41C0-AC56-4347-86F5-168059F924B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DA7C60-CC4E-407E-8264-E52A481655D4}" type="pres">
      <dgm:prSet presAssocID="{F25E73AA-BE6E-4421-B41D-5DB175967DD5}" presName="parSpace" presStyleCnt="0"/>
      <dgm:spPr/>
    </dgm:pt>
    <dgm:pt modelId="{7AC31DF8-27A9-4657-B808-03C195751265}" type="pres">
      <dgm:prSet presAssocID="{2E388BAA-2753-417B-AEE8-634DF97FF934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DA8091D-EBFD-47C6-BFD1-22B5E0475B9A}" type="pres">
      <dgm:prSet presAssocID="{17D79C6D-0B16-405F-A6D1-4CC13CAAEBC3}" presName="parSpace" presStyleCnt="0"/>
      <dgm:spPr/>
    </dgm:pt>
    <dgm:pt modelId="{420B65FC-DFD4-4246-AFC2-E75DF9918031}" type="pres">
      <dgm:prSet presAssocID="{D8C6C6FE-2A8E-4CCF-98F3-B298701EE5CC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2A5FCD-D8D6-41AD-AD79-9C8DCB71B859}" type="pres">
      <dgm:prSet presAssocID="{3C77F160-D8E0-4769-BC63-11965655E729}" presName="parSpace" presStyleCnt="0"/>
      <dgm:spPr/>
    </dgm:pt>
    <dgm:pt modelId="{D2E500D4-EF7B-4594-9C9C-35C4C587B76A}" type="pres">
      <dgm:prSet presAssocID="{063B4454-39A2-4D72-AE06-CB1F1CDE8028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BB14A3C7-865C-4BE4-81F2-85F68300A865}" type="presOf" srcId="{2E388BAA-2753-417B-AEE8-634DF97FF934}" destId="{7AC31DF8-27A9-4657-B808-03C195751265}" srcOrd="0" destOrd="0" presId="urn:microsoft.com/office/officeart/2005/8/layout/hChevron3"/>
    <dgm:cxn modelId="{664F77B9-88C0-44AB-A0D2-13FB4BCDF8B6}" srcId="{1CDF4EA1-90E1-4E2E-A496-25C85415D8AA}" destId="{1A9D41C0-AC56-4347-86F5-168059F924BD}" srcOrd="1" destOrd="0" parTransId="{2E53CE1F-70C5-4E71-A78D-A691DD2C4DE3}" sibTransId="{F25E73AA-BE6E-4421-B41D-5DB175967DD5}"/>
    <dgm:cxn modelId="{66D26ECE-FB02-4F47-944F-83CF88EC9DC7}" type="presOf" srcId="{1A9D41C0-AC56-4347-86F5-168059F924BD}" destId="{71B1314D-1725-4EDA-B9DB-19A8C1D66382}" srcOrd="0" destOrd="0" presId="urn:microsoft.com/office/officeart/2005/8/layout/hChevron3"/>
    <dgm:cxn modelId="{B0975ADD-3FE8-4A3F-B101-5429EC63750C}" srcId="{1CDF4EA1-90E1-4E2E-A496-25C85415D8AA}" destId="{2E388BAA-2753-417B-AEE8-634DF97FF934}" srcOrd="2" destOrd="0" parTransId="{EAA34AAB-E81F-4A31-87E4-77DFD43D4059}" sibTransId="{17D79C6D-0B16-405F-A6D1-4CC13CAAEBC3}"/>
    <dgm:cxn modelId="{2186445A-4BDE-42F2-AD4E-F7697A260548}" type="presOf" srcId="{E33282C1-5D03-467B-8E6D-1F663DBDD759}" destId="{7D21FBB9-5A0D-46A6-9D8F-0248194AC4A7}" srcOrd="0" destOrd="0" presId="urn:microsoft.com/office/officeart/2005/8/layout/hChevron3"/>
    <dgm:cxn modelId="{88E31140-E287-4229-B106-BB64E84403F0}" srcId="{1CDF4EA1-90E1-4E2E-A496-25C85415D8AA}" destId="{D8C6C6FE-2A8E-4CCF-98F3-B298701EE5CC}" srcOrd="3" destOrd="0" parTransId="{C14BEF34-1FC5-43B7-A7F7-90D4B0D7C8D0}" sibTransId="{3C77F160-D8E0-4769-BC63-11965655E729}"/>
    <dgm:cxn modelId="{1B6E8471-DF7E-495A-9BBA-6F1404C3BF7A}" type="presOf" srcId="{1CDF4EA1-90E1-4E2E-A496-25C85415D8AA}" destId="{56D13F4E-D3BA-4F87-96BA-4695D1F97000}" srcOrd="0" destOrd="0" presId="urn:microsoft.com/office/officeart/2005/8/layout/hChevron3"/>
    <dgm:cxn modelId="{A2E147B5-6AA9-4562-8F1B-9616216344E0}" type="presOf" srcId="{D8C6C6FE-2A8E-4CCF-98F3-B298701EE5CC}" destId="{420B65FC-DFD4-4246-AFC2-E75DF9918031}" srcOrd="0" destOrd="0" presId="urn:microsoft.com/office/officeart/2005/8/layout/hChevron3"/>
    <dgm:cxn modelId="{FAAA3AB1-301E-42DD-8F03-D83AA9099B25}" type="presOf" srcId="{063B4454-39A2-4D72-AE06-CB1F1CDE8028}" destId="{D2E500D4-EF7B-4594-9C9C-35C4C587B76A}" srcOrd="0" destOrd="0" presId="urn:microsoft.com/office/officeart/2005/8/layout/hChevron3"/>
    <dgm:cxn modelId="{3A4F2D13-FB37-4DF4-80ED-D46F03EAD409}" srcId="{1CDF4EA1-90E1-4E2E-A496-25C85415D8AA}" destId="{063B4454-39A2-4D72-AE06-CB1F1CDE8028}" srcOrd="4" destOrd="0" parTransId="{A052F52A-B322-4575-99D2-A5C4D61BEE0E}" sibTransId="{7C7CED44-0393-472D-A6AE-5083CFF868E7}"/>
    <dgm:cxn modelId="{7E0BBAAC-3E7F-4539-BA8E-6D9DD705A848}" srcId="{1CDF4EA1-90E1-4E2E-A496-25C85415D8AA}" destId="{E33282C1-5D03-467B-8E6D-1F663DBDD759}" srcOrd="0" destOrd="0" parTransId="{ED55B666-3E90-4A4C-87E7-9230ADE62819}" sibTransId="{FF4F4634-A4FD-417A-A1EE-703B160F53C6}"/>
    <dgm:cxn modelId="{E15DD26B-8AD6-4512-883D-66181C810023}" type="presParOf" srcId="{56D13F4E-D3BA-4F87-96BA-4695D1F97000}" destId="{7D21FBB9-5A0D-46A6-9D8F-0248194AC4A7}" srcOrd="0" destOrd="0" presId="urn:microsoft.com/office/officeart/2005/8/layout/hChevron3"/>
    <dgm:cxn modelId="{DD5B7E0B-F49C-4D4B-ABAD-B69595F646C4}" type="presParOf" srcId="{56D13F4E-D3BA-4F87-96BA-4695D1F97000}" destId="{D0BDFE97-91F2-4A7E-BB38-A5052477D97F}" srcOrd="1" destOrd="0" presId="urn:microsoft.com/office/officeart/2005/8/layout/hChevron3"/>
    <dgm:cxn modelId="{3C22776E-30F2-456D-B1E2-7DB0A8BC5A8C}" type="presParOf" srcId="{56D13F4E-D3BA-4F87-96BA-4695D1F97000}" destId="{71B1314D-1725-4EDA-B9DB-19A8C1D66382}" srcOrd="2" destOrd="0" presId="urn:microsoft.com/office/officeart/2005/8/layout/hChevron3"/>
    <dgm:cxn modelId="{0384AFB1-A34C-437C-8A75-4B71E6597FF2}" type="presParOf" srcId="{56D13F4E-D3BA-4F87-96BA-4695D1F97000}" destId="{9ADA7C60-CC4E-407E-8264-E52A481655D4}" srcOrd="3" destOrd="0" presId="urn:microsoft.com/office/officeart/2005/8/layout/hChevron3"/>
    <dgm:cxn modelId="{983E5DF2-2756-4822-8EDB-F9CCEBD06A65}" type="presParOf" srcId="{56D13F4E-D3BA-4F87-96BA-4695D1F97000}" destId="{7AC31DF8-27A9-4657-B808-03C195751265}" srcOrd="4" destOrd="0" presId="urn:microsoft.com/office/officeart/2005/8/layout/hChevron3"/>
    <dgm:cxn modelId="{CC40F8A9-32B0-43F3-B78C-9269F1C4D9BB}" type="presParOf" srcId="{56D13F4E-D3BA-4F87-96BA-4695D1F97000}" destId="{8DA8091D-EBFD-47C6-BFD1-22B5E0475B9A}" srcOrd="5" destOrd="0" presId="urn:microsoft.com/office/officeart/2005/8/layout/hChevron3"/>
    <dgm:cxn modelId="{9B243EBB-7A9B-4A48-A74C-49625A5C7A40}" type="presParOf" srcId="{56D13F4E-D3BA-4F87-96BA-4695D1F97000}" destId="{420B65FC-DFD4-4246-AFC2-E75DF9918031}" srcOrd="6" destOrd="0" presId="urn:microsoft.com/office/officeart/2005/8/layout/hChevron3"/>
    <dgm:cxn modelId="{9B1513A8-1D45-429F-9557-CFF994BCBEA2}" type="presParOf" srcId="{56D13F4E-D3BA-4F87-96BA-4695D1F97000}" destId="{9A2A5FCD-D8D6-41AD-AD79-9C8DCB71B859}" srcOrd="7" destOrd="0" presId="urn:microsoft.com/office/officeart/2005/8/layout/hChevron3"/>
    <dgm:cxn modelId="{D19AA23A-6FF8-4407-B445-1441427B2004}" type="presParOf" srcId="{56D13F4E-D3BA-4F87-96BA-4695D1F97000}" destId="{D2E500D4-EF7B-4594-9C9C-35C4C587B76A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1CDF4EA1-90E1-4E2E-A496-25C85415D8AA}" type="doc">
      <dgm:prSet loTypeId="urn:microsoft.com/office/officeart/2005/8/layout/hChevron3" loCatId="process" qsTypeId="urn:microsoft.com/office/officeart/2005/8/quickstyle/simple3" qsCatId="simple" csTypeId="urn:microsoft.com/office/officeart/2005/8/colors/colorful1#14" csCatId="colorful" phldr="1"/>
      <dgm:spPr/>
    </dgm:pt>
    <dgm:pt modelId="{E33282C1-5D03-467B-8E6D-1F663DBDD759}">
      <dgm:prSet phldrT="[텍스트]" custT="1"/>
      <dgm:spPr/>
      <dgm:t>
        <a:bodyPr/>
        <a:lstStyle/>
        <a:p>
          <a:pPr latinLnBrk="1"/>
          <a:r>
            <a:rPr lang="ko-KR" altLang="en-US" sz="1600" b="1" u="sng" dirty="0" smtClean="0"/>
            <a:t>기업 및 </a:t>
          </a:r>
          <a:endParaRPr lang="en-US" altLang="ko-KR" sz="1600" b="1" u="sng" dirty="0" smtClean="0"/>
        </a:p>
        <a:p>
          <a:pPr latinLnBrk="1"/>
          <a:r>
            <a:rPr lang="ko-KR" altLang="en-US" sz="1600" b="1" u="sng" dirty="0" smtClean="0"/>
            <a:t>기업가 분석</a:t>
          </a:r>
          <a:endParaRPr lang="ko-KR" altLang="en-US" sz="1600" b="1" u="sng" dirty="0"/>
        </a:p>
      </dgm:t>
    </dgm:pt>
    <dgm:pt modelId="{ED55B666-3E90-4A4C-87E7-9230ADE62819}" type="parTrans" cxnId="{7E0BBAAC-3E7F-4539-BA8E-6D9DD705A848}">
      <dgm:prSet/>
      <dgm:spPr/>
      <dgm:t>
        <a:bodyPr/>
        <a:lstStyle/>
        <a:p>
          <a:pPr latinLnBrk="1"/>
          <a:endParaRPr lang="ko-KR" altLang="en-US" sz="1200"/>
        </a:p>
      </dgm:t>
    </dgm:pt>
    <dgm:pt modelId="{FF4F4634-A4FD-417A-A1EE-703B160F53C6}" type="sibTrans" cxnId="{7E0BBAAC-3E7F-4539-BA8E-6D9DD705A848}">
      <dgm:prSet/>
      <dgm:spPr/>
      <dgm:t>
        <a:bodyPr/>
        <a:lstStyle/>
        <a:p>
          <a:pPr latinLnBrk="1"/>
          <a:endParaRPr lang="ko-KR" altLang="en-US" sz="1200"/>
        </a:p>
      </dgm:t>
    </dgm:pt>
    <dgm:pt modelId="{1A9D41C0-AC56-4347-86F5-168059F924BD}">
      <dgm:prSet phldrT="[텍스트]" custT="1"/>
      <dgm:spPr/>
      <dgm:t>
        <a:bodyPr/>
        <a:lstStyle/>
        <a:p>
          <a:pPr latinLnBrk="1"/>
          <a:r>
            <a:rPr lang="ko-KR" altLang="en-US" sz="1200" dirty="0" err="1" smtClean="0"/>
            <a:t>인큐베이팅</a:t>
          </a:r>
          <a:r>
            <a:rPr lang="ko-KR" altLang="en-US" sz="1200" dirty="0" smtClean="0"/>
            <a:t> </a:t>
          </a:r>
          <a:endParaRPr lang="en-US" altLang="ko-KR" sz="1200" dirty="0" smtClean="0"/>
        </a:p>
        <a:p>
          <a:pPr latinLnBrk="1"/>
          <a:r>
            <a:rPr lang="ko-KR" altLang="en-US" sz="1200" dirty="0" smtClean="0"/>
            <a:t>목표 수립 </a:t>
          </a:r>
          <a:endParaRPr lang="ko-KR" altLang="en-US" sz="1200" dirty="0"/>
        </a:p>
      </dgm:t>
    </dgm:pt>
    <dgm:pt modelId="{2E53CE1F-70C5-4E71-A78D-A691DD2C4DE3}" type="parTrans" cxnId="{664F77B9-88C0-44AB-A0D2-13FB4BCDF8B6}">
      <dgm:prSet/>
      <dgm:spPr/>
      <dgm:t>
        <a:bodyPr/>
        <a:lstStyle/>
        <a:p>
          <a:pPr latinLnBrk="1"/>
          <a:endParaRPr lang="ko-KR" altLang="en-US" sz="1200"/>
        </a:p>
      </dgm:t>
    </dgm:pt>
    <dgm:pt modelId="{F25E73AA-BE6E-4421-B41D-5DB175967DD5}" type="sibTrans" cxnId="{664F77B9-88C0-44AB-A0D2-13FB4BCDF8B6}">
      <dgm:prSet/>
      <dgm:spPr/>
      <dgm:t>
        <a:bodyPr/>
        <a:lstStyle/>
        <a:p>
          <a:pPr latinLnBrk="1"/>
          <a:endParaRPr lang="ko-KR" altLang="en-US" sz="1200"/>
        </a:p>
      </dgm:t>
    </dgm:pt>
    <dgm:pt modelId="{2E388BAA-2753-417B-AEE8-634DF97FF934}">
      <dgm:prSet phldrT="[텍스트]" custT="1"/>
      <dgm:spPr/>
      <dgm:t>
        <a:bodyPr/>
        <a:lstStyle/>
        <a:p>
          <a:pPr latinLnBrk="1"/>
          <a:r>
            <a:rPr lang="ko-KR" altLang="en-US" sz="1200" dirty="0" err="1" smtClean="0"/>
            <a:t>인큐베이팅</a:t>
          </a:r>
          <a:r>
            <a:rPr lang="en-US" altLang="ko-KR" sz="1200" dirty="0" smtClean="0"/>
            <a:t/>
          </a:r>
          <a:br>
            <a:rPr lang="en-US" altLang="ko-KR" sz="1200" dirty="0" smtClean="0"/>
          </a:br>
          <a:r>
            <a:rPr lang="ko-KR" altLang="en-US" sz="1200" dirty="0" smtClean="0"/>
            <a:t>목표 및 </a:t>
          </a:r>
          <a:r>
            <a:rPr lang="en-US" altLang="ko-KR" sz="1200" dirty="0" smtClean="0"/>
            <a:t/>
          </a:r>
          <a:br>
            <a:rPr lang="en-US" altLang="ko-KR" sz="1200" dirty="0" smtClean="0"/>
          </a:br>
          <a:r>
            <a:rPr lang="ko-KR" altLang="en-US" sz="1200" dirty="0" smtClean="0"/>
            <a:t>방법론 합의</a:t>
          </a:r>
          <a:endParaRPr lang="ko-KR" altLang="en-US" sz="1200" dirty="0"/>
        </a:p>
      </dgm:t>
    </dgm:pt>
    <dgm:pt modelId="{EAA34AAB-E81F-4A31-87E4-77DFD43D4059}" type="parTrans" cxnId="{B0975ADD-3FE8-4A3F-B101-5429EC63750C}">
      <dgm:prSet/>
      <dgm:spPr/>
      <dgm:t>
        <a:bodyPr/>
        <a:lstStyle/>
        <a:p>
          <a:pPr latinLnBrk="1"/>
          <a:endParaRPr lang="ko-KR" altLang="en-US" sz="1200"/>
        </a:p>
      </dgm:t>
    </dgm:pt>
    <dgm:pt modelId="{17D79C6D-0B16-405F-A6D1-4CC13CAAEBC3}" type="sibTrans" cxnId="{B0975ADD-3FE8-4A3F-B101-5429EC63750C}">
      <dgm:prSet/>
      <dgm:spPr/>
      <dgm:t>
        <a:bodyPr/>
        <a:lstStyle/>
        <a:p>
          <a:pPr latinLnBrk="1"/>
          <a:endParaRPr lang="ko-KR" altLang="en-US" sz="1200"/>
        </a:p>
      </dgm:t>
    </dgm:pt>
    <dgm:pt modelId="{D8C6C6FE-2A8E-4CCF-98F3-B298701EE5CC}">
      <dgm:prSet phldrT="[텍스트]" custT="1"/>
      <dgm:spPr/>
      <dgm:t>
        <a:bodyPr/>
        <a:lstStyle/>
        <a:p>
          <a:pPr latinLnBrk="1"/>
          <a:r>
            <a:rPr lang="ko-KR" altLang="en-US" sz="1200" dirty="0" smtClean="0"/>
            <a:t>실행</a:t>
          </a:r>
          <a:r>
            <a:rPr lang="en-US" altLang="ko-KR" sz="1200" dirty="0" smtClean="0"/>
            <a:t>(</a:t>
          </a:r>
          <a:r>
            <a:rPr lang="ko-KR" altLang="en-US" sz="1200" dirty="0" err="1" smtClean="0"/>
            <a:t>코칭과</a:t>
          </a:r>
          <a:r>
            <a:rPr lang="ko-KR" altLang="en-US" sz="1200" dirty="0" smtClean="0"/>
            <a:t> </a:t>
          </a:r>
          <a:r>
            <a:rPr lang="en-US" altLang="ko-KR" sz="1200" dirty="0" smtClean="0"/>
            <a:t/>
          </a:r>
          <a:br>
            <a:rPr lang="en-US" altLang="ko-KR" sz="1200" dirty="0" smtClean="0"/>
          </a:br>
          <a:r>
            <a:rPr lang="ko-KR" altLang="en-US" sz="1200" dirty="0" smtClean="0"/>
            <a:t>프로그램 </a:t>
          </a:r>
          <a:r>
            <a:rPr lang="en-US" altLang="ko-KR" sz="1200" dirty="0" smtClean="0"/>
            <a:t/>
          </a:r>
          <a:br>
            <a:rPr lang="en-US" altLang="ko-KR" sz="1200" dirty="0" smtClean="0"/>
          </a:br>
          <a:r>
            <a:rPr lang="ko-KR" altLang="en-US" sz="1200" dirty="0" smtClean="0"/>
            <a:t>실행</a:t>
          </a:r>
          <a:r>
            <a:rPr lang="en-US" altLang="ko-KR" sz="1200" dirty="0" smtClean="0"/>
            <a:t>)</a:t>
          </a:r>
          <a:r>
            <a:rPr lang="ko-KR" altLang="en-US" sz="1200" dirty="0" smtClean="0"/>
            <a:t> </a:t>
          </a:r>
          <a:endParaRPr lang="ko-KR" altLang="en-US" sz="1200" dirty="0"/>
        </a:p>
      </dgm:t>
    </dgm:pt>
    <dgm:pt modelId="{C14BEF34-1FC5-43B7-A7F7-90D4B0D7C8D0}" type="parTrans" cxnId="{88E31140-E287-4229-B106-BB64E84403F0}">
      <dgm:prSet/>
      <dgm:spPr/>
      <dgm:t>
        <a:bodyPr/>
        <a:lstStyle/>
        <a:p>
          <a:pPr latinLnBrk="1"/>
          <a:endParaRPr lang="ko-KR" altLang="en-US" sz="1200"/>
        </a:p>
      </dgm:t>
    </dgm:pt>
    <dgm:pt modelId="{3C77F160-D8E0-4769-BC63-11965655E729}" type="sibTrans" cxnId="{88E31140-E287-4229-B106-BB64E84403F0}">
      <dgm:prSet/>
      <dgm:spPr/>
      <dgm:t>
        <a:bodyPr/>
        <a:lstStyle/>
        <a:p>
          <a:pPr latinLnBrk="1"/>
          <a:endParaRPr lang="ko-KR" altLang="en-US" sz="1200"/>
        </a:p>
      </dgm:t>
    </dgm:pt>
    <dgm:pt modelId="{063B4454-39A2-4D72-AE06-CB1F1CDE8028}">
      <dgm:prSet phldrT="[텍스트]" custT="1"/>
      <dgm:spPr/>
      <dgm:t>
        <a:bodyPr/>
        <a:lstStyle/>
        <a:p>
          <a:pPr latinLnBrk="1"/>
          <a:r>
            <a:rPr lang="ko-KR" altLang="en-US" sz="1200" smtClean="0"/>
            <a:t>평가 및 보완 </a:t>
          </a:r>
          <a:endParaRPr lang="ko-KR" altLang="en-US" sz="1200" dirty="0"/>
        </a:p>
      </dgm:t>
    </dgm:pt>
    <dgm:pt modelId="{A052F52A-B322-4575-99D2-A5C4D61BEE0E}" type="parTrans" cxnId="{3A4F2D13-FB37-4DF4-80ED-D46F03EAD409}">
      <dgm:prSet/>
      <dgm:spPr/>
      <dgm:t>
        <a:bodyPr/>
        <a:lstStyle/>
        <a:p>
          <a:pPr latinLnBrk="1"/>
          <a:endParaRPr lang="ko-KR" altLang="en-US" sz="1200"/>
        </a:p>
      </dgm:t>
    </dgm:pt>
    <dgm:pt modelId="{7C7CED44-0393-472D-A6AE-5083CFF868E7}" type="sibTrans" cxnId="{3A4F2D13-FB37-4DF4-80ED-D46F03EAD409}">
      <dgm:prSet/>
      <dgm:spPr/>
      <dgm:t>
        <a:bodyPr/>
        <a:lstStyle/>
        <a:p>
          <a:pPr latinLnBrk="1"/>
          <a:endParaRPr lang="ko-KR" altLang="en-US" sz="1200"/>
        </a:p>
      </dgm:t>
    </dgm:pt>
    <dgm:pt modelId="{56D13F4E-D3BA-4F87-96BA-4695D1F97000}" type="pres">
      <dgm:prSet presAssocID="{1CDF4EA1-90E1-4E2E-A496-25C85415D8AA}" presName="Name0" presStyleCnt="0">
        <dgm:presLayoutVars>
          <dgm:dir/>
          <dgm:resizeHandles val="exact"/>
        </dgm:presLayoutVars>
      </dgm:prSet>
      <dgm:spPr/>
    </dgm:pt>
    <dgm:pt modelId="{7D21FBB9-5A0D-46A6-9D8F-0248194AC4A7}" type="pres">
      <dgm:prSet presAssocID="{E33282C1-5D03-467B-8E6D-1F663DBDD759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0BDFE97-91F2-4A7E-BB38-A5052477D97F}" type="pres">
      <dgm:prSet presAssocID="{FF4F4634-A4FD-417A-A1EE-703B160F53C6}" presName="parSpace" presStyleCnt="0"/>
      <dgm:spPr/>
    </dgm:pt>
    <dgm:pt modelId="{71B1314D-1725-4EDA-B9DB-19A8C1D66382}" type="pres">
      <dgm:prSet presAssocID="{1A9D41C0-AC56-4347-86F5-168059F924B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DA7C60-CC4E-407E-8264-E52A481655D4}" type="pres">
      <dgm:prSet presAssocID="{F25E73AA-BE6E-4421-B41D-5DB175967DD5}" presName="parSpace" presStyleCnt="0"/>
      <dgm:spPr/>
    </dgm:pt>
    <dgm:pt modelId="{7AC31DF8-27A9-4657-B808-03C195751265}" type="pres">
      <dgm:prSet presAssocID="{2E388BAA-2753-417B-AEE8-634DF97FF934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DA8091D-EBFD-47C6-BFD1-22B5E0475B9A}" type="pres">
      <dgm:prSet presAssocID="{17D79C6D-0B16-405F-A6D1-4CC13CAAEBC3}" presName="parSpace" presStyleCnt="0"/>
      <dgm:spPr/>
    </dgm:pt>
    <dgm:pt modelId="{420B65FC-DFD4-4246-AFC2-E75DF9918031}" type="pres">
      <dgm:prSet presAssocID="{D8C6C6FE-2A8E-4CCF-98F3-B298701EE5CC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2A5FCD-D8D6-41AD-AD79-9C8DCB71B859}" type="pres">
      <dgm:prSet presAssocID="{3C77F160-D8E0-4769-BC63-11965655E729}" presName="parSpace" presStyleCnt="0"/>
      <dgm:spPr/>
    </dgm:pt>
    <dgm:pt modelId="{D2E500D4-EF7B-4594-9C9C-35C4C587B76A}" type="pres">
      <dgm:prSet presAssocID="{063B4454-39A2-4D72-AE06-CB1F1CDE8028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77B734F3-6EA1-46BD-B3A8-DC7572BC4DF4}" type="presOf" srcId="{E33282C1-5D03-467B-8E6D-1F663DBDD759}" destId="{7D21FBB9-5A0D-46A6-9D8F-0248194AC4A7}" srcOrd="0" destOrd="0" presId="urn:microsoft.com/office/officeart/2005/8/layout/hChevron3"/>
    <dgm:cxn modelId="{664F77B9-88C0-44AB-A0D2-13FB4BCDF8B6}" srcId="{1CDF4EA1-90E1-4E2E-A496-25C85415D8AA}" destId="{1A9D41C0-AC56-4347-86F5-168059F924BD}" srcOrd="1" destOrd="0" parTransId="{2E53CE1F-70C5-4E71-A78D-A691DD2C4DE3}" sibTransId="{F25E73AA-BE6E-4421-B41D-5DB175967DD5}"/>
    <dgm:cxn modelId="{B0975ADD-3FE8-4A3F-B101-5429EC63750C}" srcId="{1CDF4EA1-90E1-4E2E-A496-25C85415D8AA}" destId="{2E388BAA-2753-417B-AEE8-634DF97FF934}" srcOrd="2" destOrd="0" parTransId="{EAA34AAB-E81F-4A31-87E4-77DFD43D4059}" sibTransId="{17D79C6D-0B16-405F-A6D1-4CC13CAAEBC3}"/>
    <dgm:cxn modelId="{4519CD11-8B9C-49EF-B01F-1CFF94B48B8A}" type="presOf" srcId="{2E388BAA-2753-417B-AEE8-634DF97FF934}" destId="{7AC31DF8-27A9-4657-B808-03C195751265}" srcOrd="0" destOrd="0" presId="urn:microsoft.com/office/officeart/2005/8/layout/hChevron3"/>
    <dgm:cxn modelId="{6DB5B0AF-F819-4B63-85CB-8496AB93AE9C}" type="presOf" srcId="{D8C6C6FE-2A8E-4CCF-98F3-B298701EE5CC}" destId="{420B65FC-DFD4-4246-AFC2-E75DF9918031}" srcOrd="0" destOrd="0" presId="urn:microsoft.com/office/officeart/2005/8/layout/hChevron3"/>
    <dgm:cxn modelId="{88E31140-E287-4229-B106-BB64E84403F0}" srcId="{1CDF4EA1-90E1-4E2E-A496-25C85415D8AA}" destId="{D8C6C6FE-2A8E-4CCF-98F3-B298701EE5CC}" srcOrd="3" destOrd="0" parTransId="{C14BEF34-1FC5-43B7-A7F7-90D4B0D7C8D0}" sibTransId="{3C77F160-D8E0-4769-BC63-11965655E729}"/>
    <dgm:cxn modelId="{FEFFE49F-A3C0-4587-9DBD-7B88F83E3DBE}" type="presOf" srcId="{1A9D41C0-AC56-4347-86F5-168059F924BD}" destId="{71B1314D-1725-4EDA-B9DB-19A8C1D66382}" srcOrd="0" destOrd="0" presId="urn:microsoft.com/office/officeart/2005/8/layout/hChevron3"/>
    <dgm:cxn modelId="{39DE91EC-6CA4-4C0A-8829-1B1CE7957E4F}" type="presOf" srcId="{063B4454-39A2-4D72-AE06-CB1F1CDE8028}" destId="{D2E500D4-EF7B-4594-9C9C-35C4C587B76A}" srcOrd="0" destOrd="0" presId="urn:microsoft.com/office/officeart/2005/8/layout/hChevron3"/>
    <dgm:cxn modelId="{3A4F2D13-FB37-4DF4-80ED-D46F03EAD409}" srcId="{1CDF4EA1-90E1-4E2E-A496-25C85415D8AA}" destId="{063B4454-39A2-4D72-AE06-CB1F1CDE8028}" srcOrd="4" destOrd="0" parTransId="{A052F52A-B322-4575-99D2-A5C4D61BEE0E}" sibTransId="{7C7CED44-0393-472D-A6AE-5083CFF868E7}"/>
    <dgm:cxn modelId="{7E0BBAAC-3E7F-4539-BA8E-6D9DD705A848}" srcId="{1CDF4EA1-90E1-4E2E-A496-25C85415D8AA}" destId="{E33282C1-5D03-467B-8E6D-1F663DBDD759}" srcOrd="0" destOrd="0" parTransId="{ED55B666-3E90-4A4C-87E7-9230ADE62819}" sibTransId="{FF4F4634-A4FD-417A-A1EE-703B160F53C6}"/>
    <dgm:cxn modelId="{2B40DB32-F7A2-4B93-98E1-A660D223B300}" type="presOf" srcId="{1CDF4EA1-90E1-4E2E-A496-25C85415D8AA}" destId="{56D13F4E-D3BA-4F87-96BA-4695D1F97000}" srcOrd="0" destOrd="0" presId="urn:microsoft.com/office/officeart/2005/8/layout/hChevron3"/>
    <dgm:cxn modelId="{044D51DA-5501-4815-A90A-3BAAAB7E5D25}" type="presParOf" srcId="{56D13F4E-D3BA-4F87-96BA-4695D1F97000}" destId="{7D21FBB9-5A0D-46A6-9D8F-0248194AC4A7}" srcOrd="0" destOrd="0" presId="urn:microsoft.com/office/officeart/2005/8/layout/hChevron3"/>
    <dgm:cxn modelId="{844F443F-1A21-48C0-AC42-25E80EBE0425}" type="presParOf" srcId="{56D13F4E-D3BA-4F87-96BA-4695D1F97000}" destId="{D0BDFE97-91F2-4A7E-BB38-A5052477D97F}" srcOrd="1" destOrd="0" presId="urn:microsoft.com/office/officeart/2005/8/layout/hChevron3"/>
    <dgm:cxn modelId="{C7064F09-2AAB-4DB8-80E0-CDE58EB8CC1D}" type="presParOf" srcId="{56D13F4E-D3BA-4F87-96BA-4695D1F97000}" destId="{71B1314D-1725-4EDA-B9DB-19A8C1D66382}" srcOrd="2" destOrd="0" presId="urn:microsoft.com/office/officeart/2005/8/layout/hChevron3"/>
    <dgm:cxn modelId="{6782DA29-4C00-4C02-A1C7-A7A18427625C}" type="presParOf" srcId="{56D13F4E-D3BA-4F87-96BA-4695D1F97000}" destId="{9ADA7C60-CC4E-407E-8264-E52A481655D4}" srcOrd="3" destOrd="0" presId="urn:microsoft.com/office/officeart/2005/8/layout/hChevron3"/>
    <dgm:cxn modelId="{92BE12C2-D8D0-48DA-9740-BA2F9CA6582A}" type="presParOf" srcId="{56D13F4E-D3BA-4F87-96BA-4695D1F97000}" destId="{7AC31DF8-27A9-4657-B808-03C195751265}" srcOrd="4" destOrd="0" presId="urn:microsoft.com/office/officeart/2005/8/layout/hChevron3"/>
    <dgm:cxn modelId="{BBC3EC36-6D97-4288-B3AC-E9AF401BF57A}" type="presParOf" srcId="{56D13F4E-D3BA-4F87-96BA-4695D1F97000}" destId="{8DA8091D-EBFD-47C6-BFD1-22B5E0475B9A}" srcOrd="5" destOrd="0" presId="urn:microsoft.com/office/officeart/2005/8/layout/hChevron3"/>
    <dgm:cxn modelId="{92A0F99D-AA80-4DFF-A1BF-413A4A0A90DA}" type="presParOf" srcId="{56D13F4E-D3BA-4F87-96BA-4695D1F97000}" destId="{420B65FC-DFD4-4246-AFC2-E75DF9918031}" srcOrd="6" destOrd="0" presId="urn:microsoft.com/office/officeart/2005/8/layout/hChevron3"/>
    <dgm:cxn modelId="{4E88C682-C6D3-484B-BAEF-9CEC734150F1}" type="presParOf" srcId="{56D13F4E-D3BA-4F87-96BA-4695D1F97000}" destId="{9A2A5FCD-D8D6-41AD-AD79-9C8DCB71B859}" srcOrd="7" destOrd="0" presId="urn:microsoft.com/office/officeart/2005/8/layout/hChevron3"/>
    <dgm:cxn modelId="{001ABC69-9EF7-490A-9FC5-98882BDDFA3E}" type="presParOf" srcId="{56D13F4E-D3BA-4F87-96BA-4695D1F97000}" destId="{D2E500D4-EF7B-4594-9C9C-35C4C587B76A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1CDF4EA1-90E1-4E2E-A496-25C85415D8AA}" type="doc">
      <dgm:prSet loTypeId="urn:microsoft.com/office/officeart/2005/8/layout/hChevron3" loCatId="process" qsTypeId="urn:microsoft.com/office/officeart/2005/8/quickstyle/simple3" qsCatId="simple" csTypeId="urn:microsoft.com/office/officeart/2005/8/colors/colorful1#15" csCatId="colorful" phldr="1"/>
      <dgm:spPr/>
    </dgm:pt>
    <dgm:pt modelId="{E33282C1-5D03-467B-8E6D-1F663DBDD759}">
      <dgm:prSet phldrT="[텍스트]" custT="1"/>
      <dgm:spPr/>
      <dgm:t>
        <a:bodyPr/>
        <a:lstStyle/>
        <a:p>
          <a:pPr latinLnBrk="1"/>
          <a:r>
            <a:rPr lang="ko-KR" altLang="en-US" sz="1600" b="1" u="sng" dirty="0" smtClean="0"/>
            <a:t>기업 및 </a:t>
          </a:r>
          <a:endParaRPr lang="en-US" altLang="ko-KR" sz="1600" b="1" u="sng" dirty="0" smtClean="0"/>
        </a:p>
        <a:p>
          <a:pPr latinLnBrk="1"/>
          <a:r>
            <a:rPr lang="ko-KR" altLang="en-US" sz="1600" b="1" u="sng" dirty="0" smtClean="0"/>
            <a:t>기업가 분석</a:t>
          </a:r>
          <a:endParaRPr lang="ko-KR" altLang="en-US" sz="1600" b="1" u="sng" dirty="0"/>
        </a:p>
      </dgm:t>
    </dgm:pt>
    <dgm:pt modelId="{ED55B666-3E90-4A4C-87E7-9230ADE62819}" type="parTrans" cxnId="{7E0BBAAC-3E7F-4539-BA8E-6D9DD705A848}">
      <dgm:prSet/>
      <dgm:spPr/>
      <dgm:t>
        <a:bodyPr/>
        <a:lstStyle/>
        <a:p>
          <a:pPr latinLnBrk="1"/>
          <a:endParaRPr lang="ko-KR" altLang="en-US" sz="1200"/>
        </a:p>
      </dgm:t>
    </dgm:pt>
    <dgm:pt modelId="{FF4F4634-A4FD-417A-A1EE-703B160F53C6}" type="sibTrans" cxnId="{7E0BBAAC-3E7F-4539-BA8E-6D9DD705A848}">
      <dgm:prSet/>
      <dgm:spPr/>
      <dgm:t>
        <a:bodyPr/>
        <a:lstStyle/>
        <a:p>
          <a:pPr latinLnBrk="1"/>
          <a:endParaRPr lang="ko-KR" altLang="en-US" sz="1200"/>
        </a:p>
      </dgm:t>
    </dgm:pt>
    <dgm:pt modelId="{1A9D41C0-AC56-4347-86F5-168059F924BD}">
      <dgm:prSet phldrT="[텍스트]" custT="1"/>
      <dgm:spPr/>
      <dgm:t>
        <a:bodyPr/>
        <a:lstStyle/>
        <a:p>
          <a:pPr latinLnBrk="1"/>
          <a:r>
            <a:rPr lang="ko-KR" altLang="en-US" sz="1200" dirty="0" err="1" smtClean="0"/>
            <a:t>인큐베이팅</a:t>
          </a:r>
          <a:r>
            <a:rPr lang="ko-KR" altLang="en-US" sz="1200" dirty="0" smtClean="0"/>
            <a:t> </a:t>
          </a:r>
          <a:endParaRPr lang="en-US" altLang="ko-KR" sz="1200" dirty="0" smtClean="0"/>
        </a:p>
        <a:p>
          <a:pPr latinLnBrk="1"/>
          <a:r>
            <a:rPr lang="ko-KR" altLang="en-US" sz="1200" dirty="0" smtClean="0"/>
            <a:t>목표 수립 </a:t>
          </a:r>
          <a:endParaRPr lang="ko-KR" altLang="en-US" sz="1200" dirty="0"/>
        </a:p>
      </dgm:t>
    </dgm:pt>
    <dgm:pt modelId="{2E53CE1F-70C5-4E71-A78D-A691DD2C4DE3}" type="parTrans" cxnId="{664F77B9-88C0-44AB-A0D2-13FB4BCDF8B6}">
      <dgm:prSet/>
      <dgm:spPr/>
      <dgm:t>
        <a:bodyPr/>
        <a:lstStyle/>
        <a:p>
          <a:pPr latinLnBrk="1"/>
          <a:endParaRPr lang="ko-KR" altLang="en-US" sz="1200"/>
        </a:p>
      </dgm:t>
    </dgm:pt>
    <dgm:pt modelId="{F25E73AA-BE6E-4421-B41D-5DB175967DD5}" type="sibTrans" cxnId="{664F77B9-88C0-44AB-A0D2-13FB4BCDF8B6}">
      <dgm:prSet/>
      <dgm:spPr/>
      <dgm:t>
        <a:bodyPr/>
        <a:lstStyle/>
        <a:p>
          <a:pPr latinLnBrk="1"/>
          <a:endParaRPr lang="ko-KR" altLang="en-US" sz="1200"/>
        </a:p>
      </dgm:t>
    </dgm:pt>
    <dgm:pt modelId="{2E388BAA-2753-417B-AEE8-634DF97FF934}">
      <dgm:prSet phldrT="[텍스트]" custT="1"/>
      <dgm:spPr/>
      <dgm:t>
        <a:bodyPr/>
        <a:lstStyle/>
        <a:p>
          <a:pPr latinLnBrk="1"/>
          <a:r>
            <a:rPr lang="ko-KR" altLang="en-US" sz="1200" dirty="0" err="1" smtClean="0"/>
            <a:t>인큐베이팅</a:t>
          </a:r>
          <a:r>
            <a:rPr lang="en-US" altLang="ko-KR" sz="1200" dirty="0" smtClean="0"/>
            <a:t/>
          </a:r>
          <a:br>
            <a:rPr lang="en-US" altLang="ko-KR" sz="1200" dirty="0" smtClean="0"/>
          </a:br>
          <a:r>
            <a:rPr lang="ko-KR" altLang="en-US" sz="1200" dirty="0" smtClean="0"/>
            <a:t>목표 및 </a:t>
          </a:r>
          <a:r>
            <a:rPr lang="en-US" altLang="ko-KR" sz="1200" dirty="0" smtClean="0"/>
            <a:t/>
          </a:r>
          <a:br>
            <a:rPr lang="en-US" altLang="ko-KR" sz="1200" dirty="0" smtClean="0"/>
          </a:br>
          <a:r>
            <a:rPr lang="ko-KR" altLang="en-US" sz="1200" dirty="0" smtClean="0"/>
            <a:t>방법론 합의</a:t>
          </a:r>
          <a:endParaRPr lang="ko-KR" altLang="en-US" sz="1200" dirty="0"/>
        </a:p>
      </dgm:t>
    </dgm:pt>
    <dgm:pt modelId="{EAA34AAB-E81F-4A31-87E4-77DFD43D4059}" type="parTrans" cxnId="{B0975ADD-3FE8-4A3F-B101-5429EC63750C}">
      <dgm:prSet/>
      <dgm:spPr/>
      <dgm:t>
        <a:bodyPr/>
        <a:lstStyle/>
        <a:p>
          <a:pPr latinLnBrk="1"/>
          <a:endParaRPr lang="ko-KR" altLang="en-US" sz="1200"/>
        </a:p>
      </dgm:t>
    </dgm:pt>
    <dgm:pt modelId="{17D79C6D-0B16-405F-A6D1-4CC13CAAEBC3}" type="sibTrans" cxnId="{B0975ADD-3FE8-4A3F-B101-5429EC63750C}">
      <dgm:prSet/>
      <dgm:spPr/>
      <dgm:t>
        <a:bodyPr/>
        <a:lstStyle/>
        <a:p>
          <a:pPr latinLnBrk="1"/>
          <a:endParaRPr lang="ko-KR" altLang="en-US" sz="1200"/>
        </a:p>
      </dgm:t>
    </dgm:pt>
    <dgm:pt modelId="{D8C6C6FE-2A8E-4CCF-98F3-B298701EE5CC}">
      <dgm:prSet phldrT="[텍스트]" custT="1"/>
      <dgm:spPr/>
      <dgm:t>
        <a:bodyPr/>
        <a:lstStyle/>
        <a:p>
          <a:pPr latinLnBrk="1"/>
          <a:r>
            <a:rPr lang="ko-KR" altLang="en-US" sz="1200" dirty="0" smtClean="0"/>
            <a:t>실행</a:t>
          </a:r>
          <a:r>
            <a:rPr lang="en-US" altLang="ko-KR" sz="1200" dirty="0" smtClean="0"/>
            <a:t>(</a:t>
          </a:r>
          <a:r>
            <a:rPr lang="ko-KR" altLang="en-US" sz="1200" dirty="0" err="1" smtClean="0"/>
            <a:t>코칭과</a:t>
          </a:r>
          <a:r>
            <a:rPr lang="ko-KR" altLang="en-US" sz="1200" dirty="0" smtClean="0"/>
            <a:t> </a:t>
          </a:r>
          <a:r>
            <a:rPr lang="en-US" altLang="ko-KR" sz="1200" dirty="0" smtClean="0"/>
            <a:t/>
          </a:r>
          <a:br>
            <a:rPr lang="en-US" altLang="ko-KR" sz="1200" dirty="0" smtClean="0"/>
          </a:br>
          <a:r>
            <a:rPr lang="ko-KR" altLang="en-US" sz="1200" dirty="0" smtClean="0"/>
            <a:t>프로그램 </a:t>
          </a:r>
          <a:r>
            <a:rPr lang="en-US" altLang="ko-KR" sz="1200" dirty="0" smtClean="0"/>
            <a:t/>
          </a:r>
          <a:br>
            <a:rPr lang="en-US" altLang="ko-KR" sz="1200" dirty="0" smtClean="0"/>
          </a:br>
          <a:r>
            <a:rPr lang="ko-KR" altLang="en-US" sz="1200" dirty="0" smtClean="0"/>
            <a:t>실행</a:t>
          </a:r>
          <a:r>
            <a:rPr lang="en-US" altLang="ko-KR" sz="1200" dirty="0" smtClean="0"/>
            <a:t>)</a:t>
          </a:r>
          <a:r>
            <a:rPr lang="ko-KR" altLang="en-US" sz="1200" dirty="0" smtClean="0"/>
            <a:t> </a:t>
          </a:r>
          <a:endParaRPr lang="ko-KR" altLang="en-US" sz="1200" dirty="0"/>
        </a:p>
      </dgm:t>
    </dgm:pt>
    <dgm:pt modelId="{C14BEF34-1FC5-43B7-A7F7-90D4B0D7C8D0}" type="parTrans" cxnId="{88E31140-E287-4229-B106-BB64E84403F0}">
      <dgm:prSet/>
      <dgm:spPr/>
      <dgm:t>
        <a:bodyPr/>
        <a:lstStyle/>
        <a:p>
          <a:pPr latinLnBrk="1"/>
          <a:endParaRPr lang="ko-KR" altLang="en-US" sz="1200"/>
        </a:p>
      </dgm:t>
    </dgm:pt>
    <dgm:pt modelId="{3C77F160-D8E0-4769-BC63-11965655E729}" type="sibTrans" cxnId="{88E31140-E287-4229-B106-BB64E84403F0}">
      <dgm:prSet/>
      <dgm:spPr/>
      <dgm:t>
        <a:bodyPr/>
        <a:lstStyle/>
        <a:p>
          <a:pPr latinLnBrk="1"/>
          <a:endParaRPr lang="ko-KR" altLang="en-US" sz="1200"/>
        </a:p>
      </dgm:t>
    </dgm:pt>
    <dgm:pt modelId="{063B4454-39A2-4D72-AE06-CB1F1CDE8028}">
      <dgm:prSet phldrT="[텍스트]" custT="1"/>
      <dgm:spPr/>
      <dgm:t>
        <a:bodyPr/>
        <a:lstStyle/>
        <a:p>
          <a:pPr latinLnBrk="1"/>
          <a:r>
            <a:rPr lang="ko-KR" altLang="en-US" sz="1200" smtClean="0"/>
            <a:t>평가 및 보완 </a:t>
          </a:r>
          <a:endParaRPr lang="ko-KR" altLang="en-US" sz="1200" dirty="0"/>
        </a:p>
      </dgm:t>
    </dgm:pt>
    <dgm:pt modelId="{A052F52A-B322-4575-99D2-A5C4D61BEE0E}" type="parTrans" cxnId="{3A4F2D13-FB37-4DF4-80ED-D46F03EAD409}">
      <dgm:prSet/>
      <dgm:spPr/>
      <dgm:t>
        <a:bodyPr/>
        <a:lstStyle/>
        <a:p>
          <a:pPr latinLnBrk="1"/>
          <a:endParaRPr lang="ko-KR" altLang="en-US" sz="1200"/>
        </a:p>
      </dgm:t>
    </dgm:pt>
    <dgm:pt modelId="{7C7CED44-0393-472D-A6AE-5083CFF868E7}" type="sibTrans" cxnId="{3A4F2D13-FB37-4DF4-80ED-D46F03EAD409}">
      <dgm:prSet/>
      <dgm:spPr/>
      <dgm:t>
        <a:bodyPr/>
        <a:lstStyle/>
        <a:p>
          <a:pPr latinLnBrk="1"/>
          <a:endParaRPr lang="ko-KR" altLang="en-US" sz="1200"/>
        </a:p>
      </dgm:t>
    </dgm:pt>
    <dgm:pt modelId="{56D13F4E-D3BA-4F87-96BA-4695D1F97000}" type="pres">
      <dgm:prSet presAssocID="{1CDF4EA1-90E1-4E2E-A496-25C85415D8AA}" presName="Name0" presStyleCnt="0">
        <dgm:presLayoutVars>
          <dgm:dir/>
          <dgm:resizeHandles val="exact"/>
        </dgm:presLayoutVars>
      </dgm:prSet>
      <dgm:spPr/>
    </dgm:pt>
    <dgm:pt modelId="{7D21FBB9-5A0D-46A6-9D8F-0248194AC4A7}" type="pres">
      <dgm:prSet presAssocID="{E33282C1-5D03-467B-8E6D-1F663DBDD759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0BDFE97-91F2-4A7E-BB38-A5052477D97F}" type="pres">
      <dgm:prSet presAssocID="{FF4F4634-A4FD-417A-A1EE-703B160F53C6}" presName="parSpace" presStyleCnt="0"/>
      <dgm:spPr/>
    </dgm:pt>
    <dgm:pt modelId="{71B1314D-1725-4EDA-B9DB-19A8C1D66382}" type="pres">
      <dgm:prSet presAssocID="{1A9D41C0-AC56-4347-86F5-168059F924B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DA7C60-CC4E-407E-8264-E52A481655D4}" type="pres">
      <dgm:prSet presAssocID="{F25E73AA-BE6E-4421-B41D-5DB175967DD5}" presName="parSpace" presStyleCnt="0"/>
      <dgm:spPr/>
    </dgm:pt>
    <dgm:pt modelId="{7AC31DF8-27A9-4657-B808-03C195751265}" type="pres">
      <dgm:prSet presAssocID="{2E388BAA-2753-417B-AEE8-634DF97FF934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DA8091D-EBFD-47C6-BFD1-22B5E0475B9A}" type="pres">
      <dgm:prSet presAssocID="{17D79C6D-0B16-405F-A6D1-4CC13CAAEBC3}" presName="parSpace" presStyleCnt="0"/>
      <dgm:spPr/>
    </dgm:pt>
    <dgm:pt modelId="{420B65FC-DFD4-4246-AFC2-E75DF9918031}" type="pres">
      <dgm:prSet presAssocID="{D8C6C6FE-2A8E-4CCF-98F3-B298701EE5CC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2A5FCD-D8D6-41AD-AD79-9C8DCB71B859}" type="pres">
      <dgm:prSet presAssocID="{3C77F160-D8E0-4769-BC63-11965655E729}" presName="parSpace" presStyleCnt="0"/>
      <dgm:spPr/>
    </dgm:pt>
    <dgm:pt modelId="{D2E500D4-EF7B-4594-9C9C-35C4C587B76A}" type="pres">
      <dgm:prSet presAssocID="{063B4454-39A2-4D72-AE06-CB1F1CDE8028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50988FE8-F2C2-44D1-A4F7-747A447F8F01}" type="presOf" srcId="{2E388BAA-2753-417B-AEE8-634DF97FF934}" destId="{7AC31DF8-27A9-4657-B808-03C195751265}" srcOrd="0" destOrd="0" presId="urn:microsoft.com/office/officeart/2005/8/layout/hChevron3"/>
    <dgm:cxn modelId="{0C7CD3F0-9243-4E88-9D5C-498F4F609276}" type="presOf" srcId="{1A9D41C0-AC56-4347-86F5-168059F924BD}" destId="{71B1314D-1725-4EDA-B9DB-19A8C1D66382}" srcOrd="0" destOrd="0" presId="urn:microsoft.com/office/officeart/2005/8/layout/hChevron3"/>
    <dgm:cxn modelId="{664F77B9-88C0-44AB-A0D2-13FB4BCDF8B6}" srcId="{1CDF4EA1-90E1-4E2E-A496-25C85415D8AA}" destId="{1A9D41C0-AC56-4347-86F5-168059F924BD}" srcOrd="1" destOrd="0" parTransId="{2E53CE1F-70C5-4E71-A78D-A691DD2C4DE3}" sibTransId="{F25E73AA-BE6E-4421-B41D-5DB175967DD5}"/>
    <dgm:cxn modelId="{B0975ADD-3FE8-4A3F-B101-5429EC63750C}" srcId="{1CDF4EA1-90E1-4E2E-A496-25C85415D8AA}" destId="{2E388BAA-2753-417B-AEE8-634DF97FF934}" srcOrd="2" destOrd="0" parTransId="{EAA34AAB-E81F-4A31-87E4-77DFD43D4059}" sibTransId="{17D79C6D-0B16-405F-A6D1-4CC13CAAEBC3}"/>
    <dgm:cxn modelId="{FA0A7A19-1EFD-4041-96F3-4A563CEAEEBA}" type="presOf" srcId="{063B4454-39A2-4D72-AE06-CB1F1CDE8028}" destId="{D2E500D4-EF7B-4594-9C9C-35C4C587B76A}" srcOrd="0" destOrd="0" presId="urn:microsoft.com/office/officeart/2005/8/layout/hChevron3"/>
    <dgm:cxn modelId="{88E31140-E287-4229-B106-BB64E84403F0}" srcId="{1CDF4EA1-90E1-4E2E-A496-25C85415D8AA}" destId="{D8C6C6FE-2A8E-4CCF-98F3-B298701EE5CC}" srcOrd="3" destOrd="0" parTransId="{C14BEF34-1FC5-43B7-A7F7-90D4B0D7C8D0}" sibTransId="{3C77F160-D8E0-4769-BC63-11965655E729}"/>
    <dgm:cxn modelId="{A670A676-22BF-4CCF-85DA-325718DDE4D3}" type="presOf" srcId="{1CDF4EA1-90E1-4E2E-A496-25C85415D8AA}" destId="{56D13F4E-D3BA-4F87-96BA-4695D1F97000}" srcOrd="0" destOrd="0" presId="urn:microsoft.com/office/officeart/2005/8/layout/hChevron3"/>
    <dgm:cxn modelId="{299BFFA6-4DD9-412A-8584-243D35CC3CF1}" type="presOf" srcId="{D8C6C6FE-2A8E-4CCF-98F3-B298701EE5CC}" destId="{420B65FC-DFD4-4246-AFC2-E75DF9918031}" srcOrd="0" destOrd="0" presId="urn:microsoft.com/office/officeart/2005/8/layout/hChevron3"/>
    <dgm:cxn modelId="{3A4F2D13-FB37-4DF4-80ED-D46F03EAD409}" srcId="{1CDF4EA1-90E1-4E2E-A496-25C85415D8AA}" destId="{063B4454-39A2-4D72-AE06-CB1F1CDE8028}" srcOrd="4" destOrd="0" parTransId="{A052F52A-B322-4575-99D2-A5C4D61BEE0E}" sibTransId="{7C7CED44-0393-472D-A6AE-5083CFF868E7}"/>
    <dgm:cxn modelId="{40C461DB-5C97-426B-B188-C02D19DD42E7}" type="presOf" srcId="{E33282C1-5D03-467B-8E6D-1F663DBDD759}" destId="{7D21FBB9-5A0D-46A6-9D8F-0248194AC4A7}" srcOrd="0" destOrd="0" presId="urn:microsoft.com/office/officeart/2005/8/layout/hChevron3"/>
    <dgm:cxn modelId="{7E0BBAAC-3E7F-4539-BA8E-6D9DD705A848}" srcId="{1CDF4EA1-90E1-4E2E-A496-25C85415D8AA}" destId="{E33282C1-5D03-467B-8E6D-1F663DBDD759}" srcOrd="0" destOrd="0" parTransId="{ED55B666-3E90-4A4C-87E7-9230ADE62819}" sibTransId="{FF4F4634-A4FD-417A-A1EE-703B160F53C6}"/>
    <dgm:cxn modelId="{08DBB2EE-2D5A-48B8-A8CF-A6CDB9D1B4AC}" type="presParOf" srcId="{56D13F4E-D3BA-4F87-96BA-4695D1F97000}" destId="{7D21FBB9-5A0D-46A6-9D8F-0248194AC4A7}" srcOrd="0" destOrd="0" presId="urn:microsoft.com/office/officeart/2005/8/layout/hChevron3"/>
    <dgm:cxn modelId="{8C202156-6206-42EB-9CD3-3ED98B0C3170}" type="presParOf" srcId="{56D13F4E-D3BA-4F87-96BA-4695D1F97000}" destId="{D0BDFE97-91F2-4A7E-BB38-A5052477D97F}" srcOrd="1" destOrd="0" presId="urn:microsoft.com/office/officeart/2005/8/layout/hChevron3"/>
    <dgm:cxn modelId="{7361F72D-933C-4580-A357-984C6AF69FA1}" type="presParOf" srcId="{56D13F4E-D3BA-4F87-96BA-4695D1F97000}" destId="{71B1314D-1725-4EDA-B9DB-19A8C1D66382}" srcOrd="2" destOrd="0" presId="urn:microsoft.com/office/officeart/2005/8/layout/hChevron3"/>
    <dgm:cxn modelId="{27DCCDC6-1461-4E0F-AB54-EFCF0AECA535}" type="presParOf" srcId="{56D13F4E-D3BA-4F87-96BA-4695D1F97000}" destId="{9ADA7C60-CC4E-407E-8264-E52A481655D4}" srcOrd="3" destOrd="0" presId="urn:microsoft.com/office/officeart/2005/8/layout/hChevron3"/>
    <dgm:cxn modelId="{FE32D114-D320-4917-B770-283F5CB0CB53}" type="presParOf" srcId="{56D13F4E-D3BA-4F87-96BA-4695D1F97000}" destId="{7AC31DF8-27A9-4657-B808-03C195751265}" srcOrd="4" destOrd="0" presId="urn:microsoft.com/office/officeart/2005/8/layout/hChevron3"/>
    <dgm:cxn modelId="{3812327D-7BAF-4486-8F86-080BD90A5D61}" type="presParOf" srcId="{56D13F4E-D3BA-4F87-96BA-4695D1F97000}" destId="{8DA8091D-EBFD-47C6-BFD1-22B5E0475B9A}" srcOrd="5" destOrd="0" presId="urn:microsoft.com/office/officeart/2005/8/layout/hChevron3"/>
    <dgm:cxn modelId="{203D12D1-EFBC-4369-B1E1-9A835BFCB332}" type="presParOf" srcId="{56D13F4E-D3BA-4F87-96BA-4695D1F97000}" destId="{420B65FC-DFD4-4246-AFC2-E75DF9918031}" srcOrd="6" destOrd="0" presId="urn:microsoft.com/office/officeart/2005/8/layout/hChevron3"/>
    <dgm:cxn modelId="{80F257AC-014C-4702-9D61-C707DFE434B2}" type="presParOf" srcId="{56D13F4E-D3BA-4F87-96BA-4695D1F97000}" destId="{9A2A5FCD-D8D6-41AD-AD79-9C8DCB71B859}" srcOrd="7" destOrd="0" presId="urn:microsoft.com/office/officeart/2005/8/layout/hChevron3"/>
    <dgm:cxn modelId="{282A44D4-616A-4286-8356-6D89ACAC9C92}" type="presParOf" srcId="{56D13F4E-D3BA-4F87-96BA-4695D1F97000}" destId="{D2E500D4-EF7B-4594-9C9C-35C4C587B76A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1CDF4EA1-90E1-4E2E-A496-25C85415D8AA}" type="doc">
      <dgm:prSet loTypeId="urn:microsoft.com/office/officeart/2005/8/layout/hChevron3" loCatId="process" qsTypeId="urn:microsoft.com/office/officeart/2005/8/quickstyle/simple3" qsCatId="simple" csTypeId="urn:microsoft.com/office/officeart/2005/8/colors/colorful1#16" csCatId="colorful" phldr="1"/>
      <dgm:spPr/>
    </dgm:pt>
    <dgm:pt modelId="{E33282C1-5D03-467B-8E6D-1F663DBDD759}">
      <dgm:prSet phldrT="[텍스트]" custT="1"/>
      <dgm:spPr/>
      <dgm:t>
        <a:bodyPr/>
        <a:lstStyle/>
        <a:p>
          <a:pPr latinLnBrk="1"/>
          <a:r>
            <a:rPr lang="ko-KR" altLang="en-US" sz="1200" dirty="0" smtClean="0"/>
            <a:t>기업 및 </a:t>
          </a:r>
          <a:endParaRPr lang="en-US" altLang="ko-KR" sz="1200" dirty="0" smtClean="0"/>
        </a:p>
        <a:p>
          <a:pPr latinLnBrk="1"/>
          <a:r>
            <a:rPr lang="ko-KR" altLang="en-US" sz="1200" dirty="0" smtClean="0"/>
            <a:t>기업가 분석</a:t>
          </a:r>
          <a:endParaRPr lang="ko-KR" altLang="en-US" sz="1200" dirty="0"/>
        </a:p>
      </dgm:t>
    </dgm:pt>
    <dgm:pt modelId="{ED55B666-3E90-4A4C-87E7-9230ADE62819}" type="parTrans" cxnId="{7E0BBAAC-3E7F-4539-BA8E-6D9DD705A848}">
      <dgm:prSet/>
      <dgm:spPr/>
      <dgm:t>
        <a:bodyPr/>
        <a:lstStyle/>
        <a:p>
          <a:pPr latinLnBrk="1"/>
          <a:endParaRPr lang="ko-KR" altLang="en-US" sz="1200"/>
        </a:p>
      </dgm:t>
    </dgm:pt>
    <dgm:pt modelId="{FF4F4634-A4FD-417A-A1EE-703B160F53C6}" type="sibTrans" cxnId="{7E0BBAAC-3E7F-4539-BA8E-6D9DD705A848}">
      <dgm:prSet/>
      <dgm:spPr/>
      <dgm:t>
        <a:bodyPr/>
        <a:lstStyle/>
        <a:p>
          <a:pPr latinLnBrk="1"/>
          <a:endParaRPr lang="ko-KR" altLang="en-US" sz="1200"/>
        </a:p>
      </dgm:t>
    </dgm:pt>
    <dgm:pt modelId="{1A9D41C0-AC56-4347-86F5-168059F924BD}">
      <dgm:prSet phldrT="[텍스트]" custT="1"/>
      <dgm:spPr/>
      <dgm:t>
        <a:bodyPr/>
        <a:lstStyle/>
        <a:p>
          <a:pPr latinLnBrk="1"/>
          <a:r>
            <a:rPr lang="ko-KR" altLang="en-US" sz="1400" b="1" u="sng" dirty="0" err="1" smtClean="0"/>
            <a:t>인큐베이팅</a:t>
          </a:r>
          <a:r>
            <a:rPr lang="ko-KR" altLang="en-US" sz="1400" b="1" u="sng" dirty="0" smtClean="0"/>
            <a:t> </a:t>
          </a:r>
          <a:endParaRPr lang="en-US" altLang="ko-KR" sz="1400" b="1" u="sng" dirty="0" smtClean="0"/>
        </a:p>
        <a:p>
          <a:pPr latinLnBrk="1"/>
          <a:r>
            <a:rPr lang="ko-KR" altLang="en-US" sz="1400" b="1" u="sng" dirty="0" smtClean="0"/>
            <a:t>목표 수립 </a:t>
          </a:r>
          <a:endParaRPr lang="ko-KR" altLang="en-US" sz="1400" b="1" u="sng" dirty="0"/>
        </a:p>
      </dgm:t>
    </dgm:pt>
    <dgm:pt modelId="{2E53CE1F-70C5-4E71-A78D-A691DD2C4DE3}" type="parTrans" cxnId="{664F77B9-88C0-44AB-A0D2-13FB4BCDF8B6}">
      <dgm:prSet/>
      <dgm:spPr/>
      <dgm:t>
        <a:bodyPr/>
        <a:lstStyle/>
        <a:p>
          <a:pPr latinLnBrk="1"/>
          <a:endParaRPr lang="ko-KR" altLang="en-US" sz="1200"/>
        </a:p>
      </dgm:t>
    </dgm:pt>
    <dgm:pt modelId="{F25E73AA-BE6E-4421-B41D-5DB175967DD5}" type="sibTrans" cxnId="{664F77B9-88C0-44AB-A0D2-13FB4BCDF8B6}">
      <dgm:prSet/>
      <dgm:spPr/>
      <dgm:t>
        <a:bodyPr/>
        <a:lstStyle/>
        <a:p>
          <a:pPr latinLnBrk="1"/>
          <a:endParaRPr lang="ko-KR" altLang="en-US" sz="1200"/>
        </a:p>
      </dgm:t>
    </dgm:pt>
    <dgm:pt modelId="{2E388BAA-2753-417B-AEE8-634DF97FF934}">
      <dgm:prSet phldrT="[텍스트]" custT="1"/>
      <dgm:spPr/>
      <dgm:t>
        <a:bodyPr lIns="0" tIns="0" rIns="0" bIns="0"/>
        <a:lstStyle/>
        <a:p>
          <a:pPr latinLnBrk="1"/>
          <a:r>
            <a:rPr lang="ko-KR" altLang="en-US" sz="1400" b="1" u="sng" dirty="0" err="1" smtClean="0"/>
            <a:t>인큐베이팅</a:t>
          </a:r>
          <a:r>
            <a:rPr lang="en-US" altLang="ko-KR" sz="1400" b="1" u="sng" dirty="0" smtClean="0"/>
            <a:t/>
          </a:r>
          <a:br>
            <a:rPr lang="en-US" altLang="ko-KR" sz="1400" b="1" u="sng" dirty="0" smtClean="0"/>
          </a:br>
          <a:r>
            <a:rPr lang="ko-KR" altLang="en-US" sz="1400" b="1" u="sng" dirty="0" smtClean="0"/>
            <a:t>목표 및 </a:t>
          </a:r>
          <a:r>
            <a:rPr lang="en-US" altLang="ko-KR" sz="1400" b="1" u="sng" dirty="0" smtClean="0"/>
            <a:t/>
          </a:r>
          <a:br>
            <a:rPr lang="en-US" altLang="ko-KR" sz="1400" b="1" u="sng" dirty="0" smtClean="0"/>
          </a:br>
          <a:r>
            <a:rPr lang="ko-KR" altLang="en-US" sz="1400" b="1" u="sng" dirty="0" smtClean="0"/>
            <a:t>방법론 합의</a:t>
          </a:r>
          <a:endParaRPr lang="ko-KR" altLang="en-US" sz="1400" b="1" u="sng" dirty="0"/>
        </a:p>
      </dgm:t>
    </dgm:pt>
    <dgm:pt modelId="{EAA34AAB-E81F-4A31-87E4-77DFD43D4059}" type="parTrans" cxnId="{B0975ADD-3FE8-4A3F-B101-5429EC63750C}">
      <dgm:prSet/>
      <dgm:spPr/>
      <dgm:t>
        <a:bodyPr/>
        <a:lstStyle/>
        <a:p>
          <a:pPr latinLnBrk="1"/>
          <a:endParaRPr lang="ko-KR" altLang="en-US" sz="1200"/>
        </a:p>
      </dgm:t>
    </dgm:pt>
    <dgm:pt modelId="{17D79C6D-0B16-405F-A6D1-4CC13CAAEBC3}" type="sibTrans" cxnId="{B0975ADD-3FE8-4A3F-B101-5429EC63750C}">
      <dgm:prSet/>
      <dgm:spPr/>
      <dgm:t>
        <a:bodyPr/>
        <a:lstStyle/>
        <a:p>
          <a:pPr latinLnBrk="1"/>
          <a:endParaRPr lang="ko-KR" altLang="en-US" sz="1200"/>
        </a:p>
      </dgm:t>
    </dgm:pt>
    <dgm:pt modelId="{D8C6C6FE-2A8E-4CCF-98F3-B298701EE5CC}">
      <dgm:prSet phldrT="[텍스트]" custT="1"/>
      <dgm:spPr/>
      <dgm:t>
        <a:bodyPr/>
        <a:lstStyle/>
        <a:p>
          <a:pPr latinLnBrk="1"/>
          <a:r>
            <a:rPr lang="ko-KR" altLang="en-US" sz="1200" dirty="0" smtClean="0"/>
            <a:t>실행</a:t>
          </a:r>
          <a:r>
            <a:rPr lang="en-US" altLang="ko-KR" sz="1200" dirty="0" smtClean="0"/>
            <a:t>(</a:t>
          </a:r>
          <a:r>
            <a:rPr lang="ko-KR" altLang="en-US" sz="1200" dirty="0" err="1" smtClean="0"/>
            <a:t>코칭과</a:t>
          </a:r>
          <a:r>
            <a:rPr lang="ko-KR" altLang="en-US" sz="1200" dirty="0" smtClean="0"/>
            <a:t> </a:t>
          </a:r>
          <a:r>
            <a:rPr lang="en-US" altLang="ko-KR" sz="1200" dirty="0" smtClean="0"/>
            <a:t/>
          </a:r>
          <a:br>
            <a:rPr lang="en-US" altLang="ko-KR" sz="1200" dirty="0" smtClean="0"/>
          </a:br>
          <a:r>
            <a:rPr lang="ko-KR" altLang="en-US" sz="1200" dirty="0" smtClean="0"/>
            <a:t>프로그램 </a:t>
          </a:r>
          <a:r>
            <a:rPr lang="en-US" altLang="ko-KR" sz="1200" dirty="0" smtClean="0"/>
            <a:t/>
          </a:r>
          <a:br>
            <a:rPr lang="en-US" altLang="ko-KR" sz="1200" dirty="0" smtClean="0"/>
          </a:br>
          <a:r>
            <a:rPr lang="ko-KR" altLang="en-US" sz="1200" dirty="0" smtClean="0"/>
            <a:t>실행</a:t>
          </a:r>
          <a:r>
            <a:rPr lang="en-US" altLang="ko-KR" sz="1200" dirty="0" smtClean="0"/>
            <a:t>)</a:t>
          </a:r>
          <a:r>
            <a:rPr lang="ko-KR" altLang="en-US" sz="1200" dirty="0" smtClean="0"/>
            <a:t> </a:t>
          </a:r>
          <a:endParaRPr lang="ko-KR" altLang="en-US" sz="1200" dirty="0"/>
        </a:p>
      </dgm:t>
    </dgm:pt>
    <dgm:pt modelId="{C14BEF34-1FC5-43B7-A7F7-90D4B0D7C8D0}" type="parTrans" cxnId="{88E31140-E287-4229-B106-BB64E84403F0}">
      <dgm:prSet/>
      <dgm:spPr/>
      <dgm:t>
        <a:bodyPr/>
        <a:lstStyle/>
        <a:p>
          <a:pPr latinLnBrk="1"/>
          <a:endParaRPr lang="ko-KR" altLang="en-US" sz="1200"/>
        </a:p>
      </dgm:t>
    </dgm:pt>
    <dgm:pt modelId="{3C77F160-D8E0-4769-BC63-11965655E729}" type="sibTrans" cxnId="{88E31140-E287-4229-B106-BB64E84403F0}">
      <dgm:prSet/>
      <dgm:spPr/>
      <dgm:t>
        <a:bodyPr/>
        <a:lstStyle/>
        <a:p>
          <a:pPr latinLnBrk="1"/>
          <a:endParaRPr lang="ko-KR" altLang="en-US" sz="1200"/>
        </a:p>
      </dgm:t>
    </dgm:pt>
    <dgm:pt modelId="{063B4454-39A2-4D72-AE06-CB1F1CDE8028}">
      <dgm:prSet phldrT="[텍스트]" custT="1"/>
      <dgm:spPr/>
      <dgm:t>
        <a:bodyPr/>
        <a:lstStyle/>
        <a:p>
          <a:pPr latinLnBrk="1"/>
          <a:r>
            <a:rPr lang="ko-KR" altLang="en-US" sz="1200" smtClean="0"/>
            <a:t>평가 및 보완 </a:t>
          </a:r>
          <a:endParaRPr lang="ko-KR" altLang="en-US" sz="1200" dirty="0"/>
        </a:p>
      </dgm:t>
    </dgm:pt>
    <dgm:pt modelId="{A052F52A-B322-4575-99D2-A5C4D61BEE0E}" type="parTrans" cxnId="{3A4F2D13-FB37-4DF4-80ED-D46F03EAD409}">
      <dgm:prSet/>
      <dgm:spPr/>
      <dgm:t>
        <a:bodyPr/>
        <a:lstStyle/>
        <a:p>
          <a:pPr latinLnBrk="1"/>
          <a:endParaRPr lang="ko-KR" altLang="en-US" sz="1200"/>
        </a:p>
      </dgm:t>
    </dgm:pt>
    <dgm:pt modelId="{7C7CED44-0393-472D-A6AE-5083CFF868E7}" type="sibTrans" cxnId="{3A4F2D13-FB37-4DF4-80ED-D46F03EAD409}">
      <dgm:prSet/>
      <dgm:spPr/>
      <dgm:t>
        <a:bodyPr/>
        <a:lstStyle/>
        <a:p>
          <a:pPr latinLnBrk="1"/>
          <a:endParaRPr lang="ko-KR" altLang="en-US" sz="1200"/>
        </a:p>
      </dgm:t>
    </dgm:pt>
    <dgm:pt modelId="{56D13F4E-D3BA-4F87-96BA-4695D1F97000}" type="pres">
      <dgm:prSet presAssocID="{1CDF4EA1-90E1-4E2E-A496-25C85415D8AA}" presName="Name0" presStyleCnt="0">
        <dgm:presLayoutVars>
          <dgm:dir/>
          <dgm:resizeHandles val="exact"/>
        </dgm:presLayoutVars>
      </dgm:prSet>
      <dgm:spPr/>
    </dgm:pt>
    <dgm:pt modelId="{7D21FBB9-5A0D-46A6-9D8F-0248194AC4A7}" type="pres">
      <dgm:prSet presAssocID="{E33282C1-5D03-467B-8E6D-1F663DBDD759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0BDFE97-91F2-4A7E-BB38-A5052477D97F}" type="pres">
      <dgm:prSet presAssocID="{FF4F4634-A4FD-417A-A1EE-703B160F53C6}" presName="parSpace" presStyleCnt="0"/>
      <dgm:spPr/>
    </dgm:pt>
    <dgm:pt modelId="{71B1314D-1725-4EDA-B9DB-19A8C1D66382}" type="pres">
      <dgm:prSet presAssocID="{1A9D41C0-AC56-4347-86F5-168059F924B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DA7C60-CC4E-407E-8264-E52A481655D4}" type="pres">
      <dgm:prSet presAssocID="{F25E73AA-BE6E-4421-B41D-5DB175967DD5}" presName="parSpace" presStyleCnt="0"/>
      <dgm:spPr/>
    </dgm:pt>
    <dgm:pt modelId="{7AC31DF8-27A9-4657-B808-03C195751265}" type="pres">
      <dgm:prSet presAssocID="{2E388BAA-2753-417B-AEE8-634DF97FF934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DA8091D-EBFD-47C6-BFD1-22B5E0475B9A}" type="pres">
      <dgm:prSet presAssocID="{17D79C6D-0B16-405F-A6D1-4CC13CAAEBC3}" presName="parSpace" presStyleCnt="0"/>
      <dgm:spPr/>
    </dgm:pt>
    <dgm:pt modelId="{420B65FC-DFD4-4246-AFC2-E75DF9918031}" type="pres">
      <dgm:prSet presAssocID="{D8C6C6FE-2A8E-4CCF-98F3-B298701EE5CC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2A5FCD-D8D6-41AD-AD79-9C8DCB71B859}" type="pres">
      <dgm:prSet presAssocID="{3C77F160-D8E0-4769-BC63-11965655E729}" presName="parSpace" presStyleCnt="0"/>
      <dgm:spPr/>
    </dgm:pt>
    <dgm:pt modelId="{D2E500D4-EF7B-4594-9C9C-35C4C587B76A}" type="pres">
      <dgm:prSet presAssocID="{063B4454-39A2-4D72-AE06-CB1F1CDE8028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664F77B9-88C0-44AB-A0D2-13FB4BCDF8B6}" srcId="{1CDF4EA1-90E1-4E2E-A496-25C85415D8AA}" destId="{1A9D41C0-AC56-4347-86F5-168059F924BD}" srcOrd="1" destOrd="0" parTransId="{2E53CE1F-70C5-4E71-A78D-A691DD2C4DE3}" sibTransId="{F25E73AA-BE6E-4421-B41D-5DB175967DD5}"/>
    <dgm:cxn modelId="{C91E5951-EA18-447A-AA5E-2A165FFE476F}" type="presOf" srcId="{1CDF4EA1-90E1-4E2E-A496-25C85415D8AA}" destId="{56D13F4E-D3BA-4F87-96BA-4695D1F97000}" srcOrd="0" destOrd="0" presId="urn:microsoft.com/office/officeart/2005/8/layout/hChevron3"/>
    <dgm:cxn modelId="{B0975ADD-3FE8-4A3F-B101-5429EC63750C}" srcId="{1CDF4EA1-90E1-4E2E-A496-25C85415D8AA}" destId="{2E388BAA-2753-417B-AEE8-634DF97FF934}" srcOrd="2" destOrd="0" parTransId="{EAA34AAB-E81F-4A31-87E4-77DFD43D4059}" sibTransId="{17D79C6D-0B16-405F-A6D1-4CC13CAAEBC3}"/>
    <dgm:cxn modelId="{94494B74-2976-4CC0-88F4-FC5871B44CAA}" type="presOf" srcId="{2E388BAA-2753-417B-AEE8-634DF97FF934}" destId="{7AC31DF8-27A9-4657-B808-03C195751265}" srcOrd="0" destOrd="0" presId="urn:microsoft.com/office/officeart/2005/8/layout/hChevron3"/>
    <dgm:cxn modelId="{B28B4756-5899-41AB-A60A-C0DDB91BC189}" type="presOf" srcId="{063B4454-39A2-4D72-AE06-CB1F1CDE8028}" destId="{D2E500D4-EF7B-4594-9C9C-35C4C587B76A}" srcOrd="0" destOrd="0" presId="urn:microsoft.com/office/officeart/2005/8/layout/hChevron3"/>
    <dgm:cxn modelId="{88E31140-E287-4229-B106-BB64E84403F0}" srcId="{1CDF4EA1-90E1-4E2E-A496-25C85415D8AA}" destId="{D8C6C6FE-2A8E-4CCF-98F3-B298701EE5CC}" srcOrd="3" destOrd="0" parTransId="{C14BEF34-1FC5-43B7-A7F7-90D4B0D7C8D0}" sibTransId="{3C77F160-D8E0-4769-BC63-11965655E729}"/>
    <dgm:cxn modelId="{13B3C5F2-4E23-432A-BDA4-DA7B6921E964}" type="presOf" srcId="{E33282C1-5D03-467B-8E6D-1F663DBDD759}" destId="{7D21FBB9-5A0D-46A6-9D8F-0248194AC4A7}" srcOrd="0" destOrd="0" presId="urn:microsoft.com/office/officeart/2005/8/layout/hChevron3"/>
    <dgm:cxn modelId="{8B912B0B-654B-49FB-9338-5369D590C2EB}" type="presOf" srcId="{D8C6C6FE-2A8E-4CCF-98F3-B298701EE5CC}" destId="{420B65FC-DFD4-4246-AFC2-E75DF9918031}" srcOrd="0" destOrd="0" presId="urn:microsoft.com/office/officeart/2005/8/layout/hChevron3"/>
    <dgm:cxn modelId="{3A4F2D13-FB37-4DF4-80ED-D46F03EAD409}" srcId="{1CDF4EA1-90E1-4E2E-A496-25C85415D8AA}" destId="{063B4454-39A2-4D72-AE06-CB1F1CDE8028}" srcOrd="4" destOrd="0" parTransId="{A052F52A-B322-4575-99D2-A5C4D61BEE0E}" sibTransId="{7C7CED44-0393-472D-A6AE-5083CFF868E7}"/>
    <dgm:cxn modelId="{7E0BBAAC-3E7F-4539-BA8E-6D9DD705A848}" srcId="{1CDF4EA1-90E1-4E2E-A496-25C85415D8AA}" destId="{E33282C1-5D03-467B-8E6D-1F663DBDD759}" srcOrd="0" destOrd="0" parTransId="{ED55B666-3E90-4A4C-87E7-9230ADE62819}" sibTransId="{FF4F4634-A4FD-417A-A1EE-703B160F53C6}"/>
    <dgm:cxn modelId="{1FDBBB02-5B76-4842-9E52-AED5EC0E9165}" type="presOf" srcId="{1A9D41C0-AC56-4347-86F5-168059F924BD}" destId="{71B1314D-1725-4EDA-B9DB-19A8C1D66382}" srcOrd="0" destOrd="0" presId="urn:microsoft.com/office/officeart/2005/8/layout/hChevron3"/>
    <dgm:cxn modelId="{6E46671C-0E3B-4232-B7A1-55E83EA12196}" type="presParOf" srcId="{56D13F4E-D3BA-4F87-96BA-4695D1F97000}" destId="{7D21FBB9-5A0D-46A6-9D8F-0248194AC4A7}" srcOrd="0" destOrd="0" presId="urn:microsoft.com/office/officeart/2005/8/layout/hChevron3"/>
    <dgm:cxn modelId="{28D5D28B-F180-4FE6-9CAE-212E3A536644}" type="presParOf" srcId="{56D13F4E-D3BA-4F87-96BA-4695D1F97000}" destId="{D0BDFE97-91F2-4A7E-BB38-A5052477D97F}" srcOrd="1" destOrd="0" presId="urn:microsoft.com/office/officeart/2005/8/layout/hChevron3"/>
    <dgm:cxn modelId="{9CC0A5A9-C23A-40A2-B4DF-FBC9754B1279}" type="presParOf" srcId="{56D13F4E-D3BA-4F87-96BA-4695D1F97000}" destId="{71B1314D-1725-4EDA-B9DB-19A8C1D66382}" srcOrd="2" destOrd="0" presId="urn:microsoft.com/office/officeart/2005/8/layout/hChevron3"/>
    <dgm:cxn modelId="{DF762FB2-4FEE-40AA-9E80-5EB333461DE5}" type="presParOf" srcId="{56D13F4E-D3BA-4F87-96BA-4695D1F97000}" destId="{9ADA7C60-CC4E-407E-8264-E52A481655D4}" srcOrd="3" destOrd="0" presId="urn:microsoft.com/office/officeart/2005/8/layout/hChevron3"/>
    <dgm:cxn modelId="{D480E11A-E268-4021-ADE9-2C08433B2FB9}" type="presParOf" srcId="{56D13F4E-D3BA-4F87-96BA-4695D1F97000}" destId="{7AC31DF8-27A9-4657-B808-03C195751265}" srcOrd="4" destOrd="0" presId="urn:microsoft.com/office/officeart/2005/8/layout/hChevron3"/>
    <dgm:cxn modelId="{A316AD8B-793F-47B6-A8CB-1D6462823EEC}" type="presParOf" srcId="{56D13F4E-D3BA-4F87-96BA-4695D1F97000}" destId="{8DA8091D-EBFD-47C6-BFD1-22B5E0475B9A}" srcOrd="5" destOrd="0" presId="urn:microsoft.com/office/officeart/2005/8/layout/hChevron3"/>
    <dgm:cxn modelId="{0399752B-3761-4A42-B16C-A796F640098F}" type="presParOf" srcId="{56D13F4E-D3BA-4F87-96BA-4695D1F97000}" destId="{420B65FC-DFD4-4246-AFC2-E75DF9918031}" srcOrd="6" destOrd="0" presId="urn:microsoft.com/office/officeart/2005/8/layout/hChevron3"/>
    <dgm:cxn modelId="{5BFDFD35-FB9A-40B2-9621-2D498C232244}" type="presParOf" srcId="{56D13F4E-D3BA-4F87-96BA-4695D1F97000}" destId="{9A2A5FCD-D8D6-41AD-AD79-9C8DCB71B859}" srcOrd="7" destOrd="0" presId="urn:microsoft.com/office/officeart/2005/8/layout/hChevron3"/>
    <dgm:cxn modelId="{8A4933D6-D99B-47F4-9B00-1986AB94B47A}" type="presParOf" srcId="{56D13F4E-D3BA-4F87-96BA-4695D1F97000}" destId="{D2E500D4-EF7B-4594-9C9C-35C4C587B76A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1CDF4EA1-90E1-4E2E-A496-25C85415D8AA}" type="doc">
      <dgm:prSet loTypeId="urn:microsoft.com/office/officeart/2005/8/layout/hChevron3" loCatId="process" qsTypeId="urn:microsoft.com/office/officeart/2005/8/quickstyle/simple3" qsCatId="simple" csTypeId="urn:microsoft.com/office/officeart/2005/8/colors/colorful1#17" csCatId="colorful" phldr="1"/>
      <dgm:spPr/>
    </dgm:pt>
    <dgm:pt modelId="{E33282C1-5D03-467B-8E6D-1F663DBDD759}">
      <dgm:prSet phldrT="[텍스트]" custT="1"/>
      <dgm:spPr/>
      <dgm:t>
        <a:bodyPr/>
        <a:lstStyle/>
        <a:p>
          <a:pPr latinLnBrk="1"/>
          <a:r>
            <a:rPr lang="ko-KR" altLang="en-US" sz="1200" dirty="0" smtClean="0"/>
            <a:t>기업 및 </a:t>
          </a:r>
          <a:endParaRPr lang="en-US" altLang="ko-KR" sz="1200" dirty="0" smtClean="0"/>
        </a:p>
        <a:p>
          <a:pPr latinLnBrk="1"/>
          <a:r>
            <a:rPr lang="ko-KR" altLang="en-US" sz="1200" dirty="0" smtClean="0"/>
            <a:t>기업가 분석</a:t>
          </a:r>
          <a:endParaRPr lang="ko-KR" altLang="en-US" sz="1200" dirty="0"/>
        </a:p>
      </dgm:t>
    </dgm:pt>
    <dgm:pt modelId="{ED55B666-3E90-4A4C-87E7-9230ADE62819}" type="parTrans" cxnId="{7E0BBAAC-3E7F-4539-BA8E-6D9DD705A848}">
      <dgm:prSet/>
      <dgm:spPr/>
      <dgm:t>
        <a:bodyPr/>
        <a:lstStyle/>
        <a:p>
          <a:pPr latinLnBrk="1"/>
          <a:endParaRPr lang="ko-KR" altLang="en-US" sz="1200"/>
        </a:p>
      </dgm:t>
    </dgm:pt>
    <dgm:pt modelId="{FF4F4634-A4FD-417A-A1EE-703B160F53C6}" type="sibTrans" cxnId="{7E0BBAAC-3E7F-4539-BA8E-6D9DD705A848}">
      <dgm:prSet/>
      <dgm:spPr/>
      <dgm:t>
        <a:bodyPr/>
        <a:lstStyle/>
        <a:p>
          <a:pPr latinLnBrk="1"/>
          <a:endParaRPr lang="ko-KR" altLang="en-US" sz="1200"/>
        </a:p>
      </dgm:t>
    </dgm:pt>
    <dgm:pt modelId="{1A9D41C0-AC56-4347-86F5-168059F924BD}">
      <dgm:prSet phldrT="[텍스트]" custT="1"/>
      <dgm:spPr/>
      <dgm:t>
        <a:bodyPr/>
        <a:lstStyle/>
        <a:p>
          <a:pPr latinLnBrk="1"/>
          <a:r>
            <a:rPr lang="ko-KR" altLang="en-US" sz="1200" dirty="0" err="1" smtClean="0"/>
            <a:t>인큐베이팅</a:t>
          </a:r>
          <a:r>
            <a:rPr lang="ko-KR" altLang="en-US" sz="1200" dirty="0" smtClean="0"/>
            <a:t> </a:t>
          </a:r>
          <a:endParaRPr lang="en-US" altLang="ko-KR" sz="1200" dirty="0" smtClean="0"/>
        </a:p>
        <a:p>
          <a:pPr latinLnBrk="1"/>
          <a:r>
            <a:rPr lang="ko-KR" altLang="en-US" sz="1200" dirty="0" smtClean="0"/>
            <a:t>목표 수립 </a:t>
          </a:r>
          <a:endParaRPr lang="ko-KR" altLang="en-US" sz="1200" dirty="0"/>
        </a:p>
      </dgm:t>
    </dgm:pt>
    <dgm:pt modelId="{2E53CE1F-70C5-4E71-A78D-A691DD2C4DE3}" type="parTrans" cxnId="{664F77B9-88C0-44AB-A0D2-13FB4BCDF8B6}">
      <dgm:prSet/>
      <dgm:spPr/>
      <dgm:t>
        <a:bodyPr/>
        <a:lstStyle/>
        <a:p>
          <a:pPr latinLnBrk="1"/>
          <a:endParaRPr lang="ko-KR" altLang="en-US" sz="1200"/>
        </a:p>
      </dgm:t>
    </dgm:pt>
    <dgm:pt modelId="{F25E73AA-BE6E-4421-B41D-5DB175967DD5}" type="sibTrans" cxnId="{664F77B9-88C0-44AB-A0D2-13FB4BCDF8B6}">
      <dgm:prSet/>
      <dgm:spPr/>
      <dgm:t>
        <a:bodyPr/>
        <a:lstStyle/>
        <a:p>
          <a:pPr latinLnBrk="1"/>
          <a:endParaRPr lang="ko-KR" altLang="en-US" sz="1200"/>
        </a:p>
      </dgm:t>
    </dgm:pt>
    <dgm:pt modelId="{2E388BAA-2753-417B-AEE8-634DF97FF934}">
      <dgm:prSet phldrT="[텍스트]" custT="1"/>
      <dgm:spPr/>
      <dgm:t>
        <a:bodyPr/>
        <a:lstStyle/>
        <a:p>
          <a:pPr latinLnBrk="1"/>
          <a:r>
            <a:rPr lang="ko-KR" altLang="en-US" sz="1200" dirty="0" err="1" smtClean="0"/>
            <a:t>인큐베이팅</a:t>
          </a:r>
          <a:r>
            <a:rPr lang="en-US" altLang="ko-KR" sz="1200" dirty="0" smtClean="0"/>
            <a:t/>
          </a:r>
          <a:br>
            <a:rPr lang="en-US" altLang="ko-KR" sz="1200" dirty="0" smtClean="0"/>
          </a:br>
          <a:r>
            <a:rPr lang="ko-KR" altLang="en-US" sz="1200" dirty="0" smtClean="0"/>
            <a:t>목표 및 </a:t>
          </a:r>
          <a:r>
            <a:rPr lang="en-US" altLang="ko-KR" sz="1200" dirty="0" smtClean="0"/>
            <a:t/>
          </a:r>
          <a:br>
            <a:rPr lang="en-US" altLang="ko-KR" sz="1200" dirty="0" smtClean="0"/>
          </a:br>
          <a:r>
            <a:rPr lang="ko-KR" altLang="en-US" sz="1200" dirty="0" smtClean="0"/>
            <a:t>방법론 합의</a:t>
          </a:r>
          <a:endParaRPr lang="ko-KR" altLang="en-US" sz="1200" dirty="0"/>
        </a:p>
      </dgm:t>
    </dgm:pt>
    <dgm:pt modelId="{EAA34AAB-E81F-4A31-87E4-77DFD43D4059}" type="parTrans" cxnId="{B0975ADD-3FE8-4A3F-B101-5429EC63750C}">
      <dgm:prSet/>
      <dgm:spPr/>
      <dgm:t>
        <a:bodyPr/>
        <a:lstStyle/>
        <a:p>
          <a:pPr latinLnBrk="1"/>
          <a:endParaRPr lang="ko-KR" altLang="en-US" sz="1200"/>
        </a:p>
      </dgm:t>
    </dgm:pt>
    <dgm:pt modelId="{17D79C6D-0B16-405F-A6D1-4CC13CAAEBC3}" type="sibTrans" cxnId="{B0975ADD-3FE8-4A3F-B101-5429EC63750C}">
      <dgm:prSet/>
      <dgm:spPr/>
      <dgm:t>
        <a:bodyPr/>
        <a:lstStyle/>
        <a:p>
          <a:pPr latinLnBrk="1"/>
          <a:endParaRPr lang="ko-KR" altLang="en-US" sz="1200"/>
        </a:p>
      </dgm:t>
    </dgm:pt>
    <dgm:pt modelId="{D8C6C6FE-2A8E-4CCF-98F3-B298701EE5CC}">
      <dgm:prSet phldrT="[텍스트]" custT="1"/>
      <dgm:spPr/>
      <dgm:t>
        <a:bodyPr lIns="0" rIns="0"/>
        <a:lstStyle/>
        <a:p>
          <a:pPr latinLnBrk="1"/>
          <a:r>
            <a:rPr lang="ko-KR" altLang="en-US" sz="1400" b="1" u="sng" dirty="0" smtClean="0"/>
            <a:t>실행</a:t>
          </a:r>
          <a:r>
            <a:rPr lang="en-US" altLang="ko-KR" sz="1400" b="1" u="sng" dirty="0" smtClean="0"/>
            <a:t>(</a:t>
          </a:r>
          <a:r>
            <a:rPr lang="ko-KR" altLang="en-US" sz="1400" b="1" u="sng" dirty="0" err="1" smtClean="0"/>
            <a:t>코칭과</a:t>
          </a:r>
          <a:r>
            <a:rPr lang="ko-KR" altLang="en-US" sz="1400" b="1" u="sng" dirty="0" smtClean="0"/>
            <a:t> </a:t>
          </a:r>
          <a:r>
            <a:rPr lang="en-US" altLang="ko-KR" sz="1400" b="1" u="sng" dirty="0" smtClean="0"/>
            <a:t/>
          </a:r>
          <a:br>
            <a:rPr lang="en-US" altLang="ko-KR" sz="1400" b="1" u="sng" dirty="0" smtClean="0"/>
          </a:br>
          <a:r>
            <a:rPr lang="ko-KR" altLang="en-US" sz="1400" b="1" u="sng" dirty="0" smtClean="0"/>
            <a:t>프로그램 </a:t>
          </a:r>
          <a:r>
            <a:rPr lang="en-US" altLang="ko-KR" sz="1400" b="1" u="sng" dirty="0" smtClean="0"/>
            <a:t/>
          </a:r>
          <a:br>
            <a:rPr lang="en-US" altLang="ko-KR" sz="1400" b="1" u="sng" dirty="0" smtClean="0"/>
          </a:br>
          <a:r>
            <a:rPr lang="ko-KR" altLang="en-US" sz="1400" b="1" u="sng" dirty="0" smtClean="0"/>
            <a:t>실행</a:t>
          </a:r>
          <a:r>
            <a:rPr lang="en-US" altLang="ko-KR" sz="1400" b="1" u="sng" dirty="0" smtClean="0"/>
            <a:t>)</a:t>
          </a:r>
          <a:r>
            <a:rPr lang="ko-KR" altLang="en-US" sz="1400" b="1" u="sng" dirty="0" smtClean="0"/>
            <a:t> </a:t>
          </a:r>
          <a:endParaRPr lang="ko-KR" altLang="en-US" sz="1400" b="1" u="sng" dirty="0"/>
        </a:p>
      </dgm:t>
    </dgm:pt>
    <dgm:pt modelId="{C14BEF34-1FC5-43B7-A7F7-90D4B0D7C8D0}" type="parTrans" cxnId="{88E31140-E287-4229-B106-BB64E84403F0}">
      <dgm:prSet/>
      <dgm:spPr/>
      <dgm:t>
        <a:bodyPr/>
        <a:lstStyle/>
        <a:p>
          <a:pPr latinLnBrk="1"/>
          <a:endParaRPr lang="ko-KR" altLang="en-US" sz="1200"/>
        </a:p>
      </dgm:t>
    </dgm:pt>
    <dgm:pt modelId="{3C77F160-D8E0-4769-BC63-11965655E729}" type="sibTrans" cxnId="{88E31140-E287-4229-B106-BB64E84403F0}">
      <dgm:prSet/>
      <dgm:spPr/>
      <dgm:t>
        <a:bodyPr/>
        <a:lstStyle/>
        <a:p>
          <a:pPr latinLnBrk="1"/>
          <a:endParaRPr lang="ko-KR" altLang="en-US" sz="1200"/>
        </a:p>
      </dgm:t>
    </dgm:pt>
    <dgm:pt modelId="{063B4454-39A2-4D72-AE06-CB1F1CDE8028}">
      <dgm:prSet phldrT="[텍스트]" custT="1"/>
      <dgm:spPr/>
      <dgm:t>
        <a:bodyPr/>
        <a:lstStyle/>
        <a:p>
          <a:pPr latinLnBrk="1"/>
          <a:r>
            <a:rPr lang="ko-KR" altLang="en-US" sz="1200" smtClean="0"/>
            <a:t>평가 및 보완 </a:t>
          </a:r>
          <a:endParaRPr lang="ko-KR" altLang="en-US" sz="1200" dirty="0"/>
        </a:p>
      </dgm:t>
    </dgm:pt>
    <dgm:pt modelId="{A052F52A-B322-4575-99D2-A5C4D61BEE0E}" type="parTrans" cxnId="{3A4F2D13-FB37-4DF4-80ED-D46F03EAD409}">
      <dgm:prSet/>
      <dgm:spPr/>
      <dgm:t>
        <a:bodyPr/>
        <a:lstStyle/>
        <a:p>
          <a:pPr latinLnBrk="1"/>
          <a:endParaRPr lang="ko-KR" altLang="en-US" sz="1200"/>
        </a:p>
      </dgm:t>
    </dgm:pt>
    <dgm:pt modelId="{7C7CED44-0393-472D-A6AE-5083CFF868E7}" type="sibTrans" cxnId="{3A4F2D13-FB37-4DF4-80ED-D46F03EAD409}">
      <dgm:prSet/>
      <dgm:spPr/>
      <dgm:t>
        <a:bodyPr/>
        <a:lstStyle/>
        <a:p>
          <a:pPr latinLnBrk="1"/>
          <a:endParaRPr lang="ko-KR" altLang="en-US" sz="1200"/>
        </a:p>
      </dgm:t>
    </dgm:pt>
    <dgm:pt modelId="{56D13F4E-D3BA-4F87-96BA-4695D1F97000}" type="pres">
      <dgm:prSet presAssocID="{1CDF4EA1-90E1-4E2E-A496-25C85415D8AA}" presName="Name0" presStyleCnt="0">
        <dgm:presLayoutVars>
          <dgm:dir/>
          <dgm:resizeHandles val="exact"/>
        </dgm:presLayoutVars>
      </dgm:prSet>
      <dgm:spPr/>
    </dgm:pt>
    <dgm:pt modelId="{7D21FBB9-5A0D-46A6-9D8F-0248194AC4A7}" type="pres">
      <dgm:prSet presAssocID="{E33282C1-5D03-467B-8E6D-1F663DBDD759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0BDFE97-91F2-4A7E-BB38-A5052477D97F}" type="pres">
      <dgm:prSet presAssocID="{FF4F4634-A4FD-417A-A1EE-703B160F53C6}" presName="parSpace" presStyleCnt="0"/>
      <dgm:spPr/>
    </dgm:pt>
    <dgm:pt modelId="{71B1314D-1725-4EDA-B9DB-19A8C1D66382}" type="pres">
      <dgm:prSet presAssocID="{1A9D41C0-AC56-4347-86F5-168059F924B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DA7C60-CC4E-407E-8264-E52A481655D4}" type="pres">
      <dgm:prSet presAssocID="{F25E73AA-BE6E-4421-B41D-5DB175967DD5}" presName="parSpace" presStyleCnt="0"/>
      <dgm:spPr/>
    </dgm:pt>
    <dgm:pt modelId="{7AC31DF8-27A9-4657-B808-03C195751265}" type="pres">
      <dgm:prSet presAssocID="{2E388BAA-2753-417B-AEE8-634DF97FF934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DA8091D-EBFD-47C6-BFD1-22B5E0475B9A}" type="pres">
      <dgm:prSet presAssocID="{17D79C6D-0B16-405F-A6D1-4CC13CAAEBC3}" presName="parSpace" presStyleCnt="0"/>
      <dgm:spPr/>
    </dgm:pt>
    <dgm:pt modelId="{420B65FC-DFD4-4246-AFC2-E75DF9918031}" type="pres">
      <dgm:prSet presAssocID="{D8C6C6FE-2A8E-4CCF-98F3-B298701EE5CC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2A5FCD-D8D6-41AD-AD79-9C8DCB71B859}" type="pres">
      <dgm:prSet presAssocID="{3C77F160-D8E0-4769-BC63-11965655E729}" presName="parSpace" presStyleCnt="0"/>
      <dgm:spPr/>
    </dgm:pt>
    <dgm:pt modelId="{D2E500D4-EF7B-4594-9C9C-35C4C587B76A}" type="pres">
      <dgm:prSet presAssocID="{063B4454-39A2-4D72-AE06-CB1F1CDE8028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BAB55D30-91C1-4E74-ADF4-80EBD7164AA6}" type="presOf" srcId="{2E388BAA-2753-417B-AEE8-634DF97FF934}" destId="{7AC31DF8-27A9-4657-B808-03C195751265}" srcOrd="0" destOrd="0" presId="urn:microsoft.com/office/officeart/2005/8/layout/hChevron3"/>
    <dgm:cxn modelId="{614F5928-87BA-46AA-8E1D-EEC2F4B25FFB}" type="presOf" srcId="{1A9D41C0-AC56-4347-86F5-168059F924BD}" destId="{71B1314D-1725-4EDA-B9DB-19A8C1D66382}" srcOrd="0" destOrd="0" presId="urn:microsoft.com/office/officeart/2005/8/layout/hChevron3"/>
    <dgm:cxn modelId="{664F77B9-88C0-44AB-A0D2-13FB4BCDF8B6}" srcId="{1CDF4EA1-90E1-4E2E-A496-25C85415D8AA}" destId="{1A9D41C0-AC56-4347-86F5-168059F924BD}" srcOrd="1" destOrd="0" parTransId="{2E53CE1F-70C5-4E71-A78D-A691DD2C4DE3}" sibTransId="{F25E73AA-BE6E-4421-B41D-5DB175967DD5}"/>
    <dgm:cxn modelId="{B0975ADD-3FE8-4A3F-B101-5429EC63750C}" srcId="{1CDF4EA1-90E1-4E2E-A496-25C85415D8AA}" destId="{2E388BAA-2753-417B-AEE8-634DF97FF934}" srcOrd="2" destOrd="0" parTransId="{EAA34AAB-E81F-4A31-87E4-77DFD43D4059}" sibTransId="{17D79C6D-0B16-405F-A6D1-4CC13CAAEBC3}"/>
    <dgm:cxn modelId="{5A9B2439-26A3-4843-B053-BE6D81103969}" type="presOf" srcId="{D8C6C6FE-2A8E-4CCF-98F3-B298701EE5CC}" destId="{420B65FC-DFD4-4246-AFC2-E75DF9918031}" srcOrd="0" destOrd="0" presId="urn:microsoft.com/office/officeart/2005/8/layout/hChevron3"/>
    <dgm:cxn modelId="{88E31140-E287-4229-B106-BB64E84403F0}" srcId="{1CDF4EA1-90E1-4E2E-A496-25C85415D8AA}" destId="{D8C6C6FE-2A8E-4CCF-98F3-B298701EE5CC}" srcOrd="3" destOrd="0" parTransId="{C14BEF34-1FC5-43B7-A7F7-90D4B0D7C8D0}" sibTransId="{3C77F160-D8E0-4769-BC63-11965655E729}"/>
    <dgm:cxn modelId="{F339B422-CD96-4572-9054-DA1FF60F8BCB}" type="presOf" srcId="{063B4454-39A2-4D72-AE06-CB1F1CDE8028}" destId="{D2E500D4-EF7B-4594-9C9C-35C4C587B76A}" srcOrd="0" destOrd="0" presId="urn:microsoft.com/office/officeart/2005/8/layout/hChevron3"/>
    <dgm:cxn modelId="{5EFEC3C1-A8CC-4540-BE3C-016409F345BD}" type="presOf" srcId="{E33282C1-5D03-467B-8E6D-1F663DBDD759}" destId="{7D21FBB9-5A0D-46A6-9D8F-0248194AC4A7}" srcOrd="0" destOrd="0" presId="urn:microsoft.com/office/officeart/2005/8/layout/hChevron3"/>
    <dgm:cxn modelId="{98EB0F4D-03A1-42E4-97E7-A3BB719152A9}" type="presOf" srcId="{1CDF4EA1-90E1-4E2E-A496-25C85415D8AA}" destId="{56D13F4E-D3BA-4F87-96BA-4695D1F97000}" srcOrd="0" destOrd="0" presId="urn:microsoft.com/office/officeart/2005/8/layout/hChevron3"/>
    <dgm:cxn modelId="{3A4F2D13-FB37-4DF4-80ED-D46F03EAD409}" srcId="{1CDF4EA1-90E1-4E2E-A496-25C85415D8AA}" destId="{063B4454-39A2-4D72-AE06-CB1F1CDE8028}" srcOrd="4" destOrd="0" parTransId="{A052F52A-B322-4575-99D2-A5C4D61BEE0E}" sibTransId="{7C7CED44-0393-472D-A6AE-5083CFF868E7}"/>
    <dgm:cxn modelId="{7E0BBAAC-3E7F-4539-BA8E-6D9DD705A848}" srcId="{1CDF4EA1-90E1-4E2E-A496-25C85415D8AA}" destId="{E33282C1-5D03-467B-8E6D-1F663DBDD759}" srcOrd="0" destOrd="0" parTransId="{ED55B666-3E90-4A4C-87E7-9230ADE62819}" sibTransId="{FF4F4634-A4FD-417A-A1EE-703B160F53C6}"/>
    <dgm:cxn modelId="{B63DD23E-E989-4F81-B3DC-4A529609C33A}" type="presParOf" srcId="{56D13F4E-D3BA-4F87-96BA-4695D1F97000}" destId="{7D21FBB9-5A0D-46A6-9D8F-0248194AC4A7}" srcOrd="0" destOrd="0" presId="urn:microsoft.com/office/officeart/2005/8/layout/hChevron3"/>
    <dgm:cxn modelId="{2FE32EB5-EF6D-4CB3-999A-B1B7FA5CB479}" type="presParOf" srcId="{56D13F4E-D3BA-4F87-96BA-4695D1F97000}" destId="{D0BDFE97-91F2-4A7E-BB38-A5052477D97F}" srcOrd="1" destOrd="0" presId="urn:microsoft.com/office/officeart/2005/8/layout/hChevron3"/>
    <dgm:cxn modelId="{8A820D70-EEDE-4440-B58A-7E90196354CC}" type="presParOf" srcId="{56D13F4E-D3BA-4F87-96BA-4695D1F97000}" destId="{71B1314D-1725-4EDA-B9DB-19A8C1D66382}" srcOrd="2" destOrd="0" presId="urn:microsoft.com/office/officeart/2005/8/layout/hChevron3"/>
    <dgm:cxn modelId="{FAAAC2C4-657E-4FDA-BEBF-5308C9D68234}" type="presParOf" srcId="{56D13F4E-D3BA-4F87-96BA-4695D1F97000}" destId="{9ADA7C60-CC4E-407E-8264-E52A481655D4}" srcOrd="3" destOrd="0" presId="urn:microsoft.com/office/officeart/2005/8/layout/hChevron3"/>
    <dgm:cxn modelId="{07CB37D8-EA31-4826-9EF0-D869B271824D}" type="presParOf" srcId="{56D13F4E-D3BA-4F87-96BA-4695D1F97000}" destId="{7AC31DF8-27A9-4657-B808-03C195751265}" srcOrd="4" destOrd="0" presId="urn:microsoft.com/office/officeart/2005/8/layout/hChevron3"/>
    <dgm:cxn modelId="{D30304C1-E96D-426B-9B38-6F44CC7D522A}" type="presParOf" srcId="{56D13F4E-D3BA-4F87-96BA-4695D1F97000}" destId="{8DA8091D-EBFD-47C6-BFD1-22B5E0475B9A}" srcOrd="5" destOrd="0" presId="urn:microsoft.com/office/officeart/2005/8/layout/hChevron3"/>
    <dgm:cxn modelId="{269E80CD-58EA-45B2-A7B8-1968FB6AB3DE}" type="presParOf" srcId="{56D13F4E-D3BA-4F87-96BA-4695D1F97000}" destId="{420B65FC-DFD4-4246-AFC2-E75DF9918031}" srcOrd="6" destOrd="0" presId="urn:microsoft.com/office/officeart/2005/8/layout/hChevron3"/>
    <dgm:cxn modelId="{476B3862-E46C-43A7-AAF1-D7C68F3E8FA7}" type="presParOf" srcId="{56D13F4E-D3BA-4F87-96BA-4695D1F97000}" destId="{9A2A5FCD-D8D6-41AD-AD79-9C8DCB71B859}" srcOrd="7" destOrd="0" presId="urn:microsoft.com/office/officeart/2005/8/layout/hChevron3"/>
    <dgm:cxn modelId="{6E5573EB-95D4-4594-B5E9-865FC3360202}" type="presParOf" srcId="{56D13F4E-D3BA-4F87-96BA-4695D1F97000}" destId="{D2E500D4-EF7B-4594-9C9C-35C4C587B76A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667086F-0781-4635-8D79-583682C8A44B}" type="doc">
      <dgm:prSet loTypeId="urn:microsoft.com/office/officeart/2005/8/layout/hProcess9" loCatId="process" qsTypeId="urn:microsoft.com/office/officeart/2005/8/quickstyle/simple1" qsCatId="simple" csTypeId="urn:microsoft.com/office/officeart/2005/8/colors/colorful4" csCatId="colorful" phldr="1"/>
      <dgm:spPr/>
    </dgm:pt>
    <dgm:pt modelId="{4C759860-85B2-4864-BF26-066C09654933}">
      <dgm:prSet phldrT="[텍스트]" custT="1"/>
      <dgm:spPr/>
      <dgm:t>
        <a:bodyPr/>
        <a:lstStyle/>
        <a:p>
          <a:pPr latinLnBrk="1"/>
          <a:r>
            <a:rPr lang="en-US" altLang="ko-KR" sz="1800" b="1" dirty="0" smtClean="0"/>
            <a:t>1. </a:t>
          </a:r>
          <a:r>
            <a:rPr lang="ko-KR" altLang="en-US" sz="1800" b="1" dirty="0" smtClean="0"/>
            <a:t>인사하기</a:t>
          </a:r>
          <a:endParaRPr lang="ko-KR" altLang="en-US" sz="1800" b="1" dirty="0"/>
        </a:p>
      </dgm:t>
    </dgm:pt>
    <dgm:pt modelId="{943A8304-5265-47AB-9133-A925DF95A7BA}" type="parTrans" cxnId="{D804B67B-60F0-4C34-A3C3-C039ABB8B230}">
      <dgm:prSet/>
      <dgm:spPr/>
      <dgm:t>
        <a:bodyPr/>
        <a:lstStyle/>
        <a:p>
          <a:pPr latinLnBrk="1"/>
          <a:endParaRPr lang="ko-KR" altLang="en-US" sz="1800" b="1"/>
        </a:p>
      </dgm:t>
    </dgm:pt>
    <dgm:pt modelId="{32E7FAFC-0BDD-49E3-8268-A33498742C1A}" type="sibTrans" cxnId="{D804B67B-60F0-4C34-A3C3-C039ABB8B230}">
      <dgm:prSet/>
      <dgm:spPr/>
      <dgm:t>
        <a:bodyPr/>
        <a:lstStyle/>
        <a:p>
          <a:pPr latinLnBrk="1"/>
          <a:endParaRPr lang="ko-KR" altLang="en-US" sz="1800" b="1"/>
        </a:p>
      </dgm:t>
    </dgm:pt>
    <dgm:pt modelId="{78F84567-28C9-46CE-BF9C-D7179636C7B9}">
      <dgm:prSet phldrT="[텍스트]" custT="1"/>
      <dgm:spPr/>
      <dgm:t>
        <a:bodyPr/>
        <a:lstStyle/>
        <a:p>
          <a:pPr latinLnBrk="1"/>
          <a:r>
            <a:rPr lang="en-US" altLang="ko-KR" sz="1800" b="1" dirty="0" smtClean="0"/>
            <a:t>2. </a:t>
          </a:r>
          <a:r>
            <a:rPr lang="ko-KR" altLang="en-US" sz="1800" b="1" dirty="0" smtClean="0"/>
            <a:t>이름과 별명 소개</a:t>
          </a:r>
          <a:endParaRPr lang="ko-KR" altLang="en-US" sz="1800" b="1" dirty="0"/>
        </a:p>
      </dgm:t>
    </dgm:pt>
    <dgm:pt modelId="{804E6ADA-3C46-41CE-8CE0-77A241281D0B}" type="parTrans" cxnId="{1E540F8B-361F-47F1-BB97-0200F90F0816}">
      <dgm:prSet/>
      <dgm:spPr/>
      <dgm:t>
        <a:bodyPr/>
        <a:lstStyle/>
        <a:p>
          <a:pPr latinLnBrk="1"/>
          <a:endParaRPr lang="ko-KR" altLang="en-US" sz="1800" b="1"/>
        </a:p>
      </dgm:t>
    </dgm:pt>
    <dgm:pt modelId="{A93C28AC-5573-48A1-9403-661F93BF198C}" type="sibTrans" cxnId="{1E540F8B-361F-47F1-BB97-0200F90F0816}">
      <dgm:prSet/>
      <dgm:spPr/>
      <dgm:t>
        <a:bodyPr/>
        <a:lstStyle/>
        <a:p>
          <a:pPr latinLnBrk="1"/>
          <a:endParaRPr lang="ko-KR" altLang="en-US" sz="1800" b="1"/>
        </a:p>
      </dgm:t>
    </dgm:pt>
    <dgm:pt modelId="{8ED6CDC2-DE51-4F5E-A8ED-D749428CFA57}">
      <dgm:prSet phldrT="[텍스트]" custT="1"/>
      <dgm:spPr/>
      <dgm:t>
        <a:bodyPr/>
        <a:lstStyle/>
        <a:p>
          <a:pPr latinLnBrk="1"/>
          <a:r>
            <a:rPr lang="en-US" altLang="ko-KR" sz="1800" b="1" dirty="0" smtClean="0"/>
            <a:t>3. </a:t>
          </a:r>
          <a:r>
            <a:rPr lang="ko-KR" altLang="en-US" sz="1800" b="1" dirty="0" smtClean="0"/>
            <a:t>답례 및 싸인</a:t>
          </a:r>
          <a:endParaRPr lang="en-US" altLang="ko-KR" sz="1800" b="1" dirty="0" smtClean="0"/>
        </a:p>
      </dgm:t>
    </dgm:pt>
    <dgm:pt modelId="{38E00FF8-EC21-491F-A806-4E5644C1495F}" type="parTrans" cxnId="{484EE366-4AB9-4284-AB15-CC9100FD17A2}">
      <dgm:prSet/>
      <dgm:spPr/>
      <dgm:t>
        <a:bodyPr/>
        <a:lstStyle/>
        <a:p>
          <a:pPr latinLnBrk="1"/>
          <a:endParaRPr lang="ko-KR" altLang="en-US" sz="1800" b="1"/>
        </a:p>
      </dgm:t>
    </dgm:pt>
    <dgm:pt modelId="{98891C12-5235-4E4B-A958-53AA434AECED}" type="sibTrans" cxnId="{484EE366-4AB9-4284-AB15-CC9100FD17A2}">
      <dgm:prSet/>
      <dgm:spPr/>
      <dgm:t>
        <a:bodyPr/>
        <a:lstStyle/>
        <a:p>
          <a:pPr latinLnBrk="1"/>
          <a:endParaRPr lang="ko-KR" altLang="en-US" sz="1800" b="1"/>
        </a:p>
      </dgm:t>
    </dgm:pt>
    <dgm:pt modelId="{041E73B6-91E9-4636-9FF1-872F02F8122E}" type="pres">
      <dgm:prSet presAssocID="{A667086F-0781-4635-8D79-583682C8A44B}" presName="CompostProcess" presStyleCnt="0">
        <dgm:presLayoutVars>
          <dgm:dir/>
          <dgm:resizeHandles val="exact"/>
        </dgm:presLayoutVars>
      </dgm:prSet>
      <dgm:spPr/>
    </dgm:pt>
    <dgm:pt modelId="{B9056D1D-694C-4FC8-A846-0A31409B2E27}" type="pres">
      <dgm:prSet presAssocID="{A667086F-0781-4635-8D79-583682C8A44B}" presName="arrow" presStyleLbl="bgShp" presStyleIdx="0" presStyleCnt="1"/>
      <dgm:spPr/>
    </dgm:pt>
    <dgm:pt modelId="{F3091E50-540F-45A1-A3A8-F3F5AA05B7A4}" type="pres">
      <dgm:prSet presAssocID="{A667086F-0781-4635-8D79-583682C8A44B}" presName="linearProcess" presStyleCnt="0"/>
      <dgm:spPr/>
    </dgm:pt>
    <dgm:pt modelId="{A5C7CDF9-FC1A-449B-841C-E287485F7A3A}" type="pres">
      <dgm:prSet presAssocID="{4C759860-85B2-4864-BF26-066C09654933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09CDE70B-F6A9-4393-B06D-73C52BFC2EEF}" type="pres">
      <dgm:prSet presAssocID="{32E7FAFC-0BDD-49E3-8268-A33498742C1A}" presName="sibTrans" presStyleCnt="0"/>
      <dgm:spPr/>
    </dgm:pt>
    <dgm:pt modelId="{78791028-77C3-48F1-B6F3-FDE1D15FD7B2}" type="pres">
      <dgm:prSet presAssocID="{78F84567-28C9-46CE-BF9C-D7179636C7B9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6A9411FF-79F8-45EE-A9D7-7FB31AECE99F}" type="pres">
      <dgm:prSet presAssocID="{A93C28AC-5573-48A1-9403-661F93BF198C}" presName="sibTrans" presStyleCnt="0"/>
      <dgm:spPr/>
    </dgm:pt>
    <dgm:pt modelId="{904CB573-B49B-4AD7-89B2-9FED156A3E34}" type="pres">
      <dgm:prSet presAssocID="{8ED6CDC2-DE51-4F5E-A8ED-D749428CFA57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D804B67B-60F0-4C34-A3C3-C039ABB8B230}" srcId="{A667086F-0781-4635-8D79-583682C8A44B}" destId="{4C759860-85B2-4864-BF26-066C09654933}" srcOrd="0" destOrd="0" parTransId="{943A8304-5265-47AB-9133-A925DF95A7BA}" sibTransId="{32E7FAFC-0BDD-49E3-8268-A33498742C1A}"/>
    <dgm:cxn modelId="{484EE366-4AB9-4284-AB15-CC9100FD17A2}" srcId="{A667086F-0781-4635-8D79-583682C8A44B}" destId="{8ED6CDC2-DE51-4F5E-A8ED-D749428CFA57}" srcOrd="2" destOrd="0" parTransId="{38E00FF8-EC21-491F-A806-4E5644C1495F}" sibTransId="{98891C12-5235-4E4B-A958-53AA434AECED}"/>
    <dgm:cxn modelId="{F5056255-5A51-4D0C-A77C-71B10F7833B1}" type="presOf" srcId="{4C759860-85B2-4864-BF26-066C09654933}" destId="{A5C7CDF9-FC1A-449B-841C-E287485F7A3A}" srcOrd="0" destOrd="0" presId="urn:microsoft.com/office/officeart/2005/8/layout/hProcess9"/>
    <dgm:cxn modelId="{1E540F8B-361F-47F1-BB97-0200F90F0816}" srcId="{A667086F-0781-4635-8D79-583682C8A44B}" destId="{78F84567-28C9-46CE-BF9C-D7179636C7B9}" srcOrd="1" destOrd="0" parTransId="{804E6ADA-3C46-41CE-8CE0-77A241281D0B}" sibTransId="{A93C28AC-5573-48A1-9403-661F93BF198C}"/>
    <dgm:cxn modelId="{CF85099F-1B40-4A8B-BD6E-7E72E62D8790}" type="presOf" srcId="{78F84567-28C9-46CE-BF9C-D7179636C7B9}" destId="{78791028-77C3-48F1-B6F3-FDE1D15FD7B2}" srcOrd="0" destOrd="0" presId="urn:microsoft.com/office/officeart/2005/8/layout/hProcess9"/>
    <dgm:cxn modelId="{2CCF0A30-72CA-48E8-B785-508994778EC8}" type="presOf" srcId="{8ED6CDC2-DE51-4F5E-A8ED-D749428CFA57}" destId="{904CB573-B49B-4AD7-89B2-9FED156A3E34}" srcOrd="0" destOrd="0" presId="urn:microsoft.com/office/officeart/2005/8/layout/hProcess9"/>
    <dgm:cxn modelId="{5B9E1546-2283-4737-8796-97A111CEE6A8}" type="presOf" srcId="{A667086F-0781-4635-8D79-583682C8A44B}" destId="{041E73B6-91E9-4636-9FF1-872F02F8122E}" srcOrd="0" destOrd="0" presId="urn:microsoft.com/office/officeart/2005/8/layout/hProcess9"/>
    <dgm:cxn modelId="{744580FD-87E8-4EA8-AF52-59A1665C21A0}" type="presParOf" srcId="{041E73B6-91E9-4636-9FF1-872F02F8122E}" destId="{B9056D1D-694C-4FC8-A846-0A31409B2E27}" srcOrd="0" destOrd="0" presId="urn:microsoft.com/office/officeart/2005/8/layout/hProcess9"/>
    <dgm:cxn modelId="{D827B08E-1719-45B8-8BE4-AF458A6E62FD}" type="presParOf" srcId="{041E73B6-91E9-4636-9FF1-872F02F8122E}" destId="{F3091E50-540F-45A1-A3A8-F3F5AA05B7A4}" srcOrd="1" destOrd="0" presId="urn:microsoft.com/office/officeart/2005/8/layout/hProcess9"/>
    <dgm:cxn modelId="{A270EC3B-E17D-4B7B-9E6F-2BA744F1AB92}" type="presParOf" srcId="{F3091E50-540F-45A1-A3A8-F3F5AA05B7A4}" destId="{A5C7CDF9-FC1A-449B-841C-E287485F7A3A}" srcOrd="0" destOrd="0" presId="urn:microsoft.com/office/officeart/2005/8/layout/hProcess9"/>
    <dgm:cxn modelId="{6C2E9912-FBCD-452A-9EEE-22606E70F952}" type="presParOf" srcId="{F3091E50-540F-45A1-A3A8-F3F5AA05B7A4}" destId="{09CDE70B-F6A9-4393-B06D-73C52BFC2EEF}" srcOrd="1" destOrd="0" presId="urn:microsoft.com/office/officeart/2005/8/layout/hProcess9"/>
    <dgm:cxn modelId="{93213F43-1F46-42AF-8F4E-4A24085964D3}" type="presParOf" srcId="{F3091E50-540F-45A1-A3A8-F3F5AA05B7A4}" destId="{78791028-77C3-48F1-B6F3-FDE1D15FD7B2}" srcOrd="2" destOrd="0" presId="urn:microsoft.com/office/officeart/2005/8/layout/hProcess9"/>
    <dgm:cxn modelId="{2FFE47C9-8E01-4A44-BB84-2B0AC51FEAFA}" type="presParOf" srcId="{F3091E50-540F-45A1-A3A8-F3F5AA05B7A4}" destId="{6A9411FF-79F8-45EE-A9D7-7FB31AECE99F}" srcOrd="3" destOrd="0" presId="urn:microsoft.com/office/officeart/2005/8/layout/hProcess9"/>
    <dgm:cxn modelId="{8C38B51E-290F-4326-B146-BD2C04010353}" type="presParOf" srcId="{F3091E50-540F-45A1-A3A8-F3F5AA05B7A4}" destId="{904CB573-B49B-4AD7-89B2-9FED156A3E34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1CDF4EA1-90E1-4E2E-A496-25C85415D8AA}" type="doc">
      <dgm:prSet loTypeId="urn:microsoft.com/office/officeart/2005/8/layout/hChevron3" loCatId="process" qsTypeId="urn:microsoft.com/office/officeart/2005/8/quickstyle/simple3" qsCatId="simple" csTypeId="urn:microsoft.com/office/officeart/2005/8/colors/colorful1#18" csCatId="colorful" phldr="1"/>
      <dgm:spPr/>
    </dgm:pt>
    <dgm:pt modelId="{E33282C1-5D03-467B-8E6D-1F663DBDD759}">
      <dgm:prSet phldrT="[텍스트]" custT="1"/>
      <dgm:spPr/>
      <dgm:t>
        <a:bodyPr/>
        <a:lstStyle/>
        <a:p>
          <a:pPr latinLnBrk="1"/>
          <a:r>
            <a:rPr lang="ko-KR" altLang="en-US" sz="1200" dirty="0" smtClean="0"/>
            <a:t>기업 및 </a:t>
          </a:r>
          <a:endParaRPr lang="en-US" altLang="ko-KR" sz="1200" dirty="0" smtClean="0"/>
        </a:p>
        <a:p>
          <a:pPr latinLnBrk="1"/>
          <a:r>
            <a:rPr lang="ko-KR" altLang="en-US" sz="1200" dirty="0" smtClean="0"/>
            <a:t>기업가 분석</a:t>
          </a:r>
          <a:endParaRPr lang="ko-KR" altLang="en-US" sz="1200" dirty="0"/>
        </a:p>
      </dgm:t>
    </dgm:pt>
    <dgm:pt modelId="{ED55B666-3E90-4A4C-87E7-9230ADE62819}" type="parTrans" cxnId="{7E0BBAAC-3E7F-4539-BA8E-6D9DD705A848}">
      <dgm:prSet/>
      <dgm:spPr/>
      <dgm:t>
        <a:bodyPr/>
        <a:lstStyle/>
        <a:p>
          <a:pPr latinLnBrk="1"/>
          <a:endParaRPr lang="ko-KR" altLang="en-US" sz="1200"/>
        </a:p>
      </dgm:t>
    </dgm:pt>
    <dgm:pt modelId="{FF4F4634-A4FD-417A-A1EE-703B160F53C6}" type="sibTrans" cxnId="{7E0BBAAC-3E7F-4539-BA8E-6D9DD705A848}">
      <dgm:prSet/>
      <dgm:spPr/>
      <dgm:t>
        <a:bodyPr/>
        <a:lstStyle/>
        <a:p>
          <a:pPr latinLnBrk="1"/>
          <a:endParaRPr lang="ko-KR" altLang="en-US" sz="1200"/>
        </a:p>
      </dgm:t>
    </dgm:pt>
    <dgm:pt modelId="{1A9D41C0-AC56-4347-86F5-168059F924BD}">
      <dgm:prSet phldrT="[텍스트]" custT="1"/>
      <dgm:spPr/>
      <dgm:t>
        <a:bodyPr/>
        <a:lstStyle/>
        <a:p>
          <a:pPr latinLnBrk="1"/>
          <a:r>
            <a:rPr lang="ko-KR" altLang="en-US" sz="1200" dirty="0" err="1" smtClean="0"/>
            <a:t>인큐베이팅</a:t>
          </a:r>
          <a:r>
            <a:rPr lang="ko-KR" altLang="en-US" sz="1200" dirty="0" smtClean="0"/>
            <a:t> </a:t>
          </a:r>
          <a:endParaRPr lang="en-US" altLang="ko-KR" sz="1200" dirty="0" smtClean="0"/>
        </a:p>
        <a:p>
          <a:pPr latinLnBrk="1"/>
          <a:r>
            <a:rPr lang="ko-KR" altLang="en-US" sz="1200" dirty="0" smtClean="0"/>
            <a:t>목표 수립 </a:t>
          </a:r>
          <a:endParaRPr lang="ko-KR" altLang="en-US" sz="1200" dirty="0"/>
        </a:p>
      </dgm:t>
    </dgm:pt>
    <dgm:pt modelId="{2E53CE1F-70C5-4E71-A78D-A691DD2C4DE3}" type="parTrans" cxnId="{664F77B9-88C0-44AB-A0D2-13FB4BCDF8B6}">
      <dgm:prSet/>
      <dgm:spPr/>
      <dgm:t>
        <a:bodyPr/>
        <a:lstStyle/>
        <a:p>
          <a:pPr latinLnBrk="1"/>
          <a:endParaRPr lang="ko-KR" altLang="en-US" sz="1200"/>
        </a:p>
      </dgm:t>
    </dgm:pt>
    <dgm:pt modelId="{F25E73AA-BE6E-4421-B41D-5DB175967DD5}" type="sibTrans" cxnId="{664F77B9-88C0-44AB-A0D2-13FB4BCDF8B6}">
      <dgm:prSet/>
      <dgm:spPr/>
      <dgm:t>
        <a:bodyPr/>
        <a:lstStyle/>
        <a:p>
          <a:pPr latinLnBrk="1"/>
          <a:endParaRPr lang="ko-KR" altLang="en-US" sz="1200"/>
        </a:p>
      </dgm:t>
    </dgm:pt>
    <dgm:pt modelId="{2E388BAA-2753-417B-AEE8-634DF97FF934}">
      <dgm:prSet phldrT="[텍스트]" custT="1"/>
      <dgm:spPr/>
      <dgm:t>
        <a:bodyPr/>
        <a:lstStyle/>
        <a:p>
          <a:pPr latinLnBrk="1"/>
          <a:r>
            <a:rPr lang="ko-KR" altLang="en-US" sz="1200" dirty="0" err="1" smtClean="0"/>
            <a:t>인큐베이팅</a:t>
          </a:r>
          <a:r>
            <a:rPr lang="en-US" altLang="ko-KR" sz="1200" dirty="0" smtClean="0"/>
            <a:t/>
          </a:r>
          <a:br>
            <a:rPr lang="en-US" altLang="ko-KR" sz="1200" dirty="0" smtClean="0"/>
          </a:br>
          <a:r>
            <a:rPr lang="ko-KR" altLang="en-US" sz="1200" dirty="0" smtClean="0"/>
            <a:t>목표 및 </a:t>
          </a:r>
          <a:r>
            <a:rPr lang="en-US" altLang="ko-KR" sz="1200" dirty="0" smtClean="0"/>
            <a:t/>
          </a:r>
          <a:br>
            <a:rPr lang="en-US" altLang="ko-KR" sz="1200" dirty="0" smtClean="0"/>
          </a:br>
          <a:r>
            <a:rPr lang="ko-KR" altLang="en-US" sz="1200" dirty="0" smtClean="0"/>
            <a:t>방법론 합의</a:t>
          </a:r>
          <a:endParaRPr lang="ko-KR" altLang="en-US" sz="1200" dirty="0"/>
        </a:p>
      </dgm:t>
    </dgm:pt>
    <dgm:pt modelId="{EAA34AAB-E81F-4A31-87E4-77DFD43D4059}" type="parTrans" cxnId="{B0975ADD-3FE8-4A3F-B101-5429EC63750C}">
      <dgm:prSet/>
      <dgm:spPr/>
      <dgm:t>
        <a:bodyPr/>
        <a:lstStyle/>
        <a:p>
          <a:pPr latinLnBrk="1"/>
          <a:endParaRPr lang="ko-KR" altLang="en-US" sz="1200"/>
        </a:p>
      </dgm:t>
    </dgm:pt>
    <dgm:pt modelId="{17D79C6D-0B16-405F-A6D1-4CC13CAAEBC3}" type="sibTrans" cxnId="{B0975ADD-3FE8-4A3F-B101-5429EC63750C}">
      <dgm:prSet/>
      <dgm:spPr/>
      <dgm:t>
        <a:bodyPr/>
        <a:lstStyle/>
        <a:p>
          <a:pPr latinLnBrk="1"/>
          <a:endParaRPr lang="ko-KR" altLang="en-US" sz="1200"/>
        </a:p>
      </dgm:t>
    </dgm:pt>
    <dgm:pt modelId="{D8C6C6FE-2A8E-4CCF-98F3-B298701EE5CC}">
      <dgm:prSet phldrT="[텍스트]" custT="1"/>
      <dgm:spPr/>
      <dgm:t>
        <a:bodyPr lIns="0" rIns="0"/>
        <a:lstStyle/>
        <a:p>
          <a:pPr latinLnBrk="1"/>
          <a:r>
            <a:rPr lang="ko-KR" altLang="en-US" sz="1400" b="1" u="sng" dirty="0" smtClean="0"/>
            <a:t>실행</a:t>
          </a:r>
          <a:r>
            <a:rPr lang="en-US" altLang="ko-KR" sz="1400" b="1" u="sng" dirty="0" smtClean="0"/>
            <a:t>(</a:t>
          </a:r>
          <a:r>
            <a:rPr lang="ko-KR" altLang="en-US" sz="1400" b="1" u="sng" dirty="0" err="1" smtClean="0"/>
            <a:t>코칭과</a:t>
          </a:r>
          <a:r>
            <a:rPr lang="ko-KR" altLang="en-US" sz="1400" b="1" u="sng" dirty="0" smtClean="0"/>
            <a:t> </a:t>
          </a:r>
          <a:r>
            <a:rPr lang="en-US" altLang="ko-KR" sz="1400" b="1" u="sng" dirty="0" smtClean="0"/>
            <a:t/>
          </a:r>
          <a:br>
            <a:rPr lang="en-US" altLang="ko-KR" sz="1400" b="1" u="sng" dirty="0" smtClean="0"/>
          </a:br>
          <a:r>
            <a:rPr lang="ko-KR" altLang="en-US" sz="1400" b="1" u="sng" dirty="0" smtClean="0"/>
            <a:t>프로그램 </a:t>
          </a:r>
          <a:r>
            <a:rPr lang="en-US" altLang="ko-KR" sz="1400" b="1" u="sng" dirty="0" smtClean="0"/>
            <a:t/>
          </a:r>
          <a:br>
            <a:rPr lang="en-US" altLang="ko-KR" sz="1400" b="1" u="sng" dirty="0" smtClean="0"/>
          </a:br>
          <a:r>
            <a:rPr lang="ko-KR" altLang="en-US" sz="1400" b="1" u="sng" dirty="0" smtClean="0"/>
            <a:t>실행</a:t>
          </a:r>
          <a:r>
            <a:rPr lang="en-US" altLang="ko-KR" sz="1400" b="1" u="sng" dirty="0" smtClean="0"/>
            <a:t>)</a:t>
          </a:r>
          <a:r>
            <a:rPr lang="ko-KR" altLang="en-US" sz="1400" b="1" u="sng" dirty="0" smtClean="0"/>
            <a:t> </a:t>
          </a:r>
          <a:endParaRPr lang="ko-KR" altLang="en-US" sz="1400" b="1" u="sng" dirty="0"/>
        </a:p>
      </dgm:t>
    </dgm:pt>
    <dgm:pt modelId="{C14BEF34-1FC5-43B7-A7F7-90D4B0D7C8D0}" type="parTrans" cxnId="{88E31140-E287-4229-B106-BB64E84403F0}">
      <dgm:prSet/>
      <dgm:spPr/>
      <dgm:t>
        <a:bodyPr/>
        <a:lstStyle/>
        <a:p>
          <a:pPr latinLnBrk="1"/>
          <a:endParaRPr lang="ko-KR" altLang="en-US" sz="1200"/>
        </a:p>
      </dgm:t>
    </dgm:pt>
    <dgm:pt modelId="{3C77F160-D8E0-4769-BC63-11965655E729}" type="sibTrans" cxnId="{88E31140-E287-4229-B106-BB64E84403F0}">
      <dgm:prSet/>
      <dgm:spPr/>
      <dgm:t>
        <a:bodyPr/>
        <a:lstStyle/>
        <a:p>
          <a:pPr latinLnBrk="1"/>
          <a:endParaRPr lang="ko-KR" altLang="en-US" sz="1200"/>
        </a:p>
      </dgm:t>
    </dgm:pt>
    <dgm:pt modelId="{063B4454-39A2-4D72-AE06-CB1F1CDE8028}">
      <dgm:prSet phldrT="[텍스트]" custT="1"/>
      <dgm:spPr/>
      <dgm:t>
        <a:bodyPr/>
        <a:lstStyle/>
        <a:p>
          <a:pPr latinLnBrk="1"/>
          <a:r>
            <a:rPr lang="ko-KR" altLang="en-US" sz="1200" smtClean="0"/>
            <a:t>평가 및 보완 </a:t>
          </a:r>
          <a:endParaRPr lang="ko-KR" altLang="en-US" sz="1200" dirty="0"/>
        </a:p>
      </dgm:t>
    </dgm:pt>
    <dgm:pt modelId="{A052F52A-B322-4575-99D2-A5C4D61BEE0E}" type="parTrans" cxnId="{3A4F2D13-FB37-4DF4-80ED-D46F03EAD409}">
      <dgm:prSet/>
      <dgm:spPr/>
      <dgm:t>
        <a:bodyPr/>
        <a:lstStyle/>
        <a:p>
          <a:pPr latinLnBrk="1"/>
          <a:endParaRPr lang="ko-KR" altLang="en-US" sz="1200"/>
        </a:p>
      </dgm:t>
    </dgm:pt>
    <dgm:pt modelId="{7C7CED44-0393-472D-A6AE-5083CFF868E7}" type="sibTrans" cxnId="{3A4F2D13-FB37-4DF4-80ED-D46F03EAD409}">
      <dgm:prSet/>
      <dgm:spPr/>
      <dgm:t>
        <a:bodyPr/>
        <a:lstStyle/>
        <a:p>
          <a:pPr latinLnBrk="1"/>
          <a:endParaRPr lang="ko-KR" altLang="en-US" sz="1200"/>
        </a:p>
      </dgm:t>
    </dgm:pt>
    <dgm:pt modelId="{56D13F4E-D3BA-4F87-96BA-4695D1F97000}" type="pres">
      <dgm:prSet presAssocID="{1CDF4EA1-90E1-4E2E-A496-25C85415D8AA}" presName="Name0" presStyleCnt="0">
        <dgm:presLayoutVars>
          <dgm:dir/>
          <dgm:resizeHandles val="exact"/>
        </dgm:presLayoutVars>
      </dgm:prSet>
      <dgm:spPr/>
    </dgm:pt>
    <dgm:pt modelId="{7D21FBB9-5A0D-46A6-9D8F-0248194AC4A7}" type="pres">
      <dgm:prSet presAssocID="{E33282C1-5D03-467B-8E6D-1F663DBDD759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0BDFE97-91F2-4A7E-BB38-A5052477D97F}" type="pres">
      <dgm:prSet presAssocID="{FF4F4634-A4FD-417A-A1EE-703B160F53C6}" presName="parSpace" presStyleCnt="0"/>
      <dgm:spPr/>
    </dgm:pt>
    <dgm:pt modelId="{71B1314D-1725-4EDA-B9DB-19A8C1D66382}" type="pres">
      <dgm:prSet presAssocID="{1A9D41C0-AC56-4347-86F5-168059F924B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DA7C60-CC4E-407E-8264-E52A481655D4}" type="pres">
      <dgm:prSet presAssocID="{F25E73AA-BE6E-4421-B41D-5DB175967DD5}" presName="parSpace" presStyleCnt="0"/>
      <dgm:spPr/>
    </dgm:pt>
    <dgm:pt modelId="{7AC31DF8-27A9-4657-B808-03C195751265}" type="pres">
      <dgm:prSet presAssocID="{2E388BAA-2753-417B-AEE8-634DF97FF934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DA8091D-EBFD-47C6-BFD1-22B5E0475B9A}" type="pres">
      <dgm:prSet presAssocID="{17D79C6D-0B16-405F-A6D1-4CC13CAAEBC3}" presName="parSpace" presStyleCnt="0"/>
      <dgm:spPr/>
    </dgm:pt>
    <dgm:pt modelId="{420B65FC-DFD4-4246-AFC2-E75DF9918031}" type="pres">
      <dgm:prSet presAssocID="{D8C6C6FE-2A8E-4CCF-98F3-B298701EE5CC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2A5FCD-D8D6-41AD-AD79-9C8DCB71B859}" type="pres">
      <dgm:prSet presAssocID="{3C77F160-D8E0-4769-BC63-11965655E729}" presName="parSpace" presStyleCnt="0"/>
      <dgm:spPr/>
    </dgm:pt>
    <dgm:pt modelId="{D2E500D4-EF7B-4594-9C9C-35C4C587B76A}" type="pres">
      <dgm:prSet presAssocID="{063B4454-39A2-4D72-AE06-CB1F1CDE8028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BE669982-629C-45D3-806D-25C8F9A7C579}" type="presOf" srcId="{E33282C1-5D03-467B-8E6D-1F663DBDD759}" destId="{7D21FBB9-5A0D-46A6-9D8F-0248194AC4A7}" srcOrd="0" destOrd="0" presId="urn:microsoft.com/office/officeart/2005/8/layout/hChevron3"/>
    <dgm:cxn modelId="{664F77B9-88C0-44AB-A0D2-13FB4BCDF8B6}" srcId="{1CDF4EA1-90E1-4E2E-A496-25C85415D8AA}" destId="{1A9D41C0-AC56-4347-86F5-168059F924BD}" srcOrd="1" destOrd="0" parTransId="{2E53CE1F-70C5-4E71-A78D-A691DD2C4DE3}" sibTransId="{F25E73AA-BE6E-4421-B41D-5DB175967DD5}"/>
    <dgm:cxn modelId="{B0975ADD-3FE8-4A3F-B101-5429EC63750C}" srcId="{1CDF4EA1-90E1-4E2E-A496-25C85415D8AA}" destId="{2E388BAA-2753-417B-AEE8-634DF97FF934}" srcOrd="2" destOrd="0" parTransId="{EAA34AAB-E81F-4A31-87E4-77DFD43D4059}" sibTransId="{17D79C6D-0B16-405F-A6D1-4CC13CAAEBC3}"/>
    <dgm:cxn modelId="{88E31140-E287-4229-B106-BB64E84403F0}" srcId="{1CDF4EA1-90E1-4E2E-A496-25C85415D8AA}" destId="{D8C6C6FE-2A8E-4CCF-98F3-B298701EE5CC}" srcOrd="3" destOrd="0" parTransId="{C14BEF34-1FC5-43B7-A7F7-90D4B0D7C8D0}" sibTransId="{3C77F160-D8E0-4769-BC63-11965655E729}"/>
    <dgm:cxn modelId="{0686D404-A79A-418C-B315-766BBE872F3F}" type="presOf" srcId="{063B4454-39A2-4D72-AE06-CB1F1CDE8028}" destId="{D2E500D4-EF7B-4594-9C9C-35C4C587B76A}" srcOrd="0" destOrd="0" presId="urn:microsoft.com/office/officeart/2005/8/layout/hChevron3"/>
    <dgm:cxn modelId="{427AA9E8-2747-4475-84E9-E841646471AA}" type="presOf" srcId="{D8C6C6FE-2A8E-4CCF-98F3-B298701EE5CC}" destId="{420B65FC-DFD4-4246-AFC2-E75DF9918031}" srcOrd="0" destOrd="0" presId="urn:microsoft.com/office/officeart/2005/8/layout/hChevron3"/>
    <dgm:cxn modelId="{7C519AE6-6EFC-48D9-8312-D8B7790C67D4}" type="presOf" srcId="{2E388BAA-2753-417B-AEE8-634DF97FF934}" destId="{7AC31DF8-27A9-4657-B808-03C195751265}" srcOrd="0" destOrd="0" presId="urn:microsoft.com/office/officeart/2005/8/layout/hChevron3"/>
    <dgm:cxn modelId="{209C8F23-CD5E-4A32-B9CD-D5CD0452AC30}" type="presOf" srcId="{1CDF4EA1-90E1-4E2E-A496-25C85415D8AA}" destId="{56D13F4E-D3BA-4F87-96BA-4695D1F97000}" srcOrd="0" destOrd="0" presId="urn:microsoft.com/office/officeart/2005/8/layout/hChevron3"/>
    <dgm:cxn modelId="{8A0431E7-4A6E-4501-90BF-91BDFDF6C84D}" type="presOf" srcId="{1A9D41C0-AC56-4347-86F5-168059F924BD}" destId="{71B1314D-1725-4EDA-B9DB-19A8C1D66382}" srcOrd="0" destOrd="0" presId="urn:microsoft.com/office/officeart/2005/8/layout/hChevron3"/>
    <dgm:cxn modelId="{3A4F2D13-FB37-4DF4-80ED-D46F03EAD409}" srcId="{1CDF4EA1-90E1-4E2E-A496-25C85415D8AA}" destId="{063B4454-39A2-4D72-AE06-CB1F1CDE8028}" srcOrd="4" destOrd="0" parTransId="{A052F52A-B322-4575-99D2-A5C4D61BEE0E}" sibTransId="{7C7CED44-0393-472D-A6AE-5083CFF868E7}"/>
    <dgm:cxn modelId="{7E0BBAAC-3E7F-4539-BA8E-6D9DD705A848}" srcId="{1CDF4EA1-90E1-4E2E-A496-25C85415D8AA}" destId="{E33282C1-5D03-467B-8E6D-1F663DBDD759}" srcOrd="0" destOrd="0" parTransId="{ED55B666-3E90-4A4C-87E7-9230ADE62819}" sibTransId="{FF4F4634-A4FD-417A-A1EE-703B160F53C6}"/>
    <dgm:cxn modelId="{6D640807-D7ED-4DD2-8F00-6BA9D7B5F65D}" type="presParOf" srcId="{56D13F4E-D3BA-4F87-96BA-4695D1F97000}" destId="{7D21FBB9-5A0D-46A6-9D8F-0248194AC4A7}" srcOrd="0" destOrd="0" presId="urn:microsoft.com/office/officeart/2005/8/layout/hChevron3"/>
    <dgm:cxn modelId="{75EAD958-C972-4881-B286-074B0A776002}" type="presParOf" srcId="{56D13F4E-D3BA-4F87-96BA-4695D1F97000}" destId="{D0BDFE97-91F2-4A7E-BB38-A5052477D97F}" srcOrd="1" destOrd="0" presId="urn:microsoft.com/office/officeart/2005/8/layout/hChevron3"/>
    <dgm:cxn modelId="{18755407-069F-4946-9F6A-D353FB24331E}" type="presParOf" srcId="{56D13F4E-D3BA-4F87-96BA-4695D1F97000}" destId="{71B1314D-1725-4EDA-B9DB-19A8C1D66382}" srcOrd="2" destOrd="0" presId="urn:microsoft.com/office/officeart/2005/8/layout/hChevron3"/>
    <dgm:cxn modelId="{614CC8F5-6984-4DDD-8582-9F1675253F77}" type="presParOf" srcId="{56D13F4E-D3BA-4F87-96BA-4695D1F97000}" destId="{9ADA7C60-CC4E-407E-8264-E52A481655D4}" srcOrd="3" destOrd="0" presId="urn:microsoft.com/office/officeart/2005/8/layout/hChevron3"/>
    <dgm:cxn modelId="{524DB668-C5B9-410E-BFD8-AC72FE0E4B3F}" type="presParOf" srcId="{56D13F4E-D3BA-4F87-96BA-4695D1F97000}" destId="{7AC31DF8-27A9-4657-B808-03C195751265}" srcOrd="4" destOrd="0" presId="urn:microsoft.com/office/officeart/2005/8/layout/hChevron3"/>
    <dgm:cxn modelId="{84847914-B36E-4C13-9D66-1CBEB9AEF09A}" type="presParOf" srcId="{56D13F4E-D3BA-4F87-96BA-4695D1F97000}" destId="{8DA8091D-EBFD-47C6-BFD1-22B5E0475B9A}" srcOrd="5" destOrd="0" presId="urn:microsoft.com/office/officeart/2005/8/layout/hChevron3"/>
    <dgm:cxn modelId="{DE7E0F5D-BB9E-4215-84E9-E97CEBF049A8}" type="presParOf" srcId="{56D13F4E-D3BA-4F87-96BA-4695D1F97000}" destId="{420B65FC-DFD4-4246-AFC2-E75DF9918031}" srcOrd="6" destOrd="0" presId="urn:microsoft.com/office/officeart/2005/8/layout/hChevron3"/>
    <dgm:cxn modelId="{E0C1592F-747B-4A8A-887B-FAD49B26C7C5}" type="presParOf" srcId="{56D13F4E-D3BA-4F87-96BA-4695D1F97000}" destId="{9A2A5FCD-D8D6-41AD-AD79-9C8DCB71B859}" srcOrd="7" destOrd="0" presId="urn:microsoft.com/office/officeart/2005/8/layout/hChevron3"/>
    <dgm:cxn modelId="{4C9993C4-A82F-4F00-AEEC-5981413F995C}" type="presParOf" srcId="{56D13F4E-D3BA-4F87-96BA-4695D1F97000}" destId="{D2E500D4-EF7B-4594-9C9C-35C4C587B76A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D5CD6B52-0BF5-4578-8BC9-6BB25E776B4E}" type="doc">
      <dgm:prSet loTypeId="urn:microsoft.com/office/officeart/2005/8/layout/hProcess9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A362385A-584A-4CF0-A317-4927676DC0A6}">
      <dgm:prSet phldrT="[텍스트]" custT="1"/>
      <dgm:spPr>
        <a:xfrm>
          <a:off x="336" y="785820"/>
          <a:ext cx="1414408" cy="1214441"/>
        </a:xfrm>
        <a:gradFill rotWithShape="0">
          <a:gsLst>
            <a:gs pos="0">
              <a:srgbClr val="4F81BD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4F81BD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4F81BD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pPr latinLnBrk="0">
            <a:lnSpc>
              <a:spcPts val="1400"/>
            </a:lnSpc>
          </a:pPr>
          <a:r>
            <a:rPr lang="ko-KR" altLang="en-US" sz="1600" b="1" dirty="0" smtClean="0">
              <a:solidFill>
                <a:sysClr val="windowText" lastClr="000000"/>
              </a:solidFill>
              <a:effectLst/>
              <a:latin typeface="+mn-ea"/>
              <a:ea typeface="+mn-ea"/>
              <a:cs typeface="+mn-cs"/>
            </a:rPr>
            <a:t>기업분석을</a:t>
          </a:r>
          <a:endParaRPr lang="en-US" altLang="ko-KR" sz="1600" b="1" dirty="0" smtClean="0">
            <a:solidFill>
              <a:sysClr val="windowText" lastClr="000000"/>
            </a:solidFill>
            <a:effectLst/>
            <a:latin typeface="+mn-ea"/>
            <a:ea typeface="+mn-ea"/>
            <a:cs typeface="+mn-cs"/>
          </a:endParaRPr>
        </a:p>
        <a:p>
          <a:pPr latinLnBrk="0">
            <a:lnSpc>
              <a:spcPts val="1400"/>
            </a:lnSpc>
          </a:pPr>
          <a:r>
            <a:rPr lang="ko-KR" altLang="en-US" sz="1600" b="1" dirty="0" smtClean="0">
              <a:solidFill>
                <a:sysClr val="windowText" lastClr="000000"/>
              </a:solidFill>
              <a:effectLst/>
              <a:latin typeface="+mn-ea"/>
              <a:ea typeface="+mn-ea"/>
              <a:cs typeface="+mn-cs"/>
            </a:rPr>
            <a:t>통한 </a:t>
          </a:r>
          <a:r>
            <a:rPr lang="ko-KR" altLang="en-US" sz="1600" b="1" dirty="0" err="1" smtClean="0">
              <a:solidFill>
                <a:sysClr val="windowText" lastClr="000000"/>
              </a:solidFill>
              <a:effectLst/>
              <a:latin typeface="+mn-ea"/>
              <a:ea typeface="+mn-ea"/>
              <a:cs typeface="+mn-cs"/>
            </a:rPr>
            <a:t>코칭</a:t>
          </a:r>
          <a:r>
            <a:rPr lang="ko-KR" altLang="en-US" sz="1600" b="1" dirty="0" smtClean="0">
              <a:solidFill>
                <a:sysClr val="windowText" lastClr="000000"/>
              </a:solidFill>
              <a:effectLst/>
              <a:latin typeface="+mn-ea"/>
              <a:ea typeface="+mn-ea"/>
              <a:cs typeface="+mn-cs"/>
            </a:rPr>
            <a:t> </a:t>
          </a:r>
          <a:endParaRPr lang="en-US" altLang="ko-KR" sz="1600" b="1" dirty="0" smtClean="0">
            <a:solidFill>
              <a:sysClr val="windowText" lastClr="000000"/>
            </a:solidFill>
            <a:effectLst/>
            <a:latin typeface="+mn-ea"/>
            <a:ea typeface="+mn-ea"/>
            <a:cs typeface="+mn-cs"/>
          </a:endParaRPr>
        </a:p>
        <a:p>
          <a:pPr latinLnBrk="0">
            <a:lnSpc>
              <a:spcPts val="1400"/>
            </a:lnSpc>
          </a:pPr>
          <a:r>
            <a:rPr lang="ko-KR" altLang="en-US" sz="1600" b="1" dirty="0" smtClean="0">
              <a:solidFill>
                <a:sysClr val="windowText" lastClr="000000"/>
              </a:solidFill>
              <a:effectLst/>
              <a:latin typeface="+mn-ea"/>
              <a:ea typeface="+mn-ea"/>
              <a:cs typeface="+mn-cs"/>
            </a:rPr>
            <a:t>단계 및 보완</a:t>
          </a:r>
          <a:endParaRPr lang="en-US" altLang="ko-KR" sz="1600" b="1" dirty="0" smtClean="0">
            <a:solidFill>
              <a:sysClr val="windowText" lastClr="000000"/>
            </a:solidFill>
            <a:effectLst/>
            <a:latin typeface="+mn-ea"/>
            <a:ea typeface="+mn-ea"/>
            <a:cs typeface="+mn-cs"/>
          </a:endParaRPr>
        </a:p>
        <a:p>
          <a:pPr latinLnBrk="0">
            <a:lnSpc>
              <a:spcPts val="1400"/>
            </a:lnSpc>
          </a:pPr>
          <a:r>
            <a:rPr lang="ko-KR" altLang="en-US" sz="1600" b="1" dirty="0" smtClean="0">
              <a:solidFill>
                <a:sysClr val="windowText" lastClr="000000"/>
              </a:solidFill>
              <a:effectLst/>
              <a:latin typeface="+mn-ea"/>
              <a:ea typeface="+mn-ea"/>
              <a:cs typeface="+mn-cs"/>
            </a:rPr>
            <a:t>사항 정의</a:t>
          </a:r>
          <a:endParaRPr lang="ko-KR" altLang="en-US" sz="1600" b="1" dirty="0">
            <a:solidFill>
              <a:sysClr val="windowText" lastClr="000000"/>
            </a:solidFill>
            <a:effectLst/>
            <a:latin typeface="+mn-ea"/>
            <a:ea typeface="+mn-ea"/>
            <a:cs typeface="+mn-cs"/>
          </a:endParaRPr>
        </a:p>
      </dgm:t>
    </dgm:pt>
    <dgm:pt modelId="{62121738-9C99-4A7B-B784-DA1AC9EAEE9D}" type="parTrans" cxnId="{553090C7-37D8-454D-8C19-258B11A3E0DD}">
      <dgm:prSet/>
      <dgm:spPr/>
      <dgm:t>
        <a:bodyPr/>
        <a:lstStyle/>
        <a:p>
          <a:pPr latinLnBrk="1"/>
          <a:endParaRPr lang="ko-KR" altLang="en-US" sz="2000" b="1">
            <a:solidFill>
              <a:schemeClr val="bg1"/>
            </a:solidFill>
            <a:latin typeface="+mn-ea"/>
            <a:ea typeface="+mn-ea"/>
          </a:endParaRPr>
        </a:p>
      </dgm:t>
    </dgm:pt>
    <dgm:pt modelId="{7B489BC8-A6B8-409D-A3DC-125CCDB5A459}" type="sibTrans" cxnId="{553090C7-37D8-454D-8C19-258B11A3E0DD}">
      <dgm:prSet/>
      <dgm:spPr/>
      <dgm:t>
        <a:bodyPr/>
        <a:lstStyle/>
        <a:p>
          <a:pPr latinLnBrk="1"/>
          <a:endParaRPr lang="ko-KR" altLang="en-US" sz="2000" b="1">
            <a:solidFill>
              <a:schemeClr val="bg1"/>
            </a:solidFill>
            <a:latin typeface="+mn-ea"/>
            <a:ea typeface="+mn-ea"/>
          </a:endParaRPr>
        </a:p>
      </dgm:t>
    </dgm:pt>
    <dgm:pt modelId="{23B5EE44-DE93-453C-8023-11D91928366D}">
      <dgm:prSet phldrT="[텍스트]" custT="1"/>
      <dgm:spPr>
        <a:xfrm>
          <a:off x="1612938" y="785820"/>
          <a:ext cx="1189158" cy="1214441"/>
        </a:xfrm>
        <a:gradFill rotWithShape="0">
          <a:gsLst>
            <a:gs pos="0">
              <a:srgbClr val="4F81BD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4F81BD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4F81BD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pPr latinLnBrk="0"/>
          <a:r>
            <a:rPr lang="ko-KR" altLang="en-US" sz="1600" b="1" dirty="0" smtClean="0">
              <a:solidFill>
                <a:sysClr val="windowText" lastClr="000000"/>
              </a:solidFill>
              <a:effectLst/>
              <a:latin typeface="+mn-ea"/>
              <a:ea typeface="+mn-ea"/>
              <a:cs typeface="+mn-cs"/>
            </a:rPr>
            <a:t>격주 정기 </a:t>
          </a:r>
          <a:r>
            <a:rPr lang="ko-KR" altLang="en-US" sz="1600" b="1" dirty="0" err="1" smtClean="0">
              <a:solidFill>
                <a:sysClr val="windowText" lastClr="000000"/>
              </a:solidFill>
              <a:effectLst/>
              <a:latin typeface="+mn-ea"/>
              <a:ea typeface="+mn-ea"/>
              <a:cs typeface="+mn-cs"/>
            </a:rPr>
            <a:t>코칭</a:t>
          </a:r>
          <a:r>
            <a:rPr lang="ko-KR" altLang="en-US" sz="1600" b="1" dirty="0" smtClean="0">
              <a:solidFill>
                <a:sysClr val="windowText" lastClr="000000"/>
              </a:solidFill>
              <a:effectLst/>
              <a:latin typeface="+mn-ea"/>
              <a:ea typeface="+mn-ea"/>
              <a:cs typeface="+mn-cs"/>
            </a:rPr>
            <a:t> 실시</a:t>
          </a:r>
          <a:endParaRPr lang="ko-KR" altLang="en-US" sz="1600" b="1" dirty="0">
            <a:solidFill>
              <a:sysClr val="windowText" lastClr="000000"/>
            </a:solidFill>
            <a:effectLst/>
            <a:latin typeface="+mn-ea"/>
            <a:ea typeface="+mn-ea"/>
            <a:cs typeface="+mn-cs"/>
          </a:endParaRPr>
        </a:p>
      </dgm:t>
    </dgm:pt>
    <dgm:pt modelId="{ABCDB30A-D565-4C2B-A562-430D50706562}" type="parTrans" cxnId="{20EEE1C4-FF45-4530-851B-75476C4994EC}">
      <dgm:prSet/>
      <dgm:spPr/>
      <dgm:t>
        <a:bodyPr/>
        <a:lstStyle/>
        <a:p>
          <a:pPr latinLnBrk="1"/>
          <a:endParaRPr lang="ko-KR" altLang="en-US" sz="2000" b="1">
            <a:solidFill>
              <a:schemeClr val="bg1"/>
            </a:solidFill>
            <a:latin typeface="+mn-ea"/>
            <a:ea typeface="+mn-ea"/>
          </a:endParaRPr>
        </a:p>
      </dgm:t>
    </dgm:pt>
    <dgm:pt modelId="{A9164FAC-7B83-45BD-AD56-45EDD2A0DBD2}" type="sibTrans" cxnId="{20EEE1C4-FF45-4530-851B-75476C4994EC}">
      <dgm:prSet/>
      <dgm:spPr/>
      <dgm:t>
        <a:bodyPr/>
        <a:lstStyle/>
        <a:p>
          <a:pPr latinLnBrk="1"/>
          <a:endParaRPr lang="ko-KR" altLang="en-US" sz="2000" b="1">
            <a:solidFill>
              <a:schemeClr val="bg1"/>
            </a:solidFill>
            <a:latin typeface="+mn-ea"/>
            <a:ea typeface="+mn-ea"/>
          </a:endParaRPr>
        </a:p>
      </dgm:t>
    </dgm:pt>
    <dgm:pt modelId="{DD5C7FE2-A621-44FA-AB67-3B7964C53A3E}">
      <dgm:prSet phldrT="[텍스트]" custT="1"/>
      <dgm:spPr>
        <a:xfrm>
          <a:off x="3000289" y="785820"/>
          <a:ext cx="1189158" cy="1214441"/>
        </a:xfrm>
        <a:gradFill rotWithShape="0">
          <a:gsLst>
            <a:gs pos="0">
              <a:srgbClr val="4F81BD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4F81BD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4F81BD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pPr latinLnBrk="0"/>
          <a:r>
            <a:rPr lang="ko-KR" altLang="en-US" sz="1600" b="1" dirty="0" err="1" smtClean="0">
              <a:solidFill>
                <a:sysClr val="windowText" lastClr="000000"/>
              </a:solidFill>
              <a:effectLst/>
              <a:latin typeface="+mn-ea"/>
              <a:ea typeface="+mn-ea"/>
              <a:cs typeface="+mn-cs"/>
            </a:rPr>
            <a:t>코칭</a:t>
          </a:r>
          <a:r>
            <a:rPr lang="ko-KR" altLang="en-US" sz="1600" b="1" dirty="0" smtClean="0">
              <a:solidFill>
                <a:sysClr val="windowText" lastClr="000000"/>
              </a:solidFill>
              <a:effectLst/>
              <a:latin typeface="+mn-ea"/>
              <a:ea typeface="+mn-ea"/>
              <a:cs typeface="+mn-cs"/>
            </a:rPr>
            <a:t> 회의통한 지원 전략 수립 </a:t>
          </a:r>
          <a:endParaRPr lang="ko-KR" altLang="en-US" sz="1600" b="1" dirty="0">
            <a:solidFill>
              <a:sysClr val="windowText" lastClr="000000"/>
            </a:solidFill>
            <a:effectLst/>
            <a:latin typeface="+mn-ea"/>
            <a:ea typeface="+mn-ea"/>
            <a:cs typeface="+mn-cs"/>
          </a:endParaRPr>
        </a:p>
      </dgm:t>
    </dgm:pt>
    <dgm:pt modelId="{EB465F5F-6EE8-4F5B-82E2-75D79409ED5F}" type="parTrans" cxnId="{EF47B9BE-4F6F-4990-99E4-12EC3ABEAA7D}">
      <dgm:prSet/>
      <dgm:spPr/>
      <dgm:t>
        <a:bodyPr/>
        <a:lstStyle/>
        <a:p>
          <a:pPr latinLnBrk="1"/>
          <a:endParaRPr lang="ko-KR" altLang="en-US" sz="2000" b="1">
            <a:solidFill>
              <a:schemeClr val="bg1"/>
            </a:solidFill>
            <a:latin typeface="+mn-ea"/>
            <a:ea typeface="+mn-ea"/>
          </a:endParaRPr>
        </a:p>
      </dgm:t>
    </dgm:pt>
    <dgm:pt modelId="{8A626741-656D-4A62-90F9-C187DF9225F3}" type="sibTrans" cxnId="{EF47B9BE-4F6F-4990-99E4-12EC3ABEAA7D}">
      <dgm:prSet/>
      <dgm:spPr/>
      <dgm:t>
        <a:bodyPr/>
        <a:lstStyle/>
        <a:p>
          <a:pPr latinLnBrk="1"/>
          <a:endParaRPr lang="ko-KR" altLang="en-US" sz="2000" b="1">
            <a:solidFill>
              <a:schemeClr val="bg1"/>
            </a:solidFill>
            <a:latin typeface="+mn-ea"/>
            <a:ea typeface="+mn-ea"/>
          </a:endParaRPr>
        </a:p>
      </dgm:t>
    </dgm:pt>
    <dgm:pt modelId="{69286D98-E94F-4A13-824C-3990011CBC26}">
      <dgm:prSet custT="1"/>
      <dgm:spPr>
        <a:xfrm>
          <a:off x="4387640" y="785820"/>
          <a:ext cx="1189158" cy="1214441"/>
        </a:xfrm>
        <a:gradFill rotWithShape="0">
          <a:gsLst>
            <a:gs pos="0">
              <a:srgbClr val="4F81BD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4F81BD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4F81BD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pPr latinLnBrk="0"/>
          <a:r>
            <a:rPr lang="ko-KR" altLang="en-US" sz="1600" b="1" dirty="0" smtClean="0">
              <a:solidFill>
                <a:sysClr val="windowText" lastClr="000000"/>
              </a:solidFill>
              <a:effectLst/>
              <a:latin typeface="+mn-ea"/>
              <a:ea typeface="+mn-ea"/>
              <a:cs typeface="+mn-cs"/>
            </a:rPr>
            <a:t>지원</a:t>
          </a:r>
          <a:endParaRPr lang="en-US" altLang="ko-KR" sz="1600" b="1" dirty="0">
            <a:solidFill>
              <a:sysClr val="windowText" lastClr="000000"/>
            </a:solidFill>
            <a:effectLst/>
            <a:latin typeface="+mn-ea"/>
            <a:ea typeface="+mn-ea"/>
            <a:cs typeface="+mn-cs"/>
          </a:endParaRPr>
        </a:p>
      </dgm:t>
    </dgm:pt>
    <dgm:pt modelId="{F8673183-D3F1-416A-86D7-5438F1734BC1}" type="parTrans" cxnId="{6C8F31CD-C47F-4617-8CB3-103630732FAE}">
      <dgm:prSet/>
      <dgm:spPr/>
      <dgm:t>
        <a:bodyPr/>
        <a:lstStyle/>
        <a:p>
          <a:pPr latinLnBrk="1"/>
          <a:endParaRPr lang="ko-KR" altLang="en-US" b="1">
            <a:latin typeface="+mn-ea"/>
            <a:ea typeface="+mn-ea"/>
          </a:endParaRPr>
        </a:p>
      </dgm:t>
    </dgm:pt>
    <dgm:pt modelId="{819FD849-387D-4A78-AFCB-00EAFFC66801}" type="sibTrans" cxnId="{6C8F31CD-C47F-4617-8CB3-103630732FAE}">
      <dgm:prSet/>
      <dgm:spPr/>
      <dgm:t>
        <a:bodyPr/>
        <a:lstStyle/>
        <a:p>
          <a:pPr latinLnBrk="1"/>
          <a:endParaRPr lang="ko-KR" altLang="en-US" b="1">
            <a:latin typeface="+mn-ea"/>
            <a:ea typeface="+mn-ea"/>
          </a:endParaRPr>
        </a:p>
      </dgm:t>
    </dgm:pt>
    <dgm:pt modelId="{181A2CA3-AF9E-4092-972C-9CE1F2E1C894}">
      <dgm:prSet custT="1"/>
      <dgm:spPr>
        <a:xfrm>
          <a:off x="5774991" y="785820"/>
          <a:ext cx="1189158" cy="1214441"/>
        </a:xfrm>
        <a:gradFill rotWithShape="0">
          <a:gsLst>
            <a:gs pos="0">
              <a:srgbClr val="4F81BD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4F81BD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4F81BD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pPr latinLnBrk="0"/>
          <a:r>
            <a:rPr lang="ko-KR" altLang="en-US" sz="1600" b="1" dirty="0" smtClean="0">
              <a:solidFill>
                <a:sysClr val="windowText" lastClr="000000"/>
              </a:solidFill>
              <a:effectLst/>
              <a:latin typeface="+mn-ea"/>
              <a:ea typeface="+mn-ea"/>
              <a:cs typeface="+mn-cs"/>
            </a:rPr>
            <a:t>수시</a:t>
          </a:r>
          <a:endParaRPr lang="en-US" altLang="ko-KR" sz="1600" b="1" dirty="0" smtClean="0">
            <a:solidFill>
              <a:sysClr val="windowText" lastClr="000000"/>
            </a:solidFill>
            <a:effectLst/>
            <a:latin typeface="+mn-ea"/>
            <a:ea typeface="+mn-ea"/>
            <a:cs typeface="+mn-cs"/>
          </a:endParaRPr>
        </a:p>
        <a:p>
          <a:pPr latinLnBrk="0"/>
          <a:r>
            <a:rPr lang="ko-KR" altLang="en-US" sz="1600" b="1" dirty="0" err="1" smtClean="0">
              <a:solidFill>
                <a:sysClr val="windowText" lastClr="000000"/>
              </a:solidFill>
              <a:effectLst/>
              <a:latin typeface="+mn-ea"/>
              <a:ea typeface="+mn-ea"/>
              <a:cs typeface="+mn-cs"/>
            </a:rPr>
            <a:t>코칭</a:t>
          </a:r>
          <a:endParaRPr lang="en-US" altLang="ko-KR" sz="1600" b="1" dirty="0">
            <a:solidFill>
              <a:sysClr val="windowText" lastClr="000000"/>
            </a:solidFill>
            <a:effectLst/>
            <a:latin typeface="+mn-ea"/>
            <a:ea typeface="+mn-ea"/>
            <a:cs typeface="+mn-cs"/>
          </a:endParaRPr>
        </a:p>
      </dgm:t>
    </dgm:pt>
    <dgm:pt modelId="{B781CB5D-B9F0-4143-BAF6-4CE5AA87096F}" type="parTrans" cxnId="{1DE42B2D-840B-4187-8FF4-061F66400926}">
      <dgm:prSet/>
      <dgm:spPr/>
      <dgm:t>
        <a:bodyPr/>
        <a:lstStyle/>
        <a:p>
          <a:pPr latinLnBrk="1"/>
          <a:endParaRPr lang="ko-KR" altLang="en-US" b="1">
            <a:latin typeface="+mn-ea"/>
            <a:ea typeface="+mn-ea"/>
          </a:endParaRPr>
        </a:p>
      </dgm:t>
    </dgm:pt>
    <dgm:pt modelId="{768C24BF-639A-4C25-BA58-685F2650B880}" type="sibTrans" cxnId="{1DE42B2D-840B-4187-8FF4-061F66400926}">
      <dgm:prSet/>
      <dgm:spPr/>
      <dgm:t>
        <a:bodyPr/>
        <a:lstStyle/>
        <a:p>
          <a:pPr latinLnBrk="1"/>
          <a:endParaRPr lang="ko-KR" altLang="en-US" b="1">
            <a:latin typeface="+mn-ea"/>
            <a:ea typeface="+mn-ea"/>
          </a:endParaRPr>
        </a:p>
      </dgm:t>
    </dgm:pt>
    <dgm:pt modelId="{C0533DCD-1AFE-46ED-B118-502BE1D79A03}">
      <dgm:prSet custT="1"/>
      <dgm:spPr>
        <a:xfrm>
          <a:off x="7162342" y="785820"/>
          <a:ext cx="1189158" cy="1214441"/>
        </a:xfrm>
        <a:gradFill rotWithShape="0">
          <a:gsLst>
            <a:gs pos="0">
              <a:srgbClr val="4F81BD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4F81BD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4F81BD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pPr latinLnBrk="0"/>
          <a:r>
            <a:rPr lang="ko-KR" altLang="en-US" sz="1600" b="1" dirty="0" smtClean="0">
              <a:solidFill>
                <a:sysClr val="windowText" lastClr="000000"/>
              </a:solidFill>
              <a:effectLst/>
              <a:latin typeface="+mn-ea"/>
              <a:ea typeface="+mn-ea"/>
              <a:cs typeface="+mn-cs"/>
            </a:rPr>
            <a:t>격주 정기 </a:t>
          </a:r>
          <a:r>
            <a:rPr lang="ko-KR" altLang="en-US" sz="1600" b="1" dirty="0" err="1" smtClean="0">
              <a:solidFill>
                <a:sysClr val="windowText" lastClr="000000"/>
              </a:solidFill>
              <a:effectLst/>
              <a:latin typeface="+mn-ea"/>
              <a:ea typeface="+mn-ea"/>
              <a:cs typeface="+mn-cs"/>
            </a:rPr>
            <a:t>코칭</a:t>
          </a:r>
          <a:r>
            <a:rPr lang="ko-KR" altLang="en-US" sz="1600" b="1" dirty="0" smtClean="0">
              <a:solidFill>
                <a:sysClr val="windowText" lastClr="000000"/>
              </a:solidFill>
              <a:effectLst/>
              <a:latin typeface="+mn-ea"/>
              <a:ea typeface="+mn-ea"/>
              <a:cs typeface="+mn-cs"/>
            </a:rPr>
            <a:t> 실행</a:t>
          </a:r>
          <a:endParaRPr lang="en-US" altLang="ko-KR" sz="1600" b="1" dirty="0">
            <a:solidFill>
              <a:sysClr val="windowText" lastClr="000000"/>
            </a:solidFill>
            <a:effectLst/>
            <a:latin typeface="+mn-ea"/>
            <a:ea typeface="+mn-ea"/>
            <a:cs typeface="+mn-cs"/>
          </a:endParaRPr>
        </a:p>
      </dgm:t>
    </dgm:pt>
    <dgm:pt modelId="{81FBA935-2CE1-43B0-B2C2-E996535FFCDB}" type="parTrans" cxnId="{7AA310F5-2FF5-45B4-9F43-45DFE7C18016}">
      <dgm:prSet/>
      <dgm:spPr/>
      <dgm:t>
        <a:bodyPr/>
        <a:lstStyle/>
        <a:p>
          <a:pPr latinLnBrk="1"/>
          <a:endParaRPr lang="ko-KR" altLang="en-US" b="1">
            <a:latin typeface="+mn-ea"/>
            <a:ea typeface="+mn-ea"/>
          </a:endParaRPr>
        </a:p>
      </dgm:t>
    </dgm:pt>
    <dgm:pt modelId="{213C1AA2-FAA9-4366-BDD9-DD1E0ABDDAAB}" type="sibTrans" cxnId="{7AA310F5-2FF5-45B4-9F43-45DFE7C18016}">
      <dgm:prSet/>
      <dgm:spPr/>
      <dgm:t>
        <a:bodyPr/>
        <a:lstStyle/>
        <a:p>
          <a:pPr latinLnBrk="1"/>
          <a:endParaRPr lang="ko-KR" altLang="en-US" b="1">
            <a:latin typeface="+mn-ea"/>
            <a:ea typeface="+mn-ea"/>
          </a:endParaRPr>
        </a:p>
      </dgm:t>
    </dgm:pt>
    <dgm:pt modelId="{B5B0253F-FDEF-40B2-8122-ABC92643DFF8}" type="pres">
      <dgm:prSet presAssocID="{D5CD6B52-0BF5-4578-8BC9-6BB25E776B4E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51FDF754-2031-45CF-97FF-19ED17593497}" type="pres">
      <dgm:prSet presAssocID="{D5CD6B52-0BF5-4578-8BC9-6BB25E776B4E}" presName="arrow" presStyleLbl="bgShp" presStyleIdx="0" presStyleCnt="1" custScaleX="108681" custLinFactNeighborY="2222"/>
      <dgm:spPr>
        <a:xfrm>
          <a:off x="318253" y="0"/>
          <a:ext cx="7715330" cy="2786082"/>
        </a:xfrm>
        <a:prstGeom prst="rightArrow">
          <a:avLst/>
        </a:prstGeom>
        <a:solidFill>
          <a:srgbClr val="4F81B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 latinLnBrk="1"/>
          <a:endParaRPr lang="ko-KR" altLang="en-US"/>
        </a:p>
      </dgm:t>
    </dgm:pt>
    <dgm:pt modelId="{1E89635B-6EC3-42B1-8173-10CA922273B4}" type="pres">
      <dgm:prSet presAssocID="{D5CD6B52-0BF5-4578-8BC9-6BB25E776B4E}" presName="linearProcess" presStyleCnt="0"/>
      <dgm:spPr/>
    </dgm:pt>
    <dgm:pt modelId="{9A11A24F-D5C4-4BF2-8619-222935CC29EB}" type="pres">
      <dgm:prSet presAssocID="{A362385A-584A-4CF0-A317-4927676DC0A6}" presName="textNode" presStyleLbl="node1" presStyleIdx="0" presStyleCnt="6" custScaleX="118942" custScaleY="152459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pPr latinLnBrk="1"/>
          <a:endParaRPr lang="ko-KR" altLang="en-US"/>
        </a:p>
      </dgm:t>
    </dgm:pt>
    <dgm:pt modelId="{DCBF16BA-6286-4CDC-9EAF-C41DAA60CCB4}" type="pres">
      <dgm:prSet presAssocID="{7B489BC8-A6B8-409D-A3DC-125CCDB5A459}" presName="sibTrans" presStyleCnt="0"/>
      <dgm:spPr/>
    </dgm:pt>
    <dgm:pt modelId="{8B741C1D-8165-4A54-BC0E-3EE02912A0A0}" type="pres">
      <dgm:prSet presAssocID="{23B5EE44-DE93-453C-8023-11D91928366D}" presName="textNode" presStyleLbl="node1" presStyleIdx="1" presStyleCnt="6" custScaleY="152459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pPr latinLnBrk="1"/>
          <a:endParaRPr lang="ko-KR" altLang="en-US"/>
        </a:p>
      </dgm:t>
    </dgm:pt>
    <dgm:pt modelId="{D69379B3-28ED-41AC-A9B4-6259AA1E6271}" type="pres">
      <dgm:prSet presAssocID="{A9164FAC-7B83-45BD-AD56-45EDD2A0DBD2}" presName="sibTrans" presStyleCnt="0"/>
      <dgm:spPr/>
    </dgm:pt>
    <dgm:pt modelId="{7E0C09C0-8694-4890-A98E-707C90F902A0}" type="pres">
      <dgm:prSet presAssocID="{DD5C7FE2-A621-44FA-AB67-3B7964C53A3E}" presName="textNode" presStyleLbl="node1" presStyleIdx="2" presStyleCnt="6" custScaleY="152459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pPr latinLnBrk="1"/>
          <a:endParaRPr lang="ko-KR" altLang="en-US"/>
        </a:p>
      </dgm:t>
    </dgm:pt>
    <dgm:pt modelId="{0A57FD01-A508-413D-9C11-E314BE4F4367}" type="pres">
      <dgm:prSet presAssocID="{8A626741-656D-4A62-90F9-C187DF9225F3}" presName="sibTrans" presStyleCnt="0"/>
      <dgm:spPr/>
    </dgm:pt>
    <dgm:pt modelId="{F1F5CBBA-A876-4D5D-94A7-038434585A03}" type="pres">
      <dgm:prSet presAssocID="{69286D98-E94F-4A13-824C-3990011CBC26}" presName="textNode" presStyleLbl="node1" presStyleIdx="3" presStyleCnt="6" custScaleY="152459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pPr latinLnBrk="1"/>
          <a:endParaRPr lang="ko-KR" altLang="en-US"/>
        </a:p>
      </dgm:t>
    </dgm:pt>
    <dgm:pt modelId="{0FCCB488-908B-4D7F-A843-5980EB7D1FED}" type="pres">
      <dgm:prSet presAssocID="{819FD849-387D-4A78-AFCB-00EAFFC66801}" presName="sibTrans" presStyleCnt="0"/>
      <dgm:spPr/>
    </dgm:pt>
    <dgm:pt modelId="{2FC6A67C-A44F-4FEB-A2EB-6BCEBE49F34D}" type="pres">
      <dgm:prSet presAssocID="{181A2CA3-AF9E-4092-972C-9CE1F2E1C894}" presName="textNode" presStyleLbl="node1" presStyleIdx="4" presStyleCnt="6" custScaleY="152459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pPr latinLnBrk="1"/>
          <a:endParaRPr lang="ko-KR" altLang="en-US"/>
        </a:p>
      </dgm:t>
    </dgm:pt>
    <dgm:pt modelId="{FF0E65CC-F29C-4CF5-AA25-39FED5654A08}" type="pres">
      <dgm:prSet presAssocID="{768C24BF-639A-4C25-BA58-685F2650B880}" presName="sibTrans" presStyleCnt="0"/>
      <dgm:spPr/>
    </dgm:pt>
    <dgm:pt modelId="{E90E1080-1045-46D4-B4D6-10E33667C434}" type="pres">
      <dgm:prSet presAssocID="{C0533DCD-1AFE-46ED-B118-502BE1D79A03}" presName="textNode" presStyleLbl="node1" presStyleIdx="5" presStyleCnt="6" custScaleY="152459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pPr latinLnBrk="1"/>
          <a:endParaRPr lang="ko-KR" altLang="en-US"/>
        </a:p>
      </dgm:t>
    </dgm:pt>
  </dgm:ptLst>
  <dgm:cxnLst>
    <dgm:cxn modelId="{84FF2978-1781-47D8-A439-963A5D525862}" type="presOf" srcId="{DD5C7FE2-A621-44FA-AB67-3B7964C53A3E}" destId="{7E0C09C0-8694-4890-A98E-707C90F902A0}" srcOrd="0" destOrd="0" presId="urn:microsoft.com/office/officeart/2005/8/layout/hProcess9"/>
    <dgm:cxn modelId="{97D6089C-27A0-4AC0-AD19-7DB2D9955B14}" type="presOf" srcId="{C0533DCD-1AFE-46ED-B118-502BE1D79A03}" destId="{E90E1080-1045-46D4-B4D6-10E33667C434}" srcOrd="0" destOrd="0" presId="urn:microsoft.com/office/officeart/2005/8/layout/hProcess9"/>
    <dgm:cxn modelId="{20EEE1C4-FF45-4530-851B-75476C4994EC}" srcId="{D5CD6B52-0BF5-4578-8BC9-6BB25E776B4E}" destId="{23B5EE44-DE93-453C-8023-11D91928366D}" srcOrd="1" destOrd="0" parTransId="{ABCDB30A-D565-4C2B-A562-430D50706562}" sibTransId="{A9164FAC-7B83-45BD-AD56-45EDD2A0DBD2}"/>
    <dgm:cxn modelId="{A8CD782F-B106-4CE7-AA74-AEE5491B28A5}" type="presOf" srcId="{D5CD6B52-0BF5-4578-8BC9-6BB25E776B4E}" destId="{B5B0253F-FDEF-40B2-8122-ABC92643DFF8}" srcOrd="0" destOrd="0" presId="urn:microsoft.com/office/officeart/2005/8/layout/hProcess9"/>
    <dgm:cxn modelId="{48443FE7-D3D6-4F9C-8652-B4AF026C28BF}" type="presOf" srcId="{181A2CA3-AF9E-4092-972C-9CE1F2E1C894}" destId="{2FC6A67C-A44F-4FEB-A2EB-6BCEBE49F34D}" srcOrd="0" destOrd="0" presId="urn:microsoft.com/office/officeart/2005/8/layout/hProcess9"/>
    <dgm:cxn modelId="{7AA310F5-2FF5-45B4-9F43-45DFE7C18016}" srcId="{D5CD6B52-0BF5-4578-8BC9-6BB25E776B4E}" destId="{C0533DCD-1AFE-46ED-B118-502BE1D79A03}" srcOrd="5" destOrd="0" parTransId="{81FBA935-2CE1-43B0-B2C2-E996535FFCDB}" sibTransId="{213C1AA2-FAA9-4366-BDD9-DD1E0ABDDAAB}"/>
    <dgm:cxn modelId="{46083B6B-BFD3-4831-9A46-B9EF4F53ABD1}" type="presOf" srcId="{23B5EE44-DE93-453C-8023-11D91928366D}" destId="{8B741C1D-8165-4A54-BC0E-3EE02912A0A0}" srcOrd="0" destOrd="0" presId="urn:microsoft.com/office/officeart/2005/8/layout/hProcess9"/>
    <dgm:cxn modelId="{553090C7-37D8-454D-8C19-258B11A3E0DD}" srcId="{D5CD6B52-0BF5-4578-8BC9-6BB25E776B4E}" destId="{A362385A-584A-4CF0-A317-4927676DC0A6}" srcOrd="0" destOrd="0" parTransId="{62121738-9C99-4A7B-B784-DA1AC9EAEE9D}" sibTransId="{7B489BC8-A6B8-409D-A3DC-125CCDB5A459}"/>
    <dgm:cxn modelId="{EE56AB51-8475-4547-91E4-E5E5B02F0777}" type="presOf" srcId="{69286D98-E94F-4A13-824C-3990011CBC26}" destId="{F1F5CBBA-A876-4D5D-94A7-038434585A03}" srcOrd="0" destOrd="0" presId="urn:microsoft.com/office/officeart/2005/8/layout/hProcess9"/>
    <dgm:cxn modelId="{6C8F31CD-C47F-4617-8CB3-103630732FAE}" srcId="{D5CD6B52-0BF5-4578-8BC9-6BB25E776B4E}" destId="{69286D98-E94F-4A13-824C-3990011CBC26}" srcOrd="3" destOrd="0" parTransId="{F8673183-D3F1-416A-86D7-5438F1734BC1}" sibTransId="{819FD849-387D-4A78-AFCB-00EAFFC66801}"/>
    <dgm:cxn modelId="{0485F2BC-D6E1-4E75-A370-B8FE0A569918}" type="presOf" srcId="{A362385A-584A-4CF0-A317-4927676DC0A6}" destId="{9A11A24F-D5C4-4BF2-8619-222935CC29EB}" srcOrd="0" destOrd="0" presId="urn:microsoft.com/office/officeart/2005/8/layout/hProcess9"/>
    <dgm:cxn modelId="{1DE42B2D-840B-4187-8FF4-061F66400926}" srcId="{D5CD6B52-0BF5-4578-8BC9-6BB25E776B4E}" destId="{181A2CA3-AF9E-4092-972C-9CE1F2E1C894}" srcOrd="4" destOrd="0" parTransId="{B781CB5D-B9F0-4143-BAF6-4CE5AA87096F}" sibTransId="{768C24BF-639A-4C25-BA58-685F2650B880}"/>
    <dgm:cxn modelId="{EF47B9BE-4F6F-4990-99E4-12EC3ABEAA7D}" srcId="{D5CD6B52-0BF5-4578-8BC9-6BB25E776B4E}" destId="{DD5C7FE2-A621-44FA-AB67-3B7964C53A3E}" srcOrd="2" destOrd="0" parTransId="{EB465F5F-6EE8-4F5B-82E2-75D79409ED5F}" sibTransId="{8A626741-656D-4A62-90F9-C187DF9225F3}"/>
    <dgm:cxn modelId="{ED8C9842-E008-47F6-A063-0F02164142BB}" type="presParOf" srcId="{B5B0253F-FDEF-40B2-8122-ABC92643DFF8}" destId="{51FDF754-2031-45CF-97FF-19ED17593497}" srcOrd="0" destOrd="0" presId="urn:microsoft.com/office/officeart/2005/8/layout/hProcess9"/>
    <dgm:cxn modelId="{85B92BE6-36DA-4188-8981-CEE1DCF6FA10}" type="presParOf" srcId="{B5B0253F-FDEF-40B2-8122-ABC92643DFF8}" destId="{1E89635B-6EC3-42B1-8173-10CA922273B4}" srcOrd="1" destOrd="0" presId="urn:microsoft.com/office/officeart/2005/8/layout/hProcess9"/>
    <dgm:cxn modelId="{AD44AA5B-7410-4E67-A2C6-EE8237F02864}" type="presParOf" srcId="{1E89635B-6EC3-42B1-8173-10CA922273B4}" destId="{9A11A24F-D5C4-4BF2-8619-222935CC29EB}" srcOrd="0" destOrd="0" presId="urn:microsoft.com/office/officeart/2005/8/layout/hProcess9"/>
    <dgm:cxn modelId="{0DBDB804-2180-40B8-9850-1D8B748359AE}" type="presParOf" srcId="{1E89635B-6EC3-42B1-8173-10CA922273B4}" destId="{DCBF16BA-6286-4CDC-9EAF-C41DAA60CCB4}" srcOrd="1" destOrd="0" presId="urn:microsoft.com/office/officeart/2005/8/layout/hProcess9"/>
    <dgm:cxn modelId="{15CED48C-CF1B-4DDF-BB24-55DDE527A356}" type="presParOf" srcId="{1E89635B-6EC3-42B1-8173-10CA922273B4}" destId="{8B741C1D-8165-4A54-BC0E-3EE02912A0A0}" srcOrd="2" destOrd="0" presId="urn:microsoft.com/office/officeart/2005/8/layout/hProcess9"/>
    <dgm:cxn modelId="{35B4A534-CE1F-4C94-81CF-6A0B1CC80EE7}" type="presParOf" srcId="{1E89635B-6EC3-42B1-8173-10CA922273B4}" destId="{D69379B3-28ED-41AC-A9B4-6259AA1E6271}" srcOrd="3" destOrd="0" presId="urn:microsoft.com/office/officeart/2005/8/layout/hProcess9"/>
    <dgm:cxn modelId="{A288B89F-60CF-4E44-9FDD-8348405B02BD}" type="presParOf" srcId="{1E89635B-6EC3-42B1-8173-10CA922273B4}" destId="{7E0C09C0-8694-4890-A98E-707C90F902A0}" srcOrd="4" destOrd="0" presId="urn:microsoft.com/office/officeart/2005/8/layout/hProcess9"/>
    <dgm:cxn modelId="{C6CD60C0-94AB-4791-8D99-0830936AE059}" type="presParOf" srcId="{1E89635B-6EC3-42B1-8173-10CA922273B4}" destId="{0A57FD01-A508-413D-9C11-E314BE4F4367}" srcOrd="5" destOrd="0" presId="urn:microsoft.com/office/officeart/2005/8/layout/hProcess9"/>
    <dgm:cxn modelId="{712CE635-90A5-4444-8FA4-87886D805145}" type="presParOf" srcId="{1E89635B-6EC3-42B1-8173-10CA922273B4}" destId="{F1F5CBBA-A876-4D5D-94A7-038434585A03}" srcOrd="6" destOrd="0" presId="urn:microsoft.com/office/officeart/2005/8/layout/hProcess9"/>
    <dgm:cxn modelId="{167F2E42-0F6A-4FA8-91F2-2C30ABDB83DA}" type="presParOf" srcId="{1E89635B-6EC3-42B1-8173-10CA922273B4}" destId="{0FCCB488-908B-4D7F-A843-5980EB7D1FED}" srcOrd="7" destOrd="0" presId="urn:microsoft.com/office/officeart/2005/8/layout/hProcess9"/>
    <dgm:cxn modelId="{A4C11C82-5C62-4C75-A4FD-CA3F40B11090}" type="presParOf" srcId="{1E89635B-6EC3-42B1-8173-10CA922273B4}" destId="{2FC6A67C-A44F-4FEB-A2EB-6BCEBE49F34D}" srcOrd="8" destOrd="0" presId="urn:microsoft.com/office/officeart/2005/8/layout/hProcess9"/>
    <dgm:cxn modelId="{7C9BFFFA-C2B2-4AD7-B049-11FC6D6F9A23}" type="presParOf" srcId="{1E89635B-6EC3-42B1-8173-10CA922273B4}" destId="{FF0E65CC-F29C-4CF5-AA25-39FED5654A08}" srcOrd="9" destOrd="0" presId="urn:microsoft.com/office/officeart/2005/8/layout/hProcess9"/>
    <dgm:cxn modelId="{5B2C6F09-915F-4DFE-98DD-80359D397866}" type="presParOf" srcId="{1E89635B-6EC3-42B1-8173-10CA922273B4}" destId="{E90E1080-1045-46D4-B4D6-10E33667C434}" srcOrd="1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1CDF4EA1-90E1-4E2E-A496-25C85415D8AA}" type="doc">
      <dgm:prSet loTypeId="urn:microsoft.com/office/officeart/2005/8/layout/hChevron3" loCatId="process" qsTypeId="urn:microsoft.com/office/officeart/2005/8/quickstyle/simple3" qsCatId="simple" csTypeId="urn:microsoft.com/office/officeart/2005/8/colors/colorful1#19" csCatId="colorful" phldr="1"/>
      <dgm:spPr/>
    </dgm:pt>
    <dgm:pt modelId="{E33282C1-5D03-467B-8E6D-1F663DBDD759}">
      <dgm:prSet phldrT="[텍스트]" custT="1"/>
      <dgm:spPr/>
      <dgm:t>
        <a:bodyPr/>
        <a:lstStyle/>
        <a:p>
          <a:pPr latinLnBrk="1"/>
          <a:r>
            <a:rPr lang="ko-KR" altLang="en-US" sz="1200" dirty="0" smtClean="0"/>
            <a:t>기업 및 </a:t>
          </a:r>
          <a:endParaRPr lang="en-US" altLang="ko-KR" sz="1200" dirty="0" smtClean="0"/>
        </a:p>
        <a:p>
          <a:pPr latinLnBrk="1"/>
          <a:r>
            <a:rPr lang="ko-KR" altLang="en-US" sz="1200" dirty="0" smtClean="0"/>
            <a:t>기업가 분석</a:t>
          </a:r>
          <a:endParaRPr lang="ko-KR" altLang="en-US" sz="1200" dirty="0"/>
        </a:p>
      </dgm:t>
    </dgm:pt>
    <dgm:pt modelId="{ED55B666-3E90-4A4C-87E7-9230ADE62819}" type="parTrans" cxnId="{7E0BBAAC-3E7F-4539-BA8E-6D9DD705A848}">
      <dgm:prSet/>
      <dgm:spPr/>
      <dgm:t>
        <a:bodyPr/>
        <a:lstStyle/>
        <a:p>
          <a:pPr latinLnBrk="1"/>
          <a:endParaRPr lang="ko-KR" altLang="en-US" sz="1200"/>
        </a:p>
      </dgm:t>
    </dgm:pt>
    <dgm:pt modelId="{FF4F4634-A4FD-417A-A1EE-703B160F53C6}" type="sibTrans" cxnId="{7E0BBAAC-3E7F-4539-BA8E-6D9DD705A848}">
      <dgm:prSet/>
      <dgm:spPr/>
      <dgm:t>
        <a:bodyPr/>
        <a:lstStyle/>
        <a:p>
          <a:pPr latinLnBrk="1"/>
          <a:endParaRPr lang="ko-KR" altLang="en-US" sz="1200"/>
        </a:p>
      </dgm:t>
    </dgm:pt>
    <dgm:pt modelId="{1A9D41C0-AC56-4347-86F5-168059F924BD}">
      <dgm:prSet phldrT="[텍스트]" custT="1"/>
      <dgm:spPr/>
      <dgm:t>
        <a:bodyPr/>
        <a:lstStyle/>
        <a:p>
          <a:pPr latinLnBrk="1"/>
          <a:r>
            <a:rPr lang="ko-KR" altLang="en-US" sz="1200" dirty="0" err="1" smtClean="0"/>
            <a:t>인큐베이팅</a:t>
          </a:r>
          <a:r>
            <a:rPr lang="ko-KR" altLang="en-US" sz="1200" dirty="0" smtClean="0"/>
            <a:t> </a:t>
          </a:r>
          <a:endParaRPr lang="en-US" altLang="ko-KR" sz="1200" dirty="0" smtClean="0"/>
        </a:p>
        <a:p>
          <a:pPr latinLnBrk="1"/>
          <a:r>
            <a:rPr lang="ko-KR" altLang="en-US" sz="1200" dirty="0" smtClean="0"/>
            <a:t>목표 수립 </a:t>
          </a:r>
          <a:endParaRPr lang="ko-KR" altLang="en-US" sz="1200" dirty="0"/>
        </a:p>
      </dgm:t>
    </dgm:pt>
    <dgm:pt modelId="{2E53CE1F-70C5-4E71-A78D-A691DD2C4DE3}" type="parTrans" cxnId="{664F77B9-88C0-44AB-A0D2-13FB4BCDF8B6}">
      <dgm:prSet/>
      <dgm:spPr/>
      <dgm:t>
        <a:bodyPr/>
        <a:lstStyle/>
        <a:p>
          <a:pPr latinLnBrk="1"/>
          <a:endParaRPr lang="ko-KR" altLang="en-US" sz="1200"/>
        </a:p>
      </dgm:t>
    </dgm:pt>
    <dgm:pt modelId="{F25E73AA-BE6E-4421-B41D-5DB175967DD5}" type="sibTrans" cxnId="{664F77B9-88C0-44AB-A0D2-13FB4BCDF8B6}">
      <dgm:prSet/>
      <dgm:spPr/>
      <dgm:t>
        <a:bodyPr/>
        <a:lstStyle/>
        <a:p>
          <a:pPr latinLnBrk="1"/>
          <a:endParaRPr lang="ko-KR" altLang="en-US" sz="1200"/>
        </a:p>
      </dgm:t>
    </dgm:pt>
    <dgm:pt modelId="{2E388BAA-2753-417B-AEE8-634DF97FF934}">
      <dgm:prSet phldrT="[텍스트]" custT="1"/>
      <dgm:spPr/>
      <dgm:t>
        <a:bodyPr/>
        <a:lstStyle/>
        <a:p>
          <a:pPr latinLnBrk="1"/>
          <a:r>
            <a:rPr lang="ko-KR" altLang="en-US" sz="1200" dirty="0" err="1" smtClean="0"/>
            <a:t>인큐베이팅</a:t>
          </a:r>
          <a:r>
            <a:rPr lang="en-US" altLang="ko-KR" sz="1200" dirty="0" smtClean="0"/>
            <a:t/>
          </a:r>
          <a:br>
            <a:rPr lang="en-US" altLang="ko-KR" sz="1200" dirty="0" smtClean="0"/>
          </a:br>
          <a:r>
            <a:rPr lang="ko-KR" altLang="en-US" sz="1200" dirty="0" smtClean="0"/>
            <a:t>목표 및 </a:t>
          </a:r>
          <a:r>
            <a:rPr lang="en-US" altLang="ko-KR" sz="1200" dirty="0" smtClean="0"/>
            <a:t/>
          </a:r>
          <a:br>
            <a:rPr lang="en-US" altLang="ko-KR" sz="1200" dirty="0" smtClean="0"/>
          </a:br>
          <a:r>
            <a:rPr lang="ko-KR" altLang="en-US" sz="1200" dirty="0" smtClean="0"/>
            <a:t>방법론 합의</a:t>
          </a:r>
          <a:endParaRPr lang="ko-KR" altLang="en-US" sz="1200" dirty="0"/>
        </a:p>
      </dgm:t>
    </dgm:pt>
    <dgm:pt modelId="{EAA34AAB-E81F-4A31-87E4-77DFD43D4059}" type="parTrans" cxnId="{B0975ADD-3FE8-4A3F-B101-5429EC63750C}">
      <dgm:prSet/>
      <dgm:spPr/>
      <dgm:t>
        <a:bodyPr/>
        <a:lstStyle/>
        <a:p>
          <a:pPr latinLnBrk="1"/>
          <a:endParaRPr lang="ko-KR" altLang="en-US" sz="1200"/>
        </a:p>
      </dgm:t>
    </dgm:pt>
    <dgm:pt modelId="{17D79C6D-0B16-405F-A6D1-4CC13CAAEBC3}" type="sibTrans" cxnId="{B0975ADD-3FE8-4A3F-B101-5429EC63750C}">
      <dgm:prSet/>
      <dgm:spPr/>
      <dgm:t>
        <a:bodyPr/>
        <a:lstStyle/>
        <a:p>
          <a:pPr latinLnBrk="1"/>
          <a:endParaRPr lang="ko-KR" altLang="en-US" sz="1200"/>
        </a:p>
      </dgm:t>
    </dgm:pt>
    <dgm:pt modelId="{D8C6C6FE-2A8E-4CCF-98F3-B298701EE5CC}">
      <dgm:prSet phldrT="[텍스트]" custT="1"/>
      <dgm:spPr/>
      <dgm:t>
        <a:bodyPr lIns="0" rIns="0"/>
        <a:lstStyle/>
        <a:p>
          <a:pPr latinLnBrk="1"/>
          <a:r>
            <a:rPr lang="ko-KR" altLang="en-US" sz="1200" dirty="0" smtClean="0"/>
            <a:t>실행</a:t>
          </a:r>
          <a:r>
            <a:rPr lang="en-US" altLang="ko-KR" sz="1200" dirty="0" smtClean="0"/>
            <a:t>(</a:t>
          </a:r>
          <a:r>
            <a:rPr lang="ko-KR" altLang="en-US" sz="1200" dirty="0" err="1" smtClean="0"/>
            <a:t>코칭과</a:t>
          </a:r>
          <a:r>
            <a:rPr lang="ko-KR" altLang="en-US" sz="1200" dirty="0" smtClean="0"/>
            <a:t> </a:t>
          </a:r>
          <a:r>
            <a:rPr lang="en-US" altLang="ko-KR" sz="1200" dirty="0" smtClean="0"/>
            <a:t/>
          </a:r>
          <a:br>
            <a:rPr lang="en-US" altLang="ko-KR" sz="1200" dirty="0" smtClean="0"/>
          </a:br>
          <a:r>
            <a:rPr lang="ko-KR" altLang="en-US" sz="1200" dirty="0" smtClean="0"/>
            <a:t>프로그램 </a:t>
          </a:r>
          <a:r>
            <a:rPr lang="en-US" altLang="ko-KR" sz="1200" dirty="0" smtClean="0"/>
            <a:t/>
          </a:r>
          <a:br>
            <a:rPr lang="en-US" altLang="ko-KR" sz="1200" dirty="0" smtClean="0"/>
          </a:br>
          <a:r>
            <a:rPr lang="ko-KR" altLang="en-US" sz="1200" dirty="0" smtClean="0"/>
            <a:t>실행</a:t>
          </a:r>
          <a:r>
            <a:rPr lang="en-US" altLang="ko-KR" sz="1200" dirty="0" smtClean="0"/>
            <a:t>)</a:t>
          </a:r>
          <a:r>
            <a:rPr lang="ko-KR" altLang="en-US" sz="1200" dirty="0" smtClean="0"/>
            <a:t> </a:t>
          </a:r>
          <a:endParaRPr lang="ko-KR" altLang="en-US" sz="1200" dirty="0"/>
        </a:p>
      </dgm:t>
    </dgm:pt>
    <dgm:pt modelId="{C14BEF34-1FC5-43B7-A7F7-90D4B0D7C8D0}" type="parTrans" cxnId="{88E31140-E287-4229-B106-BB64E84403F0}">
      <dgm:prSet/>
      <dgm:spPr/>
      <dgm:t>
        <a:bodyPr/>
        <a:lstStyle/>
        <a:p>
          <a:pPr latinLnBrk="1"/>
          <a:endParaRPr lang="ko-KR" altLang="en-US" sz="1200"/>
        </a:p>
      </dgm:t>
    </dgm:pt>
    <dgm:pt modelId="{3C77F160-D8E0-4769-BC63-11965655E729}" type="sibTrans" cxnId="{88E31140-E287-4229-B106-BB64E84403F0}">
      <dgm:prSet/>
      <dgm:spPr/>
      <dgm:t>
        <a:bodyPr/>
        <a:lstStyle/>
        <a:p>
          <a:pPr latinLnBrk="1"/>
          <a:endParaRPr lang="ko-KR" altLang="en-US" sz="1200"/>
        </a:p>
      </dgm:t>
    </dgm:pt>
    <dgm:pt modelId="{063B4454-39A2-4D72-AE06-CB1F1CDE8028}">
      <dgm:prSet phldrT="[텍스트]" custT="1"/>
      <dgm:spPr/>
      <dgm:t>
        <a:bodyPr/>
        <a:lstStyle/>
        <a:p>
          <a:pPr latinLnBrk="1"/>
          <a:r>
            <a:rPr lang="ko-KR" altLang="en-US" sz="1400" b="1" u="sng" dirty="0" smtClean="0"/>
            <a:t>평가 및 </a:t>
          </a:r>
          <a:endParaRPr lang="en-US" altLang="ko-KR" sz="1400" b="1" u="sng" dirty="0" smtClean="0"/>
        </a:p>
        <a:p>
          <a:pPr latinLnBrk="1"/>
          <a:r>
            <a:rPr lang="ko-KR" altLang="en-US" sz="1400" b="1" u="sng" dirty="0" smtClean="0"/>
            <a:t>보완 </a:t>
          </a:r>
          <a:endParaRPr lang="ko-KR" altLang="en-US" sz="1400" b="1" u="sng" dirty="0"/>
        </a:p>
      </dgm:t>
    </dgm:pt>
    <dgm:pt modelId="{A052F52A-B322-4575-99D2-A5C4D61BEE0E}" type="parTrans" cxnId="{3A4F2D13-FB37-4DF4-80ED-D46F03EAD409}">
      <dgm:prSet/>
      <dgm:spPr/>
      <dgm:t>
        <a:bodyPr/>
        <a:lstStyle/>
        <a:p>
          <a:pPr latinLnBrk="1"/>
          <a:endParaRPr lang="ko-KR" altLang="en-US" sz="1200"/>
        </a:p>
      </dgm:t>
    </dgm:pt>
    <dgm:pt modelId="{7C7CED44-0393-472D-A6AE-5083CFF868E7}" type="sibTrans" cxnId="{3A4F2D13-FB37-4DF4-80ED-D46F03EAD409}">
      <dgm:prSet/>
      <dgm:spPr/>
      <dgm:t>
        <a:bodyPr/>
        <a:lstStyle/>
        <a:p>
          <a:pPr latinLnBrk="1"/>
          <a:endParaRPr lang="ko-KR" altLang="en-US" sz="1200"/>
        </a:p>
      </dgm:t>
    </dgm:pt>
    <dgm:pt modelId="{56D13F4E-D3BA-4F87-96BA-4695D1F97000}" type="pres">
      <dgm:prSet presAssocID="{1CDF4EA1-90E1-4E2E-A496-25C85415D8AA}" presName="Name0" presStyleCnt="0">
        <dgm:presLayoutVars>
          <dgm:dir/>
          <dgm:resizeHandles val="exact"/>
        </dgm:presLayoutVars>
      </dgm:prSet>
      <dgm:spPr/>
    </dgm:pt>
    <dgm:pt modelId="{7D21FBB9-5A0D-46A6-9D8F-0248194AC4A7}" type="pres">
      <dgm:prSet presAssocID="{E33282C1-5D03-467B-8E6D-1F663DBDD759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0BDFE97-91F2-4A7E-BB38-A5052477D97F}" type="pres">
      <dgm:prSet presAssocID="{FF4F4634-A4FD-417A-A1EE-703B160F53C6}" presName="parSpace" presStyleCnt="0"/>
      <dgm:spPr/>
    </dgm:pt>
    <dgm:pt modelId="{71B1314D-1725-4EDA-B9DB-19A8C1D66382}" type="pres">
      <dgm:prSet presAssocID="{1A9D41C0-AC56-4347-86F5-168059F924B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DA7C60-CC4E-407E-8264-E52A481655D4}" type="pres">
      <dgm:prSet presAssocID="{F25E73AA-BE6E-4421-B41D-5DB175967DD5}" presName="parSpace" presStyleCnt="0"/>
      <dgm:spPr/>
    </dgm:pt>
    <dgm:pt modelId="{7AC31DF8-27A9-4657-B808-03C195751265}" type="pres">
      <dgm:prSet presAssocID="{2E388BAA-2753-417B-AEE8-634DF97FF934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DA8091D-EBFD-47C6-BFD1-22B5E0475B9A}" type="pres">
      <dgm:prSet presAssocID="{17D79C6D-0B16-405F-A6D1-4CC13CAAEBC3}" presName="parSpace" presStyleCnt="0"/>
      <dgm:spPr/>
    </dgm:pt>
    <dgm:pt modelId="{420B65FC-DFD4-4246-AFC2-E75DF9918031}" type="pres">
      <dgm:prSet presAssocID="{D8C6C6FE-2A8E-4CCF-98F3-B298701EE5CC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2A5FCD-D8D6-41AD-AD79-9C8DCB71B859}" type="pres">
      <dgm:prSet presAssocID="{3C77F160-D8E0-4769-BC63-11965655E729}" presName="parSpace" presStyleCnt="0"/>
      <dgm:spPr/>
    </dgm:pt>
    <dgm:pt modelId="{D2E500D4-EF7B-4594-9C9C-35C4C587B76A}" type="pres">
      <dgm:prSet presAssocID="{063B4454-39A2-4D72-AE06-CB1F1CDE8028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ACDEEDEC-4F85-4CA4-98E1-06DC2A5F7B16}" type="presOf" srcId="{D8C6C6FE-2A8E-4CCF-98F3-B298701EE5CC}" destId="{420B65FC-DFD4-4246-AFC2-E75DF9918031}" srcOrd="0" destOrd="0" presId="urn:microsoft.com/office/officeart/2005/8/layout/hChevron3"/>
    <dgm:cxn modelId="{664F77B9-88C0-44AB-A0D2-13FB4BCDF8B6}" srcId="{1CDF4EA1-90E1-4E2E-A496-25C85415D8AA}" destId="{1A9D41C0-AC56-4347-86F5-168059F924BD}" srcOrd="1" destOrd="0" parTransId="{2E53CE1F-70C5-4E71-A78D-A691DD2C4DE3}" sibTransId="{F25E73AA-BE6E-4421-B41D-5DB175967DD5}"/>
    <dgm:cxn modelId="{70EDA51B-95AF-4A8E-8CDA-B36B2C61C1B1}" type="presOf" srcId="{1A9D41C0-AC56-4347-86F5-168059F924BD}" destId="{71B1314D-1725-4EDA-B9DB-19A8C1D66382}" srcOrd="0" destOrd="0" presId="urn:microsoft.com/office/officeart/2005/8/layout/hChevron3"/>
    <dgm:cxn modelId="{B0975ADD-3FE8-4A3F-B101-5429EC63750C}" srcId="{1CDF4EA1-90E1-4E2E-A496-25C85415D8AA}" destId="{2E388BAA-2753-417B-AEE8-634DF97FF934}" srcOrd="2" destOrd="0" parTransId="{EAA34AAB-E81F-4A31-87E4-77DFD43D4059}" sibTransId="{17D79C6D-0B16-405F-A6D1-4CC13CAAEBC3}"/>
    <dgm:cxn modelId="{C86E3F61-0E38-48FB-AC5A-31ED64C0B933}" type="presOf" srcId="{E33282C1-5D03-467B-8E6D-1F663DBDD759}" destId="{7D21FBB9-5A0D-46A6-9D8F-0248194AC4A7}" srcOrd="0" destOrd="0" presId="urn:microsoft.com/office/officeart/2005/8/layout/hChevron3"/>
    <dgm:cxn modelId="{4520F9D2-195F-4FAB-AA2B-449BA5974386}" type="presOf" srcId="{2E388BAA-2753-417B-AEE8-634DF97FF934}" destId="{7AC31DF8-27A9-4657-B808-03C195751265}" srcOrd="0" destOrd="0" presId="urn:microsoft.com/office/officeart/2005/8/layout/hChevron3"/>
    <dgm:cxn modelId="{88E31140-E287-4229-B106-BB64E84403F0}" srcId="{1CDF4EA1-90E1-4E2E-A496-25C85415D8AA}" destId="{D8C6C6FE-2A8E-4CCF-98F3-B298701EE5CC}" srcOrd="3" destOrd="0" parTransId="{C14BEF34-1FC5-43B7-A7F7-90D4B0D7C8D0}" sibTransId="{3C77F160-D8E0-4769-BC63-11965655E729}"/>
    <dgm:cxn modelId="{972D44D0-FD70-47D4-89CE-930DE59114B5}" type="presOf" srcId="{063B4454-39A2-4D72-AE06-CB1F1CDE8028}" destId="{D2E500D4-EF7B-4594-9C9C-35C4C587B76A}" srcOrd="0" destOrd="0" presId="urn:microsoft.com/office/officeart/2005/8/layout/hChevron3"/>
    <dgm:cxn modelId="{DA5EDBD1-1651-41A0-8FB1-F3BEF78C5816}" type="presOf" srcId="{1CDF4EA1-90E1-4E2E-A496-25C85415D8AA}" destId="{56D13F4E-D3BA-4F87-96BA-4695D1F97000}" srcOrd="0" destOrd="0" presId="urn:microsoft.com/office/officeart/2005/8/layout/hChevron3"/>
    <dgm:cxn modelId="{3A4F2D13-FB37-4DF4-80ED-D46F03EAD409}" srcId="{1CDF4EA1-90E1-4E2E-A496-25C85415D8AA}" destId="{063B4454-39A2-4D72-AE06-CB1F1CDE8028}" srcOrd="4" destOrd="0" parTransId="{A052F52A-B322-4575-99D2-A5C4D61BEE0E}" sibTransId="{7C7CED44-0393-472D-A6AE-5083CFF868E7}"/>
    <dgm:cxn modelId="{7E0BBAAC-3E7F-4539-BA8E-6D9DD705A848}" srcId="{1CDF4EA1-90E1-4E2E-A496-25C85415D8AA}" destId="{E33282C1-5D03-467B-8E6D-1F663DBDD759}" srcOrd="0" destOrd="0" parTransId="{ED55B666-3E90-4A4C-87E7-9230ADE62819}" sibTransId="{FF4F4634-A4FD-417A-A1EE-703B160F53C6}"/>
    <dgm:cxn modelId="{A18E0417-011F-4ED6-AEC6-AACA6C53E7CB}" type="presParOf" srcId="{56D13F4E-D3BA-4F87-96BA-4695D1F97000}" destId="{7D21FBB9-5A0D-46A6-9D8F-0248194AC4A7}" srcOrd="0" destOrd="0" presId="urn:microsoft.com/office/officeart/2005/8/layout/hChevron3"/>
    <dgm:cxn modelId="{255124F7-D5E5-44D2-AA8E-A865AAC69903}" type="presParOf" srcId="{56D13F4E-D3BA-4F87-96BA-4695D1F97000}" destId="{D0BDFE97-91F2-4A7E-BB38-A5052477D97F}" srcOrd="1" destOrd="0" presId="urn:microsoft.com/office/officeart/2005/8/layout/hChevron3"/>
    <dgm:cxn modelId="{6F132946-3BDA-4B23-A433-468E8171282B}" type="presParOf" srcId="{56D13F4E-D3BA-4F87-96BA-4695D1F97000}" destId="{71B1314D-1725-4EDA-B9DB-19A8C1D66382}" srcOrd="2" destOrd="0" presId="urn:microsoft.com/office/officeart/2005/8/layout/hChevron3"/>
    <dgm:cxn modelId="{82ED50BD-FFD0-488B-8096-839F10E79EB6}" type="presParOf" srcId="{56D13F4E-D3BA-4F87-96BA-4695D1F97000}" destId="{9ADA7C60-CC4E-407E-8264-E52A481655D4}" srcOrd="3" destOrd="0" presId="urn:microsoft.com/office/officeart/2005/8/layout/hChevron3"/>
    <dgm:cxn modelId="{FE5BF58D-118B-4FC0-8BB5-B58A74A9B02E}" type="presParOf" srcId="{56D13F4E-D3BA-4F87-96BA-4695D1F97000}" destId="{7AC31DF8-27A9-4657-B808-03C195751265}" srcOrd="4" destOrd="0" presId="urn:microsoft.com/office/officeart/2005/8/layout/hChevron3"/>
    <dgm:cxn modelId="{4C162974-EF6A-4D8A-8954-AFB860084F3C}" type="presParOf" srcId="{56D13F4E-D3BA-4F87-96BA-4695D1F97000}" destId="{8DA8091D-EBFD-47C6-BFD1-22B5E0475B9A}" srcOrd="5" destOrd="0" presId="urn:microsoft.com/office/officeart/2005/8/layout/hChevron3"/>
    <dgm:cxn modelId="{22C16496-4821-4063-A6DC-4E377E6FB427}" type="presParOf" srcId="{56D13F4E-D3BA-4F87-96BA-4695D1F97000}" destId="{420B65FC-DFD4-4246-AFC2-E75DF9918031}" srcOrd="6" destOrd="0" presId="urn:microsoft.com/office/officeart/2005/8/layout/hChevron3"/>
    <dgm:cxn modelId="{EFD69C46-B75A-4770-85ED-ED7CD727FFAB}" type="presParOf" srcId="{56D13F4E-D3BA-4F87-96BA-4695D1F97000}" destId="{9A2A5FCD-D8D6-41AD-AD79-9C8DCB71B859}" srcOrd="7" destOrd="0" presId="urn:microsoft.com/office/officeart/2005/8/layout/hChevron3"/>
    <dgm:cxn modelId="{8CF1DEDC-AE74-4AA1-B9B3-950BD7FD6A8C}" type="presParOf" srcId="{56D13F4E-D3BA-4F87-96BA-4695D1F97000}" destId="{D2E500D4-EF7B-4594-9C9C-35C4C587B76A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2B9A76AD-30A0-4684-8BE5-17F292E8BBFA}" type="doc">
      <dgm:prSet loTypeId="urn:microsoft.com/office/officeart/2005/8/layout/matrix3" loCatId="matrix" qsTypeId="urn:microsoft.com/office/officeart/2005/8/quickstyle/simple2" qsCatId="simple" csTypeId="urn:microsoft.com/office/officeart/2005/8/colors/accent6_2" csCatId="accent6" phldr="1"/>
      <dgm:spPr/>
      <dgm:t>
        <a:bodyPr/>
        <a:lstStyle/>
        <a:p>
          <a:pPr latinLnBrk="1"/>
          <a:endParaRPr lang="ko-KR" altLang="en-US"/>
        </a:p>
      </dgm:t>
    </dgm:pt>
    <dgm:pt modelId="{2C528792-B1C4-4550-9E63-C44910F24A36}">
      <dgm:prSet phldrT="[텍스트]"/>
      <dgm:spPr/>
      <dgm:t>
        <a:bodyPr/>
        <a:lstStyle/>
        <a:p>
          <a:pPr latinLnBrk="1"/>
          <a:r>
            <a:rPr lang="ko-KR" altLang="en-US" b="1" dirty="0" err="1" smtClean="0">
              <a:latin typeface="+mn-ea"/>
              <a:ea typeface="+mn-ea"/>
            </a:rPr>
            <a:t>사회적문제</a:t>
          </a:r>
          <a:r>
            <a:rPr lang="ko-KR" altLang="en-US" b="1" dirty="0" smtClean="0">
              <a:latin typeface="+mn-ea"/>
              <a:ea typeface="+mn-ea"/>
            </a:rPr>
            <a:t> 인식 </a:t>
          </a:r>
          <a:r>
            <a:rPr lang="en-US" altLang="ko-KR" b="0" dirty="0" smtClean="0">
              <a:latin typeface="+mn-ea"/>
              <a:ea typeface="+mn-ea"/>
            </a:rPr>
            <a:t>(</a:t>
          </a:r>
          <a:r>
            <a:rPr lang="ko-KR" altLang="en-US" b="0" dirty="0" smtClean="0">
              <a:latin typeface="+mn-ea"/>
              <a:ea typeface="+mn-ea"/>
            </a:rPr>
            <a:t>문제 현황 및 </a:t>
          </a:r>
          <a:r>
            <a:rPr lang="en-US" altLang="ko-KR" b="0" dirty="0" smtClean="0">
              <a:latin typeface="+mn-ea"/>
              <a:ea typeface="+mn-ea"/>
            </a:rPr>
            <a:t/>
          </a:r>
          <a:br>
            <a:rPr lang="en-US" altLang="ko-KR" b="0" dirty="0" smtClean="0">
              <a:latin typeface="+mn-ea"/>
              <a:ea typeface="+mn-ea"/>
            </a:rPr>
          </a:br>
          <a:r>
            <a:rPr lang="ko-KR" altLang="en-US" b="0" dirty="0" smtClean="0">
              <a:latin typeface="+mn-ea"/>
              <a:ea typeface="+mn-ea"/>
            </a:rPr>
            <a:t>근본원인</a:t>
          </a:r>
          <a:r>
            <a:rPr lang="en-US" altLang="ko-KR" b="0" dirty="0" smtClean="0">
              <a:latin typeface="+mn-ea"/>
              <a:ea typeface="+mn-ea"/>
            </a:rPr>
            <a:t>)</a:t>
          </a:r>
          <a:endParaRPr lang="ko-KR" altLang="en-US" dirty="0">
            <a:latin typeface="+mn-ea"/>
            <a:ea typeface="+mn-ea"/>
          </a:endParaRPr>
        </a:p>
      </dgm:t>
    </dgm:pt>
    <dgm:pt modelId="{2709A401-05D8-4844-A035-1B876A85FF5D}" type="parTrans" cxnId="{14119CBB-CDA7-4F89-B379-2AC7B9CFDAC1}">
      <dgm:prSet/>
      <dgm:spPr/>
      <dgm:t>
        <a:bodyPr/>
        <a:lstStyle/>
        <a:p>
          <a:pPr latinLnBrk="1"/>
          <a:endParaRPr lang="ko-KR" altLang="en-US"/>
        </a:p>
      </dgm:t>
    </dgm:pt>
    <dgm:pt modelId="{C6419C5A-8269-4539-85D9-B968C686918F}" type="sibTrans" cxnId="{14119CBB-CDA7-4F89-B379-2AC7B9CFDAC1}">
      <dgm:prSet/>
      <dgm:spPr/>
      <dgm:t>
        <a:bodyPr/>
        <a:lstStyle/>
        <a:p>
          <a:pPr latinLnBrk="1"/>
          <a:endParaRPr lang="ko-KR" altLang="en-US"/>
        </a:p>
      </dgm:t>
    </dgm:pt>
    <dgm:pt modelId="{41200A56-B2A1-4F54-BD32-79041EA4D2CD}">
      <dgm:prSet phldrT="[텍스트]"/>
      <dgm:spPr/>
      <dgm:t>
        <a:bodyPr/>
        <a:lstStyle/>
        <a:p>
          <a:pPr latinLnBrk="1"/>
          <a:r>
            <a:rPr lang="ko-KR" altLang="en-US" b="1" dirty="0" smtClean="0">
              <a:latin typeface="+mn-ea"/>
              <a:ea typeface="+mn-ea"/>
            </a:rPr>
            <a:t>사업 아이디어 </a:t>
          </a:r>
          <a:r>
            <a:rPr lang="en-US" altLang="ko-KR" b="1" dirty="0" smtClean="0">
              <a:latin typeface="+mn-ea"/>
              <a:ea typeface="+mn-ea"/>
            </a:rPr>
            <a:t/>
          </a:r>
          <a:br>
            <a:rPr lang="en-US" altLang="ko-KR" b="1" dirty="0" smtClean="0">
              <a:latin typeface="+mn-ea"/>
              <a:ea typeface="+mn-ea"/>
            </a:rPr>
          </a:br>
          <a:r>
            <a:rPr lang="en-US" altLang="ko-KR" dirty="0" smtClean="0">
              <a:latin typeface="+mn-ea"/>
              <a:ea typeface="+mn-ea"/>
            </a:rPr>
            <a:t>(</a:t>
          </a:r>
          <a:r>
            <a:rPr lang="ko-KR" altLang="en-US" dirty="0" smtClean="0">
              <a:latin typeface="+mn-ea"/>
              <a:ea typeface="+mn-ea"/>
            </a:rPr>
            <a:t>사업 영역</a:t>
          </a:r>
          <a:r>
            <a:rPr lang="en-US" altLang="ko-KR" dirty="0" smtClean="0">
              <a:latin typeface="+mn-ea"/>
              <a:ea typeface="+mn-ea"/>
            </a:rPr>
            <a:t>, </a:t>
          </a:r>
          <a:r>
            <a:rPr lang="ko-KR" altLang="en-US" dirty="0" smtClean="0">
              <a:latin typeface="+mn-ea"/>
              <a:ea typeface="+mn-ea"/>
            </a:rPr>
            <a:t>차별화</a:t>
          </a:r>
          <a:r>
            <a:rPr lang="en-US" altLang="ko-KR" dirty="0" smtClean="0">
              <a:latin typeface="+mn-ea"/>
              <a:ea typeface="+mn-ea"/>
            </a:rPr>
            <a:t>, </a:t>
          </a:r>
          <a:r>
            <a:rPr lang="ko-KR" altLang="en-US" dirty="0" smtClean="0">
              <a:latin typeface="+mn-ea"/>
              <a:ea typeface="+mn-ea"/>
            </a:rPr>
            <a:t>핵심역량 </a:t>
          </a:r>
          <a:r>
            <a:rPr lang="en-US" altLang="ko-KR" dirty="0" smtClean="0">
              <a:latin typeface="+mn-ea"/>
              <a:ea typeface="+mn-ea"/>
            </a:rPr>
            <a:t>)</a:t>
          </a:r>
          <a:endParaRPr lang="ko-KR" altLang="en-US" dirty="0">
            <a:latin typeface="+mn-ea"/>
            <a:ea typeface="+mn-ea"/>
          </a:endParaRPr>
        </a:p>
      </dgm:t>
    </dgm:pt>
    <dgm:pt modelId="{583D8F13-C970-497F-A085-DC22EF0BBD62}" type="parTrans" cxnId="{C7DA7F5E-5192-497D-850B-9E5178695421}">
      <dgm:prSet/>
      <dgm:spPr/>
      <dgm:t>
        <a:bodyPr/>
        <a:lstStyle/>
        <a:p>
          <a:pPr latinLnBrk="1"/>
          <a:endParaRPr lang="ko-KR" altLang="en-US"/>
        </a:p>
      </dgm:t>
    </dgm:pt>
    <dgm:pt modelId="{9975F4F3-5444-47DD-9AE2-8A4B98B127C6}" type="sibTrans" cxnId="{C7DA7F5E-5192-497D-850B-9E5178695421}">
      <dgm:prSet/>
      <dgm:spPr/>
      <dgm:t>
        <a:bodyPr/>
        <a:lstStyle/>
        <a:p>
          <a:pPr latinLnBrk="1"/>
          <a:endParaRPr lang="ko-KR" altLang="en-US"/>
        </a:p>
      </dgm:t>
    </dgm:pt>
    <dgm:pt modelId="{668E368F-511E-4665-BE3D-EF4FC109880A}">
      <dgm:prSet phldrT="[텍스트]"/>
      <dgm:spPr/>
      <dgm:t>
        <a:bodyPr/>
        <a:lstStyle/>
        <a:p>
          <a:pPr latinLnBrk="1"/>
          <a:r>
            <a:rPr lang="ko-KR" altLang="en-US" b="1" dirty="0" smtClean="0">
              <a:latin typeface="+mn-ea"/>
              <a:ea typeface="+mn-ea"/>
            </a:rPr>
            <a:t>실현하고자 하는 </a:t>
          </a:r>
          <a:r>
            <a:rPr lang="en-US" altLang="ko-KR" b="1" dirty="0" smtClean="0">
              <a:latin typeface="+mn-ea"/>
              <a:ea typeface="+mn-ea"/>
            </a:rPr>
            <a:t/>
          </a:r>
          <a:br>
            <a:rPr lang="en-US" altLang="ko-KR" b="1" dirty="0" smtClean="0">
              <a:latin typeface="+mn-ea"/>
              <a:ea typeface="+mn-ea"/>
            </a:rPr>
          </a:br>
          <a:r>
            <a:rPr lang="ko-KR" altLang="en-US" b="1" dirty="0" smtClean="0">
              <a:latin typeface="+mn-ea"/>
              <a:ea typeface="+mn-ea"/>
            </a:rPr>
            <a:t>가치 혹은 목표 </a:t>
          </a:r>
          <a:r>
            <a:rPr lang="en-US" altLang="ko-KR" b="0" dirty="0" smtClean="0">
              <a:latin typeface="+mn-ea"/>
              <a:ea typeface="+mn-ea"/>
            </a:rPr>
            <a:t/>
          </a:r>
          <a:br>
            <a:rPr lang="en-US" altLang="ko-KR" b="0" dirty="0" smtClean="0">
              <a:latin typeface="+mn-ea"/>
              <a:ea typeface="+mn-ea"/>
            </a:rPr>
          </a:br>
          <a:r>
            <a:rPr lang="en-US" altLang="ko-KR" b="0" dirty="0" smtClean="0">
              <a:latin typeface="+mn-ea"/>
              <a:ea typeface="+mn-ea"/>
            </a:rPr>
            <a:t>(</a:t>
          </a:r>
          <a:r>
            <a:rPr lang="ko-KR" altLang="en-US" dirty="0" smtClean="0">
              <a:latin typeface="+mn-ea"/>
              <a:ea typeface="+mn-ea"/>
            </a:rPr>
            <a:t>경제적</a:t>
          </a:r>
          <a:r>
            <a:rPr lang="en-US" altLang="ko-KR" dirty="0" smtClean="0">
              <a:latin typeface="+mn-ea"/>
              <a:ea typeface="+mn-ea"/>
            </a:rPr>
            <a:t>, </a:t>
          </a:r>
          <a:r>
            <a:rPr lang="ko-KR" altLang="en-US" dirty="0" smtClean="0">
              <a:latin typeface="+mn-ea"/>
              <a:ea typeface="+mn-ea"/>
            </a:rPr>
            <a:t>사회적</a:t>
          </a:r>
          <a:r>
            <a:rPr lang="en-US" altLang="ko-KR" dirty="0" smtClean="0">
              <a:latin typeface="+mn-ea"/>
              <a:ea typeface="+mn-ea"/>
            </a:rPr>
            <a:t>) </a:t>
          </a:r>
          <a:endParaRPr lang="ko-KR" altLang="en-US" dirty="0">
            <a:latin typeface="+mn-ea"/>
            <a:ea typeface="+mn-ea"/>
          </a:endParaRPr>
        </a:p>
      </dgm:t>
    </dgm:pt>
    <dgm:pt modelId="{203729F2-EE33-4E71-8985-14323FC72D0F}" type="parTrans" cxnId="{C43DF980-09D2-4B94-BC70-A12E1A6B02AE}">
      <dgm:prSet/>
      <dgm:spPr/>
      <dgm:t>
        <a:bodyPr/>
        <a:lstStyle/>
        <a:p>
          <a:pPr latinLnBrk="1"/>
          <a:endParaRPr lang="ko-KR" altLang="en-US"/>
        </a:p>
      </dgm:t>
    </dgm:pt>
    <dgm:pt modelId="{E4BAADE8-7859-46A9-9DFE-794E2BBA0AF0}" type="sibTrans" cxnId="{C43DF980-09D2-4B94-BC70-A12E1A6B02AE}">
      <dgm:prSet/>
      <dgm:spPr/>
      <dgm:t>
        <a:bodyPr/>
        <a:lstStyle/>
        <a:p>
          <a:pPr latinLnBrk="1"/>
          <a:endParaRPr lang="ko-KR" altLang="en-US"/>
        </a:p>
      </dgm:t>
    </dgm:pt>
    <dgm:pt modelId="{78DB1E79-D7E0-45A9-A02E-AB568B53F212}">
      <dgm:prSet phldrT="[텍스트]"/>
      <dgm:spPr/>
      <dgm:t>
        <a:bodyPr/>
        <a:lstStyle/>
        <a:p>
          <a:pPr latinLnBrk="1"/>
          <a:r>
            <a:rPr lang="ko-KR" altLang="en-US" b="1" dirty="0" smtClean="0">
              <a:latin typeface="+mn-ea"/>
              <a:ea typeface="+mn-ea"/>
            </a:rPr>
            <a:t>선언문 </a:t>
          </a:r>
          <a:endParaRPr lang="ko-KR" altLang="en-US" b="1" dirty="0">
            <a:latin typeface="+mn-ea"/>
            <a:ea typeface="+mn-ea"/>
          </a:endParaRPr>
        </a:p>
      </dgm:t>
    </dgm:pt>
    <dgm:pt modelId="{C0FB0037-D4FF-4F2E-A22D-3304520539C1}" type="parTrans" cxnId="{D64CF034-56BF-4D9C-ABDA-CBCEBD99A183}">
      <dgm:prSet/>
      <dgm:spPr/>
      <dgm:t>
        <a:bodyPr/>
        <a:lstStyle/>
        <a:p>
          <a:pPr latinLnBrk="1"/>
          <a:endParaRPr lang="ko-KR" altLang="en-US"/>
        </a:p>
      </dgm:t>
    </dgm:pt>
    <dgm:pt modelId="{11EF69C8-9ABF-4DC9-AF3E-D0CA2C4C269A}" type="sibTrans" cxnId="{D64CF034-56BF-4D9C-ABDA-CBCEBD99A183}">
      <dgm:prSet/>
      <dgm:spPr/>
      <dgm:t>
        <a:bodyPr/>
        <a:lstStyle/>
        <a:p>
          <a:pPr latinLnBrk="1"/>
          <a:endParaRPr lang="ko-KR" altLang="en-US"/>
        </a:p>
      </dgm:t>
    </dgm:pt>
    <dgm:pt modelId="{3921BD85-1CD2-4EB0-BCBC-9AE4539F6E44}" type="pres">
      <dgm:prSet presAssocID="{2B9A76AD-30A0-4684-8BE5-17F292E8BBFA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41DE561-9CD1-48FE-8971-44CFA5C7F91B}" type="pres">
      <dgm:prSet presAssocID="{2B9A76AD-30A0-4684-8BE5-17F292E8BBFA}" presName="diamond" presStyleLbl="bgShp" presStyleIdx="0" presStyleCnt="1" custScaleX="124030"/>
      <dgm:spPr/>
    </dgm:pt>
    <dgm:pt modelId="{943C25EB-8D2E-4532-9C0D-0DEACCB29149}" type="pres">
      <dgm:prSet presAssocID="{2B9A76AD-30A0-4684-8BE5-17F292E8BBFA}" presName="quad1" presStyleLbl="node1" presStyleIdx="0" presStyleCnt="4" custScaleX="146727" custLinFactNeighborX="-2553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285F9320-DC1B-412B-B1CF-B5D465A049D9}" type="pres">
      <dgm:prSet presAssocID="{2B9A76AD-30A0-4684-8BE5-17F292E8BBFA}" presName="quad2" presStyleLbl="node1" presStyleIdx="1" presStyleCnt="4" custScaleX="146727" custLinFactNeighborX="286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590E7435-668C-434E-A6C3-2FCEC03D14AA}" type="pres">
      <dgm:prSet presAssocID="{2B9A76AD-30A0-4684-8BE5-17F292E8BBFA}" presName="quad3" presStyleLbl="node1" presStyleIdx="2" presStyleCnt="4" custScaleX="146727" custLinFactNeighborX="-2553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1EB07872-2221-4450-BB7F-16E6266B4028}" type="pres">
      <dgm:prSet presAssocID="{2B9A76AD-30A0-4684-8BE5-17F292E8BBFA}" presName="quad4" presStyleLbl="node1" presStyleIdx="3" presStyleCnt="4" custScaleX="146727" custLinFactNeighborX="286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14119CBB-CDA7-4F89-B379-2AC7B9CFDAC1}" srcId="{2B9A76AD-30A0-4684-8BE5-17F292E8BBFA}" destId="{2C528792-B1C4-4550-9E63-C44910F24A36}" srcOrd="0" destOrd="0" parTransId="{2709A401-05D8-4844-A035-1B876A85FF5D}" sibTransId="{C6419C5A-8269-4539-85D9-B968C686918F}"/>
    <dgm:cxn modelId="{C43DF980-09D2-4B94-BC70-A12E1A6B02AE}" srcId="{2B9A76AD-30A0-4684-8BE5-17F292E8BBFA}" destId="{668E368F-511E-4665-BE3D-EF4FC109880A}" srcOrd="2" destOrd="0" parTransId="{203729F2-EE33-4E71-8985-14323FC72D0F}" sibTransId="{E4BAADE8-7859-46A9-9DFE-794E2BBA0AF0}"/>
    <dgm:cxn modelId="{03EF9B3D-199D-45A7-A489-953659990EB1}" type="presOf" srcId="{41200A56-B2A1-4F54-BD32-79041EA4D2CD}" destId="{285F9320-DC1B-412B-B1CF-B5D465A049D9}" srcOrd="0" destOrd="0" presId="urn:microsoft.com/office/officeart/2005/8/layout/matrix3"/>
    <dgm:cxn modelId="{C7DA7F5E-5192-497D-850B-9E5178695421}" srcId="{2B9A76AD-30A0-4684-8BE5-17F292E8BBFA}" destId="{41200A56-B2A1-4F54-BD32-79041EA4D2CD}" srcOrd="1" destOrd="0" parTransId="{583D8F13-C970-497F-A085-DC22EF0BBD62}" sibTransId="{9975F4F3-5444-47DD-9AE2-8A4B98B127C6}"/>
    <dgm:cxn modelId="{D64CF034-56BF-4D9C-ABDA-CBCEBD99A183}" srcId="{2B9A76AD-30A0-4684-8BE5-17F292E8BBFA}" destId="{78DB1E79-D7E0-45A9-A02E-AB568B53F212}" srcOrd="3" destOrd="0" parTransId="{C0FB0037-D4FF-4F2E-A22D-3304520539C1}" sibTransId="{11EF69C8-9ABF-4DC9-AF3E-D0CA2C4C269A}"/>
    <dgm:cxn modelId="{C0164C7C-90BE-4DF1-BB96-8DD8F375BAC0}" type="presOf" srcId="{668E368F-511E-4665-BE3D-EF4FC109880A}" destId="{590E7435-668C-434E-A6C3-2FCEC03D14AA}" srcOrd="0" destOrd="0" presId="urn:microsoft.com/office/officeart/2005/8/layout/matrix3"/>
    <dgm:cxn modelId="{258EE7BF-720C-41D6-8C9D-CD9FEBB218D9}" type="presOf" srcId="{2C528792-B1C4-4550-9E63-C44910F24A36}" destId="{943C25EB-8D2E-4532-9C0D-0DEACCB29149}" srcOrd="0" destOrd="0" presId="urn:microsoft.com/office/officeart/2005/8/layout/matrix3"/>
    <dgm:cxn modelId="{5C2DA2F3-62E0-45E9-A79A-9F26A0B2B8EA}" type="presOf" srcId="{78DB1E79-D7E0-45A9-A02E-AB568B53F212}" destId="{1EB07872-2221-4450-BB7F-16E6266B4028}" srcOrd="0" destOrd="0" presId="urn:microsoft.com/office/officeart/2005/8/layout/matrix3"/>
    <dgm:cxn modelId="{DD7C8D19-0C83-47BF-A5F5-2B3DDCC07FD3}" type="presOf" srcId="{2B9A76AD-30A0-4684-8BE5-17F292E8BBFA}" destId="{3921BD85-1CD2-4EB0-BCBC-9AE4539F6E44}" srcOrd="0" destOrd="0" presId="urn:microsoft.com/office/officeart/2005/8/layout/matrix3"/>
    <dgm:cxn modelId="{F92BB896-4C06-4D24-82F8-9799E58571CF}" type="presParOf" srcId="{3921BD85-1CD2-4EB0-BCBC-9AE4539F6E44}" destId="{D41DE561-9CD1-48FE-8971-44CFA5C7F91B}" srcOrd="0" destOrd="0" presId="urn:microsoft.com/office/officeart/2005/8/layout/matrix3"/>
    <dgm:cxn modelId="{97BB0426-5587-4BF4-82C1-77072F5BE94E}" type="presParOf" srcId="{3921BD85-1CD2-4EB0-BCBC-9AE4539F6E44}" destId="{943C25EB-8D2E-4532-9C0D-0DEACCB29149}" srcOrd="1" destOrd="0" presId="urn:microsoft.com/office/officeart/2005/8/layout/matrix3"/>
    <dgm:cxn modelId="{5C32484D-2018-4C60-8C6F-98337C2411EF}" type="presParOf" srcId="{3921BD85-1CD2-4EB0-BCBC-9AE4539F6E44}" destId="{285F9320-DC1B-412B-B1CF-B5D465A049D9}" srcOrd="2" destOrd="0" presId="urn:microsoft.com/office/officeart/2005/8/layout/matrix3"/>
    <dgm:cxn modelId="{441E0E11-1DFF-4A60-A3B8-1533B6E52B02}" type="presParOf" srcId="{3921BD85-1CD2-4EB0-BCBC-9AE4539F6E44}" destId="{590E7435-668C-434E-A6C3-2FCEC03D14AA}" srcOrd="3" destOrd="0" presId="urn:microsoft.com/office/officeart/2005/8/layout/matrix3"/>
    <dgm:cxn modelId="{97756127-7BC0-4A7C-B012-58331E6E4841}" type="presParOf" srcId="{3921BD85-1CD2-4EB0-BCBC-9AE4539F6E44}" destId="{1EB07872-2221-4450-BB7F-16E6266B4028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8B14CB98-B5B7-4B81-ABDE-7700933A3504}" type="doc">
      <dgm:prSet loTypeId="urn:microsoft.com/office/officeart/2005/8/layout/hProcess9" loCatId="process" qsTypeId="urn:microsoft.com/office/officeart/2005/8/quickstyle/simple4" qsCatId="simple" csTypeId="urn:microsoft.com/office/officeart/2005/8/colors/accent2_3" csCatId="accent2" phldr="1"/>
      <dgm:spPr/>
      <dgm:t>
        <a:bodyPr/>
        <a:lstStyle/>
        <a:p>
          <a:pPr latinLnBrk="1"/>
          <a:endParaRPr lang="ko-KR" altLang="en-US"/>
        </a:p>
      </dgm:t>
    </dgm:pt>
    <dgm:pt modelId="{AB474446-C0E0-4441-96FD-4AF93873AA43}">
      <dgm:prSet phldrT="[텍스트]" custT="1"/>
      <dgm:spPr/>
      <dgm:t>
        <a:bodyPr lIns="0" rIns="0"/>
        <a:lstStyle/>
        <a:p>
          <a:pPr latinLnBrk="1"/>
          <a:r>
            <a:rPr lang="ko-KR" altLang="en-US" sz="2200" b="1" dirty="0" smtClean="0">
              <a:latin typeface="+mn-ea"/>
            </a:rPr>
            <a:t>문제 인식</a:t>
          </a:r>
          <a:endParaRPr lang="ko-KR" altLang="en-US" sz="2200" b="1" dirty="0"/>
        </a:p>
      </dgm:t>
    </dgm:pt>
    <dgm:pt modelId="{E194A2A2-FB83-4A74-8833-B6108E44FEE8}" type="parTrans" cxnId="{5B1B8D98-D232-4381-A010-1E95634B5B22}">
      <dgm:prSet/>
      <dgm:spPr/>
      <dgm:t>
        <a:bodyPr/>
        <a:lstStyle/>
        <a:p>
          <a:pPr latinLnBrk="1"/>
          <a:endParaRPr lang="ko-KR" altLang="en-US" sz="2400" b="1"/>
        </a:p>
      </dgm:t>
    </dgm:pt>
    <dgm:pt modelId="{A1390859-DD91-456C-B9B3-8F847F79AC4D}" type="sibTrans" cxnId="{5B1B8D98-D232-4381-A010-1E95634B5B22}">
      <dgm:prSet/>
      <dgm:spPr/>
      <dgm:t>
        <a:bodyPr/>
        <a:lstStyle/>
        <a:p>
          <a:pPr latinLnBrk="1"/>
          <a:endParaRPr lang="ko-KR" altLang="en-US" sz="2400" b="1"/>
        </a:p>
      </dgm:t>
    </dgm:pt>
    <dgm:pt modelId="{55357525-0812-4D04-B6D5-97DD2A77FB42}">
      <dgm:prSet phldrT="[텍스트]" custT="1"/>
      <dgm:spPr/>
      <dgm:t>
        <a:bodyPr lIns="0" rIns="0"/>
        <a:lstStyle/>
        <a:p>
          <a:pPr latinLnBrk="1"/>
          <a:r>
            <a:rPr lang="ko-KR" altLang="en-US" sz="2200" b="1" dirty="0" smtClean="0">
              <a:latin typeface="+mn-ea"/>
            </a:rPr>
            <a:t>아이디어와 </a:t>
          </a:r>
          <a:r>
            <a:rPr lang="en-US" altLang="ko-KR" sz="2200" b="1" dirty="0" smtClean="0">
              <a:latin typeface="+mn-ea"/>
            </a:rPr>
            <a:t/>
          </a:r>
          <a:br>
            <a:rPr lang="en-US" altLang="ko-KR" sz="2200" b="1" dirty="0" smtClean="0">
              <a:latin typeface="+mn-ea"/>
            </a:rPr>
          </a:br>
          <a:r>
            <a:rPr lang="ko-KR" altLang="en-US" sz="2200" b="1" dirty="0" smtClean="0">
              <a:latin typeface="+mn-ea"/>
            </a:rPr>
            <a:t>기회 파악</a:t>
          </a:r>
          <a:endParaRPr lang="ko-KR" altLang="en-US" sz="2200" b="1" dirty="0"/>
        </a:p>
      </dgm:t>
    </dgm:pt>
    <dgm:pt modelId="{188B2465-E61A-4CAF-AFD4-1E542D241F62}" type="parTrans" cxnId="{5AEF1ED4-D935-4806-B5A9-F460034D7DCE}">
      <dgm:prSet/>
      <dgm:spPr/>
      <dgm:t>
        <a:bodyPr/>
        <a:lstStyle/>
        <a:p>
          <a:pPr latinLnBrk="1"/>
          <a:endParaRPr lang="ko-KR" altLang="en-US" sz="2400" b="1"/>
        </a:p>
      </dgm:t>
    </dgm:pt>
    <dgm:pt modelId="{E8EB99C7-A222-40AB-823F-8712D584DC7C}" type="sibTrans" cxnId="{5AEF1ED4-D935-4806-B5A9-F460034D7DCE}">
      <dgm:prSet/>
      <dgm:spPr/>
      <dgm:t>
        <a:bodyPr/>
        <a:lstStyle/>
        <a:p>
          <a:pPr latinLnBrk="1"/>
          <a:endParaRPr lang="ko-KR" altLang="en-US" sz="2400" b="1"/>
        </a:p>
      </dgm:t>
    </dgm:pt>
    <dgm:pt modelId="{9F644A8C-0261-472F-8B3A-BA26C39C0E47}">
      <dgm:prSet phldrT="[텍스트]" custT="1"/>
      <dgm:spPr/>
      <dgm:t>
        <a:bodyPr lIns="0" rIns="0"/>
        <a:lstStyle/>
        <a:p>
          <a:pPr latinLnBrk="1"/>
          <a:r>
            <a:rPr lang="ko-KR" altLang="en-US" sz="2200" b="1" dirty="0" smtClean="0">
              <a:latin typeface="+mn-ea"/>
            </a:rPr>
            <a:t>사회적</a:t>
          </a:r>
          <a:r>
            <a:rPr lang="en-US" altLang="ko-KR" sz="2200" b="1" dirty="0" smtClean="0">
              <a:latin typeface="+mn-ea"/>
            </a:rPr>
            <a:t>/</a:t>
          </a:r>
          <a:br>
            <a:rPr lang="en-US" altLang="ko-KR" sz="2200" b="1" dirty="0" smtClean="0">
              <a:latin typeface="+mn-ea"/>
            </a:rPr>
          </a:br>
          <a:r>
            <a:rPr lang="ko-KR" altLang="en-US" sz="2200" b="1" dirty="0" smtClean="0">
              <a:latin typeface="+mn-ea"/>
            </a:rPr>
            <a:t>경제적 </a:t>
          </a:r>
          <a:r>
            <a:rPr lang="en-US" altLang="ko-KR" sz="2200" b="1" dirty="0" smtClean="0">
              <a:latin typeface="+mn-ea"/>
            </a:rPr>
            <a:t/>
          </a:r>
          <a:br>
            <a:rPr lang="en-US" altLang="ko-KR" sz="2200" b="1" dirty="0" smtClean="0">
              <a:latin typeface="+mn-ea"/>
            </a:rPr>
          </a:br>
          <a:r>
            <a:rPr lang="ko-KR" altLang="en-US" sz="2200" b="1" dirty="0" smtClean="0">
              <a:latin typeface="+mn-ea"/>
            </a:rPr>
            <a:t>가치 파악</a:t>
          </a:r>
          <a:endParaRPr lang="ko-KR" altLang="en-US" sz="2200" b="1" dirty="0"/>
        </a:p>
      </dgm:t>
    </dgm:pt>
    <dgm:pt modelId="{03C81AE7-E3EE-47FF-A878-150BB7D3FBB4}" type="parTrans" cxnId="{0E40CF1E-8F5E-4605-904F-A3FE30CF0F63}">
      <dgm:prSet/>
      <dgm:spPr/>
      <dgm:t>
        <a:bodyPr/>
        <a:lstStyle/>
        <a:p>
          <a:pPr latinLnBrk="1"/>
          <a:endParaRPr lang="ko-KR" altLang="en-US" sz="2400" b="1"/>
        </a:p>
      </dgm:t>
    </dgm:pt>
    <dgm:pt modelId="{086AE4AD-3A7F-4115-B36F-ECB0EEDA4E4D}" type="sibTrans" cxnId="{0E40CF1E-8F5E-4605-904F-A3FE30CF0F63}">
      <dgm:prSet/>
      <dgm:spPr/>
      <dgm:t>
        <a:bodyPr/>
        <a:lstStyle/>
        <a:p>
          <a:pPr latinLnBrk="1"/>
          <a:endParaRPr lang="ko-KR" altLang="en-US" sz="2400" b="1"/>
        </a:p>
      </dgm:t>
    </dgm:pt>
    <dgm:pt modelId="{9CC7B00B-9818-4D95-8473-8B2A26044465}">
      <dgm:prSet phldrT="[텍스트]" custT="1"/>
      <dgm:spPr/>
      <dgm:t>
        <a:bodyPr lIns="0" rIns="0"/>
        <a:lstStyle/>
        <a:p>
          <a:pPr latinLnBrk="1"/>
          <a:r>
            <a:rPr lang="ko-KR" altLang="en-US" sz="2200" b="1" dirty="0" smtClean="0">
              <a:latin typeface="+mn-ea"/>
            </a:rPr>
            <a:t>기업가에 </a:t>
          </a:r>
          <a:r>
            <a:rPr lang="en-US" altLang="ko-KR" sz="2200" b="1" dirty="0" smtClean="0">
              <a:latin typeface="+mn-ea"/>
            </a:rPr>
            <a:t/>
          </a:r>
          <a:br>
            <a:rPr lang="en-US" altLang="ko-KR" sz="2200" b="1" dirty="0" smtClean="0">
              <a:latin typeface="+mn-ea"/>
            </a:rPr>
          </a:br>
          <a:r>
            <a:rPr lang="ko-KR" altLang="en-US" sz="2200" b="1" dirty="0" smtClean="0">
              <a:latin typeface="+mn-ea"/>
            </a:rPr>
            <a:t>의한 미션 정의</a:t>
          </a:r>
          <a:endParaRPr lang="ko-KR" altLang="en-US" sz="2200" b="1" dirty="0"/>
        </a:p>
      </dgm:t>
    </dgm:pt>
    <dgm:pt modelId="{0A056D9B-EF56-4294-AA4E-60308701EB0B}" type="parTrans" cxnId="{3F0F0422-DC83-422A-8445-22564E1E013D}">
      <dgm:prSet/>
      <dgm:spPr/>
      <dgm:t>
        <a:bodyPr/>
        <a:lstStyle/>
        <a:p>
          <a:pPr latinLnBrk="1"/>
          <a:endParaRPr lang="ko-KR" altLang="en-US" sz="2400" b="1"/>
        </a:p>
      </dgm:t>
    </dgm:pt>
    <dgm:pt modelId="{55FAC253-327D-4668-A172-20EBC75CD369}" type="sibTrans" cxnId="{3F0F0422-DC83-422A-8445-22564E1E013D}">
      <dgm:prSet/>
      <dgm:spPr/>
      <dgm:t>
        <a:bodyPr/>
        <a:lstStyle/>
        <a:p>
          <a:pPr latinLnBrk="1"/>
          <a:endParaRPr lang="ko-KR" altLang="en-US" sz="2400" b="1"/>
        </a:p>
      </dgm:t>
    </dgm:pt>
    <dgm:pt modelId="{414437A1-BEE6-4F1E-9ED9-E78DAB7DA49B}">
      <dgm:prSet phldrT="[텍스트]" custT="1"/>
      <dgm:spPr/>
      <dgm:t>
        <a:bodyPr lIns="0" rIns="0"/>
        <a:lstStyle/>
        <a:p>
          <a:pPr latinLnBrk="1"/>
          <a:r>
            <a:rPr lang="ko-KR" altLang="en-US" sz="2200" b="1" dirty="0" smtClean="0">
              <a:latin typeface="+mn-ea"/>
            </a:rPr>
            <a:t>이해관계자 공감대 확보</a:t>
          </a:r>
          <a:endParaRPr lang="ko-KR" altLang="en-US" sz="2200" b="1" dirty="0"/>
        </a:p>
      </dgm:t>
    </dgm:pt>
    <dgm:pt modelId="{B7AE3199-0CED-4FC7-8574-27C6D93EBF24}" type="parTrans" cxnId="{3EB5DCC0-3712-49D7-A38B-447B38CCB3AD}">
      <dgm:prSet/>
      <dgm:spPr/>
      <dgm:t>
        <a:bodyPr/>
        <a:lstStyle/>
        <a:p>
          <a:pPr latinLnBrk="1"/>
          <a:endParaRPr lang="ko-KR" altLang="en-US" sz="2400" b="1"/>
        </a:p>
      </dgm:t>
    </dgm:pt>
    <dgm:pt modelId="{F8F3EA01-982F-4C4A-8EA4-20A97E410470}" type="sibTrans" cxnId="{3EB5DCC0-3712-49D7-A38B-447B38CCB3AD}">
      <dgm:prSet/>
      <dgm:spPr/>
      <dgm:t>
        <a:bodyPr/>
        <a:lstStyle/>
        <a:p>
          <a:pPr latinLnBrk="1"/>
          <a:endParaRPr lang="ko-KR" altLang="en-US" sz="2400" b="1"/>
        </a:p>
      </dgm:t>
    </dgm:pt>
    <dgm:pt modelId="{0D0D51B5-360A-4E76-B55D-3C3F44332C2D}" type="pres">
      <dgm:prSet presAssocID="{8B14CB98-B5B7-4B81-ABDE-7700933A3504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E7D369C6-98DB-4998-A5E8-C19B950D11C0}" type="pres">
      <dgm:prSet presAssocID="{8B14CB98-B5B7-4B81-ABDE-7700933A3504}" presName="arrow" presStyleLbl="bgShp" presStyleIdx="0" presStyleCnt="1"/>
      <dgm:spPr/>
    </dgm:pt>
    <dgm:pt modelId="{8CED0A7A-00C5-4E0E-9ACE-3D208925F025}" type="pres">
      <dgm:prSet presAssocID="{8B14CB98-B5B7-4B81-ABDE-7700933A3504}" presName="linearProcess" presStyleCnt="0"/>
      <dgm:spPr/>
    </dgm:pt>
    <dgm:pt modelId="{106A6126-0BDC-42AA-BD3D-4CC67BBC20A8}" type="pres">
      <dgm:prSet presAssocID="{AB474446-C0E0-4441-96FD-4AF93873AA43}" presName="tex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E71878E1-B3B9-4914-9A6B-E56558987C5A}" type="pres">
      <dgm:prSet presAssocID="{A1390859-DD91-456C-B9B3-8F847F79AC4D}" presName="sibTrans" presStyleCnt="0"/>
      <dgm:spPr/>
    </dgm:pt>
    <dgm:pt modelId="{7B927449-E7F5-4CFA-8397-D0EECEBCC6D7}" type="pres">
      <dgm:prSet presAssocID="{55357525-0812-4D04-B6D5-97DD2A77FB42}" presName="text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02D8B17C-25AE-4ED2-BB5D-CBD867BF2824}" type="pres">
      <dgm:prSet presAssocID="{E8EB99C7-A222-40AB-823F-8712D584DC7C}" presName="sibTrans" presStyleCnt="0"/>
      <dgm:spPr/>
    </dgm:pt>
    <dgm:pt modelId="{8DC59505-E5D8-4AAE-96E6-A179775BF2FD}" type="pres">
      <dgm:prSet presAssocID="{9F644A8C-0261-472F-8B3A-BA26C39C0E47}" presName="text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4F0BDF38-CA58-43C1-A0BC-F37FBC8357F8}" type="pres">
      <dgm:prSet presAssocID="{086AE4AD-3A7F-4115-B36F-ECB0EEDA4E4D}" presName="sibTrans" presStyleCnt="0"/>
      <dgm:spPr/>
    </dgm:pt>
    <dgm:pt modelId="{A372B9E7-5BDA-4EE5-B04A-114B9B56D767}" type="pres">
      <dgm:prSet presAssocID="{9CC7B00B-9818-4D95-8473-8B2A26044465}" presName="text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CD97F800-9BCA-408D-A573-72E719131952}" type="pres">
      <dgm:prSet presAssocID="{55FAC253-327D-4668-A172-20EBC75CD369}" presName="sibTrans" presStyleCnt="0"/>
      <dgm:spPr/>
    </dgm:pt>
    <dgm:pt modelId="{EEDBCB12-2912-44D1-85C1-3C2925446D70}" type="pres">
      <dgm:prSet presAssocID="{414437A1-BEE6-4F1E-9ED9-E78DAB7DA49B}" presName="text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5AEF1ED4-D935-4806-B5A9-F460034D7DCE}" srcId="{8B14CB98-B5B7-4B81-ABDE-7700933A3504}" destId="{55357525-0812-4D04-B6D5-97DD2A77FB42}" srcOrd="1" destOrd="0" parTransId="{188B2465-E61A-4CAF-AFD4-1E542D241F62}" sibTransId="{E8EB99C7-A222-40AB-823F-8712D584DC7C}"/>
    <dgm:cxn modelId="{B2502F31-AB8B-4971-B7E3-2E5BD6FD165B}" type="presOf" srcId="{9CC7B00B-9818-4D95-8473-8B2A26044465}" destId="{A372B9E7-5BDA-4EE5-B04A-114B9B56D767}" srcOrd="0" destOrd="0" presId="urn:microsoft.com/office/officeart/2005/8/layout/hProcess9"/>
    <dgm:cxn modelId="{3F0F0422-DC83-422A-8445-22564E1E013D}" srcId="{8B14CB98-B5B7-4B81-ABDE-7700933A3504}" destId="{9CC7B00B-9818-4D95-8473-8B2A26044465}" srcOrd="3" destOrd="0" parTransId="{0A056D9B-EF56-4294-AA4E-60308701EB0B}" sibTransId="{55FAC253-327D-4668-A172-20EBC75CD369}"/>
    <dgm:cxn modelId="{0E40CF1E-8F5E-4605-904F-A3FE30CF0F63}" srcId="{8B14CB98-B5B7-4B81-ABDE-7700933A3504}" destId="{9F644A8C-0261-472F-8B3A-BA26C39C0E47}" srcOrd="2" destOrd="0" parTransId="{03C81AE7-E3EE-47FF-A878-150BB7D3FBB4}" sibTransId="{086AE4AD-3A7F-4115-B36F-ECB0EEDA4E4D}"/>
    <dgm:cxn modelId="{5BF07719-91E6-4C3B-A3EE-267E985B88AC}" type="presOf" srcId="{8B14CB98-B5B7-4B81-ABDE-7700933A3504}" destId="{0D0D51B5-360A-4E76-B55D-3C3F44332C2D}" srcOrd="0" destOrd="0" presId="urn:microsoft.com/office/officeart/2005/8/layout/hProcess9"/>
    <dgm:cxn modelId="{3EB5DCC0-3712-49D7-A38B-447B38CCB3AD}" srcId="{8B14CB98-B5B7-4B81-ABDE-7700933A3504}" destId="{414437A1-BEE6-4F1E-9ED9-E78DAB7DA49B}" srcOrd="4" destOrd="0" parTransId="{B7AE3199-0CED-4FC7-8574-27C6D93EBF24}" sibTransId="{F8F3EA01-982F-4C4A-8EA4-20A97E410470}"/>
    <dgm:cxn modelId="{2869DA66-BAB7-4224-A9DC-B4A4F62E4BBC}" type="presOf" srcId="{9F644A8C-0261-472F-8B3A-BA26C39C0E47}" destId="{8DC59505-E5D8-4AAE-96E6-A179775BF2FD}" srcOrd="0" destOrd="0" presId="urn:microsoft.com/office/officeart/2005/8/layout/hProcess9"/>
    <dgm:cxn modelId="{5B1B8D98-D232-4381-A010-1E95634B5B22}" srcId="{8B14CB98-B5B7-4B81-ABDE-7700933A3504}" destId="{AB474446-C0E0-4441-96FD-4AF93873AA43}" srcOrd="0" destOrd="0" parTransId="{E194A2A2-FB83-4A74-8833-B6108E44FEE8}" sibTransId="{A1390859-DD91-456C-B9B3-8F847F79AC4D}"/>
    <dgm:cxn modelId="{7C325F19-81F1-44F6-A4CB-3B828FC531A9}" type="presOf" srcId="{AB474446-C0E0-4441-96FD-4AF93873AA43}" destId="{106A6126-0BDC-42AA-BD3D-4CC67BBC20A8}" srcOrd="0" destOrd="0" presId="urn:microsoft.com/office/officeart/2005/8/layout/hProcess9"/>
    <dgm:cxn modelId="{19C247A0-044D-4986-A080-20AAEDD87754}" type="presOf" srcId="{414437A1-BEE6-4F1E-9ED9-E78DAB7DA49B}" destId="{EEDBCB12-2912-44D1-85C1-3C2925446D70}" srcOrd="0" destOrd="0" presId="urn:microsoft.com/office/officeart/2005/8/layout/hProcess9"/>
    <dgm:cxn modelId="{76015648-50CB-42C3-9D77-1F4EB735A0AA}" type="presOf" srcId="{55357525-0812-4D04-B6D5-97DD2A77FB42}" destId="{7B927449-E7F5-4CFA-8397-D0EECEBCC6D7}" srcOrd="0" destOrd="0" presId="urn:microsoft.com/office/officeart/2005/8/layout/hProcess9"/>
    <dgm:cxn modelId="{FC7D77D0-73B5-43C9-86FF-CB66A41B260E}" type="presParOf" srcId="{0D0D51B5-360A-4E76-B55D-3C3F44332C2D}" destId="{E7D369C6-98DB-4998-A5E8-C19B950D11C0}" srcOrd="0" destOrd="0" presId="urn:microsoft.com/office/officeart/2005/8/layout/hProcess9"/>
    <dgm:cxn modelId="{FF2CE2CE-1F50-4739-9076-A175144D331F}" type="presParOf" srcId="{0D0D51B5-360A-4E76-B55D-3C3F44332C2D}" destId="{8CED0A7A-00C5-4E0E-9ACE-3D208925F025}" srcOrd="1" destOrd="0" presId="urn:microsoft.com/office/officeart/2005/8/layout/hProcess9"/>
    <dgm:cxn modelId="{91D8FA62-BC34-417B-ADF2-63D144728E85}" type="presParOf" srcId="{8CED0A7A-00C5-4E0E-9ACE-3D208925F025}" destId="{106A6126-0BDC-42AA-BD3D-4CC67BBC20A8}" srcOrd="0" destOrd="0" presId="urn:microsoft.com/office/officeart/2005/8/layout/hProcess9"/>
    <dgm:cxn modelId="{5B813425-6645-4F6E-8F8A-9ECD64D92A35}" type="presParOf" srcId="{8CED0A7A-00C5-4E0E-9ACE-3D208925F025}" destId="{E71878E1-B3B9-4914-9A6B-E56558987C5A}" srcOrd="1" destOrd="0" presId="urn:microsoft.com/office/officeart/2005/8/layout/hProcess9"/>
    <dgm:cxn modelId="{6E6EF51B-4A87-4695-B571-DC3057B10079}" type="presParOf" srcId="{8CED0A7A-00C5-4E0E-9ACE-3D208925F025}" destId="{7B927449-E7F5-4CFA-8397-D0EECEBCC6D7}" srcOrd="2" destOrd="0" presId="urn:microsoft.com/office/officeart/2005/8/layout/hProcess9"/>
    <dgm:cxn modelId="{95F1E31C-9C82-4D01-936E-96D41437C27B}" type="presParOf" srcId="{8CED0A7A-00C5-4E0E-9ACE-3D208925F025}" destId="{02D8B17C-25AE-4ED2-BB5D-CBD867BF2824}" srcOrd="3" destOrd="0" presId="urn:microsoft.com/office/officeart/2005/8/layout/hProcess9"/>
    <dgm:cxn modelId="{9D3877C9-6592-485C-9A26-27C9793A9F12}" type="presParOf" srcId="{8CED0A7A-00C5-4E0E-9ACE-3D208925F025}" destId="{8DC59505-E5D8-4AAE-96E6-A179775BF2FD}" srcOrd="4" destOrd="0" presId="urn:microsoft.com/office/officeart/2005/8/layout/hProcess9"/>
    <dgm:cxn modelId="{5C2DEB65-7E48-4353-9F65-A8FAFE5B2C25}" type="presParOf" srcId="{8CED0A7A-00C5-4E0E-9ACE-3D208925F025}" destId="{4F0BDF38-CA58-43C1-A0BC-F37FBC8357F8}" srcOrd="5" destOrd="0" presId="urn:microsoft.com/office/officeart/2005/8/layout/hProcess9"/>
    <dgm:cxn modelId="{92232502-8CDD-415F-B914-8C126F68D260}" type="presParOf" srcId="{8CED0A7A-00C5-4E0E-9ACE-3D208925F025}" destId="{A372B9E7-5BDA-4EE5-B04A-114B9B56D767}" srcOrd="6" destOrd="0" presId="urn:microsoft.com/office/officeart/2005/8/layout/hProcess9"/>
    <dgm:cxn modelId="{6B567584-88F1-4E2A-8718-442EC70D3076}" type="presParOf" srcId="{8CED0A7A-00C5-4E0E-9ACE-3D208925F025}" destId="{CD97F800-9BCA-408D-A573-72E719131952}" srcOrd="7" destOrd="0" presId="urn:microsoft.com/office/officeart/2005/8/layout/hProcess9"/>
    <dgm:cxn modelId="{E8FAEFF0-ABA2-4485-A268-7EC0C245B38D}" type="presParOf" srcId="{8CED0A7A-00C5-4E0E-9ACE-3D208925F025}" destId="{EEDBCB12-2912-44D1-85C1-3C2925446D70}" srcOrd="8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79B9A370-CBB8-4D71-943D-F63A0BBD6494}" type="doc">
      <dgm:prSet loTypeId="urn:microsoft.com/office/officeart/2008/layout/RadialCluster" loCatId="relationship" qsTypeId="urn:microsoft.com/office/officeart/2005/8/quickstyle/3d1" qsCatId="3D" csTypeId="urn:microsoft.com/office/officeart/2005/8/colors/colorful1#20" csCatId="colorful" phldr="1"/>
      <dgm:spPr/>
      <dgm:t>
        <a:bodyPr/>
        <a:lstStyle/>
        <a:p>
          <a:pPr latinLnBrk="1"/>
          <a:endParaRPr lang="ko-KR" altLang="en-US"/>
        </a:p>
      </dgm:t>
    </dgm:pt>
    <dgm:pt modelId="{33BD4A1A-3BEF-42F4-9722-0F4755DBDC0E}">
      <dgm:prSet phldrT="[텍스트]"/>
      <dgm:spPr/>
      <dgm:t>
        <a:bodyPr/>
        <a:lstStyle/>
        <a:p>
          <a:pPr latinLnBrk="1"/>
          <a:r>
            <a:rPr lang="ko-KR" altLang="en-US" b="1" dirty="0" smtClean="0"/>
            <a:t>미션</a:t>
          </a:r>
          <a:endParaRPr lang="en-US" altLang="ko-KR" b="1" dirty="0" smtClean="0"/>
        </a:p>
        <a:p>
          <a:pPr latinLnBrk="1"/>
          <a:r>
            <a:rPr lang="ko-KR" altLang="en-US" b="1" dirty="0" smtClean="0"/>
            <a:t>내재화</a:t>
          </a:r>
          <a:endParaRPr lang="ko-KR" altLang="en-US" b="1" dirty="0"/>
        </a:p>
      </dgm:t>
    </dgm:pt>
    <dgm:pt modelId="{E13A61FD-809A-40C3-8247-F1E87A0865ED}" type="parTrans" cxnId="{062D0D2E-FB81-408B-A394-525663D01D51}">
      <dgm:prSet/>
      <dgm:spPr/>
      <dgm:t>
        <a:bodyPr/>
        <a:lstStyle/>
        <a:p>
          <a:pPr latinLnBrk="1"/>
          <a:endParaRPr lang="ko-KR" altLang="en-US"/>
        </a:p>
      </dgm:t>
    </dgm:pt>
    <dgm:pt modelId="{8C6BE9A0-3E00-4D27-8843-B94025451F49}" type="sibTrans" cxnId="{062D0D2E-FB81-408B-A394-525663D01D51}">
      <dgm:prSet/>
      <dgm:spPr/>
      <dgm:t>
        <a:bodyPr/>
        <a:lstStyle/>
        <a:p>
          <a:pPr latinLnBrk="1"/>
          <a:endParaRPr lang="ko-KR" altLang="en-US"/>
        </a:p>
      </dgm:t>
    </dgm:pt>
    <dgm:pt modelId="{8780C9C9-4FAD-4EE0-89B3-41B062EA4873}">
      <dgm:prSet phldrT="[텍스트]" custT="1"/>
      <dgm:spPr/>
      <dgm:t>
        <a:bodyPr/>
        <a:lstStyle/>
        <a:p>
          <a:pPr latinLnBrk="1"/>
          <a:r>
            <a:rPr lang="ko-KR" altLang="en-US" sz="2000" b="1" smtClean="0">
              <a:latin typeface="+mn-ea"/>
              <a:ea typeface="+mn-ea"/>
            </a:rPr>
            <a:t>소셜미션 성과관리</a:t>
          </a:r>
          <a:endParaRPr lang="ko-KR" altLang="en-US" sz="2000" b="1" dirty="0">
            <a:latin typeface="+mn-ea"/>
            <a:ea typeface="+mn-ea"/>
          </a:endParaRPr>
        </a:p>
      </dgm:t>
    </dgm:pt>
    <dgm:pt modelId="{DE1CD44F-B3FE-4CBD-AFC9-3D60DF757BCB}" type="parTrans" cxnId="{AEE491C4-499A-4AF6-B31F-EBBBB70AC192}">
      <dgm:prSet/>
      <dgm:spPr/>
      <dgm:t>
        <a:bodyPr/>
        <a:lstStyle/>
        <a:p>
          <a:pPr latinLnBrk="1"/>
          <a:endParaRPr lang="ko-KR" altLang="en-US"/>
        </a:p>
      </dgm:t>
    </dgm:pt>
    <dgm:pt modelId="{6B96192F-0AB2-4B33-944B-BD2792306005}" type="sibTrans" cxnId="{AEE491C4-499A-4AF6-B31F-EBBBB70AC192}">
      <dgm:prSet/>
      <dgm:spPr/>
      <dgm:t>
        <a:bodyPr/>
        <a:lstStyle/>
        <a:p>
          <a:pPr latinLnBrk="1"/>
          <a:endParaRPr lang="ko-KR" altLang="en-US"/>
        </a:p>
      </dgm:t>
    </dgm:pt>
    <dgm:pt modelId="{A47CDDFD-29D5-48BB-BD44-4AB8995A0BBC}">
      <dgm:prSet phldrT="[텍스트]" custT="1"/>
      <dgm:spPr/>
      <dgm:t>
        <a:bodyPr/>
        <a:lstStyle/>
        <a:p>
          <a:pPr latinLnBrk="1"/>
          <a:r>
            <a:rPr lang="ko-KR" altLang="en-US" sz="2000" b="1" dirty="0" smtClean="0">
              <a:latin typeface="+mn-ea"/>
              <a:ea typeface="+mn-ea"/>
            </a:rPr>
            <a:t>구성원의 미션 공감 지속과 심화 </a:t>
          </a:r>
          <a:endParaRPr lang="ko-KR" altLang="en-US" sz="2000" b="1" dirty="0">
            <a:latin typeface="+mn-ea"/>
            <a:ea typeface="+mn-ea"/>
          </a:endParaRPr>
        </a:p>
      </dgm:t>
    </dgm:pt>
    <dgm:pt modelId="{A1A84393-94F0-4F89-BB1A-8FFFF8EAFF34}" type="parTrans" cxnId="{EEEA3E2E-7888-4C5C-B09B-EA8C36B63CFC}">
      <dgm:prSet/>
      <dgm:spPr/>
      <dgm:t>
        <a:bodyPr/>
        <a:lstStyle/>
        <a:p>
          <a:pPr latinLnBrk="1"/>
          <a:endParaRPr lang="ko-KR" altLang="en-US"/>
        </a:p>
      </dgm:t>
    </dgm:pt>
    <dgm:pt modelId="{EBDD6ABF-C7CF-4DAF-BE1B-33C0317C5591}" type="sibTrans" cxnId="{EEEA3E2E-7888-4C5C-B09B-EA8C36B63CFC}">
      <dgm:prSet/>
      <dgm:spPr/>
      <dgm:t>
        <a:bodyPr/>
        <a:lstStyle/>
        <a:p>
          <a:pPr latinLnBrk="1"/>
          <a:endParaRPr lang="ko-KR" altLang="en-US"/>
        </a:p>
      </dgm:t>
    </dgm:pt>
    <dgm:pt modelId="{8326C38D-819B-4A16-884D-4CC025DB2A9D}">
      <dgm:prSet phldrT="[텍스트]" custT="1"/>
      <dgm:spPr/>
      <dgm:t>
        <a:bodyPr/>
        <a:lstStyle/>
        <a:p>
          <a:pPr latinLnBrk="1"/>
          <a:r>
            <a:rPr lang="ko-KR" altLang="en-US" sz="2000" b="1" dirty="0" smtClean="0">
              <a:latin typeface="+mn-ea"/>
              <a:ea typeface="+mn-ea"/>
            </a:rPr>
            <a:t>경영관리 및 인사관리</a:t>
          </a:r>
          <a:r>
            <a:rPr lang="en-US" altLang="ko-KR" sz="2000" b="1" dirty="0" smtClean="0">
              <a:latin typeface="+mn-ea"/>
              <a:ea typeface="+mn-ea"/>
            </a:rPr>
            <a:t>,</a:t>
          </a:r>
          <a:r>
            <a:rPr lang="ko-KR" altLang="en-US" sz="2000" b="1" dirty="0" smtClean="0">
              <a:latin typeface="+mn-ea"/>
              <a:ea typeface="+mn-ea"/>
            </a:rPr>
            <a:t> </a:t>
          </a:r>
          <a:r>
            <a:rPr lang="en-US" altLang="ko-KR" sz="2000" b="1" dirty="0" smtClean="0">
              <a:latin typeface="+mn-ea"/>
              <a:ea typeface="+mn-ea"/>
            </a:rPr>
            <a:t/>
          </a:r>
          <a:br>
            <a:rPr lang="en-US" altLang="ko-KR" sz="2000" b="1" dirty="0" smtClean="0">
              <a:latin typeface="+mn-ea"/>
              <a:ea typeface="+mn-ea"/>
            </a:rPr>
          </a:br>
          <a:r>
            <a:rPr lang="ko-KR" altLang="en-US" sz="2000" b="1" dirty="0" smtClean="0">
              <a:latin typeface="+mn-ea"/>
              <a:ea typeface="+mn-ea"/>
            </a:rPr>
            <a:t>조직문화를 통한 내재화</a:t>
          </a:r>
          <a:endParaRPr lang="ko-KR" altLang="en-US" sz="2000" b="1" dirty="0">
            <a:latin typeface="+mn-ea"/>
            <a:ea typeface="+mn-ea"/>
          </a:endParaRPr>
        </a:p>
      </dgm:t>
    </dgm:pt>
    <dgm:pt modelId="{529A4192-0505-4FF3-84D6-6403DBA7330E}" type="parTrans" cxnId="{502967D9-EC04-4A23-B77A-D07134C3F014}">
      <dgm:prSet/>
      <dgm:spPr/>
      <dgm:t>
        <a:bodyPr/>
        <a:lstStyle/>
        <a:p>
          <a:pPr latinLnBrk="1"/>
          <a:endParaRPr lang="ko-KR" altLang="en-US"/>
        </a:p>
      </dgm:t>
    </dgm:pt>
    <dgm:pt modelId="{DB98B477-98BB-4E22-AFA2-1AB262D98C5E}" type="sibTrans" cxnId="{502967D9-EC04-4A23-B77A-D07134C3F014}">
      <dgm:prSet/>
      <dgm:spPr/>
      <dgm:t>
        <a:bodyPr/>
        <a:lstStyle/>
        <a:p>
          <a:pPr latinLnBrk="1"/>
          <a:endParaRPr lang="ko-KR" altLang="en-US"/>
        </a:p>
      </dgm:t>
    </dgm:pt>
    <dgm:pt modelId="{8D88CF46-AF7B-446F-A523-8CC93BA571B8}" type="pres">
      <dgm:prSet presAssocID="{79B9A370-CBB8-4D71-943D-F63A0BBD6494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E5D66BA2-9028-4AD0-A76E-D10976189AD8}" type="pres">
      <dgm:prSet presAssocID="{33BD4A1A-3BEF-42F4-9722-0F4755DBDC0E}" presName="singleCycle" presStyleCnt="0"/>
      <dgm:spPr/>
    </dgm:pt>
    <dgm:pt modelId="{62F41FEF-3288-4FA7-9CED-FD9D56B7D313}" type="pres">
      <dgm:prSet presAssocID="{33BD4A1A-3BEF-42F4-9722-0F4755DBDC0E}" presName="singleCenter" presStyleLbl="node1" presStyleIdx="0" presStyleCnt="4" custScaleX="97775" custScaleY="61062" custLinFactNeighborX="16" custLinFactNeighborY="-8751">
        <dgm:presLayoutVars>
          <dgm:chMax val="7"/>
          <dgm:chPref val="7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0FBC5FF3-013F-4EA8-8C6E-9FEA60626A53}" type="pres">
      <dgm:prSet presAssocID="{DE1CD44F-B3FE-4CBD-AFC9-3D60DF757BCB}" presName="Name56" presStyleLbl="parChTrans1D2" presStyleIdx="0" presStyleCnt="3"/>
      <dgm:spPr/>
      <dgm:t>
        <a:bodyPr/>
        <a:lstStyle/>
        <a:p>
          <a:pPr latinLnBrk="1"/>
          <a:endParaRPr lang="ko-KR" altLang="en-US"/>
        </a:p>
      </dgm:t>
    </dgm:pt>
    <dgm:pt modelId="{18D3E28F-E3E2-4967-9A40-6B03126ABDD7}" type="pres">
      <dgm:prSet presAssocID="{8780C9C9-4FAD-4EE0-89B3-41B062EA4873}" presName="text0" presStyleLbl="node1" presStyleIdx="1" presStyleCnt="4" custScaleX="309759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A7BAACD9-7BFB-4908-A164-F568F805C10D}" type="pres">
      <dgm:prSet presAssocID="{A1A84393-94F0-4F89-BB1A-8FFFF8EAFF34}" presName="Name56" presStyleLbl="parChTrans1D2" presStyleIdx="1" presStyleCnt="3"/>
      <dgm:spPr/>
      <dgm:t>
        <a:bodyPr/>
        <a:lstStyle/>
        <a:p>
          <a:pPr latinLnBrk="1"/>
          <a:endParaRPr lang="ko-KR" altLang="en-US"/>
        </a:p>
      </dgm:t>
    </dgm:pt>
    <dgm:pt modelId="{2FAB24F8-886A-4B34-8249-FF329E347C42}" type="pres">
      <dgm:prSet presAssocID="{A47CDDFD-29D5-48BB-BD44-4AB8995A0BBC}" presName="text0" presStyleLbl="node1" presStyleIdx="2" presStyleCnt="4" custScaleX="309759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7AEAC26-A12B-47A1-A3E0-63F37C47A43F}" type="pres">
      <dgm:prSet presAssocID="{529A4192-0505-4FF3-84D6-6403DBA7330E}" presName="Name56" presStyleLbl="parChTrans1D2" presStyleIdx="2" presStyleCnt="3"/>
      <dgm:spPr/>
      <dgm:t>
        <a:bodyPr/>
        <a:lstStyle/>
        <a:p>
          <a:pPr latinLnBrk="1"/>
          <a:endParaRPr lang="ko-KR" altLang="en-US"/>
        </a:p>
      </dgm:t>
    </dgm:pt>
    <dgm:pt modelId="{D3BDF2BA-5C84-4795-A537-65D3391DAE4A}" type="pres">
      <dgm:prSet presAssocID="{8326C38D-819B-4A16-884D-4CC025DB2A9D}" presName="text0" presStyleLbl="node1" presStyleIdx="3" presStyleCnt="4" custScaleX="309759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89292E03-9E54-4396-8A47-E18C54BAFDF2}" type="presOf" srcId="{A47CDDFD-29D5-48BB-BD44-4AB8995A0BBC}" destId="{2FAB24F8-886A-4B34-8249-FF329E347C42}" srcOrd="0" destOrd="0" presId="urn:microsoft.com/office/officeart/2008/layout/RadialCluster"/>
    <dgm:cxn modelId="{164EF03B-B334-45B7-9AF8-D225B6CC1685}" type="presOf" srcId="{33BD4A1A-3BEF-42F4-9722-0F4755DBDC0E}" destId="{62F41FEF-3288-4FA7-9CED-FD9D56B7D313}" srcOrd="0" destOrd="0" presId="urn:microsoft.com/office/officeart/2008/layout/RadialCluster"/>
    <dgm:cxn modelId="{284B9DCC-AA22-4607-9D7D-5D4F1C464464}" type="presOf" srcId="{A1A84393-94F0-4F89-BB1A-8FFFF8EAFF34}" destId="{A7BAACD9-7BFB-4908-A164-F568F805C10D}" srcOrd="0" destOrd="0" presId="urn:microsoft.com/office/officeart/2008/layout/RadialCluster"/>
    <dgm:cxn modelId="{502967D9-EC04-4A23-B77A-D07134C3F014}" srcId="{33BD4A1A-3BEF-42F4-9722-0F4755DBDC0E}" destId="{8326C38D-819B-4A16-884D-4CC025DB2A9D}" srcOrd="2" destOrd="0" parTransId="{529A4192-0505-4FF3-84D6-6403DBA7330E}" sibTransId="{DB98B477-98BB-4E22-AFA2-1AB262D98C5E}"/>
    <dgm:cxn modelId="{062D0D2E-FB81-408B-A394-525663D01D51}" srcId="{79B9A370-CBB8-4D71-943D-F63A0BBD6494}" destId="{33BD4A1A-3BEF-42F4-9722-0F4755DBDC0E}" srcOrd="0" destOrd="0" parTransId="{E13A61FD-809A-40C3-8247-F1E87A0865ED}" sibTransId="{8C6BE9A0-3E00-4D27-8843-B94025451F49}"/>
    <dgm:cxn modelId="{AEE491C4-499A-4AF6-B31F-EBBBB70AC192}" srcId="{33BD4A1A-3BEF-42F4-9722-0F4755DBDC0E}" destId="{8780C9C9-4FAD-4EE0-89B3-41B062EA4873}" srcOrd="0" destOrd="0" parTransId="{DE1CD44F-B3FE-4CBD-AFC9-3D60DF757BCB}" sibTransId="{6B96192F-0AB2-4B33-944B-BD2792306005}"/>
    <dgm:cxn modelId="{3D28C8D9-3A34-45C1-8207-D11672078E4B}" type="presOf" srcId="{8326C38D-819B-4A16-884D-4CC025DB2A9D}" destId="{D3BDF2BA-5C84-4795-A537-65D3391DAE4A}" srcOrd="0" destOrd="0" presId="urn:microsoft.com/office/officeart/2008/layout/RadialCluster"/>
    <dgm:cxn modelId="{95329ECB-9E0E-4722-ABDF-C7DE86B7371A}" type="presOf" srcId="{8780C9C9-4FAD-4EE0-89B3-41B062EA4873}" destId="{18D3E28F-E3E2-4967-9A40-6B03126ABDD7}" srcOrd="0" destOrd="0" presId="urn:microsoft.com/office/officeart/2008/layout/RadialCluster"/>
    <dgm:cxn modelId="{A03E3F6D-70F0-49C2-9204-D176A6CB5380}" type="presOf" srcId="{79B9A370-CBB8-4D71-943D-F63A0BBD6494}" destId="{8D88CF46-AF7B-446F-A523-8CC93BA571B8}" srcOrd="0" destOrd="0" presId="urn:microsoft.com/office/officeart/2008/layout/RadialCluster"/>
    <dgm:cxn modelId="{8714091B-2FB0-4C77-86F5-B11FD5FD503B}" type="presOf" srcId="{529A4192-0505-4FF3-84D6-6403DBA7330E}" destId="{97AEAC26-A12B-47A1-A3E0-63F37C47A43F}" srcOrd="0" destOrd="0" presId="urn:microsoft.com/office/officeart/2008/layout/RadialCluster"/>
    <dgm:cxn modelId="{EEEA3E2E-7888-4C5C-B09B-EA8C36B63CFC}" srcId="{33BD4A1A-3BEF-42F4-9722-0F4755DBDC0E}" destId="{A47CDDFD-29D5-48BB-BD44-4AB8995A0BBC}" srcOrd="1" destOrd="0" parTransId="{A1A84393-94F0-4F89-BB1A-8FFFF8EAFF34}" sibTransId="{EBDD6ABF-C7CF-4DAF-BE1B-33C0317C5591}"/>
    <dgm:cxn modelId="{39144FCA-2CDF-498E-A068-D57A80C7A6EF}" type="presOf" srcId="{DE1CD44F-B3FE-4CBD-AFC9-3D60DF757BCB}" destId="{0FBC5FF3-013F-4EA8-8C6E-9FEA60626A53}" srcOrd="0" destOrd="0" presId="urn:microsoft.com/office/officeart/2008/layout/RadialCluster"/>
    <dgm:cxn modelId="{24A3EA88-5EF6-4B37-95EA-0B4F64E09031}" type="presParOf" srcId="{8D88CF46-AF7B-446F-A523-8CC93BA571B8}" destId="{E5D66BA2-9028-4AD0-A76E-D10976189AD8}" srcOrd="0" destOrd="0" presId="urn:microsoft.com/office/officeart/2008/layout/RadialCluster"/>
    <dgm:cxn modelId="{708E3798-36F3-4FDF-9CE7-18E62B824ACA}" type="presParOf" srcId="{E5D66BA2-9028-4AD0-A76E-D10976189AD8}" destId="{62F41FEF-3288-4FA7-9CED-FD9D56B7D313}" srcOrd="0" destOrd="0" presId="urn:microsoft.com/office/officeart/2008/layout/RadialCluster"/>
    <dgm:cxn modelId="{B4A433B2-DEB7-4F9F-AFD8-950D936BB42D}" type="presParOf" srcId="{E5D66BA2-9028-4AD0-A76E-D10976189AD8}" destId="{0FBC5FF3-013F-4EA8-8C6E-9FEA60626A53}" srcOrd="1" destOrd="0" presId="urn:microsoft.com/office/officeart/2008/layout/RadialCluster"/>
    <dgm:cxn modelId="{AC504B0C-E47F-49F1-B8E2-F8A50127698F}" type="presParOf" srcId="{E5D66BA2-9028-4AD0-A76E-D10976189AD8}" destId="{18D3E28F-E3E2-4967-9A40-6B03126ABDD7}" srcOrd="2" destOrd="0" presId="urn:microsoft.com/office/officeart/2008/layout/RadialCluster"/>
    <dgm:cxn modelId="{95E495CA-7D7D-4322-950D-9EC9597282C2}" type="presParOf" srcId="{E5D66BA2-9028-4AD0-A76E-D10976189AD8}" destId="{A7BAACD9-7BFB-4908-A164-F568F805C10D}" srcOrd="3" destOrd="0" presId="urn:microsoft.com/office/officeart/2008/layout/RadialCluster"/>
    <dgm:cxn modelId="{DA68A8B8-30A0-429F-871D-2FB44F323FB4}" type="presParOf" srcId="{E5D66BA2-9028-4AD0-A76E-D10976189AD8}" destId="{2FAB24F8-886A-4B34-8249-FF329E347C42}" srcOrd="4" destOrd="0" presId="urn:microsoft.com/office/officeart/2008/layout/RadialCluster"/>
    <dgm:cxn modelId="{6D395A32-3D7E-45DA-9B2B-F61C7220067F}" type="presParOf" srcId="{E5D66BA2-9028-4AD0-A76E-D10976189AD8}" destId="{97AEAC26-A12B-47A1-A3E0-63F37C47A43F}" srcOrd="5" destOrd="0" presId="urn:microsoft.com/office/officeart/2008/layout/RadialCluster"/>
    <dgm:cxn modelId="{C0154C44-4839-44B5-85D2-C279C012B96F}" type="presParOf" srcId="{E5D66BA2-9028-4AD0-A76E-D10976189AD8}" destId="{D3BDF2BA-5C84-4795-A537-65D3391DAE4A}" srcOrd="6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A6E73D7D-D75C-4F50-9849-21B599D8AAB1}" type="doc">
      <dgm:prSet loTypeId="urn:microsoft.com/office/officeart/2005/8/layout/default#1" loCatId="list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pPr latinLnBrk="1"/>
          <a:endParaRPr lang="ko-KR" altLang="en-US"/>
        </a:p>
      </dgm:t>
    </dgm:pt>
    <dgm:pt modelId="{AE731A63-C547-457E-BB27-7CF1DB431836}">
      <dgm:prSet phldrT="[텍스트]" custT="1"/>
      <dgm:spPr/>
      <dgm:t>
        <a:bodyPr anchor="ctr"/>
        <a:lstStyle/>
        <a:p>
          <a:pPr latinLnBrk="0">
            <a:lnSpc>
              <a:spcPct val="100000"/>
            </a:lnSpc>
          </a:pPr>
          <a:r>
            <a:rPr lang="ko-KR" altLang="en-US" sz="2200" b="1" dirty="0" smtClean="0">
              <a:latin typeface="+mn-ea"/>
              <a:ea typeface="+mn-ea"/>
            </a:rPr>
            <a:t>지역을 바꾸자는 주민들이 모임 </a:t>
          </a:r>
          <a:endParaRPr lang="ko-KR" altLang="en-US" sz="2200" b="1" dirty="0">
            <a:latin typeface="+mn-ea"/>
            <a:ea typeface="+mn-ea"/>
          </a:endParaRPr>
        </a:p>
      </dgm:t>
    </dgm:pt>
    <dgm:pt modelId="{314FAEFB-D33A-4751-95FA-A0B84D33EE6D}" type="parTrans" cxnId="{FF693F30-DBC8-4748-9B5C-8966FC7AD477}">
      <dgm:prSet/>
      <dgm:spPr/>
      <dgm:t>
        <a:bodyPr/>
        <a:lstStyle/>
        <a:p>
          <a:pPr latinLnBrk="1">
            <a:lnSpc>
              <a:spcPct val="100000"/>
            </a:lnSpc>
          </a:pPr>
          <a:endParaRPr lang="ko-KR" altLang="en-US">
            <a:latin typeface="+mn-ea"/>
            <a:ea typeface="+mn-ea"/>
          </a:endParaRPr>
        </a:p>
      </dgm:t>
    </dgm:pt>
    <dgm:pt modelId="{8954DCDE-14ED-4CA2-AACD-3370F02C72FB}" type="sibTrans" cxnId="{FF693F30-DBC8-4748-9B5C-8966FC7AD477}">
      <dgm:prSet/>
      <dgm:spPr/>
      <dgm:t>
        <a:bodyPr/>
        <a:lstStyle/>
        <a:p>
          <a:pPr latinLnBrk="1">
            <a:lnSpc>
              <a:spcPct val="100000"/>
            </a:lnSpc>
          </a:pPr>
          <a:endParaRPr lang="ko-KR" altLang="en-US">
            <a:latin typeface="+mn-ea"/>
            <a:ea typeface="+mn-ea"/>
          </a:endParaRPr>
        </a:p>
      </dgm:t>
    </dgm:pt>
    <dgm:pt modelId="{B6DC9281-BBBE-4C22-96AB-FB34D053F0BF}">
      <dgm:prSet phldrT="[텍스트]" custT="1"/>
      <dgm:spPr/>
      <dgm:t>
        <a:bodyPr anchor="ctr"/>
        <a:lstStyle/>
        <a:p>
          <a:pPr latinLnBrk="0">
            <a:lnSpc>
              <a:spcPct val="100000"/>
            </a:lnSpc>
          </a:pPr>
          <a:r>
            <a:rPr lang="ko-KR" altLang="en-US" sz="2200" b="1" dirty="0" smtClean="0">
              <a:latin typeface="+mn-ea"/>
              <a:ea typeface="+mn-ea"/>
            </a:rPr>
            <a:t>수많은 회의 </a:t>
          </a:r>
          <a:r>
            <a:rPr lang="en-US" altLang="ko-KR" sz="2200" b="1" dirty="0" smtClean="0">
              <a:latin typeface="+mn-ea"/>
              <a:ea typeface="+mn-ea"/>
            </a:rPr>
            <a:t/>
          </a:r>
          <a:br>
            <a:rPr lang="en-US" altLang="ko-KR" sz="2200" b="1" dirty="0" smtClean="0">
              <a:latin typeface="+mn-ea"/>
              <a:ea typeface="+mn-ea"/>
            </a:rPr>
          </a:br>
          <a:r>
            <a:rPr lang="ko-KR" altLang="en-US" sz="2200" b="1" dirty="0" smtClean="0">
              <a:latin typeface="+mn-ea"/>
              <a:ea typeface="+mn-ea"/>
            </a:rPr>
            <a:t>그리고 사업계획 </a:t>
          </a:r>
          <a:endParaRPr lang="ko-KR" altLang="en-US" sz="2200" b="1" dirty="0">
            <a:latin typeface="+mn-ea"/>
            <a:ea typeface="+mn-ea"/>
          </a:endParaRPr>
        </a:p>
      </dgm:t>
    </dgm:pt>
    <dgm:pt modelId="{745E8621-1586-45DD-9777-6246E2A96143}" type="parTrans" cxnId="{7B4E71EA-A83E-4DD5-9A51-ECFADEEEA2F2}">
      <dgm:prSet/>
      <dgm:spPr/>
      <dgm:t>
        <a:bodyPr/>
        <a:lstStyle/>
        <a:p>
          <a:pPr latinLnBrk="1">
            <a:lnSpc>
              <a:spcPct val="100000"/>
            </a:lnSpc>
          </a:pPr>
          <a:endParaRPr lang="ko-KR" altLang="en-US">
            <a:latin typeface="+mn-ea"/>
            <a:ea typeface="+mn-ea"/>
          </a:endParaRPr>
        </a:p>
      </dgm:t>
    </dgm:pt>
    <dgm:pt modelId="{106FFFAC-F9CF-4DC9-A435-9D7D0DAE06D8}" type="sibTrans" cxnId="{7B4E71EA-A83E-4DD5-9A51-ECFADEEEA2F2}">
      <dgm:prSet/>
      <dgm:spPr/>
      <dgm:t>
        <a:bodyPr/>
        <a:lstStyle/>
        <a:p>
          <a:pPr latinLnBrk="1">
            <a:lnSpc>
              <a:spcPct val="100000"/>
            </a:lnSpc>
          </a:pPr>
          <a:endParaRPr lang="ko-KR" altLang="en-US">
            <a:latin typeface="+mn-ea"/>
            <a:ea typeface="+mn-ea"/>
          </a:endParaRPr>
        </a:p>
      </dgm:t>
    </dgm:pt>
    <dgm:pt modelId="{FC48E6D0-E37B-4AE8-89C3-472160780261}">
      <dgm:prSet phldrT="[텍스트]" custT="1"/>
      <dgm:spPr/>
      <dgm:t>
        <a:bodyPr anchor="ctr"/>
        <a:lstStyle/>
        <a:p>
          <a:pPr latinLnBrk="0">
            <a:lnSpc>
              <a:spcPct val="100000"/>
            </a:lnSpc>
          </a:pPr>
          <a:r>
            <a:rPr lang="ko-KR" altLang="en-US" sz="2200" b="1" smtClean="0">
              <a:latin typeface="+mn-ea"/>
              <a:ea typeface="+mn-ea"/>
            </a:rPr>
            <a:t>비즈니스 모델 수립의 어려움 </a:t>
          </a:r>
          <a:r>
            <a:rPr lang="en-US" altLang="ko-KR" sz="2200" b="1" smtClean="0">
              <a:latin typeface="+mn-ea"/>
              <a:ea typeface="+mn-ea"/>
            </a:rPr>
            <a:t>, </a:t>
          </a:r>
          <a:r>
            <a:rPr lang="ko-KR" altLang="en-US" sz="2200" b="1" smtClean="0">
              <a:latin typeface="+mn-ea"/>
              <a:ea typeface="+mn-ea"/>
            </a:rPr>
            <a:t>손익 불가</a:t>
          </a:r>
          <a:endParaRPr lang="ko-KR" altLang="en-US" sz="2200" b="1" dirty="0">
            <a:latin typeface="+mn-ea"/>
            <a:ea typeface="+mn-ea"/>
          </a:endParaRPr>
        </a:p>
      </dgm:t>
    </dgm:pt>
    <dgm:pt modelId="{713F43CE-59F1-4A58-B70E-615C1E1597C1}" type="parTrans" cxnId="{AA62B994-8113-444D-97F4-1BF0C887D90B}">
      <dgm:prSet/>
      <dgm:spPr/>
      <dgm:t>
        <a:bodyPr/>
        <a:lstStyle/>
        <a:p>
          <a:pPr latinLnBrk="1">
            <a:lnSpc>
              <a:spcPct val="100000"/>
            </a:lnSpc>
          </a:pPr>
          <a:endParaRPr lang="ko-KR" altLang="en-US">
            <a:latin typeface="+mn-ea"/>
            <a:ea typeface="+mn-ea"/>
          </a:endParaRPr>
        </a:p>
      </dgm:t>
    </dgm:pt>
    <dgm:pt modelId="{89BD8E70-E613-4C8C-828A-D7A12CCD5104}" type="sibTrans" cxnId="{AA62B994-8113-444D-97F4-1BF0C887D90B}">
      <dgm:prSet/>
      <dgm:spPr/>
      <dgm:t>
        <a:bodyPr/>
        <a:lstStyle/>
        <a:p>
          <a:pPr latinLnBrk="1">
            <a:lnSpc>
              <a:spcPct val="100000"/>
            </a:lnSpc>
          </a:pPr>
          <a:endParaRPr lang="ko-KR" altLang="en-US">
            <a:latin typeface="+mn-ea"/>
            <a:ea typeface="+mn-ea"/>
          </a:endParaRPr>
        </a:p>
      </dgm:t>
    </dgm:pt>
    <dgm:pt modelId="{79D29FB3-884F-4CE5-BDB8-561AB04D8098}">
      <dgm:prSet phldrT="[텍스트]" custT="1"/>
      <dgm:spPr/>
      <dgm:t>
        <a:bodyPr anchor="ctr"/>
        <a:lstStyle/>
        <a:p>
          <a:pPr latinLnBrk="0">
            <a:lnSpc>
              <a:spcPct val="100000"/>
            </a:lnSpc>
          </a:pPr>
          <a:r>
            <a:rPr lang="ko-KR" altLang="en-US" sz="2200" b="1" smtClean="0">
              <a:latin typeface="+mn-ea"/>
              <a:ea typeface="+mn-ea"/>
            </a:rPr>
            <a:t>대부분의 조합원이 반대함 </a:t>
          </a:r>
          <a:endParaRPr lang="ko-KR" altLang="en-US" sz="2200" b="1" dirty="0">
            <a:latin typeface="+mn-ea"/>
            <a:ea typeface="+mn-ea"/>
          </a:endParaRPr>
        </a:p>
      </dgm:t>
    </dgm:pt>
    <dgm:pt modelId="{FD20E5A5-BAF3-4C66-96A5-EDDDA1360BD5}" type="parTrans" cxnId="{286D4F60-AEBD-43FE-823E-4FD73BCD8E89}">
      <dgm:prSet/>
      <dgm:spPr/>
      <dgm:t>
        <a:bodyPr/>
        <a:lstStyle/>
        <a:p>
          <a:pPr latinLnBrk="1">
            <a:lnSpc>
              <a:spcPct val="100000"/>
            </a:lnSpc>
          </a:pPr>
          <a:endParaRPr lang="ko-KR" altLang="en-US">
            <a:latin typeface="+mn-ea"/>
            <a:ea typeface="+mn-ea"/>
          </a:endParaRPr>
        </a:p>
      </dgm:t>
    </dgm:pt>
    <dgm:pt modelId="{1332B54C-64A9-4531-9431-CBF51C8E5DB6}" type="sibTrans" cxnId="{286D4F60-AEBD-43FE-823E-4FD73BCD8E89}">
      <dgm:prSet/>
      <dgm:spPr/>
      <dgm:t>
        <a:bodyPr/>
        <a:lstStyle/>
        <a:p>
          <a:pPr latinLnBrk="1">
            <a:lnSpc>
              <a:spcPct val="100000"/>
            </a:lnSpc>
          </a:pPr>
          <a:endParaRPr lang="ko-KR" altLang="en-US">
            <a:latin typeface="+mn-ea"/>
            <a:ea typeface="+mn-ea"/>
          </a:endParaRPr>
        </a:p>
      </dgm:t>
    </dgm:pt>
    <dgm:pt modelId="{90F279CC-48AB-4D7D-AFF2-C883C993CC01}">
      <dgm:prSet phldrT="[텍스트]" custT="1"/>
      <dgm:spPr/>
      <dgm:t>
        <a:bodyPr anchor="ctr"/>
        <a:lstStyle/>
        <a:p>
          <a:pPr latinLnBrk="0">
            <a:lnSpc>
              <a:spcPct val="100000"/>
            </a:lnSpc>
          </a:pPr>
          <a:r>
            <a:rPr lang="ko-KR" altLang="en-US" sz="2200" b="1" smtClean="0">
              <a:latin typeface="+mn-ea"/>
              <a:ea typeface="+mn-ea"/>
            </a:rPr>
            <a:t>꼭 해야겟다는 </a:t>
          </a:r>
          <a:r>
            <a:rPr lang="en-US" altLang="ko-KR" sz="2200" b="1" smtClean="0">
              <a:latin typeface="+mn-ea"/>
              <a:ea typeface="+mn-ea"/>
            </a:rPr>
            <a:t>3</a:t>
          </a:r>
          <a:r>
            <a:rPr lang="ko-KR" altLang="en-US" sz="2200" b="1" smtClean="0">
              <a:latin typeface="+mn-ea"/>
              <a:ea typeface="+mn-ea"/>
            </a:rPr>
            <a:t>명의 조합원</a:t>
          </a:r>
          <a:endParaRPr lang="ko-KR" altLang="en-US" sz="2200" b="1" dirty="0">
            <a:latin typeface="+mn-ea"/>
            <a:ea typeface="+mn-ea"/>
          </a:endParaRPr>
        </a:p>
      </dgm:t>
    </dgm:pt>
    <dgm:pt modelId="{45C5D334-63C0-4E52-938F-6068E0CF9685}" type="parTrans" cxnId="{C2DEEC2E-DE2F-4BF6-93A7-7B4B6433FAD4}">
      <dgm:prSet/>
      <dgm:spPr/>
      <dgm:t>
        <a:bodyPr/>
        <a:lstStyle/>
        <a:p>
          <a:pPr latinLnBrk="1">
            <a:lnSpc>
              <a:spcPct val="100000"/>
            </a:lnSpc>
          </a:pPr>
          <a:endParaRPr lang="ko-KR" altLang="en-US">
            <a:latin typeface="+mn-ea"/>
            <a:ea typeface="+mn-ea"/>
          </a:endParaRPr>
        </a:p>
      </dgm:t>
    </dgm:pt>
    <dgm:pt modelId="{6C78B084-0B71-4E0D-9E3E-F8C64CB26AA2}" type="sibTrans" cxnId="{C2DEEC2E-DE2F-4BF6-93A7-7B4B6433FAD4}">
      <dgm:prSet/>
      <dgm:spPr/>
      <dgm:t>
        <a:bodyPr/>
        <a:lstStyle/>
        <a:p>
          <a:pPr latinLnBrk="1">
            <a:lnSpc>
              <a:spcPct val="100000"/>
            </a:lnSpc>
          </a:pPr>
          <a:endParaRPr lang="ko-KR" altLang="en-US">
            <a:latin typeface="+mn-ea"/>
            <a:ea typeface="+mn-ea"/>
          </a:endParaRPr>
        </a:p>
      </dgm:t>
    </dgm:pt>
    <dgm:pt modelId="{95657E9D-36DB-40A6-AE25-AA43D8BC329D}" type="pres">
      <dgm:prSet presAssocID="{A6E73D7D-D75C-4F50-9849-21B599D8AAB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2AEFCC4E-F6CA-4253-9AFD-15570F028435}" type="pres">
      <dgm:prSet presAssocID="{AE731A63-C547-457E-BB27-7CF1DB431836}" presName="node" presStyleLbl="node1" presStyleIdx="0" presStyleCnt="5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pPr latinLnBrk="1"/>
          <a:endParaRPr lang="ko-KR" altLang="en-US"/>
        </a:p>
      </dgm:t>
    </dgm:pt>
    <dgm:pt modelId="{1CB61F6B-E906-4B1B-B0C0-BD365567E595}" type="pres">
      <dgm:prSet presAssocID="{8954DCDE-14ED-4CA2-AACD-3370F02C72FB}" presName="sibTrans" presStyleCnt="0"/>
      <dgm:spPr/>
    </dgm:pt>
    <dgm:pt modelId="{3513FFC5-795C-4264-9225-CB20C65C814B}" type="pres">
      <dgm:prSet presAssocID="{B6DC9281-BBBE-4C22-96AB-FB34D053F0BF}" presName="node" presStyleLbl="node1" presStyleIdx="1" presStyleCnt="5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pPr latinLnBrk="1"/>
          <a:endParaRPr lang="ko-KR" altLang="en-US"/>
        </a:p>
      </dgm:t>
    </dgm:pt>
    <dgm:pt modelId="{872E7177-67DE-4E41-9B62-07811946A243}" type="pres">
      <dgm:prSet presAssocID="{106FFFAC-F9CF-4DC9-A435-9D7D0DAE06D8}" presName="sibTrans" presStyleCnt="0"/>
      <dgm:spPr/>
    </dgm:pt>
    <dgm:pt modelId="{515B4181-C8F6-474C-89DC-264B1832ED35}" type="pres">
      <dgm:prSet presAssocID="{FC48E6D0-E37B-4AE8-89C3-472160780261}" presName="node" presStyleLbl="node1" presStyleIdx="2" presStyleCnt="5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pPr latinLnBrk="1"/>
          <a:endParaRPr lang="ko-KR" altLang="en-US"/>
        </a:p>
      </dgm:t>
    </dgm:pt>
    <dgm:pt modelId="{57A820D5-9055-4288-AD74-27C2A5C39E77}" type="pres">
      <dgm:prSet presAssocID="{89BD8E70-E613-4C8C-828A-D7A12CCD5104}" presName="sibTrans" presStyleCnt="0"/>
      <dgm:spPr/>
    </dgm:pt>
    <dgm:pt modelId="{B1E63591-303E-4A99-84A3-D05A3AC198DC}" type="pres">
      <dgm:prSet presAssocID="{79D29FB3-884F-4CE5-BDB8-561AB04D8098}" presName="node" presStyleLbl="node1" presStyleIdx="3" presStyleCnt="5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pPr latinLnBrk="1"/>
          <a:endParaRPr lang="ko-KR" altLang="en-US"/>
        </a:p>
      </dgm:t>
    </dgm:pt>
    <dgm:pt modelId="{688728CD-EEF4-421B-A469-81F4CB5A2A40}" type="pres">
      <dgm:prSet presAssocID="{1332B54C-64A9-4531-9431-CBF51C8E5DB6}" presName="sibTrans" presStyleCnt="0"/>
      <dgm:spPr/>
    </dgm:pt>
    <dgm:pt modelId="{7363D957-85C6-4B07-B420-80BF60AB73CA}" type="pres">
      <dgm:prSet presAssocID="{90F279CC-48AB-4D7D-AFF2-C883C993CC01}" presName="node" presStyleLbl="node1" presStyleIdx="4" presStyleCnt="5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pPr latinLnBrk="1"/>
          <a:endParaRPr lang="ko-KR" altLang="en-US"/>
        </a:p>
      </dgm:t>
    </dgm:pt>
  </dgm:ptLst>
  <dgm:cxnLst>
    <dgm:cxn modelId="{C2DEEC2E-DE2F-4BF6-93A7-7B4B6433FAD4}" srcId="{A6E73D7D-D75C-4F50-9849-21B599D8AAB1}" destId="{90F279CC-48AB-4D7D-AFF2-C883C993CC01}" srcOrd="4" destOrd="0" parTransId="{45C5D334-63C0-4E52-938F-6068E0CF9685}" sibTransId="{6C78B084-0B71-4E0D-9E3E-F8C64CB26AA2}"/>
    <dgm:cxn modelId="{B40CDE55-3818-4E07-8387-A0C0A5EAF390}" type="presOf" srcId="{AE731A63-C547-457E-BB27-7CF1DB431836}" destId="{2AEFCC4E-F6CA-4253-9AFD-15570F028435}" srcOrd="0" destOrd="0" presId="urn:microsoft.com/office/officeart/2005/8/layout/default#1"/>
    <dgm:cxn modelId="{FF693F30-DBC8-4748-9B5C-8966FC7AD477}" srcId="{A6E73D7D-D75C-4F50-9849-21B599D8AAB1}" destId="{AE731A63-C547-457E-BB27-7CF1DB431836}" srcOrd="0" destOrd="0" parTransId="{314FAEFB-D33A-4751-95FA-A0B84D33EE6D}" sibTransId="{8954DCDE-14ED-4CA2-AACD-3370F02C72FB}"/>
    <dgm:cxn modelId="{4FEDCA08-7FB2-423A-A944-33853356AD76}" type="presOf" srcId="{79D29FB3-884F-4CE5-BDB8-561AB04D8098}" destId="{B1E63591-303E-4A99-84A3-D05A3AC198DC}" srcOrd="0" destOrd="0" presId="urn:microsoft.com/office/officeart/2005/8/layout/default#1"/>
    <dgm:cxn modelId="{286D4F60-AEBD-43FE-823E-4FD73BCD8E89}" srcId="{A6E73D7D-D75C-4F50-9849-21B599D8AAB1}" destId="{79D29FB3-884F-4CE5-BDB8-561AB04D8098}" srcOrd="3" destOrd="0" parTransId="{FD20E5A5-BAF3-4C66-96A5-EDDDA1360BD5}" sibTransId="{1332B54C-64A9-4531-9431-CBF51C8E5DB6}"/>
    <dgm:cxn modelId="{C4FE33B1-F075-40C0-A5EC-242C627F63C1}" type="presOf" srcId="{FC48E6D0-E37B-4AE8-89C3-472160780261}" destId="{515B4181-C8F6-474C-89DC-264B1832ED35}" srcOrd="0" destOrd="0" presId="urn:microsoft.com/office/officeart/2005/8/layout/default#1"/>
    <dgm:cxn modelId="{9A5096B3-ECD0-4D3F-B1C3-A26101DA0688}" type="presOf" srcId="{A6E73D7D-D75C-4F50-9849-21B599D8AAB1}" destId="{95657E9D-36DB-40A6-AE25-AA43D8BC329D}" srcOrd="0" destOrd="0" presId="urn:microsoft.com/office/officeart/2005/8/layout/default#1"/>
    <dgm:cxn modelId="{7B4E71EA-A83E-4DD5-9A51-ECFADEEEA2F2}" srcId="{A6E73D7D-D75C-4F50-9849-21B599D8AAB1}" destId="{B6DC9281-BBBE-4C22-96AB-FB34D053F0BF}" srcOrd="1" destOrd="0" parTransId="{745E8621-1586-45DD-9777-6246E2A96143}" sibTransId="{106FFFAC-F9CF-4DC9-A435-9D7D0DAE06D8}"/>
    <dgm:cxn modelId="{54DF512C-8D1D-49C8-9776-6239F799205C}" type="presOf" srcId="{B6DC9281-BBBE-4C22-96AB-FB34D053F0BF}" destId="{3513FFC5-795C-4264-9225-CB20C65C814B}" srcOrd="0" destOrd="0" presId="urn:microsoft.com/office/officeart/2005/8/layout/default#1"/>
    <dgm:cxn modelId="{F48A5F3A-80EE-4C16-8B3C-93F1DE27C7A9}" type="presOf" srcId="{90F279CC-48AB-4D7D-AFF2-C883C993CC01}" destId="{7363D957-85C6-4B07-B420-80BF60AB73CA}" srcOrd="0" destOrd="0" presId="urn:microsoft.com/office/officeart/2005/8/layout/default#1"/>
    <dgm:cxn modelId="{AA62B994-8113-444D-97F4-1BF0C887D90B}" srcId="{A6E73D7D-D75C-4F50-9849-21B599D8AAB1}" destId="{FC48E6D0-E37B-4AE8-89C3-472160780261}" srcOrd="2" destOrd="0" parTransId="{713F43CE-59F1-4A58-B70E-615C1E1597C1}" sibTransId="{89BD8E70-E613-4C8C-828A-D7A12CCD5104}"/>
    <dgm:cxn modelId="{C4F262FF-7112-4C66-868B-32996C101BAA}" type="presParOf" srcId="{95657E9D-36DB-40A6-AE25-AA43D8BC329D}" destId="{2AEFCC4E-F6CA-4253-9AFD-15570F028435}" srcOrd="0" destOrd="0" presId="urn:microsoft.com/office/officeart/2005/8/layout/default#1"/>
    <dgm:cxn modelId="{5F7165CC-E15E-4419-B38D-54A93F1806F6}" type="presParOf" srcId="{95657E9D-36DB-40A6-AE25-AA43D8BC329D}" destId="{1CB61F6B-E906-4B1B-B0C0-BD365567E595}" srcOrd="1" destOrd="0" presId="urn:microsoft.com/office/officeart/2005/8/layout/default#1"/>
    <dgm:cxn modelId="{A5C7C436-BBA0-4513-9CD1-9173A9821FC6}" type="presParOf" srcId="{95657E9D-36DB-40A6-AE25-AA43D8BC329D}" destId="{3513FFC5-795C-4264-9225-CB20C65C814B}" srcOrd="2" destOrd="0" presId="urn:microsoft.com/office/officeart/2005/8/layout/default#1"/>
    <dgm:cxn modelId="{BECFED27-3142-42EE-81EA-AD6F070291DE}" type="presParOf" srcId="{95657E9D-36DB-40A6-AE25-AA43D8BC329D}" destId="{872E7177-67DE-4E41-9B62-07811946A243}" srcOrd="3" destOrd="0" presId="urn:microsoft.com/office/officeart/2005/8/layout/default#1"/>
    <dgm:cxn modelId="{21ACE78F-1AEE-4766-9F85-64011E025D8D}" type="presParOf" srcId="{95657E9D-36DB-40A6-AE25-AA43D8BC329D}" destId="{515B4181-C8F6-474C-89DC-264B1832ED35}" srcOrd="4" destOrd="0" presId="urn:microsoft.com/office/officeart/2005/8/layout/default#1"/>
    <dgm:cxn modelId="{B140293F-728E-44F3-B7E5-901CB6C6DB4F}" type="presParOf" srcId="{95657E9D-36DB-40A6-AE25-AA43D8BC329D}" destId="{57A820D5-9055-4288-AD74-27C2A5C39E77}" srcOrd="5" destOrd="0" presId="urn:microsoft.com/office/officeart/2005/8/layout/default#1"/>
    <dgm:cxn modelId="{2EA2500A-0A9C-4BEC-9D12-68C5190586E0}" type="presParOf" srcId="{95657E9D-36DB-40A6-AE25-AA43D8BC329D}" destId="{B1E63591-303E-4A99-84A3-D05A3AC198DC}" srcOrd="6" destOrd="0" presId="urn:microsoft.com/office/officeart/2005/8/layout/default#1"/>
    <dgm:cxn modelId="{9C523278-DEBD-46B4-97CF-F89E162AF275}" type="presParOf" srcId="{95657E9D-36DB-40A6-AE25-AA43D8BC329D}" destId="{688728CD-EEF4-421B-A469-81F4CB5A2A40}" srcOrd="7" destOrd="0" presId="urn:microsoft.com/office/officeart/2005/8/layout/default#1"/>
    <dgm:cxn modelId="{5244C4B9-FFFC-4FF4-A7B0-BA0441C4E03D}" type="presParOf" srcId="{95657E9D-36DB-40A6-AE25-AA43D8BC329D}" destId="{7363D957-85C6-4B07-B420-80BF60AB73CA}" srcOrd="8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A6E73D7D-D75C-4F50-9849-21B599D8AAB1}" type="doc">
      <dgm:prSet loTypeId="urn:microsoft.com/office/officeart/2008/layout/VerticalCurvedList" loCatId="list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pPr latinLnBrk="1"/>
          <a:endParaRPr lang="ko-KR" altLang="en-US"/>
        </a:p>
      </dgm:t>
    </dgm:pt>
    <dgm:pt modelId="{AE731A63-C547-457E-BB27-7CF1DB431836}">
      <dgm:prSet phldrT="[텍스트]" custT="1"/>
      <dgm:spPr/>
      <dgm:t>
        <a:bodyPr anchor="ctr"/>
        <a:lstStyle/>
        <a:p>
          <a:pPr latinLnBrk="0">
            <a:lnSpc>
              <a:spcPct val="100000"/>
            </a:lnSpc>
          </a:pPr>
          <a:r>
            <a:rPr lang="ko-KR" altLang="en-US" sz="2200" b="1" dirty="0" smtClean="0">
              <a:solidFill>
                <a:schemeClr val="tx1"/>
              </a:solidFill>
              <a:latin typeface="+mn-ea"/>
              <a:ea typeface="+mn-ea"/>
            </a:rPr>
            <a:t>사람들과 함께 살아가는 삶</a:t>
          </a:r>
          <a:r>
            <a:rPr lang="en-US" altLang="ko-KR" sz="2200" b="1" dirty="0" smtClean="0">
              <a:solidFill>
                <a:schemeClr val="tx1"/>
              </a:solidFill>
              <a:latin typeface="+mn-ea"/>
              <a:ea typeface="+mn-ea"/>
            </a:rPr>
            <a:t>, </a:t>
          </a:r>
          <a:r>
            <a:rPr lang="ko-KR" altLang="en-US" sz="2200" b="1" dirty="0" smtClean="0">
              <a:solidFill>
                <a:schemeClr val="tx1"/>
              </a:solidFill>
              <a:latin typeface="+mn-ea"/>
              <a:ea typeface="+mn-ea"/>
            </a:rPr>
            <a:t>아름다운 소통</a:t>
          </a:r>
          <a:endParaRPr lang="ko-KR" altLang="en-US" sz="2200" b="1" dirty="0">
            <a:solidFill>
              <a:schemeClr val="tx1"/>
            </a:solidFill>
            <a:latin typeface="+mn-ea"/>
            <a:ea typeface="+mn-ea"/>
          </a:endParaRPr>
        </a:p>
      </dgm:t>
    </dgm:pt>
    <dgm:pt modelId="{314FAEFB-D33A-4751-95FA-A0B84D33EE6D}" type="parTrans" cxnId="{FF693F30-DBC8-4748-9B5C-8966FC7AD477}">
      <dgm:prSet/>
      <dgm:spPr/>
      <dgm:t>
        <a:bodyPr/>
        <a:lstStyle/>
        <a:p>
          <a:pPr latinLnBrk="1">
            <a:lnSpc>
              <a:spcPct val="100000"/>
            </a:lnSpc>
          </a:pPr>
          <a:endParaRPr lang="ko-KR" altLang="en-US">
            <a:latin typeface="+mn-ea"/>
            <a:ea typeface="+mn-ea"/>
          </a:endParaRPr>
        </a:p>
      </dgm:t>
    </dgm:pt>
    <dgm:pt modelId="{8954DCDE-14ED-4CA2-AACD-3370F02C72FB}" type="sibTrans" cxnId="{FF693F30-DBC8-4748-9B5C-8966FC7AD477}">
      <dgm:prSet/>
      <dgm:spPr/>
      <dgm:t>
        <a:bodyPr/>
        <a:lstStyle/>
        <a:p>
          <a:pPr latinLnBrk="1">
            <a:lnSpc>
              <a:spcPct val="100000"/>
            </a:lnSpc>
          </a:pPr>
          <a:endParaRPr lang="ko-KR" altLang="en-US">
            <a:latin typeface="+mn-ea"/>
            <a:ea typeface="+mn-ea"/>
          </a:endParaRPr>
        </a:p>
      </dgm:t>
    </dgm:pt>
    <dgm:pt modelId="{B6DC9281-BBBE-4C22-96AB-FB34D053F0BF}">
      <dgm:prSet phldrT="[텍스트]" custT="1"/>
      <dgm:spPr/>
      <dgm:t>
        <a:bodyPr anchor="ctr"/>
        <a:lstStyle/>
        <a:p>
          <a:pPr latinLnBrk="0">
            <a:lnSpc>
              <a:spcPct val="100000"/>
            </a:lnSpc>
          </a:pPr>
          <a:r>
            <a:rPr lang="ko-KR" altLang="en-US" sz="2200" b="1" dirty="0" smtClean="0">
              <a:solidFill>
                <a:schemeClr val="tx1"/>
              </a:solidFill>
              <a:latin typeface="+mn-ea"/>
              <a:ea typeface="+mn-ea"/>
            </a:rPr>
            <a:t>혁신 </a:t>
          </a:r>
          <a:endParaRPr lang="ko-KR" altLang="en-US" sz="2200" b="1" dirty="0">
            <a:solidFill>
              <a:schemeClr val="tx1"/>
            </a:solidFill>
            <a:latin typeface="+mn-ea"/>
            <a:ea typeface="+mn-ea"/>
          </a:endParaRPr>
        </a:p>
      </dgm:t>
    </dgm:pt>
    <dgm:pt modelId="{745E8621-1586-45DD-9777-6246E2A96143}" type="parTrans" cxnId="{7B4E71EA-A83E-4DD5-9A51-ECFADEEEA2F2}">
      <dgm:prSet/>
      <dgm:spPr/>
      <dgm:t>
        <a:bodyPr/>
        <a:lstStyle/>
        <a:p>
          <a:pPr latinLnBrk="1">
            <a:lnSpc>
              <a:spcPct val="100000"/>
            </a:lnSpc>
          </a:pPr>
          <a:endParaRPr lang="ko-KR" altLang="en-US">
            <a:latin typeface="+mn-ea"/>
            <a:ea typeface="+mn-ea"/>
          </a:endParaRPr>
        </a:p>
      </dgm:t>
    </dgm:pt>
    <dgm:pt modelId="{106FFFAC-F9CF-4DC9-A435-9D7D0DAE06D8}" type="sibTrans" cxnId="{7B4E71EA-A83E-4DD5-9A51-ECFADEEEA2F2}">
      <dgm:prSet/>
      <dgm:spPr/>
      <dgm:t>
        <a:bodyPr/>
        <a:lstStyle/>
        <a:p>
          <a:pPr latinLnBrk="1">
            <a:lnSpc>
              <a:spcPct val="100000"/>
            </a:lnSpc>
          </a:pPr>
          <a:endParaRPr lang="ko-KR" altLang="en-US">
            <a:latin typeface="+mn-ea"/>
            <a:ea typeface="+mn-ea"/>
          </a:endParaRPr>
        </a:p>
      </dgm:t>
    </dgm:pt>
    <dgm:pt modelId="{FC48E6D0-E37B-4AE8-89C3-472160780261}">
      <dgm:prSet phldrT="[텍스트]" custT="1"/>
      <dgm:spPr/>
      <dgm:t>
        <a:bodyPr anchor="ctr"/>
        <a:lstStyle/>
        <a:p>
          <a:pPr latinLnBrk="0">
            <a:lnSpc>
              <a:spcPct val="100000"/>
            </a:lnSpc>
          </a:pPr>
          <a:r>
            <a:rPr lang="ko-KR" altLang="en-US" sz="2200" b="1" dirty="0" smtClean="0">
              <a:solidFill>
                <a:schemeClr val="tx1"/>
              </a:solidFill>
              <a:latin typeface="+mn-ea"/>
              <a:ea typeface="+mn-ea"/>
            </a:rPr>
            <a:t>새시대의 기준 </a:t>
          </a:r>
          <a:r>
            <a:rPr lang="en-US" altLang="ko-KR" sz="2200" b="1" dirty="0" smtClean="0">
              <a:solidFill>
                <a:schemeClr val="tx1"/>
              </a:solidFill>
              <a:latin typeface="+mn-ea"/>
              <a:ea typeface="+mn-ea"/>
            </a:rPr>
            <a:t>, </a:t>
          </a:r>
          <a:r>
            <a:rPr lang="ko-KR" altLang="en-US" sz="2200" b="1" dirty="0" smtClean="0">
              <a:solidFill>
                <a:schemeClr val="tx1"/>
              </a:solidFill>
              <a:latin typeface="+mn-ea"/>
              <a:ea typeface="+mn-ea"/>
            </a:rPr>
            <a:t>지렛대  </a:t>
          </a:r>
          <a:endParaRPr lang="ko-KR" altLang="en-US" sz="2200" b="1" dirty="0">
            <a:solidFill>
              <a:schemeClr val="tx1"/>
            </a:solidFill>
            <a:latin typeface="+mn-ea"/>
            <a:ea typeface="+mn-ea"/>
          </a:endParaRPr>
        </a:p>
      </dgm:t>
    </dgm:pt>
    <dgm:pt modelId="{713F43CE-59F1-4A58-B70E-615C1E1597C1}" type="parTrans" cxnId="{AA62B994-8113-444D-97F4-1BF0C887D90B}">
      <dgm:prSet/>
      <dgm:spPr/>
      <dgm:t>
        <a:bodyPr/>
        <a:lstStyle/>
        <a:p>
          <a:pPr latinLnBrk="1">
            <a:lnSpc>
              <a:spcPct val="100000"/>
            </a:lnSpc>
          </a:pPr>
          <a:endParaRPr lang="ko-KR" altLang="en-US">
            <a:latin typeface="+mn-ea"/>
            <a:ea typeface="+mn-ea"/>
          </a:endParaRPr>
        </a:p>
      </dgm:t>
    </dgm:pt>
    <dgm:pt modelId="{89BD8E70-E613-4C8C-828A-D7A12CCD5104}" type="sibTrans" cxnId="{AA62B994-8113-444D-97F4-1BF0C887D90B}">
      <dgm:prSet/>
      <dgm:spPr/>
      <dgm:t>
        <a:bodyPr/>
        <a:lstStyle/>
        <a:p>
          <a:pPr latinLnBrk="1">
            <a:lnSpc>
              <a:spcPct val="100000"/>
            </a:lnSpc>
          </a:pPr>
          <a:endParaRPr lang="ko-KR" altLang="en-US">
            <a:latin typeface="+mn-ea"/>
            <a:ea typeface="+mn-ea"/>
          </a:endParaRPr>
        </a:p>
      </dgm:t>
    </dgm:pt>
    <dgm:pt modelId="{79D29FB3-884F-4CE5-BDB8-561AB04D8098}">
      <dgm:prSet phldrT="[텍스트]" custT="1"/>
      <dgm:spPr/>
      <dgm:t>
        <a:bodyPr anchor="ctr"/>
        <a:lstStyle/>
        <a:p>
          <a:pPr latinLnBrk="0">
            <a:lnSpc>
              <a:spcPct val="100000"/>
            </a:lnSpc>
          </a:pPr>
          <a:r>
            <a:rPr lang="ko-KR" altLang="en-US" sz="2200" b="1" dirty="0" smtClean="0">
              <a:solidFill>
                <a:schemeClr val="tx1"/>
              </a:solidFill>
              <a:latin typeface="+mn-ea"/>
              <a:ea typeface="+mn-ea"/>
            </a:rPr>
            <a:t>즐거움</a:t>
          </a:r>
          <a:r>
            <a:rPr lang="en-US" altLang="ko-KR" sz="2200" b="1" dirty="0" smtClean="0">
              <a:solidFill>
                <a:schemeClr val="tx1"/>
              </a:solidFill>
              <a:latin typeface="+mn-ea"/>
              <a:ea typeface="+mn-ea"/>
            </a:rPr>
            <a:t>, </a:t>
          </a:r>
          <a:r>
            <a:rPr lang="ko-KR" altLang="en-US" sz="2200" b="1" dirty="0" err="1" smtClean="0">
              <a:solidFill>
                <a:schemeClr val="tx1"/>
              </a:solidFill>
              <a:latin typeface="+mn-ea"/>
              <a:ea typeface="+mn-ea"/>
            </a:rPr>
            <a:t>쉬지않고</a:t>
          </a:r>
          <a:r>
            <a:rPr lang="ko-KR" altLang="en-US" sz="2200" b="1" dirty="0" smtClean="0">
              <a:solidFill>
                <a:schemeClr val="tx1"/>
              </a:solidFill>
              <a:latin typeface="+mn-ea"/>
              <a:ea typeface="+mn-ea"/>
            </a:rPr>
            <a:t> 자라는 나무  </a:t>
          </a:r>
          <a:endParaRPr lang="ko-KR" altLang="en-US" sz="2200" b="1" dirty="0">
            <a:solidFill>
              <a:schemeClr val="tx1"/>
            </a:solidFill>
            <a:latin typeface="+mn-ea"/>
            <a:ea typeface="+mn-ea"/>
          </a:endParaRPr>
        </a:p>
      </dgm:t>
    </dgm:pt>
    <dgm:pt modelId="{FD20E5A5-BAF3-4C66-96A5-EDDDA1360BD5}" type="parTrans" cxnId="{286D4F60-AEBD-43FE-823E-4FD73BCD8E89}">
      <dgm:prSet/>
      <dgm:spPr/>
      <dgm:t>
        <a:bodyPr/>
        <a:lstStyle/>
        <a:p>
          <a:pPr latinLnBrk="1">
            <a:lnSpc>
              <a:spcPct val="100000"/>
            </a:lnSpc>
          </a:pPr>
          <a:endParaRPr lang="ko-KR" altLang="en-US">
            <a:latin typeface="+mn-ea"/>
            <a:ea typeface="+mn-ea"/>
          </a:endParaRPr>
        </a:p>
      </dgm:t>
    </dgm:pt>
    <dgm:pt modelId="{1332B54C-64A9-4531-9431-CBF51C8E5DB6}" type="sibTrans" cxnId="{286D4F60-AEBD-43FE-823E-4FD73BCD8E89}">
      <dgm:prSet/>
      <dgm:spPr/>
      <dgm:t>
        <a:bodyPr/>
        <a:lstStyle/>
        <a:p>
          <a:pPr latinLnBrk="1">
            <a:lnSpc>
              <a:spcPct val="100000"/>
            </a:lnSpc>
          </a:pPr>
          <a:endParaRPr lang="ko-KR" altLang="en-US">
            <a:latin typeface="+mn-ea"/>
            <a:ea typeface="+mn-ea"/>
          </a:endParaRPr>
        </a:p>
      </dgm:t>
    </dgm:pt>
    <dgm:pt modelId="{90F279CC-48AB-4D7D-AFF2-C883C993CC01}">
      <dgm:prSet phldrT="[텍스트]" custT="1"/>
      <dgm:spPr/>
      <dgm:t>
        <a:bodyPr anchor="ctr"/>
        <a:lstStyle/>
        <a:p>
          <a:pPr latinLnBrk="0">
            <a:lnSpc>
              <a:spcPct val="100000"/>
            </a:lnSpc>
          </a:pPr>
          <a:r>
            <a:rPr lang="ko-KR" altLang="en-US" sz="2200" b="1" dirty="0" err="1" smtClean="0">
              <a:solidFill>
                <a:schemeClr val="tx1"/>
              </a:solidFill>
              <a:latin typeface="+mn-ea"/>
              <a:ea typeface="+mn-ea"/>
            </a:rPr>
            <a:t>사회적문제를</a:t>
          </a:r>
          <a:r>
            <a:rPr lang="ko-KR" altLang="en-US" sz="2200" b="1" dirty="0" smtClean="0">
              <a:solidFill>
                <a:schemeClr val="tx1"/>
              </a:solidFill>
              <a:latin typeface="+mn-ea"/>
              <a:ea typeface="+mn-ea"/>
            </a:rPr>
            <a:t> 근본적으로 해결하는 기업 </a:t>
          </a:r>
          <a:endParaRPr lang="ko-KR" altLang="en-US" sz="2200" b="1" dirty="0">
            <a:solidFill>
              <a:schemeClr val="tx1"/>
            </a:solidFill>
            <a:latin typeface="+mn-ea"/>
            <a:ea typeface="+mn-ea"/>
          </a:endParaRPr>
        </a:p>
      </dgm:t>
    </dgm:pt>
    <dgm:pt modelId="{45C5D334-63C0-4E52-938F-6068E0CF9685}" type="parTrans" cxnId="{C2DEEC2E-DE2F-4BF6-93A7-7B4B6433FAD4}">
      <dgm:prSet/>
      <dgm:spPr/>
      <dgm:t>
        <a:bodyPr/>
        <a:lstStyle/>
        <a:p>
          <a:pPr latinLnBrk="1">
            <a:lnSpc>
              <a:spcPct val="100000"/>
            </a:lnSpc>
          </a:pPr>
          <a:endParaRPr lang="ko-KR" altLang="en-US">
            <a:latin typeface="+mn-ea"/>
            <a:ea typeface="+mn-ea"/>
          </a:endParaRPr>
        </a:p>
      </dgm:t>
    </dgm:pt>
    <dgm:pt modelId="{6C78B084-0B71-4E0D-9E3E-F8C64CB26AA2}" type="sibTrans" cxnId="{C2DEEC2E-DE2F-4BF6-93A7-7B4B6433FAD4}">
      <dgm:prSet/>
      <dgm:spPr/>
      <dgm:t>
        <a:bodyPr/>
        <a:lstStyle/>
        <a:p>
          <a:pPr latinLnBrk="1">
            <a:lnSpc>
              <a:spcPct val="100000"/>
            </a:lnSpc>
          </a:pPr>
          <a:endParaRPr lang="ko-KR" altLang="en-US">
            <a:latin typeface="+mn-ea"/>
            <a:ea typeface="+mn-ea"/>
          </a:endParaRPr>
        </a:p>
      </dgm:t>
    </dgm:pt>
    <dgm:pt modelId="{022F8852-CD22-48BB-96C6-4CBF626F3E1E}" type="pres">
      <dgm:prSet presAssocID="{A6E73D7D-D75C-4F50-9849-21B599D8AAB1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BF7508EC-991C-4F3C-AA1A-D97F7AF9801D}" type="pres">
      <dgm:prSet presAssocID="{A6E73D7D-D75C-4F50-9849-21B599D8AAB1}" presName="Name1" presStyleCnt="0"/>
      <dgm:spPr/>
    </dgm:pt>
    <dgm:pt modelId="{CE5BC35F-D74C-401C-AC5C-660B9A8CCA48}" type="pres">
      <dgm:prSet presAssocID="{A6E73D7D-D75C-4F50-9849-21B599D8AAB1}" presName="cycle" presStyleCnt="0"/>
      <dgm:spPr/>
    </dgm:pt>
    <dgm:pt modelId="{19CFDE3E-49CE-4BE4-AE2C-2C526F6B5C2F}" type="pres">
      <dgm:prSet presAssocID="{A6E73D7D-D75C-4F50-9849-21B599D8AAB1}" presName="srcNode" presStyleLbl="node1" presStyleIdx="0" presStyleCnt="5"/>
      <dgm:spPr/>
    </dgm:pt>
    <dgm:pt modelId="{66825600-A5ED-4282-88E1-A66330494D37}" type="pres">
      <dgm:prSet presAssocID="{A6E73D7D-D75C-4F50-9849-21B599D8AAB1}" presName="conn" presStyleLbl="parChTrans1D2" presStyleIdx="0" presStyleCnt="1"/>
      <dgm:spPr/>
      <dgm:t>
        <a:bodyPr/>
        <a:lstStyle/>
        <a:p>
          <a:pPr latinLnBrk="1"/>
          <a:endParaRPr lang="ko-KR" altLang="en-US"/>
        </a:p>
      </dgm:t>
    </dgm:pt>
    <dgm:pt modelId="{E92B761A-6369-4A02-A6D8-38A4ECB16E02}" type="pres">
      <dgm:prSet presAssocID="{A6E73D7D-D75C-4F50-9849-21B599D8AAB1}" presName="extraNode" presStyleLbl="node1" presStyleIdx="0" presStyleCnt="5"/>
      <dgm:spPr/>
    </dgm:pt>
    <dgm:pt modelId="{60B177E7-5D73-46D8-8DC0-3450D239B85F}" type="pres">
      <dgm:prSet presAssocID="{A6E73D7D-D75C-4F50-9849-21B599D8AAB1}" presName="dstNode" presStyleLbl="node1" presStyleIdx="0" presStyleCnt="5"/>
      <dgm:spPr/>
    </dgm:pt>
    <dgm:pt modelId="{A4414C76-EB9F-4078-A8E8-5F699C68CC88}" type="pres">
      <dgm:prSet presAssocID="{AE731A63-C547-457E-BB27-7CF1DB431836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35ABE873-C1B9-49DD-8623-32A4D8FB6102}" type="pres">
      <dgm:prSet presAssocID="{AE731A63-C547-457E-BB27-7CF1DB431836}" presName="accent_1" presStyleCnt="0"/>
      <dgm:spPr/>
    </dgm:pt>
    <dgm:pt modelId="{E39F84EA-BB5C-4D8B-8249-024549884D84}" type="pres">
      <dgm:prSet presAssocID="{AE731A63-C547-457E-BB27-7CF1DB431836}" presName="accentRepeatNode" presStyleLbl="solidFgAcc1" presStyleIdx="0" presStyleCnt="5"/>
      <dgm:spPr/>
    </dgm:pt>
    <dgm:pt modelId="{C9A31856-2E34-4657-8D9D-BBD5E3D1A45E}" type="pres">
      <dgm:prSet presAssocID="{B6DC9281-BBBE-4C22-96AB-FB34D053F0BF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68C84535-AA1A-4EF5-B788-7142138E324A}" type="pres">
      <dgm:prSet presAssocID="{B6DC9281-BBBE-4C22-96AB-FB34D053F0BF}" presName="accent_2" presStyleCnt="0"/>
      <dgm:spPr/>
    </dgm:pt>
    <dgm:pt modelId="{CCE23288-1E37-4604-BB77-92D58FA81F27}" type="pres">
      <dgm:prSet presAssocID="{B6DC9281-BBBE-4C22-96AB-FB34D053F0BF}" presName="accentRepeatNode" presStyleLbl="solidFgAcc1" presStyleIdx="1" presStyleCnt="5"/>
      <dgm:spPr/>
    </dgm:pt>
    <dgm:pt modelId="{5E3C5D8F-ED1B-45EB-ABA4-3C7D207F9243}" type="pres">
      <dgm:prSet presAssocID="{FC48E6D0-E37B-4AE8-89C3-472160780261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3E6F6EF8-C1CC-4AEC-85EA-FC926044DC50}" type="pres">
      <dgm:prSet presAssocID="{FC48E6D0-E37B-4AE8-89C3-472160780261}" presName="accent_3" presStyleCnt="0"/>
      <dgm:spPr/>
    </dgm:pt>
    <dgm:pt modelId="{22E1EAE3-D804-4A04-8BD0-61F1E6587458}" type="pres">
      <dgm:prSet presAssocID="{FC48E6D0-E37B-4AE8-89C3-472160780261}" presName="accentRepeatNode" presStyleLbl="solidFgAcc1" presStyleIdx="2" presStyleCnt="5"/>
      <dgm:spPr/>
    </dgm:pt>
    <dgm:pt modelId="{CB522C94-0005-4480-94E1-384A3799594D}" type="pres">
      <dgm:prSet presAssocID="{79D29FB3-884F-4CE5-BDB8-561AB04D8098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6FCF0CC1-2E33-48DE-96C0-718C647E932E}" type="pres">
      <dgm:prSet presAssocID="{79D29FB3-884F-4CE5-BDB8-561AB04D8098}" presName="accent_4" presStyleCnt="0"/>
      <dgm:spPr/>
    </dgm:pt>
    <dgm:pt modelId="{5D98A071-7674-4435-B445-65564F62D823}" type="pres">
      <dgm:prSet presAssocID="{79D29FB3-884F-4CE5-BDB8-561AB04D8098}" presName="accentRepeatNode" presStyleLbl="solidFgAcc1" presStyleIdx="3" presStyleCnt="5"/>
      <dgm:spPr/>
    </dgm:pt>
    <dgm:pt modelId="{8E911E05-D0F0-4819-A9F2-0B0612E0B923}" type="pres">
      <dgm:prSet presAssocID="{90F279CC-48AB-4D7D-AFF2-C883C993CC01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7B6189E1-F506-4B38-9DD5-875A1DEA9DC4}" type="pres">
      <dgm:prSet presAssocID="{90F279CC-48AB-4D7D-AFF2-C883C993CC01}" presName="accent_5" presStyleCnt="0"/>
      <dgm:spPr/>
    </dgm:pt>
    <dgm:pt modelId="{EA326B6D-6A73-4478-8B71-FCDC2F5B8359}" type="pres">
      <dgm:prSet presAssocID="{90F279CC-48AB-4D7D-AFF2-C883C993CC01}" presName="accentRepeatNode" presStyleLbl="solidFgAcc1" presStyleIdx="4" presStyleCnt="5"/>
      <dgm:spPr/>
    </dgm:pt>
  </dgm:ptLst>
  <dgm:cxnLst>
    <dgm:cxn modelId="{4A85DE46-006D-445B-B6EB-663E6EC106BD}" type="presOf" srcId="{B6DC9281-BBBE-4C22-96AB-FB34D053F0BF}" destId="{C9A31856-2E34-4657-8D9D-BBD5E3D1A45E}" srcOrd="0" destOrd="0" presId="urn:microsoft.com/office/officeart/2008/layout/VerticalCurvedList"/>
    <dgm:cxn modelId="{60945F52-8B39-4F26-B3D6-690997F86F37}" type="presOf" srcId="{AE731A63-C547-457E-BB27-7CF1DB431836}" destId="{A4414C76-EB9F-4078-A8E8-5F699C68CC88}" srcOrd="0" destOrd="0" presId="urn:microsoft.com/office/officeart/2008/layout/VerticalCurvedList"/>
    <dgm:cxn modelId="{FF693F30-DBC8-4748-9B5C-8966FC7AD477}" srcId="{A6E73D7D-D75C-4F50-9849-21B599D8AAB1}" destId="{AE731A63-C547-457E-BB27-7CF1DB431836}" srcOrd="0" destOrd="0" parTransId="{314FAEFB-D33A-4751-95FA-A0B84D33EE6D}" sibTransId="{8954DCDE-14ED-4CA2-AACD-3370F02C72FB}"/>
    <dgm:cxn modelId="{69ACD954-5145-4882-B69D-262297E2C621}" type="presOf" srcId="{FC48E6D0-E37B-4AE8-89C3-472160780261}" destId="{5E3C5D8F-ED1B-45EB-ABA4-3C7D207F9243}" srcOrd="0" destOrd="0" presId="urn:microsoft.com/office/officeart/2008/layout/VerticalCurvedList"/>
    <dgm:cxn modelId="{7B4E71EA-A83E-4DD5-9A51-ECFADEEEA2F2}" srcId="{A6E73D7D-D75C-4F50-9849-21B599D8AAB1}" destId="{B6DC9281-BBBE-4C22-96AB-FB34D053F0BF}" srcOrd="1" destOrd="0" parTransId="{745E8621-1586-45DD-9777-6246E2A96143}" sibTransId="{106FFFAC-F9CF-4DC9-A435-9D7D0DAE06D8}"/>
    <dgm:cxn modelId="{C2DEEC2E-DE2F-4BF6-93A7-7B4B6433FAD4}" srcId="{A6E73D7D-D75C-4F50-9849-21B599D8AAB1}" destId="{90F279CC-48AB-4D7D-AFF2-C883C993CC01}" srcOrd="4" destOrd="0" parTransId="{45C5D334-63C0-4E52-938F-6068E0CF9685}" sibTransId="{6C78B084-0B71-4E0D-9E3E-F8C64CB26AA2}"/>
    <dgm:cxn modelId="{4FA02C10-64AA-4C53-8078-2A436B28B825}" type="presOf" srcId="{90F279CC-48AB-4D7D-AFF2-C883C993CC01}" destId="{8E911E05-D0F0-4819-A9F2-0B0612E0B923}" srcOrd="0" destOrd="0" presId="urn:microsoft.com/office/officeart/2008/layout/VerticalCurvedList"/>
    <dgm:cxn modelId="{286D4F60-AEBD-43FE-823E-4FD73BCD8E89}" srcId="{A6E73D7D-D75C-4F50-9849-21B599D8AAB1}" destId="{79D29FB3-884F-4CE5-BDB8-561AB04D8098}" srcOrd="3" destOrd="0" parTransId="{FD20E5A5-BAF3-4C66-96A5-EDDDA1360BD5}" sibTransId="{1332B54C-64A9-4531-9431-CBF51C8E5DB6}"/>
    <dgm:cxn modelId="{66DB7F8E-646B-446C-B0BB-E0123E3F2748}" type="presOf" srcId="{8954DCDE-14ED-4CA2-AACD-3370F02C72FB}" destId="{66825600-A5ED-4282-88E1-A66330494D37}" srcOrd="0" destOrd="0" presId="urn:microsoft.com/office/officeart/2008/layout/VerticalCurvedList"/>
    <dgm:cxn modelId="{AA62B994-8113-444D-97F4-1BF0C887D90B}" srcId="{A6E73D7D-D75C-4F50-9849-21B599D8AAB1}" destId="{FC48E6D0-E37B-4AE8-89C3-472160780261}" srcOrd="2" destOrd="0" parTransId="{713F43CE-59F1-4A58-B70E-615C1E1597C1}" sibTransId="{89BD8E70-E613-4C8C-828A-D7A12CCD5104}"/>
    <dgm:cxn modelId="{423239D1-ABA1-4910-B781-01293615AED5}" type="presOf" srcId="{A6E73D7D-D75C-4F50-9849-21B599D8AAB1}" destId="{022F8852-CD22-48BB-96C6-4CBF626F3E1E}" srcOrd="0" destOrd="0" presId="urn:microsoft.com/office/officeart/2008/layout/VerticalCurvedList"/>
    <dgm:cxn modelId="{9A23D1A8-0894-4410-B655-277D59987DED}" type="presOf" srcId="{79D29FB3-884F-4CE5-BDB8-561AB04D8098}" destId="{CB522C94-0005-4480-94E1-384A3799594D}" srcOrd="0" destOrd="0" presId="urn:microsoft.com/office/officeart/2008/layout/VerticalCurvedList"/>
    <dgm:cxn modelId="{B401DDAA-4EB7-4A2C-B2E1-F473A842232C}" type="presParOf" srcId="{022F8852-CD22-48BB-96C6-4CBF626F3E1E}" destId="{BF7508EC-991C-4F3C-AA1A-D97F7AF9801D}" srcOrd="0" destOrd="0" presId="urn:microsoft.com/office/officeart/2008/layout/VerticalCurvedList"/>
    <dgm:cxn modelId="{78DEB8DC-3FB3-459E-B20C-71270E924F89}" type="presParOf" srcId="{BF7508EC-991C-4F3C-AA1A-D97F7AF9801D}" destId="{CE5BC35F-D74C-401C-AC5C-660B9A8CCA48}" srcOrd="0" destOrd="0" presId="urn:microsoft.com/office/officeart/2008/layout/VerticalCurvedList"/>
    <dgm:cxn modelId="{6D7F5901-D9BC-4002-80DE-D1870F622291}" type="presParOf" srcId="{CE5BC35F-D74C-401C-AC5C-660B9A8CCA48}" destId="{19CFDE3E-49CE-4BE4-AE2C-2C526F6B5C2F}" srcOrd="0" destOrd="0" presId="urn:microsoft.com/office/officeart/2008/layout/VerticalCurvedList"/>
    <dgm:cxn modelId="{8AC9CC50-8EB3-4C3B-B1E5-E55BA6C65DB1}" type="presParOf" srcId="{CE5BC35F-D74C-401C-AC5C-660B9A8CCA48}" destId="{66825600-A5ED-4282-88E1-A66330494D37}" srcOrd="1" destOrd="0" presId="urn:microsoft.com/office/officeart/2008/layout/VerticalCurvedList"/>
    <dgm:cxn modelId="{7CF69BB4-0E2A-4A7A-A657-6A2AE5434F88}" type="presParOf" srcId="{CE5BC35F-D74C-401C-AC5C-660B9A8CCA48}" destId="{E92B761A-6369-4A02-A6D8-38A4ECB16E02}" srcOrd="2" destOrd="0" presId="urn:microsoft.com/office/officeart/2008/layout/VerticalCurvedList"/>
    <dgm:cxn modelId="{01FDE86C-A7A2-4DE4-95AA-EBADFD4E7CC3}" type="presParOf" srcId="{CE5BC35F-D74C-401C-AC5C-660B9A8CCA48}" destId="{60B177E7-5D73-46D8-8DC0-3450D239B85F}" srcOrd="3" destOrd="0" presId="urn:microsoft.com/office/officeart/2008/layout/VerticalCurvedList"/>
    <dgm:cxn modelId="{117B2A05-3E9A-4855-A570-B00E856E55D5}" type="presParOf" srcId="{BF7508EC-991C-4F3C-AA1A-D97F7AF9801D}" destId="{A4414C76-EB9F-4078-A8E8-5F699C68CC88}" srcOrd="1" destOrd="0" presId="urn:microsoft.com/office/officeart/2008/layout/VerticalCurvedList"/>
    <dgm:cxn modelId="{963244C6-1D67-4B8B-AF81-DFC564DA93A4}" type="presParOf" srcId="{BF7508EC-991C-4F3C-AA1A-D97F7AF9801D}" destId="{35ABE873-C1B9-49DD-8623-32A4D8FB6102}" srcOrd="2" destOrd="0" presId="urn:microsoft.com/office/officeart/2008/layout/VerticalCurvedList"/>
    <dgm:cxn modelId="{1F3272D2-A898-4782-8644-D7F6DEA3700A}" type="presParOf" srcId="{35ABE873-C1B9-49DD-8623-32A4D8FB6102}" destId="{E39F84EA-BB5C-4D8B-8249-024549884D84}" srcOrd="0" destOrd="0" presId="urn:microsoft.com/office/officeart/2008/layout/VerticalCurvedList"/>
    <dgm:cxn modelId="{E3AA4C22-473A-4C38-BDBA-B078B9E604CB}" type="presParOf" srcId="{BF7508EC-991C-4F3C-AA1A-D97F7AF9801D}" destId="{C9A31856-2E34-4657-8D9D-BBD5E3D1A45E}" srcOrd="3" destOrd="0" presId="urn:microsoft.com/office/officeart/2008/layout/VerticalCurvedList"/>
    <dgm:cxn modelId="{8CCB5282-2FCA-405D-8E7E-847C600D7240}" type="presParOf" srcId="{BF7508EC-991C-4F3C-AA1A-D97F7AF9801D}" destId="{68C84535-AA1A-4EF5-B788-7142138E324A}" srcOrd="4" destOrd="0" presId="urn:microsoft.com/office/officeart/2008/layout/VerticalCurvedList"/>
    <dgm:cxn modelId="{84F55681-6462-4B6C-B825-44C19AEEFCBF}" type="presParOf" srcId="{68C84535-AA1A-4EF5-B788-7142138E324A}" destId="{CCE23288-1E37-4604-BB77-92D58FA81F27}" srcOrd="0" destOrd="0" presId="urn:microsoft.com/office/officeart/2008/layout/VerticalCurvedList"/>
    <dgm:cxn modelId="{3CE28A4F-07D2-4210-B509-F815677AB0D2}" type="presParOf" srcId="{BF7508EC-991C-4F3C-AA1A-D97F7AF9801D}" destId="{5E3C5D8F-ED1B-45EB-ABA4-3C7D207F9243}" srcOrd="5" destOrd="0" presId="urn:microsoft.com/office/officeart/2008/layout/VerticalCurvedList"/>
    <dgm:cxn modelId="{CF8A87BD-A6CB-43A7-AD70-38AF2DED1953}" type="presParOf" srcId="{BF7508EC-991C-4F3C-AA1A-D97F7AF9801D}" destId="{3E6F6EF8-C1CC-4AEC-85EA-FC926044DC50}" srcOrd="6" destOrd="0" presId="urn:microsoft.com/office/officeart/2008/layout/VerticalCurvedList"/>
    <dgm:cxn modelId="{1FA369CB-8A21-44C8-B7BB-C618F2BD8006}" type="presParOf" srcId="{3E6F6EF8-C1CC-4AEC-85EA-FC926044DC50}" destId="{22E1EAE3-D804-4A04-8BD0-61F1E6587458}" srcOrd="0" destOrd="0" presId="urn:microsoft.com/office/officeart/2008/layout/VerticalCurvedList"/>
    <dgm:cxn modelId="{23C901B4-4CAD-41CD-8C2C-6FE01E7BE9C8}" type="presParOf" srcId="{BF7508EC-991C-4F3C-AA1A-D97F7AF9801D}" destId="{CB522C94-0005-4480-94E1-384A3799594D}" srcOrd="7" destOrd="0" presId="urn:microsoft.com/office/officeart/2008/layout/VerticalCurvedList"/>
    <dgm:cxn modelId="{D5090B05-1F1E-45A6-9372-DC0776C60137}" type="presParOf" srcId="{BF7508EC-991C-4F3C-AA1A-D97F7AF9801D}" destId="{6FCF0CC1-2E33-48DE-96C0-718C647E932E}" srcOrd="8" destOrd="0" presId="urn:microsoft.com/office/officeart/2008/layout/VerticalCurvedList"/>
    <dgm:cxn modelId="{8C0F2481-904E-4E31-AC29-63E7BEC22FBA}" type="presParOf" srcId="{6FCF0CC1-2E33-48DE-96C0-718C647E932E}" destId="{5D98A071-7674-4435-B445-65564F62D823}" srcOrd="0" destOrd="0" presId="urn:microsoft.com/office/officeart/2008/layout/VerticalCurvedList"/>
    <dgm:cxn modelId="{BBB44BC9-BC91-4B97-A57C-C840063DA450}" type="presParOf" srcId="{BF7508EC-991C-4F3C-AA1A-D97F7AF9801D}" destId="{8E911E05-D0F0-4819-A9F2-0B0612E0B923}" srcOrd="9" destOrd="0" presId="urn:microsoft.com/office/officeart/2008/layout/VerticalCurvedList"/>
    <dgm:cxn modelId="{70ED758F-7985-4DC3-8B84-4381325DF2AF}" type="presParOf" srcId="{BF7508EC-991C-4F3C-AA1A-D97F7AF9801D}" destId="{7B6189E1-F506-4B38-9DD5-875A1DEA9DC4}" srcOrd="10" destOrd="0" presId="urn:microsoft.com/office/officeart/2008/layout/VerticalCurvedList"/>
    <dgm:cxn modelId="{C5889F15-1B4C-4A35-A695-49866B72E35E}" type="presParOf" srcId="{7B6189E1-F506-4B38-9DD5-875A1DEA9DC4}" destId="{EA326B6D-6A73-4478-8B71-FCDC2F5B8359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55570C68-CE5B-43B5-9D9C-BE60CC582485}" type="doc">
      <dgm:prSet loTypeId="urn:microsoft.com/office/officeart/2005/8/layout/radial3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pPr latinLnBrk="1"/>
          <a:endParaRPr lang="ko-KR" altLang="en-US"/>
        </a:p>
      </dgm:t>
    </dgm:pt>
    <dgm:pt modelId="{569B04B8-40A6-4428-B7AD-2FE9E562E127}">
      <dgm:prSet phldrT="[텍스트]"/>
      <dgm:spPr/>
      <dgm:t>
        <a:bodyPr/>
        <a:lstStyle/>
        <a:p>
          <a:pPr latinLnBrk="1"/>
          <a:r>
            <a:rPr lang="ko-KR" altLang="en-US" dirty="0" smtClean="0"/>
            <a:t>자원</a:t>
          </a:r>
          <a:endParaRPr lang="ko-KR" altLang="en-US" dirty="0"/>
        </a:p>
      </dgm:t>
    </dgm:pt>
    <dgm:pt modelId="{89B40559-7FE5-4B4F-909B-9EA6144C8883}" type="parTrans" cxnId="{91B63BB9-9B9F-4462-97D3-46140A2D18A7}">
      <dgm:prSet/>
      <dgm:spPr/>
      <dgm:t>
        <a:bodyPr/>
        <a:lstStyle/>
        <a:p>
          <a:pPr latinLnBrk="1"/>
          <a:endParaRPr lang="ko-KR" altLang="en-US"/>
        </a:p>
      </dgm:t>
    </dgm:pt>
    <dgm:pt modelId="{0EBB8A24-2C5E-4A70-AF36-4B644F2332C5}" type="sibTrans" cxnId="{91B63BB9-9B9F-4462-97D3-46140A2D18A7}">
      <dgm:prSet/>
      <dgm:spPr/>
      <dgm:t>
        <a:bodyPr/>
        <a:lstStyle/>
        <a:p>
          <a:pPr latinLnBrk="1"/>
          <a:endParaRPr lang="ko-KR" altLang="en-US"/>
        </a:p>
      </dgm:t>
    </dgm:pt>
    <dgm:pt modelId="{AF237663-CEAE-4C44-BF0B-5DD4CA57D16B}">
      <dgm:prSet phldrT="[텍스트]"/>
      <dgm:spPr/>
      <dgm:t>
        <a:bodyPr/>
        <a:lstStyle/>
        <a:p>
          <a:pPr latinLnBrk="1"/>
          <a:r>
            <a:rPr lang="ko-KR" altLang="en-US" dirty="0" err="1" smtClean="0"/>
            <a:t>물적자원</a:t>
          </a:r>
          <a:endParaRPr lang="ko-KR" altLang="en-US" dirty="0"/>
        </a:p>
      </dgm:t>
    </dgm:pt>
    <dgm:pt modelId="{C7F99547-FC11-4839-9C9A-E8BF12B0C9A9}" type="parTrans" cxnId="{985A1B3E-8CCD-4D12-87E8-916C2DF6E004}">
      <dgm:prSet/>
      <dgm:spPr/>
      <dgm:t>
        <a:bodyPr/>
        <a:lstStyle/>
        <a:p>
          <a:pPr latinLnBrk="1"/>
          <a:endParaRPr lang="ko-KR" altLang="en-US"/>
        </a:p>
      </dgm:t>
    </dgm:pt>
    <dgm:pt modelId="{3709A894-03C9-44C4-81D0-C69A2BB209C8}" type="sibTrans" cxnId="{985A1B3E-8CCD-4D12-87E8-916C2DF6E004}">
      <dgm:prSet/>
      <dgm:spPr/>
      <dgm:t>
        <a:bodyPr/>
        <a:lstStyle/>
        <a:p>
          <a:pPr latinLnBrk="1"/>
          <a:endParaRPr lang="ko-KR" altLang="en-US"/>
        </a:p>
      </dgm:t>
    </dgm:pt>
    <dgm:pt modelId="{0D73B643-19E0-4463-90A0-0A77971EFED2}">
      <dgm:prSet phldrT="[텍스트]"/>
      <dgm:spPr/>
      <dgm:t>
        <a:bodyPr/>
        <a:lstStyle/>
        <a:p>
          <a:pPr latinLnBrk="1"/>
          <a:r>
            <a:rPr lang="ko-KR" altLang="en-US" dirty="0" err="1" smtClean="0"/>
            <a:t>지적자원</a:t>
          </a:r>
          <a:endParaRPr lang="ko-KR" altLang="en-US" dirty="0"/>
        </a:p>
      </dgm:t>
    </dgm:pt>
    <dgm:pt modelId="{06EA31A5-C19C-47BF-8706-7B1A684FF518}" type="parTrans" cxnId="{FCE1A516-269D-4837-9B1B-FB57B21749AA}">
      <dgm:prSet/>
      <dgm:spPr/>
      <dgm:t>
        <a:bodyPr/>
        <a:lstStyle/>
        <a:p>
          <a:pPr latinLnBrk="1"/>
          <a:endParaRPr lang="ko-KR" altLang="en-US"/>
        </a:p>
      </dgm:t>
    </dgm:pt>
    <dgm:pt modelId="{2CCB14FC-046D-4AB0-849F-E61D99EFDF84}" type="sibTrans" cxnId="{FCE1A516-269D-4837-9B1B-FB57B21749AA}">
      <dgm:prSet/>
      <dgm:spPr/>
      <dgm:t>
        <a:bodyPr/>
        <a:lstStyle/>
        <a:p>
          <a:pPr latinLnBrk="1"/>
          <a:endParaRPr lang="ko-KR" altLang="en-US"/>
        </a:p>
      </dgm:t>
    </dgm:pt>
    <dgm:pt modelId="{85848D23-472D-4654-BE21-89FFCE5AE4D9}">
      <dgm:prSet phldrT="[텍스트]"/>
      <dgm:spPr/>
      <dgm:t>
        <a:bodyPr/>
        <a:lstStyle/>
        <a:p>
          <a:pPr latinLnBrk="1"/>
          <a:r>
            <a:rPr lang="ko-KR" altLang="en-US" dirty="0" smtClean="0"/>
            <a:t>인적자원</a:t>
          </a:r>
          <a:endParaRPr lang="ko-KR" altLang="en-US" dirty="0"/>
        </a:p>
      </dgm:t>
    </dgm:pt>
    <dgm:pt modelId="{335C8280-6DDA-4591-81FE-71A75252CE14}" type="parTrans" cxnId="{0EAFB4B2-6B44-42D0-ADB7-3614D24F7032}">
      <dgm:prSet/>
      <dgm:spPr/>
      <dgm:t>
        <a:bodyPr/>
        <a:lstStyle/>
        <a:p>
          <a:pPr latinLnBrk="1"/>
          <a:endParaRPr lang="ko-KR" altLang="en-US"/>
        </a:p>
      </dgm:t>
    </dgm:pt>
    <dgm:pt modelId="{BEA8960A-9D66-4C35-A736-1D61DE1ECB7E}" type="sibTrans" cxnId="{0EAFB4B2-6B44-42D0-ADB7-3614D24F7032}">
      <dgm:prSet/>
      <dgm:spPr/>
      <dgm:t>
        <a:bodyPr/>
        <a:lstStyle/>
        <a:p>
          <a:pPr latinLnBrk="1"/>
          <a:endParaRPr lang="ko-KR" altLang="en-US"/>
        </a:p>
      </dgm:t>
    </dgm:pt>
    <dgm:pt modelId="{B46C1D44-192D-44FE-A0CD-FF8E46858653}">
      <dgm:prSet phldrT="[텍스트]"/>
      <dgm:spPr/>
      <dgm:t>
        <a:bodyPr/>
        <a:lstStyle/>
        <a:p>
          <a:pPr latinLnBrk="1"/>
          <a:r>
            <a:rPr lang="ko-KR" altLang="en-US" dirty="0" smtClean="0"/>
            <a:t>금융자원</a:t>
          </a:r>
          <a:endParaRPr lang="ko-KR" altLang="en-US" dirty="0"/>
        </a:p>
      </dgm:t>
    </dgm:pt>
    <dgm:pt modelId="{F5AC1423-7687-4078-AD1F-670403237FF7}" type="parTrans" cxnId="{ACD648B1-8647-4104-B522-495749951912}">
      <dgm:prSet/>
      <dgm:spPr/>
      <dgm:t>
        <a:bodyPr/>
        <a:lstStyle/>
        <a:p>
          <a:pPr latinLnBrk="1"/>
          <a:endParaRPr lang="ko-KR" altLang="en-US"/>
        </a:p>
      </dgm:t>
    </dgm:pt>
    <dgm:pt modelId="{C6AD4054-420A-42F9-B2EA-C984EC993900}" type="sibTrans" cxnId="{ACD648B1-8647-4104-B522-495749951912}">
      <dgm:prSet/>
      <dgm:spPr/>
      <dgm:t>
        <a:bodyPr/>
        <a:lstStyle/>
        <a:p>
          <a:pPr latinLnBrk="1"/>
          <a:endParaRPr lang="ko-KR" altLang="en-US"/>
        </a:p>
      </dgm:t>
    </dgm:pt>
    <dgm:pt modelId="{75AEBBD2-4157-4917-8429-FC94BF57451B}" type="pres">
      <dgm:prSet presAssocID="{55570C68-CE5B-43B5-9D9C-BE60CC582485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858F35A-9902-4C38-985D-55B87727D707}" type="pres">
      <dgm:prSet presAssocID="{55570C68-CE5B-43B5-9D9C-BE60CC582485}" presName="radial" presStyleCnt="0">
        <dgm:presLayoutVars>
          <dgm:animLvl val="ctr"/>
        </dgm:presLayoutVars>
      </dgm:prSet>
      <dgm:spPr/>
    </dgm:pt>
    <dgm:pt modelId="{E8F7FD6D-55A4-41CF-ACDB-77AD72C878AD}" type="pres">
      <dgm:prSet presAssocID="{569B04B8-40A6-4428-B7AD-2FE9E562E127}" presName="centerShape" presStyleLbl="vennNode1" presStyleIdx="0" presStyleCnt="5"/>
      <dgm:spPr/>
      <dgm:t>
        <a:bodyPr/>
        <a:lstStyle/>
        <a:p>
          <a:pPr latinLnBrk="1"/>
          <a:endParaRPr lang="ko-KR" altLang="en-US"/>
        </a:p>
      </dgm:t>
    </dgm:pt>
    <dgm:pt modelId="{7C0D8ADE-297F-492F-AF48-A4B75E165575}" type="pres">
      <dgm:prSet presAssocID="{AF237663-CEAE-4C44-BF0B-5DD4CA57D16B}" presName="node" presStyleLbl="vennNode1" presStyleIdx="1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4A27DDA-1D53-454F-88AF-7E87209AE9A8}" type="pres">
      <dgm:prSet presAssocID="{0D73B643-19E0-4463-90A0-0A77971EFED2}" presName="node" presStyleLbl="vennNode1" presStyleIdx="2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20FB6D76-08D8-480E-B75F-5DF81E98D46F}" type="pres">
      <dgm:prSet presAssocID="{85848D23-472D-4654-BE21-89FFCE5AE4D9}" presName="node" presStyleLbl="vennNode1" presStyleIdx="3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C1CE7AE-F0A9-4DA8-B6C4-39D23B13E117}" type="pres">
      <dgm:prSet presAssocID="{B46C1D44-192D-44FE-A0CD-FF8E46858653}" presName="node" presStyleLbl="vennNode1" presStyleIdx="4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FCE1A516-269D-4837-9B1B-FB57B21749AA}" srcId="{569B04B8-40A6-4428-B7AD-2FE9E562E127}" destId="{0D73B643-19E0-4463-90A0-0A77971EFED2}" srcOrd="1" destOrd="0" parTransId="{06EA31A5-C19C-47BF-8706-7B1A684FF518}" sibTransId="{2CCB14FC-046D-4AB0-849F-E61D99EFDF84}"/>
    <dgm:cxn modelId="{91B63BB9-9B9F-4462-97D3-46140A2D18A7}" srcId="{55570C68-CE5B-43B5-9D9C-BE60CC582485}" destId="{569B04B8-40A6-4428-B7AD-2FE9E562E127}" srcOrd="0" destOrd="0" parTransId="{89B40559-7FE5-4B4F-909B-9EA6144C8883}" sibTransId="{0EBB8A24-2C5E-4A70-AF36-4B644F2332C5}"/>
    <dgm:cxn modelId="{453BEDFB-485C-40C7-997B-4A1373A2DC1C}" type="presOf" srcId="{55570C68-CE5B-43B5-9D9C-BE60CC582485}" destId="{75AEBBD2-4157-4917-8429-FC94BF57451B}" srcOrd="0" destOrd="0" presId="urn:microsoft.com/office/officeart/2005/8/layout/radial3"/>
    <dgm:cxn modelId="{70F43594-0BA7-4128-B9E4-2F200D80C484}" type="presOf" srcId="{85848D23-472D-4654-BE21-89FFCE5AE4D9}" destId="{20FB6D76-08D8-480E-B75F-5DF81E98D46F}" srcOrd="0" destOrd="0" presId="urn:microsoft.com/office/officeart/2005/8/layout/radial3"/>
    <dgm:cxn modelId="{0EAFB4B2-6B44-42D0-ADB7-3614D24F7032}" srcId="{569B04B8-40A6-4428-B7AD-2FE9E562E127}" destId="{85848D23-472D-4654-BE21-89FFCE5AE4D9}" srcOrd="2" destOrd="0" parTransId="{335C8280-6DDA-4591-81FE-71A75252CE14}" sibTransId="{BEA8960A-9D66-4C35-A736-1D61DE1ECB7E}"/>
    <dgm:cxn modelId="{C5AB1933-85C1-4134-9798-AAFF42FD827D}" type="presOf" srcId="{B46C1D44-192D-44FE-A0CD-FF8E46858653}" destId="{9C1CE7AE-F0A9-4DA8-B6C4-39D23B13E117}" srcOrd="0" destOrd="0" presId="urn:microsoft.com/office/officeart/2005/8/layout/radial3"/>
    <dgm:cxn modelId="{ACD648B1-8647-4104-B522-495749951912}" srcId="{569B04B8-40A6-4428-B7AD-2FE9E562E127}" destId="{B46C1D44-192D-44FE-A0CD-FF8E46858653}" srcOrd="3" destOrd="0" parTransId="{F5AC1423-7687-4078-AD1F-670403237FF7}" sibTransId="{C6AD4054-420A-42F9-B2EA-C984EC993900}"/>
    <dgm:cxn modelId="{1A96A6D1-9EDE-4EF9-BEEE-D8D205A5A045}" type="presOf" srcId="{0D73B643-19E0-4463-90A0-0A77971EFED2}" destId="{D4A27DDA-1D53-454F-88AF-7E87209AE9A8}" srcOrd="0" destOrd="0" presId="urn:microsoft.com/office/officeart/2005/8/layout/radial3"/>
    <dgm:cxn modelId="{985A1B3E-8CCD-4D12-87E8-916C2DF6E004}" srcId="{569B04B8-40A6-4428-B7AD-2FE9E562E127}" destId="{AF237663-CEAE-4C44-BF0B-5DD4CA57D16B}" srcOrd="0" destOrd="0" parTransId="{C7F99547-FC11-4839-9C9A-E8BF12B0C9A9}" sibTransId="{3709A894-03C9-44C4-81D0-C69A2BB209C8}"/>
    <dgm:cxn modelId="{25B2B8A5-681A-4A9D-94ED-B2C0B255034C}" type="presOf" srcId="{569B04B8-40A6-4428-B7AD-2FE9E562E127}" destId="{E8F7FD6D-55A4-41CF-ACDB-77AD72C878AD}" srcOrd="0" destOrd="0" presId="urn:microsoft.com/office/officeart/2005/8/layout/radial3"/>
    <dgm:cxn modelId="{2D62BFD6-B5E1-46A3-BE9F-5F6E536D138F}" type="presOf" srcId="{AF237663-CEAE-4C44-BF0B-5DD4CA57D16B}" destId="{7C0D8ADE-297F-492F-AF48-A4B75E165575}" srcOrd="0" destOrd="0" presId="urn:microsoft.com/office/officeart/2005/8/layout/radial3"/>
    <dgm:cxn modelId="{8612E0F4-0244-4C59-9F7B-87C890AECE9B}" type="presParOf" srcId="{75AEBBD2-4157-4917-8429-FC94BF57451B}" destId="{9858F35A-9902-4C38-985D-55B87727D707}" srcOrd="0" destOrd="0" presId="urn:microsoft.com/office/officeart/2005/8/layout/radial3"/>
    <dgm:cxn modelId="{CC9EEF86-9313-4449-81F1-781D31F8A6E5}" type="presParOf" srcId="{9858F35A-9902-4C38-985D-55B87727D707}" destId="{E8F7FD6D-55A4-41CF-ACDB-77AD72C878AD}" srcOrd="0" destOrd="0" presId="urn:microsoft.com/office/officeart/2005/8/layout/radial3"/>
    <dgm:cxn modelId="{4C95F11B-C5DB-44C2-8120-C0605CE715BA}" type="presParOf" srcId="{9858F35A-9902-4C38-985D-55B87727D707}" destId="{7C0D8ADE-297F-492F-AF48-A4B75E165575}" srcOrd="1" destOrd="0" presId="urn:microsoft.com/office/officeart/2005/8/layout/radial3"/>
    <dgm:cxn modelId="{E7627704-97D0-45E8-9130-1629222F8794}" type="presParOf" srcId="{9858F35A-9902-4C38-985D-55B87727D707}" destId="{D4A27DDA-1D53-454F-88AF-7E87209AE9A8}" srcOrd="2" destOrd="0" presId="urn:microsoft.com/office/officeart/2005/8/layout/radial3"/>
    <dgm:cxn modelId="{CFF2BC5E-6B9C-4833-82EB-B6B56C8C6619}" type="presParOf" srcId="{9858F35A-9902-4C38-985D-55B87727D707}" destId="{20FB6D76-08D8-480E-B75F-5DF81E98D46F}" srcOrd="3" destOrd="0" presId="urn:microsoft.com/office/officeart/2005/8/layout/radial3"/>
    <dgm:cxn modelId="{01562C6D-202A-47B7-AC4E-82433DEBC4DE}" type="presParOf" srcId="{9858F35A-9902-4C38-985D-55B87727D707}" destId="{9C1CE7AE-F0A9-4DA8-B6C4-39D23B13E117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22B8AFFF-2EBE-4FAA-93B6-2FED108C5CBE}" type="doc">
      <dgm:prSet loTypeId="urn:microsoft.com/office/officeart/2005/8/layout/process4" loCatId="list" qsTypeId="urn:microsoft.com/office/officeart/2005/8/quickstyle/simple2" qsCatId="simple" csTypeId="urn:microsoft.com/office/officeart/2005/8/colors/colorful4" csCatId="colorful" phldr="1"/>
      <dgm:spPr/>
      <dgm:t>
        <a:bodyPr/>
        <a:lstStyle/>
        <a:p>
          <a:pPr latinLnBrk="1"/>
          <a:endParaRPr lang="ko-KR" altLang="en-US"/>
        </a:p>
      </dgm:t>
    </dgm:pt>
    <dgm:pt modelId="{60641649-BD15-4747-8176-C4421EEFA03B}">
      <dgm:prSet phldrT="[텍스트]" custT="1"/>
      <dgm:spPr/>
      <dgm:t>
        <a:bodyPr/>
        <a:lstStyle/>
        <a:p>
          <a:pPr algn="ctr" latinLnBrk="1"/>
          <a:r>
            <a:rPr lang="ko-KR" altLang="en-US" sz="2400" b="1" dirty="0" smtClean="0">
              <a:latin typeface="+mn-ea"/>
              <a:ea typeface="+mn-ea"/>
            </a:rPr>
            <a:t>고객이 진정으로 원하는 것은 무엇인가</a:t>
          </a:r>
          <a:r>
            <a:rPr lang="en-US" altLang="ko-KR" sz="2400" b="1" dirty="0" smtClean="0">
              <a:latin typeface="+mn-ea"/>
              <a:ea typeface="+mn-ea"/>
            </a:rPr>
            <a:t>? (</a:t>
          </a:r>
          <a:r>
            <a:rPr lang="ko-KR" altLang="en-US" sz="2400" b="1" dirty="0" smtClean="0">
              <a:latin typeface="+mn-ea"/>
              <a:ea typeface="+mn-ea"/>
            </a:rPr>
            <a:t>조사부족</a:t>
          </a:r>
          <a:r>
            <a:rPr lang="en-US" altLang="ko-KR" sz="2400" b="1" dirty="0" smtClean="0">
              <a:latin typeface="+mn-ea"/>
              <a:ea typeface="+mn-ea"/>
            </a:rPr>
            <a:t>) </a:t>
          </a:r>
          <a:endParaRPr lang="ko-KR" altLang="en-US" sz="2400" b="1" dirty="0">
            <a:latin typeface="+mn-ea"/>
            <a:ea typeface="+mn-ea"/>
          </a:endParaRPr>
        </a:p>
      </dgm:t>
    </dgm:pt>
    <dgm:pt modelId="{8A18CA37-549C-4EA8-819C-65FAE9C140FA}" type="parTrans" cxnId="{6337CD5D-7F7E-4452-BFA1-1C1AC6515121}">
      <dgm:prSet/>
      <dgm:spPr/>
      <dgm:t>
        <a:bodyPr/>
        <a:lstStyle/>
        <a:p>
          <a:pPr latinLnBrk="1"/>
          <a:endParaRPr lang="ko-KR" altLang="en-US" sz="2400">
            <a:solidFill>
              <a:schemeClr val="tx1"/>
            </a:solidFill>
          </a:endParaRPr>
        </a:p>
      </dgm:t>
    </dgm:pt>
    <dgm:pt modelId="{5605400B-E210-4FF0-A471-900D43B26A83}" type="sibTrans" cxnId="{6337CD5D-7F7E-4452-BFA1-1C1AC6515121}">
      <dgm:prSet/>
      <dgm:spPr/>
      <dgm:t>
        <a:bodyPr/>
        <a:lstStyle/>
        <a:p>
          <a:pPr latinLnBrk="1"/>
          <a:endParaRPr lang="ko-KR" altLang="en-US" sz="2400">
            <a:solidFill>
              <a:schemeClr val="tx1"/>
            </a:solidFill>
          </a:endParaRPr>
        </a:p>
      </dgm:t>
    </dgm:pt>
    <dgm:pt modelId="{2952005D-6DA6-4A98-83BA-AFB8AF9A7D98}">
      <dgm:prSet phldrT="[텍스트]" custT="1"/>
      <dgm:spPr/>
      <dgm:t>
        <a:bodyPr/>
        <a:lstStyle/>
        <a:p>
          <a:pPr algn="ctr" latinLnBrk="1"/>
          <a:r>
            <a:rPr lang="ko-KR" altLang="en-US" sz="2400" b="1" smtClean="0">
              <a:latin typeface="+mn-ea"/>
              <a:ea typeface="+mn-ea"/>
            </a:rPr>
            <a:t>소셜미션의 진정성 </a:t>
          </a:r>
          <a:r>
            <a:rPr lang="en-US" altLang="ko-KR" sz="2400" b="1" smtClean="0">
              <a:latin typeface="+mn-ea"/>
              <a:ea typeface="+mn-ea"/>
            </a:rPr>
            <a:t>_ </a:t>
          </a:r>
          <a:r>
            <a:rPr lang="ko-KR" altLang="en-US" sz="2400" b="1" smtClean="0">
              <a:latin typeface="+mn-ea"/>
              <a:ea typeface="+mn-ea"/>
            </a:rPr>
            <a:t>사회혁신을 위해 인생을 걸 수 있는가</a:t>
          </a:r>
          <a:r>
            <a:rPr lang="en-US" altLang="ko-KR" sz="2400" b="1" smtClean="0">
              <a:latin typeface="+mn-ea"/>
              <a:ea typeface="+mn-ea"/>
            </a:rPr>
            <a:t>? </a:t>
          </a:r>
          <a:endParaRPr lang="ko-KR" altLang="en-US" sz="2400" b="1" dirty="0">
            <a:latin typeface="+mn-ea"/>
            <a:ea typeface="+mn-ea"/>
          </a:endParaRPr>
        </a:p>
      </dgm:t>
    </dgm:pt>
    <dgm:pt modelId="{2059BDA3-EA85-4740-95E3-B6DAEC69890E}" type="parTrans" cxnId="{FB72D0AE-91A4-4E60-8EA1-EBF35D57196E}">
      <dgm:prSet/>
      <dgm:spPr/>
      <dgm:t>
        <a:bodyPr/>
        <a:lstStyle/>
        <a:p>
          <a:pPr latinLnBrk="1"/>
          <a:endParaRPr lang="ko-KR" altLang="en-US" sz="2400">
            <a:solidFill>
              <a:schemeClr val="tx1"/>
            </a:solidFill>
          </a:endParaRPr>
        </a:p>
      </dgm:t>
    </dgm:pt>
    <dgm:pt modelId="{CA795428-3B2E-47C6-B4F2-3690913532F7}" type="sibTrans" cxnId="{FB72D0AE-91A4-4E60-8EA1-EBF35D57196E}">
      <dgm:prSet/>
      <dgm:spPr/>
      <dgm:t>
        <a:bodyPr/>
        <a:lstStyle/>
        <a:p>
          <a:pPr latinLnBrk="1"/>
          <a:endParaRPr lang="ko-KR" altLang="en-US" sz="2400">
            <a:solidFill>
              <a:schemeClr val="tx1"/>
            </a:solidFill>
          </a:endParaRPr>
        </a:p>
      </dgm:t>
    </dgm:pt>
    <dgm:pt modelId="{2944816C-18C3-4046-9D31-256443833DE3}">
      <dgm:prSet phldrT="[텍스트]" custT="1"/>
      <dgm:spPr/>
      <dgm:t>
        <a:bodyPr/>
        <a:lstStyle/>
        <a:p>
          <a:pPr algn="ctr" latinLnBrk="1"/>
          <a:r>
            <a:rPr lang="en-US" altLang="ko-KR" sz="2400" b="1" smtClean="0">
              <a:latin typeface="+mn-ea"/>
              <a:ea typeface="+mn-ea"/>
            </a:rPr>
            <a:t>MECE</a:t>
          </a:r>
          <a:endParaRPr lang="ko-KR" altLang="en-US" sz="2400" b="1" dirty="0">
            <a:latin typeface="+mn-ea"/>
            <a:ea typeface="+mn-ea"/>
          </a:endParaRPr>
        </a:p>
      </dgm:t>
    </dgm:pt>
    <dgm:pt modelId="{6F1A15A0-2CF9-488F-8371-A823237FAA28}" type="parTrans" cxnId="{15DB1B1D-A058-442E-BF13-A48CBA2BA29F}">
      <dgm:prSet/>
      <dgm:spPr/>
      <dgm:t>
        <a:bodyPr/>
        <a:lstStyle/>
        <a:p>
          <a:pPr latinLnBrk="1"/>
          <a:endParaRPr lang="ko-KR" altLang="en-US" sz="2400">
            <a:solidFill>
              <a:schemeClr val="tx1"/>
            </a:solidFill>
          </a:endParaRPr>
        </a:p>
      </dgm:t>
    </dgm:pt>
    <dgm:pt modelId="{2D5FC801-ED07-4027-88B4-989284AE1E49}" type="sibTrans" cxnId="{15DB1B1D-A058-442E-BF13-A48CBA2BA29F}">
      <dgm:prSet/>
      <dgm:spPr/>
      <dgm:t>
        <a:bodyPr/>
        <a:lstStyle/>
        <a:p>
          <a:pPr latinLnBrk="1"/>
          <a:endParaRPr lang="ko-KR" altLang="en-US" sz="2400">
            <a:solidFill>
              <a:schemeClr val="tx1"/>
            </a:solidFill>
          </a:endParaRPr>
        </a:p>
      </dgm:t>
    </dgm:pt>
    <dgm:pt modelId="{64E0E165-7962-438D-A15D-C9C771A23161}">
      <dgm:prSet phldrT="[텍스트]" custT="1"/>
      <dgm:spPr/>
      <dgm:t>
        <a:bodyPr/>
        <a:lstStyle/>
        <a:p>
          <a:pPr algn="ctr" latinLnBrk="1"/>
          <a:r>
            <a:rPr lang="ko-KR" altLang="en-US" sz="2400" b="1" smtClean="0">
              <a:latin typeface="+mn-ea"/>
              <a:ea typeface="+mn-ea"/>
            </a:rPr>
            <a:t>제품 보다는 시장 </a:t>
          </a:r>
          <a:r>
            <a:rPr lang="en-US" altLang="ko-KR" sz="2400" b="1" smtClean="0">
              <a:latin typeface="+mn-ea"/>
              <a:ea typeface="+mn-ea"/>
            </a:rPr>
            <a:t>( volume, growth, m/s )</a:t>
          </a:r>
          <a:r>
            <a:rPr lang="ko-KR" altLang="en-US" sz="2400" b="1" smtClean="0">
              <a:latin typeface="+mn-ea"/>
              <a:ea typeface="+mn-ea"/>
            </a:rPr>
            <a:t>  </a:t>
          </a:r>
          <a:endParaRPr lang="ko-KR" altLang="en-US" sz="2400" b="1" dirty="0">
            <a:latin typeface="+mn-ea"/>
            <a:ea typeface="+mn-ea"/>
          </a:endParaRPr>
        </a:p>
      </dgm:t>
    </dgm:pt>
    <dgm:pt modelId="{0F4081B6-3299-4C22-94AB-F32AA8B3EFF6}" type="parTrans" cxnId="{5953B957-C0D1-484B-9840-CECA681EA6AE}">
      <dgm:prSet/>
      <dgm:spPr/>
      <dgm:t>
        <a:bodyPr/>
        <a:lstStyle/>
        <a:p>
          <a:pPr latinLnBrk="1"/>
          <a:endParaRPr lang="ko-KR" altLang="en-US" sz="2400">
            <a:solidFill>
              <a:schemeClr val="tx1"/>
            </a:solidFill>
          </a:endParaRPr>
        </a:p>
      </dgm:t>
    </dgm:pt>
    <dgm:pt modelId="{15FADD0C-DC7D-4833-9ACA-C8219AF5A6A8}" type="sibTrans" cxnId="{5953B957-C0D1-484B-9840-CECA681EA6AE}">
      <dgm:prSet/>
      <dgm:spPr/>
      <dgm:t>
        <a:bodyPr/>
        <a:lstStyle/>
        <a:p>
          <a:pPr latinLnBrk="1"/>
          <a:endParaRPr lang="ko-KR" altLang="en-US" sz="2400">
            <a:solidFill>
              <a:schemeClr val="tx1"/>
            </a:solidFill>
          </a:endParaRPr>
        </a:p>
      </dgm:t>
    </dgm:pt>
    <dgm:pt modelId="{CF6D58F4-C12A-45B0-9FD2-CF16A0D20B61}">
      <dgm:prSet phldrT="[텍스트]" custT="1"/>
      <dgm:spPr/>
      <dgm:t>
        <a:bodyPr/>
        <a:lstStyle/>
        <a:p>
          <a:pPr algn="ctr" latinLnBrk="1"/>
          <a:r>
            <a:rPr lang="ko-KR" altLang="en-US" sz="2400" b="1" dirty="0" smtClean="0">
              <a:latin typeface="+mn-ea"/>
              <a:ea typeface="+mn-ea"/>
            </a:rPr>
            <a:t>핵심역량 </a:t>
          </a:r>
          <a:r>
            <a:rPr lang="en-US" altLang="ko-KR" sz="2400" b="1" dirty="0" smtClean="0">
              <a:latin typeface="+mn-ea"/>
              <a:ea typeface="+mn-ea"/>
            </a:rPr>
            <a:t>( </a:t>
          </a:r>
          <a:r>
            <a:rPr lang="ko-KR" altLang="en-US" sz="2400" b="1" dirty="0" smtClean="0">
              <a:latin typeface="+mn-ea"/>
              <a:ea typeface="+mn-ea"/>
            </a:rPr>
            <a:t>사회적 기업가 </a:t>
          </a:r>
          <a:r>
            <a:rPr lang="en-US" altLang="ko-KR" sz="2400" b="1" dirty="0" smtClean="0">
              <a:latin typeface="+mn-ea"/>
              <a:ea typeface="+mn-ea"/>
            </a:rPr>
            <a:t>&amp; </a:t>
          </a:r>
          <a:r>
            <a:rPr lang="ko-KR" altLang="en-US" sz="2400" b="1" dirty="0" smtClean="0">
              <a:latin typeface="+mn-ea"/>
              <a:ea typeface="+mn-ea"/>
            </a:rPr>
            <a:t>역량 </a:t>
          </a:r>
          <a:r>
            <a:rPr lang="en-US" altLang="ko-KR" sz="2400" b="1" dirty="0" smtClean="0">
              <a:latin typeface="+mn-ea"/>
              <a:ea typeface="+mn-ea"/>
            </a:rPr>
            <a:t>)    </a:t>
          </a:r>
          <a:endParaRPr lang="ko-KR" altLang="en-US" sz="2400" b="1" dirty="0">
            <a:latin typeface="+mn-ea"/>
            <a:ea typeface="+mn-ea"/>
          </a:endParaRPr>
        </a:p>
      </dgm:t>
    </dgm:pt>
    <dgm:pt modelId="{85CA7275-D703-4E5C-B37B-6C7858903C7A}" type="parTrans" cxnId="{ECF2E211-E915-48B3-AE90-C22A0E3A611E}">
      <dgm:prSet/>
      <dgm:spPr/>
      <dgm:t>
        <a:bodyPr/>
        <a:lstStyle/>
        <a:p>
          <a:pPr latinLnBrk="1"/>
          <a:endParaRPr lang="ko-KR" altLang="en-US" sz="2400">
            <a:solidFill>
              <a:schemeClr val="tx1"/>
            </a:solidFill>
          </a:endParaRPr>
        </a:p>
      </dgm:t>
    </dgm:pt>
    <dgm:pt modelId="{B898DDD2-FE1C-4903-9690-3CC3C62E6FBE}" type="sibTrans" cxnId="{ECF2E211-E915-48B3-AE90-C22A0E3A611E}">
      <dgm:prSet/>
      <dgm:spPr/>
      <dgm:t>
        <a:bodyPr/>
        <a:lstStyle/>
        <a:p>
          <a:pPr latinLnBrk="1"/>
          <a:endParaRPr lang="ko-KR" altLang="en-US" sz="2400">
            <a:solidFill>
              <a:schemeClr val="tx1"/>
            </a:solidFill>
          </a:endParaRPr>
        </a:p>
      </dgm:t>
    </dgm:pt>
    <dgm:pt modelId="{9876F856-5591-4FEB-B42C-F7401E1258AF}" type="pres">
      <dgm:prSet presAssocID="{22B8AFFF-2EBE-4FAA-93B6-2FED108C5CB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E97C87BD-7CFC-44B8-BD99-687530534155}" type="pres">
      <dgm:prSet presAssocID="{2944816C-18C3-4046-9D31-256443833DE3}" presName="boxAndChildren" presStyleCnt="0"/>
      <dgm:spPr/>
      <dgm:t>
        <a:bodyPr/>
        <a:lstStyle/>
        <a:p>
          <a:pPr latinLnBrk="1"/>
          <a:endParaRPr lang="ko-KR" altLang="en-US"/>
        </a:p>
      </dgm:t>
    </dgm:pt>
    <dgm:pt modelId="{DA833D14-048A-4A8E-8A57-902EFFF545D8}" type="pres">
      <dgm:prSet presAssocID="{2944816C-18C3-4046-9D31-256443833DE3}" presName="parentTextBox" presStyleLbl="node1" presStyleIdx="0" presStyleCnt="5"/>
      <dgm:spPr/>
      <dgm:t>
        <a:bodyPr/>
        <a:lstStyle/>
        <a:p>
          <a:pPr latinLnBrk="1"/>
          <a:endParaRPr lang="ko-KR" altLang="en-US"/>
        </a:p>
      </dgm:t>
    </dgm:pt>
    <dgm:pt modelId="{6424009C-DD1E-42AE-82C4-CE1E959CA5FB}" type="pres">
      <dgm:prSet presAssocID="{B898DDD2-FE1C-4903-9690-3CC3C62E6FBE}" presName="sp" presStyleCnt="0"/>
      <dgm:spPr/>
      <dgm:t>
        <a:bodyPr/>
        <a:lstStyle/>
        <a:p>
          <a:pPr latinLnBrk="1"/>
          <a:endParaRPr lang="ko-KR" altLang="en-US"/>
        </a:p>
      </dgm:t>
    </dgm:pt>
    <dgm:pt modelId="{ED221A26-598D-47D6-9E38-8ADC287A546F}" type="pres">
      <dgm:prSet presAssocID="{CF6D58F4-C12A-45B0-9FD2-CF16A0D20B61}" presName="arrowAndChildren" presStyleCnt="0"/>
      <dgm:spPr/>
      <dgm:t>
        <a:bodyPr/>
        <a:lstStyle/>
        <a:p>
          <a:pPr latinLnBrk="1"/>
          <a:endParaRPr lang="ko-KR" altLang="en-US"/>
        </a:p>
      </dgm:t>
    </dgm:pt>
    <dgm:pt modelId="{61D34779-A752-40BA-945C-1CAA71C6454A}" type="pres">
      <dgm:prSet presAssocID="{CF6D58F4-C12A-45B0-9FD2-CF16A0D20B61}" presName="parentTextArrow" presStyleLbl="node1" presStyleIdx="1" presStyleCnt="5"/>
      <dgm:spPr/>
      <dgm:t>
        <a:bodyPr/>
        <a:lstStyle/>
        <a:p>
          <a:pPr latinLnBrk="1"/>
          <a:endParaRPr lang="ko-KR" altLang="en-US"/>
        </a:p>
      </dgm:t>
    </dgm:pt>
    <dgm:pt modelId="{59FAE951-316B-408E-8357-5C885CCD6D09}" type="pres">
      <dgm:prSet presAssocID="{15FADD0C-DC7D-4833-9ACA-C8219AF5A6A8}" presName="sp" presStyleCnt="0"/>
      <dgm:spPr/>
      <dgm:t>
        <a:bodyPr/>
        <a:lstStyle/>
        <a:p>
          <a:pPr latinLnBrk="1"/>
          <a:endParaRPr lang="ko-KR" altLang="en-US"/>
        </a:p>
      </dgm:t>
    </dgm:pt>
    <dgm:pt modelId="{276B6CC1-854A-44C9-A690-B08816F4BD7E}" type="pres">
      <dgm:prSet presAssocID="{64E0E165-7962-438D-A15D-C9C771A23161}" presName="arrowAndChildren" presStyleCnt="0"/>
      <dgm:spPr/>
      <dgm:t>
        <a:bodyPr/>
        <a:lstStyle/>
        <a:p>
          <a:pPr latinLnBrk="1"/>
          <a:endParaRPr lang="ko-KR" altLang="en-US"/>
        </a:p>
      </dgm:t>
    </dgm:pt>
    <dgm:pt modelId="{03E49DBA-A3F0-488A-90B8-E99F2DD5BD3D}" type="pres">
      <dgm:prSet presAssocID="{64E0E165-7962-438D-A15D-C9C771A23161}" presName="parentTextArrow" presStyleLbl="node1" presStyleIdx="2" presStyleCnt="5"/>
      <dgm:spPr/>
      <dgm:t>
        <a:bodyPr/>
        <a:lstStyle/>
        <a:p>
          <a:pPr latinLnBrk="1"/>
          <a:endParaRPr lang="ko-KR" altLang="en-US"/>
        </a:p>
      </dgm:t>
    </dgm:pt>
    <dgm:pt modelId="{9598D2E5-E5E0-400D-AB3B-2CA465FD8CDD}" type="pres">
      <dgm:prSet presAssocID="{CA795428-3B2E-47C6-B4F2-3690913532F7}" presName="sp" presStyleCnt="0"/>
      <dgm:spPr/>
      <dgm:t>
        <a:bodyPr/>
        <a:lstStyle/>
        <a:p>
          <a:pPr latinLnBrk="1"/>
          <a:endParaRPr lang="ko-KR" altLang="en-US"/>
        </a:p>
      </dgm:t>
    </dgm:pt>
    <dgm:pt modelId="{351C4E0B-57AE-4E8B-BDB2-57F0CFD5D7CD}" type="pres">
      <dgm:prSet presAssocID="{2952005D-6DA6-4A98-83BA-AFB8AF9A7D98}" presName="arrowAndChildren" presStyleCnt="0"/>
      <dgm:spPr/>
      <dgm:t>
        <a:bodyPr/>
        <a:lstStyle/>
        <a:p>
          <a:pPr latinLnBrk="1"/>
          <a:endParaRPr lang="ko-KR" altLang="en-US"/>
        </a:p>
      </dgm:t>
    </dgm:pt>
    <dgm:pt modelId="{8ECF98D4-E11F-41D4-8E7C-353CA8C9FBD8}" type="pres">
      <dgm:prSet presAssocID="{2952005D-6DA6-4A98-83BA-AFB8AF9A7D98}" presName="parentTextArrow" presStyleLbl="node1" presStyleIdx="3" presStyleCnt="5"/>
      <dgm:spPr/>
      <dgm:t>
        <a:bodyPr/>
        <a:lstStyle/>
        <a:p>
          <a:pPr latinLnBrk="1"/>
          <a:endParaRPr lang="ko-KR" altLang="en-US"/>
        </a:p>
      </dgm:t>
    </dgm:pt>
    <dgm:pt modelId="{68FBA6F4-194D-4F15-8B9A-EC683BDCA284}" type="pres">
      <dgm:prSet presAssocID="{5605400B-E210-4FF0-A471-900D43B26A83}" presName="sp" presStyleCnt="0"/>
      <dgm:spPr/>
      <dgm:t>
        <a:bodyPr/>
        <a:lstStyle/>
        <a:p>
          <a:pPr latinLnBrk="1"/>
          <a:endParaRPr lang="ko-KR" altLang="en-US"/>
        </a:p>
      </dgm:t>
    </dgm:pt>
    <dgm:pt modelId="{F417C01B-87A6-461B-AC41-0796508E332B}" type="pres">
      <dgm:prSet presAssocID="{60641649-BD15-4747-8176-C4421EEFA03B}" presName="arrowAndChildren" presStyleCnt="0"/>
      <dgm:spPr/>
      <dgm:t>
        <a:bodyPr/>
        <a:lstStyle/>
        <a:p>
          <a:pPr latinLnBrk="1"/>
          <a:endParaRPr lang="ko-KR" altLang="en-US"/>
        </a:p>
      </dgm:t>
    </dgm:pt>
    <dgm:pt modelId="{DB105984-1567-4C54-80CE-84565EF26621}" type="pres">
      <dgm:prSet presAssocID="{60641649-BD15-4747-8176-C4421EEFA03B}" presName="parentTextArrow" presStyleLbl="node1" presStyleIdx="4" presStyleCnt="5"/>
      <dgm:spPr/>
      <dgm:t>
        <a:bodyPr/>
        <a:lstStyle/>
        <a:p>
          <a:pPr latinLnBrk="1"/>
          <a:endParaRPr lang="ko-KR" altLang="en-US"/>
        </a:p>
      </dgm:t>
    </dgm:pt>
  </dgm:ptLst>
  <dgm:cxnLst>
    <dgm:cxn modelId="{BA789EFC-3FDD-4F9D-9EA1-9E4EBCA226D0}" type="presOf" srcId="{22B8AFFF-2EBE-4FAA-93B6-2FED108C5CBE}" destId="{9876F856-5591-4FEB-B42C-F7401E1258AF}" srcOrd="0" destOrd="0" presId="urn:microsoft.com/office/officeart/2005/8/layout/process4"/>
    <dgm:cxn modelId="{99F8D9F0-72A5-4982-849D-97B539877AD8}" type="presOf" srcId="{2944816C-18C3-4046-9D31-256443833DE3}" destId="{DA833D14-048A-4A8E-8A57-902EFFF545D8}" srcOrd="0" destOrd="0" presId="urn:microsoft.com/office/officeart/2005/8/layout/process4"/>
    <dgm:cxn modelId="{0A91C03D-A469-428D-8AE8-C8C391A5A2CB}" type="presOf" srcId="{64E0E165-7962-438D-A15D-C9C771A23161}" destId="{03E49DBA-A3F0-488A-90B8-E99F2DD5BD3D}" srcOrd="0" destOrd="0" presId="urn:microsoft.com/office/officeart/2005/8/layout/process4"/>
    <dgm:cxn modelId="{32F9E279-523C-4EA8-AB03-27CFAD862B60}" type="presOf" srcId="{CF6D58F4-C12A-45B0-9FD2-CF16A0D20B61}" destId="{61D34779-A752-40BA-945C-1CAA71C6454A}" srcOrd="0" destOrd="0" presId="urn:microsoft.com/office/officeart/2005/8/layout/process4"/>
    <dgm:cxn modelId="{FB72D0AE-91A4-4E60-8EA1-EBF35D57196E}" srcId="{22B8AFFF-2EBE-4FAA-93B6-2FED108C5CBE}" destId="{2952005D-6DA6-4A98-83BA-AFB8AF9A7D98}" srcOrd="1" destOrd="0" parTransId="{2059BDA3-EA85-4740-95E3-B6DAEC69890E}" sibTransId="{CA795428-3B2E-47C6-B4F2-3690913532F7}"/>
    <dgm:cxn modelId="{6337CD5D-7F7E-4452-BFA1-1C1AC6515121}" srcId="{22B8AFFF-2EBE-4FAA-93B6-2FED108C5CBE}" destId="{60641649-BD15-4747-8176-C4421EEFA03B}" srcOrd="0" destOrd="0" parTransId="{8A18CA37-549C-4EA8-819C-65FAE9C140FA}" sibTransId="{5605400B-E210-4FF0-A471-900D43B26A83}"/>
    <dgm:cxn modelId="{ECF2E211-E915-48B3-AE90-C22A0E3A611E}" srcId="{22B8AFFF-2EBE-4FAA-93B6-2FED108C5CBE}" destId="{CF6D58F4-C12A-45B0-9FD2-CF16A0D20B61}" srcOrd="3" destOrd="0" parTransId="{85CA7275-D703-4E5C-B37B-6C7858903C7A}" sibTransId="{B898DDD2-FE1C-4903-9690-3CC3C62E6FBE}"/>
    <dgm:cxn modelId="{5953B957-C0D1-484B-9840-CECA681EA6AE}" srcId="{22B8AFFF-2EBE-4FAA-93B6-2FED108C5CBE}" destId="{64E0E165-7962-438D-A15D-C9C771A23161}" srcOrd="2" destOrd="0" parTransId="{0F4081B6-3299-4C22-94AB-F32AA8B3EFF6}" sibTransId="{15FADD0C-DC7D-4833-9ACA-C8219AF5A6A8}"/>
    <dgm:cxn modelId="{C298696C-0D6C-4531-ACA4-45ACAC55BE02}" type="presOf" srcId="{60641649-BD15-4747-8176-C4421EEFA03B}" destId="{DB105984-1567-4C54-80CE-84565EF26621}" srcOrd="0" destOrd="0" presId="urn:microsoft.com/office/officeart/2005/8/layout/process4"/>
    <dgm:cxn modelId="{180BD4D7-C0DD-4E60-B169-35657ED2EC0C}" type="presOf" srcId="{2952005D-6DA6-4A98-83BA-AFB8AF9A7D98}" destId="{8ECF98D4-E11F-41D4-8E7C-353CA8C9FBD8}" srcOrd="0" destOrd="0" presId="urn:microsoft.com/office/officeart/2005/8/layout/process4"/>
    <dgm:cxn modelId="{15DB1B1D-A058-442E-BF13-A48CBA2BA29F}" srcId="{22B8AFFF-2EBE-4FAA-93B6-2FED108C5CBE}" destId="{2944816C-18C3-4046-9D31-256443833DE3}" srcOrd="4" destOrd="0" parTransId="{6F1A15A0-2CF9-488F-8371-A823237FAA28}" sibTransId="{2D5FC801-ED07-4027-88B4-989284AE1E49}"/>
    <dgm:cxn modelId="{65834A21-7BCD-4E19-86EF-1ED31C32E3DD}" type="presParOf" srcId="{9876F856-5591-4FEB-B42C-F7401E1258AF}" destId="{E97C87BD-7CFC-44B8-BD99-687530534155}" srcOrd="0" destOrd="0" presId="urn:microsoft.com/office/officeart/2005/8/layout/process4"/>
    <dgm:cxn modelId="{11231172-AD73-48CD-82B7-E096AA487C21}" type="presParOf" srcId="{E97C87BD-7CFC-44B8-BD99-687530534155}" destId="{DA833D14-048A-4A8E-8A57-902EFFF545D8}" srcOrd="0" destOrd="0" presId="urn:microsoft.com/office/officeart/2005/8/layout/process4"/>
    <dgm:cxn modelId="{A3CDDA77-EE75-4D29-825D-2BA3326627A1}" type="presParOf" srcId="{9876F856-5591-4FEB-B42C-F7401E1258AF}" destId="{6424009C-DD1E-42AE-82C4-CE1E959CA5FB}" srcOrd="1" destOrd="0" presId="urn:microsoft.com/office/officeart/2005/8/layout/process4"/>
    <dgm:cxn modelId="{B0746EEA-18ED-4483-8D14-FE0BBE0F496C}" type="presParOf" srcId="{9876F856-5591-4FEB-B42C-F7401E1258AF}" destId="{ED221A26-598D-47D6-9E38-8ADC287A546F}" srcOrd="2" destOrd="0" presId="urn:microsoft.com/office/officeart/2005/8/layout/process4"/>
    <dgm:cxn modelId="{B534A861-A2C5-4641-9F67-D4C60CB80341}" type="presParOf" srcId="{ED221A26-598D-47D6-9E38-8ADC287A546F}" destId="{61D34779-A752-40BA-945C-1CAA71C6454A}" srcOrd="0" destOrd="0" presId="urn:microsoft.com/office/officeart/2005/8/layout/process4"/>
    <dgm:cxn modelId="{BAD0F0BB-0CE1-4E5A-9722-93E005A0E105}" type="presParOf" srcId="{9876F856-5591-4FEB-B42C-F7401E1258AF}" destId="{59FAE951-316B-408E-8357-5C885CCD6D09}" srcOrd="3" destOrd="0" presId="urn:microsoft.com/office/officeart/2005/8/layout/process4"/>
    <dgm:cxn modelId="{11AF5348-1814-4979-973E-C2FA0A749AE7}" type="presParOf" srcId="{9876F856-5591-4FEB-B42C-F7401E1258AF}" destId="{276B6CC1-854A-44C9-A690-B08816F4BD7E}" srcOrd="4" destOrd="0" presId="urn:microsoft.com/office/officeart/2005/8/layout/process4"/>
    <dgm:cxn modelId="{21EF6D73-B8CD-491A-9CCA-A1FC7803F786}" type="presParOf" srcId="{276B6CC1-854A-44C9-A690-B08816F4BD7E}" destId="{03E49DBA-A3F0-488A-90B8-E99F2DD5BD3D}" srcOrd="0" destOrd="0" presId="urn:microsoft.com/office/officeart/2005/8/layout/process4"/>
    <dgm:cxn modelId="{9E5C5EEF-2164-4359-9105-45D8B27021F2}" type="presParOf" srcId="{9876F856-5591-4FEB-B42C-F7401E1258AF}" destId="{9598D2E5-E5E0-400D-AB3B-2CA465FD8CDD}" srcOrd="5" destOrd="0" presId="urn:microsoft.com/office/officeart/2005/8/layout/process4"/>
    <dgm:cxn modelId="{7560A393-549F-43E1-A0CB-A6E0DFDF640C}" type="presParOf" srcId="{9876F856-5591-4FEB-B42C-F7401E1258AF}" destId="{351C4E0B-57AE-4E8B-BDB2-57F0CFD5D7CD}" srcOrd="6" destOrd="0" presId="urn:microsoft.com/office/officeart/2005/8/layout/process4"/>
    <dgm:cxn modelId="{E9AA5E26-CFE0-4186-B9E8-77BDD91344DA}" type="presParOf" srcId="{351C4E0B-57AE-4E8B-BDB2-57F0CFD5D7CD}" destId="{8ECF98D4-E11F-41D4-8E7C-353CA8C9FBD8}" srcOrd="0" destOrd="0" presId="urn:microsoft.com/office/officeart/2005/8/layout/process4"/>
    <dgm:cxn modelId="{DC5EDEC0-5F25-4A9C-8137-EC63E1B99B9F}" type="presParOf" srcId="{9876F856-5591-4FEB-B42C-F7401E1258AF}" destId="{68FBA6F4-194D-4F15-8B9A-EC683BDCA284}" srcOrd="7" destOrd="0" presId="urn:microsoft.com/office/officeart/2005/8/layout/process4"/>
    <dgm:cxn modelId="{E2D6CAFE-7D7B-4F0E-A134-C10FBDCBF6D5}" type="presParOf" srcId="{9876F856-5591-4FEB-B42C-F7401E1258AF}" destId="{F417C01B-87A6-461B-AC41-0796508E332B}" srcOrd="8" destOrd="0" presId="urn:microsoft.com/office/officeart/2005/8/layout/process4"/>
    <dgm:cxn modelId="{AE009265-D62F-4383-9A19-D96B7F7B5F1E}" type="presParOf" srcId="{F417C01B-87A6-461B-AC41-0796508E332B}" destId="{DB105984-1567-4C54-80CE-84565EF26621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49081F8-37B6-42C2-968C-AABF90AAF72E}" type="doc">
      <dgm:prSet loTypeId="urn:microsoft.com/office/officeart/2005/8/layout/radial6" loCatId="cycle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pPr latinLnBrk="1"/>
          <a:endParaRPr lang="ko-KR" altLang="en-US"/>
        </a:p>
      </dgm:t>
    </dgm:pt>
    <dgm:pt modelId="{06C3417F-5CE3-4BB2-A94D-77495475754B}">
      <dgm:prSet phldrT="[텍스트]" custT="1">
        <dgm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latinLnBrk="1"/>
          <a:r>
            <a:rPr lang="ko-KR" altLang="en-US" sz="1800" b="1" dirty="0" smtClean="0"/>
            <a:t>인큐베이터의 </a:t>
          </a:r>
          <a:endParaRPr lang="en-US" altLang="ko-KR" sz="1800" b="1" dirty="0" smtClean="0"/>
        </a:p>
        <a:p>
          <a:pPr latinLnBrk="1"/>
          <a:r>
            <a:rPr lang="ko-KR" altLang="en-US" sz="1800" b="1" dirty="0" smtClean="0"/>
            <a:t>정의 및 역할</a:t>
          </a:r>
          <a:endParaRPr lang="ko-KR" altLang="en-US" sz="1800" b="1" dirty="0"/>
        </a:p>
      </dgm:t>
    </dgm:pt>
    <dgm:pt modelId="{10BCFBEF-91E9-4296-8C04-7FA5A9B86276}" type="parTrans" cxnId="{C7DA678D-925D-405C-915F-8BFD1E8A24CB}">
      <dgm:prSet/>
      <dgm:spPr/>
      <dgm:t>
        <a:bodyPr/>
        <a:lstStyle/>
        <a:p>
          <a:pPr latinLnBrk="1"/>
          <a:endParaRPr lang="ko-KR" altLang="en-US" b="1"/>
        </a:p>
      </dgm:t>
    </dgm:pt>
    <dgm:pt modelId="{5DD96121-433F-4871-9DDB-C558C196BD69}" type="sibTrans" cxnId="{C7DA678D-925D-405C-915F-8BFD1E8A24CB}">
      <dgm:prSet/>
      <dgm:spPr/>
      <dgm:t>
        <a:bodyPr/>
        <a:lstStyle/>
        <a:p>
          <a:pPr latinLnBrk="1"/>
          <a:endParaRPr lang="ko-KR" altLang="en-US" b="1"/>
        </a:p>
      </dgm:t>
    </dgm:pt>
    <dgm:pt modelId="{3D986AFD-A513-4F57-A6C3-C4B98979901A}">
      <dgm:prSet phldrT="[텍스트]"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latinLnBrk="1"/>
          <a:r>
            <a:rPr lang="ko-KR" altLang="en-US" sz="1600" b="1" dirty="0" err="1" smtClean="0"/>
            <a:t>인큐베이팅</a:t>
          </a:r>
          <a:r>
            <a:rPr lang="ko-KR" altLang="en-US" sz="1600" b="1" dirty="0" smtClean="0"/>
            <a:t> 방법론</a:t>
          </a:r>
          <a:endParaRPr lang="ko-KR" altLang="en-US" sz="1600" b="1" dirty="0"/>
        </a:p>
      </dgm:t>
    </dgm:pt>
    <dgm:pt modelId="{5D69F0FE-4AB2-4A6B-B62D-86B95C7994AC}" type="parTrans" cxnId="{8A9FE8DC-DC10-4FE0-8408-CC603D9FE19A}">
      <dgm:prSet/>
      <dgm:spPr/>
      <dgm:t>
        <a:bodyPr/>
        <a:lstStyle/>
        <a:p>
          <a:pPr latinLnBrk="1"/>
          <a:endParaRPr lang="ko-KR" altLang="en-US" b="1"/>
        </a:p>
      </dgm:t>
    </dgm:pt>
    <dgm:pt modelId="{8CB22585-01D9-4519-BD5F-BCD02CF53606}" type="sibTrans" cxnId="{8A9FE8DC-DC10-4FE0-8408-CC603D9FE19A}">
      <dgm:prSet/>
      <dgm:spPr>
        <a:solidFill>
          <a:schemeClr val="accent5"/>
        </a:solidFill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pPr latinLnBrk="1"/>
          <a:endParaRPr lang="ko-KR" altLang="en-US" b="1"/>
        </a:p>
      </dgm:t>
    </dgm:pt>
    <dgm:pt modelId="{44C6D171-F493-47FB-B1A3-9EE78BA1DCCA}">
      <dgm:prSet phldrT="[텍스트]"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latinLnBrk="1"/>
          <a:r>
            <a:rPr lang="ko-KR" altLang="en-US" sz="1600" b="1" dirty="0" err="1" smtClean="0"/>
            <a:t>소셜미션</a:t>
          </a:r>
          <a:r>
            <a:rPr lang="ko-KR" altLang="en-US" sz="1600" b="1" dirty="0" smtClean="0"/>
            <a:t> </a:t>
          </a:r>
          <a:r>
            <a:rPr lang="en-US" altLang="ko-KR" sz="1600" b="1" dirty="0" smtClean="0"/>
            <a:t/>
          </a:r>
          <a:br>
            <a:rPr lang="en-US" altLang="ko-KR" sz="1600" b="1" dirty="0" smtClean="0"/>
          </a:br>
          <a:r>
            <a:rPr lang="ko-KR" altLang="en-US" sz="1600" b="1" dirty="0" smtClean="0"/>
            <a:t>수립 및 </a:t>
          </a:r>
          <a:r>
            <a:rPr lang="en-US" altLang="ko-KR" sz="1600" b="1" dirty="0" smtClean="0"/>
            <a:t/>
          </a:r>
          <a:br>
            <a:rPr lang="en-US" altLang="ko-KR" sz="1600" b="1" dirty="0" smtClean="0"/>
          </a:br>
          <a:r>
            <a:rPr lang="ko-KR" altLang="en-US" sz="1600" b="1" dirty="0" smtClean="0"/>
            <a:t>공유</a:t>
          </a:r>
          <a:endParaRPr lang="ko-KR" altLang="en-US" sz="1600" b="1" dirty="0"/>
        </a:p>
      </dgm:t>
    </dgm:pt>
    <dgm:pt modelId="{18D85F0E-906C-42B0-897D-D9FCBECE28D2}" type="parTrans" cxnId="{9567C816-BE8B-4B36-B789-0C83B34BBB11}">
      <dgm:prSet/>
      <dgm:spPr/>
      <dgm:t>
        <a:bodyPr/>
        <a:lstStyle/>
        <a:p>
          <a:pPr latinLnBrk="1"/>
          <a:endParaRPr lang="ko-KR" altLang="en-US" b="1"/>
        </a:p>
      </dgm:t>
    </dgm:pt>
    <dgm:pt modelId="{B923531E-5C84-483D-B505-496BCAC78BD7}" type="sibTrans" cxnId="{9567C816-BE8B-4B36-B789-0C83B34BBB11}">
      <dgm:prSet/>
      <dgm:spPr>
        <a:solidFill>
          <a:srgbClr val="C00000"/>
        </a:solidFill>
      </dgm:spPr>
      <dgm:t>
        <a:bodyPr/>
        <a:lstStyle/>
        <a:p>
          <a:pPr latinLnBrk="1"/>
          <a:endParaRPr lang="ko-KR" altLang="en-US" b="1"/>
        </a:p>
      </dgm:t>
    </dgm:pt>
    <dgm:pt modelId="{D8ABFC7C-06FC-493E-950A-D9C9A46F1EC2}">
      <dgm:prSet phldrT="[텍스트]"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latinLnBrk="1"/>
          <a:r>
            <a:rPr lang="ko-KR" altLang="en-US" sz="1600" b="1" dirty="0" smtClean="0"/>
            <a:t>동기부여 </a:t>
          </a:r>
          <a:r>
            <a:rPr lang="en-US" altLang="ko-KR" sz="1600" b="1" dirty="0" smtClean="0"/>
            <a:t/>
          </a:r>
          <a:br>
            <a:rPr lang="en-US" altLang="ko-KR" sz="1600" b="1" dirty="0" smtClean="0"/>
          </a:br>
          <a:r>
            <a:rPr lang="ko-KR" altLang="en-US" sz="1600" b="1" dirty="0" smtClean="0"/>
            <a:t>방법론</a:t>
          </a:r>
          <a:endParaRPr lang="ko-KR" altLang="en-US" sz="1600" b="1" dirty="0"/>
        </a:p>
      </dgm:t>
    </dgm:pt>
    <dgm:pt modelId="{8D149DE6-D5D3-41C3-8DF7-CFAB000FAE95}" type="parTrans" cxnId="{7380C92D-56C3-4AA1-AFAE-0FBE8FAD64B7}">
      <dgm:prSet/>
      <dgm:spPr/>
      <dgm:t>
        <a:bodyPr/>
        <a:lstStyle/>
        <a:p>
          <a:pPr latinLnBrk="1"/>
          <a:endParaRPr lang="ko-KR" altLang="en-US"/>
        </a:p>
      </dgm:t>
    </dgm:pt>
    <dgm:pt modelId="{AEE3D3D3-31A4-40F9-AE53-BCE664D9B0CB}" type="sibTrans" cxnId="{7380C92D-56C3-4AA1-AFAE-0FBE8FAD64B7}">
      <dgm:prSet/>
      <dgm:spPr/>
      <dgm:t>
        <a:bodyPr/>
        <a:lstStyle/>
        <a:p>
          <a:pPr latinLnBrk="1"/>
          <a:endParaRPr lang="ko-KR" altLang="en-US"/>
        </a:p>
      </dgm:t>
    </dgm:pt>
    <dgm:pt modelId="{1DC71B1B-78A7-4E80-9735-8E0876633611}">
      <dgm:prSet phldrT="[텍스트]"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latinLnBrk="1"/>
          <a:r>
            <a:rPr lang="ko-KR" altLang="en-US" sz="1600" b="1" dirty="0" smtClean="0"/>
            <a:t>비즈니스 </a:t>
          </a:r>
          <a:r>
            <a:rPr lang="en-US" altLang="ko-KR" sz="1600" b="1" dirty="0" smtClean="0"/>
            <a:t/>
          </a:r>
          <a:br>
            <a:rPr lang="en-US" altLang="ko-KR" sz="1600" b="1" dirty="0" smtClean="0"/>
          </a:br>
          <a:r>
            <a:rPr lang="ko-KR" altLang="en-US" sz="1600" b="1" dirty="0" smtClean="0"/>
            <a:t>모델 </a:t>
          </a:r>
          <a:r>
            <a:rPr lang="en-US" altLang="ko-KR" sz="1600" b="1" dirty="0" smtClean="0"/>
            <a:t/>
          </a:r>
          <a:br>
            <a:rPr lang="en-US" altLang="ko-KR" sz="1600" b="1" dirty="0" smtClean="0"/>
          </a:br>
          <a:r>
            <a:rPr lang="ko-KR" altLang="en-US" sz="1600" b="1" dirty="0" err="1" smtClean="0"/>
            <a:t>인큐베이팅</a:t>
          </a:r>
          <a:r>
            <a:rPr lang="ko-KR" altLang="en-US" sz="1600" b="1" dirty="0" smtClean="0"/>
            <a:t> 방법론</a:t>
          </a:r>
          <a:endParaRPr lang="ko-KR" altLang="en-US" sz="1600" b="1" dirty="0"/>
        </a:p>
      </dgm:t>
    </dgm:pt>
    <dgm:pt modelId="{91C10824-CC5F-46FE-9233-0198BD366AAB}" type="parTrans" cxnId="{9E116D26-25C5-4F89-822B-81015D60F29C}">
      <dgm:prSet/>
      <dgm:spPr/>
      <dgm:t>
        <a:bodyPr/>
        <a:lstStyle/>
        <a:p>
          <a:pPr latinLnBrk="1"/>
          <a:endParaRPr lang="ko-KR" altLang="en-US"/>
        </a:p>
      </dgm:t>
    </dgm:pt>
    <dgm:pt modelId="{D1010C7D-285E-4D29-9B55-07CF6E810FC3}" type="sibTrans" cxnId="{9E116D26-25C5-4F89-822B-81015D60F29C}">
      <dgm:prSet/>
      <dgm:spPr/>
      <dgm:t>
        <a:bodyPr/>
        <a:lstStyle/>
        <a:p>
          <a:pPr latinLnBrk="1"/>
          <a:endParaRPr lang="ko-KR" altLang="en-US"/>
        </a:p>
      </dgm:t>
    </dgm:pt>
    <dgm:pt modelId="{9BDD6BB3-9A01-40A4-817C-6CF50C20DE48}">
      <dgm:prSet phldrT="[텍스트]"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latinLnBrk="1"/>
          <a:r>
            <a:rPr lang="ko-KR" altLang="en-US" sz="1600" b="1" dirty="0" smtClean="0"/>
            <a:t>사업계획서 작성 </a:t>
          </a:r>
          <a:r>
            <a:rPr lang="en-US" altLang="ko-KR" sz="1600" b="1" dirty="0" smtClean="0"/>
            <a:t/>
          </a:r>
          <a:br>
            <a:rPr lang="en-US" altLang="ko-KR" sz="1600" b="1" dirty="0" smtClean="0"/>
          </a:br>
          <a:r>
            <a:rPr lang="ko-KR" altLang="en-US" sz="1600" b="1" dirty="0" err="1" smtClean="0"/>
            <a:t>인큐베이팅</a:t>
          </a:r>
          <a:endParaRPr lang="ko-KR" altLang="en-US" sz="1600" b="1" dirty="0"/>
        </a:p>
      </dgm:t>
    </dgm:pt>
    <dgm:pt modelId="{A69DF372-8469-4468-93E6-B9D8DA1F2325}" type="parTrans" cxnId="{7E44A613-D6DA-484F-8B87-7578794E9930}">
      <dgm:prSet/>
      <dgm:spPr/>
      <dgm:t>
        <a:bodyPr/>
        <a:lstStyle/>
        <a:p>
          <a:pPr latinLnBrk="1"/>
          <a:endParaRPr lang="ko-KR" altLang="en-US"/>
        </a:p>
      </dgm:t>
    </dgm:pt>
    <dgm:pt modelId="{48FF0301-2755-4F8E-BCF1-ADCB4EFE6190}" type="sibTrans" cxnId="{7E44A613-D6DA-484F-8B87-7578794E9930}">
      <dgm:prSet/>
      <dgm:spPr/>
      <dgm:t>
        <a:bodyPr/>
        <a:lstStyle/>
        <a:p>
          <a:pPr latinLnBrk="1"/>
          <a:endParaRPr lang="ko-KR" altLang="en-US"/>
        </a:p>
      </dgm:t>
    </dgm:pt>
    <dgm:pt modelId="{2033E910-3812-4125-9068-AF9F7B4B952B}" type="pres">
      <dgm:prSet presAssocID="{C49081F8-37B6-42C2-968C-AABF90AAF72E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67D136B6-CB08-4BD3-8BD9-B01CC8568492}" type="pres">
      <dgm:prSet presAssocID="{06C3417F-5CE3-4BB2-A94D-77495475754B}" presName="centerShape" presStyleLbl="node0" presStyleIdx="0" presStyleCnt="1"/>
      <dgm:spPr/>
      <dgm:t>
        <a:bodyPr/>
        <a:lstStyle/>
        <a:p>
          <a:pPr latinLnBrk="1"/>
          <a:endParaRPr lang="ko-KR" altLang="en-US"/>
        </a:p>
      </dgm:t>
    </dgm:pt>
    <dgm:pt modelId="{9C8B043D-B204-46E0-B527-383D59B265E2}" type="pres">
      <dgm:prSet presAssocID="{3D986AFD-A513-4F57-A6C3-C4B98979901A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7D39CF92-F9B2-4F1E-B8AB-69449466A739}" type="pres">
      <dgm:prSet presAssocID="{3D986AFD-A513-4F57-A6C3-C4B98979901A}" presName="dummy" presStyleCnt="0"/>
      <dgm:spPr/>
    </dgm:pt>
    <dgm:pt modelId="{3EF31144-6965-44B8-98CA-D51BA373EDF5}" type="pres">
      <dgm:prSet presAssocID="{8CB22585-01D9-4519-BD5F-BCD02CF53606}" presName="sibTrans" presStyleLbl="sibTrans2D1" presStyleIdx="0" presStyleCnt="5"/>
      <dgm:spPr/>
      <dgm:t>
        <a:bodyPr/>
        <a:lstStyle/>
        <a:p>
          <a:pPr latinLnBrk="1"/>
          <a:endParaRPr lang="ko-KR" altLang="en-US"/>
        </a:p>
      </dgm:t>
    </dgm:pt>
    <dgm:pt modelId="{10448F95-A03D-4B35-81C3-3D44C2446B6E}" type="pres">
      <dgm:prSet presAssocID="{D8ABFC7C-06FC-493E-950A-D9C9A46F1EC2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CF38DD57-7A04-4241-8A77-799F3CA2C358}" type="pres">
      <dgm:prSet presAssocID="{D8ABFC7C-06FC-493E-950A-D9C9A46F1EC2}" presName="dummy" presStyleCnt="0"/>
      <dgm:spPr/>
    </dgm:pt>
    <dgm:pt modelId="{F8B61362-1C50-4066-AF16-AED740B0DEEA}" type="pres">
      <dgm:prSet presAssocID="{AEE3D3D3-31A4-40F9-AE53-BCE664D9B0CB}" presName="sibTrans" presStyleLbl="sibTrans2D1" presStyleIdx="1" presStyleCnt="5"/>
      <dgm:spPr/>
      <dgm:t>
        <a:bodyPr/>
        <a:lstStyle/>
        <a:p>
          <a:pPr latinLnBrk="1"/>
          <a:endParaRPr lang="ko-KR" altLang="en-US"/>
        </a:p>
      </dgm:t>
    </dgm:pt>
    <dgm:pt modelId="{74945FE7-C8BA-43C9-950D-9BBA9A578257}" type="pres">
      <dgm:prSet presAssocID="{44C6D171-F493-47FB-B1A3-9EE78BA1DCCA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2AB9FAAE-7706-425D-AEF6-5AF3B0F09958}" type="pres">
      <dgm:prSet presAssocID="{44C6D171-F493-47FB-B1A3-9EE78BA1DCCA}" presName="dummy" presStyleCnt="0"/>
      <dgm:spPr/>
    </dgm:pt>
    <dgm:pt modelId="{FA71A846-C421-4C3C-AC75-EE56897C1469}" type="pres">
      <dgm:prSet presAssocID="{B923531E-5C84-483D-B505-496BCAC78BD7}" presName="sibTrans" presStyleLbl="sibTrans2D1" presStyleIdx="2" presStyleCnt="5"/>
      <dgm:spPr/>
      <dgm:t>
        <a:bodyPr/>
        <a:lstStyle/>
        <a:p>
          <a:pPr latinLnBrk="1"/>
          <a:endParaRPr lang="ko-KR" altLang="en-US"/>
        </a:p>
      </dgm:t>
    </dgm:pt>
    <dgm:pt modelId="{90E3BFB7-194F-4108-A595-47E724A9061A}" type="pres">
      <dgm:prSet presAssocID="{1DC71B1B-78A7-4E80-9735-8E0876633611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CFFBEC22-9B51-4265-A208-5AC62BB10672}" type="pres">
      <dgm:prSet presAssocID="{1DC71B1B-78A7-4E80-9735-8E0876633611}" presName="dummy" presStyleCnt="0"/>
      <dgm:spPr/>
    </dgm:pt>
    <dgm:pt modelId="{05BB5101-B410-4700-AB10-4520351D2177}" type="pres">
      <dgm:prSet presAssocID="{D1010C7D-285E-4D29-9B55-07CF6E810FC3}" presName="sibTrans" presStyleLbl="sibTrans2D1" presStyleIdx="3" presStyleCnt="5"/>
      <dgm:spPr/>
      <dgm:t>
        <a:bodyPr/>
        <a:lstStyle/>
        <a:p>
          <a:pPr latinLnBrk="1"/>
          <a:endParaRPr lang="ko-KR" altLang="en-US"/>
        </a:p>
      </dgm:t>
    </dgm:pt>
    <dgm:pt modelId="{77E4E3B0-6D0D-4469-9375-CFF42712DC4D}" type="pres">
      <dgm:prSet presAssocID="{9BDD6BB3-9A01-40A4-817C-6CF50C20DE48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B0E12F1B-7257-4BBC-BBA2-06E896791FA1}" type="pres">
      <dgm:prSet presAssocID="{9BDD6BB3-9A01-40A4-817C-6CF50C20DE48}" presName="dummy" presStyleCnt="0"/>
      <dgm:spPr/>
    </dgm:pt>
    <dgm:pt modelId="{6C728AEE-7ED0-422B-8D72-ED0BC307E5CB}" type="pres">
      <dgm:prSet presAssocID="{48FF0301-2755-4F8E-BCF1-ADCB4EFE6190}" presName="sibTrans" presStyleLbl="sibTrans2D1" presStyleIdx="4" presStyleCnt="5"/>
      <dgm:spPr/>
      <dgm:t>
        <a:bodyPr/>
        <a:lstStyle/>
        <a:p>
          <a:pPr latinLnBrk="1"/>
          <a:endParaRPr lang="ko-KR" altLang="en-US"/>
        </a:p>
      </dgm:t>
    </dgm:pt>
  </dgm:ptLst>
  <dgm:cxnLst>
    <dgm:cxn modelId="{9E116D26-25C5-4F89-822B-81015D60F29C}" srcId="{06C3417F-5CE3-4BB2-A94D-77495475754B}" destId="{1DC71B1B-78A7-4E80-9735-8E0876633611}" srcOrd="3" destOrd="0" parTransId="{91C10824-CC5F-46FE-9233-0198BD366AAB}" sibTransId="{D1010C7D-285E-4D29-9B55-07CF6E810FC3}"/>
    <dgm:cxn modelId="{9567C816-BE8B-4B36-B789-0C83B34BBB11}" srcId="{06C3417F-5CE3-4BB2-A94D-77495475754B}" destId="{44C6D171-F493-47FB-B1A3-9EE78BA1DCCA}" srcOrd="2" destOrd="0" parTransId="{18D85F0E-906C-42B0-897D-D9FCBECE28D2}" sibTransId="{B923531E-5C84-483D-B505-496BCAC78BD7}"/>
    <dgm:cxn modelId="{5DB4959E-61FC-4A92-AB64-96F0F6074893}" type="presOf" srcId="{8CB22585-01D9-4519-BD5F-BCD02CF53606}" destId="{3EF31144-6965-44B8-98CA-D51BA373EDF5}" srcOrd="0" destOrd="0" presId="urn:microsoft.com/office/officeart/2005/8/layout/radial6"/>
    <dgm:cxn modelId="{03AD546E-58B4-4F82-BFC1-A65540AF3EFC}" type="presOf" srcId="{06C3417F-5CE3-4BB2-A94D-77495475754B}" destId="{67D136B6-CB08-4BD3-8BD9-B01CC8568492}" srcOrd="0" destOrd="0" presId="urn:microsoft.com/office/officeart/2005/8/layout/radial6"/>
    <dgm:cxn modelId="{7380C92D-56C3-4AA1-AFAE-0FBE8FAD64B7}" srcId="{06C3417F-5CE3-4BB2-A94D-77495475754B}" destId="{D8ABFC7C-06FC-493E-950A-D9C9A46F1EC2}" srcOrd="1" destOrd="0" parTransId="{8D149DE6-D5D3-41C3-8DF7-CFAB000FAE95}" sibTransId="{AEE3D3D3-31A4-40F9-AE53-BCE664D9B0CB}"/>
    <dgm:cxn modelId="{4EAD43A1-007F-4432-8384-80FB9D9C759D}" type="presOf" srcId="{48FF0301-2755-4F8E-BCF1-ADCB4EFE6190}" destId="{6C728AEE-7ED0-422B-8D72-ED0BC307E5CB}" srcOrd="0" destOrd="0" presId="urn:microsoft.com/office/officeart/2005/8/layout/radial6"/>
    <dgm:cxn modelId="{B5305613-C086-41C7-B6BA-822D259B2AD0}" type="presOf" srcId="{B923531E-5C84-483D-B505-496BCAC78BD7}" destId="{FA71A846-C421-4C3C-AC75-EE56897C1469}" srcOrd="0" destOrd="0" presId="urn:microsoft.com/office/officeart/2005/8/layout/radial6"/>
    <dgm:cxn modelId="{3FF9A697-CF09-4638-8D8F-B624F68FA353}" type="presOf" srcId="{D1010C7D-285E-4D29-9B55-07CF6E810FC3}" destId="{05BB5101-B410-4700-AB10-4520351D2177}" srcOrd="0" destOrd="0" presId="urn:microsoft.com/office/officeart/2005/8/layout/radial6"/>
    <dgm:cxn modelId="{A3C0465A-C152-4DAE-B325-4C62CBF328DC}" type="presOf" srcId="{AEE3D3D3-31A4-40F9-AE53-BCE664D9B0CB}" destId="{F8B61362-1C50-4066-AF16-AED740B0DEEA}" srcOrd="0" destOrd="0" presId="urn:microsoft.com/office/officeart/2005/8/layout/radial6"/>
    <dgm:cxn modelId="{8A9FE8DC-DC10-4FE0-8408-CC603D9FE19A}" srcId="{06C3417F-5CE3-4BB2-A94D-77495475754B}" destId="{3D986AFD-A513-4F57-A6C3-C4B98979901A}" srcOrd="0" destOrd="0" parTransId="{5D69F0FE-4AB2-4A6B-B62D-86B95C7994AC}" sibTransId="{8CB22585-01D9-4519-BD5F-BCD02CF53606}"/>
    <dgm:cxn modelId="{8DB89922-EA01-4F27-9B54-C5DBBC2E3ADC}" type="presOf" srcId="{D8ABFC7C-06FC-493E-950A-D9C9A46F1EC2}" destId="{10448F95-A03D-4B35-81C3-3D44C2446B6E}" srcOrd="0" destOrd="0" presId="urn:microsoft.com/office/officeart/2005/8/layout/radial6"/>
    <dgm:cxn modelId="{7E44A613-D6DA-484F-8B87-7578794E9930}" srcId="{06C3417F-5CE3-4BB2-A94D-77495475754B}" destId="{9BDD6BB3-9A01-40A4-817C-6CF50C20DE48}" srcOrd="4" destOrd="0" parTransId="{A69DF372-8469-4468-93E6-B9D8DA1F2325}" sibTransId="{48FF0301-2755-4F8E-BCF1-ADCB4EFE6190}"/>
    <dgm:cxn modelId="{CCF6638E-47EE-4AC6-B072-80CB0E82BCF3}" type="presOf" srcId="{C49081F8-37B6-42C2-968C-AABF90AAF72E}" destId="{2033E910-3812-4125-9068-AF9F7B4B952B}" srcOrd="0" destOrd="0" presId="urn:microsoft.com/office/officeart/2005/8/layout/radial6"/>
    <dgm:cxn modelId="{D4B6D8E1-620E-4BD4-B2A3-6A8BE35E6527}" type="presOf" srcId="{44C6D171-F493-47FB-B1A3-9EE78BA1DCCA}" destId="{74945FE7-C8BA-43C9-950D-9BBA9A578257}" srcOrd="0" destOrd="0" presId="urn:microsoft.com/office/officeart/2005/8/layout/radial6"/>
    <dgm:cxn modelId="{C7DA678D-925D-405C-915F-8BFD1E8A24CB}" srcId="{C49081F8-37B6-42C2-968C-AABF90AAF72E}" destId="{06C3417F-5CE3-4BB2-A94D-77495475754B}" srcOrd="0" destOrd="0" parTransId="{10BCFBEF-91E9-4296-8C04-7FA5A9B86276}" sibTransId="{5DD96121-433F-4871-9DDB-C558C196BD69}"/>
    <dgm:cxn modelId="{B6F847A9-216B-4432-8A3D-32A9DFAFBCBC}" type="presOf" srcId="{9BDD6BB3-9A01-40A4-817C-6CF50C20DE48}" destId="{77E4E3B0-6D0D-4469-9375-CFF42712DC4D}" srcOrd="0" destOrd="0" presId="urn:microsoft.com/office/officeart/2005/8/layout/radial6"/>
    <dgm:cxn modelId="{26C42E7E-9AF5-4C56-BE89-EB898AD02062}" type="presOf" srcId="{3D986AFD-A513-4F57-A6C3-C4B98979901A}" destId="{9C8B043D-B204-46E0-B527-383D59B265E2}" srcOrd="0" destOrd="0" presId="urn:microsoft.com/office/officeart/2005/8/layout/radial6"/>
    <dgm:cxn modelId="{F7E4D673-B1A1-4EE7-B018-563B913DA58A}" type="presOf" srcId="{1DC71B1B-78A7-4E80-9735-8E0876633611}" destId="{90E3BFB7-194F-4108-A595-47E724A9061A}" srcOrd="0" destOrd="0" presId="urn:microsoft.com/office/officeart/2005/8/layout/radial6"/>
    <dgm:cxn modelId="{7AEF1A43-7F9E-47D8-8EA9-B60B84A7F577}" type="presParOf" srcId="{2033E910-3812-4125-9068-AF9F7B4B952B}" destId="{67D136B6-CB08-4BD3-8BD9-B01CC8568492}" srcOrd="0" destOrd="0" presId="urn:microsoft.com/office/officeart/2005/8/layout/radial6"/>
    <dgm:cxn modelId="{548A673B-B034-4C49-8033-A99420FD5E6E}" type="presParOf" srcId="{2033E910-3812-4125-9068-AF9F7B4B952B}" destId="{9C8B043D-B204-46E0-B527-383D59B265E2}" srcOrd="1" destOrd="0" presId="urn:microsoft.com/office/officeart/2005/8/layout/radial6"/>
    <dgm:cxn modelId="{347F20A0-D443-4911-97E6-1401AD05B626}" type="presParOf" srcId="{2033E910-3812-4125-9068-AF9F7B4B952B}" destId="{7D39CF92-F9B2-4F1E-B8AB-69449466A739}" srcOrd="2" destOrd="0" presId="urn:microsoft.com/office/officeart/2005/8/layout/radial6"/>
    <dgm:cxn modelId="{BE21E207-CEDD-4FFE-A74C-6AB82D86EEA4}" type="presParOf" srcId="{2033E910-3812-4125-9068-AF9F7B4B952B}" destId="{3EF31144-6965-44B8-98CA-D51BA373EDF5}" srcOrd="3" destOrd="0" presId="urn:microsoft.com/office/officeart/2005/8/layout/radial6"/>
    <dgm:cxn modelId="{7C801EB6-C2E8-4E29-A4CA-879554152DF0}" type="presParOf" srcId="{2033E910-3812-4125-9068-AF9F7B4B952B}" destId="{10448F95-A03D-4B35-81C3-3D44C2446B6E}" srcOrd="4" destOrd="0" presId="urn:microsoft.com/office/officeart/2005/8/layout/radial6"/>
    <dgm:cxn modelId="{638E2D81-7D9D-47D9-AF84-30D29677C2C9}" type="presParOf" srcId="{2033E910-3812-4125-9068-AF9F7B4B952B}" destId="{CF38DD57-7A04-4241-8A77-799F3CA2C358}" srcOrd="5" destOrd="0" presId="urn:microsoft.com/office/officeart/2005/8/layout/radial6"/>
    <dgm:cxn modelId="{95941A72-D4F1-45CC-9DD7-F990F8BE243F}" type="presParOf" srcId="{2033E910-3812-4125-9068-AF9F7B4B952B}" destId="{F8B61362-1C50-4066-AF16-AED740B0DEEA}" srcOrd="6" destOrd="0" presId="urn:microsoft.com/office/officeart/2005/8/layout/radial6"/>
    <dgm:cxn modelId="{2877B881-DFFE-4341-92BE-44E222C33B59}" type="presParOf" srcId="{2033E910-3812-4125-9068-AF9F7B4B952B}" destId="{74945FE7-C8BA-43C9-950D-9BBA9A578257}" srcOrd="7" destOrd="0" presId="urn:microsoft.com/office/officeart/2005/8/layout/radial6"/>
    <dgm:cxn modelId="{0B432204-CCB3-4654-8ED4-EF1910091934}" type="presParOf" srcId="{2033E910-3812-4125-9068-AF9F7B4B952B}" destId="{2AB9FAAE-7706-425D-AEF6-5AF3B0F09958}" srcOrd="8" destOrd="0" presId="urn:microsoft.com/office/officeart/2005/8/layout/radial6"/>
    <dgm:cxn modelId="{5434EB9B-A1F8-43F7-8E49-04C53D739152}" type="presParOf" srcId="{2033E910-3812-4125-9068-AF9F7B4B952B}" destId="{FA71A846-C421-4C3C-AC75-EE56897C1469}" srcOrd="9" destOrd="0" presId="urn:microsoft.com/office/officeart/2005/8/layout/radial6"/>
    <dgm:cxn modelId="{8656608D-CE5E-4B7A-8523-13193307EFDE}" type="presParOf" srcId="{2033E910-3812-4125-9068-AF9F7B4B952B}" destId="{90E3BFB7-194F-4108-A595-47E724A9061A}" srcOrd="10" destOrd="0" presId="urn:microsoft.com/office/officeart/2005/8/layout/radial6"/>
    <dgm:cxn modelId="{C39763B6-2A07-409A-8493-3A0C0A77A899}" type="presParOf" srcId="{2033E910-3812-4125-9068-AF9F7B4B952B}" destId="{CFFBEC22-9B51-4265-A208-5AC62BB10672}" srcOrd="11" destOrd="0" presId="urn:microsoft.com/office/officeart/2005/8/layout/radial6"/>
    <dgm:cxn modelId="{ADE9ED3A-9699-4D7F-A683-7469E212DB90}" type="presParOf" srcId="{2033E910-3812-4125-9068-AF9F7B4B952B}" destId="{05BB5101-B410-4700-AB10-4520351D2177}" srcOrd="12" destOrd="0" presId="urn:microsoft.com/office/officeart/2005/8/layout/radial6"/>
    <dgm:cxn modelId="{3FA99F14-E182-4A44-A686-B76BCFDB6FD2}" type="presParOf" srcId="{2033E910-3812-4125-9068-AF9F7B4B952B}" destId="{77E4E3B0-6D0D-4469-9375-CFF42712DC4D}" srcOrd="13" destOrd="0" presId="urn:microsoft.com/office/officeart/2005/8/layout/radial6"/>
    <dgm:cxn modelId="{D40DF031-75B5-4DD4-8E98-56F53A657D4C}" type="presParOf" srcId="{2033E910-3812-4125-9068-AF9F7B4B952B}" destId="{B0E12F1B-7257-4BBC-BBA2-06E896791FA1}" srcOrd="14" destOrd="0" presId="urn:microsoft.com/office/officeart/2005/8/layout/radial6"/>
    <dgm:cxn modelId="{EC29155B-DA48-4BC2-A65E-E9184C0A94FE}" type="presParOf" srcId="{2033E910-3812-4125-9068-AF9F7B4B952B}" destId="{6C728AEE-7ED0-422B-8D72-ED0BC307E5CB}" srcOrd="15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3EE49584-A66F-453C-8BC8-CE5829901E0E}" type="doc">
      <dgm:prSet loTypeId="urn:microsoft.com/office/officeart/2005/8/layout/StepDownProcess" loCatId="process" qsTypeId="urn:microsoft.com/office/officeart/2005/8/quickstyle/simple5" qsCatId="simple" csTypeId="urn:microsoft.com/office/officeart/2005/8/colors/accent5_4" csCatId="accent5" phldr="1"/>
      <dgm:spPr/>
      <dgm:t>
        <a:bodyPr/>
        <a:lstStyle/>
        <a:p>
          <a:pPr latinLnBrk="1"/>
          <a:endParaRPr lang="ko-KR" altLang="en-US"/>
        </a:p>
      </dgm:t>
    </dgm:pt>
    <dgm:pt modelId="{7FE79230-627A-428E-81FB-0537301C908D}">
      <dgm:prSet phldrT="[텍스트]"/>
      <dgm:spPr/>
      <dgm:t>
        <a:bodyPr/>
        <a:lstStyle/>
        <a:p>
          <a:pPr latinLnBrk="1"/>
          <a:r>
            <a:rPr lang="ko-KR" altLang="en-US" b="1" dirty="0" smtClean="0">
              <a:latin typeface="+mn-ea"/>
              <a:ea typeface="+mn-ea"/>
            </a:rPr>
            <a:t>사회적 문제 인식 및 기회 파악 </a:t>
          </a:r>
          <a:endParaRPr lang="ko-KR" altLang="en-US" b="1" dirty="0">
            <a:latin typeface="+mn-ea"/>
            <a:ea typeface="+mn-ea"/>
          </a:endParaRPr>
        </a:p>
      </dgm:t>
    </dgm:pt>
    <dgm:pt modelId="{9B4DCD9C-0320-4F85-ABAC-A7467F16BD49}" type="parTrans" cxnId="{CF4D19BB-0BA9-4F61-94D9-7AA5BD36F5D0}">
      <dgm:prSet/>
      <dgm:spPr/>
      <dgm:t>
        <a:bodyPr/>
        <a:lstStyle/>
        <a:p>
          <a:pPr latinLnBrk="1"/>
          <a:endParaRPr lang="ko-KR" altLang="en-US"/>
        </a:p>
      </dgm:t>
    </dgm:pt>
    <dgm:pt modelId="{D597F896-72AA-49E3-81E4-A0EFB981AAC5}" type="sibTrans" cxnId="{CF4D19BB-0BA9-4F61-94D9-7AA5BD36F5D0}">
      <dgm:prSet/>
      <dgm:spPr/>
      <dgm:t>
        <a:bodyPr/>
        <a:lstStyle/>
        <a:p>
          <a:pPr latinLnBrk="1"/>
          <a:endParaRPr lang="ko-KR" altLang="en-US"/>
        </a:p>
      </dgm:t>
    </dgm:pt>
    <dgm:pt modelId="{4215AFF9-E610-4193-8159-E4FEDF2B989B}">
      <dgm:prSet phldrT="[텍스트]"/>
      <dgm:spPr/>
      <dgm:t>
        <a:bodyPr/>
        <a:lstStyle/>
        <a:p>
          <a:pPr latinLnBrk="1"/>
          <a:r>
            <a:rPr lang="ko-KR" altLang="en-US" b="1" smtClean="0">
              <a:latin typeface="+mn-ea"/>
              <a:ea typeface="+mn-ea"/>
            </a:rPr>
            <a:t>소셜미션 명확화</a:t>
          </a:r>
          <a:endParaRPr lang="ko-KR" altLang="en-US" b="1" dirty="0">
            <a:latin typeface="+mn-ea"/>
            <a:ea typeface="+mn-ea"/>
          </a:endParaRPr>
        </a:p>
      </dgm:t>
    </dgm:pt>
    <dgm:pt modelId="{EFF39189-3CF1-459C-96F3-76739B00B372}" type="parTrans" cxnId="{F5DF528E-ABB9-4576-BA17-118A66C9D355}">
      <dgm:prSet/>
      <dgm:spPr/>
      <dgm:t>
        <a:bodyPr/>
        <a:lstStyle/>
        <a:p>
          <a:pPr latinLnBrk="1"/>
          <a:endParaRPr lang="ko-KR" altLang="en-US"/>
        </a:p>
      </dgm:t>
    </dgm:pt>
    <dgm:pt modelId="{7ED81183-0C2A-47D5-AD3D-E131DA2C6F60}" type="sibTrans" cxnId="{F5DF528E-ABB9-4576-BA17-118A66C9D355}">
      <dgm:prSet/>
      <dgm:spPr/>
      <dgm:t>
        <a:bodyPr/>
        <a:lstStyle/>
        <a:p>
          <a:pPr latinLnBrk="1"/>
          <a:endParaRPr lang="ko-KR" altLang="en-US"/>
        </a:p>
      </dgm:t>
    </dgm:pt>
    <dgm:pt modelId="{C5F4A104-0387-4979-BFBC-E57C3F192615}">
      <dgm:prSet phldrT="[텍스트]"/>
      <dgm:spPr/>
      <dgm:t>
        <a:bodyPr/>
        <a:lstStyle/>
        <a:p>
          <a:pPr latinLnBrk="1"/>
          <a:r>
            <a:rPr lang="ko-KR" altLang="en-US" b="1" dirty="0" smtClean="0">
              <a:latin typeface="+mn-ea"/>
              <a:ea typeface="+mn-ea"/>
            </a:rPr>
            <a:t>비즈니스 모델</a:t>
          </a:r>
          <a:endParaRPr lang="ko-KR" altLang="en-US" b="1" dirty="0">
            <a:latin typeface="+mn-ea"/>
            <a:ea typeface="+mn-ea"/>
          </a:endParaRPr>
        </a:p>
      </dgm:t>
    </dgm:pt>
    <dgm:pt modelId="{2C4BE444-2616-4308-8270-19B64A955007}" type="parTrans" cxnId="{AC59F570-263A-4528-8943-0EC2C934A935}">
      <dgm:prSet/>
      <dgm:spPr/>
      <dgm:t>
        <a:bodyPr/>
        <a:lstStyle/>
        <a:p>
          <a:pPr latinLnBrk="1"/>
          <a:endParaRPr lang="ko-KR" altLang="en-US"/>
        </a:p>
      </dgm:t>
    </dgm:pt>
    <dgm:pt modelId="{A0660509-5276-416F-95A1-81F0EDBD8655}" type="sibTrans" cxnId="{AC59F570-263A-4528-8943-0EC2C934A935}">
      <dgm:prSet/>
      <dgm:spPr/>
      <dgm:t>
        <a:bodyPr/>
        <a:lstStyle/>
        <a:p>
          <a:pPr latinLnBrk="1"/>
          <a:endParaRPr lang="ko-KR" altLang="en-US"/>
        </a:p>
      </dgm:t>
    </dgm:pt>
    <dgm:pt modelId="{1DE82F7A-F2D4-4E32-8432-01D3CC59C5FF}">
      <dgm:prSet phldrT="[텍스트]"/>
      <dgm:spPr/>
      <dgm:t>
        <a:bodyPr/>
        <a:lstStyle/>
        <a:p>
          <a:pPr latinLnBrk="1"/>
          <a:r>
            <a:rPr lang="ko-KR" altLang="en-US" b="1" smtClean="0">
              <a:latin typeface="+mn-ea"/>
              <a:ea typeface="+mn-ea"/>
            </a:rPr>
            <a:t>회사 현황 및 사업 개요</a:t>
          </a:r>
          <a:endParaRPr lang="ko-KR" altLang="en-US" b="1" dirty="0">
            <a:latin typeface="+mn-ea"/>
            <a:ea typeface="+mn-ea"/>
          </a:endParaRPr>
        </a:p>
      </dgm:t>
    </dgm:pt>
    <dgm:pt modelId="{70376E0D-DA16-420A-A154-058910847FC1}" type="parTrans" cxnId="{60F57B34-20AC-4BDE-9052-B7A817647CD9}">
      <dgm:prSet/>
      <dgm:spPr/>
      <dgm:t>
        <a:bodyPr/>
        <a:lstStyle/>
        <a:p>
          <a:pPr latinLnBrk="1"/>
          <a:endParaRPr lang="ko-KR" altLang="en-US"/>
        </a:p>
      </dgm:t>
    </dgm:pt>
    <dgm:pt modelId="{6AA196BA-BD0A-4070-9391-A6AF6B465035}" type="sibTrans" cxnId="{60F57B34-20AC-4BDE-9052-B7A817647CD9}">
      <dgm:prSet/>
      <dgm:spPr/>
      <dgm:t>
        <a:bodyPr/>
        <a:lstStyle/>
        <a:p>
          <a:pPr latinLnBrk="1"/>
          <a:endParaRPr lang="ko-KR" altLang="en-US"/>
        </a:p>
      </dgm:t>
    </dgm:pt>
    <dgm:pt modelId="{3A44B8A3-DAA5-4FF3-B96C-16C2230D7F4F}">
      <dgm:prSet phldrT="[텍스트]"/>
      <dgm:spPr/>
      <dgm:t>
        <a:bodyPr/>
        <a:lstStyle/>
        <a:p>
          <a:pPr latinLnBrk="1"/>
          <a:r>
            <a:rPr lang="ko-KR" altLang="en-US" b="1" smtClean="0">
              <a:latin typeface="+mn-ea"/>
              <a:ea typeface="+mn-ea"/>
            </a:rPr>
            <a:t>세부 사업 계획 수립  </a:t>
          </a:r>
          <a:endParaRPr lang="ko-KR" altLang="en-US" b="1" dirty="0">
            <a:latin typeface="+mn-ea"/>
            <a:ea typeface="+mn-ea"/>
          </a:endParaRPr>
        </a:p>
      </dgm:t>
    </dgm:pt>
    <dgm:pt modelId="{281297C1-A6F0-4853-AF6A-71A064DF2B5F}" type="parTrans" cxnId="{A5B55131-515D-4B3C-A0EC-93B0FF1D19BD}">
      <dgm:prSet/>
      <dgm:spPr/>
      <dgm:t>
        <a:bodyPr/>
        <a:lstStyle/>
        <a:p>
          <a:pPr latinLnBrk="1"/>
          <a:endParaRPr lang="ko-KR" altLang="en-US"/>
        </a:p>
      </dgm:t>
    </dgm:pt>
    <dgm:pt modelId="{236F2BFB-F1F8-4652-89E8-E1C5ED0C35F4}" type="sibTrans" cxnId="{A5B55131-515D-4B3C-A0EC-93B0FF1D19BD}">
      <dgm:prSet/>
      <dgm:spPr/>
      <dgm:t>
        <a:bodyPr/>
        <a:lstStyle/>
        <a:p>
          <a:pPr latinLnBrk="1"/>
          <a:endParaRPr lang="ko-KR" altLang="en-US"/>
        </a:p>
      </dgm:t>
    </dgm:pt>
    <dgm:pt modelId="{F61BD15B-8A2B-4157-9B59-39C6C39E63C8}" type="pres">
      <dgm:prSet presAssocID="{3EE49584-A66F-453C-8BC8-CE5829901E0E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501D45F8-11AF-4636-8A6B-14FE1C1138ED}" type="pres">
      <dgm:prSet presAssocID="{7FE79230-627A-428E-81FB-0537301C908D}" presName="composite" presStyleCnt="0"/>
      <dgm:spPr/>
    </dgm:pt>
    <dgm:pt modelId="{51DDBE99-4DB5-4BD4-A45B-85D2C08F4A23}" type="pres">
      <dgm:prSet presAssocID="{7FE79230-627A-428E-81FB-0537301C908D}" presName="bentUpArrow1" presStyleLbl="alignImgPlace1" presStyleIdx="0" presStyleCnt="4" custLinFactNeighborX="-54246" custLinFactNeighborY="4212"/>
      <dgm:spPr/>
    </dgm:pt>
    <dgm:pt modelId="{89274235-A2BF-460A-97FF-4258455A6750}" type="pres">
      <dgm:prSet presAssocID="{7FE79230-627A-428E-81FB-0537301C908D}" presName="ParentText" presStyleLbl="node1" presStyleIdx="0" presStyleCnt="5" custScaleX="32266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7D1199ED-6C74-4793-B121-88A0698646C3}" type="pres">
      <dgm:prSet presAssocID="{7FE79230-627A-428E-81FB-0537301C908D}" presName="ChildText" presStyleLbl="revTx" presStyleIdx="0" presStyleCnt="4">
        <dgm:presLayoutVars>
          <dgm:chMax val="0"/>
          <dgm:chPref val="0"/>
          <dgm:bulletEnabled val="1"/>
        </dgm:presLayoutVars>
      </dgm:prSet>
      <dgm:spPr/>
    </dgm:pt>
    <dgm:pt modelId="{FE1B039B-A2D8-4BE1-82D4-C904B10E81E1}" type="pres">
      <dgm:prSet presAssocID="{D597F896-72AA-49E3-81E4-A0EFB981AAC5}" presName="sibTrans" presStyleCnt="0"/>
      <dgm:spPr/>
    </dgm:pt>
    <dgm:pt modelId="{F1A9C966-D948-47E3-8295-4F3AD37B9EE5}" type="pres">
      <dgm:prSet presAssocID="{4215AFF9-E610-4193-8159-E4FEDF2B989B}" presName="composite" presStyleCnt="0"/>
      <dgm:spPr/>
    </dgm:pt>
    <dgm:pt modelId="{799A29FD-7573-4052-9372-6FE497231DEF}" type="pres">
      <dgm:prSet presAssocID="{4215AFF9-E610-4193-8159-E4FEDF2B989B}" presName="bentUpArrow1" presStyleLbl="alignImgPlace1" presStyleIdx="1" presStyleCnt="4" custLinFactNeighborX="-54246" custLinFactNeighborY="4212"/>
      <dgm:spPr/>
    </dgm:pt>
    <dgm:pt modelId="{16CAE451-879E-44F2-9126-FBCF921000EB}" type="pres">
      <dgm:prSet presAssocID="{4215AFF9-E610-4193-8159-E4FEDF2B989B}" presName="ParentText" presStyleLbl="node1" presStyleIdx="1" presStyleCnt="5" custScaleX="32266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4DB066C5-C8D1-4DB5-AAE2-3E78E8D4252A}" type="pres">
      <dgm:prSet presAssocID="{4215AFF9-E610-4193-8159-E4FEDF2B989B}" presName="ChildText" presStyleLbl="revTx" presStyleIdx="1" presStyleCnt="4">
        <dgm:presLayoutVars>
          <dgm:chMax val="0"/>
          <dgm:chPref val="0"/>
          <dgm:bulletEnabled val="1"/>
        </dgm:presLayoutVars>
      </dgm:prSet>
      <dgm:spPr/>
    </dgm:pt>
    <dgm:pt modelId="{86FF5B2B-BADF-4876-A0DD-4E9028CA114F}" type="pres">
      <dgm:prSet presAssocID="{7ED81183-0C2A-47D5-AD3D-E131DA2C6F60}" presName="sibTrans" presStyleCnt="0"/>
      <dgm:spPr/>
    </dgm:pt>
    <dgm:pt modelId="{C22F7474-3A57-4E99-9141-C5A45CC9D56D}" type="pres">
      <dgm:prSet presAssocID="{C5F4A104-0387-4979-BFBC-E57C3F192615}" presName="composite" presStyleCnt="0"/>
      <dgm:spPr/>
    </dgm:pt>
    <dgm:pt modelId="{DFDEAFCE-E8B8-4C61-8B9A-EF14BA9B8BE9}" type="pres">
      <dgm:prSet presAssocID="{C5F4A104-0387-4979-BFBC-E57C3F192615}" presName="bentUpArrow1" presStyleLbl="alignImgPlace1" presStyleIdx="2" presStyleCnt="4" custLinFactNeighborX="-54246" custLinFactNeighborY="4212"/>
      <dgm:spPr/>
    </dgm:pt>
    <dgm:pt modelId="{511866B6-A023-49D7-A4BD-409C8316C6F1}" type="pres">
      <dgm:prSet presAssocID="{C5F4A104-0387-4979-BFBC-E57C3F192615}" presName="ParentText" presStyleLbl="node1" presStyleIdx="2" presStyleCnt="5" custScaleX="32266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B3327507-D79D-4BB2-9B1E-C9AC7115FC17}" type="pres">
      <dgm:prSet presAssocID="{C5F4A104-0387-4979-BFBC-E57C3F192615}" presName="ChildText" presStyleLbl="revTx" presStyleIdx="2" presStyleCnt="4">
        <dgm:presLayoutVars>
          <dgm:chMax val="0"/>
          <dgm:chPref val="0"/>
          <dgm:bulletEnabled val="1"/>
        </dgm:presLayoutVars>
      </dgm:prSet>
      <dgm:spPr/>
    </dgm:pt>
    <dgm:pt modelId="{0407FFB8-040A-4AD8-B678-D72FC767A50B}" type="pres">
      <dgm:prSet presAssocID="{A0660509-5276-416F-95A1-81F0EDBD8655}" presName="sibTrans" presStyleCnt="0"/>
      <dgm:spPr/>
    </dgm:pt>
    <dgm:pt modelId="{D49107C9-D903-48ED-B26D-00B3CA5AB56D}" type="pres">
      <dgm:prSet presAssocID="{1DE82F7A-F2D4-4E32-8432-01D3CC59C5FF}" presName="composite" presStyleCnt="0"/>
      <dgm:spPr/>
    </dgm:pt>
    <dgm:pt modelId="{6A2552C9-64AA-46FF-8232-8750D0E83C8C}" type="pres">
      <dgm:prSet presAssocID="{1DE82F7A-F2D4-4E32-8432-01D3CC59C5FF}" presName="bentUpArrow1" presStyleLbl="alignImgPlace1" presStyleIdx="3" presStyleCnt="4" custLinFactNeighborX="-54246" custLinFactNeighborY="4212"/>
      <dgm:spPr/>
    </dgm:pt>
    <dgm:pt modelId="{70C54867-26E0-48C6-B0B0-1CAE46C15635}" type="pres">
      <dgm:prSet presAssocID="{1DE82F7A-F2D4-4E32-8432-01D3CC59C5FF}" presName="ParentText" presStyleLbl="node1" presStyleIdx="3" presStyleCnt="5" custScaleX="32266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67116F6F-A7C2-450E-A5BA-80C81BC5D2E9}" type="pres">
      <dgm:prSet presAssocID="{1DE82F7A-F2D4-4E32-8432-01D3CC59C5FF}" presName="ChildText" presStyleLbl="revTx" presStyleIdx="3" presStyleCnt="4">
        <dgm:presLayoutVars>
          <dgm:chMax val="0"/>
          <dgm:chPref val="0"/>
          <dgm:bulletEnabled val="1"/>
        </dgm:presLayoutVars>
      </dgm:prSet>
      <dgm:spPr/>
    </dgm:pt>
    <dgm:pt modelId="{0C540B87-030A-40D2-8DAB-3CE98AA9F36D}" type="pres">
      <dgm:prSet presAssocID="{6AA196BA-BD0A-4070-9391-A6AF6B465035}" presName="sibTrans" presStyleCnt="0"/>
      <dgm:spPr/>
    </dgm:pt>
    <dgm:pt modelId="{274142DD-3584-494F-9D56-BF27164CDCCA}" type="pres">
      <dgm:prSet presAssocID="{3A44B8A3-DAA5-4FF3-B96C-16C2230D7F4F}" presName="composite" presStyleCnt="0"/>
      <dgm:spPr/>
    </dgm:pt>
    <dgm:pt modelId="{DFFE1E1C-47B8-42AE-9CF4-DE4E3CDEAF71}" type="pres">
      <dgm:prSet presAssocID="{3A44B8A3-DAA5-4FF3-B96C-16C2230D7F4F}" presName="ParentText" presStyleLbl="node1" presStyleIdx="4" presStyleCnt="5" custScaleX="32266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F5DF528E-ABB9-4576-BA17-118A66C9D355}" srcId="{3EE49584-A66F-453C-8BC8-CE5829901E0E}" destId="{4215AFF9-E610-4193-8159-E4FEDF2B989B}" srcOrd="1" destOrd="0" parTransId="{EFF39189-3CF1-459C-96F3-76739B00B372}" sibTransId="{7ED81183-0C2A-47D5-AD3D-E131DA2C6F60}"/>
    <dgm:cxn modelId="{101767FB-C3EA-4670-AAE5-454EAD1B5E5C}" type="presOf" srcId="{3A44B8A3-DAA5-4FF3-B96C-16C2230D7F4F}" destId="{DFFE1E1C-47B8-42AE-9CF4-DE4E3CDEAF71}" srcOrd="0" destOrd="0" presId="urn:microsoft.com/office/officeart/2005/8/layout/StepDownProcess"/>
    <dgm:cxn modelId="{415B9385-970B-4A02-87B3-6AE28045B33E}" type="presOf" srcId="{4215AFF9-E610-4193-8159-E4FEDF2B989B}" destId="{16CAE451-879E-44F2-9126-FBCF921000EB}" srcOrd="0" destOrd="0" presId="urn:microsoft.com/office/officeart/2005/8/layout/StepDownProcess"/>
    <dgm:cxn modelId="{367ABB28-A410-457C-AE66-E27671CCD84E}" type="presOf" srcId="{1DE82F7A-F2D4-4E32-8432-01D3CC59C5FF}" destId="{70C54867-26E0-48C6-B0B0-1CAE46C15635}" srcOrd="0" destOrd="0" presId="urn:microsoft.com/office/officeart/2005/8/layout/StepDownProcess"/>
    <dgm:cxn modelId="{EE179800-02EB-4E7D-9974-F8ED100525B0}" type="presOf" srcId="{3EE49584-A66F-453C-8BC8-CE5829901E0E}" destId="{F61BD15B-8A2B-4157-9B59-39C6C39E63C8}" srcOrd="0" destOrd="0" presId="urn:microsoft.com/office/officeart/2005/8/layout/StepDownProcess"/>
    <dgm:cxn modelId="{AC59F570-263A-4528-8943-0EC2C934A935}" srcId="{3EE49584-A66F-453C-8BC8-CE5829901E0E}" destId="{C5F4A104-0387-4979-BFBC-E57C3F192615}" srcOrd="2" destOrd="0" parTransId="{2C4BE444-2616-4308-8270-19B64A955007}" sibTransId="{A0660509-5276-416F-95A1-81F0EDBD8655}"/>
    <dgm:cxn modelId="{CF4D19BB-0BA9-4F61-94D9-7AA5BD36F5D0}" srcId="{3EE49584-A66F-453C-8BC8-CE5829901E0E}" destId="{7FE79230-627A-428E-81FB-0537301C908D}" srcOrd="0" destOrd="0" parTransId="{9B4DCD9C-0320-4F85-ABAC-A7467F16BD49}" sibTransId="{D597F896-72AA-49E3-81E4-A0EFB981AAC5}"/>
    <dgm:cxn modelId="{60F57B34-20AC-4BDE-9052-B7A817647CD9}" srcId="{3EE49584-A66F-453C-8BC8-CE5829901E0E}" destId="{1DE82F7A-F2D4-4E32-8432-01D3CC59C5FF}" srcOrd="3" destOrd="0" parTransId="{70376E0D-DA16-420A-A154-058910847FC1}" sibTransId="{6AA196BA-BD0A-4070-9391-A6AF6B465035}"/>
    <dgm:cxn modelId="{4B1AF11C-7E5C-4328-B927-F42B01046F18}" type="presOf" srcId="{7FE79230-627A-428E-81FB-0537301C908D}" destId="{89274235-A2BF-460A-97FF-4258455A6750}" srcOrd="0" destOrd="0" presId="urn:microsoft.com/office/officeart/2005/8/layout/StepDownProcess"/>
    <dgm:cxn modelId="{FACA4ABA-5DDD-4733-A485-87E58A74714D}" type="presOf" srcId="{C5F4A104-0387-4979-BFBC-E57C3F192615}" destId="{511866B6-A023-49D7-A4BD-409C8316C6F1}" srcOrd="0" destOrd="0" presId="urn:microsoft.com/office/officeart/2005/8/layout/StepDownProcess"/>
    <dgm:cxn modelId="{A5B55131-515D-4B3C-A0EC-93B0FF1D19BD}" srcId="{3EE49584-A66F-453C-8BC8-CE5829901E0E}" destId="{3A44B8A3-DAA5-4FF3-B96C-16C2230D7F4F}" srcOrd="4" destOrd="0" parTransId="{281297C1-A6F0-4853-AF6A-71A064DF2B5F}" sibTransId="{236F2BFB-F1F8-4652-89E8-E1C5ED0C35F4}"/>
    <dgm:cxn modelId="{7B21EC53-14C6-4E8A-8DC3-974633B9B336}" type="presParOf" srcId="{F61BD15B-8A2B-4157-9B59-39C6C39E63C8}" destId="{501D45F8-11AF-4636-8A6B-14FE1C1138ED}" srcOrd="0" destOrd="0" presId="urn:microsoft.com/office/officeart/2005/8/layout/StepDownProcess"/>
    <dgm:cxn modelId="{C52F4A1E-DC22-4D0C-A7D5-693FC9A784C1}" type="presParOf" srcId="{501D45F8-11AF-4636-8A6B-14FE1C1138ED}" destId="{51DDBE99-4DB5-4BD4-A45B-85D2C08F4A23}" srcOrd="0" destOrd="0" presId="urn:microsoft.com/office/officeart/2005/8/layout/StepDownProcess"/>
    <dgm:cxn modelId="{B8506876-6746-422E-8DEF-F6209BA531F8}" type="presParOf" srcId="{501D45F8-11AF-4636-8A6B-14FE1C1138ED}" destId="{89274235-A2BF-460A-97FF-4258455A6750}" srcOrd="1" destOrd="0" presId="urn:microsoft.com/office/officeart/2005/8/layout/StepDownProcess"/>
    <dgm:cxn modelId="{8D28322E-93B7-478C-AE50-C94593D046B0}" type="presParOf" srcId="{501D45F8-11AF-4636-8A6B-14FE1C1138ED}" destId="{7D1199ED-6C74-4793-B121-88A0698646C3}" srcOrd="2" destOrd="0" presId="urn:microsoft.com/office/officeart/2005/8/layout/StepDownProcess"/>
    <dgm:cxn modelId="{D769F6B8-8B4A-4D7B-8937-80414339C8C2}" type="presParOf" srcId="{F61BD15B-8A2B-4157-9B59-39C6C39E63C8}" destId="{FE1B039B-A2D8-4BE1-82D4-C904B10E81E1}" srcOrd="1" destOrd="0" presId="urn:microsoft.com/office/officeart/2005/8/layout/StepDownProcess"/>
    <dgm:cxn modelId="{9E2374CD-4DAD-4216-B22D-6A790A734126}" type="presParOf" srcId="{F61BD15B-8A2B-4157-9B59-39C6C39E63C8}" destId="{F1A9C966-D948-47E3-8295-4F3AD37B9EE5}" srcOrd="2" destOrd="0" presId="urn:microsoft.com/office/officeart/2005/8/layout/StepDownProcess"/>
    <dgm:cxn modelId="{BE16EF0C-F5E8-44B3-854A-93E41223C09F}" type="presParOf" srcId="{F1A9C966-D948-47E3-8295-4F3AD37B9EE5}" destId="{799A29FD-7573-4052-9372-6FE497231DEF}" srcOrd="0" destOrd="0" presId="urn:microsoft.com/office/officeart/2005/8/layout/StepDownProcess"/>
    <dgm:cxn modelId="{675CDB99-1F82-46B0-9E3C-0BEACFAE904A}" type="presParOf" srcId="{F1A9C966-D948-47E3-8295-4F3AD37B9EE5}" destId="{16CAE451-879E-44F2-9126-FBCF921000EB}" srcOrd="1" destOrd="0" presId="urn:microsoft.com/office/officeart/2005/8/layout/StepDownProcess"/>
    <dgm:cxn modelId="{0BBE8DBD-7E39-4DDA-834A-E0A8FC59AB6B}" type="presParOf" srcId="{F1A9C966-D948-47E3-8295-4F3AD37B9EE5}" destId="{4DB066C5-C8D1-4DB5-AAE2-3E78E8D4252A}" srcOrd="2" destOrd="0" presId="urn:microsoft.com/office/officeart/2005/8/layout/StepDownProcess"/>
    <dgm:cxn modelId="{EE028657-7E93-4EE8-B775-CCE7A0FBC342}" type="presParOf" srcId="{F61BD15B-8A2B-4157-9B59-39C6C39E63C8}" destId="{86FF5B2B-BADF-4876-A0DD-4E9028CA114F}" srcOrd="3" destOrd="0" presId="urn:microsoft.com/office/officeart/2005/8/layout/StepDownProcess"/>
    <dgm:cxn modelId="{06863D3C-5926-4D85-B565-F781E3C75094}" type="presParOf" srcId="{F61BD15B-8A2B-4157-9B59-39C6C39E63C8}" destId="{C22F7474-3A57-4E99-9141-C5A45CC9D56D}" srcOrd="4" destOrd="0" presId="urn:microsoft.com/office/officeart/2005/8/layout/StepDownProcess"/>
    <dgm:cxn modelId="{9335558E-1E29-4381-ACAC-48F829F89BA4}" type="presParOf" srcId="{C22F7474-3A57-4E99-9141-C5A45CC9D56D}" destId="{DFDEAFCE-E8B8-4C61-8B9A-EF14BA9B8BE9}" srcOrd="0" destOrd="0" presId="urn:microsoft.com/office/officeart/2005/8/layout/StepDownProcess"/>
    <dgm:cxn modelId="{59D45D42-D330-4C0A-9EF8-788B87245F77}" type="presParOf" srcId="{C22F7474-3A57-4E99-9141-C5A45CC9D56D}" destId="{511866B6-A023-49D7-A4BD-409C8316C6F1}" srcOrd="1" destOrd="0" presId="urn:microsoft.com/office/officeart/2005/8/layout/StepDownProcess"/>
    <dgm:cxn modelId="{51216508-6A77-4318-A7D0-E457EA066AA7}" type="presParOf" srcId="{C22F7474-3A57-4E99-9141-C5A45CC9D56D}" destId="{B3327507-D79D-4BB2-9B1E-C9AC7115FC17}" srcOrd="2" destOrd="0" presId="urn:microsoft.com/office/officeart/2005/8/layout/StepDownProcess"/>
    <dgm:cxn modelId="{23839FB8-DC23-4B79-856F-4A5EA3557167}" type="presParOf" srcId="{F61BD15B-8A2B-4157-9B59-39C6C39E63C8}" destId="{0407FFB8-040A-4AD8-B678-D72FC767A50B}" srcOrd="5" destOrd="0" presId="urn:microsoft.com/office/officeart/2005/8/layout/StepDownProcess"/>
    <dgm:cxn modelId="{ABF61380-5EAD-4E98-B5A6-3B7AEF2D066E}" type="presParOf" srcId="{F61BD15B-8A2B-4157-9B59-39C6C39E63C8}" destId="{D49107C9-D903-48ED-B26D-00B3CA5AB56D}" srcOrd="6" destOrd="0" presId="urn:microsoft.com/office/officeart/2005/8/layout/StepDownProcess"/>
    <dgm:cxn modelId="{56E71A6F-FC54-4E30-80EB-7A56D1611627}" type="presParOf" srcId="{D49107C9-D903-48ED-B26D-00B3CA5AB56D}" destId="{6A2552C9-64AA-46FF-8232-8750D0E83C8C}" srcOrd="0" destOrd="0" presId="urn:microsoft.com/office/officeart/2005/8/layout/StepDownProcess"/>
    <dgm:cxn modelId="{83E87858-A254-49BD-A032-65C8F00A1BDC}" type="presParOf" srcId="{D49107C9-D903-48ED-B26D-00B3CA5AB56D}" destId="{70C54867-26E0-48C6-B0B0-1CAE46C15635}" srcOrd="1" destOrd="0" presId="urn:microsoft.com/office/officeart/2005/8/layout/StepDownProcess"/>
    <dgm:cxn modelId="{13BFA9E0-EA30-4426-9E87-B7B6E58EAAFD}" type="presParOf" srcId="{D49107C9-D903-48ED-B26D-00B3CA5AB56D}" destId="{67116F6F-A7C2-450E-A5BA-80C81BC5D2E9}" srcOrd="2" destOrd="0" presId="urn:microsoft.com/office/officeart/2005/8/layout/StepDownProcess"/>
    <dgm:cxn modelId="{7441A6B1-E155-426B-A2E7-3714374F935B}" type="presParOf" srcId="{F61BD15B-8A2B-4157-9B59-39C6C39E63C8}" destId="{0C540B87-030A-40D2-8DAB-3CE98AA9F36D}" srcOrd="7" destOrd="0" presId="urn:microsoft.com/office/officeart/2005/8/layout/StepDownProcess"/>
    <dgm:cxn modelId="{D26066B3-1C3E-4998-9301-40A8AE83F12B}" type="presParOf" srcId="{F61BD15B-8A2B-4157-9B59-39C6C39E63C8}" destId="{274142DD-3584-494F-9D56-BF27164CDCCA}" srcOrd="8" destOrd="0" presId="urn:microsoft.com/office/officeart/2005/8/layout/StepDownProcess"/>
    <dgm:cxn modelId="{D10432E2-DEAF-47F7-8DBA-9CAF0DEF6A11}" type="presParOf" srcId="{274142DD-3584-494F-9D56-BF27164CDCCA}" destId="{DFFE1E1C-47B8-42AE-9CF4-DE4E3CDEAF71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EC1573B-B9EB-47B0-B69B-A5E37C68F68C}" type="doc">
      <dgm:prSet loTypeId="urn:microsoft.com/office/officeart/2005/8/layout/radial3" loCatId="relationship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pPr latinLnBrk="1"/>
          <a:endParaRPr lang="ko-KR" altLang="en-US"/>
        </a:p>
      </dgm:t>
    </dgm:pt>
    <dgm:pt modelId="{EE335EE4-396B-46A5-818C-A0EA10697FE8}">
      <dgm:prSet phldrT="[텍스트]" custT="1"/>
      <dgm:spPr/>
      <dgm:t>
        <a:bodyPr/>
        <a:lstStyle/>
        <a:p>
          <a:pPr latinLnBrk="1"/>
          <a:r>
            <a:rPr lang="ko-KR" altLang="en-US" sz="2800" b="1" dirty="0" smtClean="0"/>
            <a:t>사업추진의지</a:t>
          </a:r>
          <a:endParaRPr lang="ko-KR" altLang="en-US" sz="2800" b="1" dirty="0"/>
        </a:p>
      </dgm:t>
    </dgm:pt>
    <dgm:pt modelId="{4CB4D1F8-4D08-405A-B538-59EADFC17458}" type="parTrans" cxnId="{B3A9E2EA-359C-4C4F-A5E2-5356C7CE3539}">
      <dgm:prSet/>
      <dgm:spPr/>
      <dgm:t>
        <a:bodyPr/>
        <a:lstStyle/>
        <a:p>
          <a:pPr latinLnBrk="1"/>
          <a:endParaRPr lang="ko-KR" altLang="en-US"/>
        </a:p>
      </dgm:t>
    </dgm:pt>
    <dgm:pt modelId="{823058DD-4FCB-40E9-857D-0883AFB9A34D}" type="sibTrans" cxnId="{B3A9E2EA-359C-4C4F-A5E2-5356C7CE3539}">
      <dgm:prSet/>
      <dgm:spPr/>
      <dgm:t>
        <a:bodyPr/>
        <a:lstStyle/>
        <a:p>
          <a:pPr latinLnBrk="1"/>
          <a:endParaRPr lang="ko-KR" altLang="en-US"/>
        </a:p>
      </dgm:t>
    </dgm:pt>
    <dgm:pt modelId="{6CFCE004-6123-47EB-B24D-D0AFAB089852}">
      <dgm:prSet phldrT="[텍스트]" custT="1"/>
      <dgm:spPr/>
      <dgm:t>
        <a:bodyPr lIns="0" rIns="0"/>
        <a:lstStyle/>
        <a:p>
          <a:pPr latinLnBrk="1"/>
          <a:r>
            <a:rPr lang="ko-KR" altLang="en-US" sz="2000" b="1" dirty="0" smtClean="0"/>
            <a:t>의사결정</a:t>
          </a:r>
          <a:endParaRPr lang="ko-KR" altLang="en-US" sz="2000" b="1" dirty="0"/>
        </a:p>
      </dgm:t>
    </dgm:pt>
    <dgm:pt modelId="{C77FAFA2-20EF-4C60-A844-4A37132862BF}" type="parTrans" cxnId="{938B9CBD-A023-4216-81B9-CE8FF2970069}">
      <dgm:prSet/>
      <dgm:spPr/>
      <dgm:t>
        <a:bodyPr/>
        <a:lstStyle/>
        <a:p>
          <a:pPr latinLnBrk="1"/>
          <a:endParaRPr lang="ko-KR" altLang="en-US"/>
        </a:p>
      </dgm:t>
    </dgm:pt>
    <dgm:pt modelId="{870CEFF0-9A49-41FF-AB3B-692CBAD8DA4B}" type="sibTrans" cxnId="{938B9CBD-A023-4216-81B9-CE8FF2970069}">
      <dgm:prSet/>
      <dgm:spPr/>
      <dgm:t>
        <a:bodyPr/>
        <a:lstStyle/>
        <a:p>
          <a:pPr latinLnBrk="1"/>
          <a:endParaRPr lang="ko-KR" altLang="en-US"/>
        </a:p>
      </dgm:t>
    </dgm:pt>
    <dgm:pt modelId="{AA908E13-91DA-471E-AAAF-61D52B571398}">
      <dgm:prSet phldrT="[텍스트]" custT="1"/>
      <dgm:spPr/>
      <dgm:t>
        <a:bodyPr lIns="0" rIns="0"/>
        <a:lstStyle/>
        <a:p>
          <a:pPr latinLnBrk="1"/>
          <a:r>
            <a:rPr lang="ko-KR" altLang="en-US" sz="2000" b="1" dirty="0" smtClean="0"/>
            <a:t>인사관리</a:t>
          </a:r>
          <a:endParaRPr lang="ko-KR" altLang="en-US" sz="2000" b="1" dirty="0"/>
        </a:p>
      </dgm:t>
    </dgm:pt>
    <dgm:pt modelId="{8EE64B2A-DFA3-4E57-A703-98B2619A3F64}" type="parTrans" cxnId="{180588CB-8AAF-456D-BBE9-2088082424EF}">
      <dgm:prSet/>
      <dgm:spPr/>
      <dgm:t>
        <a:bodyPr/>
        <a:lstStyle/>
        <a:p>
          <a:pPr latinLnBrk="1"/>
          <a:endParaRPr lang="ko-KR" altLang="en-US"/>
        </a:p>
      </dgm:t>
    </dgm:pt>
    <dgm:pt modelId="{345384B5-BF27-40A6-BFDD-0013B495DA3C}" type="sibTrans" cxnId="{180588CB-8AAF-456D-BBE9-2088082424EF}">
      <dgm:prSet/>
      <dgm:spPr/>
      <dgm:t>
        <a:bodyPr/>
        <a:lstStyle/>
        <a:p>
          <a:pPr latinLnBrk="1"/>
          <a:endParaRPr lang="ko-KR" altLang="en-US"/>
        </a:p>
      </dgm:t>
    </dgm:pt>
    <dgm:pt modelId="{9F8309FA-D94B-4121-95B0-838DF4F6DC01}">
      <dgm:prSet phldrT="[텍스트]" custT="1"/>
      <dgm:spPr/>
      <dgm:t>
        <a:bodyPr lIns="0" rIns="0"/>
        <a:lstStyle/>
        <a:p>
          <a:pPr latinLnBrk="1"/>
          <a:r>
            <a:rPr lang="ko-KR" altLang="en-US" sz="2000" b="1" dirty="0" smtClean="0"/>
            <a:t>동기부여</a:t>
          </a:r>
          <a:endParaRPr lang="ko-KR" altLang="en-US" sz="2000" b="1" dirty="0"/>
        </a:p>
      </dgm:t>
    </dgm:pt>
    <dgm:pt modelId="{BFB2B473-EF77-4EDD-A568-66A389D654DF}" type="parTrans" cxnId="{946D8F6D-33AC-40EB-BA48-B932BC293210}">
      <dgm:prSet/>
      <dgm:spPr/>
      <dgm:t>
        <a:bodyPr/>
        <a:lstStyle/>
        <a:p>
          <a:pPr latinLnBrk="1"/>
          <a:endParaRPr lang="ko-KR" altLang="en-US"/>
        </a:p>
      </dgm:t>
    </dgm:pt>
    <dgm:pt modelId="{1E0E9092-72F4-49ED-A11A-4CF102E80694}" type="sibTrans" cxnId="{946D8F6D-33AC-40EB-BA48-B932BC293210}">
      <dgm:prSet/>
      <dgm:spPr/>
      <dgm:t>
        <a:bodyPr/>
        <a:lstStyle/>
        <a:p>
          <a:pPr latinLnBrk="1"/>
          <a:endParaRPr lang="ko-KR" altLang="en-US"/>
        </a:p>
      </dgm:t>
    </dgm:pt>
    <dgm:pt modelId="{111A60B2-D0D7-4383-8D22-33644CFD226F}">
      <dgm:prSet phldrT="[텍스트]" custT="1"/>
      <dgm:spPr/>
      <dgm:t>
        <a:bodyPr lIns="0" rIns="0"/>
        <a:lstStyle/>
        <a:p>
          <a:pPr latinLnBrk="1"/>
          <a:r>
            <a:rPr lang="ko-KR" altLang="en-US" sz="2000" b="1" dirty="0" smtClean="0"/>
            <a:t>마케팅</a:t>
          </a:r>
          <a:endParaRPr lang="ko-KR" altLang="en-US" sz="2000" b="1" dirty="0"/>
        </a:p>
      </dgm:t>
    </dgm:pt>
    <dgm:pt modelId="{72E6E85F-EFC3-4ACD-8993-8556BEA4BBDB}" type="parTrans" cxnId="{83E99F09-3079-4FF8-831C-E371278E77B1}">
      <dgm:prSet/>
      <dgm:spPr/>
      <dgm:t>
        <a:bodyPr/>
        <a:lstStyle/>
        <a:p>
          <a:pPr latinLnBrk="1"/>
          <a:endParaRPr lang="ko-KR" altLang="en-US"/>
        </a:p>
      </dgm:t>
    </dgm:pt>
    <dgm:pt modelId="{40522B5A-D394-401A-A54E-8618099A39B0}" type="sibTrans" cxnId="{83E99F09-3079-4FF8-831C-E371278E77B1}">
      <dgm:prSet/>
      <dgm:spPr/>
      <dgm:t>
        <a:bodyPr/>
        <a:lstStyle/>
        <a:p>
          <a:pPr latinLnBrk="1"/>
          <a:endParaRPr lang="ko-KR" altLang="en-US"/>
        </a:p>
      </dgm:t>
    </dgm:pt>
    <dgm:pt modelId="{6EFEC1A7-5656-434B-A1FD-08676D67C77F}">
      <dgm:prSet phldrT="[텍스트]" custT="1"/>
      <dgm:spPr/>
      <dgm:t>
        <a:bodyPr lIns="0" rIns="0"/>
        <a:lstStyle/>
        <a:p>
          <a:pPr latinLnBrk="1"/>
          <a:r>
            <a:rPr lang="ko-KR" altLang="en-US" sz="2000" b="1" dirty="0" err="1" smtClean="0"/>
            <a:t>신사업</a:t>
          </a:r>
          <a:r>
            <a:rPr lang="en-US" altLang="ko-KR" sz="2000" b="1" dirty="0" smtClean="0"/>
            <a:t/>
          </a:r>
          <a:br>
            <a:rPr lang="en-US" altLang="ko-KR" sz="2000" b="1" dirty="0" smtClean="0"/>
          </a:br>
          <a:r>
            <a:rPr lang="ko-KR" altLang="en-US" sz="2000" b="1" dirty="0" smtClean="0"/>
            <a:t>개발</a:t>
          </a:r>
          <a:endParaRPr lang="ko-KR" altLang="en-US" sz="2000" b="1" dirty="0"/>
        </a:p>
      </dgm:t>
    </dgm:pt>
    <dgm:pt modelId="{C57C0876-4F3C-4EC2-B06F-C287D891CB4D}" type="parTrans" cxnId="{BBE877CC-1B96-4E19-A6EC-AA1DF34AD7D8}">
      <dgm:prSet/>
      <dgm:spPr/>
      <dgm:t>
        <a:bodyPr/>
        <a:lstStyle/>
        <a:p>
          <a:pPr latinLnBrk="1"/>
          <a:endParaRPr lang="ko-KR" altLang="en-US"/>
        </a:p>
      </dgm:t>
    </dgm:pt>
    <dgm:pt modelId="{D98127AE-65E3-492D-8CD2-B852A0EBAE42}" type="sibTrans" cxnId="{BBE877CC-1B96-4E19-A6EC-AA1DF34AD7D8}">
      <dgm:prSet/>
      <dgm:spPr/>
      <dgm:t>
        <a:bodyPr/>
        <a:lstStyle/>
        <a:p>
          <a:pPr latinLnBrk="1"/>
          <a:endParaRPr lang="ko-KR" altLang="en-US"/>
        </a:p>
      </dgm:t>
    </dgm:pt>
    <dgm:pt modelId="{D610665F-01E8-4919-A32F-AA7808A1EC5B}">
      <dgm:prSet phldrT="[텍스트]" custT="1"/>
      <dgm:spPr/>
      <dgm:t>
        <a:bodyPr lIns="0" rIns="0"/>
        <a:lstStyle/>
        <a:p>
          <a:pPr latinLnBrk="1"/>
          <a:r>
            <a:rPr lang="ko-KR" altLang="en-US" sz="2000" b="1" dirty="0" smtClean="0"/>
            <a:t>이해</a:t>
          </a:r>
          <a:r>
            <a:rPr lang="en-US" altLang="ko-KR" sz="2000" b="1" dirty="0" smtClean="0"/>
            <a:t/>
          </a:r>
          <a:br>
            <a:rPr lang="en-US" altLang="ko-KR" sz="2000" b="1" dirty="0" smtClean="0"/>
          </a:br>
          <a:r>
            <a:rPr lang="ko-KR" altLang="en-US" sz="2000" b="1" dirty="0" smtClean="0"/>
            <a:t>관리자</a:t>
          </a:r>
          <a:r>
            <a:rPr lang="en-US" altLang="ko-KR" sz="2000" b="1" dirty="0" smtClean="0"/>
            <a:t/>
          </a:r>
          <a:br>
            <a:rPr lang="en-US" altLang="ko-KR" sz="2000" b="1" dirty="0" smtClean="0"/>
          </a:br>
          <a:r>
            <a:rPr lang="ko-KR" altLang="en-US" sz="2000" b="1" dirty="0" smtClean="0"/>
            <a:t>관리</a:t>
          </a:r>
          <a:endParaRPr lang="ko-KR" altLang="en-US" sz="2000" b="1" dirty="0"/>
        </a:p>
      </dgm:t>
    </dgm:pt>
    <dgm:pt modelId="{5E8F28F4-6517-4EBB-A060-D309CAABE319}" type="parTrans" cxnId="{78C8975C-D54D-41D2-9B20-FAB2F5CD2FF7}">
      <dgm:prSet/>
      <dgm:spPr/>
      <dgm:t>
        <a:bodyPr/>
        <a:lstStyle/>
        <a:p>
          <a:pPr latinLnBrk="1"/>
          <a:endParaRPr lang="ko-KR" altLang="en-US"/>
        </a:p>
      </dgm:t>
    </dgm:pt>
    <dgm:pt modelId="{5B529D74-5E83-4A9F-8492-10DEA7A72C9A}" type="sibTrans" cxnId="{78C8975C-D54D-41D2-9B20-FAB2F5CD2FF7}">
      <dgm:prSet/>
      <dgm:spPr/>
      <dgm:t>
        <a:bodyPr/>
        <a:lstStyle/>
        <a:p>
          <a:pPr latinLnBrk="1"/>
          <a:endParaRPr lang="ko-KR" altLang="en-US"/>
        </a:p>
      </dgm:t>
    </dgm:pt>
    <dgm:pt modelId="{CD3FD7C1-E63E-45AC-A3FB-DA52B895FC46}" type="pres">
      <dgm:prSet presAssocID="{FEC1573B-B9EB-47B0-B69B-A5E37C68F68C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85414FB-A6B0-452D-8845-A41E4C671C06}" type="pres">
      <dgm:prSet presAssocID="{FEC1573B-B9EB-47B0-B69B-A5E37C68F68C}" presName="radial" presStyleCnt="0">
        <dgm:presLayoutVars>
          <dgm:animLvl val="ctr"/>
        </dgm:presLayoutVars>
      </dgm:prSet>
      <dgm:spPr/>
    </dgm:pt>
    <dgm:pt modelId="{91F226BA-0345-4DB2-8F82-73C7741C1560}" type="pres">
      <dgm:prSet presAssocID="{EE335EE4-396B-46A5-818C-A0EA10697FE8}" presName="centerShape" presStyleLbl="vennNode1" presStyleIdx="0" presStyleCnt="7"/>
      <dgm:spPr/>
      <dgm:t>
        <a:bodyPr/>
        <a:lstStyle/>
        <a:p>
          <a:pPr latinLnBrk="1"/>
          <a:endParaRPr lang="ko-KR" altLang="en-US"/>
        </a:p>
      </dgm:t>
    </dgm:pt>
    <dgm:pt modelId="{440C9C56-39F8-4A33-8842-41B6E83E7051}" type="pres">
      <dgm:prSet presAssocID="{6CFCE004-6123-47EB-B24D-D0AFAB089852}" presName="node" presStyleLbl="vennNode1" presStyleIdx="1" presStyleCnt="7" custScaleX="123637" custScaleY="123637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091350F3-8D36-452E-8D3D-CEBBE02A7121}" type="pres">
      <dgm:prSet presAssocID="{6EFEC1A7-5656-434B-A1FD-08676D67C77F}" presName="node" presStyleLbl="vennNode1" presStyleIdx="2" presStyleCnt="7" custScaleX="123637" custScaleY="123637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79A6EB14-6FE6-4E36-B18D-A0271D4C350D}" type="pres">
      <dgm:prSet presAssocID="{D610665F-01E8-4919-A32F-AA7808A1EC5B}" presName="node" presStyleLbl="vennNode1" presStyleIdx="3" presStyleCnt="7" custScaleX="123637" custScaleY="123637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44E236D4-D2AF-40AE-AB77-A8D3944134BB}" type="pres">
      <dgm:prSet presAssocID="{AA908E13-91DA-471E-AAAF-61D52B571398}" presName="node" presStyleLbl="vennNode1" presStyleIdx="4" presStyleCnt="7" custScaleX="123637" custScaleY="123637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75C06BD7-640E-4DDE-B208-94D0766F64C2}" type="pres">
      <dgm:prSet presAssocID="{9F8309FA-D94B-4121-95B0-838DF4F6DC01}" presName="node" presStyleLbl="vennNode1" presStyleIdx="5" presStyleCnt="7" custScaleX="123637" custScaleY="123637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4C2D9233-9137-4B5F-B971-C24376C50BB7}" type="pres">
      <dgm:prSet presAssocID="{111A60B2-D0D7-4383-8D22-33644CFD226F}" presName="node" presStyleLbl="vennNode1" presStyleIdx="6" presStyleCnt="7" custScaleX="123637" custScaleY="123637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BBE877CC-1B96-4E19-A6EC-AA1DF34AD7D8}" srcId="{EE335EE4-396B-46A5-818C-A0EA10697FE8}" destId="{6EFEC1A7-5656-434B-A1FD-08676D67C77F}" srcOrd="1" destOrd="0" parTransId="{C57C0876-4F3C-4EC2-B06F-C287D891CB4D}" sibTransId="{D98127AE-65E3-492D-8CD2-B852A0EBAE42}"/>
    <dgm:cxn modelId="{E9535820-A765-49C3-ACE2-D4E753DD5F20}" type="presOf" srcId="{D610665F-01E8-4919-A32F-AA7808A1EC5B}" destId="{79A6EB14-6FE6-4E36-B18D-A0271D4C350D}" srcOrd="0" destOrd="0" presId="urn:microsoft.com/office/officeart/2005/8/layout/radial3"/>
    <dgm:cxn modelId="{4EC360FD-E31D-4C8C-8D40-A72CD50546A2}" type="presOf" srcId="{111A60B2-D0D7-4383-8D22-33644CFD226F}" destId="{4C2D9233-9137-4B5F-B971-C24376C50BB7}" srcOrd="0" destOrd="0" presId="urn:microsoft.com/office/officeart/2005/8/layout/radial3"/>
    <dgm:cxn modelId="{83E99F09-3079-4FF8-831C-E371278E77B1}" srcId="{EE335EE4-396B-46A5-818C-A0EA10697FE8}" destId="{111A60B2-D0D7-4383-8D22-33644CFD226F}" srcOrd="5" destOrd="0" parTransId="{72E6E85F-EFC3-4ACD-8993-8556BEA4BBDB}" sibTransId="{40522B5A-D394-401A-A54E-8618099A39B0}"/>
    <dgm:cxn modelId="{317F474A-7181-42E2-B402-17C60E5AB616}" type="presOf" srcId="{6EFEC1A7-5656-434B-A1FD-08676D67C77F}" destId="{091350F3-8D36-452E-8D3D-CEBBE02A7121}" srcOrd="0" destOrd="0" presId="urn:microsoft.com/office/officeart/2005/8/layout/radial3"/>
    <dgm:cxn modelId="{B3A9E2EA-359C-4C4F-A5E2-5356C7CE3539}" srcId="{FEC1573B-B9EB-47B0-B69B-A5E37C68F68C}" destId="{EE335EE4-396B-46A5-818C-A0EA10697FE8}" srcOrd="0" destOrd="0" parTransId="{4CB4D1F8-4D08-405A-B538-59EADFC17458}" sibTransId="{823058DD-4FCB-40E9-857D-0883AFB9A34D}"/>
    <dgm:cxn modelId="{78C8975C-D54D-41D2-9B20-FAB2F5CD2FF7}" srcId="{EE335EE4-396B-46A5-818C-A0EA10697FE8}" destId="{D610665F-01E8-4919-A32F-AA7808A1EC5B}" srcOrd="2" destOrd="0" parTransId="{5E8F28F4-6517-4EBB-A060-D309CAABE319}" sibTransId="{5B529D74-5E83-4A9F-8492-10DEA7A72C9A}"/>
    <dgm:cxn modelId="{180588CB-8AAF-456D-BBE9-2088082424EF}" srcId="{EE335EE4-396B-46A5-818C-A0EA10697FE8}" destId="{AA908E13-91DA-471E-AAAF-61D52B571398}" srcOrd="3" destOrd="0" parTransId="{8EE64B2A-DFA3-4E57-A703-98B2619A3F64}" sibTransId="{345384B5-BF27-40A6-BFDD-0013B495DA3C}"/>
    <dgm:cxn modelId="{25F34A31-33B7-41EB-A5AE-6824AE318D62}" type="presOf" srcId="{EE335EE4-396B-46A5-818C-A0EA10697FE8}" destId="{91F226BA-0345-4DB2-8F82-73C7741C1560}" srcOrd="0" destOrd="0" presId="urn:microsoft.com/office/officeart/2005/8/layout/radial3"/>
    <dgm:cxn modelId="{946D8F6D-33AC-40EB-BA48-B932BC293210}" srcId="{EE335EE4-396B-46A5-818C-A0EA10697FE8}" destId="{9F8309FA-D94B-4121-95B0-838DF4F6DC01}" srcOrd="4" destOrd="0" parTransId="{BFB2B473-EF77-4EDD-A568-66A389D654DF}" sibTransId="{1E0E9092-72F4-49ED-A11A-4CF102E80694}"/>
    <dgm:cxn modelId="{26215FAA-A173-47FD-BD5D-A119489657DE}" type="presOf" srcId="{AA908E13-91DA-471E-AAAF-61D52B571398}" destId="{44E236D4-D2AF-40AE-AB77-A8D3944134BB}" srcOrd="0" destOrd="0" presId="urn:microsoft.com/office/officeart/2005/8/layout/radial3"/>
    <dgm:cxn modelId="{55CC431C-7570-4309-92C4-92724852D536}" type="presOf" srcId="{9F8309FA-D94B-4121-95B0-838DF4F6DC01}" destId="{75C06BD7-640E-4DDE-B208-94D0766F64C2}" srcOrd="0" destOrd="0" presId="urn:microsoft.com/office/officeart/2005/8/layout/radial3"/>
    <dgm:cxn modelId="{938B9CBD-A023-4216-81B9-CE8FF2970069}" srcId="{EE335EE4-396B-46A5-818C-A0EA10697FE8}" destId="{6CFCE004-6123-47EB-B24D-D0AFAB089852}" srcOrd="0" destOrd="0" parTransId="{C77FAFA2-20EF-4C60-A844-4A37132862BF}" sibTransId="{870CEFF0-9A49-41FF-AB3B-692CBAD8DA4B}"/>
    <dgm:cxn modelId="{A87F0669-81D5-4C03-957D-3639E4475FEF}" type="presOf" srcId="{6CFCE004-6123-47EB-B24D-D0AFAB089852}" destId="{440C9C56-39F8-4A33-8842-41B6E83E7051}" srcOrd="0" destOrd="0" presId="urn:microsoft.com/office/officeart/2005/8/layout/radial3"/>
    <dgm:cxn modelId="{4668C1DD-D44F-41CF-B857-620FEA2FFF97}" type="presOf" srcId="{FEC1573B-B9EB-47B0-B69B-A5E37C68F68C}" destId="{CD3FD7C1-E63E-45AC-A3FB-DA52B895FC46}" srcOrd="0" destOrd="0" presId="urn:microsoft.com/office/officeart/2005/8/layout/radial3"/>
    <dgm:cxn modelId="{636ACF78-E378-4994-AFDB-CDB8DB8863DA}" type="presParOf" srcId="{CD3FD7C1-E63E-45AC-A3FB-DA52B895FC46}" destId="{885414FB-A6B0-452D-8845-A41E4C671C06}" srcOrd="0" destOrd="0" presId="urn:microsoft.com/office/officeart/2005/8/layout/radial3"/>
    <dgm:cxn modelId="{A2DDAB37-CA58-449A-A1E5-A346AC90E469}" type="presParOf" srcId="{885414FB-A6B0-452D-8845-A41E4C671C06}" destId="{91F226BA-0345-4DB2-8F82-73C7741C1560}" srcOrd="0" destOrd="0" presId="urn:microsoft.com/office/officeart/2005/8/layout/radial3"/>
    <dgm:cxn modelId="{C937A961-B7E7-47C6-A32D-D35F817AA74B}" type="presParOf" srcId="{885414FB-A6B0-452D-8845-A41E4C671C06}" destId="{440C9C56-39F8-4A33-8842-41B6E83E7051}" srcOrd="1" destOrd="0" presId="urn:microsoft.com/office/officeart/2005/8/layout/radial3"/>
    <dgm:cxn modelId="{71050AE2-5E53-4C8A-A47A-44D87F41099B}" type="presParOf" srcId="{885414FB-A6B0-452D-8845-A41E4C671C06}" destId="{091350F3-8D36-452E-8D3D-CEBBE02A7121}" srcOrd="2" destOrd="0" presId="urn:microsoft.com/office/officeart/2005/8/layout/radial3"/>
    <dgm:cxn modelId="{81E04A0C-133F-4EA3-AA45-69EB58C0AF85}" type="presParOf" srcId="{885414FB-A6B0-452D-8845-A41E4C671C06}" destId="{79A6EB14-6FE6-4E36-B18D-A0271D4C350D}" srcOrd="3" destOrd="0" presId="urn:microsoft.com/office/officeart/2005/8/layout/radial3"/>
    <dgm:cxn modelId="{A7348605-8567-4865-9F4C-FFC87D62805F}" type="presParOf" srcId="{885414FB-A6B0-452D-8845-A41E4C671C06}" destId="{44E236D4-D2AF-40AE-AB77-A8D3944134BB}" srcOrd="4" destOrd="0" presId="urn:microsoft.com/office/officeart/2005/8/layout/radial3"/>
    <dgm:cxn modelId="{D9D42D5D-F994-44A5-8835-5D70A43F0974}" type="presParOf" srcId="{885414FB-A6B0-452D-8845-A41E4C671C06}" destId="{75C06BD7-640E-4DDE-B208-94D0766F64C2}" srcOrd="5" destOrd="0" presId="urn:microsoft.com/office/officeart/2005/8/layout/radial3"/>
    <dgm:cxn modelId="{DB67A28A-DC7C-4114-B6FF-F0836D6D97C7}" type="presParOf" srcId="{885414FB-A6B0-452D-8845-A41E4C671C06}" destId="{4C2D9233-9137-4B5F-B971-C24376C50BB7}" srcOrd="6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315DB9C-75B6-4D65-AE13-100BD09F8D70}" type="doc">
      <dgm:prSet loTypeId="urn:microsoft.com/office/officeart/2005/8/layout/radial4" loCatId="relationship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C4C0ADD8-61F9-4DC1-8298-8694B58A0E10}">
      <dgm:prSet phldrT="[텍스트]" custT="1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latinLnBrk="1"/>
          <a:r>
            <a:rPr lang="ko-KR" altLang="en-US" sz="2400" b="1" dirty="0" smtClean="0">
              <a:effectLst/>
            </a:rPr>
            <a:t>네트워크</a:t>
          </a:r>
          <a:endParaRPr lang="ko-KR" altLang="en-US" sz="2400" b="1" dirty="0">
            <a:effectLst/>
          </a:endParaRPr>
        </a:p>
      </dgm:t>
    </dgm:pt>
    <dgm:pt modelId="{CA86782B-55C4-4F39-BECC-DF84B56AF330}" type="parTrans" cxnId="{D3EFB8C5-BF5E-4DD4-8D5A-13E5D1732188}">
      <dgm:prSet/>
      <dgm:spPr/>
      <dgm:t>
        <a:bodyPr/>
        <a:lstStyle/>
        <a:p>
          <a:pPr latinLnBrk="1"/>
          <a:endParaRPr lang="ko-KR" altLang="en-US" sz="1600"/>
        </a:p>
      </dgm:t>
    </dgm:pt>
    <dgm:pt modelId="{F7F5C3E9-1B73-4F67-B818-4E3183B11FA7}" type="sibTrans" cxnId="{D3EFB8C5-BF5E-4DD4-8D5A-13E5D1732188}">
      <dgm:prSet/>
      <dgm:spPr/>
      <dgm:t>
        <a:bodyPr/>
        <a:lstStyle/>
        <a:p>
          <a:pPr latinLnBrk="1"/>
          <a:endParaRPr lang="ko-KR" altLang="en-US" sz="1600"/>
        </a:p>
      </dgm:t>
    </dgm:pt>
    <dgm:pt modelId="{4E662EF8-6A61-4072-AAD9-EDC28AC7CFF3}">
      <dgm:prSet phldrT="[텍스트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latinLnBrk="1"/>
          <a:r>
            <a:rPr lang="ko-KR" altLang="en-US" sz="2000" b="1" dirty="0" smtClean="0"/>
            <a:t>고객 및 </a:t>
          </a:r>
          <a:r>
            <a:rPr lang="en-US" altLang="ko-KR" sz="2000" b="1" dirty="0" smtClean="0"/>
            <a:t/>
          </a:r>
          <a:br>
            <a:rPr lang="en-US" altLang="ko-KR" sz="2000" b="1" dirty="0" smtClean="0"/>
          </a:br>
          <a:r>
            <a:rPr lang="ko-KR" altLang="en-US" sz="2000" b="1" dirty="0" smtClean="0"/>
            <a:t>경쟁사</a:t>
          </a:r>
          <a:endParaRPr lang="ko-KR" altLang="en-US" sz="2000" b="1" dirty="0"/>
        </a:p>
      </dgm:t>
    </dgm:pt>
    <dgm:pt modelId="{5E8BF80E-A405-4001-BA25-057C4DF05D07}" type="parTrans" cxnId="{8C944733-8137-44C6-AE25-60C9E7B2FC71}">
      <dgm:prSet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latinLnBrk="1"/>
          <a:endParaRPr lang="ko-KR" altLang="en-US" sz="1600"/>
        </a:p>
      </dgm:t>
    </dgm:pt>
    <dgm:pt modelId="{A6FCD79A-F4CF-4BDE-8DC2-A21228B6CC0D}" type="sibTrans" cxnId="{8C944733-8137-44C6-AE25-60C9E7B2FC71}">
      <dgm:prSet/>
      <dgm:spPr/>
      <dgm:t>
        <a:bodyPr/>
        <a:lstStyle/>
        <a:p>
          <a:pPr latinLnBrk="1"/>
          <a:endParaRPr lang="ko-KR" altLang="en-US" sz="1600"/>
        </a:p>
      </dgm:t>
    </dgm:pt>
    <dgm:pt modelId="{4995A5E3-3D87-4F0B-940F-6D61B25ED0A6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latinLnBrk="1"/>
          <a:r>
            <a:rPr lang="ko-KR" altLang="en-US" sz="2000" b="1" dirty="0" smtClean="0"/>
            <a:t>전문가</a:t>
          </a:r>
          <a:endParaRPr lang="ko-KR" altLang="en-US" sz="2000" b="1" dirty="0"/>
        </a:p>
      </dgm:t>
    </dgm:pt>
    <dgm:pt modelId="{AFBE384F-63A1-4C5F-9C31-0EA4061F765D}" type="parTrans" cxnId="{8B6F3484-0DC8-49F1-86BB-3DCF887BD377}">
      <dgm:prSet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latinLnBrk="1"/>
          <a:endParaRPr lang="ko-KR" altLang="en-US" sz="1600"/>
        </a:p>
      </dgm:t>
    </dgm:pt>
    <dgm:pt modelId="{61EB907E-E4D9-421C-80B8-A84045673E03}" type="sibTrans" cxnId="{8B6F3484-0DC8-49F1-86BB-3DCF887BD377}">
      <dgm:prSet/>
      <dgm:spPr/>
      <dgm:t>
        <a:bodyPr/>
        <a:lstStyle/>
        <a:p>
          <a:pPr latinLnBrk="1"/>
          <a:endParaRPr lang="ko-KR" altLang="en-US" sz="1600"/>
        </a:p>
      </dgm:t>
    </dgm:pt>
    <dgm:pt modelId="{E18F73F0-FD4A-483F-BBD6-79EFA4560506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latinLnBrk="1"/>
          <a:r>
            <a:rPr lang="ko-KR" altLang="en-US" sz="2000" b="1" dirty="0" smtClean="0"/>
            <a:t>중간지원</a:t>
          </a:r>
          <a:r>
            <a:rPr lang="en-US" altLang="ko-KR" sz="2000" b="1" dirty="0" smtClean="0"/>
            <a:t/>
          </a:r>
          <a:br>
            <a:rPr lang="en-US" altLang="ko-KR" sz="2000" b="1" dirty="0" smtClean="0"/>
          </a:br>
          <a:r>
            <a:rPr lang="ko-KR" altLang="en-US" sz="2000" b="1" dirty="0" smtClean="0"/>
            <a:t>조직</a:t>
          </a:r>
          <a:endParaRPr lang="ko-KR" altLang="en-US" sz="2000" b="1" dirty="0"/>
        </a:p>
      </dgm:t>
    </dgm:pt>
    <dgm:pt modelId="{DDDE0319-E11F-42A0-B559-6E16B2A3A445}" type="parTrans" cxnId="{1CBDA9D3-9866-471B-A65A-E66989F3E470}">
      <dgm:prSet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latinLnBrk="1"/>
          <a:endParaRPr lang="ko-KR" altLang="en-US" sz="1600"/>
        </a:p>
      </dgm:t>
    </dgm:pt>
    <dgm:pt modelId="{44416AA7-D3E5-4F8A-80D5-824B6329AE74}" type="sibTrans" cxnId="{1CBDA9D3-9866-471B-A65A-E66989F3E470}">
      <dgm:prSet/>
      <dgm:spPr/>
      <dgm:t>
        <a:bodyPr/>
        <a:lstStyle/>
        <a:p>
          <a:pPr latinLnBrk="1"/>
          <a:endParaRPr lang="ko-KR" altLang="en-US" sz="1600"/>
        </a:p>
      </dgm:t>
    </dgm:pt>
    <dgm:pt modelId="{2A77C362-F523-4592-8431-B6DAB0597372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latinLnBrk="1"/>
          <a:r>
            <a:rPr lang="ko-KR" altLang="en-US" sz="2000" b="1" dirty="0" smtClean="0"/>
            <a:t>제품개발</a:t>
          </a:r>
          <a:endParaRPr lang="ko-KR" altLang="en-US" sz="2000" b="1" dirty="0"/>
        </a:p>
      </dgm:t>
    </dgm:pt>
    <dgm:pt modelId="{EE058B86-C0D9-4B06-8AEB-B1F6E7CDBE02}" type="parTrans" cxnId="{717574AB-ACC5-43D5-B942-2EA6889E0640}">
      <dgm:prSet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latinLnBrk="1"/>
          <a:endParaRPr lang="ko-KR" altLang="en-US" sz="1600"/>
        </a:p>
      </dgm:t>
    </dgm:pt>
    <dgm:pt modelId="{24DC4AA3-3BCC-441D-BF24-A119E1C062FA}" type="sibTrans" cxnId="{717574AB-ACC5-43D5-B942-2EA6889E0640}">
      <dgm:prSet/>
      <dgm:spPr/>
      <dgm:t>
        <a:bodyPr/>
        <a:lstStyle/>
        <a:p>
          <a:pPr latinLnBrk="1"/>
          <a:endParaRPr lang="ko-KR" altLang="en-US" sz="1600"/>
        </a:p>
      </dgm:t>
    </dgm:pt>
    <dgm:pt modelId="{FD98158F-1A14-4AE3-BE2B-FDF855178FDC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latinLnBrk="1"/>
          <a:r>
            <a:rPr lang="ko-KR" altLang="en-US" sz="2000" b="1" dirty="0" smtClean="0"/>
            <a:t>인재발굴</a:t>
          </a:r>
          <a:endParaRPr lang="ko-KR" altLang="en-US" sz="2000" b="1" dirty="0"/>
        </a:p>
      </dgm:t>
    </dgm:pt>
    <dgm:pt modelId="{0BEB13B1-5622-49B1-A048-56B7BE707D09}" type="parTrans" cxnId="{AF05D324-7DA0-4610-A4BA-BF06950E78F9}">
      <dgm:prSet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latinLnBrk="1"/>
          <a:endParaRPr lang="ko-KR" altLang="en-US" sz="1600"/>
        </a:p>
      </dgm:t>
    </dgm:pt>
    <dgm:pt modelId="{6D2CF90B-1D62-4750-B6D9-C644854715C3}" type="sibTrans" cxnId="{AF05D324-7DA0-4610-A4BA-BF06950E78F9}">
      <dgm:prSet/>
      <dgm:spPr/>
      <dgm:t>
        <a:bodyPr/>
        <a:lstStyle/>
        <a:p>
          <a:pPr latinLnBrk="1"/>
          <a:endParaRPr lang="ko-KR" altLang="en-US" sz="1600"/>
        </a:p>
      </dgm:t>
    </dgm:pt>
    <dgm:pt modelId="{E7FA242E-9C8A-4FF8-B05B-005262BC0585}" type="pres">
      <dgm:prSet presAssocID="{9315DB9C-75B6-4D65-AE13-100BD09F8D70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E8A8104F-8244-402A-ADD9-30071605780D}" type="pres">
      <dgm:prSet presAssocID="{C4C0ADD8-61F9-4DC1-8298-8694B58A0E10}" presName="centerShape" presStyleLbl="node0" presStyleIdx="0" presStyleCnt="1"/>
      <dgm:spPr/>
      <dgm:t>
        <a:bodyPr/>
        <a:lstStyle/>
        <a:p>
          <a:pPr latinLnBrk="1"/>
          <a:endParaRPr lang="ko-KR" altLang="en-US"/>
        </a:p>
      </dgm:t>
    </dgm:pt>
    <dgm:pt modelId="{2484D71A-A3A8-4D07-B971-56042BFFF718}" type="pres">
      <dgm:prSet presAssocID="{5E8BF80E-A405-4001-BA25-057C4DF05D07}" presName="parTrans" presStyleLbl="bgSibTrans2D1" presStyleIdx="0" presStyleCnt="5"/>
      <dgm:spPr/>
      <dgm:t>
        <a:bodyPr/>
        <a:lstStyle/>
        <a:p>
          <a:pPr latinLnBrk="1"/>
          <a:endParaRPr lang="ko-KR" altLang="en-US"/>
        </a:p>
      </dgm:t>
    </dgm:pt>
    <dgm:pt modelId="{A00D5281-899D-4016-9589-173BCBB5EB2A}" type="pres">
      <dgm:prSet presAssocID="{4E662EF8-6A61-4072-AAD9-EDC28AC7CFF3}" presName="node" presStyleLbl="node1" presStyleIdx="0" presStyleCnt="5" custScaleY="70416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BAE85C36-2650-470B-8BEE-65CA571F6FA9}" type="pres">
      <dgm:prSet presAssocID="{AFBE384F-63A1-4C5F-9C31-0EA4061F765D}" presName="parTrans" presStyleLbl="bgSibTrans2D1" presStyleIdx="1" presStyleCnt="5"/>
      <dgm:spPr/>
      <dgm:t>
        <a:bodyPr/>
        <a:lstStyle/>
        <a:p>
          <a:pPr latinLnBrk="1"/>
          <a:endParaRPr lang="ko-KR" altLang="en-US"/>
        </a:p>
      </dgm:t>
    </dgm:pt>
    <dgm:pt modelId="{AFF32EDA-9DAD-40D6-9CF9-02300A557753}" type="pres">
      <dgm:prSet presAssocID="{4995A5E3-3D87-4F0B-940F-6D61B25ED0A6}" presName="node" presStyleLbl="node1" presStyleIdx="1" presStyleCnt="5" custScaleY="70416" custRadScaleRad="98460" custRadScaleInc="-24581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7E06054C-26DB-43E2-859A-F1A532232CB3}" type="pres">
      <dgm:prSet presAssocID="{DDDE0319-E11F-42A0-B559-6E16B2A3A445}" presName="parTrans" presStyleLbl="bgSibTrans2D1" presStyleIdx="2" presStyleCnt="5"/>
      <dgm:spPr/>
      <dgm:t>
        <a:bodyPr/>
        <a:lstStyle/>
        <a:p>
          <a:pPr latinLnBrk="1"/>
          <a:endParaRPr lang="ko-KR" altLang="en-US"/>
        </a:p>
      </dgm:t>
    </dgm:pt>
    <dgm:pt modelId="{A7530741-E108-4FF4-AD1B-4798C1B6899C}" type="pres">
      <dgm:prSet presAssocID="{E18F73F0-FD4A-483F-BBD6-79EFA4560506}" presName="node" presStyleLbl="node1" presStyleIdx="2" presStyleCnt="5" custScaleY="70416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398B2C5-8557-4587-ABA4-B66A680FFC85}" type="pres">
      <dgm:prSet presAssocID="{EE058B86-C0D9-4B06-8AEB-B1F6E7CDBE02}" presName="parTrans" presStyleLbl="bgSibTrans2D1" presStyleIdx="3" presStyleCnt="5"/>
      <dgm:spPr/>
      <dgm:t>
        <a:bodyPr/>
        <a:lstStyle/>
        <a:p>
          <a:pPr latinLnBrk="1"/>
          <a:endParaRPr lang="ko-KR" altLang="en-US"/>
        </a:p>
      </dgm:t>
    </dgm:pt>
    <dgm:pt modelId="{A570A61E-38E2-4E6E-A6F3-4669AB997752}" type="pres">
      <dgm:prSet presAssocID="{2A77C362-F523-4592-8431-B6DAB0597372}" presName="node" presStyleLbl="node1" presStyleIdx="3" presStyleCnt="5" custScaleY="70416" custRadScaleRad="98946" custRadScaleInc="25151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598C5E3-CBEA-4A1A-B07C-BDAC79892A31}" type="pres">
      <dgm:prSet presAssocID="{0BEB13B1-5622-49B1-A048-56B7BE707D09}" presName="parTrans" presStyleLbl="bgSibTrans2D1" presStyleIdx="4" presStyleCnt="5"/>
      <dgm:spPr/>
      <dgm:t>
        <a:bodyPr/>
        <a:lstStyle/>
        <a:p>
          <a:pPr latinLnBrk="1"/>
          <a:endParaRPr lang="ko-KR" altLang="en-US"/>
        </a:p>
      </dgm:t>
    </dgm:pt>
    <dgm:pt modelId="{FB71B657-768F-4505-9D03-AE88D1FFF46B}" type="pres">
      <dgm:prSet presAssocID="{FD98158F-1A14-4AE3-BE2B-FDF855178FDC}" presName="node" presStyleLbl="node1" presStyleIdx="4" presStyleCnt="5" custScaleY="70416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D3EFB8C5-BF5E-4DD4-8D5A-13E5D1732188}" srcId="{9315DB9C-75B6-4D65-AE13-100BD09F8D70}" destId="{C4C0ADD8-61F9-4DC1-8298-8694B58A0E10}" srcOrd="0" destOrd="0" parTransId="{CA86782B-55C4-4F39-BECC-DF84B56AF330}" sibTransId="{F7F5C3E9-1B73-4F67-B818-4E3183B11FA7}"/>
    <dgm:cxn modelId="{FEB03F50-6AB1-4947-84B4-8208CA052C13}" type="presOf" srcId="{DDDE0319-E11F-42A0-B559-6E16B2A3A445}" destId="{7E06054C-26DB-43E2-859A-F1A532232CB3}" srcOrd="0" destOrd="0" presId="urn:microsoft.com/office/officeart/2005/8/layout/radial4"/>
    <dgm:cxn modelId="{8B6F3484-0DC8-49F1-86BB-3DCF887BD377}" srcId="{C4C0ADD8-61F9-4DC1-8298-8694B58A0E10}" destId="{4995A5E3-3D87-4F0B-940F-6D61B25ED0A6}" srcOrd="1" destOrd="0" parTransId="{AFBE384F-63A1-4C5F-9C31-0EA4061F765D}" sibTransId="{61EB907E-E4D9-421C-80B8-A84045673E03}"/>
    <dgm:cxn modelId="{44380C60-3EF6-4748-8EB4-DFE175EC5D77}" type="presOf" srcId="{4995A5E3-3D87-4F0B-940F-6D61B25ED0A6}" destId="{AFF32EDA-9DAD-40D6-9CF9-02300A557753}" srcOrd="0" destOrd="0" presId="urn:microsoft.com/office/officeart/2005/8/layout/radial4"/>
    <dgm:cxn modelId="{EA1701FA-BDFA-4E07-915A-3358C7814EE4}" type="presOf" srcId="{EE058B86-C0D9-4B06-8AEB-B1F6E7CDBE02}" destId="{D398B2C5-8557-4587-ABA4-B66A680FFC85}" srcOrd="0" destOrd="0" presId="urn:microsoft.com/office/officeart/2005/8/layout/radial4"/>
    <dgm:cxn modelId="{1CBDA9D3-9866-471B-A65A-E66989F3E470}" srcId="{C4C0ADD8-61F9-4DC1-8298-8694B58A0E10}" destId="{E18F73F0-FD4A-483F-BBD6-79EFA4560506}" srcOrd="2" destOrd="0" parTransId="{DDDE0319-E11F-42A0-B559-6E16B2A3A445}" sibTransId="{44416AA7-D3E5-4F8A-80D5-824B6329AE74}"/>
    <dgm:cxn modelId="{717574AB-ACC5-43D5-B942-2EA6889E0640}" srcId="{C4C0ADD8-61F9-4DC1-8298-8694B58A0E10}" destId="{2A77C362-F523-4592-8431-B6DAB0597372}" srcOrd="3" destOrd="0" parTransId="{EE058B86-C0D9-4B06-8AEB-B1F6E7CDBE02}" sibTransId="{24DC4AA3-3BCC-441D-BF24-A119E1C062FA}"/>
    <dgm:cxn modelId="{8C944733-8137-44C6-AE25-60C9E7B2FC71}" srcId="{C4C0ADD8-61F9-4DC1-8298-8694B58A0E10}" destId="{4E662EF8-6A61-4072-AAD9-EDC28AC7CFF3}" srcOrd="0" destOrd="0" parTransId="{5E8BF80E-A405-4001-BA25-057C4DF05D07}" sibTransId="{A6FCD79A-F4CF-4BDE-8DC2-A21228B6CC0D}"/>
    <dgm:cxn modelId="{C2D0DE1F-AB91-41D5-B20E-D82FF2E2B178}" type="presOf" srcId="{9315DB9C-75B6-4D65-AE13-100BD09F8D70}" destId="{E7FA242E-9C8A-4FF8-B05B-005262BC0585}" srcOrd="0" destOrd="0" presId="urn:microsoft.com/office/officeart/2005/8/layout/radial4"/>
    <dgm:cxn modelId="{A2FF69D8-281E-49CA-8D58-E214E8D31504}" type="presOf" srcId="{5E8BF80E-A405-4001-BA25-057C4DF05D07}" destId="{2484D71A-A3A8-4D07-B971-56042BFFF718}" srcOrd="0" destOrd="0" presId="urn:microsoft.com/office/officeart/2005/8/layout/radial4"/>
    <dgm:cxn modelId="{35E640BA-0692-4CAC-9FEB-17C82A12C812}" type="presOf" srcId="{E18F73F0-FD4A-483F-BBD6-79EFA4560506}" destId="{A7530741-E108-4FF4-AD1B-4798C1B6899C}" srcOrd="0" destOrd="0" presId="urn:microsoft.com/office/officeart/2005/8/layout/radial4"/>
    <dgm:cxn modelId="{B51D432A-AF0C-4EC0-BD6B-63E7119E78BF}" type="presOf" srcId="{AFBE384F-63A1-4C5F-9C31-0EA4061F765D}" destId="{BAE85C36-2650-470B-8BEE-65CA571F6FA9}" srcOrd="0" destOrd="0" presId="urn:microsoft.com/office/officeart/2005/8/layout/radial4"/>
    <dgm:cxn modelId="{5D6736B1-FC44-4508-8B6F-A5A4019EC985}" type="presOf" srcId="{2A77C362-F523-4592-8431-B6DAB0597372}" destId="{A570A61E-38E2-4E6E-A6F3-4669AB997752}" srcOrd="0" destOrd="0" presId="urn:microsoft.com/office/officeart/2005/8/layout/radial4"/>
    <dgm:cxn modelId="{2861B017-2057-4E46-A9FB-BC073C14DA44}" type="presOf" srcId="{4E662EF8-6A61-4072-AAD9-EDC28AC7CFF3}" destId="{A00D5281-899D-4016-9589-173BCBB5EB2A}" srcOrd="0" destOrd="0" presId="urn:microsoft.com/office/officeart/2005/8/layout/radial4"/>
    <dgm:cxn modelId="{AF05D324-7DA0-4610-A4BA-BF06950E78F9}" srcId="{C4C0ADD8-61F9-4DC1-8298-8694B58A0E10}" destId="{FD98158F-1A14-4AE3-BE2B-FDF855178FDC}" srcOrd="4" destOrd="0" parTransId="{0BEB13B1-5622-49B1-A048-56B7BE707D09}" sibTransId="{6D2CF90B-1D62-4750-B6D9-C644854715C3}"/>
    <dgm:cxn modelId="{663B4CD7-8C10-4857-A119-AA9EB16002AF}" type="presOf" srcId="{0BEB13B1-5622-49B1-A048-56B7BE707D09}" destId="{8598C5E3-CBEA-4A1A-B07C-BDAC79892A31}" srcOrd="0" destOrd="0" presId="urn:microsoft.com/office/officeart/2005/8/layout/radial4"/>
    <dgm:cxn modelId="{D4D0AD05-340F-409D-9583-0F65E6D4D25F}" type="presOf" srcId="{FD98158F-1A14-4AE3-BE2B-FDF855178FDC}" destId="{FB71B657-768F-4505-9D03-AE88D1FFF46B}" srcOrd="0" destOrd="0" presId="urn:microsoft.com/office/officeart/2005/8/layout/radial4"/>
    <dgm:cxn modelId="{D0B50605-B78C-493E-B405-461ABE53FF22}" type="presOf" srcId="{C4C0ADD8-61F9-4DC1-8298-8694B58A0E10}" destId="{E8A8104F-8244-402A-ADD9-30071605780D}" srcOrd="0" destOrd="0" presId="urn:microsoft.com/office/officeart/2005/8/layout/radial4"/>
    <dgm:cxn modelId="{6AD3CB96-D0A1-4ACA-84A9-0B2500FB955E}" type="presParOf" srcId="{E7FA242E-9C8A-4FF8-B05B-005262BC0585}" destId="{E8A8104F-8244-402A-ADD9-30071605780D}" srcOrd="0" destOrd="0" presId="urn:microsoft.com/office/officeart/2005/8/layout/radial4"/>
    <dgm:cxn modelId="{2DE57508-FE9A-4DE5-86AF-E5EBED7AD5A6}" type="presParOf" srcId="{E7FA242E-9C8A-4FF8-B05B-005262BC0585}" destId="{2484D71A-A3A8-4D07-B971-56042BFFF718}" srcOrd="1" destOrd="0" presId="urn:microsoft.com/office/officeart/2005/8/layout/radial4"/>
    <dgm:cxn modelId="{30B0BFA6-C4C0-41A0-94ED-AA13E41125F6}" type="presParOf" srcId="{E7FA242E-9C8A-4FF8-B05B-005262BC0585}" destId="{A00D5281-899D-4016-9589-173BCBB5EB2A}" srcOrd="2" destOrd="0" presId="urn:microsoft.com/office/officeart/2005/8/layout/radial4"/>
    <dgm:cxn modelId="{848D2C86-1C6C-4E9D-815C-BA09DC04AF38}" type="presParOf" srcId="{E7FA242E-9C8A-4FF8-B05B-005262BC0585}" destId="{BAE85C36-2650-470B-8BEE-65CA571F6FA9}" srcOrd="3" destOrd="0" presId="urn:microsoft.com/office/officeart/2005/8/layout/radial4"/>
    <dgm:cxn modelId="{28DAA2BB-2F16-4EF5-ACAA-210ABFD26A03}" type="presParOf" srcId="{E7FA242E-9C8A-4FF8-B05B-005262BC0585}" destId="{AFF32EDA-9DAD-40D6-9CF9-02300A557753}" srcOrd="4" destOrd="0" presId="urn:microsoft.com/office/officeart/2005/8/layout/radial4"/>
    <dgm:cxn modelId="{162929B1-836B-41E7-B901-A929775C324A}" type="presParOf" srcId="{E7FA242E-9C8A-4FF8-B05B-005262BC0585}" destId="{7E06054C-26DB-43E2-859A-F1A532232CB3}" srcOrd="5" destOrd="0" presId="urn:microsoft.com/office/officeart/2005/8/layout/radial4"/>
    <dgm:cxn modelId="{965D4974-D5C3-498E-9F61-4D404619C025}" type="presParOf" srcId="{E7FA242E-9C8A-4FF8-B05B-005262BC0585}" destId="{A7530741-E108-4FF4-AD1B-4798C1B6899C}" srcOrd="6" destOrd="0" presId="urn:microsoft.com/office/officeart/2005/8/layout/radial4"/>
    <dgm:cxn modelId="{C96F3A19-0FE6-48EC-9785-96DC2B52844C}" type="presParOf" srcId="{E7FA242E-9C8A-4FF8-B05B-005262BC0585}" destId="{D398B2C5-8557-4587-ABA4-B66A680FFC85}" srcOrd="7" destOrd="0" presId="urn:microsoft.com/office/officeart/2005/8/layout/radial4"/>
    <dgm:cxn modelId="{6A689B57-2C61-4431-AC80-DD557C2F8D43}" type="presParOf" srcId="{E7FA242E-9C8A-4FF8-B05B-005262BC0585}" destId="{A570A61E-38E2-4E6E-A6F3-4669AB997752}" srcOrd="8" destOrd="0" presId="urn:microsoft.com/office/officeart/2005/8/layout/radial4"/>
    <dgm:cxn modelId="{65B7F00B-B4C4-45DA-AFB0-D490E00F12A6}" type="presParOf" srcId="{E7FA242E-9C8A-4FF8-B05B-005262BC0585}" destId="{8598C5E3-CBEA-4A1A-B07C-BDAC79892A31}" srcOrd="9" destOrd="0" presId="urn:microsoft.com/office/officeart/2005/8/layout/radial4"/>
    <dgm:cxn modelId="{5968F4D3-2AB4-4985-AD4E-291AA637CF66}" type="presParOf" srcId="{E7FA242E-9C8A-4FF8-B05B-005262BC0585}" destId="{FB71B657-768F-4505-9D03-AE88D1FFF46B}" srcOrd="10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9874C7C-E561-44A5-B8AC-17D81D06BBBF}" type="doc">
      <dgm:prSet loTypeId="urn:microsoft.com/office/officeart/2005/8/layout/cycle3" loCatId="cycle" qsTypeId="urn:microsoft.com/office/officeart/2005/8/quickstyle/simple4" qsCatId="simple" csTypeId="urn:microsoft.com/office/officeart/2005/8/colors/colorful1#2" csCatId="colorful" phldr="1"/>
      <dgm:spPr/>
      <dgm:t>
        <a:bodyPr/>
        <a:lstStyle/>
        <a:p>
          <a:pPr latinLnBrk="1"/>
          <a:endParaRPr lang="ko-KR" altLang="en-US"/>
        </a:p>
      </dgm:t>
    </dgm:pt>
    <dgm:pt modelId="{E9C7B954-D11C-460C-9878-F2FAD2DD8CB9}">
      <dgm:prSet phldrT="[텍스트]" custT="1"/>
      <dgm:spPr/>
      <dgm:t>
        <a:bodyPr/>
        <a:lstStyle/>
        <a:p>
          <a:pPr latinLnBrk="1"/>
          <a:r>
            <a:rPr kumimoji="1" lang="ko-KR" altLang="en-US" sz="1800" b="1" dirty="0" smtClean="0">
              <a:latin typeface="+mn-ea"/>
              <a:ea typeface="+mn-ea"/>
            </a:rPr>
            <a:t>기업 및 </a:t>
          </a:r>
          <a:endParaRPr kumimoji="1" lang="en-US" altLang="ko-KR" sz="1800" b="1" dirty="0" smtClean="0">
            <a:latin typeface="+mn-ea"/>
            <a:ea typeface="+mn-ea"/>
          </a:endParaRPr>
        </a:p>
        <a:p>
          <a:pPr latinLnBrk="1"/>
          <a:r>
            <a:rPr kumimoji="1" lang="ko-KR" altLang="en-US" sz="1800" b="1" dirty="0" smtClean="0">
              <a:latin typeface="+mn-ea"/>
              <a:ea typeface="+mn-ea"/>
            </a:rPr>
            <a:t>기업가 분석</a:t>
          </a:r>
          <a:endParaRPr lang="ko-KR" altLang="en-US" sz="1800" b="1" dirty="0">
            <a:latin typeface="+mn-ea"/>
            <a:ea typeface="+mn-ea"/>
          </a:endParaRPr>
        </a:p>
      </dgm:t>
    </dgm:pt>
    <dgm:pt modelId="{E4689C2B-CE88-4826-99A8-7F313D5EAB3A}" type="parTrans" cxnId="{CE3C141E-31AC-42B7-9B17-CA78DA714E57}">
      <dgm:prSet/>
      <dgm:spPr/>
      <dgm:t>
        <a:bodyPr/>
        <a:lstStyle/>
        <a:p>
          <a:pPr latinLnBrk="1"/>
          <a:endParaRPr lang="ko-KR" altLang="en-US">
            <a:solidFill>
              <a:schemeClr val="tx1"/>
            </a:solidFill>
          </a:endParaRPr>
        </a:p>
      </dgm:t>
    </dgm:pt>
    <dgm:pt modelId="{DBC41F8B-E427-4430-A94E-36C4E3F2420D}" type="sibTrans" cxnId="{CE3C141E-31AC-42B7-9B17-CA78DA714E57}">
      <dgm:prSet/>
      <dgm:spPr/>
      <dgm:t>
        <a:bodyPr/>
        <a:lstStyle/>
        <a:p>
          <a:pPr latinLnBrk="1"/>
          <a:endParaRPr lang="ko-KR" altLang="en-US">
            <a:solidFill>
              <a:schemeClr val="tx1"/>
            </a:solidFill>
          </a:endParaRPr>
        </a:p>
      </dgm:t>
    </dgm:pt>
    <dgm:pt modelId="{7A5CA672-5E9A-4DCE-A7B7-9F7386787B54}">
      <dgm:prSet phldrT="[텍스트]" custT="1"/>
      <dgm:spPr/>
      <dgm:t>
        <a:bodyPr/>
        <a:lstStyle/>
        <a:p>
          <a:pPr latinLnBrk="1"/>
          <a:r>
            <a:rPr kumimoji="1" lang="ko-KR" altLang="en-US" sz="1800" b="1" dirty="0" err="1" smtClean="0">
              <a:latin typeface="+mn-ea"/>
              <a:ea typeface="+mn-ea"/>
            </a:rPr>
            <a:t>인큐베이팅</a:t>
          </a:r>
          <a:r>
            <a:rPr kumimoji="1" lang="ko-KR" altLang="en-US" sz="1800" b="1" dirty="0" smtClean="0">
              <a:latin typeface="+mn-ea"/>
              <a:ea typeface="+mn-ea"/>
            </a:rPr>
            <a:t> </a:t>
          </a:r>
          <a:endParaRPr kumimoji="1" lang="en-US" altLang="ko-KR" sz="1800" b="1" dirty="0" smtClean="0">
            <a:latin typeface="+mn-ea"/>
            <a:ea typeface="+mn-ea"/>
          </a:endParaRPr>
        </a:p>
        <a:p>
          <a:pPr latinLnBrk="1"/>
          <a:r>
            <a:rPr kumimoji="1" lang="ko-KR" altLang="en-US" sz="1800" b="1" dirty="0" smtClean="0">
              <a:latin typeface="+mn-ea"/>
              <a:ea typeface="+mn-ea"/>
            </a:rPr>
            <a:t>목표 수립 </a:t>
          </a:r>
          <a:endParaRPr lang="ko-KR" altLang="en-US" sz="1800" b="1" dirty="0">
            <a:latin typeface="+mn-ea"/>
            <a:ea typeface="+mn-ea"/>
          </a:endParaRPr>
        </a:p>
      </dgm:t>
    </dgm:pt>
    <dgm:pt modelId="{691F6F61-418F-4BE6-8561-BDC9E3904A66}" type="parTrans" cxnId="{DCB928D8-C421-4C06-B08A-754A1F869221}">
      <dgm:prSet/>
      <dgm:spPr/>
      <dgm:t>
        <a:bodyPr/>
        <a:lstStyle/>
        <a:p>
          <a:pPr latinLnBrk="1"/>
          <a:endParaRPr lang="ko-KR" altLang="en-US">
            <a:solidFill>
              <a:schemeClr val="tx1"/>
            </a:solidFill>
          </a:endParaRPr>
        </a:p>
      </dgm:t>
    </dgm:pt>
    <dgm:pt modelId="{7472A914-EED7-4CB2-9259-9AAD74F875FE}" type="sibTrans" cxnId="{DCB928D8-C421-4C06-B08A-754A1F869221}">
      <dgm:prSet/>
      <dgm:spPr/>
      <dgm:t>
        <a:bodyPr/>
        <a:lstStyle/>
        <a:p>
          <a:pPr latinLnBrk="1"/>
          <a:endParaRPr lang="ko-KR" altLang="en-US">
            <a:solidFill>
              <a:schemeClr val="tx1"/>
            </a:solidFill>
          </a:endParaRPr>
        </a:p>
      </dgm:t>
    </dgm:pt>
    <dgm:pt modelId="{F31E1FDD-A785-43F3-BF21-724E9817B331}">
      <dgm:prSet phldrT="[텍스트]" custT="1"/>
      <dgm:spPr/>
      <dgm:t>
        <a:bodyPr/>
        <a:lstStyle/>
        <a:p>
          <a:pPr latinLnBrk="1"/>
          <a:r>
            <a:rPr kumimoji="1" lang="ko-KR" altLang="en-US" sz="1800" b="1" dirty="0" err="1" smtClean="0">
              <a:latin typeface="+mn-ea"/>
              <a:ea typeface="+mn-ea"/>
            </a:rPr>
            <a:t>인큐베이팅</a:t>
          </a:r>
          <a:r>
            <a:rPr kumimoji="1" lang="ko-KR" altLang="en-US" sz="1800" b="1" dirty="0" smtClean="0">
              <a:latin typeface="+mn-ea"/>
              <a:ea typeface="+mn-ea"/>
            </a:rPr>
            <a:t> </a:t>
          </a:r>
          <a:endParaRPr kumimoji="1" lang="en-US" altLang="ko-KR" sz="1800" b="1" dirty="0" smtClean="0">
            <a:latin typeface="+mn-ea"/>
            <a:ea typeface="+mn-ea"/>
          </a:endParaRPr>
        </a:p>
        <a:p>
          <a:pPr latinLnBrk="1"/>
          <a:r>
            <a:rPr kumimoji="1" lang="ko-KR" altLang="en-US" sz="1800" b="1" dirty="0" smtClean="0">
              <a:latin typeface="+mn-ea"/>
              <a:ea typeface="+mn-ea"/>
            </a:rPr>
            <a:t>목표 및 </a:t>
          </a:r>
          <a:endParaRPr kumimoji="1" lang="en-US" altLang="ko-KR" sz="1800" b="1" dirty="0" smtClean="0">
            <a:latin typeface="+mn-ea"/>
            <a:ea typeface="+mn-ea"/>
          </a:endParaRPr>
        </a:p>
        <a:p>
          <a:pPr latinLnBrk="1"/>
          <a:r>
            <a:rPr kumimoji="1" lang="ko-KR" altLang="en-US" sz="1800" b="1" dirty="0" smtClean="0">
              <a:latin typeface="+mn-ea"/>
              <a:ea typeface="+mn-ea"/>
            </a:rPr>
            <a:t>방법론 합의 </a:t>
          </a:r>
          <a:endParaRPr lang="ko-KR" altLang="en-US" sz="1800" b="1" dirty="0">
            <a:latin typeface="+mn-ea"/>
            <a:ea typeface="+mn-ea"/>
          </a:endParaRPr>
        </a:p>
      </dgm:t>
    </dgm:pt>
    <dgm:pt modelId="{78BBA9C5-0CB5-4BC6-A056-4BBC5E2A2FA8}" type="parTrans" cxnId="{5D67C891-1214-4004-8AD1-564102AF4B4B}">
      <dgm:prSet/>
      <dgm:spPr/>
      <dgm:t>
        <a:bodyPr/>
        <a:lstStyle/>
        <a:p>
          <a:pPr latinLnBrk="1"/>
          <a:endParaRPr lang="ko-KR" altLang="en-US">
            <a:solidFill>
              <a:schemeClr val="tx1"/>
            </a:solidFill>
          </a:endParaRPr>
        </a:p>
      </dgm:t>
    </dgm:pt>
    <dgm:pt modelId="{C2474E78-A59E-474F-92D0-40F130E9FC1D}" type="sibTrans" cxnId="{5D67C891-1214-4004-8AD1-564102AF4B4B}">
      <dgm:prSet/>
      <dgm:spPr/>
      <dgm:t>
        <a:bodyPr/>
        <a:lstStyle/>
        <a:p>
          <a:pPr latinLnBrk="1"/>
          <a:endParaRPr lang="ko-KR" altLang="en-US">
            <a:solidFill>
              <a:schemeClr val="tx1"/>
            </a:solidFill>
          </a:endParaRPr>
        </a:p>
      </dgm:t>
    </dgm:pt>
    <dgm:pt modelId="{11706730-364E-424F-B96F-BE7B0041FAAF}">
      <dgm:prSet phldrT="[텍스트]" custT="1"/>
      <dgm:spPr/>
      <dgm:t>
        <a:bodyPr/>
        <a:lstStyle/>
        <a:p>
          <a:pPr latinLnBrk="1"/>
          <a:r>
            <a:rPr kumimoji="1" lang="ko-KR" altLang="en-US" sz="1800" b="1" dirty="0" smtClean="0">
              <a:latin typeface="+mn-ea"/>
              <a:ea typeface="+mn-ea"/>
            </a:rPr>
            <a:t>실행 </a:t>
          </a:r>
          <a:endParaRPr kumimoji="1" lang="en-US" altLang="ko-KR" sz="1800" b="1" dirty="0" smtClean="0">
            <a:latin typeface="+mn-ea"/>
            <a:ea typeface="+mn-ea"/>
          </a:endParaRPr>
        </a:p>
        <a:p>
          <a:pPr latinLnBrk="1"/>
          <a:r>
            <a:rPr kumimoji="1" lang="en-US" altLang="ko-KR" sz="1800" b="1" dirty="0" smtClean="0">
              <a:latin typeface="+mn-ea"/>
              <a:ea typeface="+mn-ea"/>
            </a:rPr>
            <a:t>(</a:t>
          </a:r>
          <a:r>
            <a:rPr kumimoji="1" lang="ko-KR" altLang="en-US" sz="1800" b="1" dirty="0" err="1" smtClean="0">
              <a:latin typeface="+mn-ea"/>
              <a:ea typeface="+mn-ea"/>
            </a:rPr>
            <a:t>코칭과</a:t>
          </a:r>
          <a:r>
            <a:rPr kumimoji="1" lang="ko-KR" altLang="en-US" sz="1800" b="1" dirty="0" smtClean="0">
              <a:latin typeface="+mn-ea"/>
              <a:ea typeface="+mn-ea"/>
            </a:rPr>
            <a:t> </a:t>
          </a:r>
          <a:endParaRPr kumimoji="1" lang="en-US" altLang="ko-KR" sz="1800" b="1" dirty="0" smtClean="0">
            <a:latin typeface="+mn-ea"/>
            <a:ea typeface="+mn-ea"/>
          </a:endParaRPr>
        </a:p>
        <a:p>
          <a:pPr latinLnBrk="1"/>
          <a:r>
            <a:rPr kumimoji="1" lang="ko-KR" altLang="en-US" sz="1800" b="1" dirty="0" smtClean="0">
              <a:latin typeface="+mn-ea"/>
              <a:ea typeface="+mn-ea"/>
            </a:rPr>
            <a:t>프로그램 실행</a:t>
          </a:r>
          <a:r>
            <a:rPr kumimoji="1" lang="en-US" altLang="ko-KR" sz="1800" b="1" dirty="0" smtClean="0">
              <a:latin typeface="+mn-ea"/>
              <a:ea typeface="+mn-ea"/>
            </a:rPr>
            <a:t>)</a:t>
          </a:r>
          <a:endParaRPr lang="ko-KR" altLang="en-US" sz="1800" b="1" dirty="0">
            <a:latin typeface="+mn-ea"/>
            <a:ea typeface="+mn-ea"/>
          </a:endParaRPr>
        </a:p>
      </dgm:t>
    </dgm:pt>
    <dgm:pt modelId="{601905B1-3859-4A59-8B1C-1E16B186B257}" type="parTrans" cxnId="{8FD0ABEE-BDBF-4F14-A924-8FA63BC822BC}">
      <dgm:prSet/>
      <dgm:spPr/>
      <dgm:t>
        <a:bodyPr/>
        <a:lstStyle/>
        <a:p>
          <a:pPr latinLnBrk="1"/>
          <a:endParaRPr lang="ko-KR" altLang="en-US">
            <a:solidFill>
              <a:schemeClr val="tx1"/>
            </a:solidFill>
          </a:endParaRPr>
        </a:p>
      </dgm:t>
    </dgm:pt>
    <dgm:pt modelId="{8B13DA9D-FE51-4388-9955-3F37D27CF9B4}" type="sibTrans" cxnId="{8FD0ABEE-BDBF-4F14-A924-8FA63BC822BC}">
      <dgm:prSet/>
      <dgm:spPr/>
      <dgm:t>
        <a:bodyPr/>
        <a:lstStyle/>
        <a:p>
          <a:pPr latinLnBrk="1"/>
          <a:endParaRPr lang="ko-KR" altLang="en-US">
            <a:solidFill>
              <a:schemeClr val="tx1"/>
            </a:solidFill>
          </a:endParaRPr>
        </a:p>
      </dgm:t>
    </dgm:pt>
    <dgm:pt modelId="{B650D10B-60DA-4452-9790-FD01DE0586F2}">
      <dgm:prSet phldrT="[텍스트]" custT="1"/>
      <dgm:spPr/>
      <dgm:t>
        <a:bodyPr/>
        <a:lstStyle/>
        <a:p>
          <a:pPr latinLnBrk="1"/>
          <a:r>
            <a:rPr kumimoji="1" lang="ko-KR" altLang="en-US" sz="1800" b="1" smtClean="0">
              <a:latin typeface="+mn-ea"/>
              <a:ea typeface="+mn-ea"/>
            </a:rPr>
            <a:t>평가 및 보완 </a:t>
          </a:r>
          <a:endParaRPr lang="ko-KR" altLang="en-US" sz="1800" b="1" dirty="0">
            <a:latin typeface="+mn-ea"/>
            <a:ea typeface="+mn-ea"/>
          </a:endParaRPr>
        </a:p>
      </dgm:t>
    </dgm:pt>
    <dgm:pt modelId="{DC53361E-0E8F-4E33-9D6F-F1EC3C85D1EE}" type="parTrans" cxnId="{25B10688-0B17-48F1-8CB3-EFF1F122E61B}">
      <dgm:prSet/>
      <dgm:spPr/>
      <dgm:t>
        <a:bodyPr/>
        <a:lstStyle/>
        <a:p>
          <a:pPr latinLnBrk="1"/>
          <a:endParaRPr lang="ko-KR" altLang="en-US">
            <a:solidFill>
              <a:schemeClr val="tx1"/>
            </a:solidFill>
          </a:endParaRPr>
        </a:p>
      </dgm:t>
    </dgm:pt>
    <dgm:pt modelId="{F1810B44-953B-42A2-BC1A-DB970C48ADA3}" type="sibTrans" cxnId="{25B10688-0B17-48F1-8CB3-EFF1F122E61B}">
      <dgm:prSet/>
      <dgm:spPr/>
      <dgm:t>
        <a:bodyPr/>
        <a:lstStyle/>
        <a:p>
          <a:pPr latinLnBrk="1"/>
          <a:endParaRPr lang="ko-KR" altLang="en-US">
            <a:solidFill>
              <a:schemeClr val="tx1"/>
            </a:solidFill>
          </a:endParaRPr>
        </a:p>
      </dgm:t>
    </dgm:pt>
    <dgm:pt modelId="{D43A991C-2C64-4990-9A09-60B42116F165}" type="pres">
      <dgm:prSet presAssocID="{19874C7C-E561-44A5-B8AC-17D81D06BBB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9CD77EE-58BF-43D6-B80E-268DDA816991}" type="pres">
      <dgm:prSet presAssocID="{19874C7C-E561-44A5-B8AC-17D81D06BBBF}" presName="cycle" presStyleCnt="0"/>
      <dgm:spPr/>
    </dgm:pt>
    <dgm:pt modelId="{288E604B-76B8-4672-8C27-907D7332AACC}" type="pres">
      <dgm:prSet presAssocID="{E9C7B954-D11C-460C-9878-F2FAD2DD8CB9}" presName="nodeFirs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F03656D8-035C-4B01-B899-07E0F565A286}" type="pres">
      <dgm:prSet presAssocID="{DBC41F8B-E427-4430-A94E-36C4E3F2420D}" presName="sibTransFirstNode" presStyleLbl="bgShp" presStyleIdx="0" presStyleCnt="1"/>
      <dgm:spPr/>
      <dgm:t>
        <a:bodyPr/>
        <a:lstStyle/>
        <a:p>
          <a:pPr latinLnBrk="1"/>
          <a:endParaRPr lang="ko-KR" altLang="en-US"/>
        </a:p>
      </dgm:t>
    </dgm:pt>
    <dgm:pt modelId="{3155543B-C432-44E9-80F4-87794D3B4938}" type="pres">
      <dgm:prSet presAssocID="{7A5CA672-5E9A-4DCE-A7B7-9F7386787B54}" presName="nodeFollowingNodes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126518F5-4585-4F65-ABB6-9D9A7B97C9FB}" type="pres">
      <dgm:prSet presAssocID="{F31E1FDD-A785-43F3-BF21-724E9817B331}" presName="nodeFollowingNodes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AA84F61-3EF2-4B9F-BB60-7B78AB4AE81D}" type="pres">
      <dgm:prSet presAssocID="{11706730-364E-424F-B96F-BE7B0041FAAF}" presName="nodeFollowingNodes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20C6A443-A7A0-47B2-A4C0-46A41999F06E}" type="pres">
      <dgm:prSet presAssocID="{B650D10B-60DA-4452-9790-FD01DE0586F2}" presName="nodeFollowingNodes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A1575104-F9C6-4D43-B804-266D9AB538F5}" type="presOf" srcId="{DBC41F8B-E427-4430-A94E-36C4E3F2420D}" destId="{F03656D8-035C-4B01-B899-07E0F565A286}" srcOrd="0" destOrd="0" presId="urn:microsoft.com/office/officeart/2005/8/layout/cycle3"/>
    <dgm:cxn modelId="{CE3C141E-31AC-42B7-9B17-CA78DA714E57}" srcId="{19874C7C-E561-44A5-B8AC-17D81D06BBBF}" destId="{E9C7B954-D11C-460C-9878-F2FAD2DD8CB9}" srcOrd="0" destOrd="0" parTransId="{E4689C2B-CE88-4826-99A8-7F313D5EAB3A}" sibTransId="{DBC41F8B-E427-4430-A94E-36C4E3F2420D}"/>
    <dgm:cxn modelId="{8F56F5C8-E1A7-479D-A9CE-6E0FCDDAAAD7}" type="presOf" srcId="{19874C7C-E561-44A5-B8AC-17D81D06BBBF}" destId="{D43A991C-2C64-4990-9A09-60B42116F165}" srcOrd="0" destOrd="0" presId="urn:microsoft.com/office/officeart/2005/8/layout/cycle3"/>
    <dgm:cxn modelId="{5D67C891-1214-4004-8AD1-564102AF4B4B}" srcId="{19874C7C-E561-44A5-B8AC-17D81D06BBBF}" destId="{F31E1FDD-A785-43F3-BF21-724E9817B331}" srcOrd="2" destOrd="0" parTransId="{78BBA9C5-0CB5-4BC6-A056-4BBC5E2A2FA8}" sibTransId="{C2474E78-A59E-474F-92D0-40F130E9FC1D}"/>
    <dgm:cxn modelId="{3EB03C81-531F-43A2-9137-5D1041429E24}" type="presOf" srcId="{E9C7B954-D11C-460C-9878-F2FAD2DD8CB9}" destId="{288E604B-76B8-4672-8C27-907D7332AACC}" srcOrd="0" destOrd="0" presId="urn:microsoft.com/office/officeart/2005/8/layout/cycle3"/>
    <dgm:cxn modelId="{8FD0ABEE-BDBF-4F14-A924-8FA63BC822BC}" srcId="{19874C7C-E561-44A5-B8AC-17D81D06BBBF}" destId="{11706730-364E-424F-B96F-BE7B0041FAAF}" srcOrd="3" destOrd="0" parTransId="{601905B1-3859-4A59-8B1C-1E16B186B257}" sibTransId="{8B13DA9D-FE51-4388-9955-3F37D27CF9B4}"/>
    <dgm:cxn modelId="{3EC1E2DA-AC57-42EF-A695-0425F2ACE063}" type="presOf" srcId="{F31E1FDD-A785-43F3-BF21-724E9817B331}" destId="{126518F5-4585-4F65-ABB6-9D9A7B97C9FB}" srcOrd="0" destOrd="0" presId="urn:microsoft.com/office/officeart/2005/8/layout/cycle3"/>
    <dgm:cxn modelId="{DCB928D8-C421-4C06-B08A-754A1F869221}" srcId="{19874C7C-E561-44A5-B8AC-17D81D06BBBF}" destId="{7A5CA672-5E9A-4DCE-A7B7-9F7386787B54}" srcOrd="1" destOrd="0" parTransId="{691F6F61-418F-4BE6-8561-BDC9E3904A66}" sibTransId="{7472A914-EED7-4CB2-9259-9AAD74F875FE}"/>
    <dgm:cxn modelId="{25B10688-0B17-48F1-8CB3-EFF1F122E61B}" srcId="{19874C7C-E561-44A5-B8AC-17D81D06BBBF}" destId="{B650D10B-60DA-4452-9790-FD01DE0586F2}" srcOrd="4" destOrd="0" parTransId="{DC53361E-0E8F-4E33-9D6F-F1EC3C85D1EE}" sibTransId="{F1810B44-953B-42A2-BC1A-DB970C48ADA3}"/>
    <dgm:cxn modelId="{A57ACC73-86E4-4430-B47B-A7F783E893AF}" type="presOf" srcId="{11706730-364E-424F-B96F-BE7B0041FAAF}" destId="{8AA84F61-3EF2-4B9F-BB60-7B78AB4AE81D}" srcOrd="0" destOrd="0" presId="urn:microsoft.com/office/officeart/2005/8/layout/cycle3"/>
    <dgm:cxn modelId="{FC827FE7-6C33-42CB-BDE9-D49BF95213D7}" type="presOf" srcId="{7A5CA672-5E9A-4DCE-A7B7-9F7386787B54}" destId="{3155543B-C432-44E9-80F4-87794D3B4938}" srcOrd="0" destOrd="0" presId="urn:microsoft.com/office/officeart/2005/8/layout/cycle3"/>
    <dgm:cxn modelId="{0025D56D-721C-4A71-B623-DD2694D8F6FC}" type="presOf" srcId="{B650D10B-60DA-4452-9790-FD01DE0586F2}" destId="{20C6A443-A7A0-47B2-A4C0-46A41999F06E}" srcOrd="0" destOrd="0" presId="urn:microsoft.com/office/officeart/2005/8/layout/cycle3"/>
    <dgm:cxn modelId="{5E7EACB3-9902-4113-89AA-033EFC36E91C}" type="presParOf" srcId="{D43A991C-2C64-4990-9A09-60B42116F165}" destId="{89CD77EE-58BF-43D6-B80E-268DDA816991}" srcOrd="0" destOrd="0" presId="urn:microsoft.com/office/officeart/2005/8/layout/cycle3"/>
    <dgm:cxn modelId="{C25F9536-991A-4139-B162-AD3EC6431DA4}" type="presParOf" srcId="{89CD77EE-58BF-43D6-B80E-268DDA816991}" destId="{288E604B-76B8-4672-8C27-907D7332AACC}" srcOrd="0" destOrd="0" presId="urn:microsoft.com/office/officeart/2005/8/layout/cycle3"/>
    <dgm:cxn modelId="{37ED1D2D-099B-4411-93C9-1F3A3A245655}" type="presParOf" srcId="{89CD77EE-58BF-43D6-B80E-268DDA816991}" destId="{F03656D8-035C-4B01-B899-07E0F565A286}" srcOrd="1" destOrd="0" presId="urn:microsoft.com/office/officeart/2005/8/layout/cycle3"/>
    <dgm:cxn modelId="{D465A993-6F46-4178-8994-A6CA96C30278}" type="presParOf" srcId="{89CD77EE-58BF-43D6-B80E-268DDA816991}" destId="{3155543B-C432-44E9-80F4-87794D3B4938}" srcOrd="2" destOrd="0" presId="urn:microsoft.com/office/officeart/2005/8/layout/cycle3"/>
    <dgm:cxn modelId="{BED5EB8B-8C3C-4407-BACB-9AA72832E3E4}" type="presParOf" srcId="{89CD77EE-58BF-43D6-B80E-268DDA816991}" destId="{126518F5-4585-4F65-ABB6-9D9A7B97C9FB}" srcOrd="3" destOrd="0" presId="urn:microsoft.com/office/officeart/2005/8/layout/cycle3"/>
    <dgm:cxn modelId="{F8D2A311-4B0A-44CF-99DB-3A2110D7817C}" type="presParOf" srcId="{89CD77EE-58BF-43D6-B80E-268DDA816991}" destId="{8AA84F61-3EF2-4B9F-BB60-7B78AB4AE81D}" srcOrd="4" destOrd="0" presId="urn:microsoft.com/office/officeart/2005/8/layout/cycle3"/>
    <dgm:cxn modelId="{3F2C003E-1CF7-46F6-A1EC-6FACFCEC3EF3}" type="presParOf" srcId="{89CD77EE-58BF-43D6-B80E-268DDA816991}" destId="{20C6A443-A7A0-47B2-A4C0-46A41999F06E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CDF4EA1-90E1-4E2E-A496-25C85415D8AA}" type="doc">
      <dgm:prSet loTypeId="urn:microsoft.com/office/officeart/2005/8/layout/hChevron3" loCatId="process" qsTypeId="urn:microsoft.com/office/officeart/2005/8/quickstyle/simple3" qsCatId="simple" csTypeId="urn:microsoft.com/office/officeart/2005/8/colors/colorful1#3" csCatId="colorful" phldr="1"/>
      <dgm:spPr/>
    </dgm:pt>
    <dgm:pt modelId="{E33282C1-5D03-467B-8E6D-1F663DBDD759}">
      <dgm:prSet phldrT="[텍스트]" custT="1"/>
      <dgm:spPr/>
      <dgm:t>
        <a:bodyPr/>
        <a:lstStyle/>
        <a:p>
          <a:pPr latinLnBrk="1"/>
          <a:r>
            <a:rPr lang="ko-KR" altLang="en-US" sz="1600" b="1" u="sng" dirty="0" smtClean="0"/>
            <a:t>기업 및 </a:t>
          </a:r>
          <a:endParaRPr lang="en-US" altLang="ko-KR" sz="1600" b="1" u="sng" dirty="0" smtClean="0"/>
        </a:p>
        <a:p>
          <a:pPr latinLnBrk="1"/>
          <a:r>
            <a:rPr lang="ko-KR" altLang="en-US" sz="1600" b="1" u="sng" dirty="0" smtClean="0"/>
            <a:t>기업가 분석</a:t>
          </a:r>
          <a:endParaRPr lang="ko-KR" altLang="en-US" sz="1600" b="1" u="sng" dirty="0"/>
        </a:p>
      </dgm:t>
    </dgm:pt>
    <dgm:pt modelId="{ED55B666-3E90-4A4C-87E7-9230ADE62819}" type="parTrans" cxnId="{7E0BBAAC-3E7F-4539-BA8E-6D9DD705A848}">
      <dgm:prSet/>
      <dgm:spPr/>
      <dgm:t>
        <a:bodyPr/>
        <a:lstStyle/>
        <a:p>
          <a:pPr latinLnBrk="1"/>
          <a:endParaRPr lang="ko-KR" altLang="en-US" sz="1200"/>
        </a:p>
      </dgm:t>
    </dgm:pt>
    <dgm:pt modelId="{FF4F4634-A4FD-417A-A1EE-703B160F53C6}" type="sibTrans" cxnId="{7E0BBAAC-3E7F-4539-BA8E-6D9DD705A848}">
      <dgm:prSet/>
      <dgm:spPr/>
      <dgm:t>
        <a:bodyPr/>
        <a:lstStyle/>
        <a:p>
          <a:pPr latinLnBrk="1"/>
          <a:endParaRPr lang="ko-KR" altLang="en-US" sz="1200"/>
        </a:p>
      </dgm:t>
    </dgm:pt>
    <dgm:pt modelId="{1A9D41C0-AC56-4347-86F5-168059F924BD}">
      <dgm:prSet phldrT="[텍스트]" custT="1"/>
      <dgm:spPr/>
      <dgm:t>
        <a:bodyPr/>
        <a:lstStyle/>
        <a:p>
          <a:pPr latinLnBrk="1"/>
          <a:r>
            <a:rPr lang="ko-KR" altLang="en-US" sz="1200" dirty="0" err="1" smtClean="0"/>
            <a:t>인큐베이팅</a:t>
          </a:r>
          <a:r>
            <a:rPr lang="ko-KR" altLang="en-US" sz="1200" dirty="0" smtClean="0"/>
            <a:t> </a:t>
          </a:r>
          <a:endParaRPr lang="en-US" altLang="ko-KR" sz="1200" dirty="0" smtClean="0"/>
        </a:p>
        <a:p>
          <a:pPr latinLnBrk="1"/>
          <a:r>
            <a:rPr lang="ko-KR" altLang="en-US" sz="1200" dirty="0" smtClean="0"/>
            <a:t>목표 수립 </a:t>
          </a:r>
          <a:endParaRPr lang="ko-KR" altLang="en-US" sz="1200" dirty="0"/>
        </a:p>
      </dgm:t>
    </dgm:pt>
    <dgm:pt modelId="{2E53CE1F-70C5-4E71-A78D-A691DD2C4DE3}" type="parTrans" cxnId="{664F77B9-88C0-44AB-A0D2-13FB4BCDF8B6}">
      <dgm:prSet/>
      <dgm:spPr/>
      <dgm:t>
        <a:bodyPr/>
        <a:lstStyle/>
        <a:p>
          <a:pPr latinLnBrk="1"/>
          <a:endParaRPr lang="ko-KR" altLang="en-US" sz="1200"/>
        </a:p>
      </dgm:t>
    </dgm:pt>
    <dgm:pt modelId="{F25E73AA-BE6E-4421-B41D-5DB175967DD5}" type="sibTrans" cxnId="{664F77B9-88C0-44AB-A0D2-13FB4BCDF8B6}">
      <dgm:prSet/>
      <dgm:spPr/>
      <dgm:t>
        <a:bodyPr/>
        <a:lstStyle/>
        <a:p>
          <a:pPr latinLnBrk="1"/>
          <a:endParaRPr lang="ko-KR" altLang="en-US" sz="1200"/>
        </a:p>
      </dgm:t>
    </dgm:pt>
    <dgm:pt modelId="{2E388BAA-2753-417B-AEE8-634DF97FF934}">
      <dgm:prSet phldrT="[텍스트]" custT="1"/>
      <dgm:spPr/>
      <dgm:t>
        <a:bodyPr/>
        <a:lstStyle/>
        <a:p>
          <a:pPr latinLnBrk="1"/>
          <a:r>
            <a:rPr lang="ko-KR" altLang="en-US" sz="1200" dirty="0" err="1" smtClean="0"/>
            <a:t>인큐베이팅</a:t>
          </a:r>
          <a:r>
            <a:rPr lang="en-US" altLang="ko-KR" sz="1200" dirty="0" smtClean="0"/>
            <a:t/>
          </a:r>
          <a:br>
            <a:rPr lang="en-US" altLang="ko-KR" sz="1200" dirty="0" smtClean="0"/>
          </a:br>
          <a:r>
            <a:rPr lang="ko-KR" altLang="en-US" sz="1200" dirty="0" smtClean="0"/>
            <a:t>목표 및 </a:t>
          </a:r>
          <a:r>
            <a:rPr lang="en-US" altLang="ko-KR" sz="1200" dirty="0" smtClean="0"/>
            <a:t/>
          </a:r>
          <a:br>
            <a:rPr lang="en-US" altLang="ko-KR" sz="1200" dirty="0" smtClean="0"/>
          </a:br>
          <a:r>
            <a:rPr lang="ko-KR" altLang="en-US" sz="1200" dirty="0" smtClean="0"/>
            <a:t>방법론 합의</a:t>
          </a:r>
          <a:endParaRPr lang="ko-KR" altLang="en-US" sz="1200" dirty="0"/>
        </a:p>
      </dgm:t>
    </dgm:pt>
    <dgm:pt modelId="{EAA34AAB-E81F-4A31-87E4-77DFD43D4059}" type="parTrans" cxnId="{B0975ADD-3FE8-4A3F-B101-5429EC63750C}">
      <dgm:prSet/>
      <dgm:spPr/>
      <dgm:t>
        <a:bodyPr/>
        <a:lstStyle/>
        <a:p>
          <a:pPr latinLnBrk="1"/>
          <a:endParaRPr lang="ko-KR" altLang="en-US" sz="1200"/>
        </a:p>
      </dgm:t>
    </dgm:pt>
    <dgm:pt modelId="{17D79C6D-0B16-405F-A6D1-4CC13CAAEBC3}" type="sibTrans" cxnId="{B0975ADD-3FE8-4A3F-B101-5429EC63750C}">
      <dgm:prSet/>
      <dgm:spPr/>
      <dgm:t>
        <a:bodyPr/>
        <a:lstStyle/>
        <a:p>
          <a:pPr latinLnBrk="1"/>
          <a:endParaRPr lang="ko-KR" altLang="en-US" sz="1200"/>
        </a:p>
      </dgm:t>
    </dgm:pt>
    <dgm:pt modelId="{D8C6C6FE-2A8E-4CCF-98F3-B298701EE5CC}">
      <dgm:prSet phldrT="[텍스트]" custT="1"/>
      <dgm:spPr/>
      <dgm:t>
        <a:bodyPr/>
        <a:lstStyle/>
        <a:p>
          <a:pPr latinLnBrk="1"/>
          <a:r>
            <a:rPr lang="ko-KR" altLang="en-US" sz="1200" dirty="0" smtClean="0"/>
            <a:t>실행</a:t>
          </a:r>
          <a:r>
            <a:rPr lang="en-US" altLang="ko-KR" sz="1200" dirty="0" smtClean="0"/>
            <a:t>(</a:t>
          </a:r>
          <a:r>
            <a:rPr lang="ko-KR" altLang="en-US" sz="1200" dirty="0" err="1" smtClean="0"/>
            <a:t>코칭과</a:t>
          </a:r>
          <a:r>
            <a:rPr lang="ko-KR" altLang="en-US" sz="1200" dirty="0" smtClean="0"/>
            <a:t> </a:t>
          </a:r>
          <a:r>
            <a:rPr lang="en-US" altLang="ko-KR" sz="1200" dirty="0" smtClean="0"/>
            <a:t/>
          </a:r>
          <a:br>
            <a:rPr lang="en-US" altLang="ko-KR" sz="1200" dirty="0" smtClean="0"/>
          </a:br>
          <a:r>
            <a:rPr lang="ko-KR" altLang="en-US" sz="1200" dirty="0" smtClean="0"/>
            <a:t>프로그램 </a:t>
          </a:r>
          <a:r>
            <a:rPr lang="en-US" altLang="ko-KR" sz="1200" dirty="0" smtClean="0"/>
            <a:t/>
          </a:r>
          <a:br>
            <a:rPr lang="en-US" altLang="ko-KR" sz="1200" dirty="0" smtClean="0"/>
          </a:br>
          <a:r>
            <a:rPr lang="ko-KR" altLang="en-US" sz="1200" dirty="0" smtClean="0"/>
            <a:t>실행</a:t>
          </a:r>
          <a:r>
            <a:rPr lang="en-US" altLang="ko-KR" sz="1200" dirty="0" smtClean="0"/>
            <a:t>)</a:t>
          </a:r>
          <a:r>
            <a:rPr lang="ko-KR" altLang="en-US" sz="1200" dirty="0" smtClean="0"/>
            <a:t> </a:t>
          </a:r>
          <a:endParaRPr lang="ko-KR" altLang="en-US" sz="1200" dirty="0"/>
        </a:p>
      </dgm:t>
    </dgm:pt>
    <dgm:pt modelId="{C14BEF34-1FC5-43B7-A7F7-90D4B0D7C8D0}" type="parTrans" cxnId="{88E31140-E287-4229-B106-BB64E84403F0}">
      <dgm:prSet/>
      <dgm:spPr/>
      <dgm:t>
        <a:bodyPr/>
        <a:lstStyle/>
        <a:p>
          <a:pPr latinLnBrk="1"/>
          <a:endParaRPr lang="ko-KR" altLang="en-US" sz="1200"/>
        </a:p>
      </dgm:t>
    </dgm:pt>
    <dgm:pt modelId="{3C77F160-D8E0-4769-BC63-11965655E729}" type="sibTrans" cxnId="{88E31140-E287-4229-B106-BB64E84403F0}">
      <dgm:prSet/>
      <dgm:spPr/>
      <dgm:t>
        <a:bodyPr/>
        <a:lstStyle/>
        <a:p>
          <a:pPr latinLnBrk="1"/>
          <a:endParaRPr lang="ko-KR" altLang="en-US" sz="1200"/>
        </a:p>
      </dgm:t>
    </dgm:pt>
    <dgm:pt modelId="{063B4454-39A2-4D72-AE06-CB1F1CDE8028}">
      <dgm:prSet phldrT="[텍스트]" custT="1"/>
      <dgm:spPr/>
      <dgm:t>
        <a:bodyPr/>
        <a:lstStyle/>
        <a:p>
          <a:pPr latinLnBrk="1"/>
          <a:r>
            <a:rPr lang="ko-KR" altLang="en-US" sz="1200" smtClean="0"/>
            <a:t>평가 및 보완 </a:t>
          </a:r>
          <a:endParaRPr lang="ko-KR" altLang="en-US" sz="1200" dirty="0"/>
        </a:p>
      </dgm:t>
    </dgm:pt>
    <dgm:pt modelId="{A052F52A-B322-4575-99D2-A5C4D61BEE0E}" type="parTrans" cxnId="{3A4F2D13-FB37-4DF4-80ED-D46F03EAD409}">
      <dgm:prSet/>
      <dgm:spPr/>
      <dgm:t>
        <a:bodyPr/>
        <a:lstStyle/>
        <a:p>
          <a:pPr latinLnBrk="1"/>
          <a:endParaRPr lang="ko-KR" altLang="en-US" sz="1200"/>
        </a:p>
      </dgm:t>
    </dgm:pt>
    <dgm:pt modelId="{7C7CED44-0393-472D-A6AE-5083CFF868E7}" type="sibTrans" cxnId="{3A4F2D13-FB37-4DF4-80ED-D46F03EAD409}">
      <dgm:prSet/>
      <dgm:spPr/>
      <dgm:t>
        <a:bodyPr/>
        <a:lstStyle/>
        <a:p>
          <a:pPr latinLnBrk="1"/>
          <a:endParaRPr lang="ko-KR" altLang="en-US" sz="1200"/>
        </a:p>
      </dgm:t>
    </dgm:pt>
    <dgm:pt modelId="{56D13F4E-D3BA-4F87-96BA-4695D1F97000}" type="pres">
      <dgm:prSet presAssocID="{1CDF4EA1-90E1-4E2E-A496-25C85415D8AA}" presName="Name0" presStyleCnt="0">
        <dgm:presLayoutVars>
          <dgm:dir/>
          <dgm:resizeHandles val="exact"/>
        </dgm:presLayoutVars>
      </dgm:prSet>
      <dgm:spPr/>
    </dgm:pt>
    <dgm:pt modelId="{7D21FBB9-5A0D-46A6-9D8F-0248194AC4A7}" type="pres">
      <dgm:prSet presAssocID="{E33282C1-5D03-467B-8E6D-1F663DBDD759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0BDFE97-91F2-4A7E-BB38-A5052477D97F}" type="pres">
      <dgm:prSet presAssocID="{FF4F4634-A4FD-417A-A1EE-703B160F53C6}" presName="parSpace" presStyleCnt="0"/>
      <dgm:spPr/>
    </dgm:pt>
    <dgm:pt modelId="{71B1314D-1725-4EDA-B9DB-19A8C1D66382}" type="pres">
      <dgm:prSet presAssocID="{1A9D41C0-AC56-4347-86F5-168059F924B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DA7C60-CC4E-407E-8264-E52A481655D4}" type="pres">
      <dgm:prSet presAssocID="{F25E73AA-BE6E-4421-B41D-5DB175967DD5}" presName="parSpace" presStyleCnt="0"/>
      <dgm:spPr/>
    </dgm:pt>
    <dgm:pt modelId="{7AC31DF8-27A9-4657-B808-03C195751265}" type="pres">
      <dgm:prSet presAssocID="{2E388BAA-2753-417B-AEE8-634DF97FF934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DA8091D-EBFD-47C6-BFD1-22B5E0475B9A}" type="pres">
      <dgm:prSet presAssocID="{17D79C6D-0B16-405F-A6D1-4CC13CAAEBC3}" presName="parSpace" presStyleCnt="0"/>
      <dgm:spPr/>
    </dgm:pt>
    <dgm:pt modelId="{420B65FC-DFD4-4246-AFC2-E75DF9918031}" type="pres">
      <dgm:prSet presAssocID="{D8C6C6FE-2A8E-4CCF-98F3-B298701EE5CC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2A5FCD-D8D6-41AD-AD79-9C8DCB71B859}" type="pres">
      <dgm:prSet presAssocID="{3C77F160-D8E0-4769-BC63-11965655E729}" presName="parSpace" presStyleCnt="0"/>
      <dgm:spPr/>
    </dgm:pt>
    <dgm:pt modelId="{D2E500D4-EF7B-4594-9C9C-35C4C587B76A}" type="pres">
      <dgm:prSet presAssocID="{063B4454-39A2-4D72-AE06-CB1F1CDE8028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B0FD0061-EE6E-4747-9EF7-350F7A6F0B2E}" type="presOf" srcId="{2E388BAA-2753-417B-AEE8-634DF97FF934}" destId="{7AC31DF8-27A9-4657-B808-03C195751265}" srcOrd="0" destOrd="0" presId="urn:microsoft.com/office/officeart/2005/8/layout/hChevron3"/>
    <dgm:cxn modelId="{67448E6D-65B9-4760-8EE5-FCBCD74B6530}" type="presOf" srcId="{E33282C1-5D03-467B-8E6D-1F663DBDD759}" destId="{7D21FBB9-5A0D-46A6-9D8F-0248194AC4A7}" srcOrd="0" destOrd="0" presId="urn:microsoft.com/office/officeart/2005/8/layout/hChevron3"/>
    <dgm:cxn modelId="{664F77B9-88C0-44AB-A0D2-13FB4BCDF8B6}" srcId="{1CDF4EA1-90E1-4E2E-A496-25C85415D8AA}" destId="{1A9D41C0-AC56-4347-86F5-168059F924BD}" srcOrd="1" destOrd="0" parTransId="{2E53CE1F-70C5-4E71-A78D-A691DD2C4DE3}" sibTransId="{F25E73AA-BE6E-4421-B41D-5DB175967DD5}"/>
    <dgm:cxn modelId="{B0975ADD-3FE8-4A3F-B101-5429EC63750C}" srcId="{1CDF4EA1-90E1-4E2E-A496-25C85415D8AA}" destId="{2E388BAA-2753-417B-AEE8-634DF97FF934}" srcOrd="2" destOrd="0" parTransId="{EAA34AAB-E81F-4A31-87E4-77DFD43D4059}" sibTransId="{17D79C6D-0B16-405F-A6D1-4CC13CAAEBC3}"/>
    <dgm:cxn modelId="{5E9C512F-788A-4E19-B363-B2715B4DA4E0}" type="presOf" srcId="{1CDF4EA1-90E1-4E2E-A496-25C85415D8AA}" destId="{56D13F4E-D3BA-4F87-96BA-4695D1F97000}" srcOrd="0" destOrd="0" presId="urn:microsoft.com/office/officeart/2005/8/layout/hChevron3"/>
    <dgm:cxn modelId="{6E128568-8CC7-44C0-B7C0-FB7E1CE51472}" type="presOf" srcId="{D8C6C6FE-2A8E-4CCF-98F3-B298701EE5CC}" destId="{420B65FC-DFD4-4246-AFC2-E75DF9918031}" srcOrd="0" destOrd="0" presId="urn:microsoft.com/office/officeart/2005/8/layout/hChevron3"/>
    <dgm:cxn modelId="{88E31140-E287-4229-B106-BB64E84403F0}" srcId="{1CDF4EA1-90E1-4E2E-A496-25C85415D8AA}" destId="{D8C6C6FE-2A8E-4CCF-98F3-B298701EE5CC}" srcOrd="3" destOrd="0" parTransId="{C14BEF34-1FC5-43B7-A7F7-90D4B0D7C8D0}" sibTransId="{3C77F160-D8E0-4769-BC63-11965655E729}"/>
    <dgm:cxn modelId="{4CD6E8F8-B3CD-46D9-9405-EBFB5720D58B}" type="presOf" srcId="{063B4454-39A2-4D72-AE06-CB1F1CDE8028}" destId="{D2E500D4-EF7B-4594-9C9C-35C4C587B76A}" srcOrd="0" destOrd="0" presId="urn:microsoft.com/office/officeart/2005/8/layout/hChevron3"/>
    <dgm:cxn modelId="{3A4F2D13-FB37-4DF4-80ED-D46F03EAD409}" srcId="{1CDF4EA1-90E1-4E2E-A496-25C85415D8AA}" destId="{063B4454-39A2-4D72-AE06-CB1F1CDE8028}" srcOrd="4" destOrd="0" parTransId="{A052F52A-B322-4575-99D2-A5C4D61BEE0E}" sibTransId="{7C7CED44-0393-472D-A6AE-5083CFF868E7}"/>
    <dgm:cxn modelId="{7E0BBAAC-3E7F-4539-BA8E-6D9DD705A848}" srcId="{1CDF4EA1-90E1-4E2E-A496-25C85415D8AA}" destId="{E33282C1-5D03-467B-8E6D-1F663DBDD759}" srcOrd="0" destOrd="0" parTransId="{ED55B666-3E90-4A4C-87E7-9230ADE62819}" sibTransId="{FF4F4634-A4FD-417A-A1EE-703B160F53C6}"/>
    <dgm:cxn modelId="{C44E9BBD-0FA4-4762-ADE6-FE498C8CD981}" type="presOf" srcId="{1A9D41C0-AC56-4347-86F5-168059F924BD}" destId="{71B1314D-1725-4EDA-B9DB-19A8C1D66382}" srcOrd="0" destOrd="0" presId="urn:microsoft.com/office/officeart/2005/8/layout/hChevron3"/>
    <dgm:cxn modelId="{8794DE6A-F64C-492B-8B89-B77959FCC1C9}" type="presParOf" srcId="{56D13F4E-D3BA-4F87-96BA-4695D1F97000}" destId="{7D21FBB9-5A0D-46A6-9D8F-0248194AC4A7}" srcOrd="0" destOrd="0" presId="urn:microsoft.com/office/officeart/2005/8/layout/hChevron3"/>
    <dgm:cxn modelId="{73499AA2-2C04-4CB0-87DD-771C0ECBCA66}" type="presParOf" srcId="{56D13F4E-D3BA-4F87-96BA-4695D1F97000}" destId="{D0BDFE97-91F2-4A7E-BB38-A5052477D97F}" srcOrd="1" destOrd="0" presId="urn:microsoft.com/office/officeart/2005/8/layout/hChevron3"/>
    <dgm:cxn modelId="{72DCBD71-F218-4175-A084-1E8516D97F09}" type="presParOf" srcId="{56D13F4E-D3BA-4F87-96BA-4695D1F97000}" destId="{71B1314D-1725-4EDA-B9DB-19A8C1D66382}" srcOrd="2" destOrd="0" presId="urn:microsoft.com/office/officeart/2005/8/layout/hChevron3"/>
    <dgm:cxn modelId="{D22D71CF-AD52-47D7-AF3E-744664259DFA}" type="presParOf" srcId="{56D13F4E-D3BA-4F87-96BA-4695D1F97000}" destId="{9ADA7C60-CC4E-407E-8264-E52A481655D4}" srcOrd="3" destOrd="0" presId="urn:microsoft.com/office/officeart/2005/8/layout/hChevron3"/>
    <dgm:cxn modelId="{75886804-6AE8-4FDB-B60F-556A9061BAA5}" type="presParOf" srcId="{56D13F4E-D3BA-4F87-96BA-4695D1F97000}" destId="{7AC31DF8-27A9-4657-B808-03C195751265}" srcOrd="4" destOrd="0" presId="urn:microsoft.com/office/officeart/2005/8/layout/hChevron3"/>
    <dgm:cxn modelId="{CBCAE809-01A0-41A3-8014-439376B637F9}" type="presParOf" srcId="{56D13F4E-D3BA-4F87-96BA-4695D1F97000}" destId="{8DA8091D-EBFD-47C6-BFD1-22B5E0475B9A}" srcOrd="5" destOrd="0" presId="urn:microsoft.com/office/officeart/2005/8/layout/hChevron3"/>
    <dgm:cxn modelId="{9864DE22-AC4C-45FC-9D7B-02B337F38599}" type="presParOf" srcId="{56D13F4E-D3BA-4F87-96BA-4695D1F97000}" destId="{420B65FC-DFD4-4246-AFC2-E75DF9918031}" srcOrd="6" destOrd="0" presId="urn:microsoft.com/office/officeart/2005/8/layout/hChevron3"/>
    <dgm:cxn modelId="{64CAB899-E9D5-4F1C-BF5B-7CD0A2E733FE}" type="presParOf" srcId="{56D13F4E-D3BA-4F87-96BA-4695D1F97000}" destId="{9A2A5FCD-D8D6-41AD-AD79-9C8DCB71B859}" srcOrd="7" destOrd="0" presId="urn:microsoft.com/office/officeart/2005/8/layout/hChevron3"/>
    <dgm:cxn modelId="{7E67EB86-7254-4EAD-9CA4-C8CD005DC32D}" type="presParOf" srcId="{56D13F4E-D3BA-4F87-96BA-4695D1F97000}" destId="{D2E500D4-EF7B-4594-9C9C-35C4C587B76A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CDF4EA1-90E1-4E2E-A496-25C85415D8AA}" type="doc">
      <dgm:prSet loTypeId="urn:microsoft.com/office/officeart/2005/8/layout/hChevron3" loCatId="process" qsTypeId="urn:microsoft.com/office/officeart/2005/8/quickstyle/simple3" qsCatId="simple" csTypeId="urn:microsoft.com/office/officeart/2005/8/colors/colorful1#4" csCatId="colorful" phldr="1"/>
      <dgm:spPr/>
    </dgm:pt>
    <dgm:pt modelId="{E33282C1-5D03-467B-8E6D-1F663DBDD759}">
      <dgm:prSet phldrT="[텍스트]" custT="1"/>
      <dgm:spPr/>
      <dgm:t>
        <a:bodyPr/>
        <a:lstStyle/>
        <a:p>
          <a:pPr latinLnBrk="1"/>
          <a:r>
            <a:rPr lang="ko-KR" altLang="en-US" sz="1600" b="1" u="sng" dirty="0" smtClean="0"/>
            <a:t>기업 및 </a:t>
          </a:r>
          <a:endParaRPr lang="en-US" altLang="ko-KR" sz="1600" b="1" u="sng" dirty="0" smtClean="0"/>
        </a:p>
        <a:p>
          <a:pPr latinLnBrk="1"/>
          <a:r>
            <a:rPr lang="ko-KR" altLang="en-US" sz="1600" b="1" u="sng" dirty="0" smtClean="0"/>
            <a:t>기업가 분석</a:t>
          </a:r>
          <a:endParaRPr lang="ko-KR" altLang="en-US" sz="1600" b="1" u="sng" dirty="0"/>
        </a:p>
      </dgm:t>
    </dgm:pt>
    <dgm:pt modelId="{ED55B666-3E90-4A4C-87E7-9230ADE62819}" type="parTrans" cxnId="{7E0BBAAC-3E7F-4539-BA8E-6D9DD705A848}">
      <dgm:prSet/>
      <dgm:spPr/>
      <dgm:t>
        <a:bodyPr/>
        <a:lstStyle/>
        <a:p>
          <a:pPr latinLnBrk="1"/>
          <a:endParaRPr lang="ko-KR" altLang="en-US" sz="1200"/>
        </a:p>
      </dgm:t>
    </dgm:pt>
    <dgm:pt modelId="{FF4F4634-A4FD-417A-A1EE-703B160F53C6}" type="sibTrans" cxnId="{7E0BBAAC-3E7F-4539-BA8E-6D9DD705A848}">
      <dgm:prSet/>
      <dgm:spPr/>
      <dgm:t>
        <a:bodyPr/>
        <a:lstStyle/>
        <a:p>
          <a:pPr latinLnBrk="1"/>
          <a:endParaRPr lang="ko-KR" altLang="en-US" sz="1200"/>
        </a:p>
      </dgm:t>
    </dgm:pt>
    <dgm:pt modelId="{1A9D41C0-AC56-4347-86F5-168059F924BD}">
      <dgm:prSet phldrT="[텍스트]" custT="1"/>
      <dgm:spPr/>
      <dgm:t>
        <a:bodyPr/>
        <a:lstStyle/>
        <a:p>
          <a:pPr latinLnBrk="1"/>
          <a:r>
            <a:rPr lang="ko-KR" altLang="en-US" sz="1200" dirty="0" err="1" smtClean="0"/>
            <a:t>인큐베이팅</a:t>
          </a:r>
          <a:r>
            <a:rPr lang="ko-KR" altLang="en-US" sz="1200" dirty="0" smtClean="0"/>
            <a:t> </a:t>
          </a:r>
          <a:endParaRPr lang="en-US" altLang="ko-KR" sz="1200" dirty="0" smtClean="0"/>
        </a:p>
        <a:p>
          <a:pPr latinLnBrk="1"/>
          <a:r>
            <a:rPr lang="ko-KR" altLang="en-US" sz="1200" dirty="0" smtClean="0"/>
            <a:t>목표 수립 </a:t>
          </a:r>
          <a:endParaRPr lang="ko-KR" altLang="en-US" sz="1200" dirty="0"/>
        </a:p>
      </dgm:t>
    </dgm:pt>
    <dgm:pt modelId="{2E53CE1F-70C5-4E71-A78D-A691DD2C4DE3}" type="parTrans" cxnId="{664F77B9-88C0-44AB-A0D2-13FB4BCDF8B6}">
      <dgm:prSet/>
      <dgm:spPr/>
      <dgm:t>
        <a:bodyPr/>
        <a:lstStyle/>
        <a:p>
          <a:pPr latinLnBrk="1"/>
          <a:endParaRPr lang="ko-KR" altLang="en-US" sz="1200"/>
        </a:p>
      </dgm:t>
    </dgm:pt>
    <dgm:pt modelId="{F25E73AA-BE6E-4421-B41D-5DB175967DD5}" type="sibTrans" cxnId="{664F77B9-88C0-44AB-A0D2-13FB4BCDF8B6}">
      <dgm:prSet/>
      <dgm:spPr/>
      <dgm:t>
        <a:bodyPr/>
        <a:lstStyle/>
        <a:p>
          <a:pPr latinLnBrk="1"/>
          <a:endParaRPr lang="ko-KR" altLang="en-US" sz="1200"/>
        </a:p>
      </dgm:t>
    </dgm:pt>
    <dgm:pt modelId="{2E388BAA-2753-417B-AEE8-634DF97FF934}">
      <dgm:prSet phldrT="[텍스트]" custT="1"/>
      <dgm:spPr/>
      <dgm:t>
        <a:bodyPr/>
        <a:lstStyle/>
        <a:p>
          <a:pPr latinLnBrk="1"/>
          <a:r>
            <a:rPr lang="ko-KR" altLang="en-US" sz="1200" dirty="0" err="1" smtClean="0"/>
            <a:t>인큐베이팅</a:t>
          </a:r>
          <a:r>
            <a:rPr lang="en-US" altLang="ko-KR" sz="1200" dirty="0" smtClean="0"/>
            <a:t/>
          </a:r>
          <a:br>
            <a:rPr lang="en-US" altLang="ko-KR" sz="1200" dirty="0" smtClean="0"/>
          </a:br>
          <a:r>
            <a:rPr lang="ko-KR" altLang="en-US" sz="1200" dirty="0" smtClean="0"/>
            <a:t>목표 및 </a:t>
          </a:r>
          <a:r>
            <a:rPr lang="en-US" altLang="ko-KR" sz="1200" dirty="0" smtClean="0"/>
            <a:t/>
          </a:r>
          <a:br>
            <a:rPr lang="en-US" altLang="ko-KR" sz="1200" dirty="0" smtClean="0"/>
          </a:br>
          <a:r>
            <a:rPr lang="ko-KR" altLang="en-US" sz="1200" dirty="0" smtClean="0"/>
            <a:t>방법론 합의</a:t>
          </a:r>
          <a:endParaRPr lang="ko-KR" altLang="en-US" sz="1200" dirty="0"/>
        </a:p>
      </dgm:t>
    </dgm:pt>
    <dgm:pt modelId="{EAA34AAB-E81F-4A31-87E4-77DFD43D4059}" type="parTrans" cxnId="{B0975ADD-3FE8-4A3F-B101-5429EC63750C}">
      <dgm:prSet/>
      <dgm:spPr/>
      <dgm:t>
        <a:bodyPr/>
        <a:lstStyle/>
        <a:p>
          <a:pPr latinLnBrk="1"/>
          <a:endParaRPr lang="ko-KR" altLang="en-US" sz="1200"/>
        </a:p>
      </dgm:t>
    </dgm:pt>
    <dgm:pt modelId="{17D79C6D-0B16-405F-A6D1-4CC13CAAEBC3}" type="sibTrans" cxnId="{B0975ADD-3FE8-4A3F-B101-5429EC63750C}">
      <dgm:prSet/>
      <dgm:spPr/>
      <dgm:t>
        <a:bodyPr/>
        <a:lstStyle/>
        <a:p>
          <a:pPr latinLnBrk="1"/>
          <a:endParaRPr lang="ko-KR" altLang="en-US" sz="1200"/>
        </a:p>
      </dgm:t>
    </dgm:pt>
    <dgm:pt modelId="{D8C6C6FE-2A8E-4CCF-98F3-B298701EE5CC}">
      <dgm:prSet phldrT="[텍스트]" custT="1"/>
      <dgm:spPr/>
      <dgm:t>
        <a:bodyPr/>
        <a:lstStyle/>
        <a:p>
          <a:pPr latinLnBrk="1"/>
          <a:r>
            <a:rPr lang="ko-KR" altLang="en-US" sz="1200" dirty="0" smtClean="0"/>
            <a:t>실행</a:t>
          </a:r>
          <a:r>
            <a:rPr lang="en-US" altLang="ko-KR" sz="1200" dirty="0" smtClean="0"/>
            <a:t>(</a:t>
          </a:r>
          <a:r>
            <a:rPr lang="ko-KR" altLang="en-US" sz="1200" dirty="0" err="1" smtClean="0"/>
            <a:t>코칭과</a:t>
          </a:r>
          <a:r>
            <a:rPr lang="ko-KR" altLang="en-US" sz="1200" dirty="0" smtClean="0"/>
            <a:t> </a:t>
          </a:r>
          <a:r>
            <a:rPr lang="en-US" altLang="ko-KR" sz="1200" dirty="0" smtClean="0"/>
            <a:t/>
          </a:r>
          <a:br>
            <a:rPr lang="en-US" altLang="ko-KR" sz="1200" dirty="0" smtClean="0"/>
          </a:br>
          <a:r>
            <a:rPr lang="ko-KR" altLang="en-US" sz="1200" dirty="0" smtClean="0"/>
            <a:t>프로그램 </a:t>
          </a:r>
          <a:r>
            <a:rPr lang="en-US" altLang="ko-KR" sz="1200" dirty="0" smtClean="0"/>
            <a:t/>
          </a:r>
          <a:br>
            <a:rPr lang="en-US" altLang="ko-KR" sz="1200" dirty="0" smtClean="0"/>
          </a:br>
          <a:r>
            <a:rPr lang="ko-KR" altLang="en-US" sz="1200" dirty="0" smtClean="0"/>
            <a:t>실행</a:t>
          </a:r>
          <a:r>
            <a:rPr lang="en-US" altLang="ko-KR" sz="1200" dirty="0" smtClean="0"/>
            <a:t>)</a:t>
          </a:r>
          <a:r>
            <a:rPr lang="ko-KR" altLang="en-US" sz="1200" dirty="0" smtClean="0"/>
            <a:t> </a:t>
          </a:r>
          <a:endParaRPr lang="ko-KR" altLang="en-US" sz="1200" dirty="0"/>
        </a:p>
      </dgm:t>
    </dgm:pt>
    <dgm:pt modelId="{C14BEF34-1FC5-43B7-A7F7-90D4B0D7C8D0}" type="parTrans" cxnId="{88E31140-E287-4229-B106-BB64E84403F0}">
      <dgm:prSet/>
      <dgm:spPr/>
      <dgm:t>
        <a:bodyPr/>
        <a:lstStyle/>
        <a:p>
          <a:pPr latinLnBrk="1"/>
          <a:endParaRPr lang="ko-KR" altLang="en-US" sz="1200"/>
        </a:p>
      </dgm:t>
    </dgm:pt>
    <dgm:pt modelId="{3C77F160-D8E0-4769-BC63-11965655E729}" type="sibTrans" cxnId="{88E31140-E287-4229-B106-BB64E84403F0}">
      <dgm:prSet/>
      <dgm:spPr/>
      <dgm:t>
        <a:bodyPr/>
        <a:lstStyle/>
        <a:p>
          <a:pPr latinLnBrk="1"/>
          <a:endParaRPr lang="ko-KR" altLang="en-US" sz="1200"/>
        </a:p>
      </dgm:t>
    </dgm:pt>
    <dgm:pt modelId="{063B4454-39A2-4D72-AE06-CB1F1CDE8028}">
      <dgm:prSet phldrT="[텍스트]" custT="1"/>
      <dgm:spPr/>
      <dgm:t>
        <a:bodyPr/>
        <a:lstStyle/>
        <a:p>
          <a:pPr latinLnBrk="1"/>
          <a:r>
            <a:rPr lang="ko-KR" altLang="en-US" sz="1200" smtClean="0"/>
            <a:t>평가 및 보완 </a:t>
          </a:r>
          <a:endParaRPr lang="ko-KR" altLang="en-US" sz="1200" dirty="0"/>
        </a:p>
      </dgm:t>
    </dgm:pt>
    <dgm:pt modelId="{A052F52A-B322-4575-99D2-A5C4D61BEE0E}" type="parTrans" cxnId="{3A4F2D13-FB37-4DF4-80ED-D46F03EAD409}">
      <dgm:prSet/>
      <dgm:spPr/>
      <dgm:t>
        <a:bodyPr/>
        <a:lstStyle/>
        <a:p>
          <a:pPr latinLnBrk="1"/>
          <a:endParaRPr lang="ko-KR" altLang="en-US" sz="1200"/>
        </a:p>
      </dgm:t>
    </dgm:pt>
    <dgm:pt modelId="{7C7CED44-0393-472D-A6AE-5083CFF868E7}" type="sibTrans" cxnId="{3A4F2D13-FB37-4DF4-80ED-D46F03EAD409}">
      <dgm:prSet/>
      <dgm:spPr/>
      <dgm:t>
        <a:bodyPr/>
        <a:lstStyle/>
        <a:p>
          <a:pPr latinLnBrk="1"/>
          <a:endParaRPr lang="ko-KR" altLang="en-US" sz="1200"/>
        </a:p>
      </dgm:t>
    </dgm:pt>
    <dgm:pt modelId="{56D13F4E-D3BA-4F87-96BA-4695D1F97000}" type="pres">
      <dgm:prSet presAssocID="{1CDF4EA1-90E1-4E2E-A496-25C85415D8AA}" presName="Name0" presStyleCnt="0">
        <dgm:presLayoutVars>
          <dgm:dir/>
          <dgm:resizeHandles val="exact"/>
        </dgm:presLayoutVars>
      </dgm:prSet>
      <dgm:spPr/>
    </dgm:pt>
    <dgm:pt modelId="{7D21FBB9-5A0D-46A6-9D8F-0248194AC4A7}" type="pres">
      <dgm:prSet presAssocID="{E33282C1-5D03-467B-8E6D-1F663DBDD759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0BDFE97-91F2-4A7E-BB38-A5052477D97F}" type="pres">
      <dgm:prSet presAssocID="{FF4F4634-A4FD-417A-A1EE-703B160F53C6}" presName="parSpace" presStyleCnt="0"/>
      <dgm:spPr/>
    </dgm:pt>
    <dgm:pt modelId="{71B1314D-1725-4EDA-B9DB-19A8C1D66382}" type="pres">
      <dgm:prSet presAssocID="{1A9D41C0-AC56-4347-86F5-168059F924B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DA7C60-CC4E-407E-8264-E52A481655D4}" type="pres">
      <dgm:prSet presAssocID="{F25E73AA-BE6E-4421-B41D-5DB175967DD5}" presName="parSpace" presStyleCnt="0"/>
      <dgm:spPr/>
    </dgm:pt>
    <dgm:pt modelId="{7AC31DF8-27A9-4657-B808-03C195751265}" type="pres">
      <dgm:prSet presAssocID="{2E388BAA-2753-417B-AEE8-634DF97FF934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DA8091D-EBFD-47C6-BFD1-22B5E0475B9A}" type="pres">
      <dgm:prSet presAssocID="{17D79C6D-0B16-405F-A6D1-4CC13CAAEBC3}" presName="parSpace" presStyleCnt="0"/>
      <dgm:spPr/>
    </dgm:pt>
    <dgm:pt modelId="{420B65FC-DFD4-4246-AFC2-E75DF9918031}" type="pres">
      <dgm:prSet presAssocID="{D8C6C6FE-2A8E-4CCF-98F3-B298701EE5CC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2A5FCD-D8D6-41AD-AD79-9C8DCB71B859}" type="pres">
      <dgm:prSet presAssocID="{3C77F160-D8E0-4769-BC63-11965655E729}" presName="parSpace" presStyleCnt="0"/>
      <dgm:spPr/>
    </dgm:pt>
    <dgm:pt modelId="{D2E500D4-EF7B-4594-9C9C-35C4C587B76A}" type="pres">
      <dgm:prSet presAssocID="{063B4454-39A2-4D72-AE06-CB1F1CDE8028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321A32E0-BB05-4E2A-8389-1B1703543DFC}" type="presOf" srcId="{1CDF4EA1-90E1-4E2E-A496-25C85415D8AA}" destId="{56D13F4E-D3BA-4F87-96BA-4695D1F97000}" srcOrd="0" destOrd="0" presId="urn:microsoft.com/office/officeart/2005/8/layout/hChevron3"/>
    <dgm:cxn modelId="{3A4F2D13-FB37-4DF4-80ED-D46F03EAD409}" srcId="{1CDF4EA1-90E1-4E2E-A496-25C85415D8AA}" destId="{063B4454-39A2-4D72-AE06-CB1F1CDE8028}" srcOrd="4" destOrd="0" parTransId="{A052F52A-B322-4575-99D2-A5C4D61BEE0E}" sibTransId="{7C7CED44-0393-472D-A6AE-5083CFF868E7}"/>
    <dgm:cxn modelId="{7E0BBAAC-3E7F-4539-BA8E-6D9DD705A848}" srcId="{1CDF4EA1-90E1-4E2E-A496-25C85415D8AA}" destId="{E33282C1-5D03-467B-8E6D-1F663DBDD759}" srcOrd="0" destOrd="0" parTransId="{ED55B666-3E90-4A4C-87E7-9230ADE62819}" sibTransId="{FF4F4634-A4FD-417A-A1EE-703B160F53C6}"/>
    <dgm:cxn modelId="{4EE4149D-4842-4C7F-87F2-C78087A3F534}" type="presOf" srcId="{1A9D41C0-AC56-4347-86F5-168059F924BD}" destId="{71B1314D-1725-4EDA-B9DB-19A8C1D66382}" srcOrd="0" destOrd="0" presId="urn:microsoft.com/office/officeart/2005/8/layout/hChevron3"/>
    <dgm:cxn modelId="{664F77B9-88C0-44AB-A0D2-13FB4BCDF8B6}" srcId="{1CDF4EA1-90E1-4E2E-A496-25C85415D8AA}" destId="{1A9D41C0-AC56-4347-86F5-168059F924BD}" srcOrd="1" destOrd="0" parTransId="{2E53CE1F-70C5-4E71-A78D-A691DD2C4DE3}" sibTransId="{F25E73AA-BE6E-4421-B41D-5DB175967DD5}"/>
    <dgm:cxn modelId="{5F1597C4-FFB1-4BAC-9FC1-D9E1054B4185}" type="presOf" srcId="{063B4454-39A2-4D72-AE06-CB1F1CDE8028}" destId="{D2E500D4-EF7B-4594-9C9C-35C4C587B76A}" srcOrd="0" destOrd="0" presId="urn:microsoft.com/office/officeart/2005/8/layout/hChevron3"/>
    <dgm:cxn modelId="{B0975ADD-3FE8-4A3F-B101-5429EC63750C}" srcId="{1CDF4EA1-90E1-4E2E-A496-25C85415D8AA}" destId="{2E388BAA-2753-417B-AEE8-634DF97FF934}" srcOrd="2" destOrd="0" parTransId="{EAA34AAB-E81F-4A31-87E4-77DFD43D4059}" sibTransId="{17D79C6D-0B16-405F-A6D1-4CC13CAAEBC3}"/>
    <dgm:cxn modelId="{88E31140-E287-4229-B106-BB64E84403F0}" srcId="{1CDF4EA1-90E1-4E2E-A496-25C85415D8AA}" destId="{D8C6C6FE-2A8E-4CCF-98F3-B298701EE5CC}" srcOrd="3" destOrd="0" parTransId="{C14BEF34-1FC5-43B7-A7F7-90D4B0D7C8D0}" sibTransId="{3C77F160-D8E0-4769-BC63-11965655E729}"/>
    <dgm:cxn modelId="{98AD2062-74B3-43E2-8197-E0B27551877A}" type="presOf" srcId="{2E388BAA-2753-417B-AEE8-634DF97FF934}" destId="{7AC31DF8-27A9-4657-B808-03C195751265}" srcOrd="0" destOrd="0" presId="urn:microsoft.com/office/officeart/2005/8/layout/hChevron3"/>
    <dgm:cxn modelId="{637CE3E6-C580-4E58-A86B-0EC0893155B7}" type="presOf" srcId="{E33282C1-5D03-467B-8E6D-1F663DBDD759}" destId="{7D21FBB9-5A0D-46A6-9D8F-0248194AC4A7}" srcOrd="0" destOrd="0" presId="urn:microsoft.com/office/officeart/2005/8/layout/hChevron3"/>
    <dgm:cxn modelId="{397ABA4A-F307-4F6E-9558-7F044125543F}" type="presOf" srcId="{D8C6C6FE-2A8E-4CCF-98F3-B298701EE5CC}" destId="{420B65FC-DFD4-4246-AFC2-E75DF9918031}" srcOrd="0" destOrd="0" presId="urn:microsoft.com/office/officeart/2005/8/layout/hChevron3"/>
    <dgm:cxn modelId="{B6392E46-B39D-4F8A-9E83-F4AFBC8AE251}" type="presParOf" srcId="{56D13F4E-D3BA-4F87-96BA-4695D1F97000}" destId="{7D21FBB9-5A0D-46A6-9D8F-0248194AC4A7}" srcOrd="0" destOrd="0" presId="urn:microsoft.com/office/officeart/2005/8/layout/hChevron3"/>
    <dgm:cxn modelId="{636AE684-F7DF-48D1-9CC6-97B5295E8D94}" type="presParOf" srcId="{56D13F4E-D3BA-4F87-96BA-4695D1F97000}" destId="{D0BDFE97-91F2-4A7E-BB38-A5052477D97F}" srcOrd="1" destOrd="0" presId="urn:microsoft.com/office/officeart/2005/8/layout/hChevron3"/>
    <dgm:cxn modelId="{3B3B8F98-ACB8-4E0D-9733-061811A1BD81}" type="presParOf" srcId="{56D13F4E-D3BA-4F87-96BA-4695D1F97000}" destId="{71B1314D-1725-4EDA-B9DB-19A8C1D66382}" srcOrd="2" destOrd="0" presId="urn:microsoft.com/office/officeart/2005/8/layout/hChevron3"/>
    <dgm:cxn modelId="{E0786408-9A63-40A3-BF46-FDD2C754C71B}" type="presParOf" srcId="{56D13F4E-D3BA-4F87-96BA-4695D1F97000}" destId="{9ADA7C60-CC4E-407E-8264-E52A481655D4}" srcOrd="3" destOrd="0" presId="urn:microsoft.com/office/officeart/2005/8/layout/hChevron3"/>
    <dgm:cxn modelId="{B62ACE18-5CCF-4550-9C17-45ADDAE0F8FC}" type="presParOf" srcId="{56D13F4E-D3BA-4F87-96BA-4695D1F97000}" destId="{7AC31DF8-27A9-4657-B808-03C195751265}" srcOrd="4" destOrd="0" presId="urn:microsoft.com/office/officeart/2005/8/layout/hChevron3"/>
    <dgm:cxn modelId="{724F88FF-574C-4915-B59C-84658196362E}" type="presParOf" srcId="{56D13F4E-D3BA-4F87-96BA-4695D1F97000}" destId="{8DA8091D-EBFD-47C6-BFD1-22B5E0475B9A}" srcOrd="5" destOrd="0" presId="urn:microsoft.com/office/officeart/2005/8/layout/hChevron3"/>
    <dgm:cxn modelId="{B69CD006-0345-499E-94FF-386A9F5A5D32}" type="presParOf" srcId="{56D13F4E-D3BA-4F87-96BA-4695D1F97000}" destId="{420B65FC-DFD4-4246-AFC2-E75DF9918031}" srcOrd="6" destOrd="0" presId="urn:microsoft.com/office/officeart/2005/8/layout/hChevron3"/>
    <dgm:cxn modelId="{6FBF9B7D-3146-45B6-81C4-7C30354F3517}" type="presParOf" srcId="{56D13F4E-D3BA-4F87-96BA-4695D1F97000}" destId="{9A2A5FCD-D8D6-41AD-AD79-9C8DCB71B859}" srcOrd="7" destOrd="0" presId="urn:microsoft.com/office/officeart/2005/8/layout/hChevron3"/>
    <dgm:cxn modelId="{A585490E-014C-4203-B321-D7C79AF1DC25}" type="presParOf" srcId="{56D13F4E-D3BA-4F87-96BA-4695D1F97000}" destId="{D2E500D4-EF7B-4594-9C9C-35C4C587B76A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CDF4EA1-90E1-4E2E-A496-25C85415D8AA}" type="doc">
      <dgm:prSet loTypeId="urn:microsoft.com/office/officeart/2005/8/layout/hChevron3" loCatId="process" qsTypeId="urn:microsoft.com/office/officeart/2005/8/quickstyle/simple3" qsCatId="simple" csTypeId="urn:microsoft.com/office/officeart/2005/8/colors/colorful1#5" csCatId="colorful" phldr="1"/>
      <dgm:spPr/>
    </dgm:pt>
    <dgm:pt modelId="{E33282C1-5D03-467B-8E6D-1F663DBDD759}">
      <dgm:prSet phldrT="[텍스트]" custT="1"/>
      <dgm:spPr/>
      <dgm:t>
        <a:bodyPr/>
        <a:lstStyle/>
        <a:p>
          <a:pPr latinLnBrk="1"/>
          <a:r>
            <a:rPr lang="ko-KR" altLang="en-US" sz="1600" b="1" u="sng" dirty="0" smtClean="0"/>
            <a:t>기업 및 </a:t>
          </a:r>
          <a:endParaRPr lang="en-US" altLang="ko-KR" sz="1600" b="1" u="sng" dirty="0" smtClean="0"/>
        </a:p>
        <a:p>
          <a:pPr latinLnBrk="1"/>
          <a:r>
            <a:rPr lang="ko-KR" altLang="en-US" sz="1600" b="1" u="sng" dirty="0" smtClean="0"/>
            <a:t>기업가 분석</a:t>
          </a:r>
          <a:endParaRPr lang="ko-KR" altLang="en-US" sz="1600" b="1" u="sng" dirty="0"/>
        </a:p>
      </dgm:t>
    </dgm:pt>
    <dgm:pt modelId="{ED55B666-3E90-4A4C-87E7-9230ADE62819}" type="parTrans" cxnId="{7E0BBAAC-3E7F-4539-BA8E-6D9DD705A848}">
      <dgm:prSet/>
      <dgm:spPr/>
      <dgm:t>
        <a:bodyPr/>
        <a:lstStyle/>
        <a:p>
          <a:pPr latinLnBrk="1"/>
          <a:endParaRPr lang="ko-KR" altLang="en-US" sz="1200"/>
        </a:p>
      </dgm:t>
    </dgm:pt>
    <dgm:pt modelId="{FF4F4634-A4FD-417A-A1EE-703B160F53C6}" type="sibTrans" cxnId="{7E0BBAAC-3E7F-4539-BA8E-6D9DD705A848}">
      <dgm:prSet/>
      <dgm:spPr/>
      <dgm:t>
        <a:bodyPr/>
        <a:lstStyle/>
        <a:p>
          <a:pPr latinLnBrk="1"/>
          <a:endParaRPr lang="ko-KR" altLang="en-US" sz="1200"/>
        </a:p>
      </dgm:t>
    </dgm:pt>
    <dgm:pt modelId="{1A9D41C0-AC56-4347-86F5-168059F924BD}">
      <dgm:prSet phldrT="[텍스트]" custT="1"/>
      <dgm:spPr/>
      <dgm:t>
        <a:bodyPr/>
        <a:lstStyle/>
        <a:p>
          <a:pPr latinLnBrk="1"/>
          <a:r>
            <a:rPr lang="ko-KR" altLang="en-US" sz="1200" dirty="0" err="1" smtClean="0"/>
            <a:t>인큐베이팅</a:t>
          </a:r>
          <a:r>
            <a:rPr lang="ko-KR" altLang="en-US" sz="1200" dirty="0" smtClean="0"/>
            <a:t> </a:t>
          </a:r>
          <a:endParaRPr lang="en-US" altLang="ko-KR" sz="1200" dirty="0" smtClean="0"/>
        </a:p>
        <a:p>
          <a:pPr latinLnBrk="1"/>
          <a:r>
            <a:rPr lang="ko-KR" altLang="en-US" sz="1200" dirty="0" smtClean="0"/>
            <a:t>목표 수립 </a:t>
          </a:r>
          <a:endParaRPr lang="ko-KR" altLang="en-US" sz="1200" dirty="0"/>
        </a:p>
      </dgm:t>
    </dgm:pt>
    <dgm:pt modelId="{2E53CE1F-70C5-4E71-A78D-A691DD2C4DE3}" type="parTrans" cxnId="{664F77B9-88C0-44AB-A0D2-13FB4BCDF8B6}">
      <dgm:prSet/>
      <dgm:spPr/>
      <dgm:t>
        <a:bodyPr/>
        <a:lstStyle/>
        <a:p>
          <a:pPr latinLnBrk="1"/>
          <a:endParaRPr lang="ko-KR" altLang="en-US" sz="1200"/>
        </a:p>
      </dgm:t>
    </dgm:pt>
    <dgm:pt modelId="{F25E73AA-BE6E-4421-B41D-5DB175967DD5}" type="sibTrans" cxnId="{664F77B9-88C0-44AB-A0D2-13FB4BCDF8B6}">
      <dgm:prSet/>
      <dgm:spPr/>
      <dgm:t>
        <a:bodyPr/>
        <a:lstStyle/>
        <a:p>
          <a:pPr latinLnBrk="1"/>
          <a:endParaRPr lang="ko-KR" altLang="en-US" sz="1200"/>
        </a:p>
      </dgm:t>
    </dgm:pt>
    <dgm:pt modelId="{2E388BAA-2753-417B-AEE8-634DF97FF934}">
      <dgm:prSet phldrT="[텍스트]" custT="1"/>
      <dgm:spPr/>
      <dgm:t>
        <a:bodyPr/>
        <a:lstStyle/>
        <a:p>
          <a:pPr latinLnBrk="1"/>
          <a:r>
            <a:rPr lang="ko-KR" altLang="en-US" sz="1200" dirty="0" err="1" smtClean="0"/>
            <a:t>인큐베이팅</a:t>
          </a:r>
          <a:r>
            <a:rPr lang="en-US" altLang="ko-KR" sz="1200" dirty="0" smtClean="0"/>
            <a:t/>
          </a:r>
          <a:br>
            <a:rPr lang="en-US" altLang="ko-KR" sz="1200" dirty="0" smtClean="0"/>
          </a:br>
          <a:r>
            <a:rPr lang="ko-KR" altLang="en-US" sz="1200" dirty="0" smtClean="0"/>
            <a:t>목표 및 </a:t>
          </a:r>
          <a:r>
            <a:rPr lang="en-US" altLang="ko-KR" sz="1200" dirty="0" smtClean="0"/>
            <a:t/>
          </a:r>
          <a:br>
            <a:rPr lang="en-US" altLang="ko-KR" sz="1200" dirty="0" smtClean="0"/>
          </a:br>
          <a:r>
            <a:rPr lang="ko-KR" altLang="en-US" sz="1200" dirty="0" smtClean="0"/>
            <a:t>방법론 합의</a:t>
          </a:r>
          <a:endParaRPr lang="ko-KR" altLang="en-US" sz="1200" dirty="0"/>
        </a:p>
      </dgm:t>
    </dgm:pt>
    <dgm:pt modelId="{EAA34AAB-E81F-4A31-87E4-77DFD43D4059}" type="parTrans" cxnId="{B0975ADD-3FE8-4A3F-B101-5429EC63750C}">
      <dgm:prSet/>
      <dgm:spPr/>
      <dgm:t>
        <a:bodyPr/>
        <a:lstStyle/>
        <a:p>
          <a:pPr latinLnBrk="1"/>
          <a:endParaRPr lang="ko-KR" altLang="en-US" sz="1200"/>
        </a:p>
      </dgm:t>
    </dgm:pt>
    <dgm:pt modelId="{17D79C6D-0B16-405F-A6D1-4CC13CAAEBC3}" type="sibTrans" cxnId="{B0975ADD-3FE8-4A3F-B101-5429EC63750C}">
      <dgm:prSet/>
      <dgm:spPr/>
      <dgm:t>
        <a:bodyPr/>
        <a:lstStyle/>
        <a:p>
          <a:pPr latinLnBrk="1"/>
          <a:endParaRPr lang="ko-KR" altLang="en-US" sz="1200"/>
        </a:p>
      </dgm:t>
    </dgm:pt>
    <dgm:pt modelId="{D8C6C6FE-2A8E-4CCF-98F3-B298701EE5CC}">
      <dgm:prSet phldrT="[텍스트]" custT="1"/>
      <dgm:spPr/>
      <dgm:t>
        <a:bodyPr/>
        <a:lstStyle/>
        <a:p>
          <a:pPr latinLnBrk="1"/>
          <a:r>
            <a:rPr lang="ko-KR" altLang="en-US" sz="1200" dirty="0" smtClean="0"/>
            <a:t>실행</a:t>
          </a:r>
          <a:r>
            <a:rPr lang="en-US" altLang="ko-KR" sz="1200" dirty="0" smtClean="0"/>
            <a:t>(</a:t>
          </a:r>
          <a:r>
            <a:rPr lang="ko-KR" altLang="en-US" sz="1200" dirty="0" err="1" smtClean="0"/>
            <a:t>코칭과</a:t>
          </a:r>
          <a:r>
            <a:rPr lang="ko-KR" altLang="en-US" sz="1200" dirty="0" smtClean="0"/>
            <a:t> </a:t>
          </a:r>
          <a:r>
            <a:rPr lang="en-US" altLang="ko-KR" sz="1200" dirty="0" smtClean="0"/>
            <a:t/>
          </a:r>
          <a:br>
            <a:rPr lang="en-US" altLang="ko-KR" sz="1200" dirty="0" smtClean="0"/>
          </a:br>
          <a:r>
            <a:rPr lang="ko-KR" altLang="en-US" sz="1200" dirty="0" smtClean="0"/>
            <a:t>프로그램 </a:t>
          </a:r>
          <a:r>
            <a:rPr lang="en-US" altLang="ko-KR" sz="1200" dirty="0" smtClean="0"/>
            <a:t/>
          </a:r>
          <a:br>
            <a:rPr lang="en-US" altLang="ko-KR" sz="1200" dirty="0" smtClean="0"/>
          </a:br>
          <a:r>
            <a:rPr lang="ko-KR" altLang="en-US" sz="1200" dirty="0" smtClean="0"/>
            <a:t>실행</a:t>
          </a:r>
          <a:r>
            <a:rPr lang="en-US" altLang="ko-KR" sz="1200" dirty="0" smtClean="0"/>
            <a:t>)</a:t>
          </a:r>
          <a:r>
            <a:rPr lang="ko-KR" altLang="en-US" sz="1200" dirty="0" smtClean="0"/>
            <a:t> </a:t>
          </a:r>
          <a:endParaRPr lang="ko-KR" altLang="en-US" sz="1200" dirty="0"/>
        </a:p>
      </dgm:t>
    </dgm:pt>
    <dgm:pt modelId="{C14BEF34-1FC5-43B7-A7F7-90D4B0D7C8D0}" type="parTrans" cxnId="{88E31140-E287-4229-B106-BB64E84403F0}">
      <dgm:prSet/>
      <dgm:spPr/>
      <dgm:t>
        <a:bodyPr/>
        <a:lstStyle/>
        <a:p>
          <a:pPr latinLnBrk="1"/>
          <a:endParaRPr lang="ko-KR" altLang="en-US" sz="1200"/>
        </a:p>
      </dgm:t>
    </dgm:pt>
    <dgm:pt modelId="{3C77F160-D8E0-4769-BC63-11965655E729}" type="sibTrans" cxnId="{88E31140-E287-4229-B106-BB64E84403F0}">
      <dgm:prSet/>
      <dgm:spPr/>
      <dgm:t>
        <a:bodyPr/>
        <a:lstStyle/>
        <a:p>
          <a:pPr latinLnBrk="1"/>
          <a:endParaRPr lang="ko-KR" altLang="en-US" sz="1200"/>
        </a:p>
      </dgm:t>
    </dgm:pt>
    <dgm:pt modelId="{063B4454-39A2-4D72-AE06-CB1F1CDE8028}">
      <dgm:prSet phldrT="[텍스트]" custT="1"/>
      <dgm:spPr/>
      <dgm:t>
        <a:bodyPr/>
        <a:lstStyle/>
        <a:p>
          <a:pPr latinLnBrk="1"/>
          <a:r>
            <a:rPr lang="ko-KR" altLang="en-US" sz="1200" smtClean="0"/>
            <a:t>평가 및 보완 </a:t>
          </a:r>
          <a:endParaRPr lang="ko-KR" altLang="en-US" sz="1200" dirty="0"/>
        </a:p>
      </dgm:t>
    </dgm:pt>
    <dgm:pt modelId="{A052F52A-B322-4575-99D2-A5C4D61BEE0E}" type="parTrans" cxnId="{3A4F2D13-FB37-4DF4-80ED-D46F03EAD409}">
      <dgm:prSet/>
      <dgm:spPr/>
      <dgm:t>
        <a:bodyPr/>
        <a:lstStyle/>
        <a:p>
          <a:pPr latinLnBrk="1"/>
          <a:endParaRPr lang="ko-KR" altLang="en-US" sz="1200"/>
        </a:p>
      </dgm:t>
    </dgm:pt>
    <dgm:pt modelId="{7C7CED44-0393-472D-A6AE-5083CFF868E7}" type="sibTrans" cxnId="{3A4F2D13-FB37-4DF4-80ED-D46F03EAD409}">
      <dgm:prSet/>
      <dgm:spPr/>
      <dgm:t>
        <a:bodyPr/>
        <a:lstStyle/>
        <a:p>
          <a:pPr latinLnBrk="1"/>
          <a:endParaRPr lang="ko-KR" altLang="en-US" sz="1200"/>
        </a:p>
      </dgm:t>
    </dgm:pt>
    <dgm:pt modelId="{56D13F4E-D3BA-4F87-96BA-4695D1F97000}" type="pres">
      <dgm:prSet presAssocID="{1CDF4EA1-90E1-4E2E-A496-25C85415D8AA}" presName="Name0" presStyleCnt="0">
        <dgm:presLayoutVars>
          <dgm:dir/>
          <dgm:resizeHandles val="exact"/>
        </dgm:presLayoutVars>
      </dgm:prSet>
      <dgm:spPr/>
    </dgm:pt>
    <dgm:pt modelId="{7D21FBB9-5A0D-46A6-9D8F-0248194AC4A7}" type="pres">
      <dgm:prSet presAssocID="{E33282C1-5D03-467B-8E6D-1F663DBDD759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0BDFE97-91F2-4A7E-BB38-A5052477D97F}" type="pres">
      <dgm:prSet presAssocID="{FF4F4634-A4FD-417A-A1EE-703B160F53C6}" presName="parSpace" presStyleCnt="0"/>
      <dgm:spPr/>
    </dgm:pt>
    <dgm:pt modelId="{71B1314D-1725-4EDA-B9DB-19A8C1D66382}" type="pres">
      <dgm:prSet presAssocID="{1A9D41C0-AC56-4347-86F5-168059F924B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DA7C60-CC4E-407E-8264-E52A481655D4}" type="pres">
      <dgm:prSet presAssocID="{F25E73AA-BE6E-4421-B41D-5DB175967DD5}" presName="parSpace" presStyleCnt="0"/>
      <dgm:spPr/>
    </dgm:pt>
    <dgm:pt modelId="{7AC31DF8-27A9-4657-B808-03C195751265}" type="pres">
      <dgm:prSet presAssocID="{2E388BAA-2753-417B-AEE8-634DF97FF934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DA8091D-EBFD-47C6-BFD1-22B5E0475B9A}" type="pres">
      <dgm:prSet presAssocID="{17D79C6D-0B16-405F-A6D1-4CC13CAAEBC3}" presName="parSpace" presStyleCnt="0"/>
      <dgm:spPr/>
    </dgm:pt>
    <dgm:pt modelId="{420B65FC-DFD4-4246-AFC2-E75DF9918031}" type="pres">
      <dgm:prSet presAssocID="{D8C6C6FE-2A8E-4CCF-98F3-B298701EE5CC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2A5FCD-D8D6-41AD-AD79-9C8DCB71B859}" type="pres">
      <dgm:prSet presAssocID="{3C77F160-D8E0-4769-BC63-11965655E729}" presName="parSpace" presStyleCnt="0"/>
      <dgm:spPr/>
    </dgm:pt>
    <dgm:pt modelId="{D2E500D4-EF7B-4594-9C9C-35C4C587B76A}" type="pres">
      <dgm:prSet presAssocID="{063B4454-39A2-4D72-AE06-CB1F1CDE8028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1A808103-6A01-43B9-893F-A4805ABAE384}" type="presOf" srcId="{D8C6C6FE-2A8E-4CCF-98F3-B298701EE5CC}" destId="{420B65FC-DFD4-4246-AFC2-E75DF9918031}" srcOrd="0" destOrd="0" presId="urn:microsoft.com/office/officeart/2005/8/layout/hChevron3"/>
    <dgm:cxn modelId="{664F77B9-88C0-44AB-A0D2-13FB4BCDF8B6}" srcId="{1CDF4EA1-90E1-4E2E-A496-25C85415D8AA}" destId="{1A9D41C0-AC56-4347-86F5-168059F924BD}" srcOrd="1" destOrd="0" parTransId="{2E53CE1F-70C5-4E71-A78D-A691DD2C4DE3}" sibTransId="{F25E73AA-BE6E-4421-B41D-5DB175967DD5}"/>
    <dgm:cxn modelId="{B0975ADD-3FE8-4A3F-B101-5429EC63750C}" srcId="{1CDF4EA1-90E1-4E2E-A496-25C85415D8AA}" destId="{2E388BAA-2753-417B-AEE8-634DF97FF934}" srcOrd="2" destOrd="0" parTransId="{EAA34AAB-E81F-4A31-87E4-77DFD43D4059}" sibTransId="{17D79C6D-0B16-405F-A6D1-4CC13CAAEBC3}"/>
    <dgm:cxn modelId="{A5C11834-D24F-4FDB-A8E0-1F81A3ADDDD7}" type="presOf" srcId="{E33282C1-5D03-467B-8E6D-1F663DBDD759}" destId="{7D21FBB9-5A0D-46A6-9D8F-0248194AC4A7}" srcOrd="0" destOrd="0" presId="urn:microsoft.com/office/officeart/2005/8/layout/hChevron3"/>
    <dgm:cxn modelId="{398B1807-AE2C-4B06-BB7F-DD8C15174C7B}" type="presOf" srcId="{063B4454-39A2-4D72-AE06-CB1F1CDE8028}" destId="{D2E500D4-EF7B-4594-9C9C-35C4C587B76A}" srcOrd="0" destOrd="0" presId="urn:microsoft.com/office/officeart/2005/8/layout/hChevron3"/>
    <dgm:cxn modelId="{CFAE758A-64B1-48AC-99E9-ADD436013E2D}" type="presOf" srcId="{2E388BAA-2753-417B-AEE8-634DF97FF934}" destId="{7AC31DF8-27A9-4657-B808-03C195751265}" srcOrd="0" destOrd="0" presId="urn:microsoft.com/office/officeart/2005/8/layout/hChevron3"/>
    <dgm:cxn modelId="{18A3E33A-789E-4B22-8A77-A89FA8D8EEE1}" type="presOf" srcId="{1CDF4EA1-90E1-4E2E-A496-25C85415D8AA}" destId="{56D13F4E-D3BA-4F87-96BA-4695D1F97000}" srcOrd="0" destOrd="0" presId="urn:microsoft.com/office/officeart/2005/8/layout/hChevron3"/>
    <dgm:cxn modelId="{88E31140-E287-4229-B106-BB64E84403F0}" srcId="{1CDF4EA1-90E1-4E2E-A496-25C85415D8AA}" destId="{D8C6C6FE-2A8E-4CCF-98F3-B298701EE5CC}" srcOrd="3" destOrd="0" parTransId="{C14BEF34-1FC5-43B7-A7F7-90D4B0D7C8D0}" sibTransId="{3C77F160-D8E0-4769-BC63-11965655E729}"/>
    <dgm:cxn modelId="{3A4F2D13-FB37-4DF4-80ED-D46F03EAD409}" srcId="{1CDF4EA1-90E1-4E2E-A496-25C85415D8AA}" destId="{063B4454-39A2-4D72-AE06-CB1F1CDE8028}" srcOrd="4" destOrd="0" parTransId="{A052F52A-B322-4575-99D2-A5C4D61BEE0E}" sibTransId="{7C7CED44-0393-472D-A6AE-5083CFF868E7}"/>
    <dgm:cxn modelId="{7E0BBAAC-3E7F-4539-BA8E-6D9DD705A848}" srcId="{1CDF4EA1-90E1-4E2E-A496-25C85415D8AA}" destId="{E33282C1-5D03-467B-8E6D-1F663DBDD759}" srcOrd="0" destOrd="0" parTransId="{ED55B666-3E90-4A4C-87E7-9230ADE62819}" sibTransId="{FF4F4634-A4FD-417A-A1EE-703B160F53C6}"/>
    <dgm:cxn modelId="{5077AFFD-10FB-4A70-A944-15D40AA865CD}" type="presOf" srcId="{1A9D41C0-AC56-4347-86F5-168059F924BD}" destId="{71B1314D-1725-4EDA-B9DB-19A8C1D66382}" srcOrd="0" destOrd="0" presId="urn:microsoft.com/office/officeart/2005/8/layout/hChevron3"/>
    <dgm:cxn modelId="{2E24922B-F11C-4C7C-9FC2-0A854B0EBD77}" type="presParOf" srcId="{56D13F4E-D3BA-4F87-96BA-4695D1F97000}" destId="{7D21FBB9-5A0D-46A6-9D8F-0248194AC4A7}" srcOrd="0" destOrd="0" presId="urn:microsoft.com/office/officeart/2005/8/layout/hChevron3"/>
    <dgm:cxn modelId="{81C8DEB3-1E63-4BF9-811F-5801180BED1D}" type="presParOf" srcId="{56D13F4E-D3BA-4F87-96BA-4695D1F97000}" destId="{D0BDFE97-91F2-4A7E-BB38-A5052477D97F}" srcOrd="1" destOrd="0" presId="urn:microsoft.com/office/officeart/2005/8/layout/hChevron3"/>
    <dgm:cxn modelId="{F8F0C7E3-FF17-4AB7-89BA-DCCCD77399D2}" type="presParOf" srcId="{56D13F4E-D3BA-4F87-96BA-4695D1F97000}" destId="{71B1314D-1725-4EDA-B9DB-19A8C1D66382}" srcOrd="2" destOrd="0" presId="urn:microsoft.com/office/officeart/2005/8/layout/hChevron3"/>
    <dgm:cxn modelId="{21A6792E-4BFC-4A40-BF1F-DE2D1C2B1F82}" type="presParOf" srcId="{56D13F4E-D3BA-4F87-96BA-4695D1F97000}" destId="{9ADA7C60-CC4E-407E-8264-E52A481655D4}" srcOrd="3" destOrd="0" presId="urn:microsoft.com/office/officeart/2005/8/layout/hChevron3"/>
    <dgm:cxn modelId="{11E8DF57-BFB8-4627-85FF-69D7433B7546}" type="presParOf" srcId="{56D13F4E-D3BA-4F87-96BA-4695D1F97000}" destId="{7AC31DF8-27A9-4657-B808-03C195751265}" srcOrd="4" destOrd="0" presId="urn:microsoft.com/office/officeart/2005/8/layout/hChevron3"/>
    <dgm:cxn modelId="{3AB42DF4-1B92-4704-B84E-D3639AB43020}" type="presParOf" srcId="{56D13F4E-D3BA-4F87-96BA-4695D1F97000}" destId="{8DA8091D-EBFD-47C6-BFD1-22B5E0475B9A}" srcOrd="5" destOrd="0" presId="urn:microsoft.com/office/officeart/2005/8/layout/hChevron3"/>
    <dgm:cxn modelId="{A28AB7A7-9E08-4401-B797-528F33D84C81}" type="presParOf" srcId="{56D13F4E-D3BA-4F87-96BA-4695D1F97000}" destId="{420B65FC-DFD4-4246-AFC2-E75DF9918031}" srcOrd="6" destOrd="0" presId="urn:microsoft.com/office/officeart/2005/8/layout/hChevron3"/>
    <dgm:cxn modelId="{B88FD377-9F33-4582-9345-C26AC1FC84EA}" type="presParOf" srcId="{56D13F4E-D3BA-4F87-96BA-4695D1F97000}" destId="{9A2A5FCD-D8D6-41AD-AD79-9C8DCB71B859}" srcOrd="7" destOrd="0" presId="urn:microsoft.com/office/officeart/2005/8/layout/hChevron3"/>
    <dgm:cxn modelId="{2160DB28-E402-4B03-B89F-4979893AE1F7}" type="presParOf" srcId="{56D13F4E-D3BA-4F87-96BA-4695D1F97000}" destId="{D2E500D4-EF7B-4594-9C9C-35C4C587B76A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056D1D-694C-4FC8-A846-0A31409B2E27}">
      <dsp:nvSpPr>
        <dsp:cNvPr id="0" name=""/>
        <dsp:cNvSpPr/>
      </dsp:nvSpPr>
      <dsp:spPr>
        <a:xfrm>
          <a:off x="599485" y="0"/>
          <a:ext cx="6794166" cy="2592288"/>
        </a:xfrm>
        <a:prstGeom prst="rightArrow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C7CDF9-FC1A-449B-841C-E287485F7A3A}">
      <dsp:nvSpPr>
        <dsp:cNvPr id="0" name=""/>
        <dsp:cNvSpPr/>
      </dsp:nvSpPr>
      <dsp:spPr>
        <a:xfrm>
          <a:off x="0" y="777686"/>
          <a:ext cx="2397941" cy="1036915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1800" b="1" kern="1200" dirty="0" smtClean="0"/>
            <a:t>1. </a:t>
          </a:r>
          <a:r>
            <a:rPr lang="ko-KR" altLang="en-US" sz="1800" b="1" kern="1200" dirty="0" smtClean="0"/>
            <a:t>인사하기</a:t>
          </a:r>
          <a:endParaRPr lang="ko-KR" altLang="en-US" sz="1800" b="1" kern="1200" dirty="0"/>
        </a:p>
      </dsp:txBody>
      <dsp:txXfrm>
        <a:off x="50618" y="828304"/>
        <a:ext cx="2296705" cy="935679"/>
      </dsp:txXfrm>
    </dsp:sp>
    <dsp:sp modelId="{78791028-77C3-48F1-B6F3-FDE1D15FD7B2}">
      <dsp:nvSpPr>
        <dsp:cNvPr id="0" name=""/>
        <dsp:cNvSpPr/>
      </dsp:nvSpPr>
      <dsp:spPr>
        <a:xfrm>
          <a:off x="2797597" y="777686"/>
          <a:ext cx="2397941" cy="1036915"/>
        </a:xfrm>
        <a:prstGeom prst="roundRect">
          <a:avLst/>
        </a:prstGeom>
        <a:solidFill>
          <a:schemeClr val="accent4">
            <a:hueOff val="-2232385"/>
            <a:satOff val="13449"/>
            <a:lumOff val="107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1800" b="1" kern="1200" dirty="0" smtClean="0"/>
            <a:t>2. </a:t>
          </a:r>
          <a:r>
            <a:rPr lang="ko-KR" altLang="en-US" sz="1800" b="1" kern="1200" dirty="0" smtClean="0"/>
            <a:t>이름과 별명 소개</a:t>
          </a:r>
          <a:endParaRPr lang="ko-KR" altLang="en-US" sz="1800" b="1" kern="1200" dirty="0"/>
        </a:p>
      </dsp:txBody>
      <dsp:txXfrm>
        <a:off x="2848215" y="828304"/>
        <a:ext cx="2296705" cy="935679"/>
      </dsp:txXfrm>
    </dsp:sp>
    <dsp:sp modelId="{904CB573-B49B-4AD7-89B2-9FED156A3E34}">
      <dsp:nvSpPr>
        <dsp:cNvPr id="0" name=""/>
        <dsp:cNvSpPr/>
      </dsp:nvSpPr>
      <dsp:spPr>
        <a:xfrm>
          <a:off x="5595195" y="777686"/>
          <a:ext cx="2397941" cy="1036915"/>
        </a:xfrm>
        <a:prstGeom prst="roundRect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1800" b="1" kern="1200" dirty="0" smtClean="0"/>
            <a:t>3. </a:t>
          </a:r>
          <a:r>
            <a:rPr lang="ko-KR" altLang="en-US" sz="1800" b="1" kern="1200" dirty="0" smtClean="0"/>
            <a:t>조원 답례</a:t>
          </a:r>
          <a:endParaRPr lang="en-US" altLang="ko-KR" sz="1800" b="1" kern="1200" dirty="0" smtClean="0"/>
        </a:p>
      </dsp:txBody>
      <dsp:txXfrm>
        <a:off x="5645813" y="828304"/>
        <a:ext cx="2296705" cy="935679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21FBB9-5A0D-46A6-9D8F-0248194AC4A7}">
      <dsp:nvSpPr>
        <dsp:cNvPr id="0" name=""/>
        <dsp:cNvSpPr/>
      </dsp:nvSpPr>
      <dsp:spPr>
        <a:xfrm>
          <a:off x="773" y="42219"/>
          <a:ext cx="1508294" cy="603317"/>
        </a:xfrm>
        <a:prstGeom prst="homePlat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5344" tIns="42672" rIns="21336" bIns="42672" numCol="1" spcCol="1270" anchor="ctr" anchorCtr="0">
          <a:noAutofit/>
        </a:bodyPr>
        <a:lstStyle/>
        <a:p>
          <a:pPr lvl="0" algn="ctr" defTabSz="7112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600" b="1" u="sng" kern="1200" dirty="0" smtClean="0"/>
            <a:t>기업 및 </a:t>
          </a:r>
          <a:endParaRPr lang="en-US" altLang="ko-KR" sz="1600" b="1" u="sng" kern="1200" dirty="0" smtClean="0"/>
        </a:p>
        <a:p>
          <a:pPr lvl="0" algn="ctr" defTabSz="7112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600" b="1" u="sng" kern="1200" dirty="0" smtClean="0"/>
            <a:t>기업가 분석</a:t>
          </a:r>
          <a:endParaRPr lang="ko-KR" altLang="en-US" sz="1600" b="1" u="sng" kern="1200" dirty="0"/>
        </a:p>
      </dsp:txBody>
      <dsp:txXfrm>
        <a:off x="773" y="42219"/>
        <a:ext cx="1357465" cy="603317"/>
      </dsp:txXfrm>
    </dsp:sp>
    <dsp:sp modelId="{71B1314D-1725-4EDA-B9DB-19A8C1D66382}">
      <dsp:nvSpPr>
        <dsp:cNvPr id="0" name=""/>
        <dsp:cNvSpPr/>
      </dsp:nvSpPr>
      <dsp:spPr>
        <a:xfrm>
          <a:off x="1207408" y="42219"/>
          <a:ext cx="1508294" cy="603317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err="1" smtClean="0"/>
            <a:t>인큐베이팅</a:t>
          </a:r>
          <a:r>
            <a:rPr lang="ko-KR" altLang="en-US" sz="1200" kern="1200" dirty="0" smtClean="0"/>
            <a:t> </a:t>
          </a:r>
          <a:endParaRPr lang="en-US" altLang="ko-KR" sz="1200" kern="1200" dirty="0" smtClean="0"/>
        </a:p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smtClean="0"/>
            <a:t>목표 수립 </a:t>
          </a:r>
          <a:endParaRPr lang="ko-KR" altLang="en-US" sz="1200" kern="1200" dirty="0"/>
        </a:p>
      </dsp:txBody>
      <dsp:txXfrm>
        <a:off x="1509067" y="42219"/>
        <a:ext cx="904977" cy="603317"/>
      </dsp:txXfrm>
    </dsp:sp>
    <dsp:sp modelId="{7AC31DF8-27A9-4657-B808-03C195751265}">
      <dsp:nvSpPr>
        <dsp:cNvPr id="0" name=""/>
        <dsp:cNvSpPr/>
      </dsp:nvSpPr>
      <dsp:spPr>
        <a:xfrm>
          <a:off x="2414043" y="42219"/>
          <a:ext cx="1508294" cy="603317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err="1" smtClean="0"/>
            <a:t>인큐베이팅</a:t>
          </a:r>
          <a:r>
            <a:rPr lang="en-US" altLang="ko-KR" sz="1200" kern="1200" dirty="0" smtClean="0"/>
            <a:t/>
          </a:r>
          <a:br>
            <a:rPr lang="en-US" altLang="ko-KR" sz="1200" kern="1200" dirty="0" smtClean="0"/>
          </a:br>
          <a:r>
            <a:rPr lang="ko-KR" altLang="en-US" sz="1200" kern="1200" dirty="0" smtClean="0"/>
            <a:t>목표 및 </a:t>
          </a:r>
          <a:r>
            <a:rPr lang="en-US" altLang="ko-KR" sz="1200" kern="1200" dirty="0" smtClean="0"/>
            <a:t/>
          </a:r>
          <a:br>
            <a:rPr lang="en-US" altLang="ko-KR" sz="1200" kern="1200" dirty="0" smtClean="0"/>
          </a:br>
          <a:r>
            <a:rPr lang="ko-KR" altLang="en-US" sz="1200" kern="1200" dirty="0" smtClean="0"/>
            <a:t>방법론 합의</a:t>
          </a:r>
          <a:endParaRPr lang="ko-KR" altLang="en-US" sz="1200" kern="1200" dirty="0"/>
        </a:p>
      </dsp:txBody>
      <dsp:txXfrm>
        <a:off x="2715702" y="42219"/>
        <a:ext cx="904977" cy="603317"/>
      </dsp:txXfrm>
    </dsp:sp>
    <dsp:sp modelId="{420B65FC-DFD4-4246-AFC2-E75DF9918031}">
      <dsp:nvSpPr>
        <dsp:cNvPr id="0" name=""/>
        <dsp:cNvSpPr/>
      </dsp:nvSpPr>
      <dsp:spPr>
        <a:xfrm>
          <a:off x="3620679" y="42219"/>
          <a:ext cx="1508294" cy="603317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smtClean="0"/>
            <a:t>실행</a:t>
          </a:r>
          <a:r>
            <a:rPr lang="en-US" altLang="ko-KR" sz="1200" kern="1200" dirty="0" smtClean="0"/>
            <a:t>(</a:t>
          </a:r>
          <a:r>
            <a:rPr lang="ko-KR" altLang="en-US" sz="1200" kern="1200" dirty="0" err="1" smtClean="0"/>
            <a:t>코칭과</a:t>
          </a:r>
          <a:r>
            <a:rPr lang="ko-KR" altLang="en-US" sz="1200" kern="1200" dirty="0" smtClean="0"/>
            <a:t> </a:t>
          </a:r>
          <a:r>
            <a:rPr lang="en-US" altLang="ko-KR" sz="1200" kern="1200" dirty="0" smtClean="0"/>
            <a:t/>
          </a:r>
          <a:br>
            <a:rPr lang="en-US" altLang="ko-KR" sz="1200" kern="1200" dirty="0" smtClean="0"/>
          </a:br>
          <a:r>
            <a:rPr lang="ko-KR" altLang="en-US" sz="1200" kern="1200" dirty="0" smtClean="0"/>
            <a:t>프로그램 </a:t>
          </a:r>
          <a:r>
            <a:rPr lang="en-US" altLang="ko-KR" sz="1200" kern="1200" dirty="0" smtClean="0"/>
            <a:t/>
          </a:r>
          <a:br>
            <a:rPr lang="en-US" altLang="ko-KR" sz="1200" kern="1200" dirty="0" smtClean="0"/>
          </a:br>
          <a:r>
            <a:rPr lang="ko-KR" altLang="en-US" sz="1200" kern="1200" dirty="0" smtClean="0"/>
            <a:t>실행</a:t>
          </a:r>
          <a:r>
            <a:rPr lang="en-US" altLang="ko-KR" sz="1200" kern="1200" dirty="0" smtClean="0"/>
            <a:t>)</a:t>
          </a:r>
          <a:r>
            <a:rPr lang="ko-KR" altLang="en-US" sz="1200" kern="1200" dirty="0" smtClean="0"/>
            <a:t> </a:t>
          </a:r>
          <a:endParaRPr lang="ko-KR" altLang="en-US" sz="1200" kern="1200" dirty="0"/>
        </a:p>
      </dsp:txBody>
      <dsp:txXfrm>
        <a:off x="3922338" y="42219"/>
        <a:ext cx="904977" cy="603317"/>
      </dsp:txXfrm>
    </dsp:sp>
    <dsp:sp modelId="{D2E500D4-EF7B-4594-9C9C-35C4C587B76A}">
      <dsp:nvSpPr>
        <dsp:cNvPr id="0" name=""/>
        <dsp:cNvSpPr/>
      </dsp:nvSpPr>
      <dsp:spPr>
        <a:xfrm>
          <a:off x="4827314" y="42219"/>
          <a:ext cx="1508294" cy="603317"/>
        </a:xfrm>
        <a:prstGeom prst="chevron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smtClean="0"/>
            <a:t>평가 및 보완 </a:t>
          </a:r>
          <a:endParaRPr lang="ko-KR" altLang="en-US" sz="1200" kern="1200" dirty="0"/>
        </a:p>
      </dsp:txBody>
      <dsp:txXfrm>
        <a:off x="5128973" y="42219"/>
        <a:ext cx="904977" cy="603317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21FBB9-5A0D-46A6-9D8F-0248194AC4A7}">
      <dsp:nvSpPr>
        <dsp:cNvPr id="0" name=""/>
        <dsp:cNvSpPr/>
      </dsp:nvSpPr>
      <dsp:spPr>
        <a:xfrm>
          <a:off x="773" y="42219"/>
          <a:ext cx="1508294" cy="603317"/>
        </a:xfrm>
        <a:prstGeom prst="homePlat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5344" tIns="42672" rIns="21336" bIns="42672" numCol="1" spcCol="1270" anchor="ctr" anchorCtr="0">
          <a:noAutofit/>
        </a:bodyPr>
        <a:lstStyle/>
        <a:p>
          <a:pPr lvl="0" algn="ctr" defTabSz="7112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600" b="1" u="sng" kern="1200" dirty="0" smtClean="0"/>
            <a:t>기업 및 </a:t>
          </a:r>
          <a:endParaRPr lang="en-US" altLang="ko-KR" sz="1600" b="1" u="sng" kern="1200" dirty="0" smtClean="0"/>
        </a:p>
        <a:p>
          <a:pPr lvl="0" algn="ctr" defTabSz="7112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600" b="1" u="sng" kern="1200" dirty="0" smtClean="0"/>
            <a:t>기업가 분석</a:t>
          </a:r>
          <a:endParaRPr lang="ko-KR" altLang="en-US" sz="1600" b="1" u="sng" kern="1200" dirty="0"/>
        </a:p>
      </dsp:txBody>
      <dsp:txXfrm>
        <a:off x="773" y="42219"/>
        <a:ext cx="1357465" cy="603317"/>
      </dsp:txXfrm>
    </dsp:sp>
    <dsp:sp modelId="{71B1314D-1725-4EDA-B9DB-19A8C1D66382}">
      <dsp:nvSpPr>
        <dsp:cNvPr id="0" name=""/>
        <dsp:cNvSpPr/>
      </dsp:nvSpPr>
      <dsp:spPr>
        <a:xfrm>
          <a:off x="1207408" y="42219"/>
          <a:ext cx="1508294" cy="603317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err="1" smtClean="0"/>
            <a:t>인큐베이팅</a:t>
          </a:r>
          <a:r>
            <a:rPr lang="ko-KR" altLang="en-US" sz="1200" kern="1200" dirty="0" smtClean="0"/>
            <a:t> </a:t>
          </a:r>
          <a:endParaRPr lang="en-US" altLang="ko-KR" sz="1200" kern="1200" dirty="0" smtClean="0"/>
        </a:p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smtClean="0"/>
            <a:t>목표 수립 </a:t>
          </a:r>
          <a:endParaRPr lang="ko-KR" altLang="en-US" sz="1200" kern="1200" dirty="0"/>
        </a:p>
      </dsp:txBody>
      <dsp:txXfrm>
        <a:off x="1509067" y="42219"/>
        <a:ext cx="904977" cy="603317"/>
      </dsp:txXfrm>
    </dsp:sp>
    <dsp:sp modelId="{7AC31DF8-27A9-4657-B808-03C195751265}">
      <dsp:nvSpPr>
        <dsp:cNvPr id="0" name=""/>
        <dsp:cNvSpPr/>
      </dsp:nvSpPr>
      <dsp:spPr>
        <a:xfrm>
          <a:off x="2414043" y="42219"/>
          <a:ext cx="1508294" cy="603317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err="1" smtClean="0"/>
            <a:t>인큐베이팅</a:t>
          </a:r>
          <a:r>
            <a:rPr lang="en-US" altLang="ko-KR" sz="1200" kern="1200" dirty="0" smtClean="0"/>
            <a:t/>
          </a:r>
          <a:br>
            <a:rPr lang="en-US" altLang="ko-KR" sz="1200" kern="1200" dirty="0" smtClean="0"/>
          </a:br>
          <a:r>
            <a:rPr lang="ko-KR" altLang="en-US" sz="1200" kern="1200" dirty="0" smtClean="0"/>
            <a:t>목표 및 </a:t>
          </a:r>
          <a:r>
            <a:rPr lang="en-US" altLang="ko-KR" sz="1200" kern="1200" dirty="0" smtClean="0"/>
            <a:t/>
          </a:r>
          <a:br>
            <a:rPr lang="en-US" altLang="ko-KR" sz="1200" kern="1200" dirty="0" smtClean="0"/>
          </a:br>
          <a:r>
            <a:rPr lang="ko-KR" altLang="en-US" sz="1200" kern="1200" dirty="0" smtClean="0"/>
            <a:t>방법론 합의</a:t>
          </a:r>
          <a:endParaRPr lang="ko-KR" altLang="en-US" sz="1200" kern="1200" dirty="0"/>
        </a:p>
      </dsp:txBody>
      <dsp:txXfrm>
        <a:off x="2715702" y="42219"/>
        <a:ext cx="904977" cy="603317"/>
      </dsp:txXfrm>
    </dsp:sp>
    <dsp:sp modelId="{420B65FC-DFD4-4246-AFC2-E75DF9918031}">
      <dsp:nvSpPr>
        <dsp:cNvPr id="0" name=""/>
        <dsp:cNvSpPr/>
      </dsp:nvSpPr>
      <dsp:spPr>
        <a:xfrm>
          <a:off x="3620679" y="42219"/>
          <a:ext cx="1508294" cy="603317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smtClean="0"/>
            <a:t>실행</a:t>
          </a:r>
          <a:r>
            <a:rPr lang="en-US" altLang="ko-KR" sz="1200" kern="1200" dirty="0" smtClean="0"/>
            <a:t>(</a:t>
          </a:r>
          <a:r>
            <a:rPr lang="ko-KR" altLang="en-US" sz="1200" kern="1200" dirty="0" err="1" smtClean="0"/>
            <a:t>코칭과</a:t>
          </a:r>
          <a:r>
            <a:rPr lang="ko-KR" altLang="en-US" sz="1200" kern="1200" dirty="0" smtClean="0"/>
            <a:t> </a:t>
          </a:r>
          <a:r>
            <a:rPr lang="en-US" altLang="ko-KR" sz="1200" kern="1200" dirty="0" smtClean="0"/>
            <a:t/>
          </a:r>
          <a:br>
            <a:rPr lang="en-US" altLang="ko-KR" sz="1200" kern="1200" dirty="0" smtClean="0"/>
          </a:br>
          <a:r>
            <a:rPr lang="ko-KR" altLang="en-US" sz="1200" kern="1200" dirty="0" smtClean="0"/>
            <a:t>프로그램 </a:t>
          </a:r>
          <a:r>
            <a:rPr lang="en-US" altLang="ko-KR" sz="1200" kern="1200" dirty="0" smtClean="0"/>
            <a:t/>
          </a:r>
          <a:br>
            <a:rPr lang="en-US" altLang="ko-KR" sz="1200" kern="1200" dirty="0" smtClean="0"/>
          </a:br>
          <a:r>
            <a:rPr lang="ko-KR" altLang="en-US" sz="1200" kern="1200" dirty="0" smtClean="0"/>
            <a:t>실행</a:t>
          </a:r>
          <a:r>
            <a:rPr lang="en-US" altLang="ko-KR" sz="1200" kern="1200" dirty="0" smtClean="0"/>
            <a:t>)</a:t>
          </a:r>
          <a:r>
            <a:rPr lang="ko-KR" altLang="en-US" sz="1200" kern="1200" dirty="0" smtClean="0"/>
            <a:t> </a:t>
          </a:r>
          <a:endParaRPr lang="ko-KR" altLang="en-US" sz="1200" kern="1200" dirty="0"/>
        </a:p>
      </dsp:txBody>
      <dsp:txXfrm>
        <a:off x="3922338" y="42219"/>
        <a:ext cx="904977" cy="603317"/>
      </dsp:txXfrm>
    </dsp:sp>
    <dsp:sp modelId="{D2E500D4-EF7B-4594-9C9C-35C4C587B76A}">
      <dsp:nvSpPr>
        <dsp:cNvPr id="0" name=""/>
        <dsp:cNvSpPr/>
      </dsp:nvSpPr>
      <dsp:spPr>
        <a:xfrm>
          <a:off x="4827314" y="42219"/>
          <a:ext cx="1508294" cy="603317"/>
        </a:xfrm>
        <a:prstGeom prst="chevron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smtClean="0"/>
            <a:t>평가 및 보완 </a:t>
          </a:r>
          <a:endParaRPr lang="ko-KR" altLang="en-US" sz="1200" kern="1200" dirty="0"/>
        </a:p>
      </dsp:txBody>
      <dsp:txXfrm>
        <a:off x="5128973" y="42219"/>
        <a:ext cx="904977" cy="603317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21FBB9-5A0D-46A6-9D8F-0248194AC4A7}">
      <dsp:nvSpPr>
        <dsp:cNvPr id="0" name=""/>
        <dsp:cNvSpPr/>
      </dsp:nvSpPr>
      <dsp:spPr>
        <a:xfrm>
          <a:off x="773" y="42219"/>
          <a:ext cx="1508294" cy="603317"/>
        </a:xfrm>
        <a:prstGeom prst="homePlat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5344" tIns="42672" rIns="21336" bIns="42672" numCol="1" spcCol="1270" anchor="ctr" anchorCtr="0">
          <a:noAutofit/>
        </a:bodyPr>
        <a:lstStyle/>
        <a:p>
          <a:pPr lvl="0" algn="ctr" defTabSz="7112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600" b="1" u="sng" kern="1200" dirty="0" smtClean="0"/>
            <a:t>기업 및 </a:t>
          </a:r>
          <a:endParaRPr lang="en-US" altLang="ko-KR" sz="1600" b="1" u="sng" kern="1200" dirty="0" smtClean="0"/>
        </a:p>
        <a:p>
          <a:pPr lvl="0" algn="ctr" defTabSz="7112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600" b="1" u="sng" kern="1200" dirty="0" smtClean="0"/>
            <a:t>기업가 분석</a:t>
          </a:r>
          <a:endParaRPr lang="ko-KR" altLang="en-US" sz="1600" b="1" u="sng" kern="1200" dirty="0"/>
        </a:p>
      </dsp:txBody>
      <dsp:txXfrm>
        <a:off x="773" y="42219"/>
        <a:ext cx="1357465" cy="603317"/>
      </dsp:txXfrm>
    </dsp:sp>
    <dsp:sp modelId="{71B1314D-1725-4EDA-B9DB-19A8C1D66382}">
      <dsp:nvSpPr>
        <dsp:cNvPr id="0" name=""/>
        <dsp:cNvSpPr/>
      </dsp:nvSpPr>
      <dsp:spPr>
        <a:xfrm>
          <a:off x="1207408" y="42219"/>
          <a:ext cx="1508294" cy="603317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err="1" smtClean="0"/>
            <a:t>인큐베이팅</a:t>
          </a:r>
          <a:r>
            <a:rPr lang="ko-KR" altLang="en-US" sz="1200" kern="1200" dirty="0" smtClean="0"/>
            <a:t> </a:t>
          </a:r>
          <a:endParaRPr lang="en-US" altLang="ko-KR" sz="1200" kern="1200" dirty="0" smtClean="0"/>
        </a:p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smtClean="0"/>
            <a:t>목표 수립 </a:t>
          </a:r>
          <a:endParaRPr lang="ko-KR" altLang="en-US" sz="1200" kern="1200" dirty="0"/>
        </a:p>
      </dsp:txBody>
      <dsp:txXfrm>
        <a:off x="1509067" y="42219"/>
        <a:ext cx="904977" cy="603317"/>
      </dsp:txXfrm>
    </dsp:sp>
    <dsp:sp modelId="{7AC31DF8-27A9-4657-B808-03C195751265}">
      <dsp:nvSpPr>
        <dsp:cNvPr id="0" name=""/>
        <dsp:cNvSpPr/>
      </dsp:nvSpPr>
      <dsp:spPr>
        <a:xfrm>
          <a:off x="2414043" y="42219"/>
          <a:ext cx="1508294" cy="603317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err="1" smtClean="0"/>
            <a:t>인큐베이팅</a:t>
          </a:r>
          <a:r>
            <a:rPr lang="en-US" altLang="ko-KR" sz="1200" kern="1200" dirty="0" smtClean="0"/>
            <a:t/>
          </a:r>
          <a:br>
            <a:rPr lang="en-US" altLang="ko-KR" sz="1200" kern="1200" dirty="0" smtClean="0"/>
          </a:br>
          <a:r>
            <a:rPr lang="ko-KR" altLang="en-US" sz="1200" kern="1200" dirty="0" smtClean="0"/>
            <a:t>목표 및 </a:t>
          </a:r>
          <a:r>
            <a:rPr lang="en-US" altLang="ko-KR" sz="1200" kern="1200" dirty="0" smtClean="0"/>
            <a:t/>
          </a:r>
          <a:br>
            <a:rPr lang="en-US" altLang="ko-KR" sz="1200" kern="1200" dirty="0" smtClean="0"/>
          </a:br>
          <a:r>
            <a:rPr lang="ko-KR" altLang="en-US" sz="1200" kern="1200" dirty="0" smtClean="0"/>
            <a:t>방법론 합의</a:t>
          </a:r>
          <a:endParaRPr lang="ko-KR" altLang="en-US" sz="1200" kern="1200" dirty="0"/>
        </a:p>
      </dsp:txBody>
      <dsp:txXfrm>
        <a:off x="2715702" y="42219"/>
        <a:ext cx="904977" cy="603317"/>
      </dsp:txXfrm>
    </dsp:sp>
    <dsp:sp modelId="{420B65FC-DFD4-4246-AFC2-E75DF9918031}">
      <dsp:nvSpPr>
        <dsp:cNvPr id="0" name=""/>
        <dsp:cNvSpPr/>
      </dsp:nvSpPr>
      <dsp:spPr>
        <a:xfrm>
          <a:off x="3620679" y="42219"/>
          <a:ext cx="1508294" cy="603317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smtClean="0"/>
            <a:t>실행</a:t>
          </a:r>
          <a:r>
            <a:rPr lang="en-US" altLang="ko-KR" sz="1200" kern="1200" dirty="0" smtClean="0"/>
            <a:t>(</a:t>
          </a:r>
          <a:r>
            <a:rPr lang="ko-KR" altLang="en-US" sz="1200" kern="1200" dirty="0" err="1" smtClean="0"/>
            <a:t>코칭과</a:t>
          </a:r>
          <a:r>
            <a:rPr lang="ko-KR" altLang="en-US" sz="1200" kern="1200" dirty="0" smtClean="0"/>
            <a:t> </a:t>
          </a:r>
          <a:r>
            <a:rPr lang="en-US" altLang="ko-KR" sz="1200" kern="1200" dirty="0" smtClean="0"/>
            <a:t/>
          </a:r>
          <a:br>
            <a:rPr lang="en-US" altLang="ko-KR" sz="1200" kern="1200" dirty="0" smtClean="0"/>
          </a:br>
          <a:r>
            <a:rPr lang="ko-KR" altLang="en-US" sz="1200" kern="1200" dirty="0" smtClean="0"/>
            <a:t>프로그램 </a:t>
          </a:r>
          <a:r>
            <a:rPr lang="en-US" altLang="ko-KR" sz="1200" kern="1200" dirty="0" smtClean="0"/>
            <a:t/>
          </a:r>
          <a:br>
            <a:rPr lang="en-US" altLang="ko-KR" sz="1200" kern="1200" dirty="0" smtClean="0"/>
          </a:br>
          <a:r>
            <a:rPr lang="ko-KR" altLang="en-US" sz="1200" kern="1200" dirty="0" smtClean="0"/>
            <a:t>실행</a:t>
          </a:r>
          <a:r>
            <a:rPr lang="en-US" altLang="ko-KR" sz="1200" kern="1200" dirty="0" smtClean="0"/>
            <a:t>)</a:t>
          </a:r>
          <a:r>
            <a:rPr lang="ko-KR" altLang="en-US" sz="1200" kern="1200" dirty="0" smtClean="0"/>
            <a:t> </a:t>
          </a:r>
          <a:endParaRPr lang="ko-KR" altLang="en-US" sz="1200" kern="1200" dirty="0"/>
        </a:p>
      </dsp:txBody>
      <dsp:txXfrm>
        <a:off x="3922338" y="42219"/>
        <a:ext cx="904977" cy="603317"/>
      </dsp:txXfrm>
    </dsp:sp>
    <dsp:sp modelId="{D2E500D4-EF7B-4594-9C9C-35C4C587B76A}">
      <dsp:nvSpPr>
        <dsp:cNvPr id="0" name=""/>
        <dsp:cNvSpPr/>
      </dsp:nvSpPr>
      <dsp:spPr>
        <a:xfrm>
          <a:off x="4827314" y="42219"/>
          <a:ext cx="1508294" cy="603317"/>
        </a:xfrm>
        <a:prstGeom prst="chevron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smtClean="0"/>
            <a:t>평가 및 보완 </a:t>
          </a:r>
          <a:endParaRPr lang="ko-KR" altLang="en-US" sz="1200" kern="1200" dirty="0"/>
        </a:p>
      </dsp:txBody>
      <dsp:txXfrm>
        <a:off x="5128973" y="42219"/>
        <a:ext cx="904977" cy="603317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21FBB9-5A0D-46A6-9D8F-0248194AC4A7}">
      <dsp:nvSpPr>
        <dsp:cNvPr id="0" name=""/>
        <dsp:cNvSpPr/>
      </dsp:nvSpPr>
      <dsp:spPr>
        <a:xfrm>
          <a:off x="773" y="42219"/>
          <a:ext cx="1508294" cy="603317"/>
        </a:xfrm>
        <a:prstGeom prst="homePlat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5344" tIns="42672" rIns="21336" bIns="42672" numCol="1" spcCol="1270" anchor="ctr" anchorCtr="0">
          <a:noAutofit/>
        </a:bodyPr>
        <a:lstStyle/>
        <a:p>
          <a:pPr lvl="0" algn="ctr" defTabSz="7112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600" b="1" u="sng" kern="1200" dirty="0" smtClean="0"/>
            <a:t>기업 및 </a:t>
          </a:r>
          <a:endParaRPr lang="en-US" altLang="ko-KR" sz="1600" b="1" u="sng" kern="1200" dirty="0" smtClean="0"/>
        </a:p>
        <a:p>
          <a:pPr lvl="0" algn="ctr" defTabSz="7112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600" b="1" u="sng" kern="1200" dirty="0" smtClean="0"/>
            <a:t>기업가 분석</a:t>
          </a:r>
          <a:endParaRPr lang="ko-KR" altLang="en-US" sz="1600" b="1" u="sng" kern="1200" dirty="0"/>
        </a:p>
      </dsp:txBody>
      <dsp:txXfrm>
        <a:off x="773" y="42219"/>
        <a:ext cx="1357465" cy="603317"/>
      </dsp:txXfrm>
    </dsp:sp>
    <dsp:sp modelId="{71B1314D-1725-4EDA-B9DB-19A8C1D66382}">
      <dsp:nvSpPr>
        <dsp:cNvPr id="0" name=""/>
        <dsp:cNvSpPr/>
      </dsp:nvSpPr>
      <dsp:spPr>
        <a:xfrm>
          <a:off x="1207408" y="42219"/>
          <a:ext cx="1508294" cy="603317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err="1" smtClean="0"/>
            <a:t>인큐베이팅</a:t>
          </a:r>
          <a:r>
            <a:rPr lang="ko-KR" altLang="en-US" sz="1200" kern="1200" dirty="0" smtClean="0"/>
            <a:t> </a:t>
          </a:r>
          <a:endParaRPr lang="en-US" altLang="ko-KR" sz="1200" kern="1200" dirty="0" smtClean="0"/>
        </a:p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smtClean="0"/>
            <a:t>목표 수립 </a:t>
          </a:r>
          <a:endParaRPr lang="ko-KR" altLang="en-US" sz="1200" kern="1200" dirty="0"/>
        </a:p>
      </dsp:txBody>
      <dsp:txXfrm>
        <a:off x="1509067" y="42219"/>
        <a:ext cx="904977" cy="603317"/>
      </dsp:txXfrm>
    </dsp:sp>
    <dsp:sp modelId="{7AC31DF8-27A9-4657-B808-03C195751265}">
      <dsp:nvSpPr>
        <dsp:cNvPr id="0" name=""/>
        <dsp:cNvSpPr/>
      </dsp:nvSpPr>
      <dsp:spPr>
        <a:xfrm>
          <a:off x="2414043" y="42219"/>
          <a:ext cx="1508294" cy="603317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err="1" smtClean="0"/>
            <a:t>인큐베이팅</a:t>
          </a:r>
          <a:r>
            <a:rPr lang="en-US" altLang="ko-KR" sz="1200" kern="1200" dirty="0" smtClean="0"/>
            <a:t/>
          </a:r>
          <a:br>
            <a:rPr lang="en-US" altLang="ko-KR" sz="1200" kern="1200" dirty="0" smtClean="0"/>
          </a:br>
          <a:r>
            <a:rPr lang="ko-KR" altLang="en-US" sz="1200" kern="1200" dirty="0" smtClean="0"/>
            <a:t>목표 및 </a:t>
          </a:r>
          <a:r>
            <a:rPr lang="en-US" altLang="ko-KR" sz="1200" kern="1200" dirty="0" smtClean="0"/>
            <a:t/>
          </a:r>
          <a:br>
            <a:rPr lang="en-US" altLang="ko-KR" sz="1200" kern="1200" dirty="0" smtClean="0"/>
          </a:br>
          <a:r>
            <a:rPr lang="ko-KR" altLang="en-US" sz="1200" kern="1200" dirty="0" smtClean="0"/>
            <a:t>방법론 합의</a:t>
          </a:r>
          <a:endParaRPr lang="ko-KR" altLang="en-US" sz="1200" kern="1200" dirty="0"/>
        </a:p>
      </dsp:txBody>
      <dsp:txXfrm>
        <a:off x="2715702" y="42219"/>
        <a:ext cx="904977" cy="603317"/>
      </dsp:txXfrm>
    </dsp:sp>
    <dsp:sp modelId="{420B65FC-DFD4-4246-AFC2-E75DF9918031}">
      <dsp:nvSpPr>
        <dsp:cNvPr id="0" name=""/>
        <dsp:cNvSpPr/>
      </dsp:nvSpPr>
      <dsp:spPr>
        <a:xfrm>
          <a:off x="3620679" y="42219"/>
          <a:ext cx="1508294" cy="603317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smtClean="0"/>
            <a:t>실행</a:t>
          </a:r>
          <a:r>
            <a:rPr lang="en-US" altLang="ko-KR" sz="1200" kern="1200" dirty="0" smtClean="0"/>
            <a:t>(</a:t>
          </a:r>
          <a:r>
            <a:rPr lang="ko-KR" altLang="en-US" sz="1200" kern="1200" dirty="0" err="1" smtClean="0"/>
            <a:t>코칭과</a:t>
          </a:r>
          <a:r>
            <a:rPr lang="ko-KR" altLang="en-US" sz="1200" kern="1200" dirty="0" smtClean="0"/>
            <a:t> </a:t>
          </a:r>
          <a:r>
            <a:rPr lang="en-US" altLang="ko-KR" sz="1200" kern="1200" dirty="0" smtClean="0"/>
            <a:t/>
          </a:r>
          <a:br>
            <a:rPr lang="en-US" altLang="ko-KR" sz="1200" kern="1200" dirty="0" smtClean="0"/>
          </a:br>
          <a:r>
            <a:rPr lang="ko-KR" altLang="en-US" sz="1200" kern="1200" dirty="0" smtClean="0"/>
            <a:t>프로그램 </a:t>
          </a:r>
          <a:r>
            <a:rPr lang="en-US" altLang="ko-KR" sz="1200" kern="1200" dirty="0" smtClean="0"/>
            <a:t/>
          </a:r>
          <a:br>
            <a:rPr lang="en-US" altLang="ko-KR" sz="1200" kern="1200" dirty="0" smtClean="0"/>
          </a:br>
          <a:r>
            <a:rPr lang="ko-KR" altLang="en-US" sz="1200" kern="1200" dirty="0" smtClean="0"/>
            <a:t>실행</a:t>
          </a:r>
          <a:r>
            <a:rPr lang="en-US" altLang="ko-KR" sz="1200" kern="1200" dirty="0" smtClean="0"/>
            <a:t>)</a:t>
          </a:r>
          <a:r>
            <a:rPr lang="ko-KR" altLang="en-US" sz="1200" kern="1200" dirty="0" smtClean="0"/>
            <a:t> </a:t>
          </a:r>
          <a:endParaRPr lang="ko-KR" altLang="en-US" sz="1200" kern="1200" dirty="0"/>
        </a:p>
      </dsp:txBody>
      <dsp:txXfrm>
        <a:off x="3922338" y="42219"/>
        <a:ext cx="904977" cy="603317"/>
      </dsp:txXfrm>
    </dsp:sp>
    <dsp:sp modelId="{D2E500D4-EF7B-4594-9C9C-35C4C587B76A}">
      <dsp:nvSpPr>
        <dsp:cNvPr id="0" name=""/>
        <dsp:cNvSpPr/>
      </dsp:nvSpPr>
      <dsp:spPr>
        <a:xfrm>
          <a:off x="4827314" y="42219"/>
          <a:ext cx="1508294" cy="603317"/>
        </a:xfrm>
        <a:prstGeom prst="chevron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smtClean="0"/>
            <a:t>평가 및 보완 </a:t>
          </a:r>
          <a:endParaRPr lang="ko-KR" altLang="en-US" sz="1200" kern="1200" dirty="0"/>
        </a:p>
      </dsp:txBody>
      <dsp:txXfrm>
        <a:off x="5128973" y="42219"/>
        <a:ext cx="904977" cy="603317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21FBB9-5A0D-46A6-9D8F-0248194AC4A7}">
      <dsp:nvSpPr>
        <dsp:cNvPr id="0" name=""/>
        <dsp:cNvSpPr/>
      </dsp:nvSpPr>
      <dsp:spPr>
        <a:xfrm>
          <a:off x="773" y="42219"/>
          <a:ext cx="1508294" cy="603317"/>
        </a:xfrm>
        <a:prstGeom prst="homePlat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5344" tIns="42672" rIns="21336" bIns="42672" numCol="1" spcCol="1270" anchor="ctr" anchorCtr="0">
          <a:noAutofit/>
        </a:bodyPr>
        <a:lstStyle/>
        <a:p>
          <a:pPr lvl="0" algn="ctr" defTabSz="7112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600" b="1" u="sng" kern="1200" dirty="0" smtClean="0"/>
            <a:t>기업 및 </a:t>
          </a:r>
          <a:endParaRPr lang="en-US" altLang="ko-KR" sz="1600" b="1" u="sng" kern="1200" dirty="0" smtClean="0"/>
        </a:p>
        <a:p>
          <a:pPr lvl="0" algn="ctr" defTabSz="7112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600" b="1" u="sng" kern="1200" dirty="0" smtClean="0"/>
            <a:t>기업가 분석</a:t>
          </a:r>
          <a:endParaRPr lang="ko-KR" altLang="en-US" sz="1600" b="1" u="sng" kern="1200" dirty="0"/>
        </a:p>
      </dsp:txBody>
      <dsp:txXfrm>
        <a:off x="773" y="42219"/>
        <a:ext cx="1357465" cy="603317"/>
      </dsp:txXfrm>
    </dsp:sp>
    <dsp:sp modelId="{71B1314D-1725-4EDA-B9DB-19A8C1D66382}">
      <dsp:nvSpPr>
        <dsp:cNvPr id="0" name=""/>
        <dsp:cNvSpPr/>
      </dsp:nvSpPr>
      <dsp:spPr>
        <a:xfrm>
          <a:off x="1207408" y="42219"/>
          <a:ext cx="1508294" cy="603317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err="1" smtClean="0"/>
            <a:t>인큐베이팅</a:t>
          </a:r>
          <a:r>
            <a:rPr lang="ko-KR" altLang="en-US" sz="1200" kern="1200" dirty="0" smtClean="0"/>
            <a:t> </a:t>
          </a:r>
          <a:endParaRPr lang="en-US" altLang="ko-KR" sz="1200" kern="1200" dirty="0" smtClean="0"/>
        </a:p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smtClean="0"/>
            <a:t>목표 수립 </a:t>
          </a:r>
          <a:endParaRPr lang="ko-KR" altLang="en-US" sz="1200" kern="1200" dirty="0"/>
        </a:p>
      </dsp:txBody>
      <dsp:txXfrm>
        <a:off x="1509067" y="42219"/>
        <a:ext cx="904977" cy="603317"/>
      </dsp:txXfrm>
    </dsp:sp>
    <dsp:sp modelId="{7AC31DF8-27A9-4657-B808-03C195751265}">
      <dsp:nvSpPr>
        <dsp:cNvPr id="0" name=""/>
        <dsp:cNvSpPr/>
      </dsp:nvSpPr>
      <dsp:spPr>
        <a:xfrm>
          <a:off x="2414043" y="42219"/>
          <a:ext cx="1508294" cy="603317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err="1" smtClean="0"/>
            <a:t>인큐베이팅</a:t>
          </a:r>
          <a:r>
            <a:rPr lang="en-US" altLang="ko-KR" sz="1200" kern="1200" dirty="0" smtClean="0"/>
            <a:t/>
          </a:r>
          <a:br>
            <a:rPr lang="en-US" altLang="ko-KR" sz="1200" kern="1200" dirty="0" smtClean="0"/>
          </a:br>
          <a:r>
            <a:rPr lang="ko-KR" altLang="en-US" sz="1200" kern="1200" dirty="0" smtClean="0"/>
            <a:t>목표 및 </a:t>
          </a:r>
          <a:r>
            <a:rPr lang="en-US" altLang="ko-KR" sz="1200" kern="1200" dirty="0" smtClean="0"/>
            <a:t/>
          </a:r>
          <a:br>
            <a:rPr lang="en-US" altLang="ko-KR" sz="1200" kern="1200" dirty="0" smtClean="0"/>
          </a:br>
          <a:r>
            <a:rPr lang="ko-KR" altLang="en-US" sz="1200" kern="1200" dirty="0" smtClean="0"/>
            <a:t>방법론 합의</a:t>
          </a:r>
          <a:endParaRPr lang="ko-KR" altLang="en-US" sz="1200" kern="1200" dirty="0"/>
        </a:p>
      </dsp:txBody>
      <dsp:txXfrm>
        <a:off x="2715702" y="42219"/>
        <a:ext cx="904977" cy="603317"/>
      </dsp:txXfrm>
    </dsp:sp>
    <dsp:sp modelId="{420B65FC-DFD4-4246-AFC2-E75DF9918031}">
      <dsp:nvSpPr>
        <dsp:cNvPr id="0" name=""/>
        <dsp:cNvSpPr/>
      </dsp:nvSpPr>
      <dsp:spPr>
        <a:xfrm>
          <a:off x="3620679" y="42219"/>
          <a:ext cx="1508294" cy="603317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smtClean="0"/>
            <a:t>실행</a:t>
          </a:r>
          <a:r>
            <a:rPr lang="en-US" altLang="ko-KR" sz="1200" kern="1200" dirty="0" smtClean="0"/>
            <a:t>(</a:t>
          </a:r>
          <a:r>
            <a:rPr lang="ko-KR" altLang="en-US" sz="1200" kern="1200" dirty="0" err="1" smtClean="0"/>
            <a:t>코칭과</a:t>
          </a:r>
          <a:r>
            <a:rPr lang="ko-KR" altLang="en-US" sz="1200" kern="1200" dirty="0" smtClean="0"/>
            <a:t> </a:t>
          </a:r>
          <a:r>
            <a:rPr lang="en-US" altLang="ko-KR" sz="1200" kern="1200" dirty="0" smtClean="0"/>
            <a:t/>
          </a:r>
          <a:br>
            <a:rPr lang="en-US" altLang="ko-KR" sz="1200" kern="1200" dirty="0" smtClean="0"/>
          </a:br>
          <a:r>
            <a:rPr lang="ko-KR" altLang="en-US" sz="1200" kern="1200" dirty="0" smtClean="0"/>
            <a:t>프로그램 </a:t>
          </a:r>
          <a:r>
            <a:rPr lang="en-US" altLang="ko-KR" sz="1200" kern="1200" dirty="0" smtClean="0"/>
            <a:t/>
          </a:r>
          <a:br>
            <a:rPr lang="en-US" altLang="ko-KR" sz="1200" kern="1200" dirty="0" smtClean="0"/>
          </a:br>
          <a:r>
            <a:rPr lang="ko-KR" altLang="en-US" sz="1200" kern="1200" dirty="0" smtClean="0"/>
            <a:t>실행</a:t>
          </a:r>
          <a:r>
            <a:rPr lang="en-US" altLang="ko-KR" sz="1200" kern="1200" dirty="0" smtClean="0"/>
            <a:t>)</a:t>
          </a:r>
          <a:r>
            <a:rPr lang="ko-KR" altLang="en-US" sz="1200" kern="1200" dirty="0" smtClean="0"/>
            <a:t> </a:t>
          </a:r>
          <a:endParaRPr lang="ko-KR" altLang="en-US" sz="1200" kern="1200" dirty="0"/>
        </a:p>
      </dsp:txBody>
      <dsp:txXfrm>
        <a:off x="3922338" y="42219"/>
        <a:ext cx="904977" cy="603317"/>
      </dsp:txXfrm>
    </dsp:sp>
    <dsp:sp modelId="{D2E500D4-EF7B-4594-9C9C-35C4C587B76A}">
      <dsp:nvSpPr>
        <dsp:cNvPr id="0" name=""/>
        <dsp:cNvSpPr/>
      </dsp:nvSpPr>
      <dsp:spPr>
        <a:xfrm>
          <a:off x="4827314" y="42219"/>
          <a:ext cx="1508294" cy="603317"/>
        </a:xfrm>
        <a:prstGeom prst="chevron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smtClean="0"/>
            <a:t>평가 및 보완 </a:t>
          </a:r>
          <a:endParaRPr lang="ko-KR" altLang="en-US" sz="1200" kern="1200" dirty="0"/>
        </a:p>
      </dsp:txBody>
      <dsp:txXfrm>
        <a:off x="5128973" y="42219"/>
        <a:ext cx="904977" cy="603317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21FBB9-5A0D-46A6-9D8F-0248194AC4A7}">
      <dsp:nvSpPr>
        <dsp:cNvPr id="0" name=""/>
        <dsp:cNvSpPr/>
      </dsp:nvSpPr>
      <dsp:spPr>
        <a:xfrm>
          <a:off x="773" y="42219"/>
          <a:ext cx="1508294" cy="603317"/>
        </a:xfrm>
        <a:prstGeom prst="homePlat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5344" tIns="42672" rIns="21336" bIns="42672" numCol="1" spcCol="1270" anchor="ctr" anchorCtr="0">
          <a:noAutofit/>
        </a:bodyPr>
        <a:lstStyle/>
        <a:p>
          <a:pPr lvl="0" algn="ctr" defTabSz="7112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600" b="1" u="sng" kern="1200" dirty="0" smtClean="0"/>
            <a:t>기업 및 </a:t>
          </a:r>
          <a:endParaRPr lang="en-US" altLang="ko-KR" sz="1600" b="1" u="sng" kern="1200" dirty="0" smtClean="0"/>
        </a:p>
        <a:p>
          <a:pPr lvl="0" algn="ctr" defTabSz="7112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600" b="1" u="sng" kern="1200" dirty="0" smtClean="0"/>
            <a:t>기업가 분석</a:t>
          </a:r>
          <a:endParaRPr lang="ko-KR" altLang="en-US" sz="1600" b="1" u="sng" kern="1200" dirty="0"/>
        </a:p>
      </dsp:txBody>
      <dsp:txXfrm>
        <a:off x="773" y="42219"/>
        <a:ext cx="1357465" cy="603317"/>
      </dsp:txXfrm>
    </dsp:sp>
    <dsp:sp modelId="{71B1314D-1725-4EDA-B9DB-19A8C1D66382}">
      <dsp:nvSpPr>
        <dsp:cNvPr id="0" name=""/>
        <dsp:cNvSpPr/>
      </dsp:nvSpPr>
      <dsp:spPr>
        <a:xfrm>
          <a:off x="1207408" y="42219"/>
          <a:ext cx="1508294" cy="603317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err="1" smtClean="0"/>
            <a:t>인큐베이팅</a:t>
          </a:r>
          <a:r>
            <a:rPr lang="ko-KR" altLang="en-US" sz="1200" kern="1200" dirty="0" smtClean="0"/>
            <a:t> </a:t>
          </a:r>
          <a:endParaRPr lang="en-US" altLang="ko-KR" sz="1200" kern="1200" dirty="0" smtClean="0"/>
        </a:p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smtClean="0"/>
            <a:t>목표 수립 </a:t>
          </a:r>
          <a:endParaRPr lang="ko-KR" altLang="en-US" sz="1200" kern="1200" dirty="0"/>
        </a:p>
      </dsp:txBody>
      <dsp:txXfrm>
        <a:off x="1509067" y="42219"/>
        <a:ext cx="904977" cy="603317"/>
      </dsp:txXfrm>
    </dsp:sp>
    <dsp:sp modelId="{7AC31DF8-27A9-4657-B808-03C195751265}">
      <dsp:nvSpPr>
        <dsp:cNvPr id="0" name=""/>
        <dsp:cNvSpPr/>
      </dsp:nvSpPr>
      <dsp:spPr>
        <a:xfrm>
          <a:off x="2414043" y="42219"/>
          <a:ext cx="1508294" cy="603317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err="1" smtClean="0"/>
            <a:t>인큐베이팅</a:t>
          </a:r>
          <a:r>
            <a:rPr lang="en-US" altLang="ko-KR" sz="1200" kern="1200" dirty="0" smtClean="0"/>
            <a:t/>
          </a:r>
          <a:br>
            <a:rPr lang="en-US" altLang="ko-KR" sz="1200" kern="1200" dirty="0" smtClean="0"/>
          </a:br>
          <a:r>
            <a:rPr lang="ko-KR" altLang="en-US" sz="1200" kern="1200" dirty="0" smtClean="0"/>
            <a:t>목표 및 </a:t>
          </a:r>
          <a:r>
            <a:rPr lang="en-US" altLang="ko-KR" sz="1200" kern="1200" dirty="0" smtClean="0"/>
            <a:t/>
          </a:r>
          <a:br>
            <a:rPr lang="en-US" altLang="ko-KR" sz="1200" kern="1200" dirty="0" smtClean="0"/>
          </a:br>
          <a:r>
            <a:rPr lang="ko-KR" altLang="en-US" sz="1200" kern="1200" dirty="0" smtClean="0"/>
            <a:t>방법론 합의</a:t>
          </a:r>
          <a:endParaRPr lang="ko-KR" altLang="en-US" sz="1200" kern="1200" dirty="0"/>
        </a:p>
      </dsp:txBody>
      <dsp:txXfrm>
        <a:off x="2715702" y="42219"/>
        <a:ext cx="904977" cy="603317"/>
      </dsp:txXfrm>
    </dsp:sp>
    <dsp:sp modelId="{420B65FC-DFD4-4246-AFC2-E75DF9918031}">
      <dsp:nvSpPr>
        <dsp:cNvPr id="0" name=""/>
        <dsp:cNvSpPr/>
      </dsp:nvSpPr>
      <dsp:spPr>
        <a:xfrm>
          <a:off x="3620679" y="42219"/>
          <a:ext cx="1508294" cy="603317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smtClean="0"/>
            <a:t>실행</a:t>
          </a:r>
          <a:r>
            <a:rPr lang="en-US" altLang="ko-KR" sz="1200" kern="1200" dirty="0" smtClean="0"/>
            <a:t>(</a:t>
          </a:r>
          <a:r>
            <a:rPr lang="ko-KR" altLang="en-US" sz="1200" kern="1200" dirty="0" err="1" smtClean="0"/>
            <a:t>코칭과</a:t>
          </a:r>
          <a:r>
            <a:rPr lang="ko-KR" altLang="en-US" sz="1200" kern="1200" dirty="0" smtClean="0"/>
            <a:t> </a:t>
          </a:r>
          <a:r>
            <a:rPr lang="en-US" altLang="ko-KR" sz="1200" kern="1200" dirty="0" smtClean="0"/>
            <a:t/>
          </a:r>
          <a:br>
            <a:rPr lang="en-US" altLang="ko-KR" sz="1200" kern="1200" dirty="0" smtClean="0"/>
          </a:br>
          <a:r>
            <a:rPr lang="ko-KR" altLang="en-US" sz="1200" kern="1200" dirty="0" smtClean="0"/>
            <a:t>프로그램 </a:t>
          </a:r>
          <a:r>
            <a:rPr lang="en-US" altLang="ko-KR" sz="1200" kern="1200" dirty="0" smtClean="0"/>
            <a:t/>
          </a:r>
          <a:br>
            <a:rPr lang="en-US" altLang="ko-KR" sz="1200" kern="1200" dirty="0" smtClean="0"/>
          </a:br>
          <a:r>
            <a:rPr lang="ko-KR" altLang="en-US" sz="1200" kern="1200" dirty="0" smtClean="0"/>
            <a:t>실행</a:t>
          </a:r>
          <a:r>
            <a:rPr lang="en-US" altLang="ko-KR" sz="1200" kern="1200" dirty="0" smtClean="0"/>
            <a:t>)</a:t>
          </a:r>
          <a:r>
            <a:rPr lang="ko-KR" altLang="en-US" sz="1200" kern="1200" dirty="0" smtClean="0"/>
            <a:t> </a:t>
          </a:r>
          <a:endParaRPr lang="ko-KR" altLang="en-US" sz="1200" kern="1200" dirty="0"/>
        </a:p>
      </dsp:txBody>
      <dsp:txXfrm>
        <a:off x="3922338" y="42219"/>
        <a:ext cx="904977" cy="603317"/>
      </dsp:txXfrm>
    </dsp:sp>
    <dsp:sp modelId="{D2E500D4-EF7B-4594-9C9C-35C4C587B76A}">
      <dsp:nvSpPr>
        <dsp:cNvPr id="0" name=""/>
        <dsp:cNvSpPr/>
      </dsp:nvSpPr>
      <dsp:spPr>
        <a:xfrm>
          <a:off x="4827314" y="42219"/>
          <a:ext cx="1508294" cy="603317"/>
        </a:xfrm>
        <a:prstGeom prst="chevron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smtClean="0"/>
            <a:t>평가 및 보완 </a:t>
          </a:r>
          <a:endParaRPr lang="ko-KR" altLang="en-US" sz="1200" kern="1200" dirty="0"/>
        </a:p>
      </dsp:txBody>
      <dsp:txXfrm>
        <a:off x="5128973" y="42219"/>
        <a:ext cx="904977" cy="603317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21FBB9-5A0D-46A6-9D8F-0248194AC4A7}">
      <dsp:nvSpPr>
        <dsp:cNvPr id="0" name=""/>
        <dsp:cNvSpPr/>
      </dsp:nvSpPr>
      <dsp:spPr>
        <a:xfrm>
          <a:off x="773" y="42219"/>
          <a:ext cx="1508294" cy="603317"/>
        </a:xfrm>
        <a:prstGeom prst="homePlat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5344" tIns="42672" rIns="21336" bIns="42672" numCol="1" spcCol="1270" anchor="ctr" anchorCtr="0">
          <a:noAutofit/>
        </a:bodyPr>
        <a:lstStyle/>
        <a:p>
          <a:pPr lvl="0" algn="ctr" defTabSz="7112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600" b="1" u="sng" kern="1200" dirty="0" smtClean="0"/>
            <a:t>기업 및 </a:t>
          </a:r>
          <a:endParaRPr lang="en-US" altLang="ko-KR" sz="1600" b="1" u="sng" kern="1200" dirty="0" smtClean="0"/>
        </a:p>
        <a:p>
          <a:pPr lvl="0" algn="ctr" defTabSz="7112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600" b="1" u="sng" kern="1200" dirty="0" smtClean="0"/>
            <a:t>기업가 분석</a:t>
          </a:r>
          <a:endParaRPr lang="ko-KR" altLang="en-US" sz="1600" b="1" u="sng" kern="1200" dirty="0"/>
        </a:p>
      </dsp:txBody>
      <dsp:txXfrm>
        <a:off x="773" y="42219"/>
        <a:ext cx="1357465" cy="603317"/>
      </dsp:txXfrm>
    </dsp:sp>
    <dsp:sp modelId="{71B1314D-1725-4EDA-B9DB-19A8C1D66382}">
      <dsp:nvSpPr>
        <dsp:cNvPr id="0" name=""/>
        <dsp:cNvSpPr/>
      </dsp:nvSpPr>
      <dsp:spPr>
        <a:xfrm>
          <a:off x="1207408" y="42219"/>
          <a:ext cx="1508294" cy="603317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err="1" smtClean="0"/>
            <a:t>인큐베이팅</a:t>
          </a:r>
          <a:r>
            <a:rPr lang="ko-KR" altLang="en-US" sz="1200" kern="1200" dirty="0" smtClean="0"/>
            <a:t> </a:t>
          </a:r>
          <a:endParaRPr lang="en-US" altLang="ko-KR" sz="1200" kern="1200" dirty="0" smtClean="0"/>
        </a:p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smtClean="0"/>
            <a:t>목표 수립 </a:t>
          </a:r>
          <a:endParaRPr lang="ko-KR" altLang="en-US" sz="1200" kern="1200" dirty="0"/>
        </a:p>
      </dsp:txBody>
      <dsp:txXfrm>
        <a:off x="1509067" y="42219"/>
        <a:ext cx="904977" cy="603317"/>
      </dsp:txXfrm>
    </dsp:sp>
    <dsp:sp modelId="{7AC31DF8-27A9-4657-B808-03C195751265}">
      <dsp:nvSpPr>
        <dsp:cNvPr id="0" name=""/>
        <dsp:cNvSpPr/>
      </dsp:nvSpPr>
      <dsp:spPr>
        <a:xfrm>
          <a:off x="2414043" y="42219"/>
          <a:ext cx="1508294" cy="603317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err="1" smtClean="0"/>
            <a:t>인큐베이팅</a:t>
          </a:r>
          <a:r>
            <a:rPr lang="en-US" altLang="ko-KR" sz="1200" kern="1200" dirty="0" smtClean="0"/>
            <a:t/>
          </a:r>
          <a:br>
            <a:rPr lang="en-US" altLang="ko-KR" sz="1200" kern="1200" dirty="0" smtClean="0"/>
          </a:br>
          <a:r>
            <a:rPr lang="ko-KR" altLang="en-US" sz="1200" kern="1200" dirty="0" smtClean="0"/>
            <a:t>목표 및 </a:t>
          </a:r>
          <a:r>
            <a:rPr lang="en-US" altLang="ko-KR" sz="1200" kern="1200" dirty="0" smtClean="0"/>
            <a:t/>
          </a:r>
          <a:br>
            <a:rPr lang="en-US" altLang="ko-KR" sz="1200" kern="1200" dirty="0" smtClean="0"/>
          </a:br>
          <a:r>
            <a:rPr lang="ko-KR" altLang="en-US" sz="1200" kern="1200" dirty="0" smtClean="0"/>
            <a:t>방법론 합의</a:t>
          </a:r>
          <a:endParaRPr lang="ko-KR" altLang="en-US" sz="1200" kern="1200" dirty="0"/>
        </a:p>
      </dsp:txBody>
      <dsp:txXfrm>
        <a:off x="2715702" y="42219"/>
        <a:ext cx="904977" cy="603317"/>
      </dsp:txXfrm>
    </dsp:sp>
    <dsp:sp modelId="{420B65FC-DFD4-4246-AFC2-E75DF9918031}">
      <dsp:nvSpPr>
        <dsp:cNvPr id="0" name=""/>
        <dsp:cNvSpPr/>
      </dsp:nvSpPr>
      <dsp:spPr>
        <a:xfrm>
          <a:off x="3620679" y="42219"/>
          <a:ext cx="1508294" cy="603317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smtClean="0"/>
            <a:t>실행</a:t>
          </a:r>
          <a:r>
            <a:rPr lang="en-US" altLang="ko-KR" sz="1200" kern="1200" dirty="0" smtClean="0"/>
            <a:t>(</a:t>
          </a:r>
          <a:r>
            <a:rPr lang="ko-KR" altLang="en-US" sz="1200" kern="1200" dirty="0" err="1" smtClean="0"/>
            <a:t>코칭과</a:t>
          </a:r>
          <a:r>
            <a:rPr lang="ko-KR" altLang="en-US" sz="1200" kern="1200" dirty="0" smtClean="0"/>
            <a:t> </a:t>
          </a:r>
          <a:r>
            <a:rPr lang="en-US" altLang="ko-KR" sz="1200" kern="1200" dirty="0" smtClean="0"/>
            <a:t/>
          </a:r>
          <a:br>
            <a:rPr lang="en-US" altLang="ko-KR" sz="1200" kern="1200" dirty="0" smtClean="0"/>
          </a:br>
          <a:r>
            <a:rPr lang="ko-KR" altLang="en-US" sz="1200" kern="1200" dirty="0" smtClean="0"/>
            <a:t>프로그램 </a:t>
          </a:r>
          <a:r>
            <a:rPr lang="en-US" altLang="ko-KR" sz="1200" kern="1200" dirty="0" smtClean="0"/>
            <a:t/>
          </a:r>
          <a:br>
            <a:rPr lang="en-US" altLang="ko-KR" sz="1200" kern="1200" dirty="0" smtClean="0"/>
          </a:br>
          <a:r>
            <a:rPr lang="ko-KR" altLang="en-US" sz="1200" kern="1200" dirty="0" smtClean="0"/>
            <a:t>실행</a:t>
          </a:r>
          <a:r>
            <a:rPr lang="en-US" altLang="ko-KR" sz="1200" kern="1200" dirty="0" smtClean="0"/>
            <a:t>)</a:t>
          </a:r>
          <a:r>
            <a:rPr lang="ko-KR" altLang="en-US" sz="1200" kern="1200" dirty="0" smtClean="0"/>
            <a:t> </a:t>
          </a:r>
          <a:endParaRPr lang="ko-KR" altLang="en-US" sz="1200" kern="1200" dirty="0"/>
        </a:p>
      </dsp:txBody>
      <dsp:txXfrm>
        <a:off x="3922338" y="42219"/>
        <a:ext cx="904977" cy="603317"/>
      </dsp:txXfrm>
    </dsp:sp>
    <dsp:sp modelId="{D2E500D4-EF7B-4594-9C9C-35C4C587B76A}">
      <dsp:nvSpPr>
        <dsp:cNvPr id="0" name=""/>
        <dsp:cNvSpPr/>
      </dsp:nvSpPr>
      <dsp:spPr>
        <a:xfrm>
          <a:off x="4827314" y="42219"/>
          <a:ext cx="1508294" cy="603317"/>
        </a:xfrm>
        <a:prstGeom prst="chevron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smtClean="0"/>
            <a:t>평가 및 보완 </a:t>
          </a:r>
          <a:endParaRPr lang="ko-KR" altLang="en-US" sz="1200" kern="1200" dirty="0"/>
        </a:p>
      </dsp:txBody>
      <dsp:txXfrm>
        <a:off x="5128973" y="42219"/>
        <a:ext cx="904977" cy="603317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21FBB9-5A0D-46A6-9D8F-0248194AC4A7}">
      <dsp:nvSpPr>
        <dsp:cNvPr id="0" name=""/>
        <dsp:cNvSpPr/>
      </dsp:nvSpPr>
      <dsp:spPr>
        <a:xfrm>
          <a:off x="773" y="42219"/>
          <a:ext cx="1508294" cy="603317"/>
        </a:xfrm>
        <a:prstGeom prst="homePlat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5344" tIns="42672" rIns="21336" bIns="42672" numCol="1" spcCol="1270" anchor="ctr" anchorCtr="0">
          <a:noAutofit/>
        </a:bodyPr>
        <a:lstStyle/>
        <a:p>
          <a:pPr lvl="0" algn="ctr" defTabSz="7112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600" b="1" u="sng" kern="1200" dirty="0" smtClean="0"/>
            <a:t>기업 및 </a:t>
          </a:r>
          <a:endParaRPr lang="en-US" altLang="ko-KR" sz="1600" b="1" u="sng" kern="1200" dirty="0" smtClean="0"/>
        </a:p>
        <a:p>
          <a:pPr lvl="0" algn="ctr" defTabSz="7112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600" b="1" u="sng" kern="1200" dirty="0" smtClean="0"/>
            <a:t>기업가 분석</a:t>
          </a:r>
          <a:endParaRPr lang="ko-KR" altLang="en-US" sz="1600" b="1" u="sng" kern="1200" dirty="0"/>
        </a:p>
      </dsp:txBody>
      <dsp:txXfrm>
        <a:off x="773" y="42219"/>
        <a:ext cx="1357465" cy="603317"/>
      </dsp:txXfrm>
    </dsp:sp>
    <dsp:sp modelId="{71B1314D-1725-4EDA-B9DB-19A8C1D66382}">
      <dsp:nvSpPr>
        <dsp:cNvPr id="0" name=""/>
        <dsp:cNvSpPr/>
      </dsp:nvSpPr>
      <dsp:spPr>
        <a:xfrm>
          <a:off x="1207408" y="42219"/>
          <a:ext cx="1508294" cy="603317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err="1" smtClean="0"/>
            <a:t>인큐베이팅</a:t>
          </a:r>
          <a:r>
            <a:rPr lang="ko-KR" altLang="en-US" sz="1200" kern="1200" dirty="0" smtClean="0"/>
            <a:t> </a:t>
          </a:r>
          <a:endParaRPr lang="en-US" altLang="ko-KR" sz="1200" kern="1200" dirty="0" smtClean="0"/>
        </a:p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smtClean="0"/>
            <a:t>목표 수립 </a:t>
          </a:r>
          <a:endParaRPr lang="ko-KR" altLang="en-US" sz="1200" kern="1200" dirty="0"/>
        </a:p>
      </dsp:txBody>
      <dsp:txXfrm>
        <a:off x="1509067" y="42219"/>
        <a:ext cx="904977" cy="603317"/>
      </dsp:txXfrm>
    </dsp:sp>
    <dsp:sp modelId="{7AC31DF8-27A9-4657-B808-03C195751265}">
      <dsp:nvSpPr>
        <dsp:cNvPr id="0" name=""/>
        <dsp:cNvSpPr/>
      </dsp:nvSpPr>
      <dsp:spPr>
        <a:xfrm>
          <a:off x="2414043" y="42219"/>
          <a:ext cx="1508294" cy="603317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err="1" smtClean="0"/>
            <a:t>인큐베이팅</a:t>
          </a:r>
          <a:r>
            <a:rPr lang="en-US" altLang="ko-KR" sz="1200" kern="1200" dirty="0" smtClean="0"/>
            <a:t/>
          </a:r>
          <a:br>
            <a:rPr lang="en-US" altLang="ko-KR" sz="1200" kern="1200" dirty="0" smtClean="0"/>
          </a:br>
          <a:r>
            <a:rPr lang="ko-KR" altLang="en-US" sz="1200" kern="1200" dirty="0" smtClean="0"/>
            <a:t>목표 및 </a:t>
          </a:r>
          <a:r>
            <a:rPr lang="en-US" altLang="ko-KR" sz="1200" kern="1200" dirty="0" smtClean="0"/>
            <a:t/>
          </a:r>
          <a:br>
            <a:rPr lang="en-US" altLang="ko-KR" sz="1200" kern="1200" dirty="0" smtClean="0"/>
          </a:br>
          <a:r>
            <a:rPr lang="ko-KR" altLang="en-US" sz="1200" kern="1200" dirty="0" smtClean="0"/>
            <a:t>방법론 합의</a:t>
          </a:r>
          <a:endParaRPr lang="ko-KR" altLang="en-US" sz="1200" kern="1200" dirty="0"/>
        </a:p>
      </dsp:txBody>
      <dsp:txXfrm>
        <a:off x="2715702" y="42219"/>
        <a:ext cx="904977" cy="603317"/>
      </dsp:txXfrm>
    </dsp:sp>
    <dsp:sp modelId="{420B65FC-DFD4-4246-AFC2-E75DF9918031}">
      <dsp:nvSpPr>
        <dsp:cNvPr id="0" name=""/>
        <dsp:cNvSpPr/>
      </dsp:nvSpPr>
      <dsp:spPr>
        <a:xfrm>
          <a:off x="3620679" y="42219"/>
          <a:ext cx="1508294" cy="603317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smtClean="0"/>
            <a:t>실행</a:t>
          </a:r>
          <a:r>
            <a:rPr lang="en-US" altLang="ko-KR" sz="1200" kern="1200" dirty="0" smtClean="0"/>
            <a:t>(</a:t>
          </a:r>
          <a:r>
            <a:rPr lang="ko-KR" altLang="en-US" sz="1200" kern="1200" dirty="0" err="1" smtClean="0"/>
            <a:t>코칭과</a:t>
          </a:r>
          <a:r>
            <a:rPr lang="ko-KR" altLang="en-US" sz="1200" kern="1200" dirty="0" smtClean="0"/>
            <a:t> </a:t>
          </a:r>
          <a:r>
            <a:rPr lang="en-US" altLang="ko-KR" sz="1200" kern="1200" dirty="0" smtClean="0"/>
            <a:t/>
          </a:r>
          <a:br>
            <a:rPr lang="en-US" altLang="ko-KR" sz="1200" kern="1200" dirty="0" smtClean="0"/>
          </a:br>
          <a:r>
            <a:rPr lang="ko-KR" altLang="en-US" sz="1200" kern="1200" dirty="0" smtClean="0"/>
            <a:t>프로그램 </a:t>
          </a:r>
          <a:r>
            <a:rPr lang="en-US" altLang="ko-KR" sz="1200" kern="1200" dirty="0" smtClean="0"/>
            <a:t/>
          </a:r>
          <a:br>
            <a:rPr lang="en-US" altLang="ko-KR" sz="1200" kern="1200" dirty="0" smtClean="0"/>
          </a:br>
          <a:r>
            <a:rPr lang="ko-KR" altLang="en-US" sz="1200" kern="1200" dirty="0" smtClean="0"/>
            <a:t>실행</a:t>
          </a:r>
          <a:r>
            <a:rPr lang="en-US" altLang="ko-KR" sz="1200" kern="1200" dirty="0" smtClean="0"/>
            <a:t>)</a:t>
          </a:r>
          <a:r>
            <a:rPr lang="ko-KR" altLang="en-US" sz="1200" kern="1200" dirty="0" smtClean="0"/>
            <a:t> </a:t>
          </a:r>
          <a:endParaRPr lang="ko-KR" altLang="en-US" sz="1200" kern="1200" dirty="0"/>
        </a:p>
      </dsp:txBody>
      <dsp:txXfrm>
        <a:off x="3922338" y="42219"/>
        <a:ext cx="904977" cy="603317"/>
      </dsp:txXfrm>
    </dsp:sp>
    <dsp:sp modelId="{D2E500D4-EF7B-4594-9C9C-35C4C587B76A}">
      <dsp:nvSpPr>
        <dsp:cNvPr id="0" name=""/>
        <dsp:cNvSpPr/>
      </dsp:nvSpPr>
      <dsp:spPr>
        <a:xfrm>
          <a:off x="4827314" y="42219"/>
          <a:ext cx="1508294" cy="603317"/>
        </a:xfrm>
        <a:prstGeom prst="chevron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smtClean="0"/>
            <a:t>평가 및 보완 </a:t>
          </a:r>
          <a:endParaRPr lang="ko-KR" altLang="en-US" sz="1200" kern="1200" dirty="0"/>
        </a:p>
      </dsp:txBody>
      <dsp:txXfrm>
        <a:off x="5128973" y="42219"/>
        <a:ext cx="904977" cy="603317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21FBB9-5A0D-46A6-9D8F-0248194AC4A7}">
      <dsp:nvSpPr>
        <dsp:cNvPr id="0" name=""/>
        <dsp:cNvSpPr/>
      </dsp:nvSpPr>
      <dsp:spPr>
        <a:xfrm>
          <a:off x="773" y="42219"/>
          <a:ext cx="1508294" cy="603317"/>
        </a:xfrm>
        <a:prstGeom prst="homePlat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008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smtClean="0"/>
            <a:t>기업 및 </a:t>
          </a:r>
          <a:endParaRPr lang="en-US" altLang="ko-KR" sz="1200" kern="1200" dirty="0" smtClean="0"/>
        </a:p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smtClean="0"/>
            <a:t>기업가 분석</a:t>
          </a:r>
          <a:endParaRPr lang="ko-KR" altLang="en-US" sz="1200" kern="1200" dirty="0"/>
        </a:p>
      </dsp:txBody>
      <dsp:txXfrm>
        <a:off x="773" y="42219"/>
        <a:ext cx="1357465" cy="603317"/>
      </dsp:txXfrm>
    </dsp:sp>
    <dsp:sp modelId="{71B1314D-1725-4EDA-B9DB-19A8C1D66382}">
      <dsp:nvSpPr>
        <dsp:cNvPr id="0" name=""/>
        <dsp:cNvSpPr/>
      </dsp:nvSpPr>
      <dsp:spPr>
        <a:xfrm>
          <a:off x="1207408" y="42219"/>
          <a:ext cx="1508294" cy="603317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400" b="1" u="sng" kern="1200" dirty="0" err="1" smtClean="0"/>
            <a:t>인큐베이팅</a:t>
          </a:r>
          <a:r>
            <a:rPr lang="ko-KR" altLang="en-US" sz="1400" b="1" u="sng" kern="1200" dirty="0" smtClean="0"/>
            <a:t> </a:t>
          </a:r>
          <a:endParaRPr lang="en-US" altLang="ko-KR" sz="1400" b="1" u="sng" kern="1200" dirty="0" smtClean="0"/>
        </a:p>
        <a:p>
          <a:pPr lvl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400" b="1" u="sng" kern="1200" dirty="0" smtClean="0"/>
            <a:t>목표 수립 </a:t>
          </a:r>
          <a:endParaRPr lang="ko-KR" altLang="en-US" sz="1400" b="1" u="sng" kern="1200" dirty="0"/>
        </a:p>
      </dsp:txBody>
      <dsp:txXfrm>
        <a:off x="1509067" y="42219"/>
        <a:ext cx="904977" cy="603317"/>
      </dsp:txXfrm>
    </dsp:sp>
    <dsp:sp modelId="{7AC31DF8-27A9-4657-B808-03C195751265}">
      <dsp:nvSpPr>
        <dsp:cNvPr id="0" name=""/>
        <dsp:cNvSpPr/>
      </dsp:nvSpPr>
      <dsp:spPr>
        <a:xfrm>
          <a:off x="2414043" y="42219"/>
          <a:ext cx="1508294" cy="603317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400" b="1" u="sng" kern="1200" dirty="0" err="1" smtClean="0"/>
            <a:t>인큐베이팅</a:t>
          </a:r>
          <a:r>
            <a:rPr lang="en-US" altLang="ko-KR" sz="1400" b="1" u="sng" kern="1200" dirty="0" smtClean="0"/>
            <a:t/>
          </a:r>
          <a:br>
            <a:rPr lang="en-US" altLang="ko-KR" sz="1400" b="1" u="sng" kern="1200" dirty="0" smtClean="0"/>
          </a:br>
          <a:r>
            <a:rPr lang="ko-KR" altLang="en-US" sz="1400" b="1" u="sng" kern="1200" dirty="0" smtClean="0"/>
            <a:t>목표 및 </a:t>
          </a:r>
          <a:r>
            <a:rPr lang="en-US" altLang="ko-KR" sz="1400" b="1" u="sng" kern="1200" dirty="0" smtClean="0"/>
            <a:t/>
          </a:r>
          <a:br>
            <a:rPr lang="en-US" altLang="ko-KR" sz="1400" b="1" u="sng" kern="1200" dirty="0" smtClean="0"/>
          </a:br>
          <a:r>
            <a:rPr lang="ko-KR" altLang="en-US" sz="1400" b="1" u="sng" kern="1200" dirty="0" smtClean="0"/>
            <a:t>방법론 합의</a:t>
          </a:r>
          <a:endParaRPr lang="ko-KR" altLang="en-US" sz="1400" b="1" u="sng" kern="1200" dirty="0"/>
        </a:p>
      </dsp:txBody>
      <dsp:txXfrm>
        <a:off x="2715702" y="42219"/>
        <a:ext cx="904977" cy="603317"/>
      </dsp:txXfrm>
    </dsp:sp>
    <dsp:sp modelId="{420B65FC-DFD4-4246-AFC2-E75DF9918031}">
      <dsp:nvSpPr>
        <dsp:cNvPr id="0" name=""/>
        <dsp:cNvSpPr/>
      </dsp:nvSpPr>
      <dsp:spPr>
        <a:xfrm>
          <a:off x="3620679" y="42219"/>
          <a:ext cx="1508294" cy="603317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smtClean="0"/>
            <a:t>실행</a:t>
          </a:r>
          <a:r>
            <a:rPr lang="en-US" altLang="ko-KR" sz="1200" kern="1200" dirty="0" smtClean="0"/>
            <a:t>(</a:t>
          </a:r>
          <a:r>
            <a:rPr lang="ko-KR" altLang="en-US" sz="1200" kern="1200" dirty="0" err="1" smtClean="0"/>
            <a:t>코칭과</a:t>
          </a:r>
          <a:r>
            <a:rPr lang="ko-KR" altLang="en-US" sz="1200" kern="1200" dirty="0" smtClean="0"/>
            <a:t> </a:t>
          </a:r>
          <a:r>
            <a:rPr lang="en-US" altLang="ko-KR" sz="1200" kern="1200" dirty="0" smtClean="0"/>
            <a:t/>
          </a:r>
          <a:br>
            <a:rPr lang="en-US" altLang="ko-KR" sz="1200" kern="1200" dirty="0" smtClean="0"/>
          </a:br>
          <a:r>
            <a:rPr lang="ko-KR" altLang="en-US" sz="1200" kern="1200" dirty="0" smtClean="0"/>
            <a:t>프로그램 </a:t>
          </a:r>
          <a:r>
            <a:rPr lang="en-US" altLang="ko-KR" sz="1200" kern="1200" dirty="0" smtClean="0"/>
            <a:t/>
          </a:r>
          <a:br>
            <a:rPr lang="en-US" altLang="ko-KR" sz="1200" kern="1200" dirty="0" smtClean="0"/>
          </a:br>
          <a:r>
            <a:rPr lang="ko-KR" altLang="en-US" sz="1200" kern="1200" dirty="0" smtClean="0"/>
            <a:t>실행</a:t>
          </a:r>
          <a:r>
            <a:rPr lang="en-US" altLang="ko-KR" sz="1200" kern="1200" dirty="0" smtClean="0"/>
            <a:t>)</a:t>
          </a:r>
          <a:r>
            <a:rPr lang="ko-KR" altLang="en-US" sz="1200" kern="1200" dirty="0" smtClean="0"/>
            <a:t> </a:t>
          </a:r>
          <a:endParaRPr lang="ko-KR" altLang="en-US" sz="1200" kern="1200" dirty="0"/>
        </a:p>
      </dsp:txBody>
      <dsp:txXfrm>
        <a:off x="3922338" y="42219"/>
        <a:ext cx="904977" cy="603317"/>
      </dsp:txXfrm>
    </dsp:sp>
    <dsp:sp modelId="{D2E500D4-EF7B-4594-9C9C-35C4C587B76A}">
      <dsp:nvSpPr>
        <dsp:cNvPr id="0" name=""/>
        <dsp:cNvSpPr/>
      </dsp:nvSpPr>
      <dsp:spPr>
        <a:xfrm>
          <a:off x="4827314" y="42219"/>
          <a:ext cx="1508294" cy="603317"/>
        </a:xfrm>
        <a:prstGeom prst="chevron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smtClean="0"/>
            <a:t>평가 및 보완 </a:t>
          </a:r>
          <a:endParaRPr lang="ko-KR" altLang="en-US" sz="1200" kern="1200" dirty="0"/>
        </a:p>
      </dsp:txBody>
      <dsp:txXfrm>
        <a:off x="5128973" y="42219"/>
        <a:ext cx="904977" cy="603317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21FBB9-5A0D-46A6-9D8F-0248194AC4A7}">
      <dsp:nvSpPr>
        <dsp:cNvPr id="0" name=""/>
        <dsp:cNvSpPr/>
      </dsp:nvSpPr>
      <dsp:spPr>
        <a:xfrm>
          <a:off x="773" y="42219"/>
          <a:ext cx="1508294" cy="603317"/>
        </a:xfrm>
        <a:prstGeom prst="homePlat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008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smtClean="0"/>
            <a:t>기업 및 </a:t>
          </a:r>
          <a:endParaRPr lang="en-US" altLang="ko-KR" sz="1200" kern="1200" dirty="0" smtClean="0"/>
        </a:p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smtClean="0"/>
            <a:t>기업가 분석</a:t>
          </a:r>
          <a:endParaRPr lang="ko-KR" altLang="en-US" sz="1200" kern="1200" dirty="0"/>
        </a:p>
      </dsp:txBody>
      <dsp:txXfrm>
        <a:off x="773" y="42219"/>
        <a:ext cx="1357465" cy="603317"/>
      </dsp:txXfrm>
    </dsp:sp>
    <dsp:sp modelId="{71B1314D-1725-4EDA-B9DB-19A8C1D66382}">
      <dsp:nvSpPr>
        <dsp:cNvPr id="0" name=""/>
        <dsp:cNvSpPr/>
      </dsp:nvSpPr>
      <dsp:spPr>
        <a:xfrm>
          <a:off x="1207408" y="42219"/>
          <a:ext cx="1508294" cy="603317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err="1" smtClean="0"/>
            <a:t>인큐베이팅</a:t>
          </a:r>
          <a:r>
            <a:rPr lang="ko-KR" altLang="en-US" sz="1200" kern="1200" dirty="0" smtClean="0"/>
            <a:t> </a:t>
          </a:r>
          <a:endParaRPr lang="en-US" altLang="ko-KR" sz="1200" kern="1200" dirty="0" smtClean="0"/>
        </a:p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smtClean="0"/>
            <a:t>목표 수립 </a:t>
          </a:r>
          <a:endParaRPr lang="ko-KR" altLang="en-US" sz="1200" kern="1200" dirty="0"/>
        </a:p>
      </dsp:txBody>
      <dsp:txXfrm>
        <a:off x="1509067" y="42219"/>
        <a:ext cx="904977" cy="603317"/>
      </dsp:txXfrm>
    </dsp:sp>
    <dsp:sp modelId="{7AC31DF8-27A9-4657-B808-03C195751265}">
      <dsp:nvSpPr>
        <dsp:cNvPr id="0" name=""/>
        <dsp:cNvSpPr/>
      </dsp:nvSpPr>
      <dsp:spPr>
        <a:xfrm>
          <a:off x="2414043" y="42219"/>
          <a:ext cx="1508294" cy="603317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err="1" smtClean="0"/>
            <a:t>인큐베이팅</a:t>
          </a:r>
          <a:r>
            <a:rPr lang="en-US" altLang="ko-KR" sz="1200" kern="1200" dirty="0" smtClean="0"/>
            <a:t/>
          </a:r>
          <a:br>
            <a:rPr lang="en-US" altLang="ko-KR" sz="1200" kern="1200" dirty="0" smtClean="0"/>
          </a:br>
          <a:r>
            <a:rPr lang="ko-KR" altLang="en-US" sz="1200" kern="1200" dirty="0" smtClean="0"/>
            <a:t>목표 및 </a:t>
          </a:r>
          <a:r>
            <a:rPr lang="en-US" altLang="ko-KR" sz="1200" kern="1200" dirty="0" smtClean="0"/>
            <a:t/>
          </a:r>
          <a:br>
            <a:rPr lang="en-US" altLang="ko-KR" sz="1200" kern="1200" dirty="0" smtClean="0"/>
          </a:br>
          <a:r>
            <a:rPr lang="ko-KR" altLang="en-US" sz="1200" kern="1200" dirty="0" smtClean="0"/>
            <a:t>방법론 합의</a:t>
          </a:r>
          <a:endParaRPr lang="ko-KR" altLang="en-US" sz="1200" kern="1200" dirty="0"/>
        </a:p>
      </dsp:txBody>
      <dsp:txXfrm>
        <a:off x="2715702" y="42219"/>
        <a:ext cx="904977" cy="603317"/>
      </dsp:txXfrm>
    </dsp:sp>
    <dsp:sp modelId="{420B65FC-DFD4-4246-AFC2-E75DF9918031}">
      <dsp:nvSpPr>
        <dsp:cNvPr id="0" name=""/>
        <dsp:cNvSpPr/>
      </dsp:nvSpPr>
      <dsp:spPr>
        <a:xfrm>
          <a:off x="3620679" y="42219"/>
          <a:ext cx="1508294" cy="603317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37338" rIns="0" bIns="37338" numCol="1" spcCol="1270" anchor="ctr" anchorCtr="0">
          <a:noAutofit/>
        </a:bodyPr>
        <a:lstStyle/>
        <a:p>
          <a:pPr lvl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400" b="1" u="sng" kern="1200" dirty="0" smtClean="0"/>
            <a:t>실행</a:t>
          </a:r>
          <a:r>
            <a:rPr lang="en-US" altLang="ko-KR" sz="1400" b="1" u="sng" kern="1200" dirty="0" smtClean="0"/>
            <a:t>(</a:t>
          </a:r>
          <a:r>
            <a:rPr lang="ko-KR" altLang="en-US" sz="1400" b="1" u="sng" kern="1200" dirty="0" err="1" smtClean="0"/>
            <a:t>코칭과</a:t>
          </a:r>
          <a:r>
            <a:rPr lang="ko-KR" altLang="en-US" sz="1400" b="1" u="sng" kern="1200" dirty="0" smtClean="0"/>
            <a:t> </a:t>
          </a:r>
          <a:r>
            <a:rPr lang="en-US" altLang="ko-KR" sz="1400" b="1" u="sng" kern="1200" dirty="0" smtClean="0"/>
            <a:t/>
          </a:r>
          <a:br>
            <a:rPr lang="en-US" altLang="ko-KR" sz="1400" b="1" u="sng" kern="1200" dirty="0" smtClean="0"/>
          </a:br>
          <a:r>
            <a:rPr lang="ko-KR" altLang="en-US" sz="1400" b="1" u="sng" kern="1200" dirty="0" smtClean="0"/>
            <a:t>프로그램 </a:t>
          </a:r>
          <a:r>
            <a:rPr lang="en-US" altLang="ko-KR" sz="1400" b="1" u="sng" kern="1200" dirty="0" smtClean="0"/>
            <a:t/>
          </a:r>
          <a:br>
            <a:rPr lang="en-US" altLang="ko-KR" sz="1400" b="1" u="sng" kern="1200" dirty="0" smtClean="0"/>
          </a:br>
          <a:r>
            <a:rPr lang="ko-KR" altLang="en-US" sz="1400" b="1" u="sng" kern="1200" dirty="0" smtClean="0"/>
            <a:t>실행</a:t>
          </a:r>
          <a:r>
            <a:rPr lang="en-US" altLang="ko-KR" sz="1400" b="1" u="sng" kern="1200" dirty="0" smtClean="0"/>
            <a:t>)</a:t>
          </a:r>
          <a:r>
            <a:rPr lang="ko-KR" altLang="en-US" sz="1400" b="1" u="sng" kern="1200" dirty="0" smtClean="0"/>
            <a:t> </a:t>
          </a:r>
          <a:endParaRPr lang="ko-KR" altLang="en-US" sz="1400" b="1" u="sng" kern="1200" dirty="0"/>
        </a:p>
      </dsp:txBody>
      <dsp:txXfrm>
        <a:off x="3922338" y="42219"/>
        <a:ext cx="904977" cy="603317"/>
      </dsp:txXfrm>
    </dsp:sp>
    <dsp:sp modelId="{D2E500D4-EF7B-4594-9C9C-35C4C587B76A}">
      <dsp:nvSpPr>
        <dsp:cNvPr id="0" name=""/>
        <dsp:cNvSpPr/>
      </dsp:nvSpPr>
      <dsp:spPr>
        <a:xfrm>
          <a:off x="4827314" y="42219"/>
          <a:ext cx="1508294" cy="603317"/>
        </a:xfrm>
        <a:prstGeom prst="chevron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smtClean="0"/>
            <a:t>평가 및 보완 </a:t>
          </a:r>
          <a:endParaRPr lang="ko-KR" altLang="en-US" sz="1200" kern="1200" dirty="0"/>
        </a:p>
      </dsp:txBody>
      <dsp:txXfrm>
        <a:off x="5128973" y="42219"/>
        <a:ext cx="904977" cy="60331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056D1D-694C-4FC8-A846-0A31409B2E27}">
      <dsp:nvSpPr>
        <dsp:cNvPr id="0" name=""/>
        <dsp:cNvSpPr/>
      </dsp:nvSpPr>
      <dsp:spPr>
        <a:xfrm>
          <a:off x="599485" y="0"/>
          <a:ext cx="6794166" cy="2592288"/>
        </a:xfrm>
        <a:prstGeom prst="rightArrow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C7CDF9-FC1A-449B-841C-E287485F7A3A}">
      <dsp:nvSpPr>
        <dsp:cNvPr id="0" name=""/>
        <dsp:cNvSpPr/>
      </dsp:nvSpPr>
      <dsp:spPr>
        <a:xfrm>
          <a:off x="0" y="777686"/>
          <a:ext cx="2397941" cy="1036915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1800" b="1" kern="1200" dirty="0" smtClean="0"/>
            <a:t>1. </a:t>
          </a:r>
          <a:r>
            <a:rPr lang="ko-KR" altLang="en-US" sz="1800" b="1" kern="1200" dirty="0" smtClean="0"/>
            <a:t>인사하기</a:t>
          </a:r>
          <a:endParaRPr lang="ko-KR" altLang="en-US" sz="1800" b="1" kern="1200" dirty="0"/>
        </a:p>
      </dsp:txBody>
      <dsp:txXfrm>
        <a:off x="50618" y="828304"/>
        <a:ext cx="2296705" cy="935679"/>
      </dsp:txXfrm>
    </dsp:sp>
    <dsp:sp modelId="{78791028-77C3-48F1-B6F3-FDE1D15FD7B2}">
      <dsp:nvSpPr>
        <dsp:cNvPr id="0" name=""/>
        <dsp:cNvSpPr/>
      </dsp:nvSpPr>
      <dsp:spPr>
        <a:xfrm>
          <a:off x="2797597" y="777686"/>
          <a:ext cx="2397941" cy="1036915"/>
        </a:xfrm>
        <a:prstGeom prst="roundRect">
          <a:avLst/>
        </a:prstGeom>
        <a:solidFill>
          <a:schemeClr val="accent4">
            <a:hueOff val="-2232385"/>
            <a:satOff val="13449"/>
            <a:lumOff val="107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1800" b="1" kern="1200" dirty="0" smtClean="0"/>
            <a:t>2. </a:t>
          </a:r>
          <a:r>
            <a:rPr lang="ko-KR" altLang="en-US" sz="1800" b="1" kern="1200" dirty="0" smtClean="0"/>
            <a:t>이름과 별명 소개</a:t>
          </a:r>
          <a:endParaRPr lang="ko-KR" altLang="en-US" sz="1800" b="1" kern="1200" dirty="0"/>
        </a:p>
      </dsp:txBody>
      <dsp:txXfrm>
        <a:off x="2848215" y="828304"/>
        <a:ext cx="2296705" cy="935679"/>
      </dsp:txXfrm>
    </dsp:sp>
    <dsp:sp modelId="{904CB573-B49B-4AD7-89B2-9FED156A3E34}">
      <dsp:nvSpPr>
        <dsp:cNvPr id="0" name=""/>
        <dsp:cNvSpPr/>
      </dsp:nvSpPr>
      <dsp:spPr>
        <a:xfrm>
          <a:off x="5595195" y="777686"/>
          <a:ext cx="2397941" cy="1036915"/>
        </a:xfrm>
        <a:prstGeom prst="roundRect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1800" b="1" kern="1200" dirty="0" smtClean="0"/>
            <a:t>3. </a:t>
          </a:r>
          <a:r>
            <a:rPr lang="ko-KR" altLang="en-US" sz="1800" b="1" kern="1200" dirty="0" smtClean="0"/>
            <a:t>답례 및 싸인</a:t>
          </a:r>
          <a:endParaRPr lang="en-US" altLang="ko-KR" sz="1800" b="1" kern="1200" dirty="0" smtClean="0"/>
        </a:p>
      </dsp:txBody>
      <dsp:txXfrm>
        <a:off x="5645813" y="828304"/>
        <a:ext cx="2296705" cy="935679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21FBB9-5A0D-46A6-9D8F-0248194AC4A7}">
      <dsp:nvSpPr>
        <dsp:cNvPr id="0" name=""/>
        <dsp:cNvSpPr/>
      </dsp:nvSpPr>
      <dsp:spPr>
        <a:xfrm>
          <a:off x="773" y="42219"/>
          <a:ext cx="1508294" cy="603317"/>
        </a:xfrm>
        <a:prstGeom prst="homePlat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008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smtClean="0"/>
            <a:t>기업 및 </a:t>
          </a:r>
          <a:endParaRPr lang="en-US" altLang="ko-KR" sz="1200" kern="1200" dirty="0" smtClean="0"/>
        </a:p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smtClean="0"/>
            <a:t>기업가 분석</a:t>
          </a:r>
          <a:endParaRPr lang="ko-KR" altLang="en-US" sz="1200" kern="1200" dirty="0"/>
        </a:p>
      </dsp:txBody>
      <dsp:txXfrm>
        <a:off x="773" y="42219"/>
        <a:ext cx="1357465" cy="603317"/>
      </dsp:txXfrm>
    </dsp:sp>
    <dsp:sp modelId="{71B1314D-1725-4EDA-B9DB-19A8C1D66382}">
      <dsp:nvSpPr>
        <dsp:cNvPr id="0" name=""/>
        <dsp:cNvSpPr/>
      </dsp:nvSpPr>
      <dsp:spPr>
        <a:xfrm>
          <a:off x="1207408" y="42219"/>
          <a:ext cx="1508294" cy="603317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err="1" smtClean="0"/>
            <a:t>인큐베이팅</a:t>
          </a:r>
          <a:r>
            <a:rPr lang="ko-KR" altLang="en-US" sz="1200" kern="1200" dirty="0" smtClean="0"/>
            <a:t> </a:t>
          </a:r>
          <a:endParaRPr lang="en-US" altLang="ko-KR" sz="1200" kern="1200" dirty="0" smtClean="0"/>
        </a:p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smtClean="0"/>
            <a:t>목표 수립 </a:t>
          </a:r>
          <a:endParaRPr lang="ko-KR" altLang="en-US" sz="1200" kern="1200" dirty="0"/>
        </a:p>
      </dsp:txBody>
      <dsp:txXfrm>
        <a:off x="1509067" y="42219"/>
        <a:ext cx="904977" cy="603317"/>
      </dsp:txXfrm>
    </dsp:sp>
    <dsp:sp modelId="{7AC31DF8-27A9-4657-B808-03C195751265}">
      <dsp:nvSpPr>
        <dsp:cNvPr id="0" name=""/>
        <dsp:cNvSpPr/>
      </dsp:nvSpPr>
      <dsp:spPr>
        <a:xfrm>
          <a:off x="2414043" y="42219"/>
          <a:ext cx="1508294" cy="603317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err="1" smtClean="0"/>
            <a:t>인큐베이팅</a:t>
          </a:r>
          <a:r>
            <a:rPr lang="en-US" altLang="ko-KR" sz="1200" kern="1200" dirty="0" smtClean="0"/>
            <a:t/>
          </a:r>
          <a:br>
            <a:rPr lang="en-US" altLang="ko-KR" sz="1200" kern="1200" dirty="0" smtClean="0"/>
          </a:br>
          <a:r>
            <a:rPr lang="ko-KR" altLang="en-US" sz="1200" kern="1200" dirty="0" smtClean="0"/>
            <a:t>목표 및 </a:t>
          </a:r>
          <a:r>
            <a:rPr lang="en-US" altLang="ko-KR" sz="1200" kern="1200" dirty="0" smtClean="0"/>
            <a:t/>
          </a:r>
          <a:br>
            <a:rPr lang="en-US" altLang="ko-KR" sz="1200" kern="1200" dirty="0" smtClean="0"/>
          </a:br>
          <a:r>
            <a:rPr lang="ko-KR" altLang="en-US" sz="1200" kern="1200" dirty="0" smtClean="0"/>
            <a:t>방법론 합의</a:t>
          </a:r>
          <a:endParaRPr lang="ko-KR" altLang="en-US" sz="1200" kern="1200" dirty="0"/>
        </a:p>
      </dsp:txBody>
      <dsp:txXfrm>
        <a:off x="2715702" y="42219"/>
        <a:ext cx="904977" cy="603317"/>
      </dsp:txXfrm>
    </dsp:sp>
    <dsp:sp modelId="{420B65FC-DFD4-4246-AFC2-E75DF9918031}">
      <dsp:nvSpPr>
        <dsp:cNvPr id="0" name=""/>
        <dsp:cNvSpPr/>
      </dsp:nvSpPr>
      <dsp:spPr>
        <a:xfrm>
          <a:off x="3620679" y="42219"/>
          <a:ext cx="1508294" cy="603317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37338" rIns="0" bIns="37338" numCol="1" spcCol="1270" anchor="ctr" anchorCtr="0">
          <a:noAutofit/>
        </a:bodyPr>
        <a:lstStyle/>
        <a:p>
          <a:pPr lvl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400" b="1" u="sng" kern="1200" dirty="0" smtClean="0"/>
            <a:t>실행</a:t>
          </a:r>
          <a:r>
            <a:rPr lang="en-US" altLang="ko-KR" sz="1400" b="1" u="sng" kern="1200" dirty="0" smtClean="0"/>
            <a:t>(</a:t>
          </a:r>
          <a:r>
            <a:rPr lang="ko-KR" altLang="en-US" sz="1400" b="1" u="sng" kern="1200" dirty="0" err="1" smtClean="0"/>
            <a:t>코칭과</a:t>
          </a:r>
          <a:r>
            <a:rPr lang="ko-KR" altLang="en-US" sz="1400" b="1" u="sng" kern="1200" dirty="0" smtClean="0"/>
            <a:t> </a:t>
          </a:r>
          <a:r>
            <a:rPr lang="en-US" altLang="ko-KR" sz="1400" b="1" u="sng" kern="1200" dirty="0" smtClean="0"/>
            <a:t/>
          </a:r>
          <a:br>
            <a:rPr lang="en-US" altLang="ko-KR" sz="1400" b="1" u="sng" kern="1200" dirty="0" smtClean="0"/>
          </a:br>
          <a:r>
            <a:rPr lang="ko-KR" altLang="en-US" sz="1400" b="1" u="sng" kern="1200" dirty="0" smtClean="0"/>
            <a:t>프로그램 </a:t>
          </a:r>
          <a:r>
            <a:rPr lang="en-US" altLang="ko-KR" sz="1400" b="1" u="sng" kern="1200" dirty="0" smtClean="0"/>
            <a:t/>
          </a:r>
          <a:br>
            <a:rPr lang="en-US" altLang="ko-KR" sz="1400" b="1" u="sng" kern="1200" dirty="0" smtClean="0"/>
          </a:br>
          <a:r>
            <a:rPr lang="ko-KR" altLang="en-US" sz="1400" b="1" u="sng" kern="1200" dirty="0" smtClean="0"/>
            <a:t>실행</a:t>
          </a:r>
          <a:r>
            <a:rPr lang="en-US" altLang="ko-KR" sz="1400" b="1" u="sng" kern="1200" dirty="0" smtClean="0"/>
            <a:t>)</a:t>
          </a:r>
          <a:r>
            <a:rPr lang="ko-KR" altLang="en-US" sz="1400" b="1" u="sng" kern="1200" dirty="0" smtClean="0"/>
            <a:t> </a:t>
          </a:r>
          <a:endParaRPr lang="ko-KR" altLang="en-US" sz="1400" b="1" u="sng" kern="1200" dirty="0"/>
        </a:p>
      </dsp:txBody>
      <dsp:txXfrm>
        <a:off x="3922338" y="42219"/>
        <a:ext cx="904977" cy="603317"/>
      </dsp:txXfrm>
    </dsp:sp>
    <dsp:sp modelId="{D2E500D4-EF7B-4594-9C9C-35C4C587B76A}">
      <dsp:nvSpPr>
        <dsp:cNvPr id="0" name=""/>
        <dsp:cNvSpPr/>
      </dsp:nvSpPr>
      <dsp:spPr>
        <a:xfrm>
          <a:off x="4827314" y="42219"/>
          <a:ext cx="1508294" cy="603317"/>
        </a:xfrm>
        <a:prstGeom prst="chevron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smtClean="0"/>
            <a:t>평가 및 보완 </a:t>
          </a:r>
          <a:endParaRPr lang="ko-KR" altLang="en-US" sz="1200" kern="1200" dirty="0"/>
        </a:p>
      </dsp:txBody>
      <dsp:txXfrm>
        <a:off x="5128973" y="42219"/>
        <a:ext cx="904977" cy="603317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FDF754-2031-45CF-97FF-19ED17593497}">
      <dsp:nvSpPr>
        <dsp:cNvPr id="0" name=""/>
        <dsp:cNvSpPr/>
      </dsp:nvSpPr>
      <dsp:spPr>
        <a:xfrm>
          <a:off x="318253" y="0"/>
          <a:ext cx="7715330" cy="2458172"/>
        </a:xfrm>
        <a:prstGeom prst="rightArrow">
          <a:avLst/>
        </a:prstGeom>
        <a:solidFill>
          <a:srgbClr val="4F81B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A11A24F-D5C4-4BF2-8619-222935CC29EB}">
      <dsp:nvSpPr>
        <dsp:cNvPr id="0" name=""/>
        <dsp:cNvSpPr/>
      </dsp:nvSpPr>
      <dsp:spPr>
        <a:xfrm>
          <a:off x="336" y="479545"/>
          <a:ext cx="1414408" cy="1499081"/>
        </a:xfrm>
        <a:prstGeom prst="roundRect">
          <a:avLst/>
        </a:prstGeom>
        <a:gradFill rotWithShape="0">
          <a:gsLst>
            <a:gs pos="0">
              <a:srgbClr val="4F81BD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4F81BD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4F81BD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latinLnBrk="0">
            <a:lnSpc>
              <a:spcPts val="14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600" b="1" kern="1200" dirty="0" smtClean="0">
              <a:solidFill>
                <a:sysClr val="windowText" lastClr="000000"/>
              </a:solidFill>
              <a:effectLst/>
              <a:latin typeface="+mn-ea"/>
              <a:ea typeface="+mn-ea"/>
              <a:cs typeface="+mn-cs"/>
            </a:rPr>
            <a:t>기업분석을</a:t>
          </a:r>
          <a:endParaRPr lang="en-US" altLang="ko-KR" sz="1600" b="1" kern="1200" dirty="0" smtClean="0">
            <a:solidFill>
              <a:sysClr val="windowText" lastClr="000000"/>
            </a:solidFill>
            <a:effectLst/>
            <a:latin typeface="+mn-ea"/>
            <a:ea typeface="+mn-ea"/>
            <a:cs typeface="+mn-cs"/>
          </a:endParaRPr>
        </a:p>
        <a:p>
          <a:pPr lvl="0" algn="ctr" defTabSz="711200" latinLnBrk="0">
            <a:lnSpc>
              <a:spcPts val="14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600" b="1" kern="1200" dirty="0" smtClean="0">
              <a:solidFill>
                <a:sysClr val="windowText" lastClr="000000"/>
              </a:solidFill>
              <a:effectLst/>
              <a:latin typeface="+mn-ea"/>
              <a:ea typeface="+mn-ea"/>
              <a:cs typeface="+mn-cs"/>
            </a:rPr>
            <a:t>통한 </a:t>
          </a:r>
          <a:r>
            <a:rPr lang="ko-KR" altLang="en-US" sz="1600" b="1" kern="1200" dirty="0" err="1" smtClean="0">
              <a:solidFill>
                <a:sysClr val="windowText" lastClr="000000"/>
              </a:solidFill>
              <a:effectLst/>
              <a:latin typeface="+mn-ea"/>
              <a:ea typeface="+mn-ea"/>
              <a:cs typeface="+mn-cs"/>
            </a:rPr>
            <a:t>코칭</a:t>
          </a:r>
          <a:r>
            <a:rPr lang="ko-KR" altLang="en-US" sz="1600" b="1" kern="1200" dirty="0" smtClean="0">
              <a:solidFill>
                <a:sysClr val="windowText" lastClr="000000"/>
              </a:solidFill>
              <a:effectLst/>
              <a:latin typeface="+mn-ea"/>
              <a:ea typeface="+mn-ea"/>
              <a:cs typeface="+mn-cs"/>
            </a:rPr>
            <a:t> </a:t>
          </a:r>
          <a:endParaRPr lang="en-US" altLang="ko-KR" sz="1600" b="1" kern="1200" dirty="0" smtClean="0">
            <a:solidFill>
              <a:sysClr val="windowText" lastClr="000000"/>
            </a:solidFill>
            <a:effectLst/>
            <a:latin typeface="+mn-ea"/>
            <a:ea typeface="+mn-ea"/>
            <a:cs typeface="+mn-cs"/>
          </a:endParaRPr>
        </a:p>
        <a:p>
          <a:pPr lvl="0" algn="ctr" defTabSz="711200" latinLnBrk="0">
            <a:lnSpc>
              <a:spcPts val="14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600" b="1" kern="1200" dirty="0" smtClean="0">
              <a:solidFill>
                <a:sysClr val="windowText" lastClr="000000"/>
              </a:solidFill>
              <a:effectLst/>
              <a:latin typeface="+mn-ea"/>
              <a:ea typeface="+mn-ea"/>
              <a:cs typeface="+mn-cs"/>
            </a:rPr>
            <a:t>단계 및 보완</a:t>
          </a:r>
          <a:endParaRPr lang="en-US" altLang="ko-KR" sz="1600" b="1" kern="1200" dirty="0" smtClean="0">
            <a:solidFill>
              <a:sysClr val="windowText" lastClr="000000"/>
            </a:solidFill>
            <a:effectLst/>
            <a:latin typeface="+mn-ea"/>
            <a:ea typeface="+mn-ea"/>
            <a:cs typeface="+mn-cs"/>
          </a:endParaRPr>
        </a:p>
        <a:p>
          <a:pPr lvl="0" algn="ctr" defTabSz="711200" latinLnBrk="0">
            <a:lnSpc>
              <a:spcPts val="14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600" b="1" kern="1200" dirty="0" smtClean="0">
              <a:solidFill>
                <a:sysClr val="windowText" lastClr="000000"/>
              </a:solidFill>
              <a:effectLst/>
              <a:latin typeface="+mn-ea"/>
              <a:ea typeface="+mn-ea"/>
              <a:cs typeface="+mn-cs"/>
            </a:rPr>
            <a:t>사항 정의</a:t>
          </a:r>
          <a:endParaRPr lang="ko-KR" altLang="en-US" sz="1600" b="1" kern="1200" dirty="0">
            <a:solidFill>
              <a:sysClr val="windowText" lastClr="000000"/>
            </a:solidFill>
            <a:effectLst/>
            <a:latin typeface="+mn-ea"/>
            <a:ea typeface="+mn-ea"/>
            <a:cs typeface="+mn-cs"/>
          </a:endParaRPr>
        </a:p>
      </dsp:txBody>
      <dsp:txXfrm>
        <a:off x="69382" y="548591"/>
        <a:ext cx="1276316" cy="1360989"/>
      </dsp:txXfrm>
    </dsp:sp>
    <dsp:sp modelId="{8B741C1D-8165-4A54-BC0E-3EE02912A0A0}">
      <dsp:nvSpPr>
        <dsp:cNvPr id="0" name=""/>
        <dsp:cNvSpPr/>
      </dsp:nvSpPr>
      <dsp:spPr>
        <a:xfrm>
          <a:off x="1612938" y="479545"/>
          <a:ext cx="1189158" cy="1499081"/>
        </a:xfrm>
        <a:prstGeom prst="roundRect">
          <a:avLst/>
        </a:prstGeom>
        <a:gradFill rotWithShape="0">
          <a:gsLst>
            <a:gs pos="0">
              <a:srgbClr val="4F81BD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4F81BD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4F81BD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latinLnBrk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600" b="1" kern="1200" dirty="0" smtClean="0">
              <a:solidFill>
                <a:sysClr val="windowText" lastClr="000000"/>
              </a:solidFill>
              <a:effectLst/>
              <a:latin typeface="+mn-ea"/>
              <a:ea typeface="+mn-ea"/>
              <a:cs typeface="+mn-cs"/>
            </a:rPr>
            <a:t>격주 정기 </a:t>
          </a:r>
          <a:r>
            <a:rPr lang="ko-KR" altLang="en-US" sz="1600" b="1" kern="1200" dirty="0" err="1" smtClean="0">
              <a:solidFill>
                <a:sysClr val="windowText" lastClr="000000"/>
              </a:solidFill>
              <a:effectLst/>
              <a:latin typeface="+mn-ea"/>
              <a:ea typeface="+mn-ea"/>
              <a:cs typeface="+mn-cs"/>
            </a:rPr>
            <a:t>코칭</a:t>
          </a:r>
          <a:r>
            <a:rPr lang="ko-KR" altLang="en-US" sz="1600" b="1" kern="1200" dirty="0" smtClean="0">
              <a:solidFill>
                <a:sysClr val="windowText" lastClr="000000"/>
              </a:solidFill>
              <a:effectLst/>
              <a:latin typeface="+mn-ea"/>
              <a:ea typeface="+mn-ea"/>
              <a:cs typeface="+mn-cs"/>
            </a:rPr>
            <a:t> 실시</a:t>
          </a:r>
          <a:endParaRPr lang="ko-KR" altLang="en-US" sz="1600" b="1" kern="1200" dirty="0">
            <a:solidFill>
              <a:sysClr val="windowText" lastClr="000000"/>
            </a:solidFill>
            <a:effectLst/>
            <a:latin typeface="+mn-ea"/>
            <a:ea typeface="+mn-ea"/>
            <a:cs typeface="+mn-cs"/>
          </a:endParaRPr>
        </a:p>
      </dsp:txBody>
      <dsp:txXfrm>
        <a:off x="1670988" y="537595"/>
        <a:ext cx="1073058" cy="1382981"/>
      </dsp:txXfrm>
    </dsp:sp>
    <dsp:sp modelId="{7E0C09C0-8694-4890-A98E-707C90F902A0}">
      <dsp:nvSpPr>
        <dsp:cNvPr id="0" name=""/>
        <dsp:cNvSpPr/>
      </dsp:nvSpPr>
      <dsp:spPr>
        <a:xfrm>
          <a:off x="3000289" y="479545"/>
          <a:ext cx="1189158" cy="1499081"/>
        </a:xfrm>
        <a:prstGeom prst="roundRect">
          <a:avLst/>
        </a:prstGeom>
        <a:gradFill rotWithShape="0">
          <a:gsLst>
            <a:gs pos="0">
              <a:srgbClr val="4F81BD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4F81BD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4F81BD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latinLnBrk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600" b="1" kern="1200" dirty="0" err="1" smtClean="0">
              <a:solidFill>
                <a:sysClr val="windowText" lastClr="000000"/>
              </a:solidFill>
              <a:effectLst/>
              <a:latin typeface="+mn-ea"/>
              <a:ea typeface="+mn-ea"/>
              <a:cs typeface="+mn-cs"/>
            </a:rPr>
            <a:t>코칭</a:t>
          </a:r>
          <a:r>
            <a:rPr lang="ko-KR" altLang="en-US" sz="1600" b="1" kern="1200" dirty="0" smtClean="0">
              <a:solidFill>
                <a:sysClr val="windowText" lastClr="000000"/>
              </a:solidFill>
              <a:effectLst/>
              <a:latin typeface="+mn-ea"/>
              <a:ea typeface="+mn-ea"/>
              <a:cs typeface="+mn-cs"/>
            </a:rPr>
            <a:t> 회의통한 지원 전략 수립 </a:t>
          </a:r>
          <a:endParaRPr lang="ko-KR" altLang="en-US" sz="1600" b="1" kern="1200" dirty="0">
            <a:solidFill>
              <a:sysClr val="windowText" lastClr="000000"/>
            </a:solidFill>
            <a:effectLst/>
            <a:latin typeface="+mn-ea"/>
            <a:ea typeface="+mn-ea"/>
            <a:cs typeface="+mn-cs"/>
          </a:endParaRPr>
        </a:p>
      </dsp:txBody>
      <dsp:txXfrm>
        <a:off x="3058339" y="537595"/>
        <a:ext cx="1073058" cy="1382981"/>
      </dsp:txXfrm>
    </dsp:sp>
    <dsp:sp modelId="{F1F5CBBA-A876-4D5D-94A7-038434585A03}">
      <dsp:nvSpPr>
        <dsp:cNvPr id="0" name=""/>
        <dsp:cNvSpPr/>
      </dsp:nvSpPr>
      <dsp:spPr>
        <a:xfrm>
          <a:off x="4387640" y="479545"/>
          <a:ext cx="1189158" cy="1499081"/>
        </a:xfrm>
        <a:prstGeom prst="roundRect">
          <a:avLst/>
        </a:prstGeom>
        <a:gradFill rotWithShape="0">
          <a:gsLst>
            <a:gs pos="0">
              <a:srgbClr val="4F81BD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4F81BD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4F81BD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latinLnBrk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600" b="1" kern="1200" dirty="0" smtClean="0">
              <a:solidFill>
                <a:sysClr val="windowText" lastClr="000000"/>
              </a:solidFill>
              <a:effectLst/>
              <a:latin typeface="+mn-ea"/>
              <a:ea typeface="+mn-ea"/>
              <a:cs typeface="+mn-cs"/>
            </a:rPr>
            <a:t>지원</a:t>
          </a:r>
          <a:endParaRPr lang="en-US" altLang="ko-KR" sz="1600" b="1" kern="1200" dirty="0">
            <a:solidFill>
              <a:sysClr val="windowText" lastClr="000000"/>
            </a:solidFill>
            <a:effectLst/>
            <a:latin typeface="+mn-ea"/>
            <a:ea typeface="+mn-ea"/>
            <a:cs typeface="+mn-cs"/>
          </a:endParaRPr>
        </a:p>
      </dsp:txBody>
      <dsp:txXfrm>
        <a:off x="4445690" y="537595"/>
        <a:ext cx="1073058" cy="1382981"/>
      </dsp:txXfrm>
    </dsp:sp>
    <dsp:sp modelId="{2FC6A67C-A44F-4FEB-A2EB-6BCEBE49F34D}">
      <dsp:nvSpPr>
        <dsp:cNvPr id="0" name=""/>
        <dsp:cNvSpPr/>
      </dsp:nvSpPr>
      <dsp:spPr>
        <a:xfrm>
          <a:off x="5774991" y="479545"/>
          <a:ext cx="1189158" cy="1499081"/>
        </a:xfrm>
        <a:prstGeom prst="roundRect">
          <a:avLst/>
        </a:prstGeom>
        <a:gradFill rotWithShape="0">
          <a:gsLst>
            <a:gs pos="0">
              <a:srgbClr val="4F81BD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4F81BD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4F81BD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latinLnBrk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600" b="1" kern="1200" dirty="0" smtClean="0">
              <a:solidFill>
                <a:sysClr val="windowText" lastClr="000000"/>
              </a:solidFill>
              <a:effectLst/>
              <a:latin typeface="+mn-ea"/>
              <a:ea typeface="+mn-ea"/>
              <a:cs typeface="+mn-cs"/>
            </a:rPr>
            <a:t>수시</a:t>
          </a:r>
          <a:endParaRPr lang="en-US" altLang="ko-KR" sz="1600" b="1" kern="1200" dirty="0" smtClean="0">
            <a:solidFill>
              <a:sysClr val="windowText" lastClr="000000"/>
            </a:solidFill>
            <a:effectLst/>
            <a:latin typeface="+mn-ea"/>
            <a:ea typeface="+mn-ea"/>
            <a:cs typeface="+mn-cs"/>
          </a:endParaRPr>
        </a:p>
        <a:p>
          <a:pPr lvl="0" algn="ctr" defTabSz="711200" latinLnBrk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600" b="1" kern="1200" dirty="0" err="1" smtClean="0">
              <a:solidFill>
                <a:sysClr val="windowText" lastClr="000000"/>
              </a:solidFill>
              <a:effectLst/>
              <a:latin typeface="+mn-ea"/>
              <a:ea typeface="+mn-ea"/>
              <a:cs typeface="+mn-cs"/>
            </a:rPr>
            <a:t>코칭</a:t>
          </a:r>
          <a:endParaRPr lang="en-US" altLang="ko-KR" sz="1600" b="1" kern="1200" dirty="0">
            <a:solidFill>
              <a:sysClr val="windowText" lastClr="000000"/>
            </a:solidFill>
            <a:effectLst/>
            <a:latin typeface="+mn-ea"/>
            <a:ea typeface="+mn-ea"/>
            <a:cs typeface="+mn-cs"/>
          </a:endParaRPr>
        </a:p>
      </dsp:txBody>
      <dsp:txXfrm>
        <a:off x="5833041" y="537595"/>
        <a:ext cx="1073058" cy="1382981"/>
      </dsp:txXfrm>
    </dsp:sp>
    <dsp:sp modelId="{E90E1080-1045-46D4-B4D6-10E33667C434}">
      <dsp:nvSpPr>
        <dsp:cNvPr id="0" name=""/>
        <dsp:cNvSpPr/>
      </dsp:nvSpPr>
      <dsp:spPr>
        <a:xfrm>
          <a:off x="7162342" y="479545"/>
          <a:ext cx="1189158" cy="1499081"/>
        </a:xfrm>
        <a:prstGeom prst="roundRect">
          <a:avLst/>
        </a:prstGeom>
        <a:gradFill rotWithShape="0">
          <a:gsLst>
            <a:gs pos="0">
              <a:srgbClr val="4F81BD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4F81BD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4F81BD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latinLnBrk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600" b="1" kern="1200" dirty="0" smtClean="0">
              <a:solidFill>
                <a:sysClr val="windowText" lastClr="000000"/>
              </a:solidFill>
              <a:effectLst/>
              <a:latin typeface="+mn-ea"/>
              <a:ea typeface="+mn-ea"/>
              <a:cs typeface="+mn-cs"/>
            </a:rPr>
            <a:t>격주 정기 </a:t>
          </a:r>
          <a:r>
            <a:rPr lang="ko-KR" altLang="en-US" sz="1600" b="1" kern="1200" dirty="0" err="1" smtClean="0">
              <a:solidFill>
                <a:sysClr val="windowText" lastClr="000000"/>
              </a:solidFill>
              <a:effectLst/>
              <a:latin typeface="+mn-ea"/>
              <a:ea typeface="+mn-ea"/>
              <a:cs typeface="+mn-cs"/>
            </a:rPr>
            <a:t>코칭</a:t>
          </a:r>
          <a:r>
            <a:rPr lang="ko-KR" altLang="en-US" sz="1600" b="1" kern="1200" dirty="0" smtClean="0">
              <a:solidFill>
                <a:sysClr val="windowText" lastClr="000000"/>
              </a:solidFill>
              <a:effectLst/>
              <a:latin typeface="+mn-ea"/>
              <a:ea typeface="+mn-ea"/>
              <a:cs typeface="+mn-cs"/>
            </a:rPr>
            <a:t> 실행</a:t>
          </a:r>
          <a:endParaRPr lang="en-US" altLang="ko-KR" sz="1600" b="1" kern="1200" dirty="0">
            <a:solidFill>
              <a:sysClr val="windowText" lastClr="000000"/>
            </a:solidFill>
            <a:effectLst/>
            <a:latin typeface="+mn-ea"/>
            <a:ea typeface="+mn-ea"/>
            <a:cs typeface="+mn-cs"/>
          </a:endParaRPr>
        </a:p>
      </dsp:txBody>
      <dsp:txXfrm>
        <a:off x="7220392" y="537595"/>
        <a:ext cx="1073058" cy="1382981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21FBB9-5A0D-46A6-9D8F-0248194AC4A7}">
      <dsp:nvSpPr>
        <dsp:cNvPr id="0" name=""/>
        <dsp:cNvSpPr/>
      </dsp:nvSpPr>
      <dsp:spPr>
        <a:xfrm>
          <a:off x="773" y="42219"/>
          <a:ext cx="1508294" cy="603317"/>
        </a:xfrm>
        <a:prstGeom prst="homePlat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008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smtClean="0"/>
            <a:t>기업 및 </a:t>
          </a:r>
          <a:endParaRPr lang="en-US" altLang="ko-KR" sz="1200" kern="1200" dirty="0" smtClean="0"/>
        </a:p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smtClean="0"/>
            <a:t>기업가 분석</a:t>
          </a:r>
          <a:endParaRPr lang="ko-KR" altLang="en-US" sz="1200" kern="1200" dirty="0"/>
        </a:p>
      </dsp:txBody>
      <dsp:txXfrm>
        <a:off x="773" y="42219"/>
        <a:ext cx="1357465" cy="603317"/>
      </dsp:txXfrm>
    </dsp:sp>
    <dsp:sp modelId="{71B1314D-1725-4EDA-B9DB-19A8C1D66382}">
      <dsp:nvSpPr>
        <dsp:cNvPr id="0" name=""/>
        <dsp:cNvSpPr/>
      </dsp:nvSpPr>
      <dsp:spPr>
        <a:xfrm>
          <a:off x="1207408" y="42219"/>
          <a:ext cx="1508294" cy="603317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err="1" smtClean="0"/>
            <a:t>인큐베이팅</a:t>
          </a:r>
          <a:r>
            <a:rPr lang="ko-KR" altLang="en-US" sz="1200" kern="1200" dirty="0" smtClean="0"/>
            <a:t> </a:t>
          </a:r>
          <a:endParaRPr lang="en-US" altLang="ko-KR" sz="1200" kern="1200" dirty="0" smtClean="0"/>
        </a:p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smtClean="0"/>
            <a:t>목표 수립 </a:t>
          </a:r>
          <a:endParaRPr lang="ko-KR" altLang="en-US" sz="1200" kern="1200" dirty="0"/>
        </a:p>
      </dsp:txBody>
      <dsp:txXfrm>
        <a:off x="1509067" y="42219"/>
        <a:ext cx="904977" cy="603317"/>
      </dsp:txXfrm>
    </dsp:sp>
    <dsp:sp modelId="{7AC31DF8-27A9-4657-B808-03C195751265}">
      <dsp:nvSpPr>
        <dsp:cNvPr id="0" name=""/>
        <dsp:cNvSpPr/>
      </dsp:nvSpPr>
      <dsp:spPr>
        <a:xfrm>
          <a:off x="2414043" y="42219"/>
          <a:ext cx="1508294" cy="603317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err="1" smtClean="0"/>
            <a:t>인큐베이팅</a:t>
          </a:r>
          <a:r>
            <a:rPr lang="en-US" altLang="ko-KR" sz="1200" kern="1200" dirty="0" smtClean="0"/>
            <a:t/>
          </a:r>
          <a:br>
            <a:rPr lang="en-US" altLang="ko-KR" sz="1200" kern="1200" dirty="0" smtClean="0"/>
          </a:br>
          <a:r>
            <a:rPr lang="ko-KR" altLang="en-US" sz="1200" kern="1200" dirty="0" smtClean="0"/>
            <a:t>목표 및 </a:t>
          </a:r>
          <a:r>
            <a:rPr lang="en-US" altLang="ko-KR" sz="1200" kern="1200" dirty="0" smtClean="0"/>
            <a:t/>
          </a:r>
          <a:br>
            <a:rPr lang="en-US" altLang="ko-KR" sz="1200" kern="1200" dirty="0" smtClean="0"/>
          </a:br>
          <a:r>
            <a:rPr lang="ko-KR" altLang="en-US" sz="1200" kern="1200" dirty="0" smtClean="0"/>
            <a:t>방법론 합의</a:t>
          </a:r>
          <a:endParaRPr lang="ko-KR" altLang="en-US" sz="1200" kern="1200" dirty="0"/>
        </a:p>
      </dsp:txBody>
      <dsp:txXfrm>
        <a:off x="2715702" y="42219"/>
        <a:ext cx="904977" cy="603317"/>
      </dsp:txXfrm>
    </dsp:sp>
    <dsp:sp modelId="{420B65FC-DFD4-4246-AFC2-E75DF9918031}">
      <dsp:nvSpPr>
        <dsp:cNvPr id="0" name=""/>
        <dsp:cNvSpPr/>
      </dsp:nvSpPr>
      <dsp:spPr>
        <a:xfrm>
          <a:off x="3620679" y="42219"/>
          <a:ext cx="1508294" cy="603317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32004" rIns="0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smtClean="0"/>
            <a:t>실행</a:t>
          </a:r>
          <a:r>
            <a:rPr lang="en-US" altLang="ko-KR" sz="1200" kern="1200" dirty="0" smtClean="0"/>
            <a:t>(</a:t>
          </a:r>
          <a:r>
            <a:rPr lang="ko-KR" altLang="en-US" sz="1200" kern="1200" dirty="0" err="1" smtClean="0"/>
            <a:t>코칭과</a:t>
          </a:r>
          <a:r>
            <a:rPr lang="ko-KR" altLang="en-US" sz="1200" kern="1200" dirty="0" smtClean="0"/>
            <a:t> </a:t>
          </a:r>
          <a:r>
            <a:rPr lang="en-US" altLang="ko-KR" sz="1200" kern="1200" dirty="0" smtClean="0"/>
            <a:t/>
          </a:r>
          <a:br>
            <a:rPr lang="en-US" altLang="ko-KR" sz="1200" kern="1200" dirty="0" smtClean="0"/>
          </a:br>
          <a:r>
            <a:rPr lang="ko-KR" altLang="en-US" sz="1200" kern="1200" dirty="0" smtClean="0"/>
            <a:t>프로그램 </a:t>
          </a:r>
          <a:r>
            <a:rPr lang="en-US" altLang="ko-KR" sz="1200" kern="1200" dirty="0" smtClean="0"/>
            <a:t/>
          </a:r>
          <a:br>
            <a:rPr lang="en-US" altLang="ko-KR" sz="1200" kern="1200" dirty="0" smtClean="0"/>
          </a:br>
          <a:r>
            <a:rPr lang="ko-KR" altLang="en-US" sz="1200" kern="1200" dirty="0" smtClean="0"/>
            <a:t>실행</a:t>
          </a:r>
          <a:r>
            <a:rPr lang="en-US" altLang="ko-KR" sz="1200" kern="1200" dirty="0" smtClean="0"/>
            <a:t>)</a:t>
          </a:r>
          <a:r>
            <a:rPr lang="ko-KR" altLang="en-US" sz="1200" kern="1200" dirty="0" smtClean="0"/>
            <a:t> </a:t>
          </a:r>
          <a:endParaRPr lang="ko-KR" altLang="en-US" sz="1200" kern="1200" dirty="0"/>
        </a:p>
      </dsp:txBody>
      <dsp:txXfrm>
        <a:off x="3922338" y="42219"/>
        <a:ext cx="904977" cy="603317"/>
      </dsp:txXfrm>
    </dsp:sp>
    <dsp:sp modelId="{D2E500D4-EF7B-4594-9C9C-35C4C587B76A}">
      <dsp:nvSpPr>
        <dsp:cNvPr id="0" name=""/>
        <dsp:cNvSpPr/>
      </dsp:nvSpPr>
      <dsp:spPr>
        <a:xfrm>
          <a:off x="4827314" y="42219"/>
          <a:ext cx="1508294" cy="603317"/>
        </a:xfrm>
        <a:prstGeom prst="chevron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400" b="1" u="sng" kern="1200" dirty="0" smtClean="0"/>
            <a:t>평가 및 </a:t>
          </a:r>
          <a:endParaRPr lang="en-US" altLang="ko-KR" sz="1400" b="1" u="sng" kern="1200" dirty="0" smtClean="0"/>
        </a:p>
        <a:p>
          <a:pPr lvl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400" b="1" u="sng" kern="1200" dirty="0" smtClean="0"/>
            <a:t>보완 </a:t>
          </a:r>
          <a:endParaRPr lang="ko-KR" altLang="en-US" sz="1400" b="1" u="sng" kern="1200" dirty="0"/>
        </a:p>
      </dsp:txBody>
      <dsp:txXfrm>
        <a:off x="5128973" y="42219"/>
        <a:ext cx="904977" cy="603317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1DE561-9CD1-48FE-8971-44CFA5C7F91B}">
      <dsp:nvSpPr>
        <dsp:cNvPr id="0" name=""/>
        <dsp:cNvSpPr/>
      </dsp:nvSpPr>
      <dsp:spPr>
        <a:xfrm>
          <a:off x="500125" y="0"/>
          <a:ext cx="5576140" cy="4495800"/>
        </a:xfrm>
        <a:prstGeom prst="diamond">
          <a:avLst/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3C25EB-8D2E-4532-9C0D-0DEACCB29149}">
      <dsp:nvSpPr>
        <dsp:cNvPr id="0" name=""/>
        <dsp:cNvSpPr/>
      </dsp:nvSpPr>
      <dsp:spPr>
        <a:xfrm>
          <a:off x="610011" y="427101"/>
          <a:ext cx="2572655" cy="1753362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400" b="1" kern="1200" dirty="0" err="1" smtClean="0">
              <a:latin typeface="+mn-ea"/>
              <a:ea typeface="+mn-ea"/>
            </a:rPr>
            <a:t>사회적문제</a:t>
          </a:r>
          <a:r>
            <a:rPr lang="ko-KR" altLang="en-US" sz="2400" b="1" kern="1200" dirty="0" smtClean="0">
              <a:latin typeface="+mn-ea"/>
              <a:ea typeface="+mn-ea"/>
            </a:rPr>
            <a:t> 인식 </a:t>
          </a:r>
          <a:r>
            <a:rPr lang="en-US" altLang="ko-KR" sz="2400" b="0" kern="1200" dirty="0" smtClean="0">
              <a:latin typeface="+mn-ea"/>
              <a:ea typeface="+mn-ea"/>
            </a:rPr>
            <a:t>(</a:t>
          </a:r>
          <a:r>
            <a:rPr lang="ko-KR" altLang="en-US" sz="2400" b="0" kern="1200" dirty="0" smtClean="0">
              <a:latin typeface="+mn-ea"/>
              <a:ea typeface="+mn-ea"/>
            </a:rPr>
            <a:t>문제 현황 및 </a:t>
          </a:r>
          <a:r>
            <a:rPr lang="en-US" altLang="ko-KR" sz="2400" b="0" kern="1200" dirty="0" smtClean="0">
              <a:latin typeface="+mn-ea"/>
              <a:ea typeface="+mn-ea"/>
            </a:rPr>
            <a:t/>
          </a:r>
          <a:br>
            <a:rPr lang="en-US" altLang="ko-KR" sz="2400" b="0" kern="1200" dirty="0" smtClean="0">
              <a:latin typeface="+mn-ea"/>
              <a:ea typeface="+mn-ea"/>
            </a:rPr>
          </a:br>
          <a:r>
            <a:rPr lang="ko-KR" altLang="en-US" sz="2400" b="0" kern="1200" dirty="0" smtClean="0">
              <a:latin typeface="+mn-ea"/>
              <a:ea typeface="+mn-ea"/>
            </a:rPr>
            <a:t>근본원인</a:t>
          </a:r>
          <a:r>
            <a:rPr lang="en-US" altLang="ko-KR" sz="2400" b="0" kern="1200" dirty="0" smtClean="0">
              <a:latin typeface="+mn-ea"/>
              <a:ea typeface="+mn-ea"/>
            </a:rPr>
            <a:t>)</a:t>
          </a:r>
          <a:endParaRPr lang="ko-KR" altLang="en-US" sz="2400" kern="1200" dirty="0">
            <a:latin typeface="+mn-ea"/>
            <a:ea typeface="+mn-ea"/>
          </a:endParaRPr>
        </a:p>
      </dsp:txBody>
      <dsp:txXfrm>
        <a:off x="695603" y="512693"/>
        <a:ext cx="2401471" cy="1582178"/>
      </dsp:txXfrm>
    </dsp:sp>
    <dsp:sp modelId="{285F9320-DC1B-412B-B1CF-B5D465A049D9}">
      <dsp:nvSpPr>
        <dsp:cNvPr id="0" name=""/>
        <dsp:cNvSpPr/>
      </dsp:nvSpPr>
      <dsp:spPr>
        <a:xfrm>
          <a:off x="3447517" y="427101"/>
          <a:ext cx="2572655" cy="1753362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300" b="1" kern="1200" dirty="0" smtClean="0">
              <a:latin typeface="+mn-ea"/>
              <a:ea typeface="+mn-ea"/>
            </a:rPr>
            <a:t>사업 아이디어 </a:t>
          </a:r>
          <a:r>
            <a:rPr lang="en-US" altLang="ko-KR" sz="2300" b="1" kern="1200" dirty="0" smtClean="0">
              <a:latin typeface="+mn-ea"/>
              <a:ea typeface="+mn-ea"/>
            </a:rPr>
            <a:t/>
          </a:r>
          <a:br>
            <a:rPr lang="en-US" altLang="ko-KR" sz="2300" b="1" kern="1200" dirty="0" smtClean="0">
              <a:latin typeface="+mn-ea"/>
              <a:ea typeface="+mn-ea"/>
            </a:rPr>
          </a:br>
          <a:r>
            <a:rPr lang="en-US" altLang="ko-KR" sz="2300" kern="1200" dirty="0" smtClean="0">
              <a:latin typeface="+mn-ea"/>
              <a:ea typeface="+mn-ea"/>
            </a:rPr>
            <a:t>(</a:t>
          </a:r>
          <a:r>
            <a:rPr lang="ko-KR" altLang="en-US" sz="2300" kern="1200" dirty="0" smtClean="0">
              <a:latin typeface="+mn-ea"/>
              <a:ea typeface="+mn-ea"/>
            </a:rPr>
            <a:t>사업 영역</a:t>
          </a:r>
          <a:r>
            <a:rPr lang="en-US" altLang="ko-KR" sz="2300" kern="1200" dirty="0" smtClean="0">
              <a:latin typeface="+mn-ea"/>
              <a:ea typeface="+mn-ea"/>
            </a:rPr>
            <a:t>, </a:t>
          </a:r>
          <a:r>
            <a:rPr lang="ko-KR" altLang="en-US" sz="2300" kern="1200" dirty="0" smtClean="0">
              <a:latin typeface="+mn-ea"/>
              <a:ea typeface="+mn-ea"/>
            </a:rPr>
            <a:t>차별화</a:t>
          </a:r>
          <a:r>
            <a:rPr lang="en-US" altLang="ko-KR" sz="2300" kern="1200" dirty="0" smtClean="0">
              <a:latin typeface="+mn-ea"/>
              <a:ea typeface="+mn-ea"/>
            </a:rPr>
            <a:t>, </a:t>
          </a:r>
          <a:r>
            <a:rPr lang="ko-KR" altLang="en-US" sz="2300" kern="1200" dirty="0" smtClean="0">
              <a:latin typeface="+mn-ea"/>
              <a:ea typeface="+mn-ea"/>
            </a:rPr>
            <a:t>핵심역량 </a:t>
          </a:r>
          <a:r>
            <a:rPr lang="en-US" altLang="ko-KR" sz="2300" kern="1200" dirty="0" smtClean="0">
              <a:latin typeface="+mn-ea"/>
              <a:ea typeface="+mn-ea"/>
            </a:rPr>
            <a:t>)</a:t>
          </a:r>
          <a:endParaRPr lang="ko-KR" altLang="en-US" sz="2300" kern="1200" dirty="0">
            <a:latin typeface="+mn-ea"/>
            <a:ea typeface="+mn-ea"/>
          </a:endParaRPr>
        </a:p>
      </dsp:txBody>
      <dsp:txXfrm>
        <a:off x="3533109" y="512693"/>
        <a:ext cx="2401471" cy="1582178"/>
      </dsp:txXfrm>
    </dsp:sp>
    <dsp:sp modelId="{590E7435-668C-434E-A6C3-2FCEC03D14AA}">
      <dsp:nvSpPr>
        <dsp:cNvPr id="0" name=""/>
        <dsp:cNvSpPr/>
      </dsp:nvSpPr>
      <dsp:spPr>
        <a:xfrm>
          <a:off x="610011" y="2315337"/>
          <a:ext cx="2572655" cy="1753362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300" b="1" kern="1200" dirty="0" smtClean="0">
              <a:latin typeface="+mn-ea"/>
              <a:ea typeface="+mn-ea"/>
            </a:rPr>
            <a:t>실현하고자 하는 </a:t>
          </a:r>
          <a:r>
            <a:rPr lang="en-US" altLang="ko-KR" sz="2300" b="1" kern="1200" dirty="0" smtClean="0">
              <a:latin typeface="+mn-ea"/>
              <a:ea typeface="+mn-ea"/>
            </a:rPr>
            <a:t/>
          </a:r>
          <a:br>
            <a:rPr lang="en-US" altLang="ko-KR" sz="2300" b="1" kern="1200" dirty="0" smtClean="0">
              <a:latin typeface="+mn-ea"/>
              <a:ea typeface="+mn-ea"/>
            </a:rPr>
          </a:br>
          <a:r>
            <a:rPr lang="ko-KR" altLang="en-US" sz="2300" b="1" kern="1200" dirty="0" smtClean="0">
              <a:latin typeface="+mn-ea"/>
              <a:ea typeface="+mn-ea"/>
            </a:rPr>
            <a:t>가치 혹은 목표 </a:t>
          </a:r>
          <a:r>
            <a:rPr lang="en-US" altLang="ko-KR" sz="2300" b="0" kern="1200" dirty="0" smtClean="0">
              <a:latin typeface="+mn-ea"/>
              <a:ea typeface="+mn-ea"/>
            </a:rPr>
            <a:t/>
          </a:r>
          <a:br>
            <a:rPr lang="en-US" altLang="ko-KR" sz="2300" b="0" kern="1200" dirty="0" smtClean="0">
              <a:latin typeface="+mn-ea"/>
              <a:ea typeface="+mn-ea"/>
            </a:rPr>
          </a:br>
          <a:r>
            <a:rPr lang="en-US" altLang="ko-KR" sz="2300" b="0" kern="1200" dirty="0" smtClean="0">
              <a:latin typeface="+mn-ea"/>
              <a:ea typeface="+mn-ea"/>
            </a:rPr>
            <a:t>(</a:t>
          </a:r>
          <a:r>
            <a:rPr lang="ko-KR" altLang="en-US" sz="2300" kern="1200" dirty="0" smtClean="0">
              <a:latin typeface="+mn-ea"/>
              <a:ea typeface="+mn-ea"/>
            </a:rPr>
            <a:t>경제적</a:t>
          </a:r>
          <a:r>
            <a:rPr lang="en-US" altLang="ko-KR" sz="2300" kern="1200" dirty="0" smtClean="0">
              <a:latin typeface="+mn-ea"/>
              <a:ea typeface="+mn-ea"/>
            </a:rPr>
            <a:t>, </a:t>
          </a:r>
          <a:r>
            <a:rPr lang="ko-KR" altLang="en-US" sz="2300" kern="1200" dirty="0" smtClean="0">
              <a:latin typeface="+mn-ea"/>
              <a:ea typeface="+mn-ea"/>
            </a:rPr>
            <a:t>사회적</a:t>
          </a:r>
          <a:r>
            <a:rPr lang="en-US" altLang="ko-KR" sz="2300" kern="1200" dirty="0" smtClean="0">
              <a:latin typeface="+mn-ea"/>
              <a:ea typeface="+mn-ea"/>
            </a:rPr>
            <a:t>) </a:t>
          </a:r>
          <a:endParaRPr lang="ko-KR" altLang="en-US" sz="2300" kern="1200" dirty="0">
            <a:latin typeface="+mn-ea"/>
            <a:ea typeface="+mn-ea"/>
          </a:endParaRPr>
        </a:p>
      </dsp:txBody>
      <dsp:txXfrm>
        <a:off x="695603" y="2400929"/>
        <a:ext cx="2401471" cy="1582178"/>
      </dsp:txXfrm>
    </dsp:sp>
    <dsp:sp modelId="{1EB07872-2221-4450-BB7F-16E6266B4028}">
      <dsp:nvSpPr>
        <dsp:cNvPr id="0" name=""/>
        <dsp:cNvSpPr/>
      </dsp:nvSpPr>
      <dsp:spPr>
        <a:xfrm>
          <a:off x="3447517" y="2315337"/>
          <a:ext cx="2572655" cy="1753362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300" b="1" kern="1200" dirty="0" smtClean="0">
              <a:latin typeface="+mn-ea"/>
              <a:ea typeface="+mn-ea"/>
            </a:rPr>
            <a:t>선언문 </a:t>
          </a:r>
          <a:endParaRPr lang="ko-KR" altLang="en-US" sz="2300" b="1" kern="1200" dirty="0">
            <a:latin typeface="+mn-ea"/>
            <a:ea typeface="+mn-ea"/>
          </a:endParaRPr>
        </a:p>
      </dsp:txBody>
      <dsp:txXfrm>
        <a:off x="3533109" y="2400929"/>
        <a:ext cx="2401471" cy="1582178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D369C6-98DB-4998-A5E8-C19B950D11C0}">
      <dsp:nvSpPr>
        <dsp:cNvPr id="0" name=""/>
        <dsp:cNvSpPr/>
      </dsp:nvSpPr>
      <dsp:spPr>
        <a:xfrm>
          <a:off x="642699" y="0"/>
          <a:ext cx="7283926" cy="4063999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06A6126-0BDC-42AA-BD3D-4CC67BBC20A8}">
      <dsp:nvSpPr>
        <dsp:cNvPr id="0" name=""/>
        <dsp:cNvSpPr/>
      </dsp:nvSpPr>
      <dsp:spPr>
        <a:xfrm>
          <a:off x="2510" y="1219199"/>
          <a:ext cx="1511347" cy="1625600"/>
        </a:xfrm>
        <a:prstGeom prst="roundRect">
          <a:avLst/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83820" rIns="0" bIns="83820" numCol="1" spcCol="1270" anchor="ctr" anchorCtr="0">
          <a:noAutofit/>
        </a:bodyPr>
        <a:lstStyle/>
        <a:p>
          <a:pPr lvl="0" algn="ctr" defTabSz="9779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200" b="1" kern="1200" dirty="0" smtClean="0">
              <a:latin typeface="+mn-ea"/>
            </a:rPr>
            <a:t>문제 인식</a:t>
          </a:r>
          <a:endParaRPr lang="ko-KR" altLang="en-US" sz="2200" b="1" kern="1200" dirty="0"/>
        </a:p>
      </dsp:txBody>
      <dsp:txXfrm>
        <a:off x="76288" y="1292977"/>
        <a:ext cx="1363791" cy="1478044"/>
      </dsp:txXfrm>
    </dsp:sp>
    <dsp:sp modelId="{7B927449-E7F5-4CFA-8397-D0EECEBCC6D7}">
      <dsp:nvSpPr>
        <dsp:cNvPr id="0" name=""/>
        <dsp:cNvSpPr/>
      </dsp:nvSpPr>
      <dsp:spPr>
        <a:xfrm>
          <a:off x="1765749" y="1219199"/>
          <a:ext cx="1511347" cy="1625600"/>
        </a:xfrm>
        <a:prstGeom prst="roundRect">
          <a:avLst/>
        </a:prstGeom>
        <a:gradFill rotWithShape="0">
          <a:gsLst>
            <a:gs pos="0">
              <a:schemeClr val="accent2">
                <a:shade val="80000"/>
                <a:hueOff val="-8968"/>
                <a:satOff val="-1006"/>
                <a:lumOff val="642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8968"/>
                <a:satOff val="-1006"/>
                <a:lumOff val="642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8968"/>
                <a:satOff val="-1006"/>
                <a:lumOff val="642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83820" rIns="0" bIns="83820" numCol="1" spcCol="1270" anchor="ctr" anchorCtr="0">
          <a:noAutofit/>
        </a:bodyPr>
        <a:lstStyle/>
        <a:p>
          <a:pPr lvl="0" algn="ctr" defTabSz="9779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200" b="1" kern="1200" dirty="0" smtClean="0">
              <a:latin typeface="+mn-ea"/>
            </a:rPr>
            <a:t>아이디어와 </a:t>
          </a:r>
          <a:r>
            <a:rPr lang="en-US" altLang="ko-KR" sz="2200" b="1" kern="1200" dirty="0" smtClean="0">
              <a:latin typeface="+mn-ea"/>
            </a:rPr>
            <a:t/>
          </a:r>
          <a:br>
            <a:rPr lang="en-US" altLang="ko-KR" sz="2200" b="1" kern="1200" dirty="0" smtClean="0">
              <a:latin typeface="+mn-ea"/>
            </a:rPr>
          </a:br>
          <a:r>
            <a:rPr lang="ko-KR" altLang="en-US" sz="2200" b="1" kern="1200" dirty="0" smtClean="0">
              <a:latin typeface="+mn-ea"/>
            </a:rPr>
            <a:t>기회 파악</a:t>
          </a:r>
          <a:endParaRPr lang="ko-KR" altLang="en-US" sz="2200" b="1" kern="1200" dirty="0"/>
        </a:p>
      </dsp:txBody>
      <dsp:txXfrm>
        <a:off x="1839527" y="1292977"/>
        <a:ext cx="1363791" cy="1478044"/>
      </dsp:txXfrm>
    </dsp:sp>
    <dsp:sp modelId="{8DC59505-E5D8-4AAE-96E6-A179775BF2FD}">
      <dsp:nvSpPr>
        <dsp:cNvPr id="0" name=""/>
        <dsp:cNvSpPr/>
      </dsp:nvSpPr>
      <dsp:spPr>
        <a:xfrm>
          <a:off x="3528988" y="1219199"/>
          <a:ext cx="1511347" cy="1625600"/>
        </a:xfrm>
        <a:prstGeom prst="roundRect">
          <a:avLst/>
        </a:prstGeom>
        <a:gradFill rotWithShape="0">
          <a:gsLst>
            <a:gs pos="0">
              <a:schemeClr val="accent2">
                <a:shade val="80000"/>
                <a:hueOff val="-17936"/>
                <a:satOff val="-2012"/>
                <a:lumOff val="1284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17936"/>
                <a:satOff val="-2012"/>
                <a:lumOff val="1284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17936"/>
                <a:satOff val="-2012"/>
                <a:lumOff val="1284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83820" rIns="0" bIns="83820" numCol="1" spcCol="1270" anchor="ctr" anchorCtr="0">
          <a:noAutofit/>
        </a:bodyPr>
        <a:lstStyle/>
        <a:p>
          <a:pPr lvl="0" algn="ctr" defTabSz="9779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200" b="1" kern="1200" dirty="0" smtClean="0">
              <a:latin typeface="+mn-ea"/>
            </a:rPr>
            <a:t>사회적</a:t>
          </a:r>
          <a:r>
            <a:rPr lang="en-US" altLang="ko-KR" sz="2200" b="1" kern="1200" dirty="0" smtClean="0">
              <a:latin typeface="+mn-ea"/>
            </a:rPr>
            <a:t>/</a:t>
          </a:r>
          <a:br>
            <a:rPr lang="en-US" altLang="ko-KR" sz="2200" b="1" kern="1200" dirty="0" smtClean="0">
              <a:latin typeface="+mn-ea"/>
            </a:rPr>
          </a:br>
          <a:r>
            <a:rPr lang="ko-KR" altLang="en-US" sz="2200" b="1" kern="1200" dirty="0" smtClean="0">
              <a:latin typeface="+mn-ea"/>
            </a:rPr>
            <a:t>경제적 </a:t>
          </a:r>
          <a:r>
            <a:rPr lang="en-US" altLang="ko-KR" sz="2200" b="1" kern="1200" dirty="0" smtClean="0">
              <a:latin typeface="+mn-ea"/>
            </a:rPr>
            <a:t/>
          </a:r>
          <a:br>
            <a:rPr lang="en-US" altLang="ko-KR" sz="2200" b="1" kern="1200" dirty="0" smtClean="0">
              <a:latin typeface="+mn-ea"/>
            </a:rPr>
          </a:br>
          <a:r>
            <a:rPr lang="ko-KR" altLang="en-US" sz="2200" b="1" kern="1200" dirty="0" smtClean="0">
              <a:latin typeface="+mn-ea"/>
            </a:rPr>
            <a:t>가치 파악</a:t>
          </a:r>
          <a:endParaRPr lang="ko-KR" altLang="en-US" sz="2200" b="1" kern="1200" dirty="0"/>
        </a:p>
      </dsp:txBody>
      <dsp:txXfrm>
        <a:off x="3602766" y="1292977"/>
        <a:ext cx="1363791" cy="1478044"/>
      </dsp:txXfrm>
    </dsp:sp>
    <dsp:sp modelId="{A372B9E7-5BDA-4EE5-B04A-114B9B56D767}">
      <dsp:nvSpPr>
        <dsp:cNvPr id="0" name=""/>
        <dsp:cNvSpPr/>
      </dsp:nvSpPr>
      <dsp:spPr>
        <a:xfrm>
          <a:off x="5292227" y="1219199"/>
          <a:ext cx="1511347" cy="1625600"/>
        </a:xfrm>
        <a:prstGeom prst="roundRect">
          <a:avLst/>
        </a:prstGeom>
        <a:gradFill rotWithShape="0">
          <a:gsLst>
            <a:gs pos="0">
              <a:schemeClr val="accent2">
                <a:shade val="80000"/>
                <a:hueOff val="-26904"/>
                <a:satOff val="-3018"/>
                <a:lumOff val="1926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26904"/>
                <a:satOff val="-3018"/>
                <a:lumOff val="1926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26904"/>
                <a:satOff val="-3018"/>
                <a:lumOff val="1926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83820" rIns="0" bIns="83820" numCol="1" spcCol="1270" anchor="ctr" anchorCtr="0">
          <a:noAutofit/>
        </a:bodyPr>
        <a:lstStyle/>
        <a:p>
          <a:pPr lvl="0" algn="ctr" defTabSz="9779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200" b="1" kern="1200" dirty="0" smtClean="0">
              <a:latin typeface="+mn-ea"/>
            </a:rPr>
            <a:t>기업가에 </a:t>
          </a:r>
          <a:r>
            <a:rPr lang="en-US" altLang="ko-KR" sz="2200" b="1" kern="1200" dirty="0" smtClean="0">
              <a:latin typeface="+mn-ea"/>
            </a:rPr>
            <a:t/>
          </a:r>
          <a:br>
            <a:rPr lang="en-US" altLang="ko-KR" sz="2200" b="1" kern="1200" dirty="0" smtClean="0">
              <a:latin typeface="+mn-ea"/>
            </a:rPr>
          </a:br>
          <a:r>
            <a:rPr lang="ko-KR" altLang="en-US" sz="2200" b="1" kern="1200" dirty="0" smtClean="0">
              <a:latin typeface="+mn-ea"/>
            </a:rPr>
            <a:t>의한 미션 정의</a:t>
          </a:r>
          <a:endParaRPr lang="ko-KR" altLang="en-US" sz="2200" b="1" kern="1200" dirty="0"/>
        </a:p>
      </dsp:txBody>
      <dsp:txXfrm>
        <a:off x="5366005" y="1292977"/>
        <a:ext cx="1363791" cy="1478044"/>
      </dsp:txXfrm>
    </dsp:sp>
    <dsp:sp modelId="{EEDBCB12-2912-44D1-85C1-3C2925446D70}">
      <dsp:nvSpPr>
        <dsp:cNvPr id="0" name=""/>
        <dsp:cNvSpPr/>
      </dsp:nvSpPr>
      <dsp:spPr>
        <a:xfrm>
          <a:off x="7055466" y="1219199"/>
          <a:ext cx="1511347" cy="1625600"/>
        </a:xfrm>
        <a:prstGeom prst="roundRect">
          <a:avLst/>
        </a:prstGeom>
        <a:gradFill rotWithShape="0">
          <a:gsLst>
            <a:gs pos="0">
              <a:schemeClr val="accent2">
                <a:shade val="80000"/>
                <a:hueOff val="-35872"/>
                <a:satOff val="-4024"/>
                <a:lumOff val="2568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35872"/>
                <a:satOff val="-4024"/>
                <a:lumOff val="2568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35872"/>
                <a:satOff val="-4024"/>
                <a:lumOff val="2568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83820" rIns="0" bIns="83820" numCol="1" spcCol="1270" anchor="ctr" anchorCtr="0">
          <a:noAutofit/>
        </a:bodyPr>
        <a:lstStyle/>
        <a:p>
          <a:pPr lvl="0" algn="ctr" defTabSz="9779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200" b="1" kern="1200" dirty="0" smtClean="0">
              <a:latin typeface="+mn-ea"/>
            </a:rPr>
            <a:t>이해관계자 공감대 확보</a:t>
          </a:r>
          <a:endParaRPr lang="ko-KR" altLang="en-US" sz="2200" b="1" kern="1200" dirty="0"/>
        </a:p>
      </dsp:txBody>
      <dsp:txXfrm>
        <a:off x="7129244" y="1292977"/>
        <a:ext cx="1363791" cy="1478044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F41FEF-3288-4FA7-9CED-FD9D56B7D313}">
      <dsp:nvSpPr>
        <dsp:cNvPr id="0" name=""/>
        <dsp:cNvSpPr/>
      </dsp:nvSpPr>
      <dsp:spPr>
        <a:xfrm>
          <a:off x="2759947" y="2176001"/>
          <a:ext cx="1440906" cy="899868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lvl="0" algn="ctr" defTabSz="8445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900" b="1" kern="1200" dirty="0" smtClean="0"/>
            <a:t>미션</a:t>
          </a:r>
          <a:endParaRPr lang="en-US" altLang="ko-KR" sz="1900" b="1" kern="1200" dirty="0" smtClean="0"/>
        </a:p>
        <a:p>
          <a:pPr lvl="0" algn="ctr" defTabSz="8445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900" b="1" kern="1200" dirty="0" smtClean="0"/>
            <a:t>내재화</a:t>
          </a:r>
          <a:endParaRPr lang="ko-KR" altLang="en-US" sz="1900" b="1" kern="1200" dirty="0"/>
        </a:p>
      </dsp:txBody>
      <dsp:txXfrm>
        <a:off x="2803875" y="2219929"/>
        <a:ext cx="1353050" cy="812012"/>
      </dsp:txXfrm>
    </dsp:sp>
    <dsp:sp modelId="{0FBC5FF3-013F-4EA8-8C6E-9FEA60626A53}">
      <dsp:nvSpPr>
        <dsp:cNvPr id="0" name=""/>
        <dsp:cNvSpPr/>
      </dsp:nvSpPr>
      <dsp:spPr>
        <a:xfrm rot="16198667">
          <a:off x="3017868" y="1713822"/>
          <a:ext cx="92435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24357" y="0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D3E28F-E3E2-4967-9A40-6B03126ABDD7}">
      <dsp:nvSpPr>
        <dsp:cNvPr id="0" name=""/>
        <dsp:cNvSpPr/>
      </dsp:nvSpPr>
      <dsp:spPr>
        <a:xfrm>
          <a:off x="1950432" y="264267"/>
          <a:ext cx="3058487" cy="987376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000" b="1" kern="1200" smtClean="0">
              <a:latin typeface="+mn-ea"/>
              <a:ea typeface="+mn-ea"/>
            </a:rPr>
            <a:t>소셜미션 성과관리</a:t>
          </a:r>
          <a:endParaRPr lang="ko-KR" altLang="en-US" sz="2000" b="1" kern="1200" dirty="0">
            <a:latin typeface="+mn-ea"/>
            <a:ea typeface="+mn-ea"/>
          </a:endParaRPr>
        </a:p>
      </dsp:txBody>
      <dsp:txXfrm>
        <a:off x="1998632" y="312467"/>
        <a:ext cx="2962087" cy="890976"/>
      </dsp:txXfrm>
    </dsp:sp>
    <dsp:sp modelId="{A7BAACD9-7BFB-4908-A164-F568F805C10D}">
      <dsp:nvSpPr>
        <dsp:cNvPr id="0" name=""/>
        <dsp:cNvSpPr/>
      </dsp:nvSpPr>
      <dsp:spPr>
        <a:xfrm rot="2276685">
          <a:off x="3956910" y="3368272"/>
          <a:ext cx="95105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51058" y="0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AB24F8-886A-4B34-8249-FF329E347C42}">
      <dsp:nvSpPr>
        <dsp:cNvPr id="0" name=""/>
        <dsp:cNvSpPr/>
      </dsp:nvSpPr>
      <dsp:spPr>
        <a:xfrm>
          <a:off x="3911349" y="3660676"/>
          <a:ext cx="3058487" cy="987376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000" b="1" kern="1200" dirty="0" smtClean="0">
              <a:latin typeface="+mn-ea"/>
              <a:ea typeface="+mn-ea"/>
            </a:rPr>
            <a:t>구성원의 미션 공감 지속과 심화 </a:t>
          </a:r>
          <a:endParaRPr lang="ko-KR" altLang="en-US" sz="2000" b="1" kern="1200" dirty="0">
            <a:latin typeface="+mn-ea"/>
            <a:ea typeface="+mn-ea"/>
          </a:endParaRPr>
        </a:p>
      </dsp:txBody>
      <dsp:txXfrm>
        <a:off x="3959549" y="3708876"/>
        <a:ext cx="2962087" cy="890976"/>
      </dsp:txXfrm>
    </dsp:sp>
    <dsp:sp modelId="{97AEAC26-A12B-47A1-A3E0-63F37C47A43F}">
      <dsp:nvSpPr>
        <dsp:cNvPr id="0" name=""/>
        <dsp:cNvSpPr/>
      </dsp:nvSpPr>
      <dsp:spPr>
        <a:xfrm rot="8524546">
          <a:off x="2051909" y="3368272"/>
          <a:ext cx="95149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51495" y="0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BDF2BA-5C84-4795-A537-65D3391DAE4A}">
      <dsp:nvSpPr>
        <dsp:cNvPr id="0" name=""/>
        <dsp:cNvSpPr/>
      </dsp:nvSpPr>
      <dsp:spPr>
        <a:xfrm>
          <a:off x="-10485" y="3660676"/>
          <a:ext cx="3058487" cy="987376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000" b="1" kern="1200" dirty="0" smtClean="0">
              <a:latin typeface="+mn-ea"/>
              <a:ea typeface="+mn-ea"/>
            </a:rPr>
            <a:t>경영관리 및 인사관리</a:t>
          </a:r>
          <a:r>
            <a:rPr lang="en-US" altLang="ko-KR" sz="2000" b="1" kern="1200" dirty="0" smtClean="0">
              <a:latin typeface="+mn-ea"/>
              <a:ea typeface="+mn-ea"/>
            </a:rPr>
            <a:t>,</a:t>
          </a:r>
          <a:r>
            <a:rPr lang="ko-KR" altLang="en-US" sz="2000" b="1" kern="1200" dirty="0" smtClean="0">
              <a:latin typeface="+mn-ea"/>
              <a:ea typeface="+mn-ea"/>
            </a:rPr>
            <a:t> </a:t>
          </a:r>
          <a:r>
            <a:rPr lang="en-US" altLang="ko-KR" sz="2000" b="1" kern="1200" dirty="0" smtClean="0">
              <a:latin typeface="+mn-ea"/>
              <a:ea typeface="+mn-ea"/>
            </a:rPr>
            <a:t/>
          </a:r>
          <a:br>
            <a:rPr lang="en-US" altLang="ko-KR" sz="2000" b="1" kern="1200" dirty="0" smtClean="0">
              <a:latin typeface="+mn-ea"/>
              <a:ea typeface="+mn-ea"/>
            </a:rPr>
          </a:br>
          <a:r>
            <a:rPr lang="ko-KR" altLang="en-US" sz="2000" b="1" kern="1200" dirty="0" smtClean="0">
              <a:latin typeface="+mn-ea"/>
              <a:ea typeface="+mn-ea"/>
            </a:rPr>
            <a:t>조직문화를 통한 내재화</a:t>
          </a:r>
          <a:endParaRPr lang="ko-KR" altLang="en-US" sz="2000" b="1" kern="1200" dirty="0">
            <a:latin typeface="+mn-ea"/>
            <a:ea typeface="+mn-ea"/>
          </a:endParaRPr>
        </a:p>
      </dsp:txBody>
      <dsp:txXfrm>
        <a:off x="37715" y="3708876"/>
        <a:ext cx="2962087" cy="890976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EFCC4E-F6CA-4253-9AFD-15570F028435}">
      <dsp:nvSpPr>
        <dsp:cNvPr id="0" name=""/>
        <dsp:cNvSpPr/>
      </dsp:nvSpPr>
      <dsp:spPr>
        <a:xfrm>
          <a:off x="0" y="786801"/>
          <a:ext cx="2587787" cy="1552672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latinLnBrk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200" b="1" kern="1200" dirty="0" smtClean="0">
              <a:latin typeface="+mn-ea"/>
              <a:ea typeface="+mn-ea"/>
            </a:rPr>
            <a:t>지역을 바꾸자는 주민들이 모임 </a:t>
          </a:r>
          <a:endParaRPr lang="ko-KR" altLang="en-US" sz="2200" b="1" kern="1200" dirty="0">
            <a:latin typeface="+mn-ea"/>
            <a:ea typeface="+mn-ea"/>
          </a:endParaRPr>
        </a:p>
      </dsp:txBody>
      <dsp:txXfrm>
        <a:off x="75795" y="862596"/>
        <a:ext cx="2436197" cy="1401082"/>
      </dsp:txXfrm>
    </dsp:sp>
    <dsp:sp modelId="{3513FFC5-795C-4264-9225-CB20C65C814B}">
      <dsp:nvSpPr>
        <dsp:cNvPr id="0" name=""/>
        <dsp:cNvSpPr/>
      </dsp:nvSpPr>
      <dsp:spPr>
        <a:xfrm>
          <a:off x="2846566" y="786801"/>
          <a:ext cx="2587787" cy="1552672"/>
        </a:xfrm>
        <a:prstGeom prst="roundRect">
          <a:avLst/>
        </a:prstGeom>
        <a:solidFill>
          <a:schemeClr val="accent3">
            <a:hueOff val="2812566"/>
            <a:satOff val="-4220"/>
            <a:lumOff val="-686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latinLnBrk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200" b="1" kern="1200" dirty="0" smtClean="0">
              <a:latin typeface="+mn-ea"/>
              <a:ea typeface="+mn-ea"/>
            </a:rPr>
            <a:t>수많은 회의 </a:t>
          </a:r>
          <a:r>
            <a:rPr lang="en-US" altLang="ko-KR" sz="2200" b="1" kern="1200" dirty="0" smtClean="0">
              <a:latin typeface="+mn-ea"/>
              <a:ea typeface="+mn-ea"/>
            </a:rPr>
            <a:t/>
          </a:r>
          <a:br>
            <a:rPr lang="en-US" altLang="ko-KR" sz="2200" b="1" kern="1200" dirty="0" smtClean="0">
              <a:latin typeface="+mn-ea"/>
              <a:ea typeface="+mn-ea"/>
            </a:rPr>
          </a:br>
          <a:r>
            <a:rPr lang="ko-KR" altLang="en-US" sz="2200" b="1" kern="1200" dirty="0" smtClean="0">
              <a:latin typeface="+mn-ea"/>
              <a:ea typeface="+mn-ea"/>
            </a:rPr>
            <a:t>그리고 사업계획 </a:t>
          </a:r>
          <a:endParaRPr lang="ko-KR" altLang="en-US" sz="2200" b="1" kern="1200" dirty="0">
            <a:latin typeface="+mn-ea"/>
            <a:ea typeface="+mn-ea"/>
          </a:endParaRPr>
        </a:p>
      </dsp:txBody>
      <dsp:txXfrm>
        <a:off x="2922361" y="862596"/>
        <a:ext cx="2436197" cy="1401082"/>
      </dsp:txXfrm>
    </dsp:sp>
    <dsp:sp modelId="{515B4181-C8F6-474C-89DC-264B1832ED35}">
      <dsp:nvSpPr>
        <dsp:cNvPr id="0" name=""/>
        <dsp:cNvSpPr/>
      </dsp:nvSpPr>
      <dsp:spPr>
        <a:xfrm>
          <a:off x="5693132" y="786801"/>
          <a:ext cx="2587787" cy="1552672"/>
        </a:xfrm>
        <a:prstGeom prst="roundRect">
          <a:avLst/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latinLnBrk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200" b="1" kern="1200" smtClean="0">
              <a:latin typeface="+mn-ea"/>
              <a:ea typeface="+mn-ea"/>
            </a:rPr>
            <a:t>비즈니스 모델 수립의 어려움 </a:t>
          </a:r>
          <a:r>
            <a:rPr lang="en-US" altLang="ko-KR" sz="2200" b="1" kern="1200" smtClean="0">
              <a:latin typeface="+mn-ea"/>
              <a:ea typeface="+mn-ea"/>
            </a:rPr>
            <a:t>, </a:t>
          </a:r>
          <a:r>
            <a:rPr lang="ko-KR" altLang="en-US" sz="2200" b="1" kern="1200" smtClean="0">
              <a:latin typeface="+mn-ea"/>
              <a:ea typeface="+mn-ea"/>
            </a:rPr>
            <a:t>손익 불가</a:t>
          </a:r>
          <a:endParaRPr lang="ko-KR" altLang="en-US" sz="2200" b="1" kern="1200" dirty="0">
            <a:latin typeface="+mn-ea"/>
            <a:ea typeface="+mn-ea"/>
          </a:endParaRPr>
        </a:p>
      </dsp:txBody>
      <dsp:txXfrm>
        <a:off x="5768927" y="862596"/>
        <a:ext cx="2436197" cy="1401082"/>
      </dsp:txXfrm>
    </dsp:sp>
    <dsp:sp modelId="{B1E63591-303E-4A99-84A3-D05A3AC198DC}">
      <dsp:nvSpPr>
        <dsp:cNvPr id="0" name=""/>
        <dsp:cNvSpPr/>
      </dsp:nvSpPr>
      <dsp:spPr>
        <a:xfrm>
          <a:off x="1423283" y="2598252"/>
          <a:ext cx="2587787" cy="1552672"/>
        </a:xfrm>
        <a:prstGeom prst="roundRect">
          <a:avLst/>
        </a:prstGeom>
        <a:solidFill>
          <a:schemeClr val="accent3">
            <a:hueOff val="8437698"/>
            <a:satOff val="-12660"/>
            <a:lumOff val="-2059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latinLnBrk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200" b="1" kern="1200" smtClean="0">
              <a:latin typeface="+mn-ea"/>
              <a:ea typeface="+mn-ea"/>
            </a:rPr>
            <a:t>대부분의 조합원이 반대함 </a:t>
          </a:r>
          <a:endParaRPr lang="ko-KR" altLang="en-US" sz="2200" b="1" kern="1200" dirty="0">
            <a:latin typeface="+mn-ea"/>
            <a:ea typeface="+mn-ea"/>
          </a:endParaRPr>
        </a:p>
      </dsp:txBody>
      <dsp:txXfrm>
        <a:off x="1499078" y="2674047"/>
        <a:ext cx="2436197" cy="1401082"/>
      </dsp:txXfrm>
    </dsp:sp>
    <dsp:sp modelId="{7363D957-85C6-4B07-B420-80BF60AB73CA}">
      <dsp:nvSpPr>
        <dsp:cNvPr id="0" name=""/>
        <dsp:cNvSpPr/>
      </dsp:nvSpPr>
      <dsp:spPr>
        <a:xfrm>
          <a:off x="4269849" y="2598252"/>
          <a:ext cx="2587787" cy="1552672"/>
        </a:xfrm>
        <a:prstGeom prst="roundRect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latinLnBrk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200" b="1" kern="1200" smtClean="0">
              <a:latin typeface="+mn-ea"/>
              <a:ea typeface="+mn-ea"/>
            </a:rPr>
            <a:t>꼭 해야겟다는 </a:t>
          </a:r>
          <a:r>
            <a:rPr lang="en-US" altLang="ko-KR" sz="2200" b="1" kern="1200" smtClean="0">
              <a:latin typeface="+mn-ea"/>
              <a:ea typeface="+mn-ea"/>
            </a:rPr>
            <a:t>3</a:t>
          </a:r>
          <a:r>
            <a:rPr lang="ko-KR" altLang="en-US" sz="2200" b="1" kern="1200" smtClean="0">
              <a:latin typeface="+mn-ea"/>
              <a:ea typeface="+mn-ea"/>
            </a:rPr>
            <a:t>명의 조합원</a:t>
          </a:r>
          <a:endParaRPr lang="ko-KR" altLang="en-US" sz="2200" b="1" kern="1200" dirty="0">
            <a:latin typeface="+mn-ea"/>
            <a:ea typeface="+mn-ea"/>
          </a:endParaRPr>
        </a:p>
      </dsp:txBody>
      <dsp:txXfrm>
        <a:off x="4345644" y="2674047"/>
        <a:ext cx="2436197" cy="1401082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825600-A5ED-4282-88E1-A66330494D37}">
      <dsp:nvSpPr>
        <dsp:cNvPr id="0" name=""/>
        <dsp:cNvSpPr/>
      </dsp:nvSpPr>
      <dsp:spPr>
        <a:xfrm>
          <a:off x="-5582854" y="-854689"/>
          <a:ext cx="6647105" cy="6647105"/>
        </a:xfrm>
        <a:prstGeom prst="blockArc">
          <a:avLst>
            <a:gd name="adj1" fmla="val 18900000"/>
            <a:gd name="adj2" fmla="val 2700000"/>
            <a:gd name="adj3" fmla="val 325"/>
          </a:avLst>
        </a:pr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414C76-EB9F-4078-A8E8-5F699C68CC88}">
      <dsp:nvSpPr>
        <dsp:cNvPr id="0" name=""/>
        <dsp:cNvSpPr/>
      </dsp:nvSpPr>
      <dsp:spPr>
        <a:xfrm>
          <a:off x="465275" y="308509"/>
          <a:ext cx="7746657" cy="617413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0072" tIns="55880" rIns="55880" bIns="55880" numCol="1" spcCol="1270" anchor="ctr" anchorCtr="0">
          <a:noAutofit/>
        </a:bodyPr>
        <a:lstStyle/>
        <a:p>
          <a:pPr lvl="0" algn="l" defTabSz="977900" latinLnBrk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200" b="1" kern="1200" dirty="0" smtClean="0">
              <a:solidFill>
                <a:schemeClr val="tx1"/>
              </a:solidFill>
              <a:latin typeface="+mn-ea"/>
              <a:ea typeface="+mn-ea"/>
            </a:rPr>
            <a:t>사람들과 함께 살아가는 삶</a:t>
          </a:r>
          <a:r>
            <a:rPr lang="en-US" altLang="ko-KR" sz="2200" b="1" kern="1200" dirty="0" smtClean="0">
              <a:solidFill>
                <a:schemeClr val="tx1"/>
              </a:solidFill>
              <a:latin typeface="+mn-ea"/>
              <a:ea typeface="+mn-ea"/>
            </a:rPr>
            <a:t>, </a:t>
          </a:r>
          <a:r>
            <a:rPr lang="ko-KR" altLang="en-US" sz="2200" b="1" kern="1200" dirty="0" smtClean="0">
              <a:solidFill>
                <a:schemeClr val="tx1"/>
              </a:solidFill>
              <a:latin typeface="+mn-ea"/>
              <a:ea typeface="+mn-ea"/>
            </a:rPr>
            <a:t>아름다운 소통</a:t>
          </a:r>
          <a:endParaRPr lang="ko-KR" altLang="en-US" sz="2200" b="1" kern="1200" dirty="0">
            <a:solidFill>
              <a:schemeClr val="tx1"/>
            </a:solidFill>
            <a:latin typeface="+mn-ea"/>
            <a:ea typeface="+mn-ea"/>
          </a:endParaRPr>
        </a:p>
      </dsp:txBody>
      <dsp:txXfrm>
        <a:off x="465275" y="308509"/>
        <a:ext cx="7746657" cy="617413"/>
      </dsp:txXfrm>
    </dsp:sp>
    <dsp:sp modelId="{E39F84EA-BB5C-4D8B-8249-024549884D84}">
      <dsp:nvSpPr>
        <dsp:cNvPr id="0" name=""/>
        <dsp:cNvSpPr/>
      </dsp:nvSpPr>
      <dsp:spPr>
        <a:xfrm>
          <a:off x="79392" y="231332"/>
          <a:ext cx="771766" cy="771766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C9A31856-2E34-4657-8D9D-BBD5E3D1A45E}">
      <dsp:nvSpPr>
        <dsp:cNvPr id="0" name=""/>
        <dsp:cNvSpPr/>
      </dsp:nvSpPr>
      <dsp:spPr>
        <a:xfrm>
          <a:off x="907696" y="1234332"/>
          <a:ext cx="7304237" cy="617413"/>
        </a:xfrm>
        <a:prstGeom prst="rect">
          <a:avLst/>
        </a:prstGeom>
        <a:gradFill rotWithShape="0">
          <a:gsLst>
            <a:gs pos="0">
              <a:schemeClr val="accent4">
                <a:hueOff val="-1116192"/>
                <a:satOff val="6725"/>
                <a:lumOff val="539"/>
                <a:alphaOff val="0"/>
                <a:tint val="50000"/>
                <a:satMod val="300000"/>
              </a:schemeClr>
            </a:gs>
            <a:gs pos="35000">
              <a:schemeClr val="accent4">
                <a:hueOff val="-1116192"/>
                <a:satOff val="6725"/>
                <a:lumOff val="539"/>
                <a:alphaOff val="0"/>
                <a:tint val="37000"/>
                <a:satMod val="300000"/>
              </a:schemeClr>
            </a:gs>
            <a:gs pos="100000">
              <a:schemeClr val="accent4">
                <a:hueOff val="-1116192"/>
                <a:satOff val="6725"/>
                <a:lumOff val="539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0072" tIns="55880" rIns="55880" bIns="55880" numCol="1" spcCol="1270" anchor="ctr" anchorCtr="0">
          <a:noAutofit/>
        </a:bodyPr>
        <a:lstStyle/>
        <a:p>
          <a:pPr lvl="0" algn="l" defTabSz="977900" latinLnBrk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200" b="1" kern="1200" dirty="0" smtClean="0">
              <a:solidFill>
                <a:schemeClr val="tx1"/>
              </a:solidFill>
              <a:latin typeface="+mn-ea"/>
              <a:ea typeface="+mn-ea"/>
            </a:rPr>
            <a:t>혁신 </a:t>
          </a:r>
          <a:endParaRPr lang="ko-KR" altLang="en-US" sz="2200" b="1" kern="1200" dirty="0">
            <a:solidFill>
              <a:schemeClr val="tx1"/>
            </a:solidFill>
            <a:latin typeface="+mn-ea"/>
            <a:ea typeface="+mn-ea"/>
          </a:endParaRPr>
        </a:p>
      </dsp:txBody>
      <dsp:txXfrm>
        <a:off x="907696" y="1234332"/>
        <a:ext cx="7304237" cy="617413"/>
      </dsp:txXfrm>
    </dsp:sp>
    <dsp:sp modelId="{CCE23288-1E37-4604-BB77-92D58FA81F27}">
      <dsp:nvSpPr>
        <dsp:cNvPr id="0" name=""/>
        <dsp:cNvSpPr/>
      </dsp:nvSpPr>
      <dsp:spPr>
        <a:xfrm>
          <a:off x="521812" y="1157156"/>
          <a:ext cx="771766" cy="771766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-1116192"/>
              <a:satOff val="6725"/>
              <a:lumOff val="53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5E3C5D8F-ED1B-45EB-ABA4-3C7D207F9243}">
      <dsp:nvSpPr>
        <dsp:cNvPr id="0" name=""/>
        <dsp:cNvSpPr/>
      </dsp:nvSpPr>
      <dsp:spPr>
        <a:xfrm>
          <a:off x="1043483" y="2160156"/>
          <a:ext cx="7168450" cy="617413"/>
        </a:xfrm>
        <a:prstGeom prst="rect">
          <a:avLst/>
        </a:prstGeom>
        <a:gradFill rotWithShape="0">
          <a:gsLst>
            <a:gs pos="0">
              <a:schemeClr val="accent4">
                <a:hueOff val="-2232385"/>
                <a:satOff val="13449"/>
                <a:lumOff val="1078"/>
                <a:alphaOff val="0"/>
                <a:tint val="50000"/>
                <a:satMod val="300000"/>
              </a:schemeClr>
            </a:gs>
            <a:gs pos="35000">
              <a:schemeClr val="accent4">
                <a:hueOff val="-2232385"/>
                <a:satOff val="13449"/>
                <a:lumOff val="1078"/>
                <a:alphaOff val="0"/>
                <a:tint val="37000"/>
                <a:satMod val="300000"/>
              </a:schemeClr>
            </a:gs>
            <a:gs pos="100000">
              <a:schemeClr val="accent4">
                <a:hueOff val="-2232385"/>
                <a:satOff val="13449"/>
                <a:lumOff val="107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0072" tIns="55880" rIns="55880" bIns="55880" numCol="1" spcCol="1270" anchor="ctr" anchorCtr="0">
          <a:noAutofit/>
        </a:bodyPr>
        <a:lstStyle/>
        <a:p>
          <a:pPr lvl="0" algn="l" defTabSz="977900" latinLnBrk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200" b="1" kern="1200" dirty="0" smtClean="0">
              <a:solidFill>
                <a:schemeClr val="tx1"/>
              </a:solidFill>
              <a:latin typeface="+mn-ea"/>
              <a:ea typeface="+mn-ea"/>
            </a:rPr>
            <a:t>새시대의 기준 </a:t>
          </a:r>
          <a:r>
            <a:rPr lang="en-US" altLang="ko-KR" sz="2200" b="1" kern="1200" dirty="0" smtClean="0">
              <a:solidFill>
                <a:schemeClr val="tx1"/>
              </a:solidFill>
              <a:latin typeface="+mn-ea"/>
              <a:ea typeface="+mn-ea"/>
            </a:rPr>
            <a:t>, </a:t>
          </a:r>
          <a:r>
            <a:rPr lang="ko-KR" altLang="en-US" sz="2200" b="1" kern="1200" dirty="0" smtClean="0">
              <a:solidFill>
                <a:schemeClr val="tx1"/>
              </a:solidFill>
              <a:latin typeface="+mn-ea"/>
              <a:ea typeface="+mn-ea"/>
            </a:rPr>
            <a:t>지렛대  </a:t>
          </a:r>
          <a:endParaRPr lang="ko-KR" altLang="en-US" sz="2200" b="1" kern="1200" dirty="0">
            <a:solidFill>
              <a:schemeClr val="tx1"/>
            </a:solidFill>
            <a:latin typeface="+mn-ea"/>
            <a:ea typeface="+mn-ea"/>
          </a:endParaRPr>
        </a:p>
      </dsp:txBody>
      <dsp:txXfrm>
        <a:off x="1043483" y="2160156"/>
        <a:ext cx="7168450" cy="617413"/>
      </dsp:txXfrm>
    </dsp:sp>
    <dsp:sp modelId="{22E1EAE3-D804-4A04-8BD0-61F1E6587458}">
      <dsp:nvSpPr>
        <dsp:cNvPr id="0" name=""/>
        <dsp:cNvSpPr/>
      </dsp:nvSpPr>
      <dsp:spPr>
        <a:xfrm>
          <a:off x="657600" y="2082980"/>
          <a:ext cx="771766" cy="771766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-2232385"/>
              <a:satOff val="13449"/>
              <a:lumOff val="1078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CB522C94-0005-4480-94E1-384A3799594D}">
      <dsp:nvSpPr>
        <dsp:cNvPr id="0" name=""/>
        <dsp:cNvSpPr/>
      </dsp:nvSpPr>
      <dsp:spPr>
        <a:xfrm>
          <a:off x="907696" y="3085980"/>
          <a:ext cx="7304237" cy="617413"/>
        </a:xfrm>
        <a:prstGeom prst="rect">
          <a:avLst/>
        </a:prstGeom>
        <a:gradFill rotWithShape="0">
          <a:gsLst>
            <a:gs pos="0">
              <a:schemeClr val="accent4">
                <a:hueOff val="-3348577"/>
                <a:satOff val="20174"/>
                <a:lumOff val="1617"/>
                <a:alphaOff val="0"/>
                <a:tint val="50000"/>
                <a:satMod val="300000"/>
              </a:schemeClr>
            </a:gs>
            <a:gs pos="35000">
              <a:schemeClr val="accent4">
                <a:hueOff val="-3348577"/>
                <a:satOff val="20174"/>
                <a:lumOff val="1617"/>
                <a:alphaOff val="0"/>
                <a:tint val="37000"/>
                <a:satMod val="300000"/>
              </a:schemeClr>
            </a:gs>
            <a:gs pos="100000">
              <a:schemeClr val="accent4">
                <a:hueOff val="-3348577"/>
                <a:satOff val="20174"/>
                <a:lumOff val="1617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0072" tIns="55880" rIns="55880" bIns="55880" numCol="1" spcCol="1270" anchor="ctr" anchorCtr="0">
          <a:noAutofit/>
        </a:bodyPr>
        <a:lstStyle/>
        <a:p>
          <a:pPr lvl="0" algn="l" defTabSz="977900" latinLnBrk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200" b="1" kern="1200" dirty="0" smtClean="0">
              <a:solidFill>
                <a:schemeClr val="tx1"/>
              </a:solidFill>
              <a:latin typeface="+mn-ea"/>
              <a:ea typeface="+mn-ea"/>
            </a:rPr>
            <a:t>즐거움</a:t>
          </a:r>
          <a:r>
            <a:rPr lang="en-US" altLang="ko-KR" sz="2200" b="1" kern="1200" dirty="0" smtClean="0">
              <a:solidFill>
                <a:schemeClr val="tx1"/>
              </a:solidFill>
              <a:latin typeface="+mn-ea"/>
              <a:ea typeface="+mn-ea"/>
            </a:rPr>
            <a:t>, </a:t>
          </a:r>
          <a:r>
            <a:rPr lang="ko-KR" altLang="en-US" sz="2200" b="1" kern="1200" dirty="0" err="1" smtClean="0">
              <a:solidFill>
                <a:schemeClr val="tx1"/>
              </a:solidFill>
              <a:latin typeface="+mn-ea"/>
              <a:ea typeface="+mn-ea"/>
            </a:rPr>
            <a:t>쉬지않고</a:t>
          </a:r>
          <a:r>
            <a:rPr lang="ko-KR" altLang="en-US" sz="2200" b="1" kern="1200" dirty="0" smtClean="0">
              <a:solidFill>
                <a:schemeClr val="tx1"/>
              </a:solidFill>
              <a:latin typeface="+mn-ea"/>
              <a:ea typeface="+mn-ea"/>
            </a:rPr>
            <a:t> 자라는 나무  </a:t>
          </a:r>
          <a:endParaRPr lang="ko-KR" altLang="en-US" sz="2200" b="1" kern="1200" dirty="0">
            <a:solidFill>
              <a:schemeClr val="tx1"/>
            </a:solidFill>
            <a:latin typeface="+mn-ea"/>
            <a:ea typeface="+mn-ea"/>
          </a:endParaRPr>
        </a:p>
      </dsp:txBody>
      <dsp:txXfrm>
        <a:off x="907696" y="3085980"/>
        <a:ext cx="7304237" cy="617413"/>
      </dsp:txXfrm>
    </dsp:sp>
    <dsp:sp modelId="{5D98A071-7674-4435-B445-65564F62D823}">
      <dsp:nvSpPr>
        <dsp:cNvPr id="0" name=""/>
        <dsp:cNvSpPr/>
      </dsp:nvSpPr>
      <dsp:spPr>
        <a:xfrm>
          <a:off x="521812" y="3008803"/>
          <a:ext cx="771766" cy="771766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-3348577"/>
              <a:satOff val="20174"/>
              <a:lumOff val="1617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8E911E05-D0F0-4819-A9F2-0B0612E0B923}">
      <dsp:nvSpPr>
        <dsp:cNvPr id="0" name=""/>
        <dsp:cNvSpPr/>
      </dsp:nvSpPr>
      <dsp:spPr>
        <a:xfrm>
          <a:off x="465275" y="4011804"/>
          <a:ext cx="7746657" cy="617413"/>
        </a:xfrm>
        <a:prstGeom prst="rect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tint val="50000"/>
                <a:satMod val="300000"/>
              </a:schemeClr>
            </a:gs>
            <a:gs pos="35000">
              <a:schemeClr val="accent4">
                <a:hueOff val="-4464770"/>
                <a:satOff val="26899"/>
                <a:lumOff val="2156"/>
                <a:alphaOff val="0"/>
                <a:tint val="37000"/>
                <a:satMod val="30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0072" tIns="55880" rIns="55880" bIns="55880" numCol="1" spcCol="1270" anchor="ctr" anchorCtr="0">
          <a:noAutofit/>
        </a:bodyPr>
        <a:lstStyle/>
        <a:p>
          <a:pPr lvl="0" algn="l" defTabSz="977900" latinLnBrk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200" b="1" kern="1200" dirty="0" err="1" smtClean="0">
              <a:solidFill>
                <a:schemeClr val="tx1"/>
              </a:solidFill>
              <a:latin typeface="+mn-ea"/>
              <a:ea typeface="+mn-ea"/>
            </a:rPr>
            <a:t>사회적문제를</a:t>
          </a:r>
          <a:r>
            <a:rPr lang="ko-KR" altLang="en-US" sz="2200" b="1" kern="1200" dirty="0" smtClean="0">
              <a:solidFill>
                <a:schemeClr val="tx1"/>
              </a:solidFill>
              <a:latin typeface="+mn-ea"/>
              <a:ea typeface="+mn-ea"/>
            </a:rPr>
            <a:t> 근본적으로 해결하는 기업 </a:t>
          </a:r>
          <a:endParaRPr lang="ko-KR" altLang="en-US" sz="2200" b="1" kern="1200" dirty="0">
            <a:solidFill>
              <a:schemeClr val="tx1"/>
            </a:solidFill>
            <a:latin typeface="+mn-ea"/>
            <a:ea typeface="+mn-ea"/>
          </a:endParaRPr>
        </a:p>
      </dsp:txBody>
      <dsp:txXfrm>
        <a:off x="465275" y="4011804"/>
        <a:ext cx="7746657" cy="617413"/>
      </dsp:txXfrm>
    </dsp:sp>
    <dsp:sp modelId="{EA326B6D-6A73-4478-8B71-FCDC2F5B8359}">
      <dsp:nvSpPr>
        <dsp:cNvPr id="0" name=""/>
        <dsp:cNvSpPr/>
      </dsp:nvSpPr>
      <dsp:spPr>
        <a:xfrm>
          <a:off x="79392" y="3934627"/>
          <a:ext cx="771766" cy="771766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F7FD6D-55A4-41CF-ACDB-77AD72C878AD}">
      <dsp:nvSpPr>
        <dsp:cNvPr id="0" name=""/>
        <dsp:cNvSpPr/>
      </dsp:nvSpPr>
      <dsp:spPr>
        <a:xfrm>
          <a:off x="2618939" y="1143989"/>
          <a:ext cx="2849937" cy="2849937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6500" kern="1200" dirty="0" smtClean="0"/>
            <a:t>자원</a:t>
          </a:r>
          <a:endParaRPr lang="ko-KR" altLang="en-US" sz="6500" kern="1200" dirty="0"/>
        </a:p>
      </dsp:txBody>
      <dsp:txXfrm>
        <a:off x="3036303" y="1561353"/>
        <a:ext cx="2015209" cy="2015209"/>
      </dsp:txXfrm>
    </dsp:sp>
    <dsp:sp modelId="{7C0D8ADE-297F-492F-AF48-A4B75E165575}">
      <dsp:nvSpPr>
        <dsp:cNvPr id="0" name=""/>
        <dsp:cNvSpPr/>
      </dsp:nvSpPr>
      <dsp:spPr>
        <a:xfrm>
          <a:off x="3331423" y="508"/>
          <a:ext cx="1424968" cy="1424968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3000" kern="1200" dirty="0" err="1" smtClean="0"/>
            <a:t>물적자원</a:t>
          </a:r>
          <a:endParaRPr lang="ko-KR" altLang="en-US" sz="3000" kern="1200" dirty="0"/>
        </a:p>
      </dsp:txBody>
      <dsp:txXfrm>
        <a:off x="3540105" y="209190"/>
        <a:ext cx="1007604" cy="1007604"/>
      </dsp:txXfrm>
    </dsp:sp>
    <dsp:sp modelId="{D4A27DDA-1D53-454F-88AF-7E87209AE9A8}">
      <dsp:nvSpPr>
        <dsp:cNvPr id="0" name=""/>
        <dsp:cNvSpPr/>
      </dsp:nvSpPr>
      <dsp:spPr>
        <a:xfrm>
          <a:off x="5187388" y="1856473"/>
          <a:ext cx="1424968" cy="1424968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3000" kern="1200" dirty="0" err="1" smtClean="0"/>
            <a:t>지적자원</a:t>
          </a:r>
          <a:endParaRPr lang="ko-KR" altLang="en-US" sz="3000" kern="1200" dirty="0"/>
        </a:p>
      </dsp:txBody>
      <dsp:txXfrm>
        <a:off x="5396070" y="2065155"/>
        <a:ext cx="1007604" cy="1007604"/>
      </dsp:txXfrm>
    </dsp:sp>
    <dsp:sp modelId="{20FB6D76-08D8-480E-B75F-5DF81E98D46F}">
      <dsp:nvSpPr>
        <dsp:cNvPr id="0" name=""/>
        <dsp:cNvSpPr/>
      </dsp:nvSpPr>
      <dsp:spPr>
        <a:xfrm>
          <a:off x="3331423" y="3712438"/>
          <a:ext cx="1424968" cy="1424968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3000" kern="1200" dirty="0" smtClean="0"/>
            <a:t>인적자원</a:t>
          </a:r>
          <a:endParaRPr lang="ko-KR" altLang="en-US" sz="3000" kern="1200" dirty="0"/>
        </a:p>
      </dsp:txBody>
      <dsp:txXfrm>
        <a:off x="3540105" y="3921120"/>
        <a:ext cx="1007604" cy="1007604"/>
      </dsp:txXfrm>
    </dsp:sp>
    <dsp:sp modelId="{9C1CE7AE-F0A9-4DA8-B6C4-39D23B13E117}">
      <dsp:nvSpPr>
        <dsp:cNvPr id="0" name=""/>
        <dsp:cNvSpPr/>
      </dsp:nvSpPr>
      <dsp:spPr>
        <a:xfrm>
          <a:off x="1475458" y="1856473"/>
          <a:ext cx="1424968" cy="1424968"/>
        </a:xfrm>
        <a:prstGeom prst="ellipse">
          <a:avLst/>
        </a:prstGeom>
        <a:solidFill>
          <a:schemeClr val="accent6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3000" kern="1200" dirty="0" smtClean="0"/>
            <a:t>금융자원</a:t>
          </a:r>
          <a:endParaRPr lang="ko-KR" altLang="en-US" sz="3000" kern="1200" dirty="0"/>
        </a:p>
      </dsp:txBody>
      <dsp:txXfrm>
        <a:off x="1684140" y="2065155"/>
        <a:ext cx="1007604" cy="1007604"/>
      </dsp:txXfrm>
    </dsp:sp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833D14-048A-4A8E-8A57-902EFFF545D8}">
      <dsp:nvSpPr>
        <dsp:cNvPr id="0" name=""/>
        <dsp:cNvSpPr/>
      </dsp:nvSpPr>
      <dsp:spPr>
        <a:xfrm>
          <a:off x="0" y="4197423"/>
          <a:ext cx="8451849" cy="688622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400" b="1" kern="1200" smtClean="0">
              <a:latin typeface="+mn-ea"/>
              <a:ea typeface="+mn-ea"/>
            </a:rPr>
            <a:t>MECE</a:t>
          </a:r>
          <a:endParaRPr lang="ko-KR" altLang="en-US" sz="2400" b="1" kern="1200" dirty="0">
            <a:latin typeface="+mn-ea"/>
            <a:ea typeface="+mn-ea"/>
          </a:endParaRPr>
        </a:p>
      </dsp:txBody>
      <dsp:txXfrm>
        <a:off x="0" y="4197423"/>
        <a:ext cx="8451849" cy="688622"/>
      </dsp:txXfrm>
    </dsp:sp>
    <dsp:sp modelId="{61D34779-A752-40BA-945C-1CAA71C6454A}">
      <dsp:nvSpPr>
        <dsp:cNvPr id="0" name=""/>
        <dsp:cNvSpPr/>
      </dsp:nvSpPr>
      <dsp:spPr>
        <a:xfrm rot="10800000">
          <a:off x="0" y="3148651"/>
          <a:ext cx="8451849" cy="1059100"/>
        </a:xfrm>
        <a:prstGeom prst="upArrowCallout">
          <a:avLst/>
        </a:prstGeom>
        <a:solidFill>
          <a:schemeClr val="accent4">
            <a:hueOff val="-1116192"/>
            <a:satOff val="6725"/>
            <a:lumOff val="539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400" b="1" kern="1200" dirty="0" smtClean="0">
              <a:latin typeface="+mn-ea"/>
              <a:ea typeface="+mn-ea"/>
            </a:rPr>
            <a:t>핵심역량 </a:t>
          </a:r>
          <a:r>
            <a:rPr lang="en-US" altLang="ko-KR" sz="2400" b="1" kern="1200" dirty="0" smtClean="0">
              <a:latin typeface="+mn-ea"/>
              <a:ea typeface="+mn-ea"/>
            </a:rPr>
            <a:t>( </a:t>
          </a:r>
          <a:r>
            <a:rPr lang="ko-KR" altLang="en-US" sz="2400" b="1" kern="1200" dirty="0" smtClean="0">
              <a:latin typeface="+mn-ea"/>
              <a:ea typeface="+mn-ea"/>
            </a:rPr>
            <a:t>사회적 기업가 </a:t>
          </a:r>
          <a:r>
            <a:rPr lang="en-US" altLang="ko-KR" sz="2400" b="1" kern="1200" dirty="0" smtClean="0">
              <a:latin typeface="+mn-ea"/>
              <a:ea typeface="+mn-ea"/>
            </a:rPr>
            <a:t>&amp; </a:t>
          </a:r>
          <a:r>
            <a:rPr lang="ko-KR" altLang="en-US" sz="2400" b="1" kern="1200" dirty="0" smtClean="0">
              <a:latin typeface="+mn-ea"/>
              <a:ea typeface="+mn-ea"/>
            </a:rPr>
            <a:t>역량 </a:t>
          </a:r>
          <a:r>
            <a:rPr lang="en-US" altLang="ko-KR" sz="2400" b="1" kern="1200" dirty="0" smtClean="0">
              <a:latin typeface="+mn-ea"/>
              <a:ea typeface="+mn-ea"/>
            </a:rPr>
            <a:t>)    </a:t>
          </a:r>
          <a:endParaRPr lang="ko-KR" altLang="en-US" sz="2400" b="1" kern="1200" dirty="0">
            <a:latin typeface="+mn-ea"/>
            <a:ea typeface="+mn-ea"/>
          </a:endParaRPr>
        </a:p>
      </dsp:txBody>
      <dsp:txXfrm rot="10800000">
        <a:off x="0" y="3148651"/>
        <a:ext cx="8451849" cy="688171"/>
      </dsp:txXfrm>
    </dsp:sp>
    <dsp:sp modelId="{03E49DBA-A3F0-488A-90B8-E99F2DD5BD3D}">
      <dsp:nvSpPr>
        <dsp:cNvPr id="0" name=""/>
        <dsp:cNvSpPr/>
      </dsp:nvSpPr>
      <dsp:spPr>
        <a:xfrm rot="10800000">
          <a:off x="0" y="2099879"/>
          <a:ext cx="8451849" cy="1059100"/>
        </a:xfrm>
        <a:prstGeom prst="upArrowCallout">
          <a:avLst/>
        </a:prstGeom>
        <a:solidFill>
          <a:schemeClr val="accent4">
            <a:hueOff val="-2232385"/>
            <a:satOff val="13449"/>
            <a:lumOff val="1078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400" b="1" kern="1200" smtClean="0">
              <a:latin typeface="+mn-ea"/>
              <a:ea typeface="+mn-ea"/>
            </a:rPr>
            <a:t>제품 보다는 시장 </a:t>
          </a:r>
          <a:r>
            <a:rPr lang="en-US" altLang="ko-KR" sz="2400" b="1" kern="1200" smtClean="0">
              <a:latin typeface="+mn-ea"/>
              <a:ea typeface="+mn-ea"/>
            </a:rPr>
            <a:t>( volume, growth, m/s )</a:t>
          </a:r>
          <a:r>
            <a:rPr lang="ko-KR" altLang="en-US" sz="2400" b="1" kern="1200" smtClean="0">
              <a:latin typeface="+mn-ea"/>
              <a:ea typeface="+mn-ea"/>
            </a:rPr>
            <a:t>  </a:t>
          </a:r>
          <a:endParaRPr lang="ko-KR" altLang="en-US" sz="2400" b="1" kern="1200" dirty="0">
            <a:latin typeface="+mn-ea"/>
            <a:ea typeface="+mn-ea"/>
          </a:endParaRPr>
        </a:p>
      </dsp:txBody>
      <dsp:txXfrm rot="10800000">
        <a:off x="0" y="2099879"/>
        <a:ext cx="8451849" cy="688171"/>
      </dsp:txXfrm>
    </dsp:sp>
    <dsp:sp modelId="{8ECF98D4-E11F-41D4-8E7C-353CA8C9FBD8}">
      <dsp:nvSpPr>
        <dsp:cNvPr id="0" name=""/>
        <dsp:cNvSpPr/>
      </dsp:nvSpPr>
      <dsp:spPr>
        <a:xfrm rot="10800000">
          <a:off x="0" y="1051108"/>
          <a:ext cx="8451849" cy="1059100"/>
        </a:xfrm>
        <a:prstGeom prst="upArrowCallout">
          <a:avLst/>
        </a:prstGeom>
        <a:solidFill>
          <a:schemeClr val="accent4">
            <a:hueOff val="-3348577"/>
            <a:satOff val="20174"/>
            <a:lumOff val="1617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400" b="1" kern="1200" smtClean="0">
              <a:latin typeface="+mn-ea"/>
              <a:ea typeface="+mn-ea"/>
            </a:rPr>
            <a:t>소셜미션의 진정성 </a:t>
          </a:r>
          <a:r>
            <a:rPr lang="en-US" altLang="ko-KR" sz="2400" b="1" kern="1200" smtClean="0">
              <a:latin typeface="+mn-ea"/>
              <a:ea typeface="+mn-ea"/>
            </a:rPr>
            <a:t>_ </a:t>
          </a:r>
          <a:r>
            <a:rPr lang="ko-KR" altLang="en-US" sz="2400" b="1" kern="1200" smtClean="0">
              <a:latin typeface="+mn-ea"/>
              <a:ea typeface="+mn-ea"/>
            </a:rPr>
            <a:t>사회혁신을 위해 인생을 걸 수 있는가</a:t>
          </a:r>
          <a:r>
            <a:rPr lang="en-US" altLang="ko-KR" sz="2400" b="1" kern="1200" smtClean="0">
              <a:latin typeface="+mn-ea"/>
              <a:ea typeface="+mn-ea"/>
            </a:rPr>
            <a:t>? </a:t>
          </a:r>
          <a:endParaRPr lang="ko-KR" altLang="en-US" sz="2400" b="1" kern="1200" dirty="0">
            <a:latin typeface="+mn-ea"/>
            <a:ea typeface="+mn-ea"/>
          </a:endParaRPr>
        </a:p>
      </dsp:txBody>
      <dsp:txXfrm rot="10800000">
        <a:off x="0" y="1051108"/>
        <a:ext cx="8451849" cy="688171"/>
      </dsp:txXfrm>
    </dsp:sp>
    <dsp:sp modelId="{DB105984-1567-4C54-80CE-84565EF26621}">
      <dsp:nvSpPr>
        <dsp:cNvPr id="0" name=""/>
        <dsp:cNvSpPr/>
      </dsp:nvSpPr>
      <dsp:spPr>
        <a:xfrm rot="10800000">
          <a:off x="0" y="2336"/>
          <a:ext cx="8451849" cy="1059100"/>
        </a:xfrm>
        <a:prstGeom prst="upArrowCallout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400" b="1" kern="1200" dirty="0" smtClean="0">
              <a:latin typeface="+mn-ea"/>
              <a:ea typeface="+mn-ea"/>
            </a:rPr>
            <a:t>고객이 진정으로 원하는 것은 무엇인가</a:t>
          </a:r>
          <a:r>
            <a:rPr lang="en-US" altLang="ko-KR" sz="2400" b="1" kern="1200" dirty="0" smtClean="0">
              <a:latin typeface="+mn-ea"/>
              <a:ea typeface="+mn-ea"/>
            </a:rPr>
            <a:t>? (</a:t>
          </a:r>
          <a:r>
            <a:rPr lang="ko-KR" altLang="en-US" sz="2400" b="1" kern="1200" dirty="0" smtClean="0">
              <a:latin typeface="+mn-ea"/>
              <a:ea typeface="+mn-ea"/>
            </a:rPr>
            <a:t>조사부족</a:t>
          </a:r>
          <a:r>
            <a:rPr lang="en-US" altLang="ko-KR" sz="2400" b="1" kern="1200" dirty="0" smtClean="0">
              <a:latin typeface="+mn-ea"/>
              <a:ea typeface="+mn-ea"/>
            </a:rPr>
            <a:t>) </a:t>
          </a:r>
          <a:endParaRPr lang="ko-KR" altLang="en-US" sz="2400" b="1" kern="1200" dirty="0">
            <a:latin typeface="+mn-ea"/>
            <a:ea typeface="+mn-ea"/>
          </a:endParaRPr>
        </a:p>
      </dsp:txBody>
      <dsp:txXfrm rot="10800000">
        <a:off x="0" y="2336"/>
        <a:ext cx="8451849" cy="68817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728AEE-7ED0-422B-8D72-ED0BC307E5CB}">
      <dsp:nvSpPr>
        <dsp:cNvPr id="0" name=""/>
        <dsp:cNvSpPr/>
      </dsp:nvSpPr>
      <dsp:spPr>
        <a:xfrm>
          <a:off x="1682601" y="639515"/>
          <a:ext cx="4267645" cy="4267645"/>
        </a:xfrm>
        <a:prstGeom prst="blockArc">
          <a:avLst>
            <a:gd name="adj1" fmla="val 11880000"/>
            <a:gd name="adj2" fmla="val 16200000"/>
            <a:gd name="adj3" fmla="val 4639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BB5101-B410-4700-AB10-4520351D2177}">
      <dsp:nvSpPr>
        <dsp:cNvPr id="0" name=""/>
        <dsp:cNvSpPr/>
      </dsp:nvSpPr>
      <dsp:spPr>
        <a:xfrm>
          <a:off x="1682601" y="639515"/>
          <a:ext cx="4267645" cy="4267645"/>
        </a:xfrm>
        <a:prstGeom prst="blockArc">
          <a:avLst>
            <a:gd name="adj1" fmla="val 7560000"/>
            <a:gd name="adj2" fmla="val 11880000"/>
            <a:gd name="adj3" fmla="val 4639"/>
          </a:avLst>
        </a:prstGeom>
        <a:solidFill>
          <a:schemeClr val="accent3">
            <a:hueOff val="8437698"/>
            <a:satOff val="-12660"/>
            <a:lumOff val="-205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A71A846-C421-4C3C-AC75-EE56897C1469}">
      <dsp:nvSpPr>
        <dsp:cNvPr id="0" name=""/>
        <dsp:cNvSpPr/>
      </dsp:nvSpPr>
      <dsp:spPr>
        <a:xfrm>
          <a:off x="1682601" y="639515"/>
          <a:ext cx="4267645" cy="4267645"/>
        </a:xfrm>
        <a:prstGeom prst="blockArc">
          <a:avLst>
            <a:gd name="adj1" fmla="val 3240000"/>
            <a:gd name="adj2" fmla="val 7560000"/>
            <a:gd name="adj3" fmla="val 4639"/>
          </a:avLst>
        </a:prstGeom>
        <a:solidFill>
          <a:srgbClr val="C0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B61362-1C50-4066-AF16-AED740B0DEEA}">
      <dsp:nvSpPr>
        <dsp:cNvPr id="0" name=""/>
        <dsp:cNvSpPr/>
      </dsp:nvSpPr>
      <dsp:spPr>
        <a:xfrm>
          <a:off x="1682601" y="639515"/>
          <a:ext cx="4267645" cy="4267645"/>
        </a:xfrm>
        <a:prstGeom prst="blockArc">
          <a:avLst>
            <a:gd name="adj1" fmla="val 20520000"/>
            <a:gd name="adj2" fmla="val 3240000"/>
            <a:gd name="adj3" fmla="val 4639"/>
          </a:avLst>
        </a:prstGeom>
        <a:solidFill>
          <a:schemeClr val="accent3">
            <a:hueOff val="2812566"/>
            <a:satOff val="-4220"/>
            <a:lumOff val="-68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F31144-6965-44B8-98CA-D51BA373EDF5}">
      <dsp:nvSpPr>
        <dsp:cNvPr id="0" name=""/>
        <dsp:cNvSpPr/>
      </dsp:nvSpPr>
      <dsp:spPr>
        <a:xfrm>
          <a:off x="1682601" y="639515"/>
          <a:ext cx="4267645" cy="4267645"/>
        </a:xfrm>
        <a:prstGeom prst="blockArc">
          <a:avLst>
            <a:gd name="adj1" fmla="val 16200000"/>
            <a:gd name="adj2" fmla="val 20520000"/>
            <a:gd name="adj3" fmla="val 4639"/>
          </a:avLst>
        </a:prstGeom>
        <a:solidFill>
          <a:schemeClr val="accent5"/>
        </a:solidFill>
        <a:ln>
          <a:solidFill>
            <a:schemeClr val="bg1">
              <a:lumMod val="50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D136B6-CB08-4BD3-8BD9-B01CC8568492}">
      <dsp:nvSpPr>
        <dsp:cNvPr id="0" name=""/>
        <dsp:cNvSpPr/>
      </dsp:nvSpPr>
      <dsp:spPr>
        <a:xfrm>
          <a:off x="2834365" y="1791280"/>
          <a:ext cx="1964116" cy="1964116"/>
        </a:xfrm>
        <a:prstGeom prst="ellipse">
          <a:avLst/>
        </a:prstGeom>
        <a:gradFill rotWithShape="1">
          <a:gsLst>
            <a:gs pos="0">
              <a:schemeClr val="accent4">
                <a:shade val="51000"/>
                <a:satMod val="130000"/>
              </a:schemeClr>
            </a:gs>
            <a:gs pos="80000">
              <a:schemeClr val="accent4">
                <a:shade val="93000"/>
                <a:satMod val="130000"/>
              </a:schemeClr>
            </a:gs>
            <a:gs pos="100000">
              <a:schemeClr val="accent4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4"/>
        </a:lnRef>
        <a:fillRef idx="3">
          <a:schemeClr val="accent4"/>
        </a:fillRef>
        <a:effectRef idx="2">
          <a:schemeClr val="accent4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b="1" kern="1200" dirty="0" smtClean="0"/>
            <a:t>인큐베이터의 </a:t>
          </a:r>
          <a:endParaRPr lang="en-US" altLang="ko-KR" sz="1800" b="1" kern="1200" dirty="0" smtClean="0"/>
        </a:p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b="1" kern="1200" dirty="0" smtClean="0"/>
            <a:t>정의 및 역할</a:t>
          </a:r>
          <a:endParaRPr lang="ko-KR" altLang="en-US" sz="1800" b="1" kern="1200" dirty="0"/>
        </a:p>
      </dsp:txBody>
      <dsp:txXfrm>
        <a:off x="3122003" y="2078918"/>
        <a:ext cx="1388840" cy="1388840"/>
      </dsp:txXfrm>
    </dsp:sp>
    <dsp:sp modelId="{9C8B043D-B204-46E0-B527-383D59B265E2}">
      <dsp:nvSpPr>
        <dsp:cNvPr id="0" name=""/>
        <dsp:cNvSpPr/>
      </dsp:nvSpPr>
      <dsp:spPr>
        <a:xfrm>
          <a:off x="3128983" y="1570"/>
          <a:ext cx="1374881" cy="1374881"/>
        </a:xfrm>
        <a:prstGeom prst="ellipse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600" b="1" kern="1200" dirty="0" err="1" smtClean="0"/>
            <a:t>인큐베이팅</a:t>
          </a:r>
          <a:r>
            <a:rPr lang="ko-KR" altLang="en-US" sz="1600" b="1" kern="1200" dirty="0" smtClean="0"/>
            <a:t> 방법론</a:t>
          </a:r>
          <a:endParaRPr lang="ko-KR" altLang="en-US" sz="1600" b="1" kern="1200" dirty="0"/>
        </a:p>
      </dsp:txBody>
      <dsp:txXfrm>
        <a:off x="3330330" y="202917"/>
        <a:ext cx="972187" cy="972187"/>
      </dsp:txXfrm>
    </dsp:sp>
    <dsp:sp modelId="{10448F95-A03D-4B35-81C3-3D44C2446B6E}">
      <dsp:nvSpPr>
        <dsp:cNvPr id="0" name=""/>
        <dsp:cNvSpPr/>
      </dsp:nvSpPr>
      <dsp:spPr>
        <a:xfrm>
          <a:off x="5111296" y="1441805"/>
          <a:ext cx="1374881" cy="1374881"/>
        </a:xfrm>
        <a:prstGeom prst="ellipse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600" b="1" kern="1200" dirty="0" smtClean="0"/>
            <a:t>동기부여 </a:t>
          </a:r>
          <a:r>
            <a:rPr lang="en-US" altLang="ko-KR" sz="1600" b="1" kern="1200" dirty="0" smtClean="0"/>
            <a:t/>
          </a:r>
          <a:br>
            <a:rPr lang="en-US" altLang="ko-KR" sz="1600" b="1" kern="1200" dirty="0" smtClean="0"/>
          </a:br>
          <a:r>
            <a:rPr lang="ko-KR" altLang="en-US" sz="1600" b="1" kern="1200" dirty="0" smtClean="0"/>
            <a:t>방법론</a:t>
          </a:r>
          <a:endParaRPr lang="ko-KR" altLang="en-US" sz="1600" b="1" kern="1200" dirty="0"/>
        </a:p>
      </dsp:txBody>
      <dsp:txXfrm>
        <a:off x="5312643" y="1643152"/>
        <a:ext cx="972187" cy="972187"/>
      </dsp:txXfrm>
    </dsp:sp>
    <dsp:sp modelId="{74945FE7-C8BA-43C9-950D-9BBA9A578257}">
      <dsp:nvSpPr>
        <dsp:cNvPr id="0" name=""/>
        <dsp:cNvSpPr/>
      </dsp:nvSpPr>
      <dsp:spPr>
        <a:xfrm>
          <a:off x="4354119" y="3772153"/>
          <a:ext cx="1374881" cy="1374881"/>
        </a:xfrm>
        <a:prstGeom prst="ellipse">
          <a:avLst/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600" b="1" kern="1200" dirty="0" err="1" smtClean="0"/>
            <a:t>소셜미션</a:t>
          </a:r>
          <a:r>
            <a:rPr lang="ko-KR" altLang="en-US" sz="1600" b="1" kern="1200" dirty="0" smtClean="0"/>
            <a:t> </a:t>
          </a:r>
          <a:r>
            <a:rPr lang="en-US" altLang="ko-KR" sz="1600" b="1" kern="1200" dirty="0" smtClean="0"/>
            <a:t/>
          </a:r>
          <a:br>
            <a:rPr lang="en-US" altLang="ko-KR" sz="1600" b="1" kern="1200" dirty="0" smtClean="0"/>
          </a:br>
          <a:r>
            <a:rPr lang="ko-KR" altLang="en-US" sz="1600" b="1" kern="1200" dirty="0" smtClean="0"/>
            <a:t>수립 및 </a:t>
          </a:r>
          <a:r>
            <a:rPr lang="en-US" altLang="ko-KR" sz="1600" b="1" kern="1200" dirty="0" smtClean="0"/>
            <a:t/>
          </a:r>
          <a:br>
            <a:rPr lang="en-US" altLang="ko-KR" sz="1600" b="1" kern="1200" dirty="0" smtClean="0"/>
          </a:br>
          <a:r>
            <a:rPr lang="ko-KR" altLang="en-US" sz="1600" b="1" kern="1200" dirty="0" smtClean="0"/>
            <a:t>공유</a:t>
          </a:r>
          <a:endParaRPr lang="ko-KR" altLang="en-US" sz="1600" b="1" kern="1200" dirty="0"/>
        </a:p>
      </dsp:txBody>
      <dsp:txXfrm>
        <a:off x="4555466" y="3973500"/>
        <a:ext cx="972187" cy="972187"/>
      </dsp:txXfrm>
    </dsp:sp>
    <dsp:sp modelId="{90E3BFB7-194F-4108-A595-47E724A9061A}">
      <dsp:nvSpPr>
        <dsp:cNvPr id="0" name=""/>
        <dsp:cNvSpPr/>
      </dsp:nvSpPr>
      <dsp:spPr>
        <a:xfrm>
          <a:off x="1903846" y="3772153"/>
          <a:ext cx="1374881" cy="1374881"/>
        </a:xfrm>
        <a:prstGeom prst="ellipse">
          <a:avLst/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600" b="1" kern="1200" dirty="0" smtClean="0"/>
            <a:t>비즈니스 </a:t>
          </a:r>
          <a:r>
            <a:rPr lang="en-US" altLang="ko-KR" sz="1600" b="1" kern="1200" dirty="0" smtClean="0"/>
            <a:t/>
          </a:r>
          <a:br>
            <a:rPr lang="en-US" altLang="ko-KR" sz="1600" b="1" kern="1200" dirty="0" smtClean="0"/>
          </a:br>
          <a:r>
            <a:rPr lang="ko-KR" altLang="en-US" sz="1600" b="1" kern="1200" dirty="0" smtClean="0"/>
            <a:t>모델 </a:t>
          </a:r>
          <a:r>
            <a:rPr lang="en-US" altLang="ko-KR" sz="1600" b="1" kern="1200" dirty="0" smtClean="0"/>
            <a:t/>
          </a:r>
          <a:br>
            <a:rPr lang="en-US" altLang="ko-KR" sz="1600" b="1" kern="1200" dirty="0" smtClean="0"/>
          </a:br>
          <a:r>
            <a:rPr lang="ko-KR" altLang="en-US" sz="1600" b="1" kern="1200" dirty="0" err="1" smtClean="0"/>
            <a:t>인큐베이팅</a:t>
          </a:r>
          <a:r>
            <a:rPr lang="ko-KR" altLang="en-US" sz="1600" b="1" kern="1200" dirty="0" smtClean="0"/>
            <a:t> 방법론</a:t>
          </a:r>
          <a:endParaRPr lang="ko-KR" altLang="en-US" sz="1600" b="1" kern="1200" dirty="0"/>
        </a:p>
      </dsp:txBody>
      <dsp:txXfrm>
        <a:off x="2105193" y="3973500"/>
        <a:ext cx="972187" cy="972187"/>
      </dsp:txXfrm>
    </dsp:sp>
    <dsp:sp modelId="{77E4E3B0-6D0D-4469-9375-CFF42712DC4D}">
      <dsp:nvSpPr>
        <dsp:cNvPr id="0" name=""/>
        <dsp:cNvSpPr/>
      </dsp:nvSpPr>
      <dsp:spPr>
        <a:xfrm>
          <a:off x="1146670" y="1441805"/>
          <a:ext cx="1374881" cy="1374881"/>
        </a:xfrm>
        <a:prstGeom prst="ellipse">
          <a:avLst/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600" b="1" kern="1200" dirty="0" smtClean="0"/>
            <a:t>사업계획서 작성 </a:t>
          </a:r>
          <a:r>
            <a:rPr lang="en-US" altLang="ko-KR" sz="1600" b="1" kern="1200" dirty="0" smtClean="0"/>
            <a:t/>
          </a:r>
          <a:br>
            <a:rPr lang="en-US" altLang="ko-KR" sz="1600" b="1" kern="1200" dirty="0" smtClean="0"/>
          </a:br>
          <a:r>
            <a:rPr lang="ko-KR" altLang="en-US" sz="1600" b="1" kern="1200" dirty="0" err="1" smtClean="0"/>
            <a:t>인큐베이팅</a:t>
          </a:r>
          <a:endParaRPr lang="ko-KR" altLang="en-US" sz="1600" b="1" kern="1200" dirty="0"/>
        </a:p>
      </dsp:txBody>
      <dsp:txXfrm>
        <a:off x="1348017" y="1643152"/>
        <a:ext cx="972187" cy="972187"/>
      </dsp:txXfrm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DDBE99-4DB5-4BD4-A45B-85D2C08F4A23}">
      <dsp:nvSpPr>
        <dsp:cNvPr id="0" name=""/>
        <dsp:cNvSpPr/>
      </dsp:nvSpPr>
      <dsp:spPr>
        <a:xfrm rot="5400000">
          <a:off x="827407" y="1281335"/>
          <a:ext cx="542194" cy="617269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5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89274235-A2BF-460A-97FF-4258455A6750}">
      <dsp:nvSpPr>
        <dsp:cNvPr id="0" name=""/>
        <dsp:cNvSpPr/>
      </dsp:nvSpPr>
      <dsp:spPr>
        <a:xfrm>
          <a:off x="2443" y="657464"/>
          <a:ext cx="2945055" cy="638886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5">
                <a:shade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shade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shade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700" b="1" kern="1200" dirty="0" smtClean="0">
              <a:latin typeface="+mn-ea"/>
              <a:ea typeface="+mn-ea"/>
            </a:rPr>
            <a:t>사회적 문제 인식 및 기회 파악 </a:t>
          </a:r>
          <a:endParaRPr lang="ko-KR" altLang="en-US" sz="1700" b="1" kern="1200" dirty="0">
            <a:latin typeface="+mn-ea"/>
            <a:ea typeface="+mn-ea"/>
          </a:endParaRPr>
        </a:p>
      </dsp:txBody>
      <dsp:txXfrm>
        <a:off x="33636" y="688657"/>
        <a:ext cx="2882669" cy="576500"/>
      </dsp:txXfrm>
    </dsp:sp>
    <dsp:sp modelId="{7D1199ED-6C74-4793-B121-88A0698646C3}">
      <dsp:nvSpPr>
        <dsp:cNvPr id="0" name=""/>
        <dsp:cNvSpPr/>
      </dsp:nvSpPr>
      <dsp:spPr>
        <a:xfrm>
          <a:off x="1931339" y="718396"/>
          <a:ext cx="663837" cy="5163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99A29FD-7573-4052-9372-6FE497231DEF}">
      <dsp:nvSpPr>
        <dsp:cNvPr id="0" name=""/>
        <dsp:cNvSpPr/>
      </dsp:nvSpPr>
      <dsp:spPr>
        <a:xfrm rot="5400000">
          <a:off x="2241033" y="1999015"/>
          <a:ext cx="542194" cy="617269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5">
            <a:tint val="50000"/>
            <a:hueOff val="-4261"/>
            <a:satOff val="203"/>
            <a:lumOff val="-689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16CAE451-879E-44F2-9126-FBCF921000EB}">
      <dsp:nvSpPr>
        <dsp:cNvPr id="0" name=""/>
        <dsp:cNvSpPr/>
      </dsp:nvSpPr>
      <dsp:spPr>
        <a:xfrm>
          <a:off x="1416069" y="1375144"/>
          <a:ext cx="2945055" cy="638886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5">
                <a:shade val="50000"/>
                <a:hueOff val="101189"/>
                <a:satOff val="-2238"/>
                <a:lumOff val="16795"/>
                <a:alphaOff val="0"/>
                <a:shade val="51000"/>
                <a:satMod val="130000"/>
              </a:schemeClr>
            </a:gs>
            <a:gs pos="80000">
              <a:schemeClr val="accent5">
                <a:shade val="50000"/>
                <a:hueOff val="101189"/>
                <a:satOff val="-2238"/>
                <a:lumOff val="16795"/>
                <a:alphaOff val="0"/>
                <a:shade val="93000"/>
                <a:satMod val="130000"/>
              </a:schemeClr>
            </a:gs>
            <a:gs pos="100000">
              <a:schemeClr val="accent5">
                <a:shade val="50000"/>
                <a:hueOff val="101189"/>
                <a:satOff val="-2238"/>
                <a:lumOff val="1679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700" b="1" kern="1200" smtClean="0">
              <a:latin typeface="+mn-ea"/>
              <a:ea typeface="+mn-ea"/>
            </a:rPr>
            <a:t>소셜미션 명확화</a:t>
          </a:r>
          <a:endParaRPr lang="ko-KR" altLang="en-US" sz="1700" b="1" kern="1200" dirty="0">
            <a:latin typeface="+mn-ea"/>
            <a:ea typeface="+mn-ea"/>
          </a:endParaRPr>
        </a:p>
      </dsp:txBody>
      <dsp:txXfrm>
        <a:off x="1447262" y="1406337"/>
        <a:ext cx="2882669" cy="576500"/>
      </dsp:txXfrm>
    </dsp:sp>
    <dsp:sp modelId="{4DB066C5-C8D1-4DB5-AAE2-3E78E8D4252A}">
      <dsp:nvSpPr>
        <dsp:cNvPr id="0" name=""/>
        <dsp:cNvSpPr/>
      </dsp:nvSpPr>
      <dsp:spPr>
        <a:xfrm>
          <a:off x="3344965" y="1436076"/>
          <a:ext cx="663837" cy="5163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DEAFCE-E8B8-4C61-8B9A-EF14BA9B8BE9}">
      <dsp:nvSpPr>
        <dsp:cNvPr id="0" name=""/>
        <dsp:cNvSpPr/>
      </dsp:nvSpPr>
      <dsp:spPr>
        <a:xfrm rot="5400000">
          <a:off x="3654660" y="2716695"/>
          <a:ext cx="542194" cy="617269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5">
            <a:tint val="50000"/>
            <a:hueOff val="-8523"/>
            <a:satOff val="405"/>
            <a:lumOff val="-137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511866B6-A023-49D7-A4BD-409C8316C6F1}">
      <dsp:nvSpPr>
        <dsp:cNvPr id="0" name=""/>
        <dsp:cNvSpPr/>
      </dsp:nvSpPr>
      <dsp:spPr>
        <a:xfrm>
          <a:off x="2829696" y="2092824"/>
          <a:ext cx="2945055" cy="638886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5">
                <a:shade val="50000"/>
                <a:hueOff val="202378"/>
                <a:satOff val="-4476"/>
                <a:lumOff val="33590"/>
                <a:alphaOff val="0"/>
                <a:shade val="51000"/>
                <a:satMod val="130000"/>
              </a:schemeClr>
            </a:gs>
            <a:gs pos="80000">
              <a:schemeClr val="accent5">
                <a:shade val="50000"/>
                <a:hueOff val="202378"/>
                <a:satOff val="-4476"/>
                <a:lumOff val="33590"/>
                <a:alphaOff val="0"/>
                <a:shade val="93000"/>
                <a:satMod val="130000"/>
              </a:schemeClr>
            </a:gs>
            <a:gs pos="100000">
              <a:schemeClr val="accent5">
                <a:shade val="50000"/>
                <a:hueOff val="202378"/>
                <a:satOff val="-4476"/>
                <a:lumOff val="3359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700" b="1" kern="1200" dirty="0" smtClean="0">
              <a:latin typeface="+mn-ea"/>
              <a:ea typeface="+mn-ea"/>
            </a:rPr>
            <a:t>비즈니스 모델</a:t>
          </a:r>
          <a:endParaRPr lang="ko-KR" altLang="en-US" sz="1700" b="1" kern="1200" dirty="0">
            <a:latin typeface="+mn-ea"/>
            <a:ea typeface="+mn-ea"/>
          </a:endParaRPr>
        </a:p>
      </dsp:txBody>
      <dsp:txXfrm>
        <a:off x="2860889" y="2124017"/>
        <a:ext cx="2882669" cy="576500"/>
      </dsp:txXfrm>
    </dsp:sp>
    <dsp:sp modelId="{B3327507-D79D-4BB2-9B1E-C9AC7115FC17}">
      <dsp:nvSpPr>
        <dsp:cNvPr id="0" name=""/>
        <dsp:cNvSpPr/>
      </dsp:nvSpPr>
      <dsp:spPr>
        <a:xfrm>
          <a:off x="4758592" y="2153756"/>
          <a:ext cx="663837" cy="5163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2552C9-64AA-46FF-8232-8750D0E83C8C}">
      <dsp:nvSpPr>
        <dsp:cNvPr id="0" name=""/>
        <dsp:cNvSpPr/>
      </dsp:nvSpPr>
      <dsp:spPr>
        <a:xfrm rot="5400000">
          <a:off x="5068286" y="3434375"/>
          <a:ext cx="542194" cy="617269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5">
            <a:tint val="50000"/>
            <a:hueOff val="-12784"/>
            <a:satOff val="608"/>
            <a:lumOff val="-2067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70C54867-26E0-48C6-B0B0-1CAE46C15635}">
      <dsp:nvSpPr>
        <dsp:cNvPr id="0" name=""/>
        <dsp:cNvSpPr/>
      </dsp:nvSpPr>
      <dsp:spPr>
        <a:xfrm>
          <a:off x="4243322" y="2810504"/>
          <a:ext cx="2945055" cy="638886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5">
                <a:shade val="50000"/>
                <a:hueOff val="202378"/>
                <a:satOff val="-4476"/>
                <a:lumOff val="33590"/>
                <a:alphaOff val="0"/>
                <a:shade val="51000"/>
                <a:satMod val="130000"/>
              </a:schemeClr>
            </a:gs>
            <a:gs pos="80000">
              <a:schemeClr val="accent5">
                <a:shade val="50000"/>
                <a:hueOff val="202378"/>
                <a:satOff val="-4476"/>
                <a:lumOff val="33590"/>
                <a:alphaOff val="0"/>
                <a:shade val="93000"/>
                <a:satMod val="130000"/>
              </a:schemeClr>
            </a:gs>
            <a:gs pos="100000">
              <a:schemeClr val="accent5">
                <a:shade val="50000"/>
                <a:hueOff val="202378"/>
                <a:satOff val="-4476"/>
                <a:lumOff val="3359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700" b="1" kern="1200" smtClean="0">
              <a:latin typeface="+mn-ea"/>
              <a:ea typeface="+mn-ea"/>
            </a:rPr>
            <a:t>회사 현황 및 사업 개요</a:t>
          </a:r>
          <a:endParaRPr lang="ko-KR" altLang="en-US" sz="1700" b="1" kern="1200" dirty="0">
            <a:latin typeface="+mn-ea"/>
            <a:ea typeface="+mn-ea"/>
          </a:endParaRPr>
        </a:p>
      </dsp:txBody>
      <dsp:txXfrm>
        <a:off x="4274515" y="2841697"/>
        <a:ext cx="2882669" cy="576500"/>
      </dsp:txXfrm>
    </dsp:sp>
    <dsp:sp modelId="{67116F6F-A7C2-450E-A5BA-80C81BC5D2E9}">
      <dsp:nvSpPr>
        <dsp:cNvPr id="0" name=""/>
        <dsp:cNvSpPr/>
      </dsp:nvSpPr>
      <dsp:spPr>
        <a:xfrm>
          <a:off x="6172218" y="2871436"/>
          <a:ext cx="663837" cy="5163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FE1E1C-47B8-42AE-9CF4-DE4E3CDEAF71}">
      <dsp:nvSpPr>
        <dsp:cNvPr id="0" name=""/>
        <dsp:cNvSpPr/>
      </dsp:nvSpPr>
      <dsp:spPr>
        <a:xfrm>
          <a:off x="5656949" y="3528184"/>
          <a:ext cx="2945055" cy="638886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5">
                <a:shade val="50000"/>
                <a:hueOff val="101189"/>
                <a:satOff val="-2238"/>
                <a:lumOff val="16795"/>
                <a:alphaOff val="0"/>
                <a:shade val="51000"/>
                <a:satMod val="130000"/>
              </a:schemeClr>
            </a:gs>
            <a:gs pos="80000">
              <a:schemeClr val="accent5">
                <a:shade val="50000"/>
                <a:hueOff val="101189"/>
                <a:satOff val="-2238"/>
                <a:lumOff val="16795"/>
                <a:alphaOff val="0"/>
                <a:shade val="93000"/>
                <a:satMod val="130000"/>
              </a:schemeClr>
            </a:gs>
            <a:gs pos="100000">
              <a:schemeClr val="accent5">
                <a:shade val="50000"/>
                <a:hueOff val="101189"/>
                <a:satOff val="-2238"/>
                <a:lumOff val="1679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700" b="1" kern="1200" smtClean="0">
              <a:latin typeface="+mn-ea"/>
              <a:ea typeface="+mn-ea"/>
            </a:rPr>
            <a:t>세부 사업 계획 수립  </a:t>
          </a:r>
          <a:endParaRPr lang="ko-KR" altLang="en-US" sz="1700" b="1" kern="1200" dirty="0">
            <a:latin typeface="+mn-ea"/>
            <a:ea typeface="+mn-ea"/>
          </a:endParaRPr>
        </a:p>
      </dsp:txBody>
      <dsp:txXfrm>
        <a:off x="5688142" y="3559377"/>
        <a:ext cx="2882669" cy="5765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F226BA-0345-4DB2-8F82-73C7741C1560}">
      <dsp:nvSpPr>
        <dsp:cNvPr id="0" name=""/>
        <dsp:cNvSpPr/>
      </dsp:nvSpPr>
      <dsp:spPr>
        <a:xfrm>
          <a:off x="1920875" y="904875"/>
          <a:ext cx="2254249" cy="2254249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800" b="1" kern="1200" dirty="0" smtClean="0"/>
            <a:t>사업추진의지</a:t>
          </a:r>
          <a:endParaRPr lang="ko-KR" altLang="en-US" sz="2800" b="1" kern="1200" dirty="0"/>
        </a:p>
      </dsp:txBody>
      <dsp:txXfrm>
        <a:off x="2251002" y="1235002"/>
        <a:ext cx="1593995" cy="1593995"/>
      </dsp:txXfrm>
    </dsp:sp>
    <dsp:sp modelId="{440C9C56-39F8-4A33-8842-41B6E83E7051}">
      <dsp:nvSpPr>
        <dsp:cNvPr id="0" name=""/>
        <dsp:cNvSpPr/>
      </dsp:nvSpPr>
      <dsp:spPr>
        <a:xfrm>
          <a:off x="2351228" y="-132806"/>
          <a:ext cx="1393543" cy="1393543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25400" rIns="0" bIns="25400" numCol="1" spcCol="1270" anchor="ctr" anchorCtr="0">
          <a:noAutofit/>
        </a:bodyPr>
        <a:lstStyle/>
        <a:p>
          <a:pPr lvl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000" b="1" kern="1200" dirty="0" smtClean="0"/>
            <a:t>의사결정</a:t>
          </a:r>
          <a:endParaRPr lang="ko-KR" altLang="en-US" sz="2000" b="1" kern="1200" dirty="0"/>
        </a:p>
      </dsp:txBody>
      <dsp:txXfrm>
        <a:off x="2555308" y="71274"/>
        <a:ext cx="985383" cy="985383"/>
      </dsp:txXfrm>
    </dsp:sp>
    <dsp:sp modelId="{091350F3-8D36-452E-8D3D-CEBBE02A7121}">
      <dsp:nvSpPr>
        <dsp:cNvPr id="0" name=""/>
        <dsp:cNvSpPr/>
      </dsp:nvSpPr>
      <dsp:spPr>
        <a:xfrm>
          <a:off x="3622583" y="601210"/>
          <a:ext cx="1393543" cy="1393543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25400" rIns="0" bIns="25400" numCol="1" spcCol="1270" anchor="ctr" anchorCtr="0">
          <a:noAutofit/>
        </a:bodyPr>
        <a:lstStyle/>
        <a:p>
          <a:pPr lvl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000" b="1" kern="1200" dirty="0" err="1" smtClean="0"/>
            <a:t>신사업</a:t>
          </a:r>
          <a:r>
            <a:rPr lang="en-US" altLang="ko-KR" sz="2000" b="1" kern="1200" dirty="0" smtClean="0"/>
            <a:t/>
          </a:r>
          <a:br>
            <a:rPr lang="en-US" altLang="ko-KR" sz="2000" b="1" kern="1200" dirty="0" smtClean="0"/>
          </a:br>
          <a:r>
            <a:rPr lang="ko-KR" altLang="en-US" sz="2000" b="1" kern="1200" dirty="0" smtClean="0"/>
            <a:t>개발</a:t>
          </a:r>
          <a:endParaRPr lang="ko-KR" altLang="en-US" sz="2000" b="1" kern="1200" dirty="0"/>
        </a:p>
      </dsp:txBody>
      <dsp:txXfrm>
        <a:off x="3826663" y="805290"/>
        <a:ext cx="985383" cy="985383"/>
      </dsp:txXfrm>
    </dsp:sp>
    <dsp:sp modelId="{79A6EB14-6FE6-4E36-B18D-A0271D4C350D}">
      <dsp:nvSpPr>
        <dsp:cNvPr id="0" name=""/>
        <dsp:cNvSpPr/>
      </dsp:nvSpPr>
      <dsp:spPr>
        <a:xfrm>
          <a:off x="3622583" y="2069245"/>
          <a:ext cx="1393543" cy="1393543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25400" rIns="0" bIns="25400" numCol="1" spcCol="1270" anchor="ctr" anchorCtr="0">
          <a:noAutofit/>
        </a:bodyPr>
        <a:lstStyle/>
        <a:p>
          <a:pPr lvl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000" b="1" kern="1200" dirty="0" smtClean="0"/>
            <a:t>이해</a:t>
          </a:r>
          <a:r>
            <a:rPr lang="en-US" altLang="ko-KR" sz="2000" b="1" kern="1200" dirty="0" smtClean="0"/>
            <a:t/>
          </a:r>
          <a:br>
            <a:rPr lang="en-US" altLang="ko-KR" sz="2000" b="1" kern="1200" dirty="0" smtClean="0"/>
          </a:br>
          <a:r>
            <a:rPr lang="ko-KR" altLang="en-US" sz="2000" b="1" kern="1200" dirty="0" smtClean="0"/>
            <a:t>관리자</a:t>
          </a:r>
          <a:r>
            <a:rPr lang="en-US" altLang="ko-KR" sz="2000" b="1" kern="1200" dirty="0" smtClean="0"/>
            <a:t/>
          </a:r>
          <a:br>
            <a:rPr lang="en-US" altLang="ko-KR" sz="2000" b="1" kern="1200" dirty="0" smtClean="0"/>
          </a:br>
          <a:r>
            <a:rPr lang="ko-KR" altLang="en-US" sz="2000" b="1" kern="1200" dirty="0" smtClean="0"/>
            <a:t>관리</a:t>
          </a:r>
          <a:endParaRPr lang="ko-KR" altLang="en-US" sz="2000" b="1" kern="1200" dirty="0"/>
        </a:p>
      </dsp:txBody>
      <dsp:txXfrm>
        <a:off x="3826663" y="2273325"/>
        <a:ext cx="985383" cy="985383"/>
      </dsp:txXfrm>
    </dsp:sp>
    <dsp:sp modelId="{44E236D4-D2AF-40AE-AB77-A8D3944134BB}">
      <dsp:nvSpPr>
        <dsp:cNvPr id="0" name=""/>
        <dsp:cNvSpPr/>
      </dsp:nvSpPr>
      <dsp:spPr>
        <a:xfrm>
          <a:off x="2351228" y="2803263"/>
          <a:ext cx="1393543" cy="1393543"/>
        </a:xfrm>
        <a:prstGeom prst="ellipse">
          <a:avLst/>
        </a:prstGeom>
        <a:solidFill>
          <a:schemeClr val="accent6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25400" rIns="0" bIns="25400" numCol="1" spcCol="1270" anchor="ctr" anchorCtr="0">
          <a:noAutofit/>
        </a:bodyPr>
        <a:lstStyle/>
        <a:p>
          <a:pPr lvl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000" b="1" kern="1200" dirty="0" smtClean="0"/>
            <a:t>인사관리</a:t>
          </a:r>
          <a:endParaRPr lang="ko-KR" altLang="en-US" sz="2000" b="1" kern="1200" dirty="0"/>
        </a:p>
      </dsp:txBody>
      <dsp:txXfrm>
        <a:off x="2555308" y="3007343"/>
        <a:ext cx="985383" cy="985383"/>
      </dsp:txXfrm>
    </dsp:sp>
    <dsp:sp modelId="{75C06BD7-640E-4DDE-B208-94D0766F64C2}">
      <dsp:nvSpPr>
        <dsp:cNvPr id="0" name=""/>
        <dsp:cNvSpPr/>
      </dsp:nvSpPr>
      <dsp:spPr>
        <a:xfrm>
          <a:off x="1079872" y="2069245"/>
          <a:ext cx="1393543" cy="1393543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25400" rIns="0" bIns="25400" numCol="1" spcCol="1270" anchor="ctr" anchorCtr="0">
          <a:noAutofit/>
        </a:bodyPr>
        <a:lstStyle/>
        <a:p>
          <a:pPr lvl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000" b="1" kern="1200" dirty="0" smtClean="0"/>
            <a:t>동기부여</a:t>
          </a:r>
          <a:endParaRPr lang="ko-KR" altLang="en-US" sz="2000" b="1" kern="1200" dirty="0"/>
        </a:p>
      </dsp:txBody>
      <dsp:txXfrm>
        <a:off x="1283952" y="2273325"/>
        <a:ext cx="985383" cy="985383"/>
      </dsp:txXfrm>
    </dsp:sp>
    <dsp:sp modelId="{4C2D9233-9137-4B5F-B971-C24376C50BB7}">
      <dsp:nvSpPr>
        <dsp:cNvPr id="0" name=""/>
        <dsp:cNvSpPr/>
      </dsp:nvSpPr>
      <dsp:spPr>
        <a:xfrm>
          <a:off x="1079872" y="601210"/>
          <a:ext cx="1393543" cy="1393543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25400" rIns="0" bIns="25400" numCol="1" spcCol="1270" anchor="ctr" anchorCtr="0">
          <a:noAutofit/>
        </a:bodyPr>
        <a:lstStyle/>
        <a:p>
          <a:pPr lvl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000" b="1" kern="1200" dirty="0" smtClean="0"/>
            <a:t>마케팅</a:t>
          </a:r>
          <a:endParaRPr lang="ko-KR" altLang="en-US" sz="2000" b="1" kern="1200" dirty="0"/>
        </a:p>
      </dsp:txBody>
      <dsp:txXfrm>
        <a:off x="1283952" y="805290"/>
        <a:ext cx="985383" cy="98538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A8104F-8244-402A-ADD9-30071605780D}">
      <dsp:nvSpPr>
        <dsp:cNvPr id="0" name=""/>
        <dsp:cNvSpPr/>
      </dsp:nvSpPr>
      <dsp:spPr>
        <a:xfrm>
          <a:off x="3348336" y="2237477"/>
          <a:ext cx="1728263" cy="1728263"/>
        </a:xfrm>
        <a:prstGeom prst="ellipse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400" b="1" kern="1200" dirty="0" smtClean="0">
              <a:effectLst/>
            </a:rPr>
            <a:t>네트워크</a:t>
          </a:r>
          <a:endParaRPr lang="ko-KR" altLang="en-US" sz="2400" b="1" kern="1200" dirty="0">
            <a:effectLst/>
          </a:endParaRPr>
        </a:p>
      </dsp:txBody>
      <dsp:txXfrm>
        <a:off x="3601434" y="2490575"/>
        <a:ext cx="1222067" cy="1222067"/>
      </dsp:txXfrm>
    </dsp:sp>
    <dsp:sp modelId="{2484D71A-A3A8-4D07-B971-56042BFFF718}">
      <dsp:nvSpPr>
        <dsp:cNvPr id="0" name=""/>
        <dsp:cNvSpPr/>
      </dsp:nvSpPr>
      <dsp:spPr>
        <a:xfrm rot="10800000">
          <a:off x="1671566" y="2855332"/>
          <a:ext cx="1584546" cy="492555"/>
        </a:xfrm>
        <a:prstGeom prst="lef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</dsp:sp>
    <dsp:sp modelId="{A00D5281-899D-4016-9589-173BCBB5EB2A}">
      <dsp:nvSpPr>
        <dsp:cNvPr id="0" name=""/>
        <dsp:cNvSpPr/>
      </dsp:nvSpPr>
      <dsp:spPr>
        <a:xfrm>
          <a:off x="850641" y="2639159"/>
          <a:ext cx="1641850" cy="92490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000" b="1" kern="1200" dirty="0" smtClean="0"/>
            <a:t>고객 및 </a:t>
          </a:r>
          <a:r>
            <a:rPr lang="en-US" altLang="ko-KR" sz="2000" b="1" kern="1200" dirty="0" smtClean="0"/>
            <a:t/>
          </a:r>
          <a:br>
            <a:rPr lang="en-US" altLang="ko-KR" sz="2000" b="1" kern="1200" dirty="0" smtClean="0"/>
          </a:br>
          <a:r>
            <a:rPr lang="ko-KR" altLang="en-US" sz="2000" b="1" kern="1200" dirty="0" smtClean="0"/>
            <a:t>경쟁사</a:t>
          </a:r>
          <a:endParaRPr lang="ko-KR" altLang="en-US" sz="2000" b="1" kern="1200" dirty="0"/>
        </a:p>
      </dsp:txBody>
      <dsp:txXfrm>
        <a:off x="877730" y="2666248"/>
        <a:ext cx="1587672" cy="870722"/>
      </dsp:txXfrm>
    </dsp:sp>
    <dsp:sp modelId="{BAE85C36-2650-470B-8BEE-65CA571F6FA9}">
      <dsp:nvSpPr>
        <dsp:cNvPr id="0" name=""/>
        <dsp:cNvSpPr/>
      </dsp:nvSpPr>
      <dsp:spPr>
        <a:xfrm rot="12969050">
          <a:off x="2043391" y="1835970"/>
          <a:ext cx="1547569" cy="492555"/>
        </a:xfrm>
        <a:prstGeom prst="lef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</dsp:sp>
    <dsp:sp modelId="{AFF32EDA-9DAD-40D6-9CF9-02300A557753}">
      <dsp:nvSpPr>
        <dsp:cNvPr id="0" name=""/>
        <dsp:cNvSpPr/>
      </dsp:nvSpPr>
      <dsp:spPr>
        <a:xfrm>
          <a:off x="1371445" y="1163331"/>
          <a:ext cx="1641850" cy="92490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000" b="1" kern="1200" dirty="0" smtClean="0"/>
            <a:t>전문가</a:t>
          </a:r>
          <a:endParaRPr lang="ko-KR" altLang="en-US" sz="2000" b="1" kern="1200" dirty="0"/>
        </a:p>
      </dsp:txBody>
      <dsp:txXfrm>
        <a:off x="1398534" y="1190420"/>
        <a:ext cx="1587672" cy="870722"/>
      </dsp:txXfrm>
    </dsp:sp>
    <dsp:sp modelId="{7E06054C-26DB-43E2-859A-F1A532232CB3}">
      <dsp:nvSpPr>
        <dsp:cNvPr id="0" name=""/>
        <dsp:cNvSpPr/>
      </dsp:nvSpPr>
      <dsp:spPr>
        <a:xfrm rot="16200000">
          <a:off x="3420194" y="1106704"/>
          <a:ext cx="1584546" cy="492555"/>
        </a:xfrm>
        <a:prstGeom prst="lef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</dsp:sp>
    <dsp:sp modelId="{A7530741-E108-4FF4-AD1B-4798C1B6899C}">
      <dsp:nvSpPr>
        <dsp:cNvPr id="0" name=""/>
        <dsp:cNvSpPr/>
      </dsp:nvSpPr>
      <dsp:spPr>
        <a:xfrm>
          <a:off x="3391542" y="98258"/>
          <a:ext cx="1641850" cy="92490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000" b="1" kern="1200" dirty="0" smtClean="0"/>
            <a:t>중간지원</a:t>
          </a:r>
          <a:r>
            <a:rPr lang="en-US" altLang="ko-KR" sz="2000" b="1" kern="1200" dirty="0" smtClean="0"/>
            <a:t/>
          </a:r>
          <a:br>
            <a:rPr lang="en-US" altLang="ko-KR" sz="2000" b="1" kern="1200" dirty="0" smtClean="0"/>
          </a:br>
          <a:r>
            <a:rPr lang="ko-KR" altLang="en-US" sz="2000" b="1" kern="1200" dirty="0" smtClean="0"/>
            <a:t>조직</a:t>
          </a:r>
          <a:endParaRPr lang="ko-KR" altLang="en-US" sz="2000" b="1" kern="1200" dirty="0"/>
        </a:p>
      </dsp:txBody>
      <dsp:txXfrm>
        <a:off x="3418631" y="125347"/>
        <a:ext cx="1587672" cy="870722"/>
      </dsp:txXfrm>
    </dsp:sp>
    <dsp:sp modelId="{D398B2C5-8557-4587-ABA4-B66A680FFC85}">
      <dsp:nvSpPr>
        <dsp:cNvPr id="0" name=""/>
        <dsp:cNvSpPr/>
      </dsp:nvSpPr>
      <dsp:spPr>
        <a:xfrm rot="19443262">
          <a:off x="4837055" y="1837150"/>
          <a:ext cx="1559238" cy="492555"/>
        </a:xfrm>
        <a:prstGeom prst="lef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</dsp:sp>
    <dsp:sp modelId="{A570A61E-38E2-4E6E-A6F3-4669AB997752}">
      <dsp:nvSpPr>
        <dsp:cNvPr id="0" name=""/>
        <dsp:cNvSpPr/>
      </dsp:nvSpPr>
      <dsp:spPr>
        <a:xfrm>
          <a:off x="5426909" y="1163327"/>
          <a:ext cx="1641850" cy="92490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000" b="1" kern="1200" dirty="0" smtClean="0"/>
            <a:t>제품개발</a:t>
          </a:r>
          <a:endParaRPr lang="ko-KR" altLang="en-US" sz="2000" b="1" kern="1200" dirty="0"/>
        </a:p>
      </dsp:txBody>
      <dsp:txXfrm>
        <a:off x="5453998" y="1190416"/>
        <a:ext cx="1587672" cy="870722"/>
      </dsp:txXfrm>
    </dsp:sp>
    <dsp:sp modelId="{8598C5E3-CBEA-4A1A-B07C-BDAC79892A31}">
      <dsp:nvSpPr>
        <dsp:cNvPr id="0" name=""/>
        <dsp:cNvSpPr/>
      </dsp:nvSpPr>
      <dsp:spPr>
        <a:xfrm>
          <a:off x="5168822" y="2855332"/>
          <a:ext cx="1584546" cy="492555"/>
        </a:xfrm>
        <a:prstGeom prst="lef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</dsp:sp>
    <dsp:sp modelId="{FB71B657-768F-4505-9D03-AE88D1FFF46B}">
      <dsp:nvSpPr>
        <dsp:cNvPr id="0" name=""/>
        <dsp:cNvSpPr/>
      </dsp:nvSpPr>
      <dsp:spPr>
        <a:xfrm>
          <a:off x="5932443" y="2639159"/>
          <a:ext cx="1641850" cy="92490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000" b="1" kern="1200" dirty="0" smtClean="0"/>
            <a:t>인재발굴</a:t>
          </a:r>
          <a:endParaRPr lang="ko-KR" altLang="en-US" sz="2000" b="1" kern="1200" dirty="0"/>
        </a:p>
      </dsp:txBody>
      <dsp:txXfrm>
        <a:off x="5959532" y="2666248"/>
        <a:ext cx="1587672" cy="87072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3656D8-035C-4B01-B899-07E0F565A286}">
      <dsp:nvSpPr>
        <dsp:cNvPr id="0" name=""/>
        <dsp:cNvSpPr/>
      </dsp:nvSpPr>
      <dsp:spPr>
        <a:xfrm>
          <a:off x="1861745" y="-30102"/>
          <a:ext cx="4791858" cy="4791858"/>
        </a:xfrm>
        <a:prstGeom prst="circularArrow">
          <a:avLst>
            <a:gd name="adj1" fmla="val 5544"/>
            <a:gd name="adj2" fmla="val 330680"/>
            <a:gd name="adj3" fmla="val 13765871"/>
            <a:gd name="adj4" fmla="val 17392086"/>
            <a:gd name="adj5" fmla="val 5757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88E604B-76B8-4672-8C27-907D7332AACC}">
      <dsp:nvSpPr>
        <dsp:cNvPr id="0" name=""/>
        <dsp:cNvSpPr/>
      </dsp:nvSpPr>
      <dsp:spPr>
        <a:xfrm>
          <a:off x="3130887" y="568"/>
          <a:ext cx="2253574" cy="1126787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ko-KR" altLang="en-US" sz="1800" b="1" kern="1200" dirty="0" smtClean="0">
              <a:latin typeface="+mn-ea"/>
              <a:ea typeface="+mn-ea"/>
            </a:rPr>
            <a:t>기업 및 </a:t>
          </a:r>
          <a:endParaRPr kumimoji="1" lang="en-US" altLang="ko-KR" sz="1800" b="1" kern="1200" dirty="0" smtClean="0">
            <a:latin typeface="+mn-ea"/>
            <a:ea typeface="+mn-ea"/>
          </a:endParaRPr>
        </a:p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ko-KR" altLang="en-US" sz="1800" b="1" kern="1200" dirty="0" smtClean="0">
              <a:latin typeface="+mn-ea"/>
              <a:ea typeface="+mn-ea"/>
            </a:rPr>
            <a:t>기업가 분석</a:t>
          </a:r>
          <a:endParaRPr lang="ko-KR" altLang="en-US" sz="1800" b="1" kern="1200" dirty="0">
            <a:latin typeface="+mn-ea"/>
            <a:ea typeface="+mn-ea"/>
          </a:endParaRPr>
        </a:p>
      </dsp:txBody>
      <dsp:txXfrm>
        <a:off x="3185892" y="55573"/>
        <a:ext cx="2143564" cy="1016777"/>
      </dsp:txXfrm>
    </dsp:sp>
    <dsp:sp modelId="{3155543B-C432-44E9-80F4-87794D3B4938}">
      <dsp:nvSpPr>
        <dsp:cNvPr id="0" name=""/>
        <dsp:cNvSpPr/>
      </dsp:nvSpPr>
      <dsp:spPr>
        <a:xfrm>
          <a:off x="5074311" y="1412548"/>
          <a:ext cx="2253574" cy="1126787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ko-KR" altLang="en-US" sz="1800" b="1" kern="1200" dirty="0" err="1" smtClean="0">
              <a:latin typeface="+mn-ea"/>
              <a:ea typeface="+mn-ea"/>
            </a:rPr>
            <a:t>인큐베이팅</a:t>
          </a:r>
          <a:r>
            <a:rPr kumimoji="1" lang="ko-KR" altLang="en-US" sz="1800" b="1" kern="1200" dirty="0" smtClean="0">
              <a:latin typeface="+mn-ea"/>
              <a:ea typeface="+mn-ea"/>
            </a:rPr>
            <a:t> </a:t>
          </a:r>
          <a:endParaRPr kumimoji="1" lang="en-US" altLang="ko-KR" sz="1800" b="1" kern="1200" dirty="0" smtClean="0">
            <a:latin typeface="+mn-ea"/>
            <a:ea typeface="+mn-ea"/>
          </a:endParaRPr>
        </a:p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ko-KR" altLang="en-US" sz="1800" b="1" kern="1200" dirty="0" smtClean="0">
              <a:latin typeface="+mn-ea"/>
              <a:ea typeface="+mn-ea"/>
            </a:rPr>
            <a:t>목표 수립 </a:t>
          </a:r>
          <a:endParaRPr lang="ko-KR" altLang="en-US" sz="1800" b="1" kern="1200" dirty="0">
            <a:latin typeface="+mn-ea"/>
            <a:ea typeface="+mn-ea"/>
          </a:endParaRPr>
        </a:p>
      </dsp:txBody>
      <dsp:txXfrm>
        <a:off x="5129316" y="1467553"/>
        <a:ext cx="2143564" cy="1016777"/>
      </dsp:txXfrm>
    </dsp:sp>
    <dsp:sp modelId="{126518F5-4585-4F65-ABB6-9D9A7B97C9FB}">
      <dsp:nvSpPr>
        <dsp:cNvPr id="0" name=""/>
        <dsp:cNvSpPr/>
      </dsp:nvSpPr>
      <dsp:spPr>
        <a:xfrm>
          <a:off x="4331989" y="3697180"/>
          <a:ext cx="2253574" cy="1126787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ko-KR" altLang="en-US" sz="1800" b="1" kern="1200" dirty="0" err="1" smtClean="0">
              <a:latin typeface="+mn-ea"/>
              <a:ea typeface="+mn-ea"/>
            </a:rPr>
            <a:t>인큐베이팅</a:t>
          </a:r>
          <a:r>
            <a:rPr kumimoji="1" lang="ko-KR" altLang="en-US" sz="1800" b="1" kern="1200" dirty="0" smtClean="0">
              <a:latin typeface="+mn-ea"/>
              <a:ea typeface="+mn-ea"/>
            </a:rPr>
            <a:t> </a:t>
          </a:r>
          <a:endParaRPr kumimoji="1" lang="en-US" altLang="ko-KR" sz="1800" b="1" kern="1200" dirty="0" smtClean="0">
            <a:latin typeface="+mn-ea"/>
            <a:ea typeface="+mn-ea"/>
          </a:endParaRPr>
        </a:p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ko-KR" altLang="en-US" sz="1800" b="1" kern="1200" dirty="0" smtClean="0">
              <a:latin typeface="+mn-ea"/>
              <a:ea typeface="+mn-ea"/>
            </a:rPr>
            <a:t>목표 및 </a:t>
          </a:r>
          <a:endParaRPr kumimoji="1" lang="en-US" altLang="ko-KR" sz="1800" b="1" kern="1200" dirty="0" smtClean="0">
            <a:latin typeface="+mn-ea"/>
            <a:ea typeface="+mn-ea"/>
          </a:endParaRPr>
        </a:p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ko-KR" altLang="en-US" sz="1800" b="1" kern="1200" dirty="0" smtClean="0">
              <a:latin typeface="+mn-ea"/>
              <a:ea typeface="+mn-ea"/>
            </a:rPr>
            <a:t>방법론 합의 </a:t>
          </a:r>
          <a:endParaRPr lang="ko-KR" altLang="en-US" sz="1800" b="1" kern="1200" dirty="0">
            <a:latin typeface="+mn-ea"/>
            <a:ea typeface="+mn-ea"/>
          </a:endParaRPr>
        </a:p>
      </dsp:txBody>
      <dsp:txXfrm>
        <a:off x="4386994" y="3752185"/>
        <a:ext cx="2143564" cy="1016777"/>
      </dsp:txXfrm>
    </dsp:sp>
    <dsp:sp modelId="{8AA84F61-3EF2-4B9F-BB60-7B78AB4AE81D}">
      <dsp:nvSpPr>
        <dsp:cNvPr id="0" name=""/>
        <dsp:cNvSpPr/>
      </dsp:nvSpPr>
      <dsp:spPr>
        <a:xfrm>
          <a:off x="1929786" y="3697180"/>
          <a:ext cx="2253574" cy="1126787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ko-KR" altLang="en-US" sz="1800" b="1" kern="1200" dirty="0" smtClean="0">
              <a:latin typeface="+mn-ea"/>
              <a:ea typeface="+mn-ea"/>
            </a:rPr>
            <a:t>실행 </a:t>
          </a:r>
          <a:endParaRPr kumimoji="1" lang="en-US" altLang="ko-KR" sz="1800" b="1" kern="1200" dirty="0" smtClean="0">
            <a:latin typeface="+mn-ea"/>
            <a:ea typeface="+mn-ea"/>
          </a:endParaRPr>
        </a:p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ko-KR" sz="1800" b="1" kern="1200" dirty="0" smtClean="0">
              <a:latin typeface="+mn-ea"/>
              <a:ea typeface="+mn-ea"/>
            </a:rPr>
            <a:t>(</a:t>
          </a:r>
          <a:r>
            <a:rPr kumimoji="1" lang="ko-KR" altLang="en-US" sz="1800" b="1" kern="1200" dirty="0" err="1" smtClean="0">
              <a:latin typeface="+mn-ea"/>
              <a:ea typeface="+mn-ea"/>
            </a:rPr>
            <a:t>코칭과</a:t>
          </a:r>
          <a:r>
            <a:rPr kumimoji="1" lang="ko-KR" altLang="en-US" sz="1800" b="1" kern="1200" dirty="0" smtClean="0">
              <a:latin typeface="+mn-ea"/>
              <a:ea typeface="+mn-ea"/>
            </a:rPr>
            <a:t> </a:t>
          </a:r>
          <a:endParaRPr kumimoji="1" lang="en-US" altLang="ko-KR" sz="1800" b="1" kern="1200" dirty="0" smtClean="0">
            <a:latin typeface="+mn-ea"/>
            <a:ea typeface="+mn-ea"/>
          </a:endParaRPr>
        </a:p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ko-KR" altLang="en-US" sz="1800" b="1" kern="1200" dirty="0" smtClean="0">
              <a:latin typeface="+mn-ea"/>
              <a:ea typeface="+mn-ea"/>
            </a:rPr>
            <a:t>프로그램 실행</a:t>
          </a:r>
          <a:r>
            <a:rPr kumimoji="1" lang="en-US" altLang="ko-KR" sz="1800" b="1" kern="1200" dirty="0" smtClean="0">
              <a:latin typeface="+mn-ea"/>
              <a:ea typeface="+mn-ea"/>
            </a:rPr>
            <a:t>)</a:t>
          </a:r>
          <a:endParaRPr lang="ko-KR" altLang="en-US" sz="1800" b="1" kern="1200" dirty="0">
            <a:latin typeface="+mn-ea"/>
            <a:ea typeface="+mn-ea"/>
          </a:endParaRPr>
        </a:p>
      </dsp:txBody>
      <dsp:txXfrm>
        <a:off x="1984791" y="3752185"/>
        <a:ext cx="2143564" cy="1016777"/>
      </dsp:txXfrm>
    </dsp:sp>
    <dsp:sp modelId="{20C6A443-A7A0-47B2-A4C0-46A41999F06E}">
      <dsp:nvSpPr>
        <dsp:cNvPr id="0" name=""/>
        <dsp:cNvSpPr/>
      </dsp:nvSpPr>
      <dsp:spPr>
        <a:xfrm>
          <a:off x="1187464" y="1412548"/>
          <a:ext cx="2253574" cy="1126787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ko-KR" altLang="en-US" sz="1800" b="1" kern="1200" smtClean="0">
              <a:latin typeface="+mn-ea"/>
              <a:ea typeface="+mn-ea"/>
            </a:rPr>
            <a:t>평가 및 보완 </a:t>
          </a:r>
          <a:endParaRPr lang="ko-KR" altLang="en-US" sz="1800" b="1" kern="1200" dirty="0">
            <a:latin typeface="+mn-ea"/>
            <a:ea typeface="+mn-ea"/>
          </a:endParaRPr>
        </a:p>
      </dsp:txBody>
      <dsp:txXfrm>
        <a:off x="1242469" y="1467553"/>
        <a:ext cx="2143564" cy="101677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21FBB9-5A0D-46A6-9D8F-0248194AC4A7}">
      <dsp:nvSpPr>
        <dsp:cNvPr id="0" name=""/>
        <dsp:cNvSpPr/>
      </dsp:nvSpPr>
      <dsp:spPr>
        <a:xfrm>
          <a:off x="773" y="42219"/>
          <a:ext cx="1508294" cy="603317"/>
        </a:xfrm>
        <a:prstGeom prst="homePlat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5344" tIns="42672" rIns="21336" bIns="42672" numCol="1" spcCol="1270" anchor="ctr" anchorCtr="0">
          <a:noAutofit/>
        </a:bodyPr>
        <a:lstStyle/>
        <a:p>
          <a:pPr lvl="0" algn="ctr" defTabSz="7112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600" b="1" u="sng" kern="1200" dirty="0" smtClean="0"/>
            <a:t>기업 및 </a:t>
          </a:r>
          <a:endParaRPr lang="en-US" altLang="ko-KR" sz="1600" b="1" u="sng" kern="1200" dirty="0" smtClean="0"/>
        </a:p>
        <a:p>
          <a:pPr lvl="0" algn="ctr" defTabSz="7112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600" b="1" u="sng" kern="1200" dirty="0" smtClean="0"/>
            <a:t>기업가 분석</a:t>
          </a:r>
          <a:endParaRPr lang="ko-KR" altLang="en-US" sz="1600" b="1" u="sng" kern="1200" dirty="0"/>
        </a:p>
      </dsp:txBody>
      <dsp:txXfrm>
        <a:off x="773" y="42219"/>
        <a:ext cx="1357465" cy="603317"/>
      </dsp:txXfrm>
    </dsp:sp>
    <dsp:sp modelId="{71B1314D-1725-4EDA-B9DB-19A8C1D66382}">
      <dsp:nvSpPr>
        <dsp:cNvPr id="0" name=""/>
        <dsp:cNvSpPr/>
      </dsp:nvSpPr>
      <dsp:spPr>
        <a:xfrm>
          <a:off x="1207408" y="42219"/>
          <a:ext cx="1508294" cy="603317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err="1" smtClean="0"/>
            <a:t>인큐베이팅</a:t>
          </a:r>
          <a:r>
            <a:rPr lang="ko-KR" altLang="en-US" sz="1200" kern="1200" dirty="0" smtClean="0"/>
            <a:t> </a:t>
          </a:r>
          <a:endParaRPr lang="en-US" altLang="ko-KR" sz="1200" kern="1200" dirty="0" smtClean="0"/>
        </a:p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smtClean="0"/>
            <a:t>목표 수립 </a:t>
          </a:r>
          <a:endParaRPr lang="ko-KR" altLang="en-US" sz="1200" kern="1200" dirty="0"/>
        </a:p>
      </dsp:txBody>
      <dsp:txXfrm>
        <a:off x="1509067" y="42219"/>
        <a:ext cx="904977" cy="603317"/>
      </dsp:txXfrm>
    </dsp:sp>
    <dsp:sp modelId="{7AC31DF8-27A9-4657-B808-03C195751265}">
      <dsp:nvSpPr>
        <dsp:cNvPr id="0" name=""/>
        <dsp:cNvSpPr/>
      </dsp:nvSpPr>
      <dsp:spPr>
        <a:xfrm>
          <a:off x="2414043" y="42219"/>
          <a:ext cx="1508294" cy="603317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err="1" smtClean="0"/>
            <a:t>인큐베이팅</a:t>
          </a:r>
          <a:r>
            <a:rPr lang="en-US" altLang="ko-KR" sz="1200" kern="1200" dirty="0" smtClean="0"/>
            <a:t/>
          </a:r>
          <a:br>
            <a:rPr lang="en-US" altLang="ko-KR" sz="1200" kern="1200" dirty="0" smtClean="0"/>
          </a:br>
          <a:r>
            <a:rPr lang="ko-KR" altLang="en-US" sz="1200" kern="1200" dirty="0" smtClean="0"/>
            <a:t>목표 및 </a:t>
          </a:r>
          <a:r>
            <a:rPr lang="en-US" altLang="ko-KR" sz="1200" kern="1200" dirty="0" smtClean="0"/>
            <a:t/>
          </a:r>
          <a:br>
            <a:rPr lang="en-US" altLang="ko-KR" sz="1200" kern="1200" dirty="0" smtClean="0"/>
          </a:br>
          <a:r>
            <a:rPr lang="ko-KR" altLang="en-US" sz="1200" kern="1200" dirty="0" smtClean="0"/>
            <a:t>방법론 합의</a:t>
          </a:r>
          <a:endParaRPr lang="ko-KR" altLang="en-US" sz="1200" kern="1200" dirty="0"/>
        </a:p>
      </dsp:txBody>
      <dsp:txXfrm>
        <a:off x="2715702" y="42219"/>
        <a:ext cx="904977" cy="603317"/>
      </dsp:txXfrm>
    </dsp:sp>
    <dsp:sp modelId="{420B65FC-DFD4-4246-AFC2-E75DF9918031}">
      <dsp:nvSpPr>
        <dsp:cNvPr id="0" name=""/>
        <dsp:cNvSpPr/>
      </dsp:nvSpPr>
      <dsp:spPr>
        <a:xfrm>
          <a:off x="3620679" y="42219"/>
          <a:ext cx="1508294" cy="603317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smtClean="0"/>
            <a:t>실행</a:t>
          </a:r>
          <a:r>
            <a:rPr lang="en-US" altLang="ko-KR" sz="1200" kern="1200" dirty="0" smtClean="0"/>
            <a:t>(</a:t>
          </a:r>
          <a:r>
            <a:rPr lang="ko-KR" altLang="en-US" sz="1200" kern="1200" dirty="0" err="1" smtClean="0"/>
            <a:t>코칭과</a:t>
          </a:r>
          <a:r>
            <a:rPr lang="ko-KR" altLang="en-US" sz="1200" kern="1200" dirty="0" smtClean="0"/>
            <a:t> </a:t>
          </a:r>
          <a:r>
            <a:rPr lang="en-US" altLang="ko-KR" sz="1200" kern="1200" dirty="0" smtClean="0"/>
            <a:t/>
          </a:r>
          <a:br>
            <a:rPr lang="en-US" altLang="ko-KR" sz="1200" kern="1200" dirty="0" smtClean="0"/>
          </a:br>
          <a:r>
            <a:rPr lang="ko-KR" altLang="en-US" sz="1200" kern="1200" dirty="0" smtClean="0"/>
            <a:t>프로그램 </a:t>
          </a:r>
          <a:r>
            <a:rPr lang="en-US" altLang="ko-KR" sz="1200" kern="1200" dirty="0" smtClean="0"/>
            <a:t/>
          </a:r>
          <a:br>
            <a:rPr lang="en-US" altLang="ko-KR" sz="1200" kern="1200" dirty="0" smtClean="0"/>
          </a:br>
          <a:r>
            <a:rPr lang="ko-KR" altLang="en-US" sz="1200" kern="1200" dirty="0" smtClean="0"/>
            <a:t>실행</a:t>
          </a:r>
          <a:r>
            <a:rPr lang="en-US" altLang="ko-KR" sz="1200" kern="1200" dirty="0" smtClean="0"/>
            <a:t>)</a:t>
          </a:r>
          <a:r>
            <a:rPr lang="ko-KR" altLang="en-US" sz="1200" kern="1200" dirty="0" smtClean="0"/>
            <a:t> </a:t>
          </a:r>
          <a:endParaRPr lang="ko-KR" altLang="en-US" sz="1200" kern="1200" dirty="0"/>
        </a:p>
      </dsp:txBody>
      <dsp:txXfrm>
        <a:off x="3922338" y="42219"/>
        <a:ext cx="904977" cy="603317"/>
      </dsp:txXfrm>
    </dsp:sp>
    <dsp:sp modelId="{D2E500D4-EF7B-4594-9C9C-35C4C587B76A}">
      <dsp:nvSpPr>
        <dsp:cNvPr id="0" name=""/>
        <dsp:cNvSpPr/>
      </dsp:nvSpPr>
      <dsp:spPr>
        <a:xfrm>
          <a:off x="4827314" y="42219"/>
          <a:ext cx="1508294" cy="603317"/>
        </a:xfrm>
        <a:prstGeom prst="chevron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smtClean="0"/>
            <a:t>평가 및 보완 </a:t>
          </a:r>
          <a:endParaRPr lang="ko-KR" altLang="en-US" sz="1200" kern="1200" dirty="0"/>
        </a:p>
      </dsp:txBody>
      <dsp:txXfrm>
        <a:off x="5128973" y="42219"/>
        <a:ext cx="904977" cy="60331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21FBB9-5A0D-46A6-9D8F-0248194AC4A7}">
      <dsp:nvSpPr>
        <dsp:cNvPr id="0" name=""/>
        <dsp:cNvSpPr/>
      </dsp:nvSpPr>
      <dsp:spPr>
        <a:xfrm>
          <a:off x="773" y="42219"/>
          <a:ext cx="1508294" cy="603317"/>
        </a:xfrm>
        <a:prstGeom prst="homePlat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5344" tIns="42672" rIns="21336" bIns="42672" numCol="1" spcCol="1270" anchor="ctr" anchorCtr="0">
          <a:noAutofit/>
        </a:bodyPr>
        <a:lstStyle/>
        <a:p>
          <a:pPr lvl="0" algn="ctr" defTabSz="7112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600" b="1" u="sng" kern="1200" dirty="0" smtClean="0"/>
            <a:t>기업 및 </a:t>
          </a:r>
          <a:endParaRPr lang="en-US" altLang="ko-KR" sz="1600" b="1" u="sng" kern="1200" dirty="0" smtClean="0"/>
        </a:p>
        <a:p>
          <a:pPr lvl="0" algn="ctr" defTabSz="7112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600" b="1" u="sng" kern="1200" dirty="0" smtClean="0"/>
            <a:t>기업가 분석</a:t>
          </a:r>
          <a:endParaRPr lang="ko-KR" altLang="en-US" sz="1600" b="1" u="sng" kern="1200" dirty="0"/>
        </a:p>
      </dsp:txBody>
      <dsp:txXfrm>
        <a:off x="773" y="42219"/>
        <a:ext cx="1357465" cy="603317"/>
      </dsp:txXfrm>
    </dsp:sp>
    <dsp:sp modelId="{71B1314D-1725-4EDA-B9DB-19A8C1D66382}">
      <dsp:nvSpPr>
        <dsp:cNvPr id="0" name=""/>
        <dsp:cNvSpPr/>
      </dsp:nvSpPr>
      <dsp:spPr>
        <a:xfrm>
          <a:off x="1207408" y="42219"/>
          <a:ext cx="1508294" cy="603317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err="1" smtClean="0"/>
            <a:t>인큐베이팅</a:t>
          </a:r>
          <a:r>
            <a:rPr lang="ko-KR" altLang="en-US" sz="1200" kern="1200" dirty="0" smtClean="0"/>
            <a:t> </a:t>
          </a:r>
          <a:endParaRPr lang="en-US" altLang="ko-KR" sz="1200" kern="1200" dirty="0" smtClean="0"/>
        </a:p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smtClean="0"/>
            <a:t>목표 수립 </a:t>
          </a:r>
          <a:endParaRPr lang="ko-KR" altLang="en-US" sz="1200" kern="1200" dirty="0"/>
        </a:p>
      </dsp:txBody>
      <dsp:txXfrm>
        <a:off x="1509067" y="42219"/>
        <a:ext cx="904977" cy="603317"/>
      </dsp:txXfrm>
    </dsp:sp>
    <dsp:sp modelId="{7AC31DF8-27A9-4657-B808-03C195751265}">
      <dsp:nvSpPr>
        <dsp:cNvPr id="0" name=""/>
        <dsp:cNvSpPr/>
      </dsp:nvSpPr>
      <dsp:spPr>
        <a:xfrm>
          <a:off x="2414043" y="42219"/>
          <a:ext cx="1508294" cy="603317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err="1" smtClean="0"/>
            <a:t>인큐베이팅</a:t>
          </a:r>
          <a:r>
            <a:rPr lang="en-US" altLang="ko-KR" sz="1200" kern="1200" dirty="0" smtClean="0"/>
            <a:t/>
          </a:r>
          <a:br>
            <a:rPr lang="en-US" altLang="ko-KR" sz="1200" kern="1200" dirty="0" smtClean="0"/>
          </a:br>
          <a:r>
            <a:rPr lang="ko-KR" altLang="en-US" sz="1200" kern="1200" dirty="0" smtClean="0"/>
            <a:t>목표 및 </a:t>
          </a:r>
          <a:r>
            <a:rPr lang="en-US" altLang="ko-KR" sz="1200" kern="1200" dirty="0" smtClean="0"/>
            <a:t/>
          </a:r>
          <a:br>
            <a:rPr lang="en-US" altLang="ko-KR" sz="1200" kern="1200" dirty="0" smtClean="0"/>
          </a:br>
          <a:r>
            <a:rPr lang="ko-KR" altLang="en-US" sz="1200" kern="1200" dirty="0" smtClean="0"/>
            <a:t>방법론 합의</a:t>
          </a:r>
          <a:endParaRPr lang="ko-KR" altLang="en-US" sz="1200" kern="1200" dirty="0"/>
        </a:p>
      </dsp:txBody>
      <dsp:txXfrm>
        <a:off x="2715702" y="42219"/>
        <a:ext cx="904977" cy="603317"/>
      </dsp:txXfrm>
    </dsp:sp>
    <dsp:sp modelId="{420B65FC-DFD4-4246-AFC2-E75DF9918031}">
      <dsp:nvSpPr>
        <dsp:cNvPr id="0" name=""/>
        <dsp:cNvSpPr/>
      </dsp:nvSpPr>
      <dsp:spPr>
        <a:xfrm>
          <a:off x="3620679" y="42219"/>
          <a:ext cx="1508294" cy="603317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smtClean="0"/>
            <a:t>실행</a:t>
          </a:r>
          <a:r>
            <a:rPr lang="en-US" altLang="ko-KR" sz="1200" kern="1200" dirty="0" smtClean="0"/>
            <a:t>(</a:t>
          </a:r>
          <a:r>
            <a:rPr lang="ko-KR" altLang="en-US" sz="1200" kern="1200" dirty="0" err="1" smtClean="0"/>
            <a:t>코칭과</a:t>
          </a:r>
          <a:r>
            <a:rPr lang="ko-KR" altLang="en-US" sz="1200" kern="1200" dirty="0" smtClean="0"/>
            <a:t> </a:t>
          </a:r>
          <a:r>
            <a:rPr lang="en-US" altLang="ko-KR" sz="1200" kern="1200" dirty="0" smtClean="0"/>
            <a:t/>
          </a:r>
          <a:br>
            <a:rPr lang="en-US" altLang="ko-KR" sz="1200" kern="1200" dirty="0" smtClean="0"/>
          </a:br>
          <a:r>
            <a:rPr lang="ko-KR" altLang="en-US" sz="1200" kern="1200" dirty="0" smtClean="0"/>
            <a:t>프로그램 </a:t>
          </a:r>
          <a:r>
            <a:rPr lang="en-US" altLang="ko-KR" sz="1200" kern="1200" dirty="0" smtClean="0"/>
            <a:t/>
          </a:r>
          <a:br>
            <a:rPr lang="en-US" altLang="ko-KR" sz="1200" kern="1200" dirty="0" smtClean="0"/>
          </a:br>
          <a:r>
            <a:rPr lang="ko-KR" altLang="en-US" sz="1200" kern="1200" dirty="0" smtClean="0"/>
            <a:t>실행</a:t>
          </a:r>
          <a:r>
            <a:rPr lang="en-US" altLang="ko-KR" sz="1200" kern="1200" dirty="0" smtClean="0"/>
            <a:t>)</a:t>
          </a:r>
          <a:r>
            <a:rPr lang="ko-KR" altLang="en-US" sz="1200" kern="1200" dirty="0" smtClean="0"/>
            <a:t> </a:t>
          </a:r>
          <a:endParaRPr lang="ko-KR" altLang="en-US" sz="1200" kern="1200" dirty="0"/>
        </a:p>
      </dsp:txBody>
      <dsp:txXfrm>
        <a:off x="3922338" y="42219"/>
        <a:ext cx="904977" cy="603317"/>
      </dsp:txXfrm>
    </dsp:sp>
    <dsp:sp modelId="{D2E500D4-EF7B-4594-9C9C-35C4C587B76A}">
      <dsp:nvSpPr>
        <dsp:cNvPr id="0" name=""/>
        <dsp:cNvSpPr/>
      </dsp:nvSpPr>
      <dsp:spPr>
        <a:xfrm>
          <a:off x="4827314" y="42219"/>
          <a:ext cx="1508294" cy="603317"/>
        </a:xfrm>
        <a:prstGeom prst="chevron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smtClean="0"/>
            <a:t>평가 및 보완 </a:t>
          </a:r>
          <a:endParaRPr lang="ko-KR" altLang="en-US" sz="1200" kern="1200" dirty="0"/>
        </a:p>
      </dsp:txBody>
      <dsp:txXfrm>
        <a:off x="5128973" y="42219"/>
        <a:ext cx="904977" cy="603317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21FBB9-5A0D-46A6-9D8F-0248194AC4A7}">
      <dsp:nvSpPr>
        <dsp:cNvPr id="0" name=""/>
        <dsp:cNvSpPr/>
      </dsp:nvSpPr>
      <dsp:spPr>
        <a:xfrm>
          <a:off x="773" y="42219"/>
          <a:ext cx="1508294" cy="603317"/>
        </a:xfrm>
        <a:prstGeom prst="homePlat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5344" tIns="42672" rIns="21336" bIns="42672" numCol="1" spcCol="1270" anchor="ctr" anchorCtr="0">
          <a:noAutofit/>
        </a:bodyPr>
        <a:lstStyle/>
        <a:p>
          <a:pPr lvl="0" algn="ctr" defTabSz="7112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600" b="1" u="sng" kern="1200" dirty="0" smtClean="0"/>
            <a:t>기업 및 </a:t>
          </a:r>
          <a:endParaRPr lang="en-US" altLang="ko-KR" sz="1600" b="1" u="sng" kern="1200" dirty="0" smtClean="0"/>
        </a:p>
        <a:p>
          <a:pPr lvl="0" algn="ctr" defTabSz="7112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600" b="1" u="sng" kern="1200" dirty="0" smtClean="0"/>
            <a:t>기업가 분석</a:t>
          </a:r>
          <a:endParaRPr lang="ko-KR" altLang="en-US" sz="1600" b="1" u="sng" kern="1200" dirty="0"/>
        </a:p>
      </dsp:txBody>
      <dsp:txXfrm>
        <a:off x="773" y="42219"/>
        <a:ext cx="1357465" cy="603317"/>
      </dsp:txXfrm>
    </dsp:sp>
    <dsp:sp modelId="{71B1314D-1725-4EDA-B9DB-19A8C1D66382}">
      <dsp:nvSpPr>
        <dsp:cNvPr id="0" name=""/>
        <dsp:cNvSpPr/>
      </dsp:nvSpPr>
      <dsp:spPr>
        <a:xfrm>
          <a:off x="1207408" y="42219"/>
          <a:ext cx="1508294" cy="603317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err="1" smtClean="0"/>
            <a:t>인큐베이팅</a:t>
          </a:r>
          <a:r>
            <a:rPr lang="ko-KR" altLang="en-US" sz="1200" kern="1200" dirty="0" smtClean="0"/>
            <a:t> </a:t>
          </a:r>
          <a:endParaRPr lang="en-US" altLang="ko-KR" sz="1200" kern="1200" dirty="0" smtClean="0"/>
        </a:p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smtClean="0"/>
            <a:t>목표 수립 </a:t>
          </a:r>
          <a:endParaRPr lang="ko-KR" altLang="en-US" sz="1200" kern="1200" dirty="0"/>
        </a:p>
      </dsp:txBody>
      <dsp:txXfrm>
        <a:off x="1509067" y="42219"/>
        <a:ext cx="904977" cy="603317"/>
      </dsp:txXfrm>
    </dsp:sp>
    <dsp:sp modelId="{7AC31DF8-27A9-4657-B808-03C195751265}">
      <dsp:nvSpPr>
        <dsp:cNvPr id="0" name=""/>
        <dsp:cNvSpPr/>
      </dsp:nvSpPr>
      <dsp:spPr>
        <a:xfrm>
          <a:off x="2414043" y="42219"/>
          <a:ext cx="1508294" cy="603317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err="1" smtClean="0"/>
            <a:t>인큐베이팅</a:t>
          </a:r>
          <a:r>
            <a:rPr lang="en-US" altLang="ko-KR" sz="1200" kern="1200" dirty="0" smtClean="0"/>
            <a:t/>
          </a:r>
          <a:br>
            <a:rPr lang="en-US" altLang="ko-KR" sz="1200" kern="1200" dirty="0" smtClean="0"/>
          </a:br>
          <a:r>
            <a:rPr lang="ko-KR" altLang="en-US" sz="1200" kern="1200" dirty="0" smtClean="0"/>
            <a:t>목표 및 </a:t>
          </a:r>
          <a:r>
            <a:rPr lang="en-US" altLang="ko-KR" sz="1200" kern="1200" dirty="0" smtClean="0"/>
            <a:t/>
          </a:r>
          <a:br>
            <a:rPr lang="en-US" altLang="ko-KR" sz="1200" kern="1200" dirty="0" smtClean="0"/>
          </a:br>
          <a:r>
            <a:rPr lang="ko-KR" altLang="en-US" sz="1200" kern="1200" dirty="0" smtClean="0"/>
            <a:t>방법론 합의</a:t>
          </a:r>
          <a:endParaRPr lang="ko-KR" altLang="en-US" sz="1200" kern="1200" dirty="0"/>
        </a:p>
      </dsp:txBody>
      <dsp:txXfrm>
        <a:off x="2715702" y="42219"/>
        <a:ext cx="904977" cy="603317"/>
      </dsp:txXfrm>
    </dsp:sp>
    <dsp:sp modelId="{420B65FC-DFD4-4246-AFC2-E75DF9918031}">
      <dsp:nvSpPr>
        <dsp:cNvPr id="0" name=""/>
        <dsp:cNvSpPr/>
      </dsp:nvSpPr>
      <dsp:spPr>
        <a:xfrm>
          <a:off x="3620679" y="42219"/>
          <a:ext cx="1508294" cy="603317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dirty="0" smtClean="0"/>
            <a:t>실행</a:t>
          </a:r>
          <a:r>
            <a:rPr lang="en-US" altLang="ko-KR" sz="1200" kern="1200" dirty="0" smtClean="0"/>
            <a:t>(</a:t>
          </a:r>
          <a:r>
            <a:rPr lang="ko-KR" altLang="en-US" sz="1200" kern="1200" dirty="0" err="1" smtClean="0"/>
            <a:t>코칭과</a:t>
          </a:r>
          <a:r>
            <a:rPr lang="ko-KR" altLang="en-US" sz="1200" kern="1200" dirty="0" smtClean="0"/>
            <a:t> </a:t>
          </a:r>
          <a:r>
            <a:rPr lang="en-US" altLang="ko-KR" sz="1200" kern="1200" dirty="0" smtClean="0"/>
            <a:t/>
          </a:r>
          <a:br>
            <a:rPr lang="en-US" altLang="ko-KR" sz="1200" kern="1200" dirty="0" smtClean="0"/>
          </a:br>
          <a:r>
            <a:rPr lang="ko-KR" altLang="en-US" sz="1200" kern="1200" dirty="0" smtClean="0"/>
            <a:t>프로그램 </a:t>
          </a:r>
          <a:r>
            <a:rPr lang="en-US" altLang="ko-KR" sz="1200" kern="1200" dirty="0" smtClean="0"/>
            <a:t/>
          </a:r>
          <a:br>
            <a:rPr lang="en-US" altLang="ko-KR" sz="1200" kern="1200" dirty="0" smtClean="0"/>
          </a:br>
          <a:r>
            <a:rPr lang="ko-KR" altLang="en-US" sz="1200" kern="1200" dirty="0" smtClean="0"/>
            <a:t>실행</a:t>
          </a:r>
          <a:r>
            <a:rPr lang="en-US" altLang="ko-KR" sz="1200" kern="1200" dirty="0" smtClean="0"/>
            <a:t>)</a:t>
          </a:r>
          <a:r>
            <a:rPr lang="ko-KR" altLang="en-US" sz="1200" kern="1200" dirty="0" smtClean="0"/>
            <a:t> </a:t>
          </a:r>
          <a:endParaRPr lang="ko-KR" altLang="en-US" sz="1200" kern="1200" dirty="0"/>
        </a:p>
      </dsp:txBody>
      <dsp:txXfrm>
        <a:off x="3922338" y="42219"/>
        <a:ext cx="904977" cy="603317"/>
      </dsp:txXfrm>
    </dsp:sp>
    <dsp:sp modelId="{D2E500D4-EF7B-4594-9C9C-35C4C587B76A}">
      <dsp:nvSpPr>
        <dsp:cNvPr id="0" name=""/>
        <dsp:cNvSpPr/>
      </dsp:nvSpPr>
      <dsp:spPr>
        <a:xfrm>
          <a:off x="4827314" y="42219"/>
          <a:ext cx="1508294" cy="603317"/>
        </a:xfrm>
        <a:prstGeom prst="chevron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lvl="0" algn="ctr" defTabSz="533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200" kern="1200" smtClean="0"/>
            <a:t>평가 및 보완 </a:t>
          </a:r>
          <a:endParaRPr lang="ko-KR" altLang="en-US" sz="1200" kern="1200" dirty="0"/>
        </a:p>
      </dsp:txBody>
      <dsp:txXfrm>
        <a:off x="5128973" y="42219"/>
        <a:ext cx="904977" cy="60331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7"/>
          <p:cNvSpPr>
            <a:spLocks noChangeArrowheads="1"/>
          </p:cNvSpPr>
          <p:nvPr/>
        </p:nvSpPr>
        <p:spPr bwMode="auto">
          <a:xfrm>
            <a:off x="365273" y="4835207"/>
            <a:ext cx="6066840" cy="3913257"/>
          </a:xfrm>
          <a:prstGeom prst="roundRect">
            <a:avLst>
              <a:gd name="adj" fmla="val 924"/>
            </a:avLst>
          </a:prstGeom>
          <a:noFill/>
          <a:ln w="317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 latinLnBrk="0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  <a:defRPr/>
            </a:pPr>
            <a:endParaRPr lang="ko-KR" altLang="en-US" sz="160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18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79450" y="547563"/>
            <a:ext cx="5438775" cy="408126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19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1925863" y="8796348"/>
            <a:ext cx="2945659" cy="34765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200">
                <a:latin typeface="서울남산체 M" pitchFamily="18" charset="-127"/>
                <a:ea typeface="서울남산체 M" pitchFamily="18" charset="-127"/>
              </a:defRPr>
            </a:lvl1pPr>
          </a:lstStyle>
          <a:p>
            <a:fld id="{45F62D5E-2CCB-4DA5-9BB1-E074C6D12FB5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pic>
        <p:nvPicPr>
          <p:cNvPr id="20" name="Picture 33" descr="MCj02995490000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329" y="4707833"/>
            <a:ext cx="470488" cy="591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직사각형 20"/>
          <p:cNvSpPr/>
          <p:nvPr/>
        </p:nvSpPr>
        <p:spPr>
          <a:xfrm>
            <a:off x="807389" y="4924848"/>
            <a:ext cx="77457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서울남산체 M" pitchFamily="18" charset="-127"/>
                <a:ea typeface="서울남산체 M" pitchFamily="18" charset="-127"/>
                <a:cs typeface="+mn-cs"/>
              </a:rPr>
              <a:t> </a:t>
            </a:r>
            <a:r>
              <a:rPr kumimoji="1" lang="en-US" altLang="ko-KR" sz="1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서울남산체 M" pitchFamily="18" charset="-127"/>
                <a:ea typeface="서울남산체 M" pitchFamily="18" charset="-127"/>
                <a:cs typeface="+mn-cs"/>
              </a:rPr>
              <a:t>Guide</a:t>
            </a:r>
            <a:endParaRPr lang="ko-KR" altLang="en-US" sz="2400" dirty="0">
              <a:solidFill>
                <a:schemeClr val="bg1">
                  <a:lumMod val="50000"/>
                </a:schemeClr>
              </a:solidFill>
              <a:effectLst/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22" name="Line 24"/>
          <p:cNvSpPr>
            <a:spLocks noChangeShapeType="1"/>
          </p:cNvSpPr>
          <p:nvPr/>
        </p:nvSpPr>
        <p:spPr bwMode="auto">
          <a:xfrm>
            <a:off x="164021" y="464066"/>
            <a:ext cx="6500277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ko-KR" altLang="en-US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23" name="Rectangle 25"/>
          <p:cNvSpPr txBox="1">
            <a:spLocks noChangeArrowheads="1"/>
          </p:cNvSpPr>
          <p:nvPr/>
        </p:nvSpPr>
        <p:spPr bwMode="auto">
          <a:xfrm>
            <a:off x="162394" y="135697"/>
            <a:ext cx="2879571" cy="291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marL="0" algn="l" defTabSz="914400" rtl="0" eaLnBrk="1" latinLnBrk="1" hangingPunct="1">
              <a:defRPr sz="1100" b="0" i="1" kern="12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00" b="0" i="1" u="none" strike="noStrike" kern="1200" cap="none" spc="50" normalizeH="0" baseline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서울남산체 M" pitchFamily="18" charset="-127"/>
                <a:ea typeface="서울남산체 M" pitchFamily="18" charset="-127"/>
                <a:cs typeface="+mn-cs"/>
              </a:rPr>
              <a:t>서울시 </a:t>
            </a:r>
            <a:r>
              <a:rPr kumimoji="0" lang="ko-KR" altLang="en-US" sz="1100" b="0" i="1" u="none" strike="noStrike" kern="1200" cap="none" spc="50" normalizeH="0" baseline="0" noProof="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서울남산체 M" pitchFamily="18" charset="-127"/>
                <a:ea typeface="서울남산체 M" pitchFamily="18" charset="-127"/>
                <a:cs typeface="+mn-cs"/>
              </a:rPr>
              <a:t>사회적경제</a:t>
            </a:r>
            <a:r>
              <a:rPr kumimoji="0" lang="ko-KR" altLang="en-US" sz="1100" b="0" i="1" u="none" strike="noStrike" kern="1200" cap="none" spc="50" normalizeH="0" baseline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서울남산체 M" pitchFamily="18" charset="-127"/>
                <a:ea typeface="서울남산체 M" pitchFamily="18" charset="-127"/>
                <a:cs typeface="+mn-cs"/>
              </a:rPr>
              <a:t> 전문가 교육과정</a:t>
            </a:r>
            <a:endParaRPr kumimoji="0" lang="ko-KR" altLang="en-US" sz="1100" b="0" i="1" u="none" strike="noStrike" kern="1200" cap="none" spc="50" normalizeH="0" baseline="0" noProof="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latin typeface="서울남산체 M" pitchFamily="18" charset="-127"/>
              <a:ea typeface="서울남산체 M" pitchFamily="18" charset="-127"/>
              <a:cs typeface="+mn-cs"/>
            </a:endParaRPr>
          </a:p>
        </p:txBody>
      </p:sp>
      <p:sp>
        <p:nvSpPr>
          <p:cNvPr id="24" name="Rectangle 25"/>
          <p:cNvSpPr txBox="1">
            <a:spLocks noChangeArrowheads="1"/>
          </p:cNvSpPr>
          <p:nvPr/>
        </p:nvSpPr>
        <p:spPr bwMode="auto">
          <a:xfrm>
            <a:off x="3770050" y="135697"/>
            <a:ext cx="2879571" cy="291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marL="0" algn="l" defTabSz="914400" rtl="0" eaLnBrk="1" latinLnBrk="1" hangingPunct="1">
              <a:defRPr sz="1100" b="0" i="1" kern="12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5B4A42"/>
                </a:solidFill>
                <a:effectLst/>
                <a:uLnTx/>
                <a:uFillTx/>
                <a:latin typeface="서울남산체 M" pitchFamily="18" charset="-127"/>
                <a:ea typeface="서울남산체 M" pitchFamily="18" charset="-127"/>
                <a:cs typeface="+mn-cs"/>
              </a:rPr>
              <a:t>사회적기업</a:t>
            </a:r>
            <a:r>
              <a:rPr kumimoji="0" lang="ko-KR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B4A42"/>
                </a:solidFill>
                <a:effectLst/>
                <a:uLnTx/>
                <a:uFillTx/>
                <a:latin typeface="서울남산체 M" pitchFamily="18" charset="-127"/>
                <a:ea typeface="서울남산체 M" pitchFamily="18" charset="-127"/>
                <a:cs typeface="+mn-cs"/>
              </a:rPr>
              <a:t> 인큐베이터 교육과정</a:t>
            </a:r>
          </a:p>
        </p:txBody>
      </p:sp>
      <p:sp>
        <p:nvSpPr>
          <p:cNvPr id="25" name="Notes Placeholder 1"/>
          <p:cNvSpPr>
            <a:spLocks noGrp="1"/>
          </p:cNvSpPr>
          <p:nvPr>
            <p:ph type="body" sz="quarter" idx="3"/>
          </p:nvPr>
        </p:nvSpPr>
        <p:spPr>
          <a:xfrm>
            <a:off x="679450" y="5225157"/>
            <a:ext cx="5438775" cy="345129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30649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100" kern="1200">
        <a:solidFill>
          <a:schemeClr val="tx1"/>
        </a:solidFill>
        <a:latin typeface="서울남산체 M" pitchFamily="18" charset="-127"/>
        <a:ea typeface="서울남산체 M" pitchFamily="18" charset="-127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서울남산체 M" pitchFamily="18" charset="-127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서울남산체 M" pitchFamily="18" charset="-127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서울남산체 M" pitchFamily="18" charset="-127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서울남산체 M" pitchFamily="18" charset="-127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1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1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1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1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1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1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1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1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7.xml"/><Relationship Id="rId1" Type="http://schemas.openxmlformats.org/officeDocument/2006/relationships/notesMaster" Target="../notesMasters/notesMaster1.xml"/></Relationships>
</file>

<file path=ppt/notesSlides/_rels/notesSlide1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1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0.xml"/><Relationship Id="rId1" Type="http://schemas.openxmlformats.org/officeDocument/2006/relationships/notesMaster" Target="../notesMasters/notesMaster1.xml"/></Relationships>
</file>

<file path=ppt/notesSlides/_rels/notesSlide1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1.xml"/><Relationship Id="rId1" Type="http://schemas.openxmlformats.org/officeDocument/2006/relationships/notesMaster" Target="../notesMasters/notesMaster1.xml"/></Relationships>
</file>

<file path=ppt/notesSlides/_rels/notesSlide1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2.xml"/><Relationship Id="rId1" Type="http://schemas.openxmlformats.org/officeDocument/2006/relationships/notesMaster" Target="../notesMasters/notesMaster1.xml"/></Relationships>
</file>

<file path=ppt/notesSlides/_rels/notesSlide1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3.xml"/><Relationship Id="rId1" Type="http://schemas.openxmlformats.org/officeDocument/2006/relationships/notesMaster" Target="../notesMasters/notesMaster1.xml"/></Relationships>
</file>

<file path=ppt/notesSlides/_rels/notesSlide1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4.xml"/><Relationship Id="rId1" Type="http://schemas.openxmlformats.org/officeDocument/2006/relationships/notesMaster" Target="../notesMasters/notesMaster1.xml"/></Relationships>
</file>

<file path=ppt/notesSlides/_rels/notesSlide1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5.xml"/><Relationship Id="rId1" Type="http://schemas.openxmlformats.org/officeDocument/2006/relationships/notesMaster" Target="../notesMasters/notesMaster1.xml"/></Relationships>
</file>

<file path=ppt/notesSlides/_rels/notesSlide1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6.xml"/><Relationship Id="rId1" Type="http://schemas.openxmlformats.org/officeDocument/2006/relationships/notesMaster" Target="../notesMasters/notesMaster1.xml"/></Relationships>
</file>

<file path=ppt/notesSlides/_rels/notesSlide1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7.xml"/><Relationship Id="rId1" Type="http://schemas.openxmlformats.org/officeDocument/2006/relationships/notesMaster" Target="../notesMasters/notesMaster1.xml"/></Relationships>
</file>

<file path=ppt/notesSlides/_rels/notesSlide1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8.xml"/><Relationship Id="rId1" Type="http://schemas.openxmlformats.org/officeDocument/2006/relationships/notesMaster" Target="../notesMasters/notesMaster1.xml"/></Relationships>
</file>

<file path=ppt/notesSlides/_rels/notesSlide1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0.xml"/><Relationship Id="rId1" Type="http://schemas.openxmlformats.org/officeDocument/2006/relationships/notesMaster" Target="../notesMasters/notesMaster1.xml"/></Relationships>
</file>

<file path=ppt/notesSlides/_rels/notesSlide1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1.xml"/><Relationship Id="rId1" Type="http://schemas.openxmlformats.org/officeDocument/2006/relationships/notesMaster" Target="../notesMasters/notesMaster1.xml"/></Relationships>
</file>

<file path=ppt/notesSlides/_rels/notesSlide1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2.xml"/><Relationship Id="rId1" Type="http://schemas.openxmlformats.org/officeDocument/2006/relationships/notesMaster" Target="../notesMasters/notesMaster1.xml"/></Relationships>
</file>

<file path=ppt/notesSlides/_rels/notesSlide1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3.xml"/><Relationship Id="rId1" Type="http://schemas.openxmlformats.org/officeDocument/2006/relationships/notesMaster" Target="../notesMasters/notesMaster1.xml"/></Relationships>
</file>

<file path=ppt/notesSlides/_rels/notesSlide1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4.xml"/><Relationship Id="rId1" Type="http://schemas.openxmlformats.org/officeDocument/2006/relationships/notesMaster" Target="../notesMasters/notesMaster1.xml"/></Relationships>
</file>

<file path=ppt/notesSlides/_rels/notesSlide1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5.xml"/><Relationship Id="rId1" Type="http://schemas.openxmlformats.org/officeDocument/2006/relationships/notesMaster" Target="../notesMasters/notesMaster1.xml"/></Relationships>
</file>

<file path=ppt/notesSlides/_rels/notesSlide1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6.xml"/><Relationship Id="rId1" Type="http://schemas.openxmlformats.org/officeDocument/2006/relationships/notesMaster" Target="../notesMasters/notesMaster1.xml"/></Relationships>
</file>

<file path=ppt/notesSlides/_rels/notesSlide1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7.xml"/><Relationship Id="rId1" Type="http://schemas.openxmlformats.org/officeDocument/2006/relationships/notesMaster" Target="../notesMasters/notesMaster1.xml"/></Relationships>
</file>

<file path=ppt/notesSlides/_rels/notesSlide1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8.xml"/><Relationship Id="rId1" Type="http://schemas.openxmlformats.org/officeDocument/2006/relationships/notesMaster" Target="../notesMasters/notesMaster1.xml"/></Relationships>
</file>

<file path=ppt/notesSlides/_rels/notesSlide1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0.xml"/><Relationship Id="rId1" Type="http://schemas.openxmlformats.org/officeDocument/2006/relationships/notesMaster" Target="../notesMasters/notesMaster1.xml"/></Relationships>
</file>

<file path=ppt/notesSlides/_rels/notesSlide1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1.xml"/><Relationship Id="rId1" Type="http://schemas.openxmlformats.org/officeDocument/2006/relationships/notesMaster" Target="../notesMasters/notesMaster1.xml"/></Relationships>
</file>

<file path=ppt/notesSlides/_rels/notesSlide1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2.xml"/><Relationship Id="rId1" Type="http://schemas.openxmlformats.org/officeDocument/2006/relationships/notesMaster" Target="../notesMasters/notesMaster1.xml"/></Relationships>
</file>

<file path=ppt/notesSlides/_rels/notesSlide1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3.xml"/><Relationship Id="rId1" Type="http://schemas.openxmlformats.org/officeDocument/2006/relationships/notesMaster" Target="../notesMasters/notesMaster1.xml"/></Relationships>
</file>

<file path=ppt/notesSlides/_rels/notesSlide1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4.xml"/><Relationship Id="rId1" Type="http://schemas.openxmlformats.org/officeDocument/2006/relationships/notesMaster" Target="../notesMasters/notesMaster1.xml"/></Relationships>
</file>

<file path=ppt/notesSlides/_rels/notesSlide1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5.xml"/><Relationship Id="rId1" Type="http://schemas.openxmlformats.org/officeDocument/2006/relationships/notesMaster" Target="../notesMasters/notesMaster1.xml"/></Relationships>
</file>

<file path=ppt/notesSlides/_rels/notesSlide1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6.xml"/><Relationship Id="rId1" Type="http://schemas.openxmlformats.org/officeDocument/2006/relationships/notesMaster" Target="../notesMasters/notesMaster1.xml"/></Relationships>
</file>

<file path=ppt/notesSlides/_rels/notesSlide1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7.xml"/><Relationship Id="rId1" Type="http://schemas.openxmlformats.org/officeDocument/2006/relationships/notesMaster" Target="../notesMasters/notesMaster1.xml"/></Relationships>
</file>

<file path=ppt/notesSlides/_rels/notesSlide1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8.xml"/><Relationship Id="rId1" Type="http://schemas.openxmlformats.org/officeDocument/2006/relationships/notesMaster" Target="../notesMasters/notesMaster1.xml"/></Relationships>
</file>

<file path=ppt/notesSlides/_rels/notesSlide1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0.xml"/><Relationship Id="rId1" Type="http://schemas.openxmlformats.org/officeDocument/2006/relationships/notesMaster" Target="../notesMasters/notesMaster1.xml"/></Relationships>
</file>

<file path=ppt/notesSlides/_rels/notesSlide1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1.xml"/><Relationship Id="rId1" Type="http://schemas.openxmlformats.org/officeDocument/2006/relationships/notesMaster" Target="../notesMasters/notesMaster1.xml"/></Relationships>
</file>

<file path=ppt/notesSlides/_rels/notesSlide1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2.xml"/><Relationship Id="rId1" Type="http://schemas.openxmlformats.org/officeDocument/2006/relationships/notesMaster" Target="../notesMasters/notesMaster1.xml"/></Relationships>
</file>

<file path=ppt/notesSlides/_rels/notesSlide1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3.xml"/><Relationship Id="rId1" Type="http://schemas.openxmlformats.org/officeDocument/2006/relationships/notesMaster" Target="../notesMasters/notesMaster1.xml"/></Relationships>
</file>

<file path=ppt/notesSlides/_rels/notesSlide1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4.xml"/><Relationship Id="rId1" Type="http://schemas.openxmlformats.org/officeDocument/2006/relationships/notesMaster" Target="../notesMasters/notesMaster1.xml"/></Relationships>
</file>

<file path=ppt/notesSlides/_rels/notesSlide1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5.xml"/><Relationship Id="rId1" Type="http://schemas.openxmlformats.org/officeDocument/2006/relationships/notesMaster" Target="../notesMasters/notesMaster1.xml"/></Relationships>
</file>

<file path=ppt/notesSlides/_rels/notesSlide1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6.xml"/><Relationship Id="rId1" Type="http://schemas.openxmlformats.org/officeDocument/2006/relationships/notesMaster" Target="../notesMasters/notesMaster1.xml"/></Relationships>
</file>

<file path=ppt/notesSlides/_rels/notesSlide1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7.xml"/><Relationship Id="rId1" Type="http://schemas.openxmlformats.org/officeDocument/2006/relationships/notesMaster" Target="../notesMasters/notesMaster1.xml"/></Relationships>
</file>

<file path=ppt/notesSlides/_rels/notesSlide1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8.xml"/><Relationship Id="rId1" Type="http://schemas.openxmlformats.org/officeDocument/2006/relationships/notesMaster" Target="../notesMasters/notesMaster1.xml"/></Relationships>
</file>

<file path=ppt/notesSlides/_rels/notesSlide1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0.xml"/><Relationship Id="rId1" Type="http://schemas.openxmlformats.org/officeDocument/2006/relationships/notesMaster" Target="../notesMasters/notesMaster1.xml"/></Relationships>
</file>

<file path=ppt/notesSlides/_rels/notesSlide1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1.xml"/><Relationship Id="rId1" Type="http://schemas.openxmlformats.org/officeDocument/2006/relationships/notesMaster" Target="../notesMasters/notesMaster1.xml"/></Relationships>
</file>

<file path=ppt/notesSlides/_rels/notesSlide1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2.xml"/><Relationship Id="rId1" Type="http://schemas.openxmlformats.org/officeDocument/2006/relationships/notesMaster" Target="../notesMasters/notesMaster1.xml"/></Relationships>
</file>

<file path=ppt/notesSlides/_rels/notesSlide1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3.xml"/><Relationship Id="rId1" Type="http://schemas.openxmlformats.org/officeDocument/2006/relationships/notesMaster" Target="../notesMasters/notesMaster1.xml"/></Relationships>
</file>

<file path=ppt/notesSlides/_rels/notesSlide1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4.xml"/><Relationship Id="rId1" Type="http://schemas.openxmlformats.org/officeDocument/2006/relationships/notesMaster" Target="../notesMasters/notesMaster1.xml"/></Relationships>
</file>

<file path=ppt/notesSlides/_rels/notesSlide1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5.xml"/><Relationship Id="rId1" Type="http://schemas.openxmlformats.org/officeDocument/2006/relationships/notesMaster" Target="../notesMasters/notesMaster1.xml"/></Relationships>
</file>

<file path=ppt/notesSlides/_rels/notesSlide1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6.xml"/><Relationship Id="rId1" Type="http://schemas.openxmlformats.org/officeDocument/2006/relationships/notesMaster" Target="../notesMasters/notesMaster1.xml"/></Relationships>
</file>

<file path=ppt/notesSlides/_rels/notesSlide1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7.xml"/><Relationship Id="rId1" Type="http://schemas.openxmlformats.org/officeDocument/2006/relationships/notesMaster" Target="../notesMasters/notesMaster1.xml"/></Relationships>
</file>

<file path=ppt/notesSlides/_rels/notesSlide1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8.xml"/><Relationship Id="rId1" Type="http://schemas.openxmlformats.org/officeDocument/2006/relationships/notesMaster" Target="../notesMasters/notesMaster1.xml"/></Relationships>
</file>

<file path=ppt/notesSlides/_rels/notesSlide1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0.xml"/><Relationship Id="rId1" Type="http://schemas.openxmlformats.org/officeDocument/2006/relationships/notesMaster" Target="../notesMasters/notesMaster1.xml"/></Relationships>
</file>

<file path=ppt/notesSlides/_rels/notesSlide2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1.xml"/><Relationship Id="rId1" Type="http://schemas.openxmlformats.org/officeDocument/2006/relationships/notesMaster" Target="../notesMasters/notesMaster1.xml"/></Relationships>
</file>

<file path=ppt/notesSlides/_rels/notesSlide2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2.xml"/><Relationship Id="rId1" Type="http://schemas.openxmlformats.org/officeDocument/2006/relationships/notesMaster" Target="../notesMasters/notesMaster1.xml"/></Relationships>
</file>

<file path=ppt/notesSlides/_rels/notesSlide2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3.xml"/><Relationship Id="rId1" Type="http://schemas.openxmlformats.org/officeDocument/2006/relationships/notesMaster" Target="../notesMasters/notesMaster1.xml"/></Relationships>
</file>

<file path=ppt/notesSlides/_rels/notesSlide2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4.xml"/><Relationship Id="rId1" Type="http://schemas.openxmlformats.org/officeDocument/2006/relationships/notesMaster" Target="../notesMasters/notesMaster1.xml"/></Relationships>
</file>

<file path=ppt/notesSlides/_rels/notesSlide2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5.xml"/><Relationship Id="rId1" Type="http://schemas.openxmlformats.org/officeDocument/2006/relationships/notesMaster" Target="../notesMasters/notesMaster1.xml"/></Relationships>
</file>

<file path=ppt/notesSlides/_rels/notesSlide2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6.xml"/><Relationship Id="rId1" Type="http://schemas.openxmlformats.org/officeDocument/2006/relationships/notesMaster" Target="../notesMasters/notesMaster1.xml"/></Relationships>
</file>

<file path=ppt/notesSlides/_rels/notesSlide2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7.xml"/><Relationship Id="rId1" Type="http://schemas.openxmlformats.org/officeDocument/2006/relationships/notesMaster" Target="../notesMasters/notesMaster1.xml"/></Relationships>
</file>

<file path=ppt/notesSlides/_rels/notesSlide2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8.xml"/><Relationship Id="rId1" Type="http://schemas.openxmlformats.org/officeDocument/2006/relationships/notesMaster" Target="../notesMasters/notesMaster1.xml"/></Relationships>
</file>

<file path=ppt/notesSlides/_rels/notesSlide2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0.xml"/><Relationship Id="rId1" Type="http://schemas.openxmlformats.org/officeDocument/2006/relationships/notesMaster" Target="../notesMasters/notesMaster1.xml"/></Relationships>
</file>

<file path=ppt/notesSlides/_rels/notesSlide2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1.xml"/><Relationship Id="rId1" Type="http://schemas.openxmlformats.org/officeDocument/2006/relationships/notesMaster" Target="../notesMasters/notesMaster1.xml"/></Relationships>
</file>

<file path=ppt/notesSlides/_rels/notesSlide2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2.xml"/><Relationship Id="rId1" Type="http://schemas.openxmlformats.org/officeDocument/2006/relationships/notesMaster" Target="../notesMasters/notesMaster1.xml"/></Relationships>
</file>

<file path=ppt/notesSlides/_rels/notesSlide2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3.xml"/><Relationship Id="rId1" Type="http://schemas.openxmlformats.org/officeDocument/2006/relationships/notesMaster" Target="../notesMasters/notesMaster1.xml"/></Relationships>
</file>

<file path=ppt/notesSlides/_rels/notesSlide2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4.xml"/><Relationship Id="rId1" Type="http://schemas.openxmlformats.org/officeDocument/2006/relationships/notesMaster" Target="../notesMasters/notesMaster1.xml"/></Relationships>
</file>

<file path=ppt/notesSlides/_rels/notesSlide2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5.xml"/><Relationship Id="rId1" Type="http://schemas.openxmlformats.org/officeDocument/2006/relationships/notesMaster" Target="../notesMasters/notesMaster1.xml"/></Relationships>
</file>

<file path=ppt/notesSlides/_rels/notesSlide2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6.xml"/><Relationship Id="rId1" Type="http://schemas.openxmlformats.org/officeDocument/2006/relationships/notesMaster" Target="../notesMasters/notesMaster1.xml"/></Relationships>
</file>

<file path=ppt/notesSlides/_rels/notesSlide2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7.xml"/><Relationship Id="rId1" Type="http://schemas.openxmlformats.org/officeDocument/2006/relationships/notesMaster" Target="../notesMasters/notesMaster1.xml"/></Relationships>
</file>

<file path=ppt/notesSlides/_rels/notesSlide2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8.xml"/><Relationship Id="rId1" Type="http://schemas.openxmlformats.org/officeDocument/2006/relationships/notesMaster" Target="../notesMasters/notesMaster1.xml"/></Relationships>
</file>

<file path=ppt/notesSlides/_rels/notesSlide2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0.xml"/><Relationship Id="rId1" Type="http://schemas.openxmlformats.org/officeDocument/2006/relationships/notesMaster" Target="../notesMasters/notesMaster1.xml"/></Relationships>
</file>

<file path=ppt/notesSlides/_rels/notesSlide2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1.xml"/><Relationship Id="rId1" Type="http://schemas.openxmlformats.org/officeDocument/2006/relationships/notesMaster" Target="../notesMasters/notesMaster1.xml"/></Relationships>
</file>

<file path=ppt/notesSlides/_rels/notesSlide2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2.xml"/><Relationship Id="rId1" Type="http://schemas.openxmlformats.org/officeDocument/2006/relationships/notesMaster" Target="../notesMasters/notesMaster1.xml"/></Relationships>
</file>

<file path=ppt/notesSlides/_rels/notesSlide2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3.xml"/><Relationship Id="rId1" Type="http://schemas.openxmlformats.org/officeDocument/2006/relationships/notesMaster" Target="../notesMasters/notesMaster1.xml"/></Relationships>
</file>

<file path=ppt/notesSlides/_rels/notesSlide2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4.xml"/><Relationship Id="rId1" Type="http://schemas.openxmlformats.org/officeDocument/2006/relationships/notesMaster" Target="../notesMasters/notesMaster1.xml"/></Relationships>
</file>

<file path=ppt/notesSlides/_rels/notesSlide2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5.xml"/><Relationship Id="rId1" Type="http://schemas.openxmlformats.org/officeDocument/2006/relationships/notesMaster" Target="../notesMasters/notesMaster1.xml"/></Relationships>
</file>

<file path=ppt/notesSlides/_rels/notesSlide2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6.xml"/><Relationship Id="rId1" Type="http://schemas.openxmlformats.org/officeDocument/2006/relationships/notesMaster" Target="../notesMasters/notesMaster1.xml"/></Relationships>
</file>

<file path=ppt/notesSlides/_rels/notesSlide2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7.xml"/><Relationship Id="rId1" Type="http://schemas.openxmlformats.org/officeDocument/2006/relationships/notesMaster" Target="../notesMasters/notesMaster1.xml"/></Relationships>
</file>

<file path=ppt/notesSlides/_rels/notesSlide2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8.xml"/><Relationship Id="rId1" Type="http://schemas.openxmlformats.org/officeDocument/2006/relationships/notesMaster" Target="../notesMasters/notesMaster1.xml"/></Relationships>
</file>

<file path=ppt/notesSlides/_rels/notesSlide2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0.xml"/><Relationship Id="rId1" Type="http://schemas.openxmlformats.org/officeDocument/2006/relationships/notesMaster" Target="../notesMasters/notesMaster1.xml"/></Relationships>
</file>

<file path=ppt/notesSlides/_rels/notesSlide2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1.xml"/><Relationship Id="rId1" Type="http://schemas.openxmlformats.org/officeDocument/2006/relationships/notesMaster" Target="../notesMasters/notesMaster1.xml"/></Relationships>
</file>

<file path=ppt/notesSlides/_rels/notesSlide2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2.xml"/><Relationship Id="rId1" Type="http://schemas.openxmlformats.org/officeDocument/2006/relationships/notesMaster" Target="../notesMasters/notesMaster1.xml"/></Relationships>
</file>

<file path=ppt/notesSlides/_rels/notesSlide2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3.xml"/><Relationship Id="rId1" Type="http://schemas.openxmlformats.org/officeDocument/2006/relationships/notesMaster" Target="../notesMasters/notesMaster1.xml"/></Relationships>
</file>

<file path=ppt/notesSlides/_rels/notesSlide2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4.xml"/><Relationship Id="rId1" Type="http://schemas.openxmlformats.org/officeDocument/2006/relationships/notesMaster" Target="../notesMasters/notesMaster1.xml"/></Relationships>
</file>

<file path=ppt/notesSlides/_rels/notesSlide2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5.xml"/><Relationship Id="rId1" Type="http://schemas.openxmlformats.org/officeDocument/2006/relationships/notesMaster" Target="../notesMasters/notesMaster1.xml"/></Relationships>
</file>

<file path=ppt/notesSlides/_rels/notesSlide2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6.xml"/><Relationship Id="rId1" Type="http://schemas.openxmlformats.org/officeDocument/2006/relationships/notesMaster" Target="../notesMasters/notesMaster1.xml"/></Relationships>
</file>

<file path=ppt/notesSlides/_rels/notesSlide2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7.xml"/><Relationship Id="rId1" Type="http://schemas.openxmlformats.org/officeDocument/2006/relationships/notesMaster" Target="../notesMasters/notesMaster1.xml"/></Relationships>
</file>

<file path=ppt/notesSlides/_rels/notesSlide2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8.xml"/><Relationship Id="rId1" Type="http://schemas.openxmlformats.org/officeDocument/2006/relationships/notesMaster" Target="../notesMasters/notesMaster1.xml"/></Relationships>
</file>

<file path=ppt/notesSlides/_rels/notesSlide2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0.xml"/><Relationship Id="rId1" Type="http://schemas.openxmlformats.org/officeDocument/2006/relationships/notesMaster" Target="../notesMasters/notesMaster1.xml"/></Relationships>
</file>

<file path=ppt/notesSlides/_rels/notesSlide2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1.xml"/><Relationship Id="rId1" Type="http://schemas.openxmlformats.org/officeDocument/2006/relationships/notesMaster" Target="../notesMasters/notesMaster1.xml"/></Relationships>
</file>

<file path=ppt/notesSlides/_rels/notesSlide2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2.xml"/><Relationship Id="rId1" Type="http://schemas.openxmlformats.org/officeDocument/2006/relationships/notesMaster" Target="../notesMasters/notesMaster1.xml"/></Relationships>
</file>

<file path=ppt/notesSlides/_rels/notesSlide2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3.xml"/><Relationship Id="rId1" Type="http://schemas.openxmlformats.org/officeDocument/2006/relationships/notesMaster" Target="../notesMasters/notesMaster1.xml"/></Relationships>
</file>

<file path=ppt/notesSlides/_rels/notesSlide2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4.xml"/><Relationship Id="rId1" Type="http://schemas.openxmlformats.org/officeDocument/2006/relationships/notesMaster" Target="../notesMasters/notesMaster1.xml"/></Relationships>
</file>

<file path=ppt/notesSlides/_rels/notesSlide2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5.xml"/><Relationship Id="rId1" Type="http://schemas.openxmlformats.org/officeDocument/2006/relationships/notesMaster" Target="../notesMasters/notesMaster1.xml"/></Relationships>
</file>

<file path=ppt/notesSlides/_rels/notesSlide2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6.xml"/><Relationship Id="rId1" Type="http://schemas.openxmlformats.org/officeDocument/2006/relationships/notesMaster" Target="../notesMasters/notesMaster1.xml"/></Relationships>
</file>

<file path=ppt/notesSlides/_rels/notesSlide2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7.xml"/><Relationship Id="rId1" Type="http://schemas.openxmlformats.org/officeDocument/2006/relationships/notesMaster" Target="../notesMasters/notesMaster1.xml"/></Relationships>
</file>

<file path=ppt/notesSlides/_rels/notesSlide2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8.xml"/><Relationship Id="rId1" Type="http://schemas.openxmlformats.org/officeDocument/2006/relationships/notesMaster" Target="../notesMasters/notesMaster1.xml"/></Relationships>
</file>

<file path=ppt/notesSlides/_rels/notesSlide2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0.xml"/><Relationship Id="rId1" Type="http://schemas.openxmlformats.org/officeDocument/2006/relationships/notesMaster" Target="../notesMasters/notesMaster1.xml"/></Relationships>
</file>

<file path=ppt/notesSlides/_rels/notesSlide2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1.xml"/><Relationship Id="rId1" Type="http://schemas.openxmlformats.org/officeDocument/2006/relationships/notesMaster" Target="../notesMasters/notesMaster1.xml"/></Relationships>
</file>

<file path=ppt/notesSlides/_rels/notesSlide2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2.xml"/><Relationship Id="rId1" Type="http://schemas.openxmlformats.org/officeDocument/2006/relationships/notesMaster" Target="../notesMasters/notesMaster1.xml"/></Relationships>
</file>

<file path=ppt/notesSlides/_rels/notesSlide2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3.xml"/><Relationship Id="rId1" Type="http://schemas.openxmlformats.org/officeDocument/2006/relationships/notesMaster" Target="../notesMasters/notesMaster1.xml"/></Relationships>
</file>

<file path=ppt/notesSlides/_rels/notesSlide2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4.xml"/><Relationship Id="rId1" Type="http://schemas.openxmlformats.org/officeDocument/2006/relationships/notesMaster" Target="../notesMasters/notesMaster1.xml"/></Relationships>
</file>

<file path=ppt/notesSlides/_rels/notesSlide2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5.xml"/><Relationship Id="rId1" Type="http://schemas.openxmlformats.org/officeDocument/2006/relationships/notesMaster" Target="../notesMasters/notesMaster1.xml"/></Relationships>
</file>

<file path=ppt/notesSlides/_rels/notesSlide2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6.xml"/><Relationship Id="rId1" Type="http://schemas.openxmlformats.org/officeDocument/2006/relationships/notesMaster" Target="../notesMasters/notesMaster1.xml"/></Relationships>
</file>

<file path=ppt/notesSlides/_rels/notesSlide2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7.xml"/><Relationship Id="rId1" Type="http://schemas.openxmlformats.org/officeDocument/2006/relationships/notesMaster" Target="../notesMasters/notesMaster1.xml"/></Relationships>
</file>

<file path=ppt/notesSlides/_rels/notesSlide2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8.xml"/><Relationship Id="rId1" Type="http://schemas.openxmlformats.org/officeDocument/2006/relationships/notesMaster" Target="../notesMasters/notesMaster1.xml"/></Relationships>
</file>

<file path=ppt/notesSlides/_rels/notesSlide2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0.xml"/><Relationship Id="rId1" Type="http://schemas.openxmlformats.org/officeDocument/2006/relationships/notesMaster" Target="../notesMasters/notesMaster1.xml"/></Relationships>
</file>

<file path=ppt/notesSlides/_rels/notesSlide2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1.xml"/><Relationship Id="rId1" Type="http://schemas.openxmlformats.org/officeDocument/2006/relationships/notesMaster" Target="../notesMasters/notesMaster1.xml"/></Relationships>
</file>

<file path=ppt/notesSlides/_rels/notesSlide2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2.xml"/><Relationship Id="rId1" Type="http://schemas.openxmlformats.org/officeDocument/2006/relationships/notesMaster" Target="../notesMasters/notesMaster1.xml"/></Relationships>
</file>

<file path=ppt/notesSlides/_rels/notesSlide2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3.xml"/><Relationship Id="rId1" Type="http://schemas.openxmlformats.org/officeDocument/2006/relationships/notesMaster" Target="../notesMasters/notesMaster1.xml"/></Relationships>
</file>

<file path=ppt/notesSlides/_rels/notesSlide2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4.xml"/><Relationship Id="rId1" Type="http://schemas.openxmlformats.org/officeDocument/2006/relationships/notesMaster" Target="../notesMasters/notesMaster1.xml"/></Relationships>
</file>

<file path=ppt/notesSlides/_rels/notesSlide2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5.xml"/><Relationship Id="rId1" Type="http://schemas.openxmlformats.org/officeDocument/2006/relationships/notesMaster" Target="../notesMasters/notesMaster1.xml"/></Relationships>
</file>

<file path=ppt/notesSlides/_rels/notesSlide2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6.xml"/><Relationship Id="rId1" Type="http://schemas.openxmlformats.org/officeDocument/2006/relationships/notesMaster" Target="../notesMasters/notesMaster1.xml"/></Relationships>
</file>

<file path=ppt/notesSlides/_rels/notesSlide2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7.xml"/><Relationship Id="rId1" Type="http://schemas.openxmlformats.org/officeDocument/2006/relationships/notesMaster" Target="../notesMasters/notesMaster1.xml"/></Relationships>
</file>

<file path=ppt/notesSlides/_rels/notesSlide2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8.xml"/><Relationship Id="rId1" Type="http://schemas.openxmlformats.org/officeDocument/2006/relationships/notesMaster" Target="../notesMasters/notesMaster1.xml"/></Relationships>
</file>

<file path=ppt/notesSlides/_rels/notesSlide2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0.xml"/><Relationship Id="rId1" Type="http://schemas.openxmlformats.org/officeDocument/2006/relationships/notesMaster" Target="../notesMasters/notesMaster1.xml"/></Relationships>
</file>

<file path=ppt/notesSlides/_rels/notesSlide2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1.xml"/><Relationship Id="rId1" Type="http://schemas.openxmlformats.org/officeDocument/2006/relationships/notesMaster" Target="../notesMasters/notesMaster1.xml"/></Relationships>
</file>

<file path=ppt/notesSlides/_rels/notesSlide2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2.xml"/><Relationship Id="rId1" Type="http://schemas.openxmlformats.org/officeDocument/2006/relationships/notesMaster" Target="../notesMasters/notesMaster1.xml"/></Relationships>
</file>

<file path=ppt/notesSlides/_rels/notesSlide2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3.xml"/><Relationship Id="rId1" Type="http://schemas.openxmlformats.org/officeDocument/2006/relationships/notesMaster" Target="../notesMasters/notesMaster1.xml"/></Relationships>
</file>

<file path=ppt/notesSlides/_rels/notesSlide2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4.xml"/><Relationship Id="rId1" Type="http://schemas.openxmlformats.org/officeDocument/2006/relationships/notesMaster" Target="../notesMasters/notesMaster1.xml"/></Relationships>
</file>

<file path=ppt/notesSlides/_rels/notesSlide2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5.xml"/><Relationship Id="rId1" Type="http://schemas.openxmlformats.org/officeDocument/2006/relationships/notesMaster" Target="../notesMasters/notesMaster1.xml"/></Relationships>
</file>

<file path=ppt/notesSlides/_rels/notesSlide2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6.xml"/><Relationship Id="rId1" Type="http://schemas.openxmlformats.org/officeDocument/2006/relationships/notesMaster" Target="../notesMasters/notesMaster1.xml"/></Relationships>
</file>

<file path=ppt/notesSlides/_rels/notesSlide2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7.xml"/><Relationship Id="rId1" Type="http://schemas.openxmlformats.org/officeDocument/2006/relationships/notesMaster" Target="../notesMasters/notesMaster1.xml"/></Relationships>
</file>

<file path=ppt/notesSlides/_rels/notesSlide2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8.xml"/><Relationship Id="rId1" Type="http://schemas.openxmlformats.org/officeDocument/2006/relationships/notesMaster" Target="../notesMasters/notesMaster1.xml"/></Relationships>
</file>

<file path=ppt/notesSlides/_rels/notesSlide2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0.xml"/><Relationship Id="rId1" Type="http://schemas.openxmlformats.org/officeDocument/2006/relationships/notesMaster" Target="../notesMasters/notesMaster1.xml"/></Relationships>
</file>

<file path=ppt/notesSlides/_rels/notesSlide2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1.xml"/><Relationship Id="rId1" Type="http://schemas.openxmlformats.org/officeDocument/2006/relationships/notesMaster" Target="../notesMasters/notesMaster1.xml"/></Relationships>
</file>

<file path=ppt/notesSlides/_rels/notesSlide2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2.xml"/><Relationship Id="rId1" Type="http://schemas.openxmlformats.org/officeDocument/2006/relationships/notesMaster" Target="../notesMasters/notesMaster1.xml"/></Relationships>
</file>

<file path=ppt/notesSlides/_rels/notesSlide2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3.xml"/><Relationship Id="rId1" Type="http://schemas.openxmlformats.org/officeDocument/2006/relationships/notesMaster" Target="../notesMasters/notesMaster1.xml"/></Relationships>
</file>

<file path=ppt/notesSlides/_rels/notesSlide2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4.xml"/><Relationship Id="rId1" Type="http://schemas.openxmlformats.org/officeDocument/2006/relationships/notesMaster" Target="../notesMasters/notesMaster1.xml"/></Relationships>
</file>

<file path=ppt/notesSlides/_rels/notesSlide2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5.xml"/><Relationship Id="rId1" Type="http://schemas.openxmlformats.org/officeDocument/2006/relationships/notesMaster" Target="../notesMasters/notesMaster1.xml"/></Relationships>
</file>

<file path=ppt/notesSlides/_rels/notesSlide2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6.xml"/><Relationship Id="rId1" Type="http://schemas.openxmlformats.org/officeDocument/2006/relationships/notesMaster" Target="../notesMasters/notesMaster1.xml"/></Relationships>
</file>

<file path=ppt/notesSlides/_rels/notesSlide2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7.xml"/><Relationship Id="rId1" Type="http://schemas.openxmlformats.org/officeDocument/2006/relationships/notesMaster" Target="../notesMasters/notesMaster1.xml"/></Relationships>
</file>

<file path=ppt/notesSlides/_rels/notesSlide2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8.xml"/><Relationship Id="rId1" Type="http://schemas.openxmlformats.org/officeDocument/2006/relationships/notesMaster" Target="../notesMasters/notesMaster1.xml"/></Relationships>
</file>

<file path=ppt/notesSlides/_rels/notesSlide2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0.xml"/><Relationship Id="rId1" Type="http://schemas.openxmlformats.org/officeDocument/2006/relationships/notesMaster" Target="../notesMasters/notesMaster1.xml"/></Relationships>
</file>

<file path=ppt/notesSlides/_rels/notesSlide2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810562" y="611560"/>
            <a:ext cx="5282734" cy="3962051"/>
          </a:xfrm>
          <a:prstGeom prst="rect">
            <a:avLst/>
          </a:prstGeo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48274" y="5191696"/>
            <a:ext cx="5661046" cy="34847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dirty="0">
                <a:solidFill>
                  <a:prstClr val="black"/>
                </a:solidFill>
                <a:latin typeface="서울남산체 M"/>
                <a:ea typeface="서울남산체 M"/>
              </a:rPr>
              <a:t>▨ 주제</a:t>
            </a:r>
            <a:endParaRPr lang="en-US" altLang="ko-KR" dirty="0">
              <a:solidFill>
                <a:prstClr val="black"/>
              </a:solidFill>
              <a:latin typeface="서울남산체 M"/>
              <a:ea typeface="서울남산체 M"/>
            </a:endParaRPr>
          </a:p>
          <a:p>
            <a:pPr lvl="0"/>
            <a:endParaRPr lang="en-US" altLang="ko-KR" dirty="0">
              <a:solidFill>
                <a:prstClr val="black"/>
              </a:solidFill>
              <a:latin typeface="서울남산체 M"/>
              <a:ea typeface="서울남산체 M"/>
            </a:endParaRPr>
          </a:p>
          <a:p>
            <a:pPr lvl="0"/>
            <a:r>
              <a:rPr lang="ko-KR" altLang="en-US" dirty="0">
                <a:solidFill>
                  <a:prstClr val="black"/>
                </a:solidFill>
                <a:latin typeface="서울남산체 M"/>
                <a:ea typeface="서울남산체 M"/>
              </a:rPr>
              <a:t>강사 자기소개 및 </a:t>
            </a:r>
            <a:r>
              <a:rPr lang="en-US" altLang="ko-KR" dirty="0">
                <a:solidFill>
                  <a:prstClr val="black"/>
                </a:solidFill>
                <a:latin typeface="서울남산체 M"/>
                <a:ea typeface="서울남산체 M"/>
              </a:rPr>
              <a:t>Staff </a:t>
            </a:r>
            <a:r>
              <a:rPr lang="ko-KR" altLang="en-US" dirty="0">
                <a:solidFill>
                  <a:prstClr val="black"/>
                </a:solidFill>
                <a:latin typeface="서울남산체 M"/>
                <a:ea typeface="서울남산체 M"/>
              </a:rPr>
              <a:t>소개</a:t>
            </a:r>
            <a:endParaRPr lang="en-US" altLang="ko-KR" dirty="0">
              <a:solidFill>
                <a:prstClr val="black"/>
              </a:solidFill>
              <a:latin typeface="서울남산체 M"/>
              <a:ea typeface="서울남산체 M"/>
            </a:endParaRPr>
          </a:p>
          <a:p>
            <a:pPr lvl="0"/>
            <a:endParaRPr lang="en-US" altLang="ko-KR" dirty="0">
              <a:solidFill>
                <a:prstClr val="black"/>
              </a:solidFill>
              <a:latin typeface="서울남산체 M"/>
              <a:ea typeface="서울남산체 M"/>
            </a:endParaRPr>
          </a:p>
          <a:p>
            <a:pPr lvl="0"/>
            <a:r>
              <a:rPr lang="ko-KR" altLang="en-US" dirty="0">
                <a:solidFill>
                  <a:prstClr val="black"/>
                </a:solidFill>
                <a:latin typeface="서울남산체 M"/>
                <a:ea typeface="서울남산체 M"/>
              </a:rPr>
              <a:t>▨ 운영방식</a:t>
            </a:r>
            <a:endParaRPr lang="en-US" altLang="ko-KR" dirty="0">
              <a:solidFill>
                <a:prstClr val="black"/>
              </a:solidFill>
              <a:latin typeface="서울남산체 M"/>
              <a:ea typeface="서울남산체 M"/>
            </a:endParaRPr>
          </a:p>
          <a:p>
            <a:pPr lvl="0"/>
            <a:endParaRPr lang="en-US" altLang="ko-KR" dirty="0">
              <a:solidFill>
                <a:prstClr val="black"/>
              </a:solidFill>
              <a:latin typeface="서울남산체 M"/>
              <a:ea typeface="서울남산체 M"/>
            </a:endParaRPr>
          </a:p>
          <a:p>
            <a:pPr lvl="0"/>
            <a:r>
              <a:rPr lang="ko-KR" altLang="en-US" dirty="0">
                <a:solidFill>
                  <a:prstClr val="black"/>
                </a:solidFill>
                <a:latin typeface="서울남산체 M"/>
                <a:ea typeface="서울남산체 M"/>
              </a:rPr>
              <a:t>강의</a:t>
            </a:r>
            <a:endParaRPr lang="en-US" altLang="ko-KR" dirty="0">
              <a:solidFill>
                <a:prstClr val="black"/>
              </a:solidFill>
              <a:latin typeface="서울남산체 M"/>
              <a:ea typeface="서울남산체 M"/>
            </a:endParaRPr>
          </a:p>
          <a:p>
            <a:pPr lvl="0"/>
            <a:endParaRPr lang="en-US" altLang="ko-KR" dirty="0">
              <a:solidFill>
                <a:prstClr val="black"/>
              </a:solidFill>
              <a:latin typeface="서울남산체 M"/>
              <a:ea typeface="서울남산체 M"/>
            </a:endParaRPr>
          </a:p>
          <a:p>
            <a:pPr lvl="0"/>
            <a:r>
              <a:rPr lang="ko-KR" altLang="en-US" dirty="0">
                <a:solidFill>
                  <a:prstClr val="black"/>
                </a:solidFill>
                <a:latin typeface="서울남산체 M"/>
                <a:ea typeface="서울남산체 M"/>
              </a:rPr>
              <a:t>▨ 강의주안점</a:t>
            </a:r>
            <a:endParaRPr lang="en-US" altLang="ko-KR" dirty="0">
              <a:solidFill>
                <a:prstClr val="black"/>
              </a:solidFill>
              <a:latin typeface="서울남산체 M"/>
              <a:ea typeface="서울남산체 M"/>
            </a:endParaRPr>
          </a:p>
          <a:p>
            <a:pPr lvl="0"/>
            <a:endParaRPr lang="en-US" altLang="ko-KR" dirty="0">
              <a:solidFill>
                <a:prstClr val="black"/>
              </a:solidFill>
              <a:latin typeface="서울남산체 M"/>
              <a:ea typeface="서울남산체 M"/>
            </a:endParaRPr>
          </a:p>
          <a:p>
            <a:pPr lvl="0"/>
            <a:r>
              <a:rPr lang="ko-KR" altLang="en-US" dirty="0">
                <a:solidFill>
                  <a:prstClr val="black"/>
                </a:solidFill>
                <a:latin typeface="서울남산체 M"/>
                <a:ea typeface="서울남산체 M"/>
              </a:rPr>
              <a:t>교육생들과 자연스럽게 대화를 시작하면서 자신에 대한 소개를 간략하게 하고</a:t>
            </a:r>
            <a:r>
              <a:rPr lang="en-US" altLang="ko-KR" dirty="0">
                <a:solidFill>
                  <a:prstClr val="black"/>
                </a:solidFill>
                <a:latin typeface="서울남산체 M"/>
                <a:ea typeface="서울남산체 M"/>
              </a:rPr>
              <a:t>, </a:t>
            </a:r>
            <a:r>
              <a:rPr lang="ko-KR" altLang="en-US" dirty="0">
                <a:solidFill>
                  <a:prstClr val="black"/>
                </a:solidFill>
                <a:latin typeface="서울남산체 M"/>
                <a:ea typeface="서울남산체 M"/>
              </a:rPr>
              <a:t>운영인력이 함께 있을 경우 교육과정 동안 함께 하게 될 교육과정 운영자에 대한 소개도 함께 간략하게 하도록 </a:t>
            </a:r>
            <a:r>
              <a:rPr lang="ko-KR" altLang="en-US" dirty="0" smtClean="0">
                <a:solidFill>
                  <a:prstClr val="black"/>
                </a:solidFill>
                <a:latin typeface="서울남산체 M"/>
                <a:ea typeface="서울남산체 M"/>
              </a:rPr>
              <a:t>합니</a:t>
            </a:r>
            <a:r>
              <a:rPr lang="ko-KR" altLang="en-US" dirty="0">
                <a:solidFill>
                  <a:prstClr val="black"/>
                </a:solidFill>
                <a:latin typeface="서울남산체 M"/>
                <a:ea typeface="서울남산체 M"/>
              </a:rPr>
              <a:t>다</a:t>
            </a:r>
            <a:r>
              <a:rPr lang="en-US" altLang="ko-KR" dirty="0" smtClean="0">
                <a:solidFill>
                  <a:prstClr val="black"/>
                </a:solidFill>
                <a:latin typeface="서울남산체 M"/>
                <a:ea typeface="서울남산체 M"/>
              </a:rPr>
              <a:t>.</a:t>
            </a:r>
            <a:endParaRPr lang="en-US" altLang="ko-KR" dirty="0">
              <a:solidFill>
                <a:prstClr val="black"/>
              </a:solidFill>
              <a:latin typeface="서울남산체 M"/>
              <a:ea typeface="서울남산체 M"/>
            </a:endParaRPr>
          </a:p>
          <a:p>
            <a:pPr lvl="0"/>
            <a:endParaRPr lang="en-US" altLang="ko-KR" dirty="0">
              <a:solidFill>
                <a:prstClr val="black"/>
              </a:solidFill>
              <a:latin typeface="서울남산체 M"/>
              <a:ea typeface="서울남산체 M"/>
            </a:endParaRPr>
          </a:p>
          <a:p>
            <a:pPr lvl="0"/>
            <a:r>
              <a:rPr lang="ko-KR" altLang="en-US" dirty="0">
                <a:solidFill>
                  <a:prstClr val="black"/>
                </a:solidFill>
                <a:latin typeface="서울남산체 M"/>
                <a:ea typeface="서울남산체 M"/>
              </a:rPr>
              <a:t>▨ </a:t>
            </a:r>
            <a:r>
              <a:rPr lang="en-US" altLang="ko-KR" dirty="0">
                <a:solidFill>
                  <a:prstClr val="black"/>
                </a:solidFill>
                <a:latin typeface="서울남산체 M"/>
                <a:ea typeface="서울남산체 M"/>
              </a:rPr>
              <a:t>TIP</a:t>
            </a:r>
          </a:p>
          <a:p>
            <a:pPr lvl="0"/>
            <a:endParaRPr lang="en-US" altLang="ko-KR" dirty="0">
              <a:solidFill>
                <a:prstClr val="black"/>
              </a:solidFill>
              <a:latin typeface="서울남산체 M"/>
              <a:ea typeface="서울남산체 M"/>
            </a:endParaRPr>
          </a:p>
          <a:p>
            <a:pPr lvl="0"/>
            <a:r>
              <a:rPr lang="ko-KR" altLang="en-US" dirty="0">
                <a:solidFill>
                  <a:prstClr val="black"/>
                </a:solidFill>
                <a:latin typeface="서울남산체 M"/>
                <a:ea typeface="서울남산체 M"/>
              </a:rPr>
              <a:t>필요 시 강사 소개용 슬라이드를 별도 만들어도 </a:t>
            </a:r>
            <a:r>
              <a:rPr lang="ko-KR" altLang="en-US" dirty="0" smtClean="0">
                <a:solidFill>
                  <a:prstClr val="black"/>
                </a:solidFill>
                <a:latin typeface="서울남산체 M"/>
                <a:ea typeface="서울남산체 M"/>
              </a:rPr>
              <a:t>무관합니다</a:t>
            </a:r>
            <a:r>
              <a:rPr lang="en-US" altLang="ko-KR" dirty="0" smtClean="0">
                <a:solidFill>
                  <a:prstClr val="black"/>
                </a:solidFill>
                <a:latin typeface="서울남산체 M"/>
                <a:ea typeface="서울남산체 M"/>
              </a:rPr>
              <a:t>.</a:t>
            </a:r>
            <a:endParaRPr lang="en-US" altLang="ko-KR" dirty="0">
              <a:solidFill>
                <a:prstClr val="black"/>
              </a:solidFill>
              <a:latin typeface="서울남산체 M"/>
              <a:ea typeface="서울남산체 M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>
          <a:xfrm>
            <a:off x="1943100" y="8820471"/>
            <a:ext cx="2971800" cy="321941"/>
          </a:xfrm>
          <a:prstGeom prst="rect">
            <a:avLst/>
          </a:prstGeom>
        </p:spPr>
        <p:txBody>
          <a:bodyPr/>
          <a:lstStyle/>
          <a:p>
            <a:fld id="{45F62D5E-2CCB-4DA5-9BB1-E074C6D12FB5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265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811213" y="611188"/>
            <a:ext cx="5281612" cy="3962400"/>
          </a:xfrm>
          <a:prstGeom prst="rect">
            <a:avLst/>
          </a:prstGeo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48274" y="5191696"/>
            <a:ext cx="5661046" cy="3484760"/>
          </a:xfrm>
          <a:prstGeom prst="rect">
            <a:avLst/>
          </a:prstGeom>
        </p:spPr>
        <p:txBody>
          <a:bodyPr/>
          <a:lstStyle/>
          <a:p>
            <a:r>
              <a:rPr lang="ko-KR" altLang="en-US" dirty="0"/>
              <a:t>▨ 주제</a:t>
            </a:r>
            <a:endParaRPr lang="en-US" altLang="ko-KR" dirty="0"/>
          </a:p>
          <a:p>
            <a:endParaRPr lang="en-US" altLang="ko-KR" dirty="0"/>
          </a:p>
          <a:p>
            <a:r>
              <a:rPr lang="ko-KR" altLang="en-US" dirty="0" err="1" smtClean="0"/>
              <a:t>사회적경제에</a:t>
            </a:r>
            <a:r>
              <a:rPr lang="ko-KR" altLang="en-US" dirty="0" smtClean="0"/>
              <a:t> 대한 이해를 </a:t>
            </a:r>
            <a:r>
              <a:rPr lang="ko-KR" altLang="en-US" dirty="0"/>
              <a:t>돕기 위한 텍스트무비 시청</a:t>
            </a:r>
            <a:endParaRPr lang="en-US" altLang="ko-KR" dirty="0"/>
          </a:p>
          <a:p>
            <a:endParaRPr lang="en-US" altLang="ko-KR" dirty="0"/>
          </a:p>
          <a:p>
            <a:r>
              <a:rPr lang="ko-KR" altLang="en-US" dirty="0"/>
              <a:t>▨ 운영방식</a:t>
            </a:r>
            <a:endParaRPr lang="en-US" altLang="ko-KR" dirty="0"/>
          </a:p>
          <a:p>
            <a:endParaRPr lang="en-US" altLang="ko-KR" dirty="0"/>
          </a:p>
          <a:p>
            <a:r>
              <a:rPr lang="ko-KR" altLang="en-US" dirty="0"/>
              <a:t>동영상 시청</a:t>
            </a:r>
            <a:endParaRPr lang="en-US" altLang="ko-KR" dirty="0"/>
          </a:p>
          <a:p>
            <a:endParaRPr lang="en-US" altLang="ko-KR" dirty="0"/>
          </a:p>
          <a:p>
            <a:r>
              <a:rPr lang="ko-KR" altLang="en-US" dirty="0"/>
              <a:t>▨ 강의주안점</a:t>
            </a:r>
            <a:endParaRPr lang="en-US" altLang="ko-KR" dirty="0"/>
          </a:p>
          <a:p>
            <a:endParaRPr lang="en-US" altLang="ko-KR" dirty="0"/>
          </a:p>
          <a:p>
            <a:r>
              <a:rPr lang="ko-KR" altLang="en-US" dirty="0"/>
              <a:t>영상 시청 후</a:t>
            </a:r>
            <a:r>
              <a:rPr lang="en-US" altLang="ko-KR" dirty="0"/>
              <a:t>, </a:t>
            </a:r>
            <a:r>
              <a:rPr lang="ko-KR" altLang="en-US" dirty="0" smtClean="0"/>
              <a:t>내용을 간단히 </a:t>
            </a:r>
            <a:r>
              <a:rPr lang="ko-KR" altLang="en-US" dirty="0" err="1" smtClean="0"/>
              <a:t>리뷰합니다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err="1" smtClean="0"/>
              <a:t>사회적경제의</a:t>
            </a:r>
            <a:r>
              <a:rPr lang="ko-KR" altLang="en-US" dirty="0" smtClean="0"/>
              <a:t> 중요성과 연결하여 설명합니다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>
          <a:xfrm>
            <a:off x="1943100" y="8820471"/>
            <a:ext cx="2971800" cy="321941"/>
          </a:xfrm>
          <a:prstGeom prst="rect">
            <a:avLst/>
          </a:prstGeom>
        </p:spPr>
        <p:txBody>
          <a:bodyPr/>
          <a:lstStyle/>
          <a:p>
            <a:fld id="{45F62D5E-2CCB-4DA5-9BB1-E074C6D12FB5}" type="slidenum">
              <a:rPr lang="ko-KR" altLang="en-US" smtClean="0"/>
              <a:pPr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1841911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>
                <a:latin typeface="+mn-ea"/>
              </a:rPr>
              <a:t>신뢰 </a:t>
            </a:r>
            <a:r>
              <a:rPr lang="en-US" altLang="ko-KR" dirty="0" smtClean="0">
                <a:latin typeface="+mn-ea"/>
              </a:rPr>
              <a:t>= </a:t>
            </a:r>
            <a:r>
              <a:rPr lang="ko-KR" altLang="en-US" dirty="0" smtClean="0">
                <a:latin typeface="+mn-ea"/>
              </a:rPr>
              <a:t>성품 </a:t>
            </a:r>
            <a:r>
              <a:rPr lang="en-US" altLang="ko-KR" dirty="0" smtClean="0">
                <a:latin typeface="+mn-ea"/>
              </a:rPr>
              <a:t>* </a:t>
            </a:r>
            <a:r>
              <a:rPr lang="ko-KR" altLang="en-US" dirty="0" smtClean="0">
                <a:latin typeface="+mn-ea"/>
              </a:rPr>
              <a:t>역량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err="1" smtClean="0">
                <a:latin typeface="+mn-ea"/>
              </a:rPr>
              <a:t>스티븐</a:t>
            </a:r>
            <a:r>
              <a:rPr lang="ko-KR" altLang="en-US" dirty="0" smtClean="0">
                <a:latin typeface="+mn-ea"/>
              </a:rPr>
              <a:t> </a:t>
            </a:r>
            <a:r>
              <a:rPr lang="ko-KR" altLang="en-US" dirty="0" err="1" smtClean="0">
                <a:latin typeface="+mn-ea"/>
              </a:rPr>
              <a:t>코비</a:t>
            </a:r>
            <a:endParaRPr lang="en-US" altLang="ko-KR" dirty="0" smtClean="0">
              <a:latin typeface="+mn-ea"/>
            </a:endParaRP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 smtClean="0">
                <a:latin typeface="+mn-ea"/>
              </a:rPr>
              <a:t>&lt;</a:t>
            </a:r>
            <a:r>
              <a:rPr lang="ko-KR" altLang="en-US" dirty="0" smtClean="0">
                <a:latin typeface="+mn-ea"/>
              </a:rPr>
              <a:t>성공하는 사람들의 </a:t>
            </a:r>
            <a:r>
              <a:rPr lang="en-US" altLang="ko-KR" dirty="0" smtClean="0">
                <a:latin typeface="+mn-ea"/>
              </a:rPr>
              <a:t>7</a:t>
            </a:r>
            <a:r>
              <a:rPr lang="ko-KR" altLang="en-US" dirty="0" smtClean="0">
                <a:latin typeface="+mn-ea"/>
              </a:rPr>
              <a:t>가지 습관</a:t>
            </a:r>
            <a:r>
              <a:rPr lang="en-US" altLang="ko-KR" dirty="0" smtClean="0">
                <a:latin typeface="+mn-ea"/>
              </a:rPr>
              <a:t>&gt;, &lt;</a:t>
            </a:r>
            <a:r>
              <a:rPr lang="ko-KR" altLang="en-US" dirty="0" smtClean="0">
                <a:latin typeface="+mn-ea"/>
              </a:rPr>
              <a:t>신뢰의 속도</a:t>
            </a:r>
            <a:r>
              <a:rPr lang="en-US" altLang="ko-KR" dirty="0" smtClean="0">
                <a:latin typeface="+mn-ea"/>
              </a:rPr>
              <a:t>&gt;</a:t>
            </a:r>
            <a:r>
              <a:rPr lang="ko-KR" altLang="en-US" dirty="0" smtClean="0">
                <a:latin typeface="+mn-ea"/>
              </a:rPr>
              <a:t>의 저자로 유명한 </a:t>
            </a:r>
            <a:r>
              <a:rPr lang="ko-KR" altLang="en-US" dirty="0" err="1" smtClean="0">
                <a:latin typeface="+mn-ea"/>
              </a:rPr>
              <a:t>스티븐</a:t>
            </a:r>
            <a:r>
              <a:rPr lang="ko-KR" altLang="en-US" dirty="0" smtClean="0">
                <a:latin typeface="+mn-ea"/>
              </a:rPr>
              <a:t> </a:t>
            </a:r>
            <a:r>
              <a:rPr lang="ko-KR" altLang="en-US" dirty="0" err="1" smtClean="0">
                <a:latin typeface="+mn-ea"/>
              </a:rPr>
              <a:t>코비는</a:t>
            </a:r>
            <a:r>
              <a:rPr lang="ko-KR" altLang="en-US" dirty="0" smtClean="0">
                <a:latin typeface="+mn-ea"/>
              </a:rPr>
              <a:t> </a:t>
            </a:r>
            <a:r>
              <a:rPr lang="en-US" altLang="ko-KR" dirty="0" smtClean="0">
                <a:latin typeface="+mn-ea"/>
              </a:rPr>
              <a:t>'</a:t>
            </a:r>
            <a:r>
              <a:rPr lang="ko-KR" altLang="en-US" dirty="0" smtClean="0">
                <a:latin typeface="+mn-ea"/>
              </a:rPr>
              <a:t>신뢰</a:t>
            </a:r>
            <a:r>
              <a:rPr lang="en-US" altLang="ko-KR" dirty="0" smtClean="0">
                <a:latin typeface="+mn-ea"/>
              </a:rPr>
              <a:t>'</a:t>
            </a:r>
            <a:r>
              <a:rPr lang="ko-KR" altLang="en-US" dirty="0" smtClean="0">
                <a:latin typeface="+mn-ea"/>
              </a:rPr>
              <a:t>가 자라는데 필요한 기본요소들을 거명하며 나무의 성장에 빗대 설명합니다</a:t>
            </a:r>
            <a:r>
              <a:rPr lang="en-US" altLang="ko-KR" dirty="0" smtClean="0">
                <a:latin typeface="+mn-ea"/>
              </a:rPr>
              <a:t>.</a:t>
            </a:r>
            <a:endParaRPr lang="ko-KR" altLang="en-US" dirty="0" smtClean="0">
              <a:latin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100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64300275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▨ 주제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동기부여의 중요성을 보여주는 텍스트무비 시청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▨ 운영방식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동영상 시청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▨ 강의주안점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영상 시청 후</a:t>
            </a:r>
            <a:r>
              <a:rPr lang="en-US" altLang="ko-KR" dirty="0" smtClean="0"/>
              <a:t>, </a:t>
            </a:r>
            <a:r>
              <a:rPr lang="ko-KR" altLang="en-US" dirty="0" smtClean="0"/>
              <a:t>내용을 간단히 </a:t>
            </a:r>
            <a:r>
              <a:rPr lang="ko-KR" altLang="en-US" dirty="0" err="1" smtClean="0"/>
              <a:t>리뷰합니다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동기부여는 일단 상대에 대한 강한 믿음</a:t>
            </a:r>
            <a:r>
              <a:rPr lang="en-US" altLang="ko-KR" dirty="0" smtClean="0"/>
              <a:t>, </a:t>
            </a:r>
            <a:r>
              <a:rPr lang="ko-KR" altLang="en-US" dirty="0" smtClean="0"/>
              <a:t>신뢰에서 시작합니다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먼저 시작하고 끝까지 포기하지 않아야 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101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81950436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동기부여의 의미 설명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동기부여란 상대방의 내면에 있는 힘을 끌어내는 힘입니다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창조를 위한 강력한 동력이기도 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102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64300275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동기부여의 세가지 요인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내재 동기를 가진 사람들은 대체로 </a:t>
            </a:r>
            <a:r>
              <a:rPr lang="en-US" altLang="ko-KR" dirty="0" smtClean="0"/>
              <a:t>3</a:t>
            </a:r>
            <a:r>
              <a:rPr lang="ko-KR" altLang="en-US" dirty="0" smtClean="0"/>
              <a:t>가지 특징이 있습니다</a:t>
            </a:r>
            <a:r>
              <a:rPr lang="en-US" altLang="ko-KR" dirty="0" smtClean="0"/>
              <a:t>.</a:t>
            </a:r>
          </a:p>
          <a:p>
            <a:pPr marL="171450" indent="-171450">
              <a:buFontTx/>
              <a:buChar char="-"/>
            </a:pPr>
            <a:r>
              <a:rPr lang="ko-KR" altLang="en-US" dirty="0" smtClean="0"/>
              <a:t>스스로 주도하겠다는 욕구인 자율성</a:t>
            </a:r>
            <a:r>
              <a:rPr lang="en-US" altLang="ko-KR" dirty="0" smtClean="0"/>
              <a:t>,</a:t>
            </a:r>
          </a:p>
          <a:p>
            <a:pPr marL="171450" indent="-171450">
              <a:buFontTx/>
              <a:buChar char="-"/>
            </a:pPr>
            <a:r>
              <a:rPr lang="ko-KR" altLang="en-US" dirty="0" smtClean="0"/>
              <a:t>하고 싶은 일을 더 잘하고 싶어하는 욕구인 숙련</a:t>
            </a:r>
            <a:r>
              <a:rPr lang="en-US" altLang="ko-KR" dirty="0" smtClean="0"/>
              <a:t>, </a:t>
            </a:r>
          </a:p>
          <a:p>
            <a:pPr marL="171450" indent="-171450">
              <a:buFontTx/>
              <a:buChar char="-"/>
            </a:pPr>
            <a:r>
              <a:rPr lang="ko-KR" altLang="en-US" dirty="0" smtClean="0"/>
              <a:t>자신을 넘어서서 무언가 커다란 의미의 일부가 되고 싶어하는 욕구인 목적을 가지고 있습니다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103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64300275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동기부여 노하우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sz="1100" dirty="0" smtClean="0"/>
              <a:t>나쁜 동기부여와 좋은 동기부여 방법의 노하우를 소개합니다</a:t>
            </a:r>
            <a:r>
              <a:rPr lang="en-US" altLang="ko-KR" sz="1100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104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64300275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동기부여 프레임 설명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</a:t>
            </a:r>
            <a:endParaRPr lang="en-US" altLang="ko-KR" dirty="0" smtClean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동기부여는 관찰된 행동 및 습관</a:t>
            </a:r>
            <a:r>
              <a:rPr lang="en-US" altLang="ko-KR" dirty="0"/>
              <a:t>, </a:t>
            </a:r>
            <a:r>
              <a:rPr lang="ko-KR" altLang="en-US" dirty="0"/>
              <a:t>업무태도</a:t>
            </a:r>
            <a:r>
              <a:rPr lang="en-US" altLang="ko-KR" dirty="0"/>
              <a:t>, </a:t>
            </a:r>
            <a:r>
              <a:rPr lang="ko-KR" altLang="en-US" dirty="0"/>
              <a:t>신념을 제시하고 이것이 성과에 미치는 영향을 설명함으로써 </a:t>
            </a:r>
            <a:r>
              <a:rPr lang="ko-KR" altLang="en-US" dirty="0" err="1"/>
              <a:t>사회적기업가와</a:t>
            </a:r>
            <a:r>
              <a:rPr lang="ko-KR" altLang="en-US" dirty="0"/>
              <a:t> 함께 바람직한 변화방안을 합의하는 과정입니다</a:t>
            </a:r>
            <a:r>
              <a:rPr lang="en-US" altLang="ko-KR" dirty="0" smtClean="0"/>
              <a:t>.</a:t>
            </a: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105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64300275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베스트 동기부여 방법 찾기 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활동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영화 </a:t>
            </a:r>
            <a:r>
              <a:rPr lang="en-US" altLang="ko-KR" dirty="0" smtClean="0"/>
              <a:t>'</a:t>
            </a:r>
            <a:r>
              <a:rPr lang="ko-KR" altLang="en-US" dirty="0" smtClean="0"/>
              <a:t>시스터 </a:t>
            </a:r>
            <a:r>
              <a:rPr lang="ko-KR" altLang="en-US" dirty="0" err="1" smtClean="0"/>
              <a:t>액트</a:t>
            </a:r>
            <a:r>
              <a:rPr lang="ko-KR" altLang="en-US" dirty="0" smtClean="0"/>
              <a:t>’를 통해 동기부여 방법에 대한 연습을 해보도록 안내합니다</a:t>
            </a:r>
            <a:r>
              <a:rPr lang="en-US" altLang="ko-KR" dirty="0" smtClean="0"/>
              <a:t>.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106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64300275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동기부여 활동 동영상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동영상 시청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pPr marL="228600" indent="-228600">
              <a:lnSpc>
                <a:spcPct val="120000"/>
              </a:lnSpc>
            </a:pPr>
            <a:r>
              <a:rPr lang="en-US" altLang="ko-KR" dirty="0"/>
              <a:t>☞ </a:t>
            </a:r>
            <a:r>
              <a:rPr lang="ko-KR" altLang="en-US" dirty="0"/>
              <a:t>장면 내용</a:t>
            </a:r>
          </a:p>
          <a:p>
            <a:pPr marL="228600" indent="-228600">
              <a:lnSpc>
                <a:spcPct val="120000"/>
              </a:lnSpc>
            </a:pPr>
            <a:r>
              <a:rPr lang="ko-KR" altLang="en-US" dirty="0" err="1" smtClean="0"/>
              <a:t>클로렌스</a:t>
            </a:r>
            <a:r>
              <a:rPr lang="en-US" altLang="ko-KR" dirty="0" smtClean="0"/>
              <a:t>(</a:t>
            </a:r>
            <a:r>
              <a:rPr lang="ko-KR" altLang="en-US" dirty="0"/>
              <a:t>우피골드버그 분</a:t>
            </a:r>
            <a:r>
              <a:rPr lang="en-US" altLang="ko-KR" dirty="0"/>
              <a:t>)</a:t>
            </a:r>
            <a:r>
              <a:rPr lang="ko-KR" altLang="en-US" dirty="0"/>
              <a:t>는 성가대 수녀들에게 일단 마음껏 소리를 내보게 한 후</a:t>
            </a:r>
            <a:r>
              <a:rPr lang="en-US" altLang="ko-KR" dirty="0"/>
              <a:t>,  </a:t>
            </a:r>
          </a:p>
          <a:p>
            <a:pPr>
              <a:lnSpc>
                <a:spcPct val="120000"/>
              </a:lnSpc>
            </a:pPr>
            <a:r>
              <a:rPr lang="ko-KR" altLang="en-US" dirty="0"/>
              <a:t>성량이 좋은 한 수녀에게는 다른 수녀와의 조화를 강조하며 소리를 낮춰 줄 것을</a:t>
            </a:r>
            <a:r>
              <a:rPr lang="en-US" altLang="ko-KR" dirty="0"/>
              <a:t>, </a:t>
            </a:r>
            <a:r>
              <a:rPr lang="ko-KR" altLang="en-US" dirty="0"/>
              <a:t>소리가 잘 나지 않는 </a:t>
            </a:r>
            <a:r>
              <a:rPr lang="ko-KR" altLang="en-US" dirty="0" smtClean="0"/>
              <a:t>수녀에게는 </a:t>
            </a:r>
            <a:r>
              <a:rPr lang="ko-KR" altLang="en-US" dirty="0"/>
              <a:t>좀 더 자신 있게 소리 낼 수 있도록 지도하고 있다</a:t>
            </a:r>
            <a:r>
              <a:rPr lang="en-US" altLang="ko-KR" dirty="0"/>
              <a:t>.</a:t>
            </a:r>
          </a:p>
          <a:p>
            <a:pPr>
              <a:lnSpc>
                <a:spcPct val="120000"/>
              </a:lnSpc>
            </a:pPr>
            <a:r>
              <a:rPr lang="ko-KR" altLang="en-US" dirty="0" smtClean="0"/>
              <a:t>인큐베이터는 </a:t>
            </a:r>
            <a:r>
              <a:rPr lang="ko-KR" altLang="en-US" dirty="0"/>
              <a:t>업무 수행 시 팀의 목표와 성과가 </a:t>
            </a:r>
            <a:r>
              <a:rPr lang="ko-KR" altLang="en-US" dirty="0" smtClean="0"/>
              <a:t>연결되도록 </a:t>
            </a:r>
            <a:r>
              <a:rPr lang="ko-KR" altLang="en-US" dirty="0" err="1" smtClean="0"/>
              <a:t>사회적기업가의</a:t>
            </a:r>
            <a:r>
              <a:rPr lang="ko-KR" altLang="en-US" dirty="0" smtClean="0"/>
              <a:t> </a:t>
            </a:r>
            <a:r>
              <a:rPr lang="ko-KR" altLang="en-US" dirty="0"/>
              <a:t>역량을 관찰하고 이에 적절한 피드백을 줄 수 있어야 한다고 </a:t>
            </a:r>
            <a:r>
              <a:rPr lang="ko-KR" altLang="en-US" dirty="0" err="1"/>
              <a:t>멘트</a:t>
            </a:r>
            <a:r>
              <a:rPr lang="ko-KR" altLang="en-US" dirty="0"/>
              <a:t> 하며 다음 장으로 넘어갑니다</a:t>
            </a:r>
            <a:r>
              <a:rPr lang="en-US" altLang="ko-KR" dirty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107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81950436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en-US" altLang="ko-KR" dirty="0"/>
          </a:p>
          <a:p>
            <a:r>
              <a:rPr lang="ko-KR" altLang="en-US" dirty="0" smtClean="0"/>
              <a:t>베스트 동기부여 방법 찾기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활동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 </a:t>
            </a:r>
            <a:r>
              <a:rPr lang="en-US" altLang="ko-KR" dirty="0"/>
              <a:t>- </a:t>
            </a:r>
            <a:r>
              <a:rPr lang="ko-KR" altLang="en-US" dirty="0" err="1"/>
              <a:t>라자루스</a:t>
            </a:r>
            <a:r>
              <a:rPr lang="ko-KR" altLang="en-US" dirty="0"/>
              <a:t> 수녀</a:t>
            </a:r>
            <a:r>
              <a:rPr lang="en-US" altLang="ko-KR" dirty="0"/>
              <a:t>(</a:t>
            </a:r>
            <a:r>
              <a:rPr lang="ko-KR" altLang="en-US" dirty="0"/>
              <a:t>기존 성가대 지휘자</a:t>
            </a:r>
            <a:r>
              <a:rPr lang="en-US" altLang="ko-KR" dirty="0"/>
              <a:t>)</a:t>
            </a:r>
            <a:r>
              <a:rPr lang="ko-KR" altLang="en-US" dirty="0"/>
              <a:t>의 대사와 행동에 유의하면서 영화를 감상합니다</a:t>
            </a:r>
            <a:r>
              <a:rPr lang="en-US" altLang="ko-KR" dirty="0"/>
              <a:t>.</a:t>
            </a:r>
          </a:p>
          <a:p>
            <a:r>
              <a:rPr lang="en-US" altLang="ko-KR" dirty="0" smtClean="0"/>
              <a:t>- </a:t>
            </a:r>
            <a:r>
              <a:rPr lang="ko-KR" altLang="en-US" dirty="0" err="1"/>
              <a:t>라자루스</a:t>
            </a:r>
            <a:r>
              <a:rPr lang="ko-KR" altLang="en-US" dirty="0"/>
              <a:t> 수녀</a:t>
            </a:r>
            <a:r>
              <a:rPr lang="en-US" altLang="ko-KR" dirty="0"/>
              <a:t>(</a:t>
            </a:r>
            <a:r>
              <a:rPr lang="ko-KR" altLang="en-US" dirty="0"/>
              <a:t>기존 성가대 지휘자</a:t>
            </a:r>
            <a:r>
              <a:rPr lang="en-US" altLang="ko-KR" dirty="0"/>
              <a:t>)</a:t>
            </a:r>
            <a:r>
              <a:rPr lang="ko-KR" altLang="en-US" dirty="0"/>
              <a:t>의 행동</a:t>
            </a:r>
            <a:r>
              <a:rPr lang="en-US" altLang="ko-KR" dirty="0"/>
              <a:t>, </a:t>
            </a:r>
            <a:r>
              <a:rPr lang="ko-KR" altLang="en-US" dirty="0"/>
              <a:t>대사</a:t>
            </a:r>
            <a:r>
              <a:rPr lang="en-US" altLang="ko-KR" dirty="0"/>
              <a:t>, </a:t>
            </a:r>
            <a:r>
              <a:rPr lang="ko-KR" altLang="en-US" dirty="0"/>
              <a:t>태도 등을 보며 이 성가대가 성과를</a:t>
            </a:r>
            <a:br>
              <a:rPr lang="ko-KR" altLang="en-US" dirty="0"/>
            </a:br>
            <a:r>
              <a:rPr lang="ko-KR" altLang="en-US" dirty="0"/>
              <a:t>   </a:t>
            </a:r>
            <a:r>
              <a:rPr lang="ko-KR" altLang="en-US" dirty="0" smtClean="0"/>
              <a:t>창출하지 </a:t>
            </a:r>
            <a:r>
              <a:rPr lang="ko-KR" altLang="en-US" dirty="0"/>
              <a:t>못한 원인을 행동</a:t>
            </a:r>
            <a:r>
              <a:rPr lang="en-US" altLang="ko-KR" dirty="0"/>
              <a:t>, </a:t>
            </a:r>
            <a:r>
              <a:rPr lang="ko-KR" altLang="en-US" dirty="0"/>
              <a:t>신념</a:t>
            </a:r>
            <a:r>
              <a:rPr lang="en-US" altLang="ko-KR" dirty="0"/>
              <a:t>, </a:t>
            </a:r>
            <a:r>
              <a:rPr lang="ko-KR" altLang="en-US" dirty="0"/>
              <a:t>태도 순으로 기술해보게 합니다</a:t>
            </a:r>
            <a:r>
              <a:rPr lang="en-US" altLang="ko-KR" dirty="0"/>
              <a:t>.</a:t>
            </a:r>
          </a:p>
          <a:p>
            <a:r>
              <a:rPr lang="en-US" altLang="ko-KR" dirty="0" smtClean="0"/>
              <a:t>- </a:t>
            </a:r>
            <a:r>
              <a:rPr lang="ko-KR" altLang="en-US" dirty="0"/>
              <a:t>이 성가대가 성과를 창출하기 위해 어떤 노력이나 아이디어가 필요한지 팀 별 논의를 시킵니다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108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64300275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en-US" altLang="ko-KR" dirty="0"/>
          </a:p>
          <a:p>
            <a:r>
              <a:rPr lang="ko-KR" altLang="en-US" dirty="0"/>
              <a:t>베스트 동기부여 방법 찾기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활동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 </a:t>
            </a:r>
            <a:r>
              <a:rPr lang="en-US" altLang="ko-KR" dirty="0"/>
              <a:t>- </a:t>
            </a:r>
            <a:r>
              <a:rPr lang="ko-KR" altLang="en-US" dirty="0" err="1"/>
              <a:t>라자루스</a:t>
            </a:r>
            <a:r>
              <a:rPr lang="ko-KR" altLang="en-US" dirty="0"/>
              <a:t> 수녀</a:t>
            </a:r>
            <a:r>
              <a:rPr lang="en-US" altLang="ko-KR" dirty="0"/>
              <a:t>(</a:t>
            </a:r>
            <a:r>
              <a:rPr lang="ko-KR" altLang="en-US" dirty="0"/>
              <a:t>기존 성가대 지휘자</a:t>
            </a:r>
            <a:r>
              <a:rPr lang="en-US" altLang="ko-KR" dirty="0"/>
              <a:t>)</a:t>
            </a:r>
            <a:r>
              <a:rPr lang="ko-KR" altLang="en-US" dirty="0"/>
              <a:t>의 대사와 행동에 유의하면서 영화를 감상합니다</a:t>
            </a:r>
            <a:r>
              <a:rPr lang="en-US" altLang="ko-KR" dirty="0"/>
              <a:t>.</a:t>
            </a:r>
          </a:p>
          <a:p>
            <a:r>
              <a:rPr lang="en-US" altLang="ko-KR" dirty="0"/>
              <a:t>- </a:t>
            </a:r>
            <a:r>
              <a:rPr lang="ko-KR" altLang="en-US" dirty="0" err="1"/>
              <a:t>라자루스</a:t>
            </a:r>
            <a:r>
              <a:rPr lang="ko-KR" altLang="en-US" dirty="0"/>
              <a:t> 수녀</a:t>
            </a:r>
            <a:r>
              <a:rPr lang="en-US" altLang="ko-KR" dirty="0"/>
              <a:t>(</a:t>
            </a:r>
            <a:r>
              <a:rPr lang="ko-KR" altLang="en-US" dirty="0"/>
              <a:t>기존 성가대 지휘자</a:t>
            </a:r>
            <a:r>
              <a:rPr lang="en-US" altLang="ko-KR" dirty="0"/>
              <a:t>)</a:t>
            </a:r>
            <a:r>
              <a:rPr lang="ko-KR" altLang="en-US" dirty="0"/>
              <a:t>의 행동</a:t>
            </a:r>
            <a:r>
              <a:rPr lang="en-US" altLang="ko-KR" dirty="0"/>
              <a:t>, </a:t>
            </a:r>
            <a:r>
              <a:rPr lang="ko-KR" altLang="en-US" dirty="0"/>
              <a:t>대사</a:t>
            </a:r>
            <a:r>
              <a:rPr lang="en-US" altLang="ko-KR" dirty="0"/>
              <a:t>, </a:t>
            </a:r>
            <a:r>
              <a:rPr lang="ko-KR" altLang="en-US" dirty="0"/>
              <a:t>태도 등을 보며 이 성가대가 성과를</a:t>
            </a:r>
            <a:br>
              <a:rPr lang="ko-KR" altLang="en-US" dirty="0"/>
            </a:br>
            <a:r>
              <a:rPr lang="ko-KR" altLang="en-US" dirty="0"/>
              <a:t>   창출하지 못한 원인을 행동</a:t>
            </a:r>
            <a:r>
              <a:rPr lang="en-US" altLang="ko-KR" dirty="0"/>
              <a:t>, </a:t>
            </a:r>
            <a:r>
              <a:rPr lang="ko-KR" altLang="en-US" dirty="0"/>
              <a:t>신념</a:t>
            </a:r>
            <a:r>
              <a:rPr lang="en-US" altLang="ko-KR" dirty="0"/>
              <a:t>, </a:t>
            </a:r>
            <a:r>
              <a:rPr lang="ko-KR" altLang="en-US" dirty="0"/>
              <a:t>태도 순으로 기술해보게 합니다</a:t>
            </a:r>
            <a:r>
              <a:rPr lang="en-US" altLang="ko-KR" dirty="0"/>
              <a:t>.</a:t>
            </a:r>
          </a:p>
          <a:p>
            <a:r>
              <a:rPr lang="en-US" altLang="ko-KR" dirty="0"/>
              <a:t>- </a:t>
            </a:r>
            <a:r>
              <a:rPr lang="ko-KR" altLang="en-US" dirty="0"/>
              <a:t>이 성가대가 성과를 창출하기 위해 어떤 노력이나 아이디어가 필요한지 팀 별 논의를 시킵니다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109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643002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사회적경제에</a:t>
            </a:r>
            <a:r>
              <a:rPr lang="ko-KR" altLang="en-US" dirty="0" smtClean="0"/>
              <a:t> 대한 필요성 설명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err="1" smtClean="0"/>
              <a:t>로버트</a:t>
            </a:r>
            <a:r>
              <a:rPr lang="ko-KR" altLang="en-US" dirty="0" smtClean="0"/>
              <a:t> 오언이 협동조합을 시작하게 된 계기를 당시 영국 산업혁명의 폐해와 관련하여 설명합니다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전체 슬라이드 내용을 따라가면서 설명합니다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66199207"/>
      </p:ext>
    </p:extLst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en-US" altLang="ko-KR" dirty="0"/>
          </a:p>
          <a:p>
            <a:r>
              <a:rPr lang="ko-KR" altLang="en-US" dirty="0"/>
              <a:t>베스트 동기부여 방법 찾기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활동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화면에 제시된 대로 발표하고 공유합니다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110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64300275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dirty="0" smtClean="0"/>
              <a:t>성공과 실패의 차이에 있어서 동기의 중요성 인식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pPr marL="228600" indent="-228600" algn="l">
              <a:lnSpc>
                <a:spcPct val="120000"/>
              </a:lnSpc>
              <a:spcBef>
                <a:spcPct val="30000"/>
              </a:spcBef>
              <a:buFontTx/>
              <a:buAutoNum type="arabicPeriod"/>
            </a:pPr>
            <a:r>
              <a:rPr lang="ko-KR" altLang="en-US" sz="1100" dirty="0" smtClean="0"/>
              <a:t>화면에 제시된 학습내용을 읽어줍니다</a:t>
            </a:r>
            <a:r>
              <a:rPr lang="en-US" altLang="ko-KR" sz="1100" dirty="0" smtClean="0"/>
              <a:t>.</a:t>
            </a:r>
          </a:p>
          <a:p>
            <a:pPr marL="228600" indent="-228600" algn="l">
              <a:lnSpc>
                <a:spcPct val="120000"/>
              </a:lnSpc>
              <a:spcBef>
                <a:spcPct val="30000"/>
              </a:spcBef>
              <a:buFontTx/>
              <a:buAutoNum type="arabicPeriod"/>
            </a:pPr>
            <a:r>
              <a:rPr lang="ko-KR" altLang="en-US" sz="1100" dirty="0" smtClean="0"/>
              <a:t>아래의 내용을 참고로 하여 설명을 덧붙입니다</a:t>
            </a:r>
            <a:r>
              <a:rPr lang="en-US" altLang="ko-KR" sz="1100" dirty="0" smtClean="0"/>
              <a:t>.</a:t>
            </a:r>
          </a:p>
          <a:p>
            <a:endParaRPr lang="en-US" altLang="ko-KR" dirty="0" smtClean="0"/>
          </a:p>
          <a:p>
            <a:r>
              <a:rPr lang="ko-KR" altLang="en-US" sz="1100" dirty="0" smtClean="0"/>
              <a:t>그렇다면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동기부여는 왜 중요한가</a:t>
            </a:r>
            <a:r>
              <a:rPr lang="en-US" altLang="ko-KR" sz="1100" dirty="0" smtClean="0"/>
              <a:t>? </a:t>
            </a:r>
            <a:r>
              <a:rPr lang="ko-KR" altLang="en-US" sz="1100" dirty="0" smtClean="0"/>
              <a:t>흔히 </a:t>
            </a:r>
            <a:r>
              <a:rPr lang="ko-KR" altLang="en-US" sz="1100" dirty="0" err="1" smtClean="0"/>
              <a:t>능력있는</a:t>
            </a:r>
            <a:r>
              <a:rPr lang="ko-KR" altLang="en-US" sz="1100" dirty="0" smtClean="0"/>
              <a:t> 사람은 무조건 성과를 창출한다고 인식하는 경우가 있다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하지만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아래의 공식에 따르면 </a:t>
            </a:r>
            <a:r>
              <a:rPr lang="ko-KR" altLang="en-US" sz="1100" dirty="0" err="1" smtClean="0"/>
              <a:t>능력있는</a:t>
            </a:r>
            <a:r>
              <a:rPr lang="ko-KR" altLang="en-US" sz="1100" dirty="0" smtClean="0"/>
              <a:t> 사람이 무조건 성과를 창출한다고 보기는 어렵다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예를 들어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매우 유능한 목수가 있는데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그가 새로운 집을 지을 동기가 전혀 부여되어 있지 않다면</a:t>
            </a:r>
            <a:r>
              <a:rPr lang="en-US" altLang="ko-KR" sz="1100" dirty="0" smtClean="0"/>
              <a:t>(</a:t>
            </a:r>
            <a:r>
              <a:rPr lang="ko-KR" altLang="en-US" sz="1100" dirty="0" smtClean="0"/>
              <a:t>동기가 “</a:t>
            </a:r>
            <a:r>
              <a:rPr lang="en-US" altLang="ko-KR" sz="1100" dirty="0" smtClean="0"/>
              <a:t>0”) </a:t>
            </a:r>
            <a:r>
              <a:rPr lang="ko-KR" altLang="en-US" sz="1100" dirty="0" smtClean="0"/>
              <a:t>성과는 제로</a:t>
            </a:r>
            <a:r>
              <a:rPr lang="en-US" altLang="ko-KR" sz="1100" dirty="0" smtClean="0"/>
              <a:t>(“0”)</a:t>
            </a:r>
            <a:r>
              <a:rPr lang="ko-KR" altLang="en-US" sz="1100" dirty="0" smtClean="0"/>
              <a:t>가 될 것이다</a:t>
            </a:r>
            <a:r>
              <a:rPr lang="en-US" altLang="ko-KR" sz="1100" dirty="0" smtClean="0"/>
              <a:t>. </a:t>
            </a:r>
            <a:br>
              <a:rPr lang="en-US" altLang="ko-KR" sz="1100" dirty="0" smtClean="0"/>
            </a:br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r>
              <a:rPr lang="ko-KR" altLang="en-US" sz="1100" dirty="0" smtClean="0"/>
              <a:t>성과 </a:t>
            </a:r>
            <a:r>
              <a:rPr lang="en-US" altLang="ko-KR" sz="1100" dirty="0" smtClean="0"/>
              <a:t>= </a:t>
            </a:r>
            <a:r>
              <a:rPr lang="ko-KR" altLang="en-US" sz="1100" dirty="0" smtClean="0"/>
              <a:t>동기 </a:t>
            </a:r>
            <a:r>
              <a:rPr lang="en-US" altLang="ko-KR" sz="1100" dirty="0" smtClean="0"/>
              <a:t>× </a:t>
            </a:r>
            <a:r>
              <a:rPr lang="ko-KR" altLang="en-US" sz="1100" dirty="0" smtClean="0"/>
              <a:t>능력 </a:t>
            </a:r>
            <a:br>
              <a:rPr lang="ko-KR" altLang="en-US" sz="1100" dirty="0" smtClean="0"/>
            </a:br>
            <a:r>
              <a:rPr lang="ko-KR" altLang="en-US" sz="1100" dirty="0" smtClean="0"/>
              <a:t/>
            </a:r>
            <a:br>
              <a:rPr lang="ko-KR" altLang="en-US" sz="1100" dirty="0" smtClean="0"/>
            </a:br>
            <a:r>
              <a:rPr lang="ko-KR" altLang="en-US" sz="1100" dirty="0" smtClean="0"/>
              <a:t>성공하는 경영자는 이러한 점을 정확히 파악하고 있다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그들은 구성원들의 능력을 향상시키는 데에만 집중하지 않고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구성원들의 동기를 어떻게 늘릴 것인가 고민하고 실천하는 경영자이다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이러한 경영자가 운영하는 기업에서는 구성원에게 동기부여하기 위해 다양한 경력개발을 가능하게 하고</a:t>
            </a:r>
            <a:r>
              <a:rPr lang="en-US" altLang="ko-KR" sz="1100" dirty="0" smtClean="0"/>
              <a:t>, </a:t>
            </a:r>
            <a:r>
              <a:rPr lang="ko-KR" altLang="en-US" sz="1100" dirty="0" err="1" smtClean="0"/>
              <a:t>안식월</a:t>
            </a:r>
            <a:r>
              <a:rPr lang="ko-KR" altLang="en-US" sz="1100" dirty="0" smtClean="0"/>
              <a:t> 제도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유연성근무제 등을 도입하곤 한다</a:t>
            </a:r>
            <a:r>
              <a:rPr lang="en-US" altLang="ko-KR" sz="1100" dirty="0" smtClean="0"/>
              <a:t>.</a:t>
            </a:r>
            <a:br>
              <a:rPr lang="en-US" altLang="ko-KR" sz="1100" dirty="0" smtClean="0"/>
            </a:br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r>
              <a:rPr lang="ko-KR" altLang="en-US" sz="1100" dirty="0" smtClean="0"/>
              <a:t>최근에 일부 학자들은 성과창출 공식이 “성과 </a:t>
            </a:r>
            <a:r>
              <a:rPr lang="en-US" altLang="ko-KR" sz="1100" dirty="0" smtClean="0"/>
              <a:t>= </a:t>
            </a:r>
            <a:r>
              <a:rPr lang="ko-KR" altLang="en-US" sz="1100" dirty="0" smtClean="0"/>
              <a:t>동기 </a:t>
            </a:r>
            <a:r>
              <a:rPr lang="en-US" altLang="ko-KR" sz="1100" dirty="0" smtClean="0"/>
              <a:t>× </a:t>
            </a:r>
            <a:r>
              <a:rPr lang="ko-KR" altLang="en-US" sz="1100" dirty="0" smtClean="0"/>
              <a:t>능력”이 아닌 “성과 </a:t>
            </a:r>
            <a:r>
              <a:rPr lang="en-US" altLang="ko-KR" sz="1100" dirty="0" smtClean="0"/>
              <a:t>= ‘</a:t>
            </a:r>
            <a:r>
              <a:rPr lang="ko-KR" altLang="en-US" sz="1100" dirty="0" smtClean="0"/>
              <a:t>동기’의 제곱 </a:t>
            </a:r>
            <a:r>
              <a:rPr lang="en-US" altLang="ko-KR" sz="1100" dirty="0" smtClean="0"/>
              <a:t>×</a:t>
            </a:r>
            <a:r>
              <a:rPr lang="ko-KR" altLang="en-US" sz="1100" dirty="0" smtClean="0"/>
              <a:t>능력”으로 표현하여 동기의 중요성을 더욱 강조하고 있는 실정이다</a:t>
            </a:r>
            <a:r>
              <a:rPr lang="en-US" altLang="ko-KR" sz="1100" dirty="0" smtClean="0"/>
              <a:t>. </a:t>
            </a:r>
            <a:br>
              <a:rPr lang="en-US" altLang="ko-KR" sz="1100" dirty="0" smtClean="0"/>
            </a:br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r>
              <a:rPr lang="ko-KR" altLang="en-US" sz="1100" dirty="0" err="1" smtClean="0"/>
              <a:t>토마스</a:t>
            </a:r>
            <a:r>
              <a:rPr lang="ko-KR" altLang="en-US" sz="1100" dirty="0" smtClean="0"/>
              <a:t> 제이 </a:t>
            </a:r>
            <a:r>
              <a:rPr lang="ko-KR" altLang="en-US" sz="1100" dirty="0" err="1" smtClean="0"/>
              <a:t>왓슨</a:t>
            </a:r>
            <a:r>
              <a:rPr lang="ko-KR" altLang="en-US" sz="1100" dirty="0" smtClean="0"/>
              <a:t> 전 </a:t>
            </a:r>
            <a:r>
              <a:rPr lang="en-US" altLang="ko-KR" sz="1100" dirty="0" smtClean="0"/>
              <a:t>IBM</a:t>
            </a:r>
            <a:r>
              <a:rPr lang="ko-KR" altLang="en-US" sz="1100" dirty="0" smtClean="0"/>
              <a:t>회장은 이러한 동기부여의 중요성에 대해 다음과 같이 말하고 있다</a:t>
            </a:r>
            <a:r>
              <a:rPr lang="en-US" altLang="ko-KR" sz="1100" dirty="0" smtClean="0"/>
              <a:t>. </a:t>
            </a:r>
            <a:br>
              <a:rPr lang="en-US" altLang="ko-KR" sz="1100" dirty="0" smtClean="0"/>
            </a:br>
            <a:r>
              <a:rPr lang="en-US" altLang="ko-KR" sz="1100" dirty="0" smtClean="0"/>
              <a:t>“</a:t>
            </a:r>
            <a:r>
              <a:rPr lang="ko-KR" altLang="en-US" sz="1100" dirty="0" smtClean="0"/>
              <a:t>어떤 기업이 성공하느냐 실패하느냐의 실제 차이는 그 기업에 소속되어 있는 사람들의 재능과 열정을 얼마나 잘 끌어내느냐 하는 능력에 의해 좌우된다고 나는 믿는다</a:t>
            </a:r>
            <a:r>
              <a:rPr lang="en-US" altLang="ko-KR" sz="1100" dirty="0" smtClean="0"/>
              <a:t>.”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111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54659037"/>
      </p:ext>
    </p:extLst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dirty="0" err="1" smtClean="0"/>
              <a:t>매슬로우</a:t>
            </a:r>
            <a:r>
              <a:rPr lang="ko-KR" altLang="en-US" sz="1100" dirty="0" smtClean="0"/>
              <a:t> 욕구 </a:t>
            </a:r>
            <a:r>
              <a:rPr lang="en-US" altLang="ko-KR" sz="1100" dirty="0" smtClean="0"/>
              <a:t>5</a:t>
            </a:r>
            <a:r>
              <a:rPr lang="ko-KR" altLang="en-US" sz="1100" dirty="0" smtClean="0"/>
              <a:t>단계와 직원의 욕구 </a:t>
            </a:r>
            <a:r>
              <a:rPr lang="en-US" altLang="ko-KR" sz="1100" dirty="0" smtClean="0"/>
              <a:t>7</a:t>
            </a:r>
            <a:r>
              <a:rPr lang="ko-KR" altLang="en-US" sz="1100" dirty="0" smtClean="0"/>
              <a:t>단계 비교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pPr marL="228600" indent="-228600" algn="l">
              <a:lnSpc>
                <a:spcPct val="120000"/>
              </a:lnSpc>
              <a:spcBef>
                <a:spcPct val="30000"/>
              </a:spcBef>
              <a:buFontTx/>
              <a:buAutoNum type="arabicPeriod"/>
            </a:pPr>
            <a:r>
              <a:rPr lang="ko-KR" altLang="en-US" sz="1100" dirty="0" smtClean="0"/>
              <a:t>널리 알려진 </a:t>
            </a:r>
            <a:r>
              <a:rPr lang="ko-KR" altLang="en-US" sz="1100" dirty="0" err="1" smtClean="0"/>
              <a:t>매슬로우의</a:t>
            </a:r>
            <a:r>
              <a:rPr lang="ko-KR" altLang="en-US" sz="1100" dirty="0" smtClean="0"/>
              <a:t> 욕구 </a:t>
            </a:r>
            <a:r>
              <a:rPr lang="en-US" altLang="ko-KR" sz="1100" dirty="0" smtClean="0"/>
              <a:t>5</a:t>
            </a:r>
            <a:r>
              <a:rPr lang="ko-KR" altLang="en-US" sz="1100" dirty="0" smtClean="0"/>
              <a:t>단계를 간단히 설명합니다</a:t>
            </a:r>
            <a:r>
              <a:rPr lang="en-US" altLang="ko-KR" sz="1100" dirty="0" smtClean="0"/>
              <a:t>.</a:t>
            </a:r>
          </a:p>
          <a:p>
            <a:pPr marL="228600" indent="-228600" algn="l">
              <a:lnSpc>
                <a:spcPct val="120000"/>
              </a:lnSpc>
              <a:spcBef>
                <a:spcPct val="30000"/>
              </a:spcBef>
              <a:buFontTx/>
              <a:buAutoNum type="arabicPeriod"/>
            </a:pPr>
            <a:r>
              <a:rPr lang="ko-KR" altLang="en-US" sz="1100" dirty="0" smtClean="0"/>
              <a:t>직원의 욕구 </a:t>
            </a:r>
            <a:r>
              <a:rPr lang="en-US" altLang="ko-KR" sz="1100" dirty="0" smtClean="0"/>
              <a:t>7</a:t>
            </a:r>
            <a:r>
              <a:rPr lang="ko-KR" altLang="en-US" sz="1100" dirty="0" smtClean="0"/>
              <a:t>단계를 설명합니다</a:t>
            </a:r>
            <a:r>
              <a:rPr lang="en-US" altLang="ko-KR" sz="1100" dirty="0" smtClean="0"/>
              <a:t>.</a:t>
            </a:r>
            <a:br>
              <a:rPr lang="en-US" altLang="ko-KR" sz="1100" dirty="0" smtClean="0"/>
            </a:br>
            <a:r>
              <a:rPr lang="en-US" altLang="ko-KR" sz="1100" dirty="0" smtClean="0"/>
              <a:t>- </a:t>
            </a:r>
            <a:r>
              <a:rPr lang="ko-KR" altLang="en-US" sz="1100" dirty="0" smtClean="0"/>
              <a:t>옆에 보이는 직원의 욕구 </a:t>
            </a:r>
            <a:r>
              <a:rPr lang="en-US" altLang="ko-KR" sz="1100" dirty="0" smtClean="0"/>
              <a:t>7</a:t>
            </a:r>
            <a:r>
              <a:rPr lang="ko-KR" altLang="en-US" sz="1100" dirty="0" smtClean="0"/>
              <a:t>단계는 </a:t>
            </a:r>
            <a:r>
              <a:rPr lang="ko-KR" altLang="en-US" sz="1100" dirty="0" err="1" smtClean="0"/>
              <a:t>매슬로우의</a:t>
            </a:r>
            <a:r>
              <a:rPr lang="ko-KR" altLang="en-US" sz="1100" dirty="0" smtClean="0"/>
              <a:t> 욕구 중에서 </a:t>
            </a:r>
            <a:r>
              <a:rPr lang="en-US" altLang="ko-KR" sz="1100" dirty="0" smtClean="0"/>
              <a:t>3</a:t>
            </a:r>
            <a:r>
              <a:rPr lang="ko-KR" altLang="en-US" sz="1100" dirty="0" smtClean="0"/>
              <a:t>단계 이상을 세분화 한 것임</a:t>
            </a:r>
            <a:br>
              <a:rPr lang="ko-KR" altLang="en-US" sz="1100" dirty="0" smtClean="0"/>
            </a:br>
            <a:r>
              <a:rPr lang="en-US" altLang="ko-KR" sz="1100" dirty="0" smtClean="0"/>
              <a:t>- </a:t>
            </a:r>
            <a:r>
              <a:rPr lang="ko-KR" altLang="en-US" sz="1100" dirty="0" smtClean="0"/>
              <a:t>복잡하고 다양한 욕구를 가진 현대인들에게 적합한 동기부여모델임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112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4617655"/>
      </p:ext>
    </p:extLst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dirty="0" smtClean="0"/>
              <a:t>직원의 욕구 </a:t>
            </a:r>
            <a:r>
              <a:rPr lang="en-US" altLang="ko-KR" sz="1100" dirty="0" smtClean="0"/>
              <a:t>7</a:t>
            </a:r>
            <a:r>
              <a:rPr lang="ko-KR" altLang="en-US" sz="1100" dirty="0" smtClean="0"/>
              <a:t>단계 설명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간단한 활동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pPr marL="228600" indent="-228600" algn="l">
              <a:lnSpc>
                <a:spcPct val="120000"/>
              </a:lnSpc>
              <a:spcBef>
                <a:spcPct val="30000"/>
              </a:spcBef>
              <a:buFontTx/>
              <a:buAutoNum type="arabicPeriod"/>
            </a:pPr>
            <a:r>
              <a:rPr lang="ko-KR" altLang="en-US" sz="1100" dirty="0" smtClean="0"/>
              <a:t>화면에 제시된 내용을 설명합니다</a:t>
            </a:r>
            <a:r>
              <a:rPr lang="en-US" altLang="ko-KR" sz="1100" dirty="0" smtClean="0"/>
              <a:t>.</a:t>
            </a:r>
          </a:p>
          <a:p>
            <a:pPr marL="228600" indent="-228600" algn="l">
              <a:lnSpc>
                <a:spcPct val="120000"/>
              </a:lnSpc>
              <a:spcBef>
                <a:spcPct val="30000"/>
              </a:spcBef>
              <a:buFontTx/>
              <a:buAutoNum type="arabicPeriod"/>
            </a:pPr>
            <a:r>
              <a:rPr lang="ko-KR" altLang="en-US" sz="1100" dirty="0" smtClean="0"/>
              <a:t>작성안내에 따라서 시트를 작성합니다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113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84051463"/>
      </p:ext>
    </p:extLst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dirty="0" smtClean="0"/>
              <a:t>포도밭의 교훈을 통해 동기부여 전략 개발원칙의 도입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</a:t>
            </a:r>
            <a:endParaRPr lang="en-US" altLang="ko-KR" dirty="0" smtClean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dirty="0" smtClean="0"/>
              <a:t>우화를 통해 동기부여의 중요성을 인식하도록 합니다</a:t>
            </a:r>
            <a:r>
              <a:rPr lang="en-US" altLang="ko-KR" sz="1100" dirty="0" smtClean="0"/>
              <a:t>.</a:t>
            </a:r>
            <a:br>
              <a:rPr lang="en-US" altLang="ko-KR" sz="1100" dirty="0" smtClean="0"/>
            </a:br>
            <a:r>
              <a:rPr lang="en-US" altLang="ko-KR" sz="1100" dirty="0" smtClean="0"/>
              <a:t>- </a:t>
            </a:r>
            <a:r>
              <a:rPr lang="ko-KR" altLang="en-US" sz="1100" dirty="0" smtClean="0"/>
              <a:t>포도밭을 경영하는 농부 아버지와 </a:t>
            </a:r>
            <a:r>
              <a:rPr lang="ko-KR" altLang="en-US" sz="1100" dirty="0" err="1" smtClean="0"/>
              <a:t>대박을</a:t>
            </a:r>
            <a:r>
              <a:rPr lang="ko-KR" altLang="en-US" sz="1100" dirty="0" smtClean="0"/>
              <a:t> 꿈꾸는 철없는 </a:t>
            </a:r>
            <a:r>
              <a:rPr lang="en-US" altLang="ko-KR" sz="1100" dirty="0" smtClean="0"/>
              <a:t>3</a:t>
            </a:r>
            <a:r>
              <a:rPr lang="ko-KR" altLang="en-US" sz="1100" dirty="0" smtClean="0"/>
              <a:t>남매</a:t>
            </a:r>
            <a:br>
              <a:rPr lang="ko-KR" altLang="en-US" sz="1100" dirty="0" smtClean="0"/>
            </a:br>
            <a:r>
              <a:rPr lang="en-US" altLang="ko-KR" sz="1100" dirty="0" smtClean="0"/>
              <a:t>- </a:t>
            </a:r>
            <a:r>
              <a:rPr lang="ko-KR" altLang="en-US" sz="1100" dirty="0" smtClean="0"/>
              <a:t>큰 병에 걸린 아버지의 걱정</a:t>
            </a:r>
            <a:br>
              <a:rPr lang="ko-KR" altLang="en-US" sz="1100" dirty="0" smtClean="0"/>
            </a:br>
            <a:r>
              <a:rPr lang="en-US" altLang="ko-KR" sz="1100" dirty="0" smtClean="0"/>
              <a:t>- </a:t>
            </a:r>
            <a:r>
              <a:rPr lang="ko-KR" altLang="en-US" sz="1100" dirty="0" smtClean="0"/>
              <a:t>유언으로 포도밭에 보물이 있으니 찾아서 </a:t>
            </a:r>
            <a:r>
              <a:rPr lang="ko-KR" altLang="en-US" sz="1100" dirty="0" err="1" smtClean="0"/>
              <a:t>나눠갖으라고</a:t>
            </a:r>
            <a:r>
              <a:rPr lang="ko-KR" altLang="en-US" sz="1100" dirty="0" smtClean="0"/>
              <a:t> 함</a:t>
            </a:r>
            <a:br>
              <a:rPr lang="ko-KR" altLang="en-US" sz="1100" dirty="0" smtClean="0"/>
            </a:br>
            <a:r>
              <a:rPr lang="en-US" altLang="ko-KR" sz="1100" dirty="0" smtClean="0"/>
              <a:t>- 3</a:t>
            </a:r>
            <a:r>
              <a:rPr lang="ko-KR" altLang="en-US" sz="1100" dirty="0" smtClean="0"/>
              <a:t>남매가 동북쪽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서북쪽</a:t>
            </a:r>
            <a:r>
              <a:rPr lang="en-US" altLang="ko-KR" sz="1100" dirty="0" smtClean="0"/>
              <a:t>, </a:t>
            </a:r>
            <a:r>
              <a:rPr lang="ko-KR" altLang="en-US" sz="1100" dirty="0" err="1" smtClean="0"/>
              <a:t>남북쪽으로</a:t>
            </a:r>
            <a:r>
              <a:rPr lang="ko-KR" altLang="en-US" sz="1100" dirty="0" smtClean="0"/>
              <a:t> 보물을 찾아 땅을 팠으나 보물은 나오지 않음</a:t>
            </a:r>
            <a:br>
              <a:rPr lang="ko-KR" altLang="en-US" sz="1100" dirty="0" smtClean="0"/>
            </a:br>
            <a:r>
              <a:rPr lang="en-US" altLang="ko-KR" sz="1100" dirty="0" smtClean="0"/>
              <a:t>- </a:t>
            </a:r>
            <a:r>
              <a:rPr lang="ko-KR" altLang="en-US" sz="1100" dirty="0" smtClean="0"/>
              <a:t>보물은 찾지 못했으나 땅을 일군 격이 되어서 그 해 포도 수확이 풍성해짐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114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84627277"/>
      </p:ext>
    </p:extLst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동기부여  </a:t>
            </a:r>
            <a:r>
              <a:rPr lang="ko-KR" altLang="en-US" dirty="0" smtClean="0"/>
              <a:t>아이디어 개발 활동</a:t>
            </a:r>
            <a:endParaRPr lang="en-US" altLang="ko-KR" dirty="0" smtClean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활동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화면에 제시된 내용에 따라 제시합니다</a:t>
            </a:r>
            <a:r>
              <a:rPr lang="en-US" altLang="ko-KR" dirty="0" smtClean="0"/>
              <a:t>.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115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33027756"/>
      </p:ext>
    </p:extLst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sz="1100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dirty="0" smtClean="0"/>
              <a:t>동기부여 전략 개발원칙 설명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강의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dirty="0" smtClean="0"/>
              <a:t>다음의 의미를 설명합니다</a:t>
            </a:r>
            <a:r>
              <a:rPr lang="en-US" altLang="ko-KR" sz="1100" dirty="0" smtClean="0"/>
              <a:t>.</a:t>
            </a:r>
            <a:br>
              <a:rPr lang="en-US" altLang="ko-KR" sz="1100" dirty="0" smtClean="0"/>
            </a:br>
            <a:r>
              <a:rPr lang="en-US" altLang="ko-KR" sz="1100" dirty="0" smtClean="0"/>
              <a:t>: </a:t>
            </a:r>
            <a:r>
              <a:rPr lang="ko-KR" altLang="en-US" sz="1100" dirty="0" smtClean="0"/>
              <a:t>보상제도 및 시스템이라는 측면이 </a:t>
            </a:r>
            <a:r>
              <a:rPr lang="ko-KR" altLang="en-US" sz="1100" dirty="0" smtClean="0"/>
              <a:t>있고 직원들의 </a:t>
            </a:r>
            <a:r>
              <a:rPr lang="ko-KR" altLang="en-US" sz="1100" dirty="0" smtClean="0"/>
              <a:t>사고</a:t>
            </a:r>
            <a:r>
              <a:rPr lang="en-US" altLang="ko-KR" sz="1100" dirty="0" smtClean="0"/>
              <a:t>(</a:t>
            </a:r>
            <a:r>
              <a:rPr lang="ko-KR" altLang="en-US" sz="1100" dirty="0" smtClean="0"/>
              <a:t>인식</a:t>
            </a:r>
            <a:r>
              <a:rPr lang="en-US" altLang="ko-KR" sz="1100" dirty="0" smtClean="0"/>
              <a:t>) </a:t>
            </a:r>
            <a:r>
              <a:rPr lang="ko-KR" altLang="en-US" sz="1100" dirty="0" smtClean="0"/>
              <a:t>수준이 있는데</a:t>
            </a:r>
            <a:br>
              <a:rPr lang="ko-KR" altLang="en-US" sz="1100" dirty="0" smtClean="0"/>
            </a:br>
            <a:r>
              <a:rPr lang="ko-KR" altLang="en-US" sz="1100" dirty="0" smtClean="0"/>
              <a:t>  이 </a:t>
            </a:r>
            <a:r>
              <a:rPr lang="ko-KR" altLang="en-US" sz="1100" dirty="0" err="1" smtClean="0"/>
              <a:t>두가지가</a:t>
            </a:r>
            <a:r>
              <a:rPr lang="ko-KR" altLang="en-US" sz="1100" dirty="0" smtClean="0"/>
              <a:t> 어느 한쪽으로도 </a:t>
            </a:r>
            <a:r>
              <a:rPr lang="ko-KR" altLang="en-US" sz="1100" dirty="0" err="1" smtClean="0"/>
              <a:t>치우지지</a:t>
            </a:r>
            <a:r>
              <a:rPr lang="ko-KR" altLang="en-US" sz="1100" dirty="0" smtClean="0"/>
              <a:t> 않고 균형을 잡아야 한다는 </a:t>
            </a:r>
            <a:r>
              <a:rPr lang="ko-KR" altLang="en-US" sz="1100" dirty="0" smtClean="0"/>
              <a:t>의미이다</a:t>
            </a:r>
            <a:r>
              <a:rPr lang="en-US" altLang="ko-KR" sz="1100" dirty="0" smtClean="0"/>
              <a:t>.</a:t>
            </a:r>
            <a:endParaRPr lang="en-US" altLang="ko-KR" sz="110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116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27297392"/>
      </p:ext>
    </p:extLst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▨ 주제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sz="1100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dirty="0" smtClean="0"/>
              <a:t>동기부여 전략 개발원칙 설명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▨ 운영방식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강의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dirty="0" smtClean="0"/>
              <a:t>다음의 의미를 설명합니다</a:t>
            </a:r>
            <a:r>
              <a:rPr lang="en-US" altLang="ko-KR" sz="1100" dirty="0" smtClean="0"/>
              <a:t>.</a:t>
            </a:r>
            <a:br>
              <a:rPr lang="en-US" altLang="ko-KR" sz="1100" dirty="0" smtClean="0"/>
            </a:br>
            <a:r>
              <a:rPr lang="en-US" altLang="ko-KR" sz="1100" dirty="0" smtClean="0"/>
              <a:t>- </a:t>
            </a:r>
            <a:r>
              <a:rPr lang="ko-KR" altLang="en-US" sz="1100" dirty="0" err="1" smtClean="0"/>
              <a:t>망치형</a:t>
            </a:r>
            <a:r>
              <a:rPr lang="ko-KR" altLang="en-US" sz="1100" dirty="0" smtClean="0"/>
              <a:t> 관리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툭툭 뛰어나온 걸 쳐서 들어가게 하는 관리방식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평준화하려는 방식에서는</a:t>
            </a:r>
            <a:br>
              <a:rPr lang="ko-KR" altLang="en-US" sz="1100" dirty="0" smtClean="0"/>
            </a:br>
            <a:r>
              <a:rPr lang="ko-KR" altLang="en-US" sz="1100" dirty="0" smtClean="0"/>
              <a:t>  부하들이 육성이 안됨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그래서 부하들이 무신 짓을 하든지 벤치에서 지켜보는</a:t>
            </a:r>
            <a:br>
              <a:rPr lang="ko-KR" altLang="en-US" sz="1100" dirty="0" smtClean="0"/>
            </a:br>
            <a:r>
              <a:rPr lang="ko-KR" altLang="en-US" sz="1100" dirty="0" smtClean="0"/>
              <a:t>  그런 관리방식이 </a:t>
            </a:r>
            <a:r>
              <a:rPr lang="ko-KR" altLang="en-US" sz="1100" dirty="0" smtClean="0"/>
              <a:t>필요하다</a:t>
            </a:r>
            <a:r>
              <a:rPr lang="en-US" altLang="ko-KR" sz="1100" dirty="0" smtClean="0"/>
              <a:t>.</a:t>
            </a:r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r>
              <a:rPr lang="en-US" altLang="ko-KR" sz="1100" dirty="0" smtClean="0"/>
              <a:t>- </a:t>
            </a:r>
            <a:r>
              <a:rPr lang="ko-KR" altLang="en-US" sz="1100" dirty="0" smtClean="0"/>
              <a:t>당신은 </a:t>
            </a:r>
            <a:r>
              <a:rPr lang="ko-KR" altLang="en-US" sz="1100" dirty="0" err="1" smtClean="0"/>
              <a:t>망치형</a:t>
            </a:r>
            <a:r>
              <a:rPr lang="ko-KR" altLang="en-US" sz="1100" dirty="0" smtClean="0"/>
              <a:t> 리더</a:t>
            </a:r>
            <a:r>
              <a:rPr lang="en-US" altLang="ko-KR" sz="1100" dirty="0" smtClean="0"/>
              <a:t>? </a:t>
            </a:r>
            <a:r>
              <a:rPr lang="ko-KR" altLang="en-US" sz="1100" dirty="0" err="1" smtClean="0"/>
              <a:t>벤치형</a:t>
            </a:r>
            <a:r>
              <a:rPr lang="ko-KR" altLang="en-US" sz="1100" dirty="0" smtClean="0"/>
              <a:t> 리더</a:t>
            </a:r>
            <a:r>
              <a:rPr lang="en-US" altLang="ko-KR" sz="1100" dirty="0" smtClean="0"/>
              <a:t>? </a:t>
            </a:r>
            <a:r>
              <a:rPr lang="ko-KR" altLang="en-US" sz="1100" dirty="0" smtClean="0"/>
              <a:t>라고 질문을 </a:t>
            </a:r>
            <a:r>
              <a:rPr lang="ko-KR" altLang="en-US" sz="1100" dirty="0" smtClean="0"/>
              <a:t>던져본다</a:t>
            </a:r>
            <a:r>
              <a:rPr lang="en-US" altLang="ko-KR" sz="1100" dirty="0" smtClean="0"/>
              <a:t>.</a:t>
            </a:r>
            <a:endParaRPr lang="ko-KR" altLang="en-US" sz="110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117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95937812"/>
      </p:ext>
    </p:extLst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▨ 주제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sz="1100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dirty="0" smtClean="0"/>
              <a:t>동기부여 전략 개발원칙 설명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▨ 운영방식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강의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▨ 강의주안점</a:t>
            </a:r>
          </a:p>
          <a:p>
            <a:endParaRPr lang="ko-KR" altLang="en-US" dirty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dirty="0" smtClean="0"/>
              <a:t>다음의 의미를 설명합니다</a:t>
            </a:r>
            <a:r>
              <a:rPr lang="en-US" altLang="ko-KR" sz="1100" dirty="0" smtClean="0"/>
              <a:t>.</a:t>
            </a:r>
            <a:br>
              <a:rPr lang="en-US" altLang="ko-KR" sz="1100" dirty="0" smtClean="0"/>
            </a:br>
            <a:r>
              <a:rPr lang="en-US" altLang="ko-KR" sz="1100" dirty="0" smtClean="0"/>
              <a:t>- </a:t>
            </a:r>
            <a:r>
              <a:rPr lang="ko-KR" altLang="en-US" sz="1100" dirty="0" smtClean="0"/>
              <a:t>사람들은 </a:t>
            </a:r>
            <a:r>
              <a:rPr lang="ko-KR" altLang="en-US" sz="1100" dirty="0" err="1" smtClean="0"/>
              <a:t>댓가없이</a:t>
            </a:r>
            <a:r>
              <a:rPr lang="ko-KR" altLang="en-US" sz="1100" dirty="0" smtClean="0"/>
              <a:t> 받는 것에 대해서 부담스러워하며 빚진 심리적 상태를 </a:t>
            </a:r>
            <a:r>
              <a:rPr lang="ko-KR" altLang="en-US" sz="1100" dirty="0" smtClean="0"/>
              <a:t>느낀다</a:t>
            </a:r>
            <a:r>
              <a:rPr lang="en-US" altLang="ko-KR" sz="1100" dirty="0" smtClean="0"/>
              <a:t>.</a:t>
            </a:r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r>
              <a:rPr lang="en-US" altLang="ko-KR" sz="1100" dirty="0" smtClean="0"/>
              <a:t>- </a:t>
            </a:r>
            <a:r>
              <a:rPr lang="ko-KR" altLang="en-US" sz="1100" dirty="0" smtClean="0"/>
              <a:t>리더가 먼저 구성원의 애로사항을 해결해주어 팀원이 빚진 심리적 상태를 </a:t>
            </a:r>
            <a:r>
              <a:rPr lang="ko-KR" altLang="en-US" sz="1100" dirty="0" err="1" smtClean="0"/>
              <a:t>느끼게되어</a:t>
            </a:r>
            <a:r>
              <a:rPr lang="ko-KR" altLang="en-US" sz="1100" dirty="0" smtClean="0"/>
              <a:t/>
            </a:r>
            <a:br>
              <a:rPr lang="ko-KR" altLang="en-US" sz="1100" dirty="0" smtClean="0"/>
            </a:br>
            <a:r>
              <a:rPr lang="ko-KR" altLang="en-US" sz="1100" dirty="0" smtClean="0"/>
              <a:t>  후에 더 큰 도움을 받을 수 </a:t>
            </a:r>
            <a:r>
              <a:rPr lang="ko-KR" altLang="en-US" sz="1100" dirty="0" smtClean="0"/>
              <a:t>있다</a:t>
            </a:r>
            <a:r>
              <a:rPr lang="en-US" altLang="ko-KR" sz="1100" dirty="0" smtClean="0"/>
              <a:t>.</a:t>
            </a:r>
            <a:endParaRPr lang="en-US" altLang="ko-KR" sz="110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118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401199"/>
      </p:ext>
    </p:extLst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▨ 주제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sz="1100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dirty="0" smtClean="0"/>
              <a:t>동기부여 전략 개발원칙 설명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▨ 운영방식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강의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▨ 강의주안점</a:t>
            </a:r>
          </a:p>
          <a:p>
            <a:endParaRPr lang="ko-KR" altLang="en-US" dirty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dirty="0" smtClean="0"/>
              <a:t>다음의 의미를 설명합니다</a:t>
            </a:r>
            <a:r>
              <a:rPr lang="en-US" altLang="ko-KR" sz="1100" dirty="0" smtClean="0"/>
              <a:t>.</a:t>
            </a:r>
            <a:br>
              <a:rPr lang="en-US" altLang="ko-KR" sz="1100" dirty="0" smtClean="0"/>
            </a:br>
            <a:r>
              <a:rPr lang="en-US" altLang="ko-KR" sz="1100" dirty="0" smtClean="0"/>
              <a:t>- </a:t>
            </a:r>
            <a:r>
              <a:rPr lang="ko-KR" altLang="en-US" sz="1100" dirty="0" err="1" smtClean="0"/>
              <a:t>다수편에</a:t>
            </a:r>
            <a:r>
              <a:rPr lang="ko-KR" altLang="en-US" sz="1100" dirty="0" smtClean="0"/>
              <a:t> 서야 심리적인 안정감을 찾는 경향성을 의미</a:t>
            </a:r>
            <a:br>
              <a:rPr lang="ko-KR" altLang="en-US" sz="1100" dirty="0" smtClean="0"/>
            </a:br>
            <a:r>
              <a:rPr lang="en-US" altLang="ko-KR" sz="1100" dirty="0" smtClean="0"/>
              <a:t>- </a:t>
            </a:r>
            <a:r>
              <a:rPr lang="ko-KR" altLang="en-US" sz="1100" dirty="0" smtClean="0"/>
              <a:t>다수가 믿는 바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다수가 하는 행동을 따르려는 경향이 </a:t>
            </a:r>
            <a:r>
              <a:rPr lang="ko-KR" altLang="en-US" sz="1100" dirty="0" smtClean="0"/>
              <a:t>있다</a:t>
            </a:r>
            <a:r>
              <a:rPr lang="en-US" altLang="ko-KR" sz="1100" dirty="0" smtClean="0"/>
              <a:t>.</a:t>
            </a:r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r>
              <a:rPr lang="en-US" altLang="ko-KR" sz="1100" dirty="0" smtClean="0"/>
              <a:t>- </a:t>
            </a:r>
            <a:r>
              <a:rPr lang="ko-KR" altLang="en-US" sz="1100" dirty="0" smtClean="0"/>
              <a:t>때에 따라서는 집단적 사고를 유발할 수 </a:t>
            </a:r>
            <a:r>
              <a:rPr lang="ko-KR" altLang="en-US" sz="1100" dirty="0" smtClean="0"/>
              <a:t>있다</a:t>
            </a:r>
            <a:r>
              <a:rPr lang="en-US" altLang="ko-KR" sz="1100" dirty="0" smtClean="0"/>
              <a:t>.</a:t>
            </a:r>
            <a:r>
              <a:rPr lang="ko-KR" altLang="en-US" sz="1100" dirty="0" smtClean="0"/>
              <a:t/>
            </a:r>
            <a:br>
              <a:rPr lang="ko-KR" altLang="en-US" sz="1100" dirty="0" smtClean="0"/>
            </a:br>
            <a:r>
              <a:rPr lang="en-US" altLang="ko-KR" sz="1100" dirty="0" smtClean="0"/>
              <a:t>- </a:t>
            </a:r>
            <a:r>
              <a:rPr lang="ko-KR" altLang="en-US" sz="1100" dirty="0" smtClean="0"/>
              <a:t>리더라면 부정적 영향을 미치는 집단적 사고를 한번쯤은 의심해봐야 </a:t>
            </a:r>
            <a:r>
              <a:rPr lang="ko-KR" altLang="en-US" sz="1100" dirty="0" smtClean="0"/>
              <a:t>한다</a:t>
            </a:r>
            <a:r>
              <a:rPr lang="en-US" altLang="ko-KR" sz="1100" dirty="0" smtClean="0"/>
              <a:t>.</a:t>
            </a:r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r>
              <a:rPr lang="en-US" altLang="ko-KR" sz="1100" dirty="0" smtClean="0"/>
              <a:t>  </a:t>
            </a:r>
            <a:r>
              <a:rPr lang="ko-KR" altLang="en-US" sz="1100" dirty="0" smtClean="0"/>
              <a:t>구성원들의 집단적 사고를 경계하는 노력도 </a:t>
            </a:r>
            <a:r>
              <a:rPr lang="ko-KR" altLang="en-US" sz="1100" dirty="0" smtClean="0"/>
              <a:t>필요하다</a:t>
            </a:r>
            <a:r>
              <a:rPr lang="en-US" altLang="ko-KR" sz="1100" dirty="0" smtClean="0"/>
              <a:t>. </a:t>
            </a:r>
            <a:endParaRPr lang="en-US" altLang="ko-KR" sz="110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119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181717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</a:t>
            </a:r>
            <a:r>
              <a:rPr lang="ko-KR" altLang="en-US" dirty="0" smtClean="0"/>
              <a:t>주제</a:t>
            </a:r>
            <a:endParaRPr lang="ko-KR" altLang="en-US" sz="2000" dirty="0">
              <a:solidFill>
                <a:srgbClr val="FF0000"/>
              </a:solidFill>
            </a:endParaRPr>
          </a:p>
          <a:p>
            <a:endParaRPr lang="ko-KR" altLang="en-US" dirty="0"/>
          </a:p>
          <a:p>
            <a:r>
              <a:rPr lang="en-US" altLang="ko-KR" dirty="0" smtClean="0"/>
              <a:t>2012</a:t>
            </a:r>
            <a:r>
              <a:rPr lang="ko-KR" altLang="en-US" dirty="0" err="1" smtClean="0"/>
              <a:t>년말</a:t>
            </a:r>
            <a:r>
              <a:rPr lang="ko-KR" altLang="en-US" dirty="0" smtClean="0"/>
              <a:t> 기준으로 한국 </a:t>
            </a:r>
            <a:r>
              <a:rPr lang="ko-KR" altLang="en-US" dirty="0" err="1" smtClean="0"/>
              <a:t>사회적경제</a:t>
            </a:r>
            <a:r>
              <a:rPr lang="ko-KR" altLang="en-US" dirty="0" smtClean="0"/>
              <a:t> 현황 설명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현재 우리나라의 </a:t>
            </a:r>
            <a:r>
              <a:rPr lang="ko-KR" altLang="en-US" dirty="0" err="1" smtClean="0"/>
              <a:t>사회적경제</a:t>
            </a:r>
            <a:r>
              <a:rPr lang="ko-KR" altLang="en-US" dirty="0" smtClean="0"/>
              <a:t> 현황에 대해 설명합니다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국가 주도로 </a:t>
            </a:r>
            <a:r>
              <a:rPr lang="ko-KR" altLang="en-US" dirty="0" err="1" smtClean="0"/>
              <a:t>사회적경제가</a:t>
            </a:r>
            <a:r>
              <a:rPr lang="ko-KR" altLang="en-US" dirty="0" smtClean="0"/>
              <a:t> 성장하고 있고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일부 자생모델이 존재하고 있으며</a:t>
            </a:r>
            <a:endParaRPr lang="en-US" altLang="ko-KR" dirty="0" smtClean="0"/>
          </a:p>
          <a:p>
            <a:r>
              <a:rPr lang="ko-KR" altLang="en-US" dirty="0" smtClean="0"/>
              <a:t>전체 경제수준에 비해서도 미비하고 자생 모델 및 성공 모델도 부족하며</a:t>
            </a:r>
            <a:r>
              <a:rPr lang="en-US" altLang="ko-KR" dirty="0" smtClean="0"/>
              <a:t>, </a:t>
            </a:r>
            <a:r>
              <a:rPr lang="ko-KR" altLang="en-US" dirty="0" smtClean="0"/>
              <a:t>종사하는 인구도 부족한 상황임을 설명합니다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29213098"/>
      </p:ext>
    </p:extLst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▨ 주제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sz="1100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dirty="0" smtClean="0"/>
              <a:t>동기부여 전략 개발원칙 설명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▨ 운영방식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강의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▨ 강의주안점</a:t>
            </a:r>
          </a:p>
          <a:p>
            <a:endParaRPr lang="ko-KR" altLang="en-US" dirty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dirty="0" smtClean="0"/>
              <a:t>다음의 의미를 설명합니다</a:t>
            </a:r>
            <a:r>
              <a:rPr lang="en-US" altLang="ko-KR" sz="1100" dirty="0" smtClean="0"/>
              <a:t>.</a:t>
            </a:r>
            <a:br>
              <a:rPr lang="en-US" altLang="ko-KR" sz="1100" dirty="0" smtClean="0"/>
            </a:br>
            <a:r>
              <a:rPr lang="en-US" altLang="ko-KR" sz="1100" dirty="0" smtClean="0"/>
              <a:t>- </a:t>
            </a:r>
            <a:r>
              <a:rPr lang="ko-KR" altLang="en-US" sz="1100" dirty="0" smtClean="0"/>
              <a:t>어떤 원이 더 </a:t>
            </a:r>
            <a:r>
              <a:rPr lang="ko-KR" altLang="en-US" sz="1100" dirty="0" err="1" smtClean="0"/>
              <a:t>커보이느냐</a:t>
            </a:r>
            <a:r>
              <a:rPr lang="en-US" altLang="ko-KR" sz="1100" dirty="0" smtClean="0"/>
              <a:t>? </a:t>
            </a:r>
            <a:r>
              <a:rPr lang="ko-KR" altLang="en-US" sz="1100" dirty="0" smtClean="0"/>
              <a:t>착시효과의 이유는 주변의 테두리 원 크기에 따라서</a:t>
            </a:r>
            <a:br>
              <a:rPr lang="ko-KR" altLang="en-US" sz="1100" dirty="0" smtClean="0"/>
            </a:br>
            <a:r>
              <a:rPr lang="ko-KR" altLang="en-US" sz="1100" dirty="0" smtClean="0"/>
              <a:t>   동일한 원도 다르게 </a:t>
            </a:r>
            <a:r>
              <a:rPr lang="ko-KR" altLang="en-US" sz="1100" dirty="0" smtClean="0"/>
              <a:t>보인다</a:t>
            </a:r>
            <a:r>
              <a:rPr lang="en-US" altLang="ko-KR" sz="1100" dirty="0" smtClean="0"/>
              <a:t>.</a:t>
            </a:r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r>
              <a:rPr lang="en-US" altLang="ko-KR" sz="1100" dirty="0" smtClean="0"/>
              <a:t>- </a:t>
            </a:r>
            <a:r>
              <a:rPr lang="ko-KR" altLang="en-US" sz="1100" dirty="0" smtClean="0"/>
              <a:t>사람들이 기대한 바가 크면 실망감이 더 </a:t>
            </a:r>
            <a:r>
              <a:rPr lang="ko-KR" altLang="en-US" sz="1100" dirty="0" smtClean="0"/>
              <a:t>크다</a:t>
            </a:r>
            <a:r>
              <a:rPr lang="en-US" altLang="ko-KR" sz="1100" dirty="0" smtClean="0"/>
              <a:t>.</a:t>
            </a:r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r>
              <a:rPr lang="en-US" altLang="ko-KR" sz="1100" dirty="0" smtClean="0"/>
              <a:t>- </a:t>
            </a:r>
            <a:r>
              <a:rPr lang="ko-KR" altLang="en-US" sz="1100" dirty="0" smtClean="0"/>
              <a:t>일례로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부시는 너무 말을 못하고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고어는 대중 연설을 참 </a:t>
            </a:r>
            <a:r>
              <a:rPr lang="ko-KR" altLang="en-US" sz="1100" dirty="0" smtClean="0"/>
              <a:t>잘한다</a:t>
            </a:r>
            <a:r>
              <a:rPr lang="en-US" altLang="ko-KR" sz="1100" dirty="0" smtClean="0"/>
              <a:t>.</a:t>
            </a:r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r>
              <a:rPr lang="en-US" altLang="ko-KR" sz="1100" dirty="0" smtClean="0"/>
              <a:t>   </a:t>
            </a:r>
            <a:r>
              <a:rPr lang="ko-KR" altLang="en-US" sz="1100" dirty="0" err="1" smtClean="0"/>
              <a:t>부시</a:t>
            </a:r>
            <a:r>
              <a:rPr lang="ko-KR" altLang="en-US" sz="1100" dirty="0" smtClean="0"/>
              <a:t> 측에서는 너무 걱정했는데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오히려 역 이용해서 </a:t>
            </a:r>
            <a:r>
              <a:rPr lang="ko-KR" altLang="en-US" sz="1100" dirty="0" err="1" smtClean="0"/>
              <a:t>부시</a:t>
            </a:r>
            <a:r>
              <a:rPr lang="ko-KR" altLang="en-US" sz="1100" dirty="0" smtClean="0"/>
              <a:t> 측에서 고어는 언변에 뛰어나고 </a:t>
            </a:r>
            <a:br>
              <a:rPr lang="ko-KR" altLang="en-US" sz="1100" dirty="0" smtClean="0"/>
            </a:br>
            <a:r>
              <a:rPr lang="ko-KR" altLang="en-US" sz="1100" dirty="0" smtClean="0"/>
              <a:t>   부시는 언변에 뛰어나지 못하다고 언론 플레이 활용</a:t>
            </a:r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r>
              <a:rPr lang="en-US" altLang="ko-KR" sz="1100" dirty="0" smtClean="0"/>
              <a:t>   </a:t>
            </a:r>
            <a:r>
              <a:rPr lang="ko-KR" altLang="en-US" sz="1100" dirty="0" smtClean="0"/>
              <a:t>그리고 열심히 연습해서 연설했더니 생각보다 잘해서 전세 </a:t>
            </a:r>
            <a:r>
              <a:rPr lang="ko-KR" altLang="en-US" sz="1100" dirty="0" smtClean="0"/>
              <a:t>역전되었다</a:t>
            </a:r>
            <a:r>
              <a:rPr lang="en-US" altLang="ko-KR" sz="1100" dirty="0" smtClean="0"/>
              <a:t>.</a:t>
            </a:r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r>
              <a:rPr lang="en-US" altLang="ko-KR" sz="1100" dirty="0" smtClean="0"/>
              <a:t>- </a:t>
            </a:r>
            <a:r>
              <a:rPr lang="ko-KR" altLang="en-US" sz="1100" dirty="0" smtClean="0"/>
              <a:t>기대치에 맞는 책임질 수 있는 범위에서 동기부여를 하거나 비전을 제시 해야 </a:t>
            </a:r>
            <a:r>
              <a:rPr lang="ko-KR" altLang="en-US" sz="1100" dirty="0" smtClean="0"/>
              <a:t>한다</a:t>
            </a:r>
            <a:r>
              <a:rPr lang="en-US" altLang="ko-KR" sz="1100" dirty="0" smtClean="0"/>
              <a:t>.</a:t>
            </a:r>
            <a:endParaRPr lang="en-US" altLang="ko-KR" sz="110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120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01855734"/>
      </p:ext>
    </p:extLst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▨ 주제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sz="1100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dirty="0" smtClean="0"/>
              <a:t>동기부여 전략 개발원칙 설명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▨ 운영방식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강의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▨ 강의주안점</a:t>
            </a:r>
          </a:p>
          <a:p>
            <a:endParaRPr lang="ko-KR" altLang="en-US" dirty="0"/>
          </a:p>
          <a:p>
            <a:r>
              <a:rPr lang="ko-KR" altLang="en-US" sz="1100" dirty="0" smtClean="0"/>
              <a:t>다음의 의미를 설명합니다</a:t>
            </a:r>
            <a:r>
              <a:rPr lang="en-US" altLang="ko-KR" sz="1100" dirty="0" smtClean="0"/>
              <a:t>.</a:t>
            </a:r>
            <a:br>
              <a:rPr lang="en-US" altLang="ko-KR" sz="1100" dirty="0" smtClean="0"/>
            </a:br>
            <a:r>
              <a:rPr lang="en-US" altLang="ko-KR" sz="1100" dirty="0" smtClean="0"/>
              <a:t>- </a:t>
            </a:r>
            <a:r>
              <a:rPr lang="ko-KR" altLang="en-US" sz="1100" dirty="0" smtClean="0"/>
              <a:t>실제로 프랑스에서 실험을 </a:t>
            </a:r>
            <a:r>
              <a:rPr lang="ko-KR" altLang="en-US" sz="1100" dirty="0" smtClean="0"/>
              <a:t>했는데 전화부스에 </a:t>
            </a:r>
            <a:r>
              <a:rPr lang="ko-KR" altLang="en-US" sz="1100" dirty="0" smtClean="0"/>
              <a:t>남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여 팻말을 붙여놨더니 정말로 사람들이 남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여 구분을 해서 전화부스를 </a:t>
            </a:r>
            <a:r>
              <a:rPr lang="ko-KR" altLang="en-US" sz="1100" dirty="0" smtClean="0"/>
              <a:t>이용했다</a:t>
            </a:r>
            <a:r>
              <a:rPr lang="en-US" altLang="ko-KR" sz="1100" dirty="0" smtClean="0"/>
              <a:t>.</a:t>
            </a:r>
            <a:r>
              <a:rPr lang="ko-KR" altLang="en-US" sz="1100" dirty="0" smtClean="0"/>
              <a:t/>
            </a:r>
            <a:br>
              <a:rPr lang="ko-KR" altLang="en-US" sz="1100" dirty="0" smtClean="0"/>
            </a:br>
            <a:r>
              <a:rPr lang="en-US" altLang="ko-KR" sz="1100" dirty="0" smtClean="0"/>
              <a:t>- </a:t>
            </a:r>
            <a:r>
              <a:rPr lang="ko-KR" altLang="en-US" sz="1100" dirty="0" smtClean="0"/>
              <a:t>사람들은 정당하다고 인정받은 것들에 대해서는 이유를 </a:t>
            </a:r>
            <a:r>
              <a:rPr lang="ko-KR" altLang="en-US" sz="1100" dirty="0" err="1" smtClean="0"/>
              <a:t>묻지않고</a:t>
            </a:r>
            <a:r>
              <a:rPr lang="ko-KR" altLang="en-US" sz="1100" dirty="0" smtClean="0"/>
              <a:t> 무조건 따르려는 경향이 </a:t>
            </a:r>
            <a:r>
              <a:rPr lang="ko-KR" altLang="en-US" sz="1100" dirty="0" smtClean="0"/>
              <a:t>있다</a:t>
            </a:r>
            <a:r>
              <a:rPr lang="en-US" altLang="ko-KR" sz="1100" dirty="0" smtClean="0"/>
              <a:t>.</a:t>
            </a:r>
            <a:endParaRPr lang="en-US" altLang="ko-KR" sz="1100" dirty="0" smtClean="0"/>
          </a:p>
          <a:p>
            <a:r>
              <a:rPr lang="en-US" altLang="ko-KR" sz="1100" dirty="0" smtClean="0"/>
              <a:t>– </a:t>
            </a:r>
            <a:r>
              <a:rPr lang="ko-KR" altLang="en-US" sz="1100" dirty="0" smtClean="0"/>
              <a:t>리더는 구성원과 정당한 권위의 힘을 발휘할 수 있을 정도의 신뢰를 쌓아가는 것이 </a:t>
            </a:r>
            <a:r>
              <a:rPr lang="ko-KR" altLang="en-US" sz="1100" dirty="0" smtClean="0"/>
              <a:t>중요하다</a:t>
            </a:r>
            <a:r>
              <a:rPr lang="en-US" altLang="ko-KR" sz="1100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121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86161158"/>
      </p:ext>
    </p:extLst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▨ 주제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sz="1100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dirty="0" smtClean="0"/>
              <a:t>동기부여 전략 개발원칙 설명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▨ 운영방식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강의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▨ 강의주안점</a:t>
            </a:r>
          </a:p>
          <a:p>
            <a:endParaRPr lang="ko-KR" altLang="en-US" dirty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dirty="0" smtClean="0"/>
              <a:t>다음의 의미를 설명합니다</a:t>
            </a:r>
            <a:r>
              <a:rPr lang="en-US" altLang="ko-KR" sz="1100" dirty="0" smtClean="0"/>
              <a:t>.</a:t>
            </a:r>
            <a:br>
              <a:rPr lang="en-US" altLang="ko-KR" sz="1100" dirty="0" smtClean="0"/>
            </a:br>
            <a:r>
              <a:rPr lang="en-US" altLang="ko-KR" sz="1100" dirty="0" smtClean="0"/>
              <a:t>- </a:t>
            </a:r>
            <a:r>
              <a:rPr lang="ko-KR" altLang="en-US" sz="1100" dirty="0" smtClean="0"/>
              <a:t>사람들은 하지 말라고 할 때 더 하고 </a:t>
            </a:r>
            <a:r>
              <a:rPr lang="ko-KR" altLang="en-US" sz="1100" dirty="0" smtClean="0"/>
              <a:t>싶어한다</a:t>
            </a:r>
            <a:r>
              <a:rPr lang="en-US" altLang="ko-KR" sz="1100" dirty="0" smtClean="0"/>
              <a:t>.</a:t>
            </a:r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r>
              <a:rPr lang="en-US" altLang="ko-KR" sz="1100" dirty="0" smtClean="0"/>
              <a:t>- </a:t>
            </a:r>
            <a:r>
              <a:rPr lang="ko-KR" altLang="en-US" sz="1100" dirty="0" smtClean="0"/>
              <a:t>마광수의 즐거운 사라도 판매금지 때문에 인기 폭발</a:t>
            </a:r>
            <a:br>
              <a:rPr lang="ko-KR" altLang="en-US" sz="1100" dirty="0" smtClean="0"/>
            </a:br>
            <a:r>
              <a:rPr lang="en-US" altLang="ko-KR" sz="1100" dirty="0" smtClean="0"/>
              <a:t>- </a:t>
            </a:r>
            <a:r>
              <a:rPr lang="ko-KR" altLang="en-US" sz="1100" dirty="0" smtClean="0"/>
              <a:t>청바지의 경우도 포장을 뜯을 수 없게 만들면 더 사고 </a:t>
            </a:r>
            <a:r>
              <a:rPr lang="ko-KR" altLang="en-US" sz="1100" dirty="0" smtClean="0"/>
              <a:t>싶어한다</a:t>
            </a:r>
            <a:r>
              <a:rPr lang="en-US" altLang="ko-KR" sz="1100" dirty="0" smtClean="0"/>
              <a:t>.</a:t>
            </a:r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r>
              <a:rPr lang="en-US" altLang="ko-KR" sz="1100" dirty="0" smtClean="0"/>
              <a:t>- </a:t>
            </a:r>
            <a:r>
              <a:rPr lang="ko-KR" altLang="en-US" sz="1100" dirty="0" smtClean="0"/>
              <a:t>그런 성향들이 있음을 아니까 </a:t>
            </a:r>
            <a:r>
              <a:rPr lang="en-US" altLang="ko-KR" sz="1100" dirty="0" smtClean="0"/>
              <a:t>‘</a:t>
            </a:r>
            <a:r>
              <a:rPr lang="ko-KR" altLang="en-US" sz="1100" dirty="0" err="1" smtClean="0"/>
              <a:t>하지말라</a:t>
            </a:r>
            <a:r>
              <a:rPr lang="en-US" altLang="ko-KR" sz="1100" dirty="0" smtClean="0"/>
              <a:t>’</a:t>
            </a:r>
            <a:r>
              <a:rPr lang="ko-KR" altLang="en-US" sz="1100" dirty="0" smtClean="0"/>
              <a:t>라는 식으로 팀을 관리하지 말고</a:t>
            </a:r>
            <a:br>
              <a:rPr lang="ko-KR" altLang="en-US" sz="1100" dirty="0" smtClean="0"/>
            </a:br>
            <a:r>
              <a:rPr lang="ko-KR" altLang="en-US" sz="1100" dirty="0" smtClean="0"/>
              <a:t>   우리가 </a:t>
            </a:r>
            <a:r>
              <a:rPr lang="en-US" altLang="ko-KR" sz="1100" dirty="0" smtClean="0"/>
              <a:t>‘</a:t>
            </a:r>
            <a:r>
              <a:rPr lang="ko-KR" altLang="en-US" sz="1100" dirty="0" err="1" smtClean="0"/>
              <a:t>해야하는</a:t>
            </a:r>
            <a:r>
              <a:rPr lang="ko-KR" altLang="en-US" sz="1100" dirty="0" smtClean="0"/>
              <a:t> 것</a:t>
            </a:r>
            <a:r>
              <a:rPr lang="en-US" altLang="ko-KR" sz="1100" dirty="0" smtClean="0"/>
              <a:t>’ </a:t>
            </a:r>
            <a:r>
              <a:rPr lang="ko-KR" altLang="en-US" sz="1100" dirty="0" smtClean="0"/>
              <a:t>중심으로 관리를 하는 것이 </a:t>
            </a:r>
            <a:r>
              <a:rPr lang="ko-KR" altLang="en-US" sz="1100" dirty="0" smtClean="0"/>
              <a:t>바람직하다</a:t>
            </a:r>
            <a:r>
              <a:rPr lang="en-US" altLang="ko-KR" sz="1100" dirty="0" smtClean="0"/>
              <a:t>.</a:t>
            </a:r>
            <a:endParaRPr lang="en-US" altLang="ko-KR" sz="110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122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96391289"/>
      </p:ext>
    </p:extLst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▨ 주제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sz="1100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dirty="0" smtClean="0"/>
              <a:t>동기부여 전략 개발원칙 설명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▨ 운영방식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강의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▨ 강의주안점</a:t>
            </a:r>
          </a:p>
          <a:p>
            <a:endParaRPr lang="ko-KR" altLang="en-US" dirty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dirty="0" smtClean="0"/>
              <a:t>다음의 의미를 설명합니다</a:t>
            </a:r>
            <a:r>
              <a:rPr lang="en-US" altLang="ko-KR" sz="1100" dirty="0" smtClean="0"/>
              <a:t>.</a:t>
            </a:r>
            <a:br>
              <a:rPr lang="en-US" altLang="ko-KR" sz="1100" dirty="0" smtClean="0"/>
            </a:br>
            <a:r>
              <a:rPr lang="en-US" altLang="ko-KR" sz="1100" dirty="0" smtClean="0"/>
              <a:t>- </a:t>
            </a:r>
            <a:r>
              <a:rPr lang="ko-KR" altLang="en-US" sz="1100" dirty="0" smtClean="0"/>
              <a:t>사람들은 어느 정해진 데드라인이 오면 조바심을 </a:t>
            </a:r>
            <a:r>
              <a:rPr lang="ko-KR" altLang="en-US" sz="1100" dirty="0" smtClean="0"/>
              <a:t>낸다</a:t>
            </a:r>
            <a:r>
              <a:rPr lang="en-US" altLang="ko-KR" sz="1100" dirty="0" smtClean="0"/>
              <a:t>.</a:t>
            </a:r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r>
              <a:rPr lang="en-US" altLang="ko-KR" sz="1100" dirty="0" smtClean="0"/>
              <a:t>- </a:t>
            </a:r>
            <a:r>
              <a:rPr lang="ko-KR" altLang="en-US" sz="1100" dirty="0" smtClean="0"/>
              <a:t>홈쇼핑에서도 </a:t>
            </a:r>
            <a:r>
              <a:rPr lang="en-US" altLang="ko-KR" sz="1100" dirty="0" smtClean="0"/>
              <a:t>“</a:t>
            </a:r>
            <a:r>
              <a:rPr lang="ko-KR" altLang="en-US" sz="1100" dirty="0" smtClean="0"/>
              <a:t>마감시간 </a:t>
            </a:r>
            <a:r>
              <a:rPr lang="ko-KR" altLang="en-US" sz="1100" dirty="0" err="1" smtClean="0"/>
              <a:t>몇분</a:t>
            </a:r>
            <a:r>
              <a:rPr lang="en-US" altLang="ko-KR" sz="1100" dirty="0" smtClean="0"/>
              <a:t>!”  </a:t>
            </a:r>
            <a:r>
              <a:rPr lang="ko-KR" altLang="en-US" sz="1100" dirty="0" smtClean="0"/>
              <a:t>마감시간을 알려주면 의사결정을 행동으로 </a:t>
            </a:r>
            <a:r>
              <a:rPr lang="ko-KR" altLang="en-US" sz="1100" dirty="0" smtClean="0"/>
              <a:t>옮긴다</a:t>
            </a:r>
            <a:r>
              <a:rPr lang="en-US" altLang="ko-KR" sz="1100" dirty="0" smtClean="0"/>
              <a:t>.</a:t>
            </a:r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r>
              <a:rPr lang="en-US" altLang="ko-KR" sz="1100" dirty="0" smtClean="0"/>
              <a:t>- </a:t>
            </a:r>
            <a:r>
              <a:rPr lang="ko-KR" altLang="en-US" sz="1100" dirty="0" smtClean="0"/>
              <a:t>어느 정도는 팀원들의 생각을 촉진하거나 행동을 촉구하기 위해서는</a:t>
            </a:r>
            <a:br>
              <a:rPr lang="ko-KR" altLang="en-US" sz="1100" dirty="0" smtClean="0"/>
            </a:br>
            <a:r>
              <a:rPr lang="ko-KR" altLang="en-US" sz="1100" dirty="0" smtClean="0"/>
              <a:t>   마감 위기의식을 조성하는 것이 </a:t>
            </a:r>
            <a:r>
              <a:rPr lang="ko-KR" altLang="en-US" sz="1100" dirty="0" smtClean="0"/>
              <a:t>좋다</a:t>
            </a:r>
            <a:r>
              <a:rPr lang="en-US" altLang="ko-KR" sz="1100" dirty="0" smtClean="0"/>
              <a:t>.</a:t>
            </a:r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r>
              <a:rPr lang="en-US" altLang="ko-KR" sz="1100" dirty="0" smtClean="0"/>
              <a:t>- </a:t>
            </a:r>
            <a:r>
              <a:rPr lang="ko-KR" altLang="en-US" sz="1100" dirty="0" smtClean="0"/>
              <a:t>긴 일정관리 형태로 </a:t>
            </a:r>
            <a:r>
              <a:rPr lang="ko-KR" altLang="en-US" sz="1100" dirty="0" err="1" smtClean="0"/>
              <a:t>가지말고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중간 중간에 필요한 마감전략을 활용하면 </a:t>
            </a:r>
            <a:r>
              <a:rPr lang="ko-KR" altLang="en-US" sz="1100" dirty="0" smtClean="0"/>
              <a:t>좋다</a:t>
            </a:r>
            <a:r>
              <a:rPr lang="en-US" altLang="ko-KR" sz="1100" dirty="0" smtClean="0"/>
              <a:t>.</a:t>
            </a:r>
            <a:endParaRPr lang="en-US" altLang="ko-KR" sz="110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123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8003695"/>
      </p:ext>
    </p:extLst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▨ 주제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sz="1100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dirty="0" smtClean="0"/>
              <a:t>동기부여 전략 개발원칙 설명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▨ 운영방식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강의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▨ 강의주안점</a:t>
            </a:r>
          </a:p>
          <a:p>
            <a:endParaRPr lang="ko-KR" altLang="en-US" dirty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dirty="0" smtClean="0"/>
              <a:t>다음의 의미를 설명합니다</a:t>
            </a:r>
            <a:r>
              <a:rPr lang="en-US" altLang="ko-KR" sz="1100" dirty="0" smtClean="0"/>
              <a:t>.</a:t>
            </a:r>
            <a:br>
              <a:rPr lang="en-US" altLang="ko-KR" sz="1100" dirty="0" smtClean="0"/>
            </a:br>
            <a:r>
              <a:rPr lang="en-US" altLang="ko-KR" sz="1100" dirty="0" smtClean="0"/>
              <a:t>- </a:t>
            </a:r>
            <a:r>
              <a:rPr lang="ko-KR" altLang="en-US" sz="1100" dirty="0" smtClean="0"/>
              <a:t>미국에서 실제 실험을 했는데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줄이 서 있었는데 새치기 하는 실험</a:t>
            </a:r>
            <a:br>
              <a:rPr lang="ko-KR" altLang="en-US" sz="1100" dirty="0" smtClean="0"/>
            </a:br>
            <a:r>
              <a:rPr lang="en-US" altLang="ko-KR" sz="1100" dirty="0" smtClean="0"/>
              <a:t>- “</a:t>
            </a:r>
            <a:r>
              <a:rPr lang="ko-KR" altLang="en-US" sz="1100" dirty="0" smtClean="0"/>
              <a:t>제가 바빠서 먼저 하겠습니다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하면서 새치기 </a:t>
            </a:r>
            <a:r>
              <a:rPr lang="ko-KR" altLang="en-US" sz="1100" dirty="0" err="1" smtClean="0"/>
              <a:t>하는것과</a:t>
            </a:r>
            <a:r>
              <a:rPr lang="ko-KR" altLang="en-US" sz="1100" dirty="0" smtClean="0"/>
              <a:t/>
            </a:r>
            <a:br>
              <a:rPr lang="ko-KR" altLang="en-US" sz="1100" dirty="0" smtClean="0"/>
            </a:br>
            <a:r>
              <a:rPr lang="ko-KR" altLang="en-US" sz="1100" dirty="0" smtClean="0"/>
              <a:t>  </a:t>
            </a:r>
            <a:r>
              <a:rPr lang="en-US" altLang="ko-KR" sz="1100" dirty="0" smtClean="0"/>
              <a:t>“</a:t>
            </a:r>
            <a:r>
              <a:rPr lang="ko-KR" altLang="en-US" sz="1100" dirty="0" smtClean="0"/>
              <a:t>제가 바빠서 </a:t>
            </a:r>
            <a:r>
              <a:rPr lang="ko-KR" altLang="en-US" sz="1100" dirty="0" err="1" smtClean="0"/>
              <a:t>먼저하겠습니다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왜냐하면</a:t>
            </a:r>
            <a:r>
              <a:rPr lang="en-US" altLang="ko-KR" sz="1100" dirty="0" smtClean="0"/>
              <a:t>…” </a:t>
            </a:r>
            <a:r>
              <a:rPr lang="ko-KR" altLang="en-US" sz="1100" dirty="0" smtClean="0"/>
              <a:t>이라고 했을 때 </a:t>
            </a:r>
            <a:r>
              <a:rPr lang="ko-KR" altLang="en-US" sz="1100" dirty="0" err="1" smtClean="0"/>
              <a:t>양보율</a:t>
            </a:r>
            <a:r>
              <a:rPr lang="ko-KR" altLang="en-US" sz="1100" dirty="0" smtClean="0"/>
              <a:t> 훨씬 </a:t>
            </a:r>
            <a:r>
              <a:rPr lang="ko-KR" altLang="en-US" sz="1100" dirty="0" smtClean="0"/>
              <a:t>높다</a:t>
            </a:r>
            <a:r>
              <a:rPr lang="en-US" altLang="ko-KR" sz="1100" dirty="0" smtClean="0"/>
              <a:t>.</a:t>
            </a:r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r>
              <a:rPr lang="en-US" altLang="ko-KR" sz="1100" dirty="0" smtClean="0"/>
              <a:t>  </a:t>
            </a:r>
            <a:r>
              <a:rPr lang="ko-KR" altLang="en-US" sz="1100" dirty="0" smtClean="0"/>
              <a:t>사람들은 양해를 받을 때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양해에 대한 이유나 근거를 제시할 때 만족스럽게 </a:t>
            </a:r>
            <a:r>
              <a:rPr lang="ko-KR" altLang="en-US" sz="1100" dirty="0" smtClean="0"/>
              <a:t>수용한다</a:t>
            </a:r>
            <a:r>
              <a:rPr lang="en-US" altLang="ko-KR" sz="1100" dirty="0" smtClean="0"/>
              <a:t>.</a:t>
            </a:r>
            <a:r>
              <a:rPr lang="ko-KR" altLang="en-US" sz="1100" dirty="0" smtClean="0"/>
              <a:t/>
            </a:r>
            <a:br>
              <a:rPr lang="ko-KR" altLang="en-US" sz="1100" dirty="0" smtClean="0"/>
            </a:br>
            <a:r>
              <a:rPr lang="en-US" altLang="ko-KR" sz="1100" dirty="0" smtClean="0"/>
              <a:t>- </a:t>
            </a:r>
            <a:r>
              <a:rPr lang="ko-KR" altLang="en-US" sz="1100" dirty="0" smtClean="0"/>
              <a:t>내가 한 행동에 대해서 분명한 이유 등을 자상하게 먼저 밝히면서 다가서려는 </a:t>
            </a:r>
            <a:r>
              <a:rPr lang="ko-KR" altLang="en-US" sz="1100" dirty="0" smtClean="0"/>
              <a:t>노력이 필요하다</a:t>
            </a:r>
            <a:r>
              <a:rPr lang="en-US" altLang="ko-KR" sz="1100" dirty="0" smtClean="0"/>
              <a:t>.</a:t>
            </a:r>
            <a:endParaRPr lang="ko-KR" altLang="en-US" sz="110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124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17414369"/>
      </p:ext>
    </p:extLst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▨ 주제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sz="1100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dirty="0" smtClean="0"/>
              <a:t>동기부여 전략 개발원칙 설명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▨ 운영방식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강의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▨ 강의주안점</a:t>
            </a:r>
          </a:p>
          <a:p>
            <a:endParaRPr lang="ko-KR" altLang="en-US" dirty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dirty="0" smtClean="0"/>
              <a:t>다음의 의미를 설명합니다</a:t>
            </a:r>
            <a:r>
              <a:rPr lang="en-US" altLang="ko-KR" sz="1100" dirty="0" smtClean="0"/>
              <a:t>.</a:t>
            </a:r>
            <a:br>
              <a:rPr lang="en-US" altLang="ko-KR" sz="1100" dirty="0" smtClean="0"/>
            </a:br>
            <a:r>
              <a:rPr lang="en-US" altLang="ko-KR" sz="1100" dirty="0" smtClean="0"/>
              <a:t>- </a:t>
            </a:r>
            <a:r>
              <a:rPr lang="ko-KR" altLang="en-US" sz="1100" dirty="0" smtClean="0"/>
              <a:t>부부들을 조사했더니 부부들은 얼굴이 닮는다고 하기도 하고 말하는 패턴도 </a:t>
            </a:r>
            <a:r>
              <a:rPr lang="ko-KR" altLang="en-US" sz="1100" dirty="0" smtClean="0"/>
              <a:t>비슷해진다</a:t>
            </a:r>
            <a:r>
              <a:rPr lang="en-US" altLang="ko-KR" sz="1100" dirty="0" smtClean="0"/>
              <a:t>.</a:t>
            </a:r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r>
              <a:rPr lang="en-US" altLang="ko-KR" sz="1100" dirty="0" smtClean="0"/>
              <a:t>  </a:t>
            </a:r>
            <a:r>
              <a:rPr lang="ko-KR" altLang="en-US" sz="1100" dirty="0" smtClean="0"/>
              <a:t>서로간의 정서적이거나 친밀한 사람들은 언어나 몸짓에 있어서 닮아가는 모습을 </a:t>
            </a:r>
            <a:r>
              <a:rPr lang="ko-KR" altLang="en-US" sz="1100" dirty="0" smtClean="0"/>
              <a:t>보인다</a:t>
            </a:r>
            <a:r>
              <a:rPr lang="en-US" altLang="ko-KR" sz="1100" dirty="0" smtClean="0"/>
              <a:t>.</a:t>
            </a:r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r>
              <a:rPr lang="en-US" altLang="ko-KR" sz="1100" dirty="0" smtClean="0"/>
              <a:t>- </a:t>
            </a:r>
            <a:r>
              <a:rPr lang="ko-KR" altLang="en-US" sz="1100" dirty="0" smtClean="0"/>
              <a:t>리더가 팀원들과 신뢰를 공유하기 위해서 팀원들의 언어</a:t>
            </a:r>
            <a:r>
              <a:rPr lang="en-US" altLang="ko-KR" sz="1100" dirty="0" smtClean="0"/>
              <a:t>, </a:t>
            </a:r>
            <a:r>
              <a:rPr lang="ko-KR" altLang="en-US" sz="1100" dirty="0" err="1" smtClean="0"/>
              <a:t>제스츄어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감성의 변화 등에 맞게</a:t>
            </a:r>
            <a:br>
              <a:rPr lang="ko-KR" altLang="en-US" sz="1100" dirty="0" smtClean="0"/>
            </a:br>
            <a:r>
              <a:rPr lang="ko-KR" altLang="en-US" sz="1100" dirty="0" smtClean="0"/>
              <a:t>  보조를 맞추는 행동을 해보면 좋을 </a:t>
            </a:r>
            <a:r>
              <a:rPr lang="ko-KR" altLang="en-US" sz="1100" dirty="0" smtClean="0"/>
              <a:t>것이다</a:t>
            </a:r>
            <a:r>
              <a:rPr lang="en-US" altLang="ko-KR" sz="1100" dirty="0" smtClean="0"/>
              <a:t>.</a:t>
            </a:r>
            <a:endParaRPr lang="en-US" altLang="ko-KR" sz="110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125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482767"/>
      </p:ext>
    </p:extLst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▨ 주제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sz="1100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dirty="0" smtClean="0"/>
              <a:t>동기부여 전략 개발원칙 설명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▨ 운영방식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강의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▨ 강의주안점</a:t>
            </a:r>
          </a:p>
          <a:p>
            <a:endParaRPr lang="ko-KR" altLang="en-US" dirty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dirty="0" smtClean="0"/>
              <a:t>다음의 의미를 설명합니다</a:t>
            </a:r>
            <a:r>
              <a:rPr lang="en-US" altLang="ko-KR" sz="1100" dirty="0" smtClean="0"/>
              <a:t>.</a:t>
            </a:r>
            <a:br>
              <a:rPr lang="en-US" altLang="ko-KR" sz="1100" dirty="0" smtClean="0"/>
            </a:br>
            <a:r>
              <a:rPr lang="en-US" altLang="ko-KR" sz="1100" dirty="0" smtClean="0"/>
              <a:t>- </a:t>
            </a:r>
            <a:r>
              <a:rPr lang="ko-KR" altLang="en-US" sz="1100" dirty="0" smtClean="0"/>
              <a:t>행동 결과를 가시적으로 표현하여 동기부여를 하는 것이</a:t>
            </a:r>
            <a:br>
              <a:rPr lang="ko-KR" altLang="en-US" sz="1100" dirty="0" smtClean="0"/>
            </a:br>
            <a:r>
              <a:rPr lang="ko-KR" altLang="en-US" sz="1100" dirty="0" smtClean="0"/>
              <a:t>   구성원의 동기를 자극하고 과정을 촉진하는 방법이 될 수 </a:t>
            </a:r>
            <a:r>
              <a:rPr lang="ko-KR" altLang="en-US" sz="1100" dirty="0" smtClean="0"/>
              <a:t>있다</a:t>
            </a:r>
            <a:r>
              <a:rPr lang="en-US" altLang="ko-KR" sz="1100" dirty="0" smtClean="0"/>
              <a:t>.</a:t>
            </a:r>
            <a:endParaRPr lang="en-US" altLang="ko-KR" sz="110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126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93799215"/>
      </p:ext>
    </p:extLst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79450" y="5225157"/>
            <a:ext cx="5629870" cy="3451299"/>
          </a:xfrm>
        </p:spPr>
        <p:txBody>
          <a:bodyPr/>
          <a:lstStyle/>
          <a:p>
            <a:r>
              <a:rPr lang="ko-KR" altLang="en-US" dirty="0" smtClean="0"/>
              <a:t>▨ 주제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sz="1100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dirty="0" smtClean="0"/>
              <a:t>동기부여 전략 개발원칙 설명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▨ 운영방식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강의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▨ 강의주안점</a:t>
            </a:r>
          </a:p>
          <a:p>
            <a:endParaRPr lang="ko-KR" altLang="en-US" dirty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dirty="0" smtClean="0"/>
              <a:t>다음의 의미를 설명합니다</a:t>
            </a:r>
            <a:r>
              <a:rPr lang="en-US" altLang="ko-KR" sz="1100" dirty="0" smtClean="0"/>
              <a:t>.</a:t>
            </a:r>
            <a:br>
              <a:rPr lang="en-US" altLang="ko-KR" sz="1100" dirty="0" smtClean="0"/>
            </a:br>
            <a:r>
              <a:rPr lang="en-US" altLang="ko-KR" sz="1100" dirty="0" smtClean="0"/>
              <a:t>- </a:t>
            </a:r>
            <a:r>
              <a:rPr lang="ko-KR" altLang="en-US" sz="1100" dirty="0" err="1" smtClean="0"/>
              <a:t>프레이밍</a:t>
            </a:r>
            <a:r>
              <a:rPr lang="ko-KR" altLang="en-US" sz="1100" dirty="0" smtClean="0"/>
              <a:t> 효과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상황을 표현하는 방식에 따라 사람들이 생각하는 방향도 달라지고</a:t>
            </a:r>
            <a:r>
              <a:rPr lang="en-US" altLang="ko-KR" sz="1100" dirty="0" smtClean="0"/>
              <a:t>,</a:t>
            </a:r>
            <a:br>
              <a:rPr lang="en-US" altLang="ko-KR" sz="1100" dirty="0" smtClean="0"/>
            </a:br>
            <a:r>
              <a:rPr lang="en-US" altLang="ko-KR" sz="1100" dirty="0" smtClean="0"/>
              <a:t>   </a:t>
            </a:r>
            <a:r>
              <a:rPr lang="ko-KR" altLang="en-US" sz="1100" dirty="0" smtClean="0"/>
              <a:t>나아가 사람들의 선택도 </a:t>
            </a:r>
            <a:r>
              <a:rPr lang="ko-KR" altLang="en-US" sz="1100" dirty="0" smtClean="0"/>
              <a:t>달라진다</a:t>
            </a:r>
            <a:r>
              <a:rPr lang="en-US" altLang="ko-KR" sz="1100" dirty="0" smtClean="0"/>
              <a:t>.</a:t>
            </a:r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r>
              <a:rPr lang="en-US" altLang="ko-KR" sz="1100" dirty="0" smtClean="0"/>
              <a:t>- </a:t>
            </a:r>
            <a:r>
              <a:rPr lang="ko-KR" altLang="en-US" sz="1100" dirty="0" smtClean="0"/>
              <a:t>물건을 사러 갔는데 </a:t>
            </a:r>
            <a:r>
              <a:rPr lang="en-US" altLang="ko-KR" sz="1100" dirty="0" smtClean="0"/>
              <a:t>10</a:t>
            </a:r>
            <a:r>
              <a:rPr lang="ko-KR" altLang="en-US" sz="1100" dirty="0" smtClean="0"/>
              <a:t>만원 짜리를 사러 갔는데 친구를 만났는데 옆 백화점에서는 </a:t>
            </a:r>
            <a:br>
              <a:rPr lang="ko-KR" altLang="en-US" sz="1100" dirty="0" smtClean="0"/>
            </a:br>
            <a:r>
              <a:rPr lang="ko-KR" altLang="en-US" sz="1100" dirty="0" smtClean="0"/>
              <a:t>   </a:t>
            </a:r>
            <a:r>
              <a:rPr lang="en-US" altLang="ko-KR" sz="1100" dirty="0" smtClean="0"/>
              <a:t>6</a:t>
            </a:r>
            <a:r>
              <a:rPr lang="ko-KR" altLang="en-US" sz="1100" dirty="0" smtClean="0"/>
              <a:t>만원에 팔더라고 하면 십중팔구 옆 백화점으로 간다</a:t>
            </a:r>
            <a:r>
              <a:rPr lang="en-US" altLang="ko-KR" sz="1100" dirty="0" smtClean="0"/>
              <a:t>.</a:t>
            </a:r>
            <a:br>
              <a:rPr lang="en-US" altLang="ko-KR" sz="1100" dirty="0" smtClean="0"/>
            </a:br>
            <a:r>
              <a:rPr lang="en-US" altLang="ko-KR" sz="1100" dirty="0" smtClean="0"/>
              <a:t>   </a:t>
            </a:r>
            <a:r>
              <a:rPr lang="ko-KR" altLang="en-US" sz="1100" dirty="0" smtClean="0"/>
              <a:t>그런데 </a:t>
            </a:r>
            <a:r>
              <a:rPr lang="en-US" altLang="ko-KR" sz="1100" dirty="0" smtClean="0"/>
              <a:t>100</a:t>
            </a:r>
            <a:r>
              <a:rPr lang="ko-KR" altLang="en-US" sz="1100" dirty="0" smtClean="0"/>
              <a:t>만원 짜리 카메라를 사는데 친구가 옆 백화점에서는 </a:t>
            </a:r>
            <a:r>
              <a:rPr lang="en-US" altLang="ko-KR" sz="1100" dirty="0" smtClean="0"/>
              <a:t>96</a:t>
            </a:r>
            <a:r>
              <a:rPr lang="ko-KR" altLang="en-US" sz="1100" dirty="0" smtClean="0"/>
              <a:t>만원에 팔더라고 하면</a:t>
            </a:r>
            <a:br>
              <a:rPr lang="ko-KR" altLang="en-US" sz="1100" dirty="0" smtClean="0"/>
            </a:br>
            <a:r>
              <a:rPr lang="ko-KR" altLang="en-US" sz="1100" dirty="0" smtClean="0"/>
              <a:t>   심각하게 받아들이지 않고 그냥 </a:t>
            </a:r>
            <a:r>
              <a:rPr lang="en-US" altLang="ko-KR" sz="1100" dirty="0" smtClean="0"/>
              <a:t>100</a:t>
            </a:r>
            <a:r>
              <a:rPr lang="ko-KR" altLang="en-US" sz="1100" dirty="0" smtClean="0"/>
              <a:t>만원 짜리 카메라를 </a:t>
            </a:r>
            <a:r>
              <a:rPr lang="ko-KR" altLang="en-US" sz="1100" dirty="0" smtClean="0"/>
              <a:t>구입한다</a:t>
            </a:r>
            <a:r>
              <a:rPr lang="en-US" altLang="ko-KR" sz="1100" dirty="0" smtClean="0"/>
              <a:t>.</a:t>
            </a:r>
            <a:r>
              <a:rPr lang="ko-KR" altLang="en-US" sz="1100" dirty="0" smtClean="0"/>
              <a:t> </a:t>
            </a:r>
            <a:r>
              <a:rPr lang="ko-KR" altLang="en-US" sz="1100" dirty="0" smtClean="0"/>
              <a:t/>
            </a:r>
            <a:br>
              <a:rPr lang="ko-KR" altLang="en-US" sz="1100" dirty="0" smtClean="0"/>
            </a:br>
            <a:r>
              <a:rPr lang="en-US" altLang="ko-KR" sz="1100" dirty="0" smtClean="0"/>
              <a:t>   </a:t>
            </a:r>
            <a:r>
              <a:rPr lang="ko-KR" altLang="en-US" sz="1100" dirty="0" smtClean="0"/>
              <a:t>사람들이 은연중에 똑같은 논리 적용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앞에 것은 할인율 </a:t>
            </a:r>
            <a:r>
              <a:rPr lang="en-US" altLang="ko-KR" sz="1100" dirty="0" smtClean="0"/>
              <a:t>40%, </a:t>
            </a:r>
            <a:r>
              <a:rPr lang="ko-KR" altLang="en-US" sz="1100" dirty="0" smtClean="0"/>
              <a:t>뒤에 것은 할인율 </a:t>
            </a:r>
            <a:r>
              <a:rPr lang="en-US" altLang="ko-KR" sz="1100" dirty="0" smtClean="0"/>
              <a:t>4%</a:t>
            </a:r>
            <a:r>
              <a:rPr lang="ko-KR" altLang="en-US" sz="1100" dirty="0" smtClean="0"/>
              <a:t>임</a:t>
            </a:r>
            <a:r>
              <a:rPr lang="en-US" altLang="ko-KR" sz="1100" dirty="0" smtClean="0"/>
              <a:t>.</a:t>
            </a:r>
            <a:br>
              <a:rPr lang="en-US" altLang="ko-KR" sz="1100" dirty="0" smtClean="0"/>
            </a:br>
            <a:r>
              <a:rPr lang="en-US" altLang="ko-KR" sz="1100" dirty="0" smtClean="0"/>
              <a:t>   </a:t>
            </a:r>
            <a:r>
              <a:rPr lang="ko-KR" altLang="en-US" sz="1100" dirty="0" smtClean="0"/>
              <a:t>그러나 절약이라는 렌즈로 바라보면 똑같이 </a:t>
            </a:r>
            <a:r>
              <a:rPr lang="en-US" altLang="ko-KR" sz="1100" dirty="0" smtClean="0"/>
              <a:t>4</a:t>
            </a:r>
            <a:r>
              <a:rPr lang="ko-KR" altLang="en-US" sz="1100" dirty="0" smtClean="0"/>
              <a:t>만원의 절약이 </a:t>
            </a:r>
            <a:r>
              <a:rPr lang="ko-KR" altLang="en-US" sz="1100" dirty="0" smtClean="0"/>
              <a:t>된다</a:t>
            </a:r>
            <a:r>
              <a:rPr lang="en-US" altLang="ko-KR" sz="1100" dirty="0" smtClean="0"/>
              <a:t>.</a:t>
            </a:r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r>
              <a:rPr lang="en-US" altLang="ko-KR" sz="1100" dirty="0" smtClean="0"/>
              <a:t>- </a:t>
            </a:r>
            <a:r>
              <a:rPr lang="ko-KR" altLang="en-US" sz="1100" dirty="0" smtClean="0"/>
              <a:t>누군가의 마인드를 바꿀 때는 그 사람이 무의식 중에 갖고 있는 프레임을 바꿔줄 필요가 </a:t>
            </a:r>
            <a:r>
              <a:rPr lang="ko-KR" altLang="en-US" sz="1100" dirty="0" smtClean="0"/>
              <a:t>있다</a:t>
            </a:r>
            <a:r>
              <a:rPr lang="en-US" altLang="ko-KR" sz="1100" dirty="0" smtClean="0"/>
              <a:t>.</a:t>
            </a:r>
            <a:endParaRPr lang="en-US" altLang="ko-KR" sz="110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127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53812414"/>
      </p:ext>
    </p:extLst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▨ 주제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sz="1100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dirty="0" smtClean="0"/>
              <a:t>동기부여 전략 개발원칙 설명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▨ 운영방식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강의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▨ 강의주안점</a:t>
            </a:r>
          </a:p>
          <a:p>
            <a:endParaRPr lang="ko-KR" altLang="en-US" dirty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dirty="0" smtClean="0"/>
              <a:t>다음의 의미를 설명합니다</a:t>
            </a:r>
            <a:r>
              <a:rPr lang="en-US" altLang="ko-KR" sz="1100" dirty="0" smtClean="0"/>
              <a:t>.</a:t>
            </a:r>
            <a:br>
              <a:rPr lang="en-US" altLang="ko-KR" sz="1100" dirty="0" smtClean="0"/>
            </a:br>
            <a:r>
              <a:rPr lang="en-US" altLang="ko-KR" sz="1100" dirty="0" smtClean="0"/>
              <a:t>: </a:t>
            </a:r>
            <a:r>
              <a:rPr lang="ko-KR" altLang="en-US" sz="1100" dirty="0" smtClean="0"/>
              <a:t>모든 메시지는 주체인 사람과 메시지가 결합된 것인데</a:t>
            </a:r>
            <a:br>
              <a:rPr lang="ko-KR" altLang="en-US" sz="1100" dirty="0" smtClean="0"/>
            </a:br>
            <a:r>
              <a:rPr lang="ko-KR" altLang="en-US" sz="1100" dirty="0" smtClean="0"/>
              <a:t>  단기적으로는 모델 효과가 큰데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장기적으로는 메시지 효과가 </a:t>
            </a:r>
            <a:r>
              <a:rPr lang="ko-KR" altLang="en-US" sz="1100" dirty="0" smtClean="0"/>
              <a:t>크다</a:t>
            </a:r>
            <a:r>
              <a:rPr lang="en-US" altLang="ko-KR" sz="1100" dirty="0" smtClean="0"/>
              <a:t>.</a:t>
            </a:r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r>
              <a:rPr lang="en-US" altLang="ko-KR" sz="1100" dirty="0" smtClean="0"/>
              <a:t>  </a:t>
            </a:r>
            <a:r>
              <a:rPr lang="ko-KR" altLang="en-US" sz="1100" dirty="0" smtClean="0"/>
              <a:t>리더가 조직원들에게 동기부여 할 때에는 자신의 권위나 위치에 호소하지 말고</a:t>
            </a:r>
            <a:br>
              <a:rPr lang="ko-KR" altLang="en-US" sz="1100" dirty="0" smtClean="0"/>
            </a:br>
            <a:r>
              <a:rPr lang="ko-KR" altLang="en-US" sz="1100" dirty="0" smtClean="0"/>
              <a:t>  좋은 메시지를 활용하면 </a:t>
            </a:r>
            <a:r>
              <a:rPr lang="ko-KR" altLang="en-US" sz="1100" dirty="0" smtClean="0"/>
              <a:t>좋다</a:t>
            </a:r>
            <a:r>
              <a:rPr lang="en-US" altLang="ko-KR" sz="1100" dirty="0" smtClean="0"/>
              <a:t>.</a:t>
            </a:r>
            <a:endParaRPr lang="en-US" altLang="ko-KR" sz="110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128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48578542"/>
      </p:ext>
    </p:extLst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▨ 주제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sz="1100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dirty="0" smtClean="0"/>
              <a:t>동기부여 전략 개발원칙 설명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▨ 운영방식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강의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▨ 강의주안점</a:t>
            </a:r>
          </a:p>
          <a:p>
            <a:endParaRPr lang="ko-KR" altLang="en-US" dirty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dirty="0" smtClean="0"/>
              <a:t>다음의 의미를 설명합니다</a:t>
            </a:r>
            <a:r>
              <a:rPr lang="en-US" altLang="ko-KR" sz="1100" dirty="0" smtClean="0"/>
              <a:t>.</a:t>
            </a:r>
            <a:br>
              <a:rPr lang="en-US" altLang="ko-KR" sz="1100" dirty="0" smtClean="0"/>
            </a:br>
            <a:r>
              <a:rPr lang="en-US" altLang="ko-KR" sz="1100" dirty="0" smtClean="0"/>
              <a:t>- </a:t>
            </a:r>
            <a:r>
              <a:rPr lang="ko-KR" altLang="en-US" sz="1100" dirty="0" smtClean="0"/>
              <a:t>생각은 질문과 그에 대한 대답으로 이루어져 </a:t>
            </a:r>
            <a:r>
              <a:rPr lang="ko-KR" altLang="en-US" sz="1100" dirty="0" smtClean="0"/>
              <a:t>있다</a:t>
            </a:r>
            <a:r>
              <a:rPr lang="en-US" altLang="ko-KR" sz="1100" dirty="0" smtClean="0"/>
              <a:t>.</a:t>
            </a:r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r>
              <a:rPr lang="en-US" altLang="ko-KR" sz="1100" dirty="0" smtClean="0"/>
              <a:t>- </a:t>
            </a:r>
            <a:r>
              <a:rPr lang="ko-KR" altLang="en-US" sz="1100" dirty="0" smtClean="0"/>
              <a:t>어떤 질문을 선택하느냐에 따라 그 이후가 </a:t>
            </a:r>
            <a:r>
              <a:rPr lang="ko-KR" altLang="en-US" sz="1100" dirty="0" smtClean="0"/>
              <a:t>달라진다</a:t>
            </a:r>
            <a:r>
              <a:rPr lang="en-US" altLang="ko-KR" sz="1100" dirty="0" smtClean="0"/>
              <a:t>.</a:t>
            </a:r>
            <a:r>
              <a:rPr lang="ko-KR" altLang="en-US" sz="1100" dirty="0" smtClean="0"/>
              <a:t/>
            </a:r>
            <a:br>
              <a:rPr lang="ko-KR" altLang="en-US" sz="1100" dirty="0" smtClean="0"/>
            </a:br>
            <a:r>
              <a:rPr lang="en-US" altLang="ko-KR" sz="1100" dirty="0" smtClean="0"/>
              <a:t>- </a:t>
            </a:r>
            <a:r>
              <a:rPr lang="ko-KR" altLang="en-US" sz="1100" dirty="0" smtClean="0"/>
              <a:t>질문의 힘은 곧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사고방식을 </a:t>
            </a:r>
            <a:r>
              <a:rPr lang="ko-KR" altLang="en-US" sz="1100" dirty="0" smtClean="0"/>
              <a:t>바꾼다</a:t>
            </a:r>
            <a:r>
              <a:rPr lang="en-US" altLang="ko-KR" sz="1100" dirty="0" smtClean="0"/>
              <a:t>.</a:t>
            </a:r>
            <a:r>
              <a:rPr lang="ko-KR" altLang="en-US" sz="1100" dirty="0" smtClean="0"/>
              <a:t/>
            </a:r>
            <a:br>
              <a:rPr lang="ko-KR" altLang="en-US" sz="1100" dirty="0" smtClean="0"/>
            </a:br>
            <a:r>
              <a:rPr lang="en-US" altLang="ko-KR" sz="1100" dirty="0" smtClean="0"/>
              <a:t>- </a:t>
            </a:r>
            <a:r>
              <a:rPr lang="ko-KR" altLang="en-US" sz="1100" dirty="0" smtClean="0"/>
              <a:t>리더가 팀원들을 대할 때에도 훈계 또는 일방적 조언보다는 질문을 통해 </a:t>
            </a:r>
            <a:br>
              <a:rPr lang="ko-KR" altLang="en-US" sz="1100" dirty="0" smtClean="0"/>
            </a:br>
            <a:r>
              <a:rPr lang="ko-KR" altLang="en-US" sz="1100" dirty="0" smtClean="0"/>
              <a:t>  팀원이 선택하거나 스스로 깨달을 수 있도록 유도하는 것이 </a:t>
            </a:r>
            <a:r>
              <a:rPr lang="ko-KR" altLang="en-US" sz="1100" dirty="0" smtClean="0"/>
              <a:t>좋다</a:t>
            </a:r>
            <a:r>
              <a:rPr lang="en-US" altLang="ko-KR" sz="1100" dirty="0" smtClean="0"/>
              <a:t>.</a:t>
            </a:r>
            <a:endParaRPr lang="ko-KR" altLang="en-US" sz="110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129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205001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한국 </a:t>
            </a:r>
            <a:r>
              <a:rPr lang="ko-KR" altLang="en-US" dirty="0" err="1" smtClean="0"/>
              <a:t>사회적기업</a:t>
            </a:r>
            <a:r>
              <a:rPr lang="ko-KR" altLang="en-US" dirty="0" smtClean="0"/>
              <a:t> 현황 설명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및 질문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 smtClean="0"/>
              <a:t>▨ </a:t>
            </a:r>
            <a:r>
              <a:rPr lang="en-US" altLang="ko-KR" dirty="0" smtClean="0"/>
              <a:t>TIP</a:t>
            </a:r>
          </a:p>
          <a:p>
            <a:endParaRPr lang="en-US" altLang="ko-KR" dirty="0"/>
          </a:p>
          <a:p>
            <a:r>
              <a:rPr lang="ko-KR" altLang="en-US" dirty="0" smtClean="0"/>
              <a:t>표를 보고 어떤 것을 알 수 있는지 먼저 학습자들에게 질문을 한 후 대답에 연결하여 설명합니다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71701943"/>
      </p:ext>
    </p:extLst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동기부여 아이디어 개발</a:t>
            </a:r>
            <a:endParaRPr lang="en-US" altLang="ko-KR" dirty="0" smtClean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활동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화면에 제시된 내용에 따라 진행합니다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130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33027756"/>
      </p:ext>
    </p:extLst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dirty="0" smtClean="0"/>
              <a:t>동기부여 아이디어 </a:t>
            </a:r>
            <a:r>
              <a:rPr lang="en-US" altLang="ko-KR" sz="1100" dirty="0" smtClean="0"/>
              <a:t>Sheet </a:t>
            </a:r>
            <a:r>
              <a:rPr lang="ko-KR" altLang="en-US" sz="1100" dirty="0" smtClean="0"/>
              <a:t>작성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활동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소강의를</a:t>
            </a:r>
            <a:r>
              <a:rPr lang="ko-KR" altLang="en-US" dirty="0" smtClean="0"/>
              <a:t> 들으며 필기한 것을 중심으로 자신의 동기부여 아이디어를 작성합니다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131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06187766"/>
      </p:ext>
    </p:extLst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▨ 주제</a:t>
            </a:r>
          </a:p>
          <a:p>
            <a:endParaRPr lang="ko-KR" altLang="en-US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dirty="0" smtClean="0"/>
              <a:t>동기부여 아이디어 </a:t>
            </a:r>
            <a:r>
              <a:rPr lang="en-US" altLang="ko-KR" sz="1100" dirty="0" smtClean="0"/>
              <a:t>Sheet </a:t>
            </a:r>
            <a:r>
              <a:rPr lang="ko-KR" altLang="en-US" sz="1100" dirty="0" smtClean="0"/>
              <a:t>작성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▨ 운영방식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활동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▨ 강의주안점</a:t>
            </a:r>
          </a:p>
          <a:p>
            <a:endParaRPr lang="ko-KR" altLang="en-US" dirty="0" smtClean="0"/>
          </a:p>
          <a:p>
            <a:r>
              <a:rPr lang="ko-KR" altLang="en-US" dirty="0" err="1"/>
              <a:t>소강의를</a:t>
            </a:r>
            <a:r>
              <a:rPr lang="ko-KR" altLang="en-US" dirty="0"/>
              <a:t> 들으며 필기한 것을 중심으로 자신의 동기부여 아이디어를 작성합니다</a:t>
            </a:r>
            <a:r>
              <a:rPr lang="en-US" altLang="ko-KR" dirty="0"/>
              <a:t>.</a:t>
            </a: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132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57246760"/>
      </p:ext>
    </p:extLst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동기부여 아이디어 개발</a:t>
            </a:r>
            <a:endParaRPr lang="en-US" altLang="ko-KR" dirty="0" smtClean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활동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화면에 제시된 내용에 따라 진행합니다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133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33027756"/>
      </p:ext>
    </p:extLst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sz="1100" dirty="0" smtClean="0"/>
              <a:t>동기부여의 장애물</a:t>
            </a:r>
            <a:r>
              <a:rPr lang="ko-KR" altLang="en-US" sz="1100" baseline="0" dirty="0" smtClean="0"/>
              <a:t> 설명을 통한 모듈 정리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dirty="0" smtClean="0"/>
              <a:t>아래 내용을 참고하여 설명합니다</a:t>
            </a:r>
            <a:r>
              <a:rPr lang="en-US" altLang="ko-KR" sz="1100" dirty="0" smtClean="0"/>
              <a:t>.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sz="1100" dirty="0" smtClean="0"/>
          </a:p>
          <a:p>
            <a:r>
              <a:rPr lang="ko-KR" altLang="en-US" sz="1100" dirty="0" smtClean="0"/>
              <a:t>사람들은 자신이 하고 있는 일이 결코 시간 낭비가 아니라 공헌이라는 사실을 여러 각도에서 </a:t>
            </a:r>
            <a:r>
              <a:rPr lang="ko-KR" altLang="en-US" sz="1100" dirty="0" err="1" smtClean="0"/>
              <a:t>평가받기를</a:t>
            </a:r>
            <a:r>
              <a:rPr lang="ko-KR" altLang="en-US" sz="1100" dirty="0" smtClean="0"/>
              <a:t> 원한다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동기부여란 활동 그 자체를 통해서만 주어지는 것이 아니다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그것은 마지막 결과에 도달하려는 욕구를 통해서 이루어진다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그럼에도 불구하고 우리는 생활 속에서 무심코 하는 행동 양식들을 통해서 사람들의 동기부여를 저해한다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우리는 우리의 어떤 행동이 다른 사람에게 미치는 부정적인 영향을 제대로 모른 채 무심코 그런 행동을 하는 것이다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동기부여의 장애물의 요소를 조직 내에서 제거하기 위해 동기부여를 저해하는 행동유형을 살펴보자</a:t>
            </a:r>
            <a:r>
              <a:rPr lang="en-US" altLang="ko-KR" sz="1100" dirty="0" smtClean="0"/>
              <a:t>.</a:t>
            </a:r>
          </a:p>
          <a:p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r>
              <a:rPr lang="ko-KR" altLang="en-US" sz="1100" b="1" dirty="0" smtClean="0"/>
              <a:t>욕구에 </a:t>
            </a:r>
            <a:r>
              <a:rPr lang="ko-KR" altLang="en-US" sz="1100" b="1" dirty="0" err="1" smtClean="0"/>
              <a:t>민감하라</a:t>
            </a:r>
            <a:r>
              <a:rPr lang="ko-KR" altLang="en-US" sz="1100" dirty="0" smtClean="0"/>
              <a:t> 우선순위를 사람들에게 두라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사람들은 가장 훌륭한 자원이다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사람들을 사귀고 돌보다는 데 시간을 투자하라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대화 중에 적극적으로 반응을 보이라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절대로 자기 자신에게만 집중하는 것처럼 보여서는 </a:t>
            </a:r>
            <a:r>
              <a:rPr lang="ko-KR" altLang="en-US" sz="1100" dirty="0" err="1" smtClean="0"/>
              <a:t>안된다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이제 말하기를 중단하고 듣는 기술을 계발하고 익히라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당신이 다음에 무엇을 말해야 할지 생각하는 것을 중단하고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그들이 말하는 것 뿐만 아니라 느끼는 것도 듣기 위해 노력하라</a:t>
            </a:r>
            <a:r>
              <a:rPr lang="en-US" altLang="ko-KR" sz="1100" dirty="0" smtClean="0"/>
              <a:t>. </a:t>
            </a:r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b="1" dirty="0" smtClean="0"/>
              <a:t>과소평가하지 말라</a:t>
            </a:r>
            <a:r>
              <a:rPr lang="ko-KR" altLang="en-US" sz="1100" dirty="0" smtClean="0"/>
              <a:t> 공개적으로 비판하거나 대화 중간에 말을 막는 것은 큰 상처를 주게 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설사 직원이 쓸데없는 농담을 </a:t>
            </a:r>
            <a:r>
              <a:rPr lang="ko-KR" altLang="en-US" sz="1100" dirty="0" err="1" smtClean="0"/>
              <a:t>하고있다</a:t>
            </a:r>
            <a:r>
              <a:rPr lang="ko-KR" altLang="en-US" sz="1100" dirty="0" smtClean="0"/>
              <a:t> 해도 말을 중단시켜서는 </a:t>
            </a:r>
            <a:r>
              <a:rPr lang="ko-KR" altLang="en-US" sz="1100" dirty="0" err="1" smtClean="0"/>
              <a:t>안된다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우리는 상대에게 주의를 기울여야 하고 민감해질 필요가 있다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극단으로 흐를 때 과소평가는 사람들의 </a:t>
            </a:r>
            <a:r>
              <a:rPr lang="ko-KR" altLang="en-US" sz="1100" dirty="0" err="1" smtClean="0"/>
              <a:t>자존감과</a:t>
            </a:r>
            <a:r>
              <a:rPr lang="ko-KR" altLang="en-US" sz="1100" dirty="0" smtClean="0"/>
              <a:t> 자신감을 파괴한다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부득이하게 비판을 해야 할 경우 부정적인 말 한마디의 영향력을 상쇄하기 위해서는 긍정적인 말 아홉 마디가 필요하다는 사실을 기억하라</a:t>
            </a:r>
            <a:r>
              <a:rPr lang="en-US" altLang="ko-KR" sz="1100" dirty="0" smtClean="0"/>
              <a:t>.</a:t>
            </a:r>
          </a:p>
          <a:p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r>
              <a:rPr lang="ko-KR" altLang="en-US" sz="1100" b="1" dirty="0" smtClean="0"/>
              <a:t>교묘하게 이용하지 말라</a:t>
            </a:r>
            <a:r>
              <a:rPr lang="ko-KR" altLang="en-US" sz="1100" dirty="0" smtClean="0"/>
              <a:t> 누군가에게 조종되고 있다거나 이용당하고 있다는 느낌을 즐기는 사람은 아무도 없다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조종은 아무리 사소한 것이라도 신뢰의 관계에 금이 가게 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교활하고 교묘한 방법을 쓸 때보다는 솔직하고 거짓이 없을 때 더 많은 것을 얻을 수 있다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사람들에게 칭찬을 아끼지 말라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그들을 격려하고 세워주라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그러면 그들은 동기부여를 받게 되고 그들의 능력이상의 힘을 발휘하게 될 것이다</a:t>
            </a:r>
            <a:r>
              <a:rPr lang="en-US" altLang="ko-KR" sz="1100" dirty="0" smtClean="0"/>
              <a:t>. - </a:t>
            </a:r>
            <a:r>
              <a:rPr lang="ko-KR" altLang="en-US" sz="1100" dirty="0" smtClean="0"/>
              <a:t>참고자료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존 </a:t>
            </a:r>
            <a:r>
              <a:rPr lang="ko-KR" altLang="en-US" sz="1100" dirty="0" err="1" smtClean="0"/>
              <a:t>맥스웰</a:t>
            </a:r>
            <a:r>
              <a:rPr lang="ko-KR" altLang="en-US" sz="1100" dirty="0" smtClean="0"/>
              <a:t> 著</a:t>
            </a:r>
            <a:r>
              <a:rPr lang="en-US" altLang="ko-KR" sz="1100" dirty="0" smtClean="0"/>
              <a:t>, “</a:t>
            </a:r>
            <a:r>
              <a:rPr lang="ko-KR" altLang="en-US" sz="1100" dirty="0" smtClean="0"/>
              <a:t>리더십의 법칙”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134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77898764"/>
      </p:ext>
    </p:extLst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▨ 주제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질의응답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▨ 운영방식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질의응답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▨ 강의주안점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자유롭게 질의응답 합니다</a:t>
            </a:r>
            <a:r>
              <a:rPr lang="en-US" altLang="ko-KR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135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20423033"/>
      </p:ext>
    </p:extLst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소셜미션</a:t>
            </a:r>
            <a:r>
              <a:rPr lang="ko-KR" altLang="en-US" dirty="0" smtClean="0"/>
              <a:t> </a:t>
            </a:r>
            <a:r>
              <a:rPr lang="ko-KR" altLang="en-US" dirty="0" smtClean="0"/>
              <a:t>수립 및 공유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</a:t>
            </a:r>
            <a:endParaRPr lang="en-US" altLang="ko-KR" dirty="0" smtClean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미션 </a:t>
            </a:r>
            <a:r>
              <a:rPr lang="ko-KR" altLang="en-US" dirty="0" smtClean="0"/>
              <a:t>수립 프로세스 </a:t>
            </a:r>
            <a:r>
              <a:rPr lang="ko-KR" altLang="en-US" dirty="0" err="1" smtClean="0"/>
              <a:t>이해시</a:t>
            </a:r>
            <a:r>
              <a:rPr lang="ko-KR" altLang="en-US" dirty="0" smtClean="0"/>
              <a:t> 개인별 사례를 설명해서 이해도 제고 </a:t>
            </a:r>
            <a:r>
              <a:rPr lang="ko-KR" altLang="en-US" dirty="0" smtClean="0"/>
              <a:t>필요합니다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 </a:t>
            </a:r>
            <a:endParaRPr lang="en-US" altLang="ko-KR" dirty="0" smtClean="0"/>
          </a:p>
          <a:p>
            <a:r>
              <a:rPr lang="ko-KR" altLang="en-US" dirty="0" smtClean="0"/>
              <a:t>창업 </a:t>
            </a:r>
            <a:r>
              <a:rPr lang="ko-KR" altLang="en-US" dirty="0" smtClean="0"/>
              <a:t>준비기의 경우 미션 수립이 중요하지만</a:t>
            </a:r>
            <a:r>
              <a:rPr lang="en-US" altLang="ko-KR" dirty="0" smtClean="0"/>
              <a:t>, </a:t>
            </a:r>
            <a:r>
              <a:rPr lang="ko-KR" altLang="en-US" dirty="0" smtClean="0"/>
              <a:t>이후 과정에서 결국 중요한 것은 </a:t>
            </a:r>
            <a:r>
              <a:rPr lang="ko-KR" altLang="en-US" dirty="0" smtClean="0"/>
              <a:t>공유입니다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 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136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77819203"/>
      </p:ext>
    </p:extLst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지난 시간 리뷰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질의응답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인큐베이터의 동기부여란 </a:t>
            </a:r>
            <a:r>
              <a:rPr lang="ko-KR" altLang="en-US" dirty="0" err="1" smtClean="0"/>
              <a:t>사회적기업가가</a:t>
            </a:r>
            <a:r>
              <a:rPr lang="ko-KR" altLang="en-US" dirty="0" smtClean="0"/>
              <a:t> </a:t>
            </a:r>
            <a:r>
              <a:rPr lang="ko-KR" altLang="ko-KR" dirty="0"/>
              <a:t>어떤 목표를 지향하여 생각하고 </a:t>
            </a:r>
            <a:r>
              <a:rPr lang="ko-KR" altLang="ko-KR" dirty="0" smtClean="0"/>
              <a:t>행동하</a:t>
            </a:r>
            <a:r>
              <a:rPr lang="ko-KR" altLang="en-US" dirty="0" smtClean="0"/>
              <a:t>도록 지원하는 일을 의미합니다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지난 시간에 동기부여와 동기부여 노하우에 대해 배웠습니다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137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08789017"/>
      </p:ext>
    </p:extLst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▨ 주제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err="1" smtClean="0"/>
              <a:t>소셜미션의</a:t>
            </a:r>
            <a:r>
              <a:rPr lang="ko-KR" altLang="en-US" dirty="0" smtClean="0"/>
              <a:t> 중요성을 보여주는 영상 시청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▨ 운영방식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동영상 시청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▨ 강의주안점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영상 시청 후</a:t>
            </a:r>
            <a:r>
              <a:rPr lang="en-US" altLang="ko-KR" dirty="0" smtClean="0"/>
              <a:t>, </a:t>
            </a:r>
            <a:r>
              <a:rPr lang="ko-KR" altLang="en-US" dirty="0" smtClean="0"/>
              <a:t>내용을 간단히 </a:t>
            </a:r>
            <a:r>
              <a:rPr lang="ko-KR" altLang="en-US" dirty="0" err="1" smtClean="0"/>
              <a:t>리뷰합니다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err="1" smtClean="0"/>
              <a:t>소셜</a:t>
            </a:r>
            <a:r>
              <a:rPr lang="ko-KR" altLang="en-US" dirty="0" smtClean="0"/>
              <a:t> 미션은 더 나은 사회를 만들기 위해</a:t>
            </a:r>
            <a:r>
              <a:rPr lang="ko-KR" altLang="en-US" baseline="0" dirty="0" smtClean="0"/>
              <a:t> 꼭 해야만 하는 소명입니다</a:t>
            </a:r>
            <a:r>
              <a:rPr lang="en-US" altLang="ko-KR" baseline="0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138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81965073"/>
      </p:ext>
    </p:extLst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en-US" altLang="ko-KR" dirty="0" smtClean="0"/>
          </a:p>
          <a:p>
            <a:r>
              <a:rPr lang="ko-KR" altLang="en-US" dirty="0" err="1" smtClean="0"/>
              <a:t>소셜미션</a:t>
            </a:r>
            <a:r>
              <a:rPr lang="ko-KR" altLang="en-US" dirty="0" smtClean="0"/>
              <a:t> </a:t>
            </a:r>
            <a:r>
              <a:rPr lang="ko-KR" altLang="en-US" dirty="0" smtClean="0"/>
              <a:t>개념 이해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 smtClean="0"/>
              <a:t>▨ </a:t>
            </a:r>
            <a:r>
              <a:rPr lang="ko-KR" altLang="en-US" dirty="0"/>
              <a:t>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영리기업의 </a:t>
            </a:r>
            <a:r>
              <a:rPr lang="ko-KR" altLang="en-US" dirty="0" smtClean="0"/>
              <a:t>미션과 </a:t>
            </a:r>
            <a:r>
              <a:rPr lang="ko-KR" altLang="en-US" dirty="0" err="1" smtClean="0"/>
              <a:t>사회적기업의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소셜미션</a:t>
            </a:r>
            <a:r>
              <a:rPr lang="ko-KR" altLang="en-US" dirty="0" smtClean="0"/>
              <a:t> </a:t>
            </a:r>
            <a:r>
              <a:rPr lang="ko-KR" altLang="en-US" dirty="0" smtClean="0"/>
              <a:t>차이를 설명합니다</a:t>
            </a:r>
            <a:r>
              <a:rPr lang="en-US" altLang="ko-KR" dirty="0" smtClean="0"/>
              <a:t>.</a:t>
            </a:r>
            <a:endParaRPr lang="en-US" altLang="ko-KR" dirty="0" smtClean="0"/>
          </a:p>
          <a:p>
            <a:r>
              <a:rPr lang="ko-KR" altLang="en-US" dirty="0" err="1" smtClean="0"/>
              <a:t>사회적기업과</a:t>
            </a:r>
            <a:r>
              <a:rPr lang="ko-KR" altLang="en-US" dirty="0" smtClean="0"/>
              <a:t> </a:t>
            </a:r>
            <a:r>
              <a:rPr lang="ko-KR" altLang="en-US" dirty="0" smtClean="0"/>
              <a:t>영리기업 차이점인 </a:t>
            </a:r>
            <a:r>
              <a:rPr lang="ko-KR" altLang="en-US" dirty="0" err="1" smtClean="0"/>
              <a:t>소셜미션의</a:t>
            </a:r>
            <a:r>
              <a:rPr lang="ko-KR" altLang="en-US" dirty="0" smtClean="0"/>
              <a:t> 핵심은 사회적 고통임을 </a:t>
            </a:r>
            <a:r>
              <a:rPr lang="ko-KR" altLang="en-US" dirty="0" smtClean="0"/>
              <a:t>인식시킵니다</a:t>
            </a:r>
            <a:r>
              <a:rPr lang="en-US" altLang="ko-KR" dirty="0" smtClean="0"/>
              <a:t>.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 smtClean="0"/>
              <a:t>TIP</a:t>
            </a:r>
          </a:p>
          <a:p>
            <a:r>
              <a:rPr lang="en-US" altLang="ko-KR" dirty="0" smtClean="0"/>
              <a:t>  </a:t>
            </a:r>
          </a:p>
          <a:p>
            <a:r>
              <a:rPr lang="ko-KR" altLang="en-US" dirty="0" smtClean="0"/>
              <a:t>기업의 </a:t>
            </a:r>
            <a:r>
              <a:rPr lang="ko-KR" altLang="en-US" dirty="0" smtClean="0"/>
              <a:t>미션은 존재목적이라고 하지만</a:t>
            </a:r>
            <a:r>
              <a:rPr lang="en-US" altLang="ko-KR" dirty="0" smtClean="0"/>
              <a:t>, </a:t>
            </a:r>
            <a:r>
              <a:rPr lang="ko-KR" altLang="en-US" dirty="0" smtClean="0"/>
              <a:t>실제로는 기능적 역할을 하는 경우가 </a:t>
            </a:r>
            <a:r>
              <a:rPr lang="ko-KR" altLang="en-US" dirty="0" smtClean="0"/>
              <a:t>많습니다</a:t>
            </a:r>
            <a:r>
              <a:rPr lang="en-US" altLang="ko-KR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139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192603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 smtClean="0"/>
              <a:t>트리플래닛</a:t>
            </a:r>
            <a:r>
              <a:rPr lang="ko-KR" altLang="en-US" dirty="0" smtClean="0"/>
              <a:t> 사례</a:t>
            </a:r>
            <a:r>
              <a:rPr lang="en-US" altLang="ko-KR" dirty="0"/>
              <a:t> </a:t>
            </a:r>
            <a:r>
              <a:rPr lang="ko-KR" altLang="en-US" dirty="0" smtClean="0"/>
              <a:t>설명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영리 비영리 공공섹터가 모두 상생하는 비즈니스 모델을 구축한 </a:t>
            </a:r>
            <a:r>
              <a:rPr lang="ko-KR" altLang="en-US" dirty="0" err="1" smtClean="0"/>
              <a:t>트리플랫닛입니다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 </a:t>
            </a:r>
            <a:endParaRPr lang="en-US" altLang="ko-KR" dirty="0" smtClean="0"/>
          </a:p>
          <a:p>
            <a:r>
              <a:rPr lang="ko-KR" altLang="en-US" dirty="0" smtClean="0"/>
              <a:t>사례를 통하여 </a:t>
            </a:r>
            <a:r>
              <a:rPr lang="ko-KR" altLang="en-US" dirty="0" err="1" smtClean="0"/>
              <a:t>사회적기업의</a:t>
            </a:r>
            <a:r>
              <a:rPr lang="ko-KR" altLang="en-US" dirty="0" smtClean="0"/>
              <a:t> 특성을 </a:t>
            </a:r>
            <a:r>
              <a:rPr lang="ko-KR" altLang="en-US" dirty="0" smtClean="0"/>
              <a:t>이해합니다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86615296"/>
      </p:ext>
    </p:extLst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소셜미션의</a:t>
            </a:r>
            <a:r>
              <a:rPr lang="ko-KR" altLang="en-US" dirty="0" smtClean="0"/>
              <a:t> </a:t>
            </a:r>
            <a:r>
              <a:rPr lang="ko-KR" altLang="en-US" dirty="0" smtClean="0"/>
              <a:t>구성요소 이해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미션을 </a:t>
            </a:r>
            <a:r>
              <a:rPr lang="ko-KR" altLang="en-US" dirty="0" smtClean="0"/>
              <a:t>흔히 선언문 정도로 인식하는 경우가 있는데</a:t>
            </a:r>
            <a:r>
              <a:rPr lang="en-US" altLang="ko-KR" dirty="0" smtClean="0"/>
              <a:t>, </a:t>
            </a:r>
            <a:r>
              <a:rPr lang="ko-KR" altLang="en-US" dirty="0" smtClean="0"/>
              <a:t>실제로는 문제인식과 </a:t>
            </a:r>
            <a:r>
              <a:rPr lang="ko-KR" altLang="en-US" dirty="0" smtClean="0"/>
              <a:t>사업 </a:t>
            </a:r>
            <a:r>
              <a:rPr lang="ko-KR" altLang="en-US" dirty="0" smtClean="0"/>
              <a:t>아이디어</a:t>
            </a:r>
            <a:r>
              <a:rPr lang="en-US" altLang="ko-KR" dirty="0" smtClean="0"/>
              <a:t>, </a:t>
            </a:r>
            <a:r>
              <a:rPr lang="ko-KR" altLang="en-US" dirty="0" smtClean="0"/>
              <a:t>실현코자 하는 경제적</a:t>
            </a:r>
            <a:r>
              <a:rPr lang="en-US" altLang="ko-KR" dirty="0" smtClean="0"/>
              <a:t>, </a:t>
            </a:r>
            <a:r>
              <a:rPr lang="ko-KR" altLang="en-US" dirty="0" smtClean="0"/>
              <a:t>사회적 가치를 함께 담고 </a:t>
            </a:r>
            <a:r>
              <a:rPr lang="ko-KR" altLang="en-US" dirty="0" smtClean="0"/>
              <a:t>있습니다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 </a:t>
            </a:r>
            <a:endParaRPr lang="ko-KR" altLang="en-US" dirty="0"/>
          </a:p>
          <a:p>
            <a:r>
              <a:rPr lang="ko-KR" altLang="en-US" dirty="0" smtClean="0"/>
              <a:t>미션 </a:t>
            </a:r>
            <a:r>
              <a:rPr lang="ko-KR" altLang="en-US" dirty="0" smtClean="0"/>
              <a:t>선언문 자체에 모든 구성요소가 담기지 않을 수 있음 그러나 수립 </a:t>
            </a:r>
            <a:r>
              <a:rPr lang="ko-KR" altLang="en-US" dirty="0" smtClean="0"/>
              <a:t>과정에서는 </a:t>
            </a:r>
            <a:r>
              <a:rPr lang="ko-KR" altLang="en-US" dirty="0" smtClean="0"/>
              <a:t>요소별 검토가 </a:t>
            </a:r>
            <a:r>
              <a:rPr lang="ko-KR" altLang="en-US" dirty="0" smtClean="0"/>
              <a:t>필요합니다</a:t>
            </a:r>
            <a:r>
              <a:rPr lang="en-US" altLang="ko-KR" dirty="0" smtClean="0"/>
              <a:t>.       </a:t>
            </a:r>
            <a:endParaRPr lang="en-US" altLang="ko-KR" dirty="0" smtClean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 smtClean="0"/>
              <a:t>TIP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모델 </a:t>
            </a:r>
            <a:r>
              <a:rPr lang="ko-KR" altLang="en-US" dirty="0" err="1" smtClean="0"/>
              <a:t>사회적기업</a:t>
            </a:r>
            <a:r>
              <a:rPr lang="ko-KR" altLang="en-US" dirty="0" smtClean="0"/>
              <a:t> 사례 </a:t>
            </a:r>
            <a:r>
              <a:rPr lang="ko-KR" altLang="en-US" dirty="0" err="1" smtClean="0"/>
              <a:t>인용시</a:t>
            </a:r>
            <a:r>
              <a:rPr lang="ko-KR" altLang="en-US" dirty="0" smtClean="0"/>
              <a:t> </a:t>
            </a:r>
            <a:r>
              <a:rPr lang="ko-KR" altLang="en-US" dirty="0" smtClean="0"/>
              <a:t>효과적입니다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140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88975267"/>
      </p:ext>
    </p:extLst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비전 </a:t>
            </a:r>
            <a:r>
              <a:rPr lang="ko-KR" altLang="en-US" dirty="0" smtClean="0"/>
              <a:t>개념 이해 및 미션과 비전 차이 이해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 smtClean="0"/>
              <a:t>▨ </a:t>
            </a:r>
            <a:r>
              <a:rPr lang="ko-KR" altLang="en-US" dirty="0"/>
              <a:t>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존재목적과 </a:t>
            </a:r>
            <a:r>
              <a:rPr lang="ko-KR" altLang="en-US" dirty="0" smtClean="0"/>
              <a:t>미래상이라는 점에서 미션과 비전 </a:t>
            </a:r>
            <a:r>
              <a:rPr lang="ko-KR" altLang="en-US" dirty="0" smtClean="0"/>
              <a:t>차이를 설명합니다</a:t>
            </a:r>
            <a:r>
              <a:rPr lang="en-US" altLang="ko-KR" dirty="0" smtClean="0"/>
              <a:t>.</a:t>
            </a:r>
            <a:endParaRPr lang="en-US" altLang="ko-KR" dirty="0" smtClean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 smtClean="0"/>
              <a:t>TIP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미션과 </a:t>
            </a:r>
            <a:r>
              <a:rPr lang="ko-KR" altLang="en-US" dirty="0" smtClean="0"/>
              <a:t>비전의 구성요소가 일부 중복되고 있음을 설명하고 </a:t>
            </a:r>
            <a:r>
              <a:rPr lang="ko-KR" altLang="en-US" dirty="0" smtClean="0"/>
              <a:t>이후 </a:t>
            </a:r>
            <a:r>
              <a:rPr lang="ko-KR" altLang="en-US" dirty="0" smtClean="0"/>
              <a:t>영리기업과 달리 미션과 비전을 혼합하는 </a:t>
            </a:r>
            <a:r>
              <a:rPr lang="ko-KR" altLang="en-US" dirty="0" err="1" smtClean="0"/>
              <a:t>소셜미션이라는</a:t>
            </a:r>
            <a:r>
              <a:rPr lang="ko-KR" altLang="en-US" dirty="0" smtClean="0"/>
              <a:t> 개념을 쓰고 </a:t>
            </a:r>
            <a:r>
              <a:rPr lang="ko-KR" altLang="en-US" dirty="0" smtClean="0"/>
              <a:t>있음을 설명합니다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141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93570628"/>
      </p:ext>
    </p:extLst>
  </p:cSld>
  <p:clrMapOvr>
    <a:masterClrMapping/>
  </p:clrMapOvr>
</p:notes>
</file>

<file path=ppt/notesSlides/notesSlide1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미션과 </a:t>
            </a:r>
            <a:r>
              <a:rPr lang="ko-KR" altLang="en-US" dirty="0" smtClean="0"/>
              <a:t>비전 명확화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 smtClean="0"/>
              <a:t>▨ </a:t>
            </a:r>
            <a:r>
              <a:rPr lang="ko-KR" altLang="en-US" dirty="0"/>
              <a:t>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미션과 </a:t>
            </a:r>
            <a:r>
              <a:rPr lang="ko-KR" altLang="en-US" dirty="0" smtClean="0"/>
              <a:t>비전을 통합해서 미션 중심으로 설명함을 </a:t>
            </a:r>
            <a:r>
              <a:rPr lang="ko-KR" altLang="en-US" dirty="0" smtClean="0"/>
              <a:t>이해시킵니다</a:t>
            </a:r>
            <a:r>
              <a:rPr lang="en-US" altLang="ko-KR" dirty="0" smtClean="0"/>
              <a:t>.</a:t>
            </a:r>
            <a:endParaRPr lang="en-US" altLang="ko-KR" dirty="0" smtClean="0"/>
          </a:p>
          <a:p>
            <a:r>
              <a:rPr lang="ko-KR" altLang="en-US" dirty="0" smtClean="0"/>
              <a:t>해외 </a:t>
            </a:r>
            <a:r>
              <a:rPr lang="ko-KR" altLang="en-US" dirty="0" smtClean="0"/>
              <a:t>사례나</a:t>
            </a:r>
            <a:r>
              <a:rPr lang="en-US" altLang="ko-KR" dirty="0" smtClean="0"/>
              <a:t>, </a:t>
            </a:r>
            <a:r>
              <a:rPr lang="ko-KR" altLang="en-US" dirty="0" smtClean="0"/>
              <a:t>실제 기업사례의 경우도 혼용되고 있음을 </a:t>
            </a:r>
            <a:r>
              <a:rPr lang="ko-KR" altLang="en-US" dirty="0" smtClean="0"/>
              <a:t>이해시킵니다</a:t>
            </a:r>
            <a:r>
              <a:rPr lang="en-US" altLang="ko-KR" dirty="0" smtClean="0"/>
              <a:t>.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 smtClean="0"/>
              <a:t>TIP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타 </a:t>
            </a:r>
            <a:r>
              <a:rPr lang="ko-KR" altLang="en-US" dirty="0" smtClean="0"/>
              <a:t>기업 사례 인용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142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83321442"/>
      </p:ext>
    </p:extLst>
  </p:cSld>
  <p:clrMapOvr>
    <a:masterClrMapping/>
  </p:clrMapOvr>
</p:notes>
</file>

<file path=ppt/notesSlides/notesSlide1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미션이 </a:t>
            </a:r>
            <a:r>
              <a:rPr lang="ko-KR" altLang="en-US" dirty="0" smtClean="0"/>
              <a:t>경영에 미치는 영향 이해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err="1" smtClean="0"/>
              <a:t>다섯가지</a:t>
            </a:r>
            <a:r>
              <a:rPr lang="ko-KR" altLang="en-US" dirty="0" smtClean="0"/>
              <a:t> </a:t>
            </a:r>
            <a:r>
              <a:rPr lang="ko-KR" altLang="en-US" dirty="0" smtClean="0"/>
              <a:t>영향을 살펴보면 결국 기업 경영의 모든 분야에 영향을 </a:t>
            </a:r>
            <a:r>
              <a:rPr lang="ko-KR" altLang="en-US" dirty="0" smtClean="0"/>
              <a:t>미칩니다</a:t>
            </a:r>
            <a:r>
              <a:rPr lang="en-US" altLang="ko-KR" dirty="0" smtClean="0"/>
              <a:t>.</a:t>
            </a:r>
            <a:endParaRPr lang="en-US" altLang="ko-KR" dirty="0" smtClean="0"/>
          </a:p>
          <a:p>
            <a:r>
              <a:rPr lang="ko-KR" altLang="en-US" dirty="0" smtClean="0"/>
              <a:t>결국 </a:t>
            </a:r>
            <a:r>
              <a:rPr lang="ko-KR" altLang="en-US" dirty="0" smtClean="0"/>
              <a:t>미션이 경영의 출발이고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의사결정의 기준이기 때문에 수립 과정이 </a:t>
            </a:r>
            <a:r>
              <a:rPr lang="ko-KR" altLang="en-US" dirty="0" smtClean="0"/>
              <a:t>매우 중요합니다</a:t>
            </a:r>
            <a:r>
              <a:rPr lang="en-US" altLang="ko-KR" dirty="0" smtClean="0"/>
              <a:t>.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 smtClean="0"/>
              <a:t>TIP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대개의 </a:t>
            </a:r>
            <a:r>
              <a:rPr lang="ko-KR" altLang="en-US" dirty="0" smtClean="0"/>
              <a:t>경우 미션이 이익배분과의 관련성만 인식하는 경우가 </a:t>
            </a:r>
            <a:r>
              <a:rPr lang="ko-KR" altLang="en-US" dirty="0" smtClean="0"/>
              <a:t>많습니다</a:t>
            </a:r>
            <a:r>
              <a:rPr lang="en-US" altLang="ko-KR" dirty="0" smtClean="0"/>
              <a:t>. </a:t>
            </a:r>
            <a:endParaRPr lang="en-US" altLang="ko-KR" dirty="0" smtClean="0"/>
          </a:p>
          <a:p>
            <a:r>
              <a:rPr lang="ko-KR" altLang="en-US" dirty="0" smtClean="0"/>
              <a:t>그러나 </a:t>
            </a:r>
            <a:r>
              <a:rPr lang="ko-KR" altLang="en-US" dirty="0" smtClean="0"/>
              <a:t>실제 성장기 </a:t>
            </a:r>
            <a:r>
              <a:rPr lang="ko-KR" altLang="en-US" dirty="0" err="1" smtClean="0"/>
              <a:t>사회적기업을</a:t>
            </a:r>
            <a:r>
              <a:rPr lang="ko-KR" altLang="en-US" dirty="0" smtClean="0"/>
              <a:t> 살펴보면 대부분 전 과정</a:t>
            </a:r>
            <a:r>
              <a:rPr lang="en-US" altLang="ko-KR" dirty="0" smtClean="0"/>
              <a:t>, </a:t>
            </a:r>
            <a:r>
              <a:rPr lang="ko-KR" altLang="en-US" dirty="0" smtClean="0"/>
              <a:t>특히 인사관리에서 </a:t>
            </a:r>
            <a:r>
              <a:rPr lang="ko-KR" altLang="en-US" dirty="0" smtClean="0"/>
              <a:t>중요하게 </a:t>
            </a:r>
            <a:r>
              <a:rPr lang="ko-KR" altLang="en-US" dirty="0" smtClean="0"/>
              <a:t>활용되고 </a:t>
            </a:r>
            <a:r>
              <a:rPr lang="ko-KR" altLang="en-US" dirty="0" smtClean="0"/>
              <a:t>있습니다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143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26863777"/>
      </p:ext>
    </p:extLst>
  </p:cSld>
  <p:clrMapOvr>
    <a:masterClrMapping/>
  </p:clrMapOvr>
</p:notes>
</file>

<file path=ppt/notesSlides/notesSlide1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r>
              <a:rPr lang="en-US" altLang="ko-KR" dirty="0" smtClean="0"/>
              <a:t>   </a:t>
            </a:r>
          </a:p>
          <a:p>
            <a:r>
              <a:rPr lang="ko-KR" altLang="en-US" dirty="0" err="1" smtClean="0"/>
              <a:t>소셜미션의</a:t>
            </a:r>
            <a:r>
              <a:rPr lang="ko-KR" altLang="en-US" dirty="0" smtClean="0"/>
              <a:t> </a:t>
            </a:r>
            <a:r>
              <a:rPr lang="ko-KR" altLang="en-US" dirty="0" smtClean="0"/>
              <a:t>불명확 이슈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실제 </a:t>
            </a:r>
            <a:r>
              <a:rPr lang="ko-KR" altLang="en-US" dirty="0" err="1" smtClean="0"/>
              <a:t>사회적기업에서</a:t>
            </a:r>
            <a:r>
              <a:rPr lang="ko-KR" altLang="en-US" dirty="0" smtClean="0"/>
              <a:t> 미션 명확화지 않은 부분이 무엇인지 </a:t>
            </a:r>
            <a:r>
              <a:rPr lang="en-US" altLang="ko-KR" dirty="0" smtClean="0"/>
              <a:t>4</a:t>
            </a:r>
            <a:r>
              <a:rPr lang="ko-KR" altLang="en-US" dirty="0" smtClean="0"/>
              <a:t>가지 이슈를 </a:t>
            </a:r>
            <a:r>
              <a:rPr lang="ko-KR" altLang="en-US" dirty="0" smtClean="0"/>
              <a:t>구체적인 </a:t>
            </a:r>
            <a:r>
              <a:rPr lang="ko-KR" altLang="en-US" dirty="0" err="1" smtClean="0"/>
              <a:t>사레를</a:t>
            </a:r>
            <a:r>
              <a:rPr lang="ko-KR" altLang="en-US" dirty="0" smtClean="0"/>
              <a:t> 통해 </a:t>
            </a:r>
            <a:r>
              <a:rPr lang="ko-KR" altLang="en-US" dirty="0" smtClean="0"/>
              <a:t>설명합니다</a:t>
            </a:r>
            <a:r>
              <a:rPr lang="en-US" altLang="ko-KR" dirty="0" smtClean="0"/>
              <a:t>. </a:t>
            </a:r>
            <a:endParaRPr lang="en-US" altLang="ko-KR" dirty="0" smtClean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 smtClean="0"/>
              <a:t>TIP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인큐베이터들이 </a:t>
            </a:r>
            <a:r>
              <a:rPr lang="ko-KR" altLang="en-US" dirty="0" smtClean="0"/>
              <a:t>경험한 사례를 먼저 들어보고 </a:t>
            </a:r>
            <a:r>
              <a:rPr lang="ko-KR" altLang="en-US" dirty="0" smtClean="0"/>
              <a:t>강의를 진행합니다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144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41612497"/>
      </p:ext>
    </p:extLst>
  </p:cSld>
  <p:clrMapOvr>
    <a:masterClrMapping/>
  </p:clrMapOvr>
</p:notes>
</file>

<file path=ppt/notesSlides/notesSlide1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미션 </a:t>
            </a:r>
            <a:r>
              <a:rPr lang="ko-KR" altLang="en-US" dirty="0" smtClean="0"/>
              <a:t>불명확의 원인 이해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미션이 </a:t>
            </a:r>
            <a:r>
              <a:rPr lang="ko-KR" altLang="en-US" dirty="0" smtClean="0"/>
              <a:t>명확하지 않은 원인의 핵심인 기업가의 정체성 부족이 가장 </a:t>
            </a:r>
            <a:r>
              <a:rPr lang="ko-KR" altLang="en-US" dirty="0" smtClean="0"/>
              <a:t>큽니다</a:t>
            </a:r>
            <a:r>
              <a:rPr lang="en-US" altLang="ko-KR" dirty="0" smtClean="0"/>
              <a:t>.</a:t>
            </a:r>
            <a:endParaRPr lang="en-US" altLang="ko-KR" dirty="0" smtClean="0"/>
          </a:p>
          <a:p>
            <a:r>
              <a:rPr lang="ko-KR" altLang="en-US" dirty="0" err="1" smtClean="0"/>
              <a:t>진정성</a:t>
            </a:r>
            <a:r>
              <a:rPr lang="ko-KR" altLang="en-US" dirty="0" smtClean="0"/>
              <a:t> </a:t>
            </a:r>
            <a:r>
              <a:rPr lang="ko-KR" altLang="en-US" dirty="0" smtClean="0"/>
              <a:t>있는 기업가의 경우 선언문 자체가 모호한 경우 프로세스에 대한 </a:t>
            </a:r>
            <a:r>
              <a:rPr lang="ko-KR" altLang="en-US" dirty="0" smtClean="0"/>
              <a:t>이해를 </a:t>
            </a:r>
            <a:r>
              <a:rPr lang="ko-KR" altLang="en-US" dirty="0" smtClean="0"/>
              <a:t>거치고 나면 빠르게 미션 선언문 보완이 </a:t>
            </a:r>
            <a:r>
              <a:rPr lang="ko-KR" altLang="en-US" dirty="0" smtClean="0"/>
              <a:t>이루어집니다</a:t>
            </a:r>
            <a:r>
              <a:rPr lang="en-US" altLang="ko-KR" dirty="0" smtClean="0"/>
              <a:t>.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 smtClean="0"/>
              <a:t>TIP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인큐베이터 </a:t>
            </a:r>
            <a:r>
              <a:rPr lang="ko-KR" altLang="en-US" dirty="0" smtClean="0"/>
              <a:t>경험 공유 후 </a:t>
            </a:r>
            <a:r>
              <a:rPr lang="ko-KR" altLang="en-US" dirty="0" smtClean="0"/>
              <a:t>강의를 진행합니다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145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84624160"/>
      </p:ext>
    </p:extLst>
  </p:cSld>
  <p:clrMapOvr>
    <a:masterClrMapping/>
  </p:clrMapOvr>
</p:notes>
</file>

<file path=ppt/notesSlides/notesSlide1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미션 </a:t>
            </a:r>
            <a:r>
              <a:rPr lang="ko-KR" altLang="en-US" dirty="0" smtClean="0"/>
              <a:t>불명확으로 인해 발생하는 주요 문제점 이해를 통해 미션 수립 중요성 이해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err="1" smtClean="0"/>
              <a:t>내외부</a:t>
            </a:r>
            <a:r>
              <a:rPr lang="ko-KR" altLang="en-US" dirty="0" smtClean="0"/>
              <a:t> </a:t>
            </a:r>
            <a:r>
              <a:rPr lang="ko-KR" altLang="en-US" dirty="0" smtClean="0"/>
              <a:t>미션 불명확으로 인해 발생하는 문제점 이해 특히 최근 </a:t>
            </a:r>
            <a:r>
              <a:rPr lang="ko-KR" altLang="en-US" dirty="0" err="1" smtClean="0"/>
              <a:t>사회적기업</a:t>
            </a:r>
            <a:r>
              <a:rPr lang="ko-KR" altLang="en-US" dirty="0" smtClean="0"/>
              <a:t> </a:t>
            </a:r>
            <a:r>
              <a:rPr lang="ko-KR" altLang="en-US" dirty="0" smtClean="0"/>
              <a:t>일부에서 </a:t>
            </a:r>
            <a:r>
              <a:rPr lang="ko-KR" altLang="en-US" dirty="0" smtClean="0"/>
              <a:t>나타나고 있는 모럴 해저드 이슈나</a:t>
            </a:r>
            <a:r>
              <a:rPr lang="en-US" altLang="ko-KR" dirty="0" smtClean="0"/>
              <a:t>, </a:t>
            </a:r>
            <a:r>
              <a:rPr lang="ko-KR" altLang="en-US" dirty="0" smtClean="0"/>
              <a:t>신규 직원 </a:t>
            </a:r>
            <a:r>
              <a:rPr lang="ko-KR" altLang="en-US" dirty="0" err="1" smtClean="0"/>
              <a:t>채용시</a:t>
            </a:r>
            <a:r>
              <a:rPr lang="ko-KR" altLang="en-US" dirty="0" smtClean="0"/>
              <a:t> 미션공유 안되어 </a:t>
            </a:r>
            <a:r>
              <a:rPr lang="ko-KR" altLang="en-US" dirty="0" smtClean="0"/>
              <a:t>발생하는 </a:t>
            </a:r>
            <a:r>
              <a:rPr lang="ko-KR" altLang="en-US" dirty="0" smtClean="0"/>
              <a:t>문제의 심각성 </a:t>
            </a:r>
            <a:r>
              <a:rPr lang="ko-KR" altLang="en-US" dirty="0" smtClean="0"/>
              <a:t>전달합니다</a:t>
            </a:r>
            <a:r>
              <a:rPr lang="en-US" altLang="ko-KR" dirty="0" smtClean="0"/>
              <a:t>.  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 smtClean="0"/>
              <a:t>TIP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개별 </a:t>
            </a:r>
            <a:r>
              <a:rPr lang="ko-KR" altLang="en-US" dirty="0" smtClean="0"/>
              <a:t>인큐베이터 사례 공유 후 </a:t>
            </a:r>
            <a:r>
              <a:rPr lang="ko-KR" altLang="en-US" dirty="0" smtClean="0"/>
              <a:t>강의를 진행합니다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146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02432824"/>
      </p:ext>
    </p:extLst>
  </p:cSld>
  <p:clrMapOvr>
    <a:masterClrMapping/>
  </p:clrMapOvr>
</p:notes>
</file>

<file path=ppt/notesSlides/notesSlide1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미션 </a:t>
            </a:r>
            <a:r>
              <a:rPr lang="ko-KR" altLang="en-US" dirty="0" smtClean="0"/>
              <a:t>유형의 이해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미션 </a:t>
            </a:r>
            <a:r>
              <a:rPr lang="ko-KR" altLang="en-US" dirty="0" smtClean="0"/>
              <a:t>유형은 기업의 특성에 따라 다양하게 나타나고 있으며 중요한 것은 </a:t>
            </a:r>
            <a:r>
              <a:rPr lang="ko-KR" altLang="en-US" dirty="0" smtClean="0"/>
              <a:t>기업가와 </a:t>
            </a:r>
            <a:r>
              <a:rPr lang="ko-KR" altLang="en-US" dirty="0" smtClean="0"/>
              <a:t>구성원 모두가 미션 내용의 주요 키워드에 대한 개념을 동일하게 </a:t>
            </a:r>
            <a:r>
              <a:rPr lang="ko-KR" altLang="en-US" dirty="0" smtClean="0"/>
              <a:t>인식하고 </a:t>
            </a:r>
            <a:r>
              <a:rPr lang="ko-KR" altLang="en-US" dirty="0" smtClean="0"/>
              <a:t>미션 선언문 중 하나라도 빼야 한다고 느껴지지 않는 </a:t>
            </a:r>
            <a:r>
              <a:rPr lang="ko-KR" altLang="en-US" dirty="0" smtClean="0"/>
              <a:t>것입니다</a:t>
            </a:r>
            <a:r>
              <a:rPr lang="en-US" altLang="ko-KR" dirty="0" smtClean="0"/>
              <a:t>.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 smtClean="0"/>
              <a:t>TIP</a:t>
            </a:r>
          </a:p>
          <a:p>
            <a:endParaRPr lang="en-US" altLang="ko-KR" dirty="0" smtClean="0"/>
          </a:p>
          <a:p>
            <a:r>
              <a:rPr lang="ko-KR" altLang="en-US" dirty="0"/>
              <a:t>개별 인큐베이터 사례 공유 후 강의를 진행합니다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147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19066704"/>
      </p:ext>
    </p:extLst>
  </p:cSld>
  <p:clrMapOvr>
    <a:masterClrMapping/>
  </p:clrMapOvr>
</p:notes>
</file>

<file path=ppt/notesSlides/notesSlide1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미션 </a:t>
            </a:r>
            <a:r>
              <a:rPr lang="ko-KR" altLang="en-US" dirty="0" smtClean="0"/>
              <a:t>사례 예시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간단히 </a:t>
            </a:r>
            <a:r>
              <a:rPr lang="ko-KR" altLang="en-US" dirty="0" smtClean="0"/>
              <a:t>영리와 </a:t>
            </a:r>
            <a:r>
              <a:rPr lang="ko-KR" altLang="en-US" dirty="0" err="1" smtClean="0"/>
              <a:t>사회적기업</a:t>
            </a:r>
            <a:r>
              <a:rPr lang="ko-KR" altLang="en-US" dirty="0" smtClean="0"/>
              <a:t> 미션 사례 </a:t>
            </a:r>
            <a:r>
              <a:rPr lang="ko-KR" altLang="en-US" dirty="0" smtClean="0"/>
              <a:t>공유합니다</a:t>
            </a:r>
            <a:r>
              <a:rPr lang="en-US" altLang="ko-KR" dirty="0" smtClean="0"/>
              <a:t>.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 smtClean="0"/>
              <a:t>TIP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아름다움 </a:t>
            </a:r>
            <a:r>
              <a:rPr lang="ko-KR" altLang="en-US" dirty="0" smtClean="0"/>
              <a:t>가게 사례가 일반적인 경영 컨설팅 프로세스에서 도출되는 </a:t>
            </a:r>
            <a:r>
              <a:rPr lang="ko-KR" altLang="en-US" dirty="0" smtClean="0"/>
              <a:t>사례입니다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148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64695542"/>
      </p:ext>
    </p:extLst>
  </p:cSld>
  <p:clrMapOvr>
    <a:masterClrMapping/>
  </p:clrMapOvr>
</p:notes>
</file>

<file path=ppt/notesSlides/notesSlide1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비전 </a:t>
            </a:r>
            <a:r>
              <a:rPr lang="ko-KR" altLang="en-US" dirty="0" smtClean="0"/>
              <a:t>유형 이해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비전 </a:t>
            </a:r>
            <a:r>
              <a:rPr lang="ko-KR" altLang="en-US" dirty="0" err="1" smtClean="0"/>
              <a:t>수립시</a:t>
            </a:r>
            <a:r>
              <a:rPr lang="ko-KR" altLang="en-US" dirty="0" smtClean="0"/>
              <a:t> 참고할 비전 </a:t>
            </a:r>
            <a:r>
              <a:rPr lang="ko-KR" altLang="en-US" dirty="0" smtClean="0"/>
              <a:t>유형을 소개합니다</a:t>
            </a:r>
            <a:r>
              <a:rPr lang="en-US" altLang="ko-KR" dirty="0" smtClean="0"/>
              <a:t>.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 smtClean="0"/>
              <a:t>TIP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공동의 </a:t>
            </a:r>
            <a:r>
              <a:rPr lang="ko-KR" altLang="en-US" dirty="0" smtClean="0"/>
              <a:t>적 유형의 경우는 </a:t>
            </a:r>
            <a:r>
              <a:rPr lang="ko-KR" altLang="en-US" dirty="0" err="1" smtClean="0"/>
              <a:t>사회적기업</a:t>
            </a:r>
            <a:r>
              <a:rPr lang="ko-KR" altLang="en-US" dirty="0" smtClean="0"/>
              <a:t> 특성상 바람직하지 않음을 </a:t>
            </a:r>
            <a:r>
              <a:rPr lang="ko-KR" altLang="en-US" dirty="0" smtClean="0"/>
              <a:t>설명합니다</a:t>
            </a:r>
            <a:r>
              <a:rPr lang="en-US" altLang="ko-KR" dirty="0" smtClean="0"/>
              <a:t>.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149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264108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성미산마을 사례 설명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마을공동체의 특성을 성미산마을의 사례에 비춰 설명함</a:t>
            </a:r>
            <a:r>
              <a:rPr lang="en-US" altLang="ko-KR" dirty="0" smtClean="0"/>
              <a:t>. </a:t>
            </a:r>
            <a:r>
              <a:rPr lang="ko-KR" altLang="en-US" dirty="0" smtClean="0"/>
              <a:t>관계와 생태계의 </a:t>
            </a:r>
            <a:r>
              <a:rPr lang="ko-KR" altLang="en-US" dirty="0" smtClean="0"/>
              <a:t>중요성을 강조합니다</a:t>
            </a:r>
            <a:r>
              <a:rPr lang="en-US" altLang="ko-KR" dirty="0" smtClean="0"/>
              <a:t>.</a:t>
            </a:r>
            <a:endParaRPr lang="en-US" altLang="ko-KR" dirty="0" smtClean="0"/>
          </a:p>
          <a:p>
            <a:r>
              <a:rPr lang="ko-KR" altLang="en-US" dirty="0" err="1" smtClean="0"/>
              <a:t>성미산</a:t>
            </a:r>
            <a:r>
              <a:rPr lang="ko-KR" altLang="en-US" dirty="0" smtClean="0"/>
              <a:t> 마을 </a:t>
            </a:r>
            <a:r>
              <a:rPr lang="ko-KR" altLang="en-US" dirty="0" err="1" smtClean="0"/>
              <a:t>사회적경제</a:t>
            </a:r>
            <a:r>
              <a:rPr lang="ko-KR" altLang="en-US" dirty="0" smtClean="0"/>
              <a:t> 조직 지속가능성의 핵심이 마을이라는 점을 </a:t>
            </a:r>
            <a:r>
              <a:rPr lang="ko-KR" altLang="en-US" dirty="0" smtClean="0"/>
              <a:t>설명합니다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23628912"/>
      </p:ext>
    </p:extLst>
  </p:cSld>
  <p:clrMapOvr>
    <a:masterClrMapping/>
  </p:clrMapOvr>
</p:notes>
</file>

<file path=ppt/notesSlides/notesSlide1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미션수립 </a:t>
            </a:r>
            <a:r>
              <a:rPr lang="ko-KR" altLang="en-US" dirty="0" smtClean="0"/>
              <a:t>프로세스 이해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err="1" smtClean="0"/>
              <a:t>다섯단계로</a:t>
            </a:r>
            <a:r>
              <a:rPr lang="ko-KR" altLang="en-US" dirty="0" smtClean="0"/>
              <a:t> 이루어짐을 설명하되</a:t>
            </a:r>
            <a:r>
              <a:rPr lang="en-US" altLang="ko-KR" dirty="0" smtClean="0"/>
              <a:t>, </a:t>
            </a:r>
            <a:r>
              <a:rPr lang="ko-KR" altLang="en-US" dirty="0" smtClean="0"/>
              <a:t>이 프로세스가 최선이라기 보다</a:t>
            </a:r>
            <a:r>
              <a:rPr lang="en-US" altLang="ko-KR" dirty="0" smtClean="0"/>
              <a:t>, </a:t>
            </a:r>
            <a:r>
              <a:rPr lang="ko-KR" altLang="en-US" dirty="0" smtClean="0"/>
              <a:t>기업의 특성에 </a:t>
            </a:r>
            <a:r>
              <a:rPr lang="ko-KR" altLang="en-US" dirty="0" smtClean="0"/>
              <a:t>맞게 </a:t>
            </a:r>
            <a:r>
              <a:rPr lang="ko-KR" altLang="en-US" dirty="0" smtClean="0"/>
              <a:t>조정해서 </a:t>
            </a:r>
            <a:r>
              <a:rPr lang="ko-KR" altLang="en-US" dirty="0" err="1" smtClean="0"/>
              <a:t>작성할수도</a:t>
            </a:r>
            <a:r>
              <a:rPr lang="ko-KR" altLang="en-US" dirty="0" smtClean="0"/>
              <a:t> 있음을 </a:t>
            </a:r>
            <a:r>
              <a:rPr lang="ko-KR" altLang="en-US" dirty="0" smtClean="0"/>
              <a:t>설명합니다</a:t>
            </a:r>
            <a:r>
              <a:rPr lang="en-US" altLang="ko-KR" dirty="0" smtClean="0"/>
              <a:t>.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 smtClean="0"/>
              <a:t>TIP</a:t>
            </a:r>
          </a:p>
          <a:p>
            <a:endParaRPr lang="en-US" altLang="ko-KR" dirty="0" smtClean="0"/>
          </a:p>
          <a:p>
            <a:r>
              <a:rPr lang="ko-KR" altLang="en-US" dirty="0"/>
              <a:t>개별 인큐베이터 사례 공유 후 강의를 진행합니다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150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27373421"/>
      </p:ext>
    </p:extLst>
  </p:cSld>
  <p:clrMapOvr>
    <a:masterClrMapping/>
  </p:clrMapOvr>
</p:notes>
</file>

<file path=ppt/notesSlides/notesSlide1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en-US" altLang="ko-KR" dirty="0" smtClean="0"/>
              <a:t>1</a:t>
            </a:r>
            <a:r>
              <a:rPr lang="ko-KR" altLang="en-US" dirty="0" smtClean="0"/>
              <a:t>단계 문제인식 단계 이해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사회적 문제에 대한 철저한 인식이 </a:t>
            </a:r>
            <a:r>
              <a:rPr lang="ko-KR" altLang="en-US" dirty="0" err="1" smtClean="0"/>
              <a:t>사회적기업의</a:t>
            </a:r>
            <a:r>
              <a:rPr lang="ko-KR" altLang="en-US" dirty="0" smtClean="0"/>
              <a:t> 출발임을 </a:t>
            </a:r>
            <a:r>
              <a:rPr lang="ko-KR" altLang="en-US" dirty="0" smtClean="0"/>
              <a:t>재확인합니다</a:t>
            </a:r>
            <a:r>
              <a:rPr lang="en-US" altLang="ko-KR" dirty="0" smtClean="0"/>
              <a:t>.</a:t>
            </a:r>
            <a:endParaRPr lang="en-US" altLang="ko-KR" dirty="0" smtClean="0"/>
          </a:p>
          <a:p>
            <a:r>
              <a:rPr lang="ko-KR" altLang="en-US" dirty="0" smtClean="0"/>
              <a:t>시장 조사 수준의 사회조사 필요하고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사회적기업가의</a:t>
            </a:r>
            <a:r>
              <a:rPr lang="ko-KR" altLang="en-US" dirty="0" smtClean="0"/>
              <a:t> 경우 주목하는 사회 </a:t>
            </a:r>
            <a:r>
              <a:rPr lang="ko-KR" altLang="en-US" dirty="0" smtClean="0"/>
              <a:t>문제에 대해 </a:t>
            </a:r>
            <a:r>
              <a:rPr lang="ko-KR" altLang="en-US" dirty="0" smtClean="0"/>
              <a:t>전문가 수준의 인식과 철학이 요구됨을 </a:t>
            </a:r>
            <a:r>
              <a:rPr lang="ko-KR" altLang="en-US" dirty="0" smtClean="0"/>
              <a:t>설명합니다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이렇게 되지 않을 경우 </a:t>
            </a:r>
            <a:r>
              <a:rPr lang="ko-KR" altLang="en-US" dirty="0" smtClean="0"/>
              <a:t>오히려 </a:t>
            </a:r>
            <a:r>
              <a:rPr lang="ko-KR" altLang="en-US" dirty="0" smtClean="0"/>
              <a:t>비즈니스 모델이 </a:t>
            </a:r>
            <a:r>
              <a:rPr lang="ko-KR" altLang="en-US" dirty="0" smtClean="0"/>
              <a:t>미션과 </a:t>
            </a:r>
            <a:r>
              <a:rPr lang="ko-KR" altLang="en-US" dirty="0" smtClean="0"/>
              <a:t>모순될 수 있음을 </a:t>
            </a:r>
            <a:r>
              <a:rPr lang="ko-KR" altLang="en-US" dirty="0" smtClean="0"/>
              <a:t>설명합니다</a:t>
            </a:r>
            <a:r>
              <a:rPr lang="en-US" altLang="ko-KR" dirty="0" smtClean="0"/>
              <a:t>.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 smtClean="0"/>
              <a:t>TIP</a:t>
            </a:r>
          </a:p>
          <a:p>
            <a:endParaRPr lang="en-US" altLang="ko-KR" dirty="0" smtClean="0"/>
          </a:p>
          <a:p>
            <a:r>
              <a:rPr lang="ko-KR" altLang="en-US" dirty="0"/>
              <a:t>개별 인큐베이터 사례 공유 후 강의를 진행합니다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151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2701825"/>
      </p:ext>
    </p:extLst>
  </p:cSld>
  <p:clrMapOvr>
    <a:masterClrMapping/>
  </p:clrMapOvr>
</p:notes>
</file>

<file path=ppt/notesSlides/notesSlide1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r>
              <a:rPr lang="en-US" altLang="ko-KR" dirty="0" smtClean="0"/>
              <a:t>    </a:t>
            </a:r>
          </a:p>
          <a:p>
            <a:r>
              <a:rPr lang="ko-KR" altLang="en-US" dirty="0" smtClean="0"/>
              <a:t>문제인식과 관련된 사례 소개 </a:t>
            </a:r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에코버</a:t>
            </a:r>
            <a:r>
              <a:rPr lang="ko-KR" altLang="en-US" dirty="0" smtClean="0"/>
              <a:t> </a:t>
            </a:r>
            <a:r>
              <a:rPr lang="ko-KR" altLang="en-US" dirty="0" smtClean="0"/>
              <a:t>사례의 경우 한국 대학생 인턴이 </a:t>
            </a:r>
            <a:r>
              <a:rPr lang="ko-KR" altLang="en-US" dirty="0" err="1" smtClean="0"/>
              <a:t>에코버</a:t>
            </a:r>
            <a:r>
              <a:rPr lang="ko-KR" altLang="en-US" dirty="0" smtClean="0"/>
              <a:t> </a:t>
            </a:r>
            <a:r>
              <a:rPr lang="en-US" altLang="ko-KR" dirty="0" smtClean="0"/>
              <a:t>CEO</a:t>
            </a:r>
            <a:r>
              <a:rPr lang="ko-KR" altLang="en-US" dirty="0" smtClean="0"/>
              <a:t>와의 </a:t>
            </a:r>
            <a:r>
              <a:rPr lang="ko-KR" altLang="en-US" dirty="0" err="1" smtClean="0"/>
              <a:t>인터뷰시</a:t>
            </a:r>
            <a:r>
              <a:rPr lang="ko-KR" altLang="en-US" dirty="0" smtClean="0"/>
              <a:t> 나온 </a:t>
            </a:r>
            <a:r>
              <a:rPr lang="ko-KR" altLang="en-US" dirty="0" smtClean="0"/>
              <a:t>얘기를 그대로 </a:t>
            </a:r>
            <a:r>
              <a:rPr lang="ko-KR" altLang="en-US" dirty="0" smtClean="0"/>
              <a:t>정리한 것임</a:t>
            </a:r>
            <a:r>
              <a:rPr lang="en-US" altLang="ko-KR" dirty="0" smtClean="0"/>
              <a:t>. CEO</a:t>
            </a:r>
            <a:r>
              <a:rPr lang="ko-KR" altLang="en-US" dirty="0" smtClean="0"/>
              <a:t>의 철저한 문제인식을 보여주고 있음을 </a:t>
            </a:r>
            <a:r>
              <a:rPr lang="ko-KR" altLang="en-US" dirty="0" smtClean="0"/>
              <a:t>설명합니다</a:t>
            </a:r>
            <a:r>
              <a:rPr lang="en-US" altLang="ko-KR" dirty="0" smtClean="0"/>
              <a:t>.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 smtClean="0"/>
              <a:t>TIP</a:t>
            </a:r>
          </a:p>
          <a:p>
            <a:endParaRPr lang="en-US" altLang="ko-KR" dirty="0" smtClean="0"/>
          </a:p>
          <a:p>
            <a:r>
              <a:rPr lang="ko-KR" altLang="en-US" dirty="0"/>
              <a:t>개별 인큐베이터 사례 공유 후 강의를 진행합니다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152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12995123"/>
      </p:ext>
    </p:extLst>
  </p:cSld>
  <p:clrMapOvr>
    <a:masterClrMapping/>
  </p:clrMapOvr>
</p:notes>
</file>

<file path=ppt/notesSlides/notesSlide1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아이디어와 기회 파악 이해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차별화된 수요가 있는 문제 해결 아이디어를 </a:t>
            </a:r>
            <a:r>
              <a:rPr lang="ko-KR" altLang="en-US" dirty="0" err="1" smtClean="0"/>
              <a:t>찾아야합니다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이를 </a:t>
            </a:r>
            <a:r>
              <a:rPr lang="ko-KR" altLang="en-US" dirty="0" smtClean="0"/>
              <a:t>위해서는 시장 </a:t>
            </a:r>
            <a:r>
              <a:rPr lang="ko-KR" altLang="en-US" dirty="0" err="1" smtClean="0"/>
              <a:t>시만사회</a:t>
            </a:r>
            <a:r>
              <a:rPr lang="en-US" altLang="ko-KR" dirty="0" smtClean="0"/>
              <a:t>, </a:t>
            </a:r>
            <a:r>
              <a:rPr lang="ko-KR" altLang="en-US" dirty="0" smtClean="0"/>
              <a:t>정부의 이전 솔루션을 잘 조사해야 </a:t>
            </a:r>
            <a:r>
              <a:rPr lang="ko-KR" altLang="en-US" dirty="0" smtClean="0"/>
              <a:t>합니다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실패한 원인을 분석해야 새로운 </a:t>
            </a:r>
            <a:r>
              <a:rPr lang="ko-KR" altLang="en-US" dirty="0" smtClean="0"/>
              <a:t>대안을 </a:t>
            </a:r>
            <a:r>
              <a:rPr lang="ko-KR" altLang="en-US" dirty="0" smtClean="0"/>
              <a:t>찾아볼 수 있음</a:t>
            </a:r>
            <a:r>
              <a:rPr lang="en-US" altLang="ko-KR" dirty="0" smtClean="0"/>
              <a:t>. </a:t>
            </a:r>
            <a:r>
              <a:rPr lang="ko-KR" altLang="en-US" dirty="0" smtClean="0"/>
              <a:t>특히 중요한 것은 수요가 있어야 하는데 이 근거가 명확해야 </a:t>
            </a:r>
            <a:r>
              <a:rPr lang="ko-KR" altLang="en-US" dirty="0" smtClean="0"/>
              <a:t>합니다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 smtClean="0"/>
              <a:t>TIP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대개의 경우 세가지 섹터의 내용을 다 찾아본 기업은 거의 </a:t>
            </a:r>
            <a:r>
              <a:rPr lang="ko-KR" altLang="en-US" dirty="0" smtClean="0"/>
              <a:t>없었습니다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그래서 차별화 </a:t>
            </a:r>
            <a:r>
              <a:rPr lang="ko-KR" altLang="en-US" dirty="0" smtClean="0"/>
              <a:t>를 </a:t>
            </a:r>
            <a:r>
              <a:rPr lang="ko-KR" altLang="en-US" dirty="0" smtClean="0"/>
              <a:t>만들어내지 못하는 측면이 </a:t>
            </a:r>
            <a:r>
              <a:rPr lang="ko-KR" altLang="en-US" dirty="0" smtClean="0"/>
              <a:t>있습니다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얼마나 깊이 있는 조사가 이루어졌느냐에 따라 </a:t>
            </a:r>
            <a:r>
              <a:rPr lang="ko-KR" altLang="en-US" dirty="0" smtClean="0"/>
              <a:t>새로운 </a:t>
            </a:r>
            <a:r>
              <a:rPr lang="ko-KR" altLang="en-US" dirty="0" smtClean="0"/>
              <a:t>아이디어가 만들어짐을 </a:t>
            </a:r>
            <a:r>
              <a:rPr lang="ko-KR" altLang="en-US" dirty="0" smtClean="0"/>
              <a:t>주지시킵니다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153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44618186"/>
      </p:ext>
    </p:extLst>
  </p:cSld>
  <p:clrMapOvr>
    <a:masterClrMapping/>
  </p:clrMapOvr>
</p:notes>
</file>

<file path=ppt/notesSlides/notesSlide1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en-US" altLang="ko-KR" dirty="0" smtClean="0"/>
          </a:p>
          <a:p>
            <a:r>
              <a:rPr lang="ko-KR" altLang="en-US" dirty="0" err="1" smtClean="0"/>
              <a:t>에코버</a:t>
            </a:r>
            <a:r>
              <a:rPr lang="ko-KR" altLang="en-US" dirty="0" smtClean="0"/>
              <a:t> </a:t>
            </a:r>
            <a:r>
              <a:rPr lang="ko-KR" altLang="en-US" dirty="0" smtClean="0"/>
              <a:t>사례를 통해 아이디어 창출 과정 이해 </a:t>
            </a:r>
            <a:endParaRPr lang="en-US" altLang="ko-KR" dirty="0" smtClean="0"/>
          </a:p>
          <a:p>
            <a:r>
              <a:rPr lang="en-US" altLang="ko-KR" dirty="0" smtClean="0"/>
              <a:t>   </a:t>
            </a:r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사회적기업이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엔지오와</a:t>
            </a:r>
            <a:r>
              <a:rPr lang="ko-KR" altLang="en-US" dirty="0" smtClean="0"/>
              <a:t> 달리 고객이 있는 아이디어를 통해 문제해결을 하고 있는데 그 과정에서 고정관념을 깨는 창의적 아이디어를 발견하고 있음을 </a:t>
            </a:r>
            <a:r>
              <a:rPr lang="ko-KR" altLang="en-US" dirty="0" smtClean="0"/>
              <a:t>설명합니다</a:t>
            </a:r>
            <a:r>
              <a:rPr lang="en-US" altLang="ko-KR" dirty="0" smtClean="0"/>
              <a:t>.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 smtClean="0"/>
              <a:t>TIP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아이디어는 </a:t>
            </a:r>
            <a:r>
              <a:rPr lang="ko-KR" altLang="en-US" dirty="0" smtClean="0"/>
              <a:t>충분한 조사와 창의적 소통에서 나오는 것을 공감케 </a:t>
            </a:r>
            <a:r>
              <a:rPr lang="ko-KR" altLang="en-US" dirty="0" err="1" smtClean="0"/>
              <a:t>해야</a:t>
            </a:r>
            <a:r>
              <a:rPr lang="ko-KR" altLang="en-US" dirty="0" err="1" smtClean="0"/>
              <a:t>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154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76311066"/>
      </p:ext>
    </p:extLst>
  </p:cSld>
  <p:clrMapOvr>
    <a:masterClrMapping/>
  </p:clrMapOvr>
</p:notes>
</file>

<file path=ppt/notesSlides/notesSlide1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사회적 경제적 가치 </a:t>
            </a:r>
            <a:r>
              <a:rPr lang="ko-KR" altLang="en-US" dirty="0" err="1" smtClean="0"/>
              <a:t>도츨</a:t>
            </a:r>
            <a:r>
              <a:rPr lang="ko-KR" altLang="en-US" dirty="0" smtClean="0"/>
              <a:t> 과정 이해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사회적가치</a:t>
            </a:r>
            <a:r>
              <a:rPr lang="ko-KR" altLang="en-US" dirty="0" smtClean="0"/>
              <a:t> 중 정량적 가치 반드시 도출해야 </a:t>
            </a:r>
            <a:r>
              <a:rPr lang="ko-KR" altLang="en-US" dirty="0" smtClean="0"/>
              <a:t>합니다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기존 일자리 중심으로 </a:t>
            </a:r>
            <a:r>
              <a:rPr lang="ko-KR" altLang="en-US" dirty="0" err="1" smtClean="0"/>
              <a:t>사회적기업을</a:t>
            </a:r>
            <a:r>
              <a:rPr lang="ko-KR" altLang="en-US" dirty="0" smtClean="0"/>
              <a:t> 협소하게 </a:t>
            </a:r>
            <a:r>
              <a:rPr lang="ko-KR" altLang="en-US" dirty="0" smtClean="0"/>
              <a:t>이해하는 것을 </a:t>
            </a:r>
            <a:r>
              <a:rPr lang="ko-KR" altLang="en-US" dirty="0" err="1" smtClean="0"/>
              <a:t>재인식케</a:t>
            </a:r>
            <a:r>
              <a:rPr lang="ko-KR" altLang="en-US" dirty="0" smtClean="0"/>
              <a:t> 해야 하고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사회적가치</a:t>
            </a:r>
            <a:r>
              <a:rPr lang="ko-KR" altLang="en-US" dirty="0" smtClean="0"/>
              <a:t> 평가가 아직 제대로 </a:t>
            </a:r>
            <a:r>
              <a:rPr lang="ko-KR" altLang="en-US" dirty="0" smtClean="0"/>
              <a:t>되지 </a:t>
            </a:r>
            <a:r>
              <a:rPr lang="ko-KR" altLang="en-US" dirty="0" smtClean="0"/>
              <a:t>못하고 있는 상황에서 기업이 스스로 가치를 명확히 </a:t>
            </a:r>
            <a:r>
              <a:rPr lang="ko-KR" altLang="en-US" dirty="0" err="1" smtClean="0"/>
              <a:t>정의해야할</a:t>
            </a:r>
            <a:r>
              <a:rPr lang="ko-KR" altLang="en-US" dirty="0" smtClean="0"/>
              <a:t> 필요 </a:t>
            </a:r>
            <a:r>
              <a:rPr lang="ko-KR" altLang="en-US" dirty="0" smtClean="0"/>
              <a:t>있습니다</a:t>
            </a:r>
            <a:r>
              <a:rPr lang="en-US" altLang="ko-KR" dirty="0" smtClean="0"/>
              <a:t>.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 smtClean="0"/>
              <a:t>TIP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가장 어려워하는 </a:t>
            </a:r>
            <a:r>
              <a:rPr lang="ko-KR" altLang="en-US" dirty="0" smtClean="0"/>
              <a:t>부분입니다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사회적 상상력을 최대한 발휘해서 가치를 도출하도록 </a:t>
            </a:r>
            <a:r>
              <a:rPr lang="ko-KR" altLang="en-US" dirty="0" smtClean="0"/>
              <a:t>합니다</a:t>
            </a:r>
            <a:r>
              <a:rPr lang="en-US" altLang="ko-KR" dirty="0" smtClean="0"/>
              <a:t>.</a:t>
            </a:r>
            <a:r>
              <a:rPr lang="ko-KR" altLang="en-US" dirty="0"/>
              <a:t> 개별 인큐베이터 사례 공유 후 강의를 </a:t>
            </a:r>
            <a:r>
              <a:rPr lang="ko-KR" altLang="en-US" dirty="0" smtClean="0"/>
              <a:t>진행합니다</a:t>
            </a:r>
            <a:r>
              <a:rPr lang="en-US" altLang="ko-KR" dirty="0" smtClean="0"/>
              <a:t>.</a:t>
            </a:r>
            <a:endParaRPr lang="ko-KR" altLang="en-US" dirty="0"/>
          </a:p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155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67299314"/>
      </p:ext>
    </p:extLst>
  </p:cSld>
  <p:clrMapOvr>
    <a:masterClrMapping/>
  </p:clrMapOvr>
</p:notes>
</file>

<file path=ppt/notesSlides/notesSlide1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미션 </a:t>
            </a:r>
            <a:r>
              <a:rPr lang="ko-KR" altLang="en-US" dirty="0" smtClean="0"/>
              <a:t>선언문 작성 이해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en-US" altLang="ko-KR" dirty="0" smtClean="0"/>
              <a:t> </a:t>
            </a:r>
            <a:r>
              <a:rPr lang="ko-KR" altLang="en-US" dirty="0" smtClean="0"/>
              <a:t>앞의 프로세스 결과물을 놓고 미션을 </a:t>
            </a:r>
            <a:r>
              <a:rPr lang="ko-KR" altLang="en-US" dirty="0" smtClean="0"/>
              <a:t>정의합니다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강의안은 참고로 놓고 </a:t>
            </a:r>
            <a:r>
              <a:rPr lang="ko-KR" altLang="en-US" dirty="0" smtClean="0"/>
              <a:t>기업 </a:t>
            </a:r>
            <a:r>
              <a:rPr lang="ko-KR" altLang="en-US" dirty="0" smtClean="0"/>
              <a:t>구성원의 </a:t>
            </a:r>
            <a:r>
              <a:rPr lang="ko-KR" altLang="en-US" dirty="0" err="1" smtClean="0"/>
              <a:t>워크샵등을</a:t>
            </a:r>
            <a:r>
              <a:rPr lang="ko-KR" altLang="en-US" dirty="0" smtClean="0"/>
              <a:t> 통해서 함께 도출하는 것이 </a:t>
            </a:r>
            <a:r>
              <a:rPr lang="ko-KR" altLang="en-US" dirty="0" smtClean="0"/>
              <a:t>바람직합니다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 좋은 </a:t>
            </a:r>
            <a:r>
              <a:rPr lang="ko-KR" altLang="en-US" dirty="0" smtClean="0"/>
              <a:t>미션은 읽어보면 알 수 있고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단어 해석이 명확해야 </a:t>
            </a:r>
            <a:r>
              <a:rPr lang="ko-KR" altLang="en-US" dirty="0" smtClean="0"/>
              <a:t>합니다</a:t>
            </a:r>
            <a:r>
              <a:rPr lang="en-US" altLang="ko-KR" dirty="0" smtClean="0"/>
              <a:t>.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 smtClean="0"/>
              <a:t>TIP</a:t>
            </a:r>
          </a:p>
          <a:p>
            <a:endParaRPr lang="en-US" altLang="ko-KR" dirty="0" smtClean="0"/>
          </a:p>
          <a:p>
            <a:r>
              <a:rPr lang="ko-KR" altLang="en-US" dirty="0"/>
              <a:t>개별 인큐베이터 사례 공유 후 강의를 진행합니다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156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41168877"/>
      </p:ext>
    </p:extLst>
  </p:cSld>
  <p:clrMapOvr>
    <a:masterClrMapping/>
  </p:clrMapOvr>
</p:notes>
</file>

<file path=ppt/notesSlides/notesSlide1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미션 공유 및 내재화 이해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미션 선언문 완성이 끝이 아니라 공감대확보가 완성임을 </a:t>
            </a:r>
            <a:r>
              <a:rPr lang="ko-KR" altLang="en-US" dirty="0" smtClean="0"/>
              <a:t>주지시킵니다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 smtClean="0"/>
              <a:t>TIP</a:t>
            </a:r>
          </a:p>
          <a:p>
            <a:endParaRPr lang="en-US" altLang="ko-KR" dirty="0" smtClean="0"/>
          </a:p>
          <a:p>
            <a:r>
              <a:rPr lang="ko-KR" altLang="en-US" dirty="0"/>
              <a:t>개별 인큐베이터 사례 공유 후 강의를 진행합니다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157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78209217"/>
      </p:ext>
    </p:extLst>
  </p:cSld>
  <p:clrMapOvr>
    <a:masterClrMapping/>
  </p:clrMapOvr>
</p:notes>
</file>

<file path=ppt/notesSlides/notesSlide1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수립된 </a:t>
            </a:r>
            <a:r>
              <a:rPr lang="ko-KR" altLang="en-US" dirty="0" smtClean="0"/>
              <a:t>미션에 대한 내재화 방안 이해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미션을 내재화하기 위해서는 재무 목표와 마찬가지로 </a:t>
            </a:r>
            <a:r>
              <a:rPr lang="ko-KR" altLang="en-US" dirty="0" err="1" smtClean="0"/>
              <a:t>소셜미션에</a:t>
            </a:r>
            <a:r>
              <a:rPr lang="ko-KR" altLang="en-US" dirty="0" smtClean="0"/>
              <a:t> 대한 성과 관리가 </a:t>
            </a:r>
            <a:r>
              <a:rPr lang="en-US" altLang="ko-KR" dirty="0" smtClean="0"/>
              <a:t> </a:t>
            </a:r>
            <a:r>
              <a:rPr lang="ko-KR" altLang="en-US" dirty="0" smtClean="0"/>
              <a:t>이루어져야 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경영시스템에 적용되어야 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미션관련 지속적인 확인과 내부 </a:t>
            </a:r>
            <a:r>
              <a:rPr lang="ko-KR" altLang="en-US" dirty="0" smtClean="0"/>
              <a:t>토론이 필요함을 설명합니다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158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23829909"/>
      </p:ext>
    </p:extLst>
  </p:cSld>
  <p:clrMapOvr>
    <a:masterClrMapping/>
  </p:clrMapOvr>
</p:notes>
</file>

<file path=ppt/notesSlides/notesSlide1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미션 </a:t>
            </a:r>
            <a:r>
              <a:rPr lang="ko-KR" altLang="en-US" dirty="0" smtClean="0"/>
              <a:t>내재화 사례 예시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서울남산체 M" pitchFamily="18" charset="-127"/>
                <a:ea typeface="서울남산체 M" pitchFamily="18" charset="-127"/>
                <a:cs typeface="+mn-cs"/>
              </a:rPr>
              <a:t>결국 중요한 것은 기업가의 미션 중심의 의사결정 패턴과 행동으로 구현되는 조직문화 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서울남산체 M" pitchFamily="18" charset="-127"/>
                <a:ea typeface="서울남산체 M" pitchFamily="18" charset="-127"/>
                <a:cs typeface="+mn-cs"/>
              </a:rPr>
              <a:t>구축입니다</a:t>
            </a:r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서울남산체 M" pitchFamily="18" charset="-127"/>
                <a:ea typeface="서울남산체 M" pitchFamily="18" charset="-127"/>
                <a:cs typeface="+mn-cs"/>
              </a:rPr>
              <a:t>. 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서울남산체 M" pitchFamily="18" charset="-127"/>
                <a:ea typeface="서울남산체 M" pitchFamily="18" charset="-127"/>
                <a:cs typeface="+mn-cs"/>
              </a:rPr>
              <a:t>이를 위해서는 끊임없는 자기 성찰이 요구되고</a:t>
            </a:r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서울남산체 M" pitchFamily="18" charset="-127"/>
                <a:ea typeface="서울남산체 M" pitchFamily="18" charset="-127"/>
                <a:cs typeface="+mn-cs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서울남산체 M" pitchFamily="18" charset="-127"/>
                <a:ea typeface="서울남산체 M" pitchFamily="18" charset="-127"/>
                <a:cs typeface="+mn-cs"/>
              </a:rPr>
              <a:t>반복적이고 일관된 미션 관리가 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서울남산체 M" pitchFamily="18" charset="-127"/>
                <a:ea typeface="서울남산체 M" pitchFamily="18" charset="-127"/>
                <a:cs typeface="+mn-cs"/>
              </a:rPr>
              <a:t>요구됩니다</a:t>
            </a:r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서울남산체 M" pitchFamily="18" charset="-127"/>
                <a:ea typeface="서울남산체 M" pitchFamily="18" charset="-127"/>
                <a:cs typeface="+mn-cs"/>
              </a:rPr>
              <a:t>. 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서울남산체 M" pitchFamily="18" charset="-127"/>
                <a:ea typeface="서울남산체 M" pitchFamily="18" charset="-127"/>
                <a:cs typeface="+mn-cs"/>
              </a:rPr>
              <a:t>무엇보다 놓쳐서는 </a:t>
            </a:r>
            <a:r>
              <a:rPr lang="ko-KR" altLang="en-US" sz="1100" kern="1200" dirty="0" err="1" smtClean="0">
                <a:solidFill>
                  <a:schemeClr val="tx1"/>
                </a:solidFill>
                <a:effectLst/>
                <a:latin typeface="서울남산체 M" pitchFamily="18" charset="-127"/>
                <a:ea typeface="서울남산체 M" pitchFamily="18" charset="-127"/>
                <a:cs typeface="+mn-cs"/>
              </a:rPr>
              <a:t>안되는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서울남산체 M" pitchFamily="18" charset="-127"/>
                <a:ea typeface="서울남산체 M" pitchFamily="18" charset="-127"/>
                <a:cs typeface="+mn-cs"/>
              </a:rPr>
              <a:t> 것이 외부 이해관계자 공감과 함께 </a:t>
            </a:r>
            <a:r>
              <a:rPr lang="ko-KR" altLang="en-US" sz="1100" kern="1200" dirty="0" err="1" smtClean="0">
                <a:solidFill>
                  <a:schemeClr val="tx1"/>
                </a:solidFill>
                <a:effectLst/>
                <a:latin typeface="서울남산체 M" pitchFamily="18" charset="-127"/>
                <a:ea typeface="서울남산체 M" pitchFamily="18" charset="-127"/>
                <a:cs typeface="+mn-cs"/>
              </a:rPr>
              <a:t>가야한다는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서울남산체 M" pitchFamily="18" charset="-127"/>
                <a:ea typeface="서울남산체 M" pitchFamily="18" charset="-127"/>
                <a:cs typeface="+mn-cs"/>
              </a:rPr>
              <a:t> 것임</a:t>
            </a:r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서울남산체 M" pitchFamily="18" charset="-127"/>
                <a:ea typeface="서울남산체 M" pitchFamily="18" charset="-127"/>
                <a:cs typeface="+mn-cs"/>
              </a:rPr>
              <a:t>. 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서울남산체 M" pitchFamily="18" charset="-127"/>
                <a:ea typeface="서울남산체 M" pitchFamily="18" charset="-127"/>
                <a:cs typeface="+mn-cs"/>
              </a:rPr>
              <a:t>강의안은 하나의 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서울남산체 M" pitchFamily="18" charset="-127"/>
                <a:ea typeface="서울남산체 M" pitchFamily="18" charset="-127"/>
                <a:cs typeface="+mn-cs"/>
              </a:rPr>
              <a:t>사례입니다</a:t>
            </a:r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서울남산체 M" pitchFamily="18" charset="-127"/>
                <a:ea typeface="서울남산체 M" pitchFamily="18" charset="-127"/>
                <a:cs typeface="+mn-cs"/>
              </a:rPr>
              <a:t>.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서울남산체 M" pitchFamily="18" charset="-127"/>
                <a:ea typeface="서울남산체 M" pitchFamily="18" charset="-127"/>
                <a:cs typeface="+mn-cs"/>
              </a:rPr>
              <a:t> </a:t>
            </a:r>
            <a:endParaRPr lang="ko-KR" altLang="en-US" sz="1100" kern="1200" dirty="0" smtClean="0">
              <a:solidFill>
                <a:schemeClr val="tx1"/>
              </a:solidFill>
              <a:effectLst/>
              <a:latin typeface="서울남산체 M" pitchFamily="18" charset="-127"/>
              <a:ea typeface="서울남산체 M" pitchFamily="18" charset="-127"/>
              <a:cs typeface="+mn-cs"/>
            </a:endParaRPr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 smtClean="0"/>
              <a:t>TIP</a:t>
            </a:r>
          </a:p>
          <a:p>
            <a:endParaRPr lang="en-US" altLang="ko-KR" dirty="0" smtClean="0"/>
          </a:p>
          <a:p>
            <a:r>
              <a:rPr lang="ko-KR" altLang="en-US" dirty="0"/>
              <a:t>개별 인큐베이터 사례 공유 후 강의를 진행합니다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159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311312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/>
              <a:t>성미산마을 사례 설명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및 질문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학습자 중 한 명을 지정해 읽도록 합니다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성미산마을 사람들이 중요하게 생각하는 것은 무엇인지 질문합니다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9084953"/>
      </p:ext>
    </p:extLst>
  </p:cSld>
  <p:clrMapOvr>
    <a:masterClrMapping/>
  </p:clrMapOvr>
</p:notes>
</file>

<file path=ppt/notesSlides/notesSlide1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en-US" altLang="ko-KR" dirty="0" smtClean="0"/>
          </a:p>
          <a:p>
            <a:r>
              <a:rPr lang="ko-KR" altLang="en-US" dirty="0" err="1" smtClean="0"/>
              <a:t>소셜벤처</a:t>
            </a:r>
            <a:r>
              <a:rPr lang="ko-KR" altLang="en-US" dirty="0" smtClean="0"/>
              <a:t> </a:t>
            </a:r>
            <a:r>
              <a:rPr lang="ko-KR" altLang="en-US" dirty="0" smtClean="0"/>
              <a:t>작성 사례 이해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err="1" smtClean="0"/>
              <a:t>트리플래닛</a:t>
            </a:r>
            <a:r>
              <a:rPr lang="ko-KR" altLang="en-US" dirty="0" smtClean="0"/>
              <a:t> </a:t>
            </a:r>
            <a:r>
              <a:rPr lang="ko-KR" altLang="en-US" dirty="0" smtClean="0"/>
              <a:t>기업 </a:t>
            </a:r>
            <a:r>
              <a:rPr lang="ko-KR" altLang="en-US" dirty="0" err="1" smtClean="0"/>
              <a:t>소개시</a:t>
            </a:r>
            <a:r>
              <a:rPr lang="ko-KR" altLang="en-US" dirty="0" smtClean="0"/>
              <a:t> 기업 비즈니스 모델의 </a:t>
            </a:r>
            <a:r>
              <a:rPr lang="ko-KR" altLang="en-US" dirty="0" smtClean="0"/>
              <a:t>특징을 설명합니다</a:t>
            </a:r>
            <a:r>
              <a:rPr lang="en-US" altLang="ko-KR" dirty="0" smtClean="0"/>
              <a:t>.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 smtClean="0"/>
              <a:t>TIP</a:t>
            </a:r>
          </a:p>
          <a:p>
            <a:endParaRPr lang="en-US" altLang="ko-KR" dirty="0" smtClean="0"/>
          </a:p>
          <a:p>
            <a:r>
              <a:rPr lang="ko-KR" altLang="en-US" dirty="0"/>
              <a:t>개별 인큐베이터 사례 공유 후 강의를 진행합니다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160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62043513"/>
      </p:ext>
    </p:extLst>
  </p:cSld>
  <p:clrMapOvr>
    <a:masterClrMapping/>
  </p:clrMapOvr>
</p:notes>
</file>

<file path=ppt/notesSlides/notesSlide1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</a:t>
            </a:r>
            <a:r>
              <a:rPr lang="ko-KR" altLang="en-US" dirty="0" smtClean="0"/>
              <a:t>주제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err="1" smtClean="0"/>
              <a:t>트리플래닛</a:t>
            </a:r>
            <a:r>
              <a:rPr lang="ko-KR" altLang="en-US" dirty="0" smtClean="0"/>
              <a:t> </a:t>
            </a:r>
            <a:r>
              <a:rPr lang="ko-KR" altLang="en-US" dirty="0" smtClean="0"/>
              <a:t>미션 수립 과정 이해를 통해 미션 수립 중요성 이해</a:t>
            </a:r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초기 미션에서 프로세스에 대한 이해와 </a:t>
            </a:r>
            <a:r>
              <a:rPr lang="ko-KR" altLang="en-US" dirty="0" err="1" smtClean="0"/>
              <a:t>인큐베이팅을</a:t>
            </a:r>
            <a:r>
              <a:rPr lang="ko-KR" altLang="en-US" dirty="0" smtClean="0"/>
              <a:t> 통해 개선된 미션과 </a:t>
            </a:r>
            <a:r>
              <a:rPr lang="ko-KR" altLang="en-US" dirty="0" smtClean="0"/>
              <a:t>내부 </a:t>
            </a:r>
            <a:r>
              <a:rPr lang="ko-KR" altLang="en-US" dirty="0" smtClean="0"/>
              <a:t>토론을 통해 수정 보완된 최종 미션의 수립 과정의 공유를 통해 </a:t>
            </a:r>
            <a:r>
              <a:rPr lang="ko-KR" altLang="en-US" dirty="0" smtClean="0"/>
              <a:t>미션이 </a:t>
            </a:r>
            <a:r>
              <a:rPr lang="ko-KR" altLang="en-US" dirty="0" smtClean="0"/>
              <a:t>단순히 선언문이 아니라 기업 활동의 본질임을 </a:t>
            </a:r>
            <a:r>
              <a:rPr lang="ko-KR" altLang="en-US" dirty="0" smtClean="0"/>
              <a:t>설명합니다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161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22299698"/>
      </p:ext>
    </p:extLst>
  </p:cSld>
  <p:clrMapOvr>
    <a:masterClrMapping/>
  </p:clrMapOvr>
</p:notes>
</file>

<file path=ppt/notesSlides/notesSlide1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인큐베이팅의</a:t>
            </a:r>
            <a:r>
              <a:rPr lang="ko-KR" altLang="en-US" dirty="0" smtClean="0"/>
              <a:t> 어려움 공유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활동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비즈니스 모델 수립 </a:t>
            </a:r>
            <a:r>
              <a:rPr lang="ko-KR" altLang="en-US" dirty="0" err="1" smtClean="0"/>
              <a:t>인큐베이팅에</a:t>
            </a:r>
            <a:r>
              <a:rPr lang="ko-KR" altLang="en-US" dirty="0" smtClean="0"/>
              <a:t> 있어서 개인적인 어려움도 있을 것이고</a:t>
            </a:r>
            <a:r>
              <a:rPr lang="en-US" altLang="ko-KR" dirty="0" smtClean="0"/>
              <a:t>, </a:t>
            </a:r>
          </a:p>
          <a:p>
            <a:r>
              <a:rPr lang="ko-KR" altLang="en-US" dirty="0" smtClean="0"/>
              <a:t>인큐베이터들이 공통적으로 느끼는 어려움도 있을 것입니다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이번</a:t>
            </a:r>
            <a:r>
              <a:rPr lang="ko-KR" altLang="en-US" baseline="0" dirty="0" smtClean="0"/>
              <a:t> </a:t>
            </a:r>
            <a:r>
              <a:rPr lang="ko-KR" altLang="en-US" baseline="0" dirty="0" smtClean="0"/>
              <a:t>활동을 통해 인큐베이터들이 공통적으로 느끼는 어려움을 공유하고</a:t>
            </a:r>
            <a:r>
              <a:rPr lang="en-US" altLang="ko-KR" baseline="0" dirty="0" smtClean="0"/>
              <a:t>,</a:t>
            </a:r>
          </a:p>
          <a:p>
            <a:r>
              <a:rPr lang="ko-KR" altLang="en-US" baseline="0" dirty="0" smtClean="0"/>
              <a:t>원인을 찾아보도록 하겠습니다</a:t>
            </a:r>
            <a:r>
              <a:rPr lang="en-US" altLang="ko-KR" baseline="0" dirty="0" smtClean="0"/>
              <a:t>.</a:t>
            </a: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162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54441953"/>
      </p:ext>
    </p:extLst>
  </p:cSld>
  <p:clrMapOvr>
    <a:masterClrMapping/>
  </p:clrMapOvr>
</p:notes>
</file>

<file path=ppt/notesSlides/notesSlide1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인큐베이터 기업별 미션 수립 실습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인큐베이터가 실제 </a:t>
            </a:r>
            <a:r>
              <a:rPr lang="ko-KR" altLang="en-US" dirty="0" err="1" smtClean="0"/>
              <a:t>인큐베이팅</a:t>
            </a:r>
            <a:r>
              <a:rPr lang="ko-KR" altLang="en-US" dirty="0" smtClean="0"/>
              <a:t> 하고 있는 기업을 선정해 미션 수립을 </a:t>
            </a:r>
            <a:r>
              <a:rPr lang="ko-KR" altLang="en-US" dirty="0" smtClean="0"/>
              <a:t>상기 내용을 </a:t>
            </a:r>
            <a:r>
              <a:rPr lang="ko-KR" altLang="en-US" dirty="0" smtClean="0"/>
              <a:t>바탕으로 작성케 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결과를 발표하게 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강사가 </a:t>
            </a:r>
            <a:r>
              <a:rPr lang="ko-KR" altLang="en-US" dirty="0" err="1" smtClean="0"/>
              <a:t>리뷰합니다</a:t>
            </a:r>
            <a:r>
              <a:rPr lang="en-US" altLang="ko-KR" dirty="0" smtClean="0"/>
              <a:t>.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 smtClean="0"/>
              <a:t>TIP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이 과정을 하는 과정에서 인큐베이터의 특성과 보완점이 </a:t>
            </a:r>
            <a:r>
              <a:rPr lang="ko-KR" altLang="en-US" dirty="0" smtClean="0"/>
              <a:t>확인됩니다</a:t>
            </a:r>
            <a:r>
              <a:rPr lang="en-US" altLang="ko-KR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163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65608921"/>
      </p:ext>
    </p:extLst>
  </p:cSld>
  <p:clrMapOvr>
    <a:masterClrMapping/>
  </p:clrMapOvr>
</p:notes>
</file>

<file path=ppt/notesSlides/notesSlide1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인큐베이팅의</a:t>
            </a:r>
            <a:r>
              <a:rPr lang="ko-KR" altLang="en-US" dirty="0" smtClean="0"/>
              <a:t> 어려움 공유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활동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en-US" altLang="ko-KR" baseline="0" dirty="0" smtClean="0"/>
              <a:t>(</a:t>
            </a:r>
            <a:r>
              <a:rPr lang="ko-KR" altLang="en-US" baseline="0" dirty="0" smtClean="0"/>
              <a:t>활동 후 피드백</a:t>
            </a:r>
            <a:r>
              <a:rPr lang="en-US" altLang="ko-KR" baseline="0" dirty="0" smtClean="0"/>
              <a:t>)</a:t>
            </a:r>
          </a:p>
          <a:p>
            <a:r>
              <a:rPr lang="ko-KR" altLang="en-US" baseline="0" dirty="0" smtClean="0"/>
              <a:t>오늘 </a:t>
            </a:r>
            <a:r>
              <a:rPr lang="ko-KR" altLang="en-US" baseline="0" dirty="0" err="1" smtClean="0"/>
              <a:t>인큐베이팅</a:t>
            </a:r>
            <a:r>
              <a:rPr lang="ko-KR" altLang="en-US" baseline="0" dirty="0" smtClean="0"/>
              <a:t> 방법론을 통해 </a:t>
            </a:r>
            <a:r>
              <a:rPr lang="en-US" altLang="ko-KR" baseline="0" dirty="0" smtClean="0"/>
              <a:t>1-2</a:t>
            </a:r>
            <a:r>
              <a:rPr lang="ko-KR" altLang="en-US" baseline="0" dirty="0" smtClean="0"/>
              <a:t>가지의 어려움이라도 해결방안을 찾아서</a:t>
            </a:r>
            <a:endParaRPr lang="en-US" altLang="ko-KR" baseline="0" dirty="0" smtClean="0"/>
          </a:p>
          <a:p>
            <a:r>
              <a:rPr lang="ko-KR" altLang="en-US" baseline="0" dirty="0" err="1" smtClean="0"/>
              <a:t>사회적기업가들의</a:t>
            </a:r>
            <a:r>
              <a:rPr lang="ko-KR" altLang="en-US" baseline="0" dirty="0" smtClean="0"/>
              <a:t> 비즈니스 모델 수립과정을 보다 더 잘 </a:t>
            </a:r>
            <a:r>
              <a:rPr lang="ko-KR" altLang="en-US" baseline="0" dirty="0" err="1" smtClean="0"/>
              <a:t>인큐베이팅</a:t>
            </a:r>
            <a:r>
              <a:rPr lang="ko-KR" altLang="en-US" baseline="0" dirty="0" smtClean="0"/>
              <a:t> 할 수 있길 바랍니다</a:t>
            </a:r>
            <a:r>
              <a:rPr lang="en-US" altLang="ko-KR" baseline="0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164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54441953"/>
      </p:ext>
    </p:extLst>
  </p:cSld>
  <p:clrMapOvr>
    <a:masterClrMapping/>
  </p:clrMapOvr>
</p:notes>
</file>

<file path=ppt/notesSlides/notesSlide1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미션 </a:t>
            </a:r>
            <a:r>
              <a:rPr lang="ko-KR" altLang="en-US" dirty="0" err="1" smtClean="0"/>
              <a:t>수립시</a:t>
            </a:r>
            <a:r>
              <a:rPr lang="ko-KR" altLang="en-US" dirty="0" smtClean="0"/>
              <a:t> 핵심 고려사항 이해 </a:t>
            </a:r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err="1" smtClean="0"/>
              <a:t>레알마드리도와</a:t>
            </a:r>
            <a:r>
              <a:rPr lang="ko-KR" altLang="en-US" dirty="0" smtClean="0"/>
              <a:t> 독수리 </a:t>
            </a:r>
            <a:r>
              <a:rPr lang="ko-KR" altLang="en-US" dirty="0" err="1" smtClean="0"/>
              <a:t>오형제</a:t>
            </a:r>
            <a:r>
              <a:rPr lang="ko-KR" altLang="en-US" dirty="0" smtClean="0"/>
              <a:t> 모두 지구를 </a:t>
            </a:r>
            <a:r>
              <a:rPr lang="ko-KR" altLang="en-US" dirty="0" smtClean="0"/>
              <a:t>지켰습니다</a:t>
            </a:r>
            <a:r>
              <a:rPr lang="en-US" altLang="ko-KR" dirty="0" smtClean="0"/>
              <a:t>. </a:t>
            </a:r>
            <a:r>
              <a:rPr lang="ko-KR" altLang="en-US" dirty="0" err="1" smtClean="0"/>
              <a:t>사회적기업중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소셜미션이</a:t>
            </a:r>
            <a:r>
              <a:rPr lang="ko-KR" altLang="en-US" dirty="0" smtClean="0"/>
              <a:t> 너무 </a:t>
            </a:r>
            <a:r>
              <a:rPr lang="ko-KR" altLang="en-US" dirty="0" smtClean="0"/>
              <a:t>커서 </a:t>
            </a:r>
            <a:r>
              <a:rPr lang="ko-KR" altLang="en-US" dirty="0" smtClean="0"/>
              <a:t>비즈니스 모델과 연계되지 않는 경우가 </a:t>
            </a:r>
            <a:r>
              <a:rPr lang="ko-KR" altLang="en-US" dirty="0" smtClean="0"/>
              <a:t>많습니다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이 경우 실제 비즈니스 수행과정에서 미션과 정렬되지 않는 경우가 </a:t>
            </a:r>
            <a:r>
              <a:rPr lang="ko-KR" altLang="en-US" dirty="0" smtClean="0"/>
              <a:t>발생합니다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165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80186544"/>
      </p:ext>
    </p:extLst>
  </p:cSld>
  <p:clrMapOvr>
    <a:masterClrMapping/>
  </p:clrMapOvr>
</p:notes>
</file>

<file path=ppt/notesSlides/notesSlide1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수립 과정에서 핵심적으로 제기되는 질문과 답변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초기 기업의 경우 미션은 완성이 아니라 </a:t>
            </a:r>
            <a:r>
              <a:rPr lang="ko-KR" altLang="en-US" dirty="0" smtClean="0"/>
              <a:t>과정입니다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지속적으로 보완되어야 하고 </a:t>
            </a:r>
            <a:r>
              <a:rPr lang="ko-KR" altLang="en-US" dirty="0" smtClean="0"/>
              <a:t>미션 </a:t>
            </a:r>
            <a:r>
              <a:rPr lang="ko-KR" altLang="en-US" dirty="0" smtClean="0"/>
              <a:t>공유가 안 되는 경우 소통에 대한 노력을 하고 있고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의사결정에 일관성이 </a:t>
            </a:r>
            <a:r>
              <a:rPr lang="ko-KR" altLang="en-US" dirty="0" smtClean="0"/>
              <a:t>있다면 </a:t>
            </a:r>
            <a:r>
              <a:rPr lang="ko-KR" altLang="en-US" dirty="0" smtClean="0"/>
              <a:t>시스템화가 문제해결의 </a:t>
            </a:r>
            <a:r>
              <a:rPr lang="ko-KR" altLang="en-US" dirty="0" smtClean="0"/>
              <a:t>열쇠입니다</a:t>
            </a:r>
            <a:r>
              <a:rPr lang="en-US" altLang="ko-KR" dirty="0" smtClean="0"/>
              <a:t>.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 smtClean="0"/>
              <a:t>TIP</a:t>
            </a:r>
          </a:p>
          <a:p>
            <a:endParaRPr lang="en-US" altLang="ko-KR" dirty="0" smtClean="0"/>
          </a:p>
          <a:p>
            <a:r>
              <a:rPr lang="ko-KR" altLang="en-US" dirty="0"/>
              <a:t>개별 인큐베이터 사례 공유 후 강의를 진행합니다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166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20685552"/>
      </p:ext>
    </p:extLst>
  </p:cSld>
  <p:clrMapOvr>
    <a:masterClrMapping/>
  </p:clrMapOvr>
</p:notes>
</file>

<file path=ppt/notesSlides/notesSlide1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en-US" altLang="ko-KR" dirty="0" smtClean="0"/>
          </a:p>
          <a:p>
            <a:r>
              <a:rPr lang="ko-KR" altLang="en-US" dirty="0"/>
              <a:t>수립 과정에서 핵심적으로 제기되는 질문과 답변 </a:t>
            </a:r>
          </a:p>
          <a:p>
            <a:endParaRPr lang="ko-KR" altLang="en-US" dirty="0"/>
          </a:p>
          <a:p>
            <a:r>
              <a:rPr lang="ko-KR" altLang="en-US" dirty="0" smtClean="0"/>
              <a:t>▨ </a:t>
            </a:r>
            <a:r>
              <a:rPr lang="ko-KR" altLang="en-US" dirty="0"/>
              <a:t>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시민단체의 미션은 수혜자 중심의 미션이지만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사회적기업의</a:t>
            </a:r>
            <a:r>
              <a:rPr lang="ko-KR" altLang="en-US" dirty="0" smtClean="0"/>
              <a:t> 미션은 수혜자와 고객을 고려한 미션이고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사회문제 해결을 위한 것임을 </a:t>
            </a:r>
            <a:r>
              <a:rPr lang="ko-KR" altLang="en-US" dirty="0" smtClean="0"/>
              <a:t>설명합니다</a:t>
            </a:r>
            <a:r>
              <a:rPr lang="en-US" altLang="ko-KR" dirty="0" smtClean="0"/>
              <a:t>.</a:t>
            </a:r>
            <a:r>
              <a:rPr lang="en-US" altLang="ko-KR" dirty="0" smtClean="0"/>
              <a:t> </a:t>
            </a:r>
            <a:r>
              <a:rPr lang="ko-KR" altLang="en-US" dirty="0" err="1" smtClean="0"/>
              <a:t>사회적기업과</a:t>
            </a:r>
            <a:r>
              <a:rPr lang="ko-KR" altLang="en-US" dirty="0" smtClean="0"/>
              <a:t> 시민사회 단체의 차이를 함께 </a:t>
            </a:r>
            <a:r>
              <a:rPr lang="ko-KR" altLang="en-US" dirty="0" smtClean="0"/>
              <a:t>설명합니다</a:t>
            </a:r>
            <a:r>
              <a:rPr lang="en-US" altLang="ko-KR" dirty="0" smtClean="0"/>
              <a:t>.</a:t>
            </a:r>
            <a:endParaRPr lang="en-US" altLang="ko-KR" dirty="0" smtClean="0"/>
          </a:p>
          <a:p>
            <a:r>
              <a:rPr lang="ko-KR" altLang="en-US" dirty="0" smtClean="0"/>
              <a:t>신규직원과의 미션 공유는 초기 입사시가 </a:t>
            </a:r>
            <a:r>
              <a:rPr lang="ko-KR" altLang="en-US" dirty="0" smtClean="0"/>
              <a:t>핵심입니다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167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12687873"/>
      </p:ext>
    </p:extLst>
  </p:cSld>
  <p:clrMapOvr>
    <a:masterClrMapping/>
  </p:clrMapOvr>
</p:notes>
</file>

<file path=ppt/notesSlides/notesSlide1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사례를 </a:t>
            </a:r>
            <a:r>
              <a:rPr lang="ko-KR" altLang="en-US" dirty="0" smtClean="0"/>
              <a:t>통해 본 </a:t>
            </a:r>
            <a:r>
              <a:rPr lang="ko-KR" altLang="en-US" dirty="0" err="1" smtClean="0"/>
              <a:t>사회적기업</a:t>
            </a:r>
            <a:r>
              <a:rPr lang="ko-KR" altLang="en-US" dirty="0" smtClean="0"/>
              <a:t> 미션의 중요성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 smtClean="0"/>
              <a:t>▨ </a:t>
            </a:r>
            <a:r>
              <a:rPr lang="ko-KR" altLang="en-US" dirty="0"/>
              <a:t>운영방식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어느 도시마을카페 사례를 보면</a:t>
            </a:r>
            <a:r>
              <a:rPr lang="en-US" altLang="ko-KR" dirty="0" smtClean="0"/>
              <a:t> </a:t>
            </a:r>
            <a:r>
              <a:rPr lang="ko-KR" altLang="en-US" dirty="0" smtClean="0"/>
              <a:t>지역 재생을 위해 카페 운영이 필요하다고 믿는 </a:t>
            </a:r>
            <a:r>
              <a:rPr lang="en-US" altLang="ko-KR" dirty="0" smtClean="0"/>
              <a:t>3</a:t>
            </a:r>
            <a:r>
              <a:rPr lang="ko-KR" altLang="en-US" dirty="0" smtClean="0"/>
              <a:t>명의 조합원의 헌신을 통해 초기 창업에 </a:t>
            </a:r>
            <a:r>
              <a:rPr lang="ko-KR" altLang="en-US" dirty="0" smtClean="0"/>
              <a:t>성공했습니다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비즈니스 관점으로는 지속가능성이 나오기 어려운 상황에서 </a:t>
            </a:r>
            <a:r>
              <a:rPr lang="ko-KR" altLang="en-US" dirty="0" err="1" smtClean="0"/>
              <a:t>소셜미션에</a:t>
            </a:r>
            <a:r>
              <a:rPr lang="ko-KR" altLang="en-US" dirty="0" smtClean="0"/>
              <a:t> 대한 열정으로 창업을 성공하는 사례가 </a:t>
            </a:r>
            <a:r>
              <a:rPr lang="ko-KR" altLang="en-US" dirty="0" smtClean="0"/>
              <a:t>존재함을 </a:t>
            </a:r>
            <a:r>
              <a:rPr lang="ko-KR" altLang="en-US" dirty="0" smtClean="0"/>
              <a:t>설명하는 것을 통해 미션의 중요성을 </a:t>
            </a:r>
            <a:r>
              <a:rPr lang="ko-KR" altLang="en-US" dirty="0" smtClean="0"/>
              <a:t>재확인합니다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168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95899560"/>
      </p:ext>
    </p:extLst>
  </p:cSld>
  <p:clrMapOvr>
    <a:masterClrMapping/>
  </p:clrMapOvr>
</p:notes>
</file>

<file path=ppt/notesSlides/notesSlide1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사회적기업과</a:t>
            </a:r>
            <a:r>
              <a:rPr lang="ko-KR" altLang="en-US" dirty="0" smtClean="0"/>
              <a:t> 영리기업의 차이 재확인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사회적기업가들이</a:t>
            </a:r>
            <a:r>
              <a:rPr lang="ko-KR" altLang="en-US" dirty="0" smtClean="0"/>
              <a:t> 정의한 </a:t>
            </a:r>
            <a:r>
              <a:rPr lang="ko-KR" altLang="en-US" dirty="0" err="1" smtClean="0"/>
              <a:t>사회적기업의</a:t>
            </a:r>
            <a:r>
              <a:rPr lang="ko-KR" altLang="en-US" dirty="0" smtClean="0"/>
              <a:t> 재정의를 통해 </a:t>
            </a:r>
            <a:r>
              <a:rPr lang="ko-KR" altLang="en-US" dirty="0" err="1" smtClean="0"/>
              <a:t>사회적기업에서</a:t>
            </a:r>
            <a:r>
              <a:rPr lang="ko-KR" altLang="en-US" dirty="0" smtClean="0"/>
              <a:t> 미션이 </a:t>
            </a:r>
            <a:r>
              <a:rPr lang="ko-KR" altLang="en-US" dirty="0" smtClean="0"/>
              <a:t>갖는 중요성 </a:t>
            </a:r>
            <a:r>
              <a:rPr lang="ko-KR" altLang="en-US" dirty="0" smtClean="0"/>
              <a:t>재인식하도록 합니다</a:t>
            </a:r>
            <a:r>
              <a:rPr lang="en-US" altLang="ko-KR" dirty="0" smtClean="0"/>
              <a:t>.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169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704122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스위스 </a:t>
            </a:r>
            <a:r>
              <a:rPr lang="ko-KR" altLang="en-US" dirty="0" err="1" smtClean="0"/>
              <a:t>미그로</a:t>
            </a:r>
            <a:r>
              <a:rPr lang="ko-KR" altLang="en-US" dirty="0" smtClean="0"/>
              <a:t> 사례 설명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err="1" smtClean="0"/>
              <a:t>미그로의</a:t>
            </a:r>
            <a:r>
              <a:rPr lang="ko-KR" altLang="en-US" dirty="0" smtClean="0"/>
              <a:t> 특성을 소개하면서 협동조합에 대한 이해를 </a:t>
            </a:r>
            <a:r>
              <a:rPr lang="ko-KR" altLang="en-US" dirty="0" smtClean="0"/>
              <a:t>높입니다</a:t>
            </a:r>
            <a:r>
              <a:rPr lang="en-US" altLang="ko-KR" dirty="0" smtClean="0"/>
              <a:t>. </a:t>
            </a:r>
          </a:p>
          <a:p>
            <a:r>
              <a:rPr lang="ko-KR" altLang="en-US" dirty="0" smtClean="0"/>
              <a:t>영리기업을 </a:t>
            </a:r>
            <a:r>
              <a:rPr lang="ko-KR" altLang="en-US" dirty="0" smtClean="0"/>
              <a:t>기업가의 </a:t>
            </a:r>
            <a:r>
              <a:rPr lang="ko-KR" altLang="en-US" dirty="0" smtClean="0"/>
              <a:t>의지에 </a:t>
            </a:r>
            <a:r>
              <a:rPr lang="ko-KR" altLang="en-US" dirty="0" smtClean="0"/>
              <a:t>따라 협동조합으로 전환하고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기존 영리기업과 다른 전략을 사용하고 </a:t>
            </a:r>
            <a:r>
              <a:rPr lang="ko-KR" altLang="en-US" dirty="0" smtClean="0"/>
              <a:t>있는 이유가 </a:t>
            </a:r>
            <a:r>
              <a:rPr lang="ko-KR" altLang="en-US" dirty="0" smtClean="0"/>
              <a:t>협동조합의 </a:t>
            </a:r>
            <a:r>
              <a:rPr lang="ko-KR" altLang="en-US" dirty="0" smtClean="0"/>
              <a:t>정체성 때문임을 </a:t>
            </a:r>
            <a:r>
              <a:rPr lang="ko-KR" altLang="en-US" dirty="0" smtClean="0"/>
              <a:t>설명합니다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33635874"/>
      </p:ext>
    </p:extLst>
  </p:cSld>
  <p:clrMapOvr>
    <a:masterClrMapping/>
  </p:clrMapOvr>
</p:notes>
</file>

<file path=ppt/notesSlides/notesSlide1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▨ 주제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err="1" smtClean="0"/>
              <a:t>소셜미션의</a:t>
            </a:r>
            <a:r>
              <a:rPr lang="ko-KR" altLang="en-US" dirty="0" smtClean="0"/>
              <a:t> 중요성을 보여주는 영상 시청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▨ 운영방식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동영상 시청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▨ 강의주안점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영상 시청 후</a:t>
            </a:r>
            <a:r>
              <a:rPr lang="en-US" altLang="ko-KR" dirty="0" smtClean="0"/>
              <a:t>, </a:t>
            </a:r>
            <a:r>
              <a:rPr lang="ko-KR" altLang="en-US" dirty="0" smtClean="0"/>
              <a:t>내용을 간단히 </a:t>
            </a:r>
            <a:r>
              <a:rPr lang="ko-KR" altLang="en-US" dirty="0" err="1" smtClean="0"/>
              <a:t>리뷰합니다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현장의 요구와 불편함을 해결해주는 사회적 건축가의 모습을 통해 </a:t>
            </a:r>
            <a:r>
              <a:rPr lang="ko-KR" altLang="en-US" dirty="0" err="1" smtClean="0"/>
              <a:t>소셜미션의</a:t>
            </a:r>
            <a:r>
              <a:rPr lang="ko-KR" altLang="en-US" dirty="0" smtClean="0"/>
              <a:t> 중요성을 이해할 수 있습니다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170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81965073"/>
      </p:ext>
    </p:extLst>
  </p:cSld>
  <p:clrMapOvr>
    <a:masterClrMapping/>
  </p:clrMapOvr>
</p:notes>
</file>

<file path=ppt/notesSlides/notesSlide1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소셜미션</a:t>
            </a:r>
            <a:r>
              <a:rPr lang="ko-KR" altLang="en-US" dirty="0" smtClean="0"/>
              <a:t> 과정 마무리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소셜미션을</a:t>
            </a:r>
            <a:r>
              <a:rPr lang="ko-KR" altLang="en-US" dirty="0" smtClean="0"/>
              <a:t> 이루어나가는 과정은 </a:t>
            </a:r>
            <a:r>
              <a:rPr lang="ko-KR" altLang="en-US" dirty="0" err="1" smtClean="0"/>
              <a:t>우공이산의</a:t>
            </a:r>
            <a:r>
              <a:rPr lang="ko-KR" altLang="en-US" dirty="0" smtClean="0"/>
              <a:t> 과정과 </a:t>
            </a:r>
            <a:r>
              <a:rPr lang="ko-KR" altLang="en-US" dirty="0" smtClean="0"/>
              <a:t>비슷합니다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171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57795678"/>
      </p:ext>
    </p:extLst>
  </p:cSld>
  <p:clrMapOvr>
    <a:masterClrMapping/>
  </p:clrMapOvr>
</p:notes>
</file>

<file path=ppt/notesSlides/notesSlide1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/>
              <a:t>질의응답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질의응답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자유롭게 질의응답 합니다</a:t>
            </a:r>
            <a:r>
              <a:rPr lang="en-US" altLang="ko-KR" dirty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172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94305384"/>
      </p:ext>
    </p:extLst>
  </p:cSld>
  <p:clrMapOvr>
    <a:masterClrMapping/>
  </p:clrMapOvr>
</p:notes>
</file>

<file path=ppt/notesSlides/notesSlide1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비즈니스모델 </a:t>
            </a:r>
            <a:r>
              <a:rPr lang="ko-KR" altLang="en-US" dirty="0" err="1" smtClean="0"/>
              <a:t>인큐베이팅</a:t>
            </a:r>
            <a:r>
              <a:rPr lang="ko-KR" altLang="en-US" dirty="0" smtClean="0"/>
              <a:t> 방법론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사회적기업의</a:t>
            </a:r>
            <a:r>
              <a:rPr lang="ko-KR" altLang="en-US" dirty="0" smtClean="0"/>
              <a:t> </a:t>
            </a:r>
            <a:r>
              <a:rPr lang="ko-KR" altLang="en-US" dirty="0" smtClean="0"/>
              <a:t>특성을 고려한 비즈니스 모델 개발 방법론이며 </a:t>
            </a:r>
            <a:r>
              <a:rPr lang="ko-KR" altLang="en-US" dirty="0" err="1" smtClean="0"/>
              <a:t>소셜미션이</a:t>
            </a:r>
            <a:r>
              <a:rPr lang="ko-KR" altLang="en-US" dirty="0" smtClean="0"/>
              <a:t> </a:t>
            </a:r>
            <a:r>
              <a:rPr lang="ko-KR" altLang="en-US" dirty="0" smtClean="0"/>
              <a:t>전체 </a:t>
            </a:r>
            <a:r>
              <a:rPr lang="ko-KR" altLang="en-US" dirty="0" smtClean="0"/>
              <a:t>비즈니스모델 영역에서 어떤 영향을 주고 있는지</a:t>
            </a:r>
            <a:r>
              <a:rPr lang="en-US" altLang="ko-KR" dirty="0" smtClean="0"/>
              <a:t>, </a:t>
            </a:r>
            <a:r>
              <a:rPr lang="ko-KR" altLang="en-US" dirty="0" smtClean="0"/>
              <a:t>정렬이 잘 되고 </a:t>
            </a:r>
            <a:r>
              <a:rPr lang="ko-KR" altLang="en-US" dirty="0" smtClean="0"/>
              <a:t>있는지를</a:t>
            </a:r>
            <a:r>
              <a:rPr lang="en-US" altLang="ko-KR" dirty="0" smtClean="0"/>
              <a:t> </a:t>
            </a:r>
            <a:r>
              <a:rPr lang="ko-KR" altLang="en-US" dirty="0" smtClean="0"/>
              <a:t>고려한 설계가 </a:t>
            </a:r>
            <a:r>
              <a:rPr lang="ko-KR" altLang="en-US" dirty="0" smtClean="0"/>
              <a:t>필요합니다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173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79565018"/>
      </p:ext>
    </p:extLst>
  </p:cSld>
  <p:clrMapOvr>
    <a:masterClrMapping/>
  </p:clrMapOvr>
</p:notes>
</file>

<file path=ppt/notesSlides/notesSlide1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소셜미션</a:t>
            </a:r>
            <a:r>
              <a:rPr lang="ko-KR" altLang="en-US" dirty="0" smtClean="0"/>
              <a:t> </a:t>
            </a:r>
            <a:r>
              <a:rPr lang="ko-KR" altLang="en-US" dirty="0" smtClean="0"/>
              <a:t>강의 리뷰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질의응답</a:t>
            </a:r>
            <a:endParaRPr lang="en-US" altLang="ko-KR" dirty="0" smtClean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이전 </a:t>
            </a:r>
            <a:r>
              <a:rPr lang="ko-KR" altLang="en-US" dirty="0" smtClean="0"/>
              <a:t>시간 작성한 실습과정 결과에 </a:t>
            </a:r>
            <a:r>
              <a:rPr lang="ko-KR" altLang="en-US" dirty="0" smtClean="0"/>
              <a:t>대해 </a:t>
            </a:r>
            <a:r>
              <a:rPr lang="ko-KR" altLang="en-US" dirty="0" err="1" smtClean="0"/>
              <a:t>리뷰합니다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174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16765202"/>
      </p:ext>
    </p:extLst>
  </p:cSld>
  <p:clrMapOvr>
    <a:masterClrMapping/>
  </p:clrMapOvr>
</p:notes>
</file>

<file path=ppt/notesSlides/notesSlide1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▨ 주제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비즈니스 모델을 보여주는 영상 시청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▨ 운영방식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동영상 시청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▨ 강의주안점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영상 시청 후</a:t>
            </a:r>
            <a:r>
              <a:rPr lang="en-US" altLang="ko-KR" dirty="0" smtClean="0"/>
              <a:t>, </a:t>
            </a:r>
            <a:r>
              <a:rPr lang="ko-KR" altLang="en-US" dirty="0" smtClean="0"/>
              <a:t>내용을 간단히 </a:t>
            </a:r>
            <a:r>
              <a:rPr lang="ko-KR" altLang="en-US" dirty="0" err="1" smtClean="0"/>
              <a:t>리뷰합니다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비즈니스</a:t>
            </a:r>
            <a:r>
              <a:rPr lang="ko-KR" altLang="en-US" baseline="0" dirty="0" smtClean="0"/>
              <a:t> 모델과 연결하여 설명합니다</a:t>
            </a:r>
            <a:r>
              <a:rPr lang="en-US" altLang="ko-KR" baseline="0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175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93200418"/>
      </p:ext>
    </p:extLst>
  </p:cSld>
  <p:clrMapOvr>
    <a:masterClrMapping/>
  </p:clrMapOvr>
</p:notes>
</file>

<file path=ppt/notesSlides/notesSlide1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r>
              <a:rPr lang="en-US" altLang="ko-KR" dirty="0" smtClean="0"/>
              <a:t>   </a:t>
            </a:r>
          </a:p>
          <a:p>
            <a:r>
              <a:rPr lang="ko-KR" altLang="en-US" dirty="0" err="1" smtClean="0"/>
              <a:t>사회적기업</a:t>
            </a:r>
            <a:r>
              <a:rPr lang="ko-KR" altLang="en-US" dirty="0" smtClean="0"/>
              <a:t> </a:t>
            </a:r>
            <a:r>
              <a:rPr lang="ko-KR" altLang="en-US" dirty="0" smtClean="0"/>
              <a:t>지속가능 전략의 이해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사회적기업</a:t>
            </a:r>
            <a:r>
              <a:rPr lang="ko-KR" altLang="en-US" dirty="0" smtClean="0"/>
              <a:t> </a:t>
            </a:r>
            <a:r>
              <a:rPr lang="ko-KR" altLang="en-US" dirty="0" smtClean="0"/>
              <a:t>생태계는 영리 비즈니스와 달리 호혜시장과 </a:t>
            </a:r>
            <a:r>
              <a:rPr lang="ko-KR" altLang="en-US" dirty="0" err="1" smtClean="0"/>
              <a:t>사회적금융</a:t>
            </a:r>
            <a:r>
              <a:rPr lang="en-US" altLang="ko-KR" dirty="0" smtClean="0"/>
              <a:t>, </a:t>
            </a:r>
            <a:r>
              <a:rPr lang="ko-KR" altLang="en-US" dirty="0" smtClean="0"/>
              <a:t>중간지원조직과 </a:t>
            </a:r>
            <a:r>
              <a:rPr lang="en-US" altLang="ko-KR" dirty="0" smtClean="0"/>
              <a:t>NGO</a:t>
            </a:r>
            <a:r>
              <a:rPr lang="ko-KR" altLang="en-US" dirty="0" smtClean="0"/>
              <a:t>가 참여하고 </a:t>
            </a:r>
            <a:r>
              <a:rPr lang="ko-KR" altLang="en-US" dirty="0" smtClean="0"/>
              <a:t>있습니다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결국 지속가능성은 이 생태계 안에서 이루어지기 때문에 영리기업과 달리 커뮤니티나 내부거래</a:t>
            </a:r>
            <a:r>
              <a:rPr lang="en-US" altLang="ko-KR" dirty="0" smtClean="0"/>
              <a:t>, </a:t>
            </a:r>
            <a:r>
              <a:rPr lang="ko-KR" altLang="en-US" dirty="0" smtClean="0"/>
              <a:t>비영리 방식을 통한 비용 감소 등 지속가능전략을 추가로 고민해봐야 </a:t>
            </a:r>
            <a:r>
              <a:rPr lang="ko-KR" altLang="en-US" dirty="0" smtClean="0"/>
              <a:t>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176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70838818"/>
      </p:ext>
    </p:extLst>
  </p:cSld>
  <p:clrMapOvr>
    <a:masterClrMapping/>
  </p:clrMapOvr>
</p:notes>
</file>

<file path=ppt/notesSlides/notesSlide1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지속가능 전략의 이해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사회적기업의</a:t>
            </a:r>
            <a:r>
              <a:rPr lang="ko-KR" altLang="en-US" dirty="0" smtClean="0"/>
              <a:t> 지속가능전략은 기본적으로 시장경제 내 경쟁우위확보를 위한 노력을 선행해서 지속하되</a:t>
            </a:r>
            <a:r>
              <a:rPr lang="en-US" altLang="ko-KR" dirty="0" smtClean="0"/>
              <a:t>, </a:t>
            </a:r>
            <a:r>
              <a:rPr lang="ko-KR" altLang="en-US" dirty="0" smtClean="0"/>
              <a:t>미션이나 비즈니스 모델의 특성상 지속가능성을 확보하기 어려울 경우 </a:t>
            </a:r>
            <a:r>
              <a:rPr lang="ko-KR" altLang="en-US" dirty="0" err="1" smtClean="0"/>
              <a:t>호헤시장의</a:t>
            </a:r>
            <a:r>
              <a:rPr lang="ko-KR" altLang="en-US" dirty="0" smtClean="0"/>
              <a:t> 확대</a:t>
            </a:r>
            <a:r>
              <a:rPr lang="en-US" altLang="ko-KR" dirty="0" smtClean="0"/>
              <a:t>, </a:t>
            </a:r>
            <a:r>
              <a:rPr lang="ko-KR" altLang="en-US" dirty="0" smtClean="0"/>
              <a:t>기부나 </a:t>
            </a:r>
            <a:r>
              <a:rPr lang="ko-KR" altLang="en-US" dirty="0" err="1" smtClean="0"/>
              <a:t>후원등</a:t>
            </a:r>
            <a:r>
              <a:rPr lang="ko-KR" altLang="en-US" dirty="0" smtClean="0"/>
              <a:t> 비영리 방식을 통한 비용 </a:t>
            </a:r>
            <a:r>
              <a:rPr lang="ko-KR" altLang="en-US" dirty="0" err="1" smtClean="0"/>
              <a:t>감소등을</a:t>
            </a:r>
            <a:r>
              <a:rPr lang="ko-KR" altLang="en-US" dirty="0" smtClean="0"/>
              <a:t> 차선으로 검토할 필요가 </a:t>
            </a:r>
            <a:r>
              <a:rPr lang="ko-KR" altLang="en-US" dirty="0" smtClean="0"/>
              <a:t>있습니다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중요한 것은 이윤극대화가 아니라 </a:t>
            </a:r>
            <a:r>
              <a:rPr lang="ko-KR" altLang="en-US" dirty="0" smtClean="0"/>
              <a:t>지속가능성입니다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177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48006234"/>
      </p:ext>
    </p:extLst>
  </p:cSld>
  <p:clrMapOvr>
    <a:masterClrMapping/>
  </p:clrMapOvr>
</p:notes>
</file>

<file path=ppt/notesSlides/notesSlide1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인큐베이팅의</a:t>
            </a:r>
            <a:r>
              <a:rPr lang="ko-KR" altLang="en-US" dirty="0" smtClean="0"/>
              <a:t> </a:t>
            </a:r>
            <a:r>
              <a:rPr lang="ko-KR" altLang="en-US" dirty="0" smtClean="0"/>
              <a:t>어려움 공유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활동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비즈니스 모델 수립 </a:t>
            </a:r>
            <a:r>
              <a:rPr lang="ko-KR" altLang="en-US" dirty="0" err="1" smtClean="0"/>
              <a:t>인큐베이팅에</a:t>
            </a:r>
            <a:r>
              <a:rPr lang="ko-KR" altLang="en-US" dirty="0" smtClean="0"/>
              <a:t> 있어서 개인적인 어려움도 있을 것이고</a:t>
            </a:r>
            <a:r>
              <a:rPr lang="en-US" altLang="ko-KR" dirty="0" smtClean="0"/>
              <a:t>, </a:t>
            </a:r>
          </a:p>
          <a:p>
            <a:r>
              <a:rPr lang="ko-KR" altLang="en-US" dirty="0" smtClean="0"/>
              <a:t>인큐베이터들이 공통적으로 느끼는 어려움도 있을 것입니다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이번</a:t>
            </a:r>
            <a:r>
              <a:rPr lang="ko-KR" altLang="en-US" baseline="0" dirty="0" smtClean="0"/>
              <a:t> 활동을 통해 인큐베이터들이 공통적으로 느끼는 어려움을 공유하고</a:t>
            </a:r>
            <a:r>
              <a:rPr lang="en-US" altLang="ko-KR" baseline="0" dirty="0" smtClean="0"/>
              <a:t>,</a:t>
            </a:r>
          </a:p>
          <a:p>
            <a:r>
              <a:rPr lang="ko-KR" altLang="en-US" baseline="0" dirty="0" smtClean="0"/>
              <a:t>원인을 찾아보도록 하겠습니다</a:t>
            </a:r>
            <a:r>
              <a:rPr lang="en-US" altLang="ko-KR" baseline="0" dirty="0" smtClean="0"/>
              <a:t>.</a:t>
            </a: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178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54441953"/>
      </p:ext>
    </p:extLst>
  </p:cSld>
  <p:clrMapOvr>
    <a:masterClrMapping/>
  </p:clrMapOvr>
</p:notes>
</file>

<file path=ppt/notesSlides/notesSlide1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/>
              <a:t>인큐베이팅의</a:t>
            </a:r>
            <a:r>
              <a:rPr lang="ko-KR" altLang="en-US" dirty="0"/>
              <a:t> 어려움 공유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활동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179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950636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사회적기업</a:t>
            </a:r>
            <a:r>
              <a:rPr lang="ko-KR" altLang="en-US" dirty="0" smtClean="0"/>
              <a:t> 창업 성공 요인 설명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en-US" altLang="ko-KR" dirty="0" smtClean="0"/>
          </a:p>
          <a:p>
            <a:r>
              <a:rPr lang="ko-KR" altLang="en-US" dirty="0" err="1" smtClean="0"/>
              <a:t>사회적기업</a:t>
            </a:r>
            <a:r>
              <a:rPr lang="ko-KR" altLang="en-US" dirty="0" smtClean="0"/>
              <a:t> 창업의 성공 요인은 무엇이라고 생각합니까</a:t>
            </a:r>
            <a:r>
              <a:rPr lang="en-US" altLang="ko-KR" dirty="0" smtClean="0"/>
              <a:t>?</a:t>
            </a:r>
            <a:r>
              <a:rPr lang="ko-KR" altLang="en-US" dirty="0" smtClean="0"/>
              <a:t>라고 질문을 합니다</a:t>
            </a:r>
            <a:r>
              <a:rPr lang="en-US" altLang="ko-KR" dirty="0" smtClean="0"/>
              <a:t>.</a:t>
            </a:r>
            <a:endParaRPr lang="en-US" altLang="ko-KR" dirty="0" smtClean="0"/>
          </a:p>
          <a:p>
            <a:r>
              <a:rPr lang="ko-KR" altLang="en-US" dirty="0" err="1" smtClean="0"/>
              <a:t>사회적기업가</a:t>
            </a:r>
            <a:r>
              <a:rPr lang="en-US" altLang="ko-KR" dirty="0" smtClean="0"/>
              <a:t>, </a:t>
            </a:r>
            <a:r>
              <a:rPr lang="ko-KR" altLang="en-US" dirty="0" smtClean="0"/>
              <a:t>사업역량</a:t>
            </a:r>
            <a:r>
              <a:rPr lang="en-US" altLang="ko-KR" dirty="0" smtClean="0"/>
              <a:t>, </a:t>
            </a:r>
            <a:r>
              <a:rPr lang="ko-KR" altLang="en-US" dirty="0" smtClean="0"/>
              <a:t>인프라</a:t>
            </a:r>
            <a:r>
              <a:rPr lang="en-US" altLang="ko-KR" dirty="0" smtClean="0"/>
              <a:t>, </a:t>
            </a:r>
            <a:r>
              <a:rPr lang="ko-KR" altLang="en-US" dirty="0" smtClean="0"/>
              <a:t>비즈니스모델이 </a:t>
            </a:r>
            <a:r>
              <a:rPr lang="ko-KR" altLang="en-US" dirty="0" err="1" smtClean="0"/>
              <a:t>사회적기업</a:t>
            </a:r>
            <a:r>
              <a:rPr lang="ko-KR" altLang="en-US" dirty="0" smtClean="0"/>
              <a:t> 창업 성공이 </a:t>
            </a:r>
            <a:endParaRPr lang="en-US" altLang="ko-KR" dirty="0" smtClean="0"/>
          </a:p>
          <a:p>
            <a:r>
              <a:rPr lang="ko-KR" altLang="en-US" dirty="0" smtClean="0"/>
              <a:t>중요한 </a:t>
            </a:r>
            <a:r>
              <a:rPr lang="ko-KR" altLang="en-US" dirty="0" smtClean="0"/>
              <a:t>요인임을 설명합니다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27013277"/>
      </p:ext>
    </p:extLst>
  </p:cSld>
  <p:clrMapOvr>
    <a:masterClrMapping/>
  </p:clrMapOvr>
</p:notes>
</file>

<file path=ppt/notesSlides/notesSlide1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인큐베이팅의</a:t>
            </a:r>
            <a:r>
              <a:rPr lang="ko-KR" altLang="en-US" dirty="0" smtClean="0"/>
              <a:t> 어려움 공유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활동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en-US" altLang="ko-KR" baseline="0" dirty="0" smtClean="0"/>
          </a:p>
          <a:p>
            <a:r>
              <a:rPr lang="en-US" altLang="ko-KR" baseline="0" dirty="0" smtClean="0"/>
              <a:t>(</a:t>
            </a:r>
            <a:r>
              <a:rPr lang="ko-KR" altLang="en-US" baseline="0" dirty="0" smtClean="0"/>
              <a:t>활동 후 피드백</a:t>
            </a:r>
            <a:r>
              <a:rPr lang="en-US" altLang="ko-KR" baseline="0" dirty="0" smtClean="0"/>
              <a:t>)</a:t>
            </a:r>
          </a:p>
          <a:p>
            <a:r>
              <a:rPr lang="ko-KR" altLang="en-US" baseline="0" dirty="0" smtClean="0"/>
              <a:t>오늘 </a:t>
            </a:r>
            <a:r>
              <a:rPr lang="ko-KR" altLang="en-US" baseline="0" dirty="0" err="1" smtClean="0"/>
              <a:t>인큐베이팅</a:t>
            </a:r>
            <a:r>
              <a:rPr lang="ko-KR" altLang="en-US" baseline="0" dirty="0" smtClean="0"/>
              <a:t> 방법론을 통해 </a:t>
            </a:r>
            <a:r>
              <a:rPr lang="en-US" altLang="ko-KR" baseline="0" dirty="0" smtClean="0"/>
              <a:t>1-2</a:t>
            </a:r>
            <a:r>
              <a:rPr lang="ko-KR" altLang="en-US" baseline="0" dirty="0" smtClean="0"/>
              <a:t>가지의 어려움이라도 해결방안을 찾아서</a:t>
            </a:r>
            <a:endParaRPr lang="en-US" altLang="ko-KR" baseline="0" dirty="0" smtClean="0"/>
          </a:p>
          <a:p>
            <a:r>
              <a:rPr lang="ko-KR" altLang="en-US" baseline="0" dirty="0" err="1" smtClean="0"/>
              <a:t>사회적기업가들의</a:t>
            </a:r>
            <a:r>
              <a:rPr lang="ko-KR" altLang="en-US" baseline="0" dirty="0" smtClean="0"/>
              <a:t> 비즈니스 모델 수립과정을 보다 더 잘 </a:t>
            </a:r>
            <a:r>
              <a:rPr lang="ko-KR" altLang="en-US" baseline="0" dirty="0" err="1" smtClean="0"/>
              <a:t>인큐베이팅</a:t>
            </a:r>
            <a:r>
              <a:rPr lang="ko-KR" altLang="en-US" baseline="0" dirty="0" smtClean="0"/>
              <a:t> 할 수 있길 바랍니다</a:t>
            </a:r>
            <a:r>
              <a:rPr lang="en-US" altLang="ko-KR" baseline="0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180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54441953"/>
      </p:ext>
    </p:extLst>
  </p:cSld>
  <p:clrMapOvr>
    <a:masterClrMapping/>
  </p:clrMapOvr>
</p:notes>
</file>

<file path=ppt/notesSlides/notesSlide1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인큐베이팅의</a:t>
            </a:r>
            <a:r>
              <a:rPr lang="ko-KR" altLang="en-US" dirty="0" smtClean="0"/>
              <a:t> 어려움 공유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활동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en-US" altLang="ko-KR" baseline="0" dirty="0" smtClean="0"/>
              <a:t>(</a:t>
            </a:r>
            <a:r>
              <a:rPr lang="ko-KR" altLang="en-US" baseline="0" dirty="0" smtClean="0"/>
              <a:t>활동 후 피드백</a:t>
            </a:r>
            <a:r>
              <a:rPr lang="en-US" altLang="ko-KR" baseline="0" dirty="0" smtClean="0"/>
              <a:t>)</a:t>
            </a:r>
          </a:p>
          <a:p>
            <a:r>
              <a:rPr lang="ko-KR" altLang="en-US" baseline="0" dirty="0" smtClean="0"/>
              <a:t>오늘 </a:t>
            </a:r>
            <a:r>
              <a:rPr lang="ko-KR" altLang="en-US" baseline="0" dirty="0" err="1" smtClean="0"/>
              <a:t>인큐베이팅</a:t>
            </a:r>
            <a:r>
              <a:rPr lang="ko-KR" altLang="en-US" baseline="0" dirty="0" smtClean="0"/>
              <a:t> 방법론을 통해 </a:t>
            </a:r>
            <a:r>
              <a:rPr lang="en-US" altLang="ko-KR" baseline="0" dirty="0" smtClean="0"/>
              <a:t>1-2</a:t>
            </a:r>
            <a:r>
              <a:rPr lang="ko-KR" altLang="en-US" baseline="0" dirty="0" smtClean="0"/>
              <a:t>가지의 어려움이라도 해결방안을 찾아서</a:t>
            </a:r>
            <a:endParaRPr lang="en-US" altLang="ko-KR" baseline="0" dirty="0" smtClean="0"/>
          </a:p>
          <a:p>
            <a:r>
              <a:rPr lang="ko-KR" altLang="en-US" baseline="0" dirty="0" err="1" smtClean="0"/>
              <a:t>사회적기업가들의</a:t>
            </a:r>
            <a:r>
              <a:rPr lang="ko-KR" altLang="en-US" baseline="0" dirty="0" smtClean="0"/>
              <a:t> 비즈니스 모델 수립과정을 보다 더 잘 </a:t>
            </a:r>
            <a:r>
              <a:rPr lang="ko-KR" altLang="en-US" baseline="0" dirty="0" err="1" smtClean="0"/>
              <a:t>인큐베이팅</a:t>
            </a:r>
            <a:r>
              <a:rPr lang="ko-KR" altLang="en-US" baseline="0" dirty="0" smtClean="0"/>
              <a:t> 할 수 있길 바랍니다</a:t>
            </a:r>
            <a:r>
              <a:rPr lang="en-US" altLang="ko-KR" baseline="0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181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54441953"/>
      </p:ext>
    </p:extLst>
  </p:cSld>
  <p:clrMapOvr>
    <a:masterClrMapping/>
  </p:clrMapOvr>
</p:notes>
</file>

<file path=ppt/notesSlides/notesSlide1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사회적기업이</a:t>
            </a:r>
            <a:r>
              <a:rPr lang="ko-KR" altLang="en-US" dirty="0" smtClean="0"/>
              <a:t> </a:t>
            </a:r>
            <a:r>
              <a:rPr lang="ko-KR" altLang="en-US" dirty="0" smtClean="0"/>
              <a:t>겪는 비즈니스 모델 관련 문제점 이해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미션이 </a:t>
            </a:r>
            <a:r>
              <a:rPr lang="ko-KR" altLang="en-US" dirty="0" smtClean="0"/>
              <a:t>광범위해서 비즈니스 모델과 연계가 잘 되지 않고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이는 구체적인 실행 과정에서 더욱 커져서 이해관계자 공감을 얻기가 </a:t>
            </a:r>
            <a:r>
              <a:rPr lang="ko-KR" altLang="en-US" dirty="0" smtClean="0"/>
              <a:t>어렵습니다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차별화와 관련해서 고객이 인지하는 차별화가 되지 못하는 경우가 </a:t>
            </a:r>
            <a:r>
              <a:rPr lang="ko-KR" altLang="en-US" dirty="0" smtClean="0"/>
              <a:t>많습니다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가격 정책과 비용 추정의 어려움으로 인해 </a:t>
            </a:r>
            <a:r>
              <a:rPr lang="ko-KR" altLang="en-US" dirty="0" err="1" smtClean="0"/>
              <a:t>지속가능한</a:t>
            </a:r>
            <a:r>
              <a:rPr lang="ko-KR" altLang="en-US" dirty="0" smtClean="0"/>
              <a:t> 재무목표 설정이 잘 되지 </a:t>
            </a:r>
            <a:r>
              <a:rPr lang="ko-KR" altLang="en-US" dirty="0" smtClean="0"/>
              <a:t>않습니다 </a:t>
            </a:r>
            <a:r>
              <a:rPr lang="en-US" altLang="ko-KR" dirty="0" smtClean="0"/>
              <a:t>. </a:t>
            </a:r>
            <a:r>
              <a:rPr lang="ko-KR" altLang="en-US" dirty="0" smtClean="0"/>
              <a:t>무엇보다 비즈니스모델 전반의 혁신이 전제되어야 미션으로 인한 고비용 구조를 넘어설 수 있는데 잘 해결되지 </a:t>
            </a:r>
            <a:r>
              <a:rPr lang="ko-KR" altLang="en-US" dirty="0" smtClean="0"/>
              <a:t>못합니다</a:t>
            </a:r>
            <a:r>
              <a:rPr lang="en-US" altLang="ko-KR" dirty="0" smtClean="0"/>
              <a:t>.</a:t>
            </a:r>
            <a:endParaRPr lang="en-US" altLang="ko-KR" dirty="0" smtClean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 smtClean="0"/>
              <a:t>TIP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마을기업 등 가장 보편적인 사례를 예시를 들어 같이 </a:t>
            </a:r>
            <a:r>
              <a:rPr lang="ko-KR" altLang="en-US" dirty="0" smtClean="0"/>
              <a:t>설명합니다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182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51043144"/>
      </p:ext>
    </p:extLst>
  </p:cSld>
  <p:clrMapOvr>
    <a:masterClrMapping/>
  </p:clrMapOvr>
</p:notes>
</file>

<file path=ppt/notesSlides/notesSlide1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비즈니스모델 개념의 이해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비즈니스 모델에 대한 개념 이해를 많이 </a:t>
            </a:r>
            <a:r>
              <a:rPr lang="ko-KR" altLang="en-US" dirty="0" smtClean="0"/>
              <a:t>어려워합니다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쉬운 정의를 통해 무엇을 해야 하는지를 파악할 수 있게 도와줘야 </a:t>
            </a:r>
            <a:r>
              <a:rPr lang="ko-KR" altLang="en-US" dirty="0" smtClean="0"/>
              <a:t>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183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5399972"/>
      </p:ext>
    </p:extLst>
  </p:cSld>
  <p:clrMapOvr>
    <a:masterClrMapping/>
  </p:clrMapOvr>
</p:notes>
</file>

<file path=ppt/notesSlides/notesSlide1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사회적기업형</a:t>
            </a:r>
            <a:r>
              <a:rPr lang="ko-KR" altLang="en-US" dirty="0" smtClean="0"/>
              <a:t> 비즈니스 모델 이해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미션에 기반한 비즈니스 모델 개념 이해 </a:t>
            </a:r>
            <a:r>
              <a:rPr lang="en-US" altLang="ko-KR" dirty="0" smtClean="0"/>
              <a:t>, </a:t>
            </a:r>
            <a:r>
              <a:rPr lang="ko-KR" altLang="en-US" dirty="0" smtClean="0"/>
              <a:t>세부적인 내용은 후술하되</a:t>
            </a:r>
            <a:r>
              <a:rPr lang="en-US" altLang="ko-KR" dirty="0" smtClean="0"/>
              <a:t>, </a:t>
            </a:r>
            <a:r>
              <a:rPr lang="ko-KR" altLang="en-US" dirty="0" smtClean="0"/>
              <a:t>근본적 사회문제 해결을 지향한다는 점을 명확히 </a:t>
            </a:r>
            <a:r>
              <a:rPr lang="ko-KR" altLang="en-US" dirty="0" smtClean="0"/>
              <a:t>설명합니다</a:t>
            </a:r>
            <a:r>
              <a:rPr lang="en-US" altLang="ko-KR" dirty="0" smtClean="0"/>
              <a:t>.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 smtClean="0"/>
              <a:t>TIP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대표적인 </a:t>
            </a:r>
            <a:r>
              <a:rPr lang="ko-KR" altLang="en-US" dirty="0" err="1" smtClean="0"/>
              <a:t>사회적기업</a:t>
            </a:r>
            <a:r>
              <a:rPr lang="ko-KR" altLang="en-US" dirty="0" smtClean="0"/>
              <a:t> 사례를 들어 </a:t>
            </a:r>
            <a:r>
              <a:rPr lang="ko-KR" altLang="en-US" dirty="0" smtClean="0"/>
              <a:t>설명합니다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184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14653939"/>
      </p:ext>
    </p:extLst>
  </p:cSld>
  <p:clrMapOvr>
    <a:masterClrMapping/>
  </p:clrMapOvr>
</p:notes>
</file>

<file path=ppt/notesSlides/notesSlide1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영리 비즈니스 모델과 </a:t>
            </a:r>
            <a:r>
              <a:rPr lang="ko-KR" altLang="en-US" dirty="0" err="1" smtClean="0"/>
              <a:t>사회적기업</a:t>
            </a:r>
            <a:r>
              <a:rPr lang="ko-KR" altLang="en-US" dirty="0" smtClean="0"/>
              <a:t> 비즈니스 모델 차이점 이해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이전 강의 내용의 재정리 과정임</a:t>
            </a:r>
            <a:r>
              <a:rPr lang="en-US" altLang="ko-KR" dirty="0" smtClean="0"/>
              <a:t>. </a:t>
            </a:r>
            <a:r>
              <a:rPr lang="ko-KR" altLang="en-US" dirty="0" smtClean="0"/>
              <a:t>반복적으로 모델 </a:t>
            </a:r>
            <a:r>
              <a:rPr lang="ko-KR" altLang="en-US" dirty="0" err="1" smtClean="0"/>
              <a:t>개발시</a:t>
            </a:r>
            <a:r>
              <a:rPr lang="ko-KR" altLang="en-US" dirty="0" smtClean="0"/>
              <a:t> 착안해야 할 지점을 </a:t>
            </a:r>
            <a:r>
              <a:rPr lang="ko-KR" altLang="en-US" dirty="0" smtClean="0"/>
              <a:t>설명합니다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 smtClean="0"/>
              <a:t>TIP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아름다운 가게 사례를 예시를 들어 </a:t>
            </a:r>
            <a:r>
              <a:rPr lang="ko-KR" altLang="en-US" dirty="0" smtClean="0"/>
              <a:t>설명합니다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가장 대표적인 </a:t>
            </a:r>
            <a:r>
              <a:rPr lang="ko-KR" altLang="en-US" dirty="0" err="1" smtClean="0"/>
              <a:t>사회적기업</a:t>
            </a:r>
            <a:r>
              <a:rPr lang="ko-KR" altLang="en-US" dirty="0" smtClean="0"/>
              <a:t> 비즈니스 </a:t>
            </a:r>
            <a:r>
              <a:rPr lang="ko-KR" altLang="en-US" dirty="0" smtClean="0"/>
              <a:t>모델입니다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185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44657595"/>
      </p:ext>
    </p:extLst>
  </p:cSld>
  <p:clrMapOvr>
    <a:masterClrMapping/>
  </p:clrMapOvr>
</p:notes>
</file>

<file path=ppt/notesSlides/notesSlide1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사회적경제</a:t>
            </a:r>
            <a:r>
              <a:rPr lang="ko-KR" altLang="en-US" dirty="0" smtClean="0"/>
              <a:t> 조직 비즈니스 모델 설명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err="1" smtClean="0"/>
              <a:t>트리플래닛</a:t>
            </a:r>
            <a:r>
              <a:rPr lang="ko-KR" altLang="en-US" dirty="0" smtClean="0"/>
              <a:t> 비즈니스 모델의 특성 설명하되</a:t>
            </a:r>
            <a:r>
              <a:rPr lang="en-US" altLang="ko-KR" dirty="0" smtClean="0"/>
              <a:t>, </a:t>
            </a:r>
            <a:r>
              <a:rPr lang="ko-KR" altLang="en-US" dirty="0" smtClean="0"/>
              <a:t>비즈니스 모델은 이렇게 그림으로 </a:t>
            </a:r>
            <a:r>
              <a:rPr lang="ko-KR" altLang="en-US" dirty="0" smtClean="0"/>
              <a:t>간단하고 </a:t>
            </a:r>
            <a:r>
              <a:rPr lang="ko-KR" altLang="en-US" dirty="0" smtClean="0"/>
              <a:t>명확하게 설명하는 것이 필요함을 </a:t>
            </a:r>
            <a:r>
              <a:rPr lang="ko-KR" altLang="en-US" dirty="0" smtClean="0"/>
              <a:t>이해시킵니다</a:t>
            </a:r>
            <a:r>
              <a:rPr lang="en-US" altLang="ko-KR" dirty="0" smtClean="0"/>
              <a:t>.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 smtClean="0"/>
              <a:t>▨ </a:t>
            </a:r>
            <a:r>
              <a:rPr lang="en-US" altLang="ko-KR" dirty="0" smtClean="0"/>
              <a:t>TIP</a:t>
            </a:r>
          </a:p>
          <a:p>
            <a:endParaRPr lang="en-US" altLang="ko-KR" dirty="0" smtClean="0"/>
          </a:p>
          <a:p>
            <a:r>
              <a:rPr lang="ko-KR" altLang="en-US" dirty="0"/>
              <a:t>개별 인큐베이터 사례 공유 후 강의를 진행합니다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186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20710187"/>
      </p:ext>
    </p:extLst>
  </p:cSld>
  <p:clrMapOvr>
    <a:masterClrMapping/>
  </p:clrMapOvr>
</p:notes>
</file>

<file path=ppt/notesSlides/notesSlide1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▨ 주제</a:t>
            </a:r>
          </a:p>
          <a:p>
            <a:endParaRPr lang="ko-KR" altLang="en-US" dirty="0" smtClean="0"/>
          </a:p>
          <a:p>
            <a:r>
              <a:rPr lang="ko-KR" altLang="en-US" dirty="0" err="1" smtClean="0"/>
              <a:t>사회적경제</a:t>
            </a:r>
            <a:r>
              <a:rPr lang="ko-KR" altLang="en-US" dirty="0" smtClean="0"/>
              <a:t> 조직 비즈니스 모델 설명 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▨ 운영방식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강의 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▨ 강의주안점</a:t>
            </a:r>
          </a:p>
          <a:p>
            <a:endParaRPr lang="ko-KR" altLang="en-US" dirty="0" smtClean="0"/>
          </a:p>
          <a:p>
            <a:r>
              <a:rPr lang="ko-KR" altLang="en-US" dirty="0" err="1" smtClean="0"/>
              <a:t>빅워크</a:t>
            </a:r>
            <a:r>
              <a:rPr lang="ko-KR" altLang="en-US" dirty="0" smtClean="0"/>
              <a:t> 비즈니스 모델의 특성 설명하되</a:t>
            </a:r>
            <a:r>
              <a:rPr lang="en-US" altLang="ko-KR" dirty="0" smtClean="0"/>
              <a:t>, </a:t>
            </a:r>
            <a:r>
              <a:rPr lang="ko-KR" altLang="en-US" dirty="0" smtClean="0"/>
              <a:t>비즈니스 모델은 이렇게 그림으로 </a:t>
            </a:r>
            <a:r>
              <a:rPr lang="ko-KR" altLang="en-US" dirty="0" smtClean="0"/>
              <a:t>간단하고 </a:t>
            </a:r>
            <a:r>
              <a:rPr lang="ko-KR" altLang="en-US" dirty="0" smtClean="0"/>
              <a:t>명확하게 설명하는 것이 필요함을 </a:t>
            </a:r>
            <a:r>
              <a:rPr lang="ko-KR" altLang="en-US" dirty="0" smtClean="0"/>
              <a:t>이해시킵니다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endParaRPr lang="ko-KR" altLang="en-US" dirty="0" smtClean="0"/>
          </a:p>
          <a:p>
            <a:r>
              <a:rPr lang="ko-KR" altLang="en-US" dirty="0" smtClean="0"/>
              <a:t>▨ </a:t>
            </a:r>
            <a:r>
              <a:rPr lang="en-US" altLang="ko-KR" dirty="0" smtClean="0"/>
              <a:t>TIP</a:t>
            </a:r>
          </a:p>
          <a:p>
            <a:endParaRPr lang="en-US" altLang="ko-KR" dirty="0" smtClean="0"/>
          </a:p>
          <a:p>
            <a:r>
              <a:rPr lang="ko-KR" altLang="en-US" dirty="0"/>
              <a:t>개별 인큐베이터 사례 공유 후 강의를 진행합니다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187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29919759"/>
      </p:ext>
    </p:extLst>
  </p:cSld>
  <p:clrMapOvr>
    <a:masterClrMapping/>
  </p:clrMapOvr>
</p:notes>
</file>

<file path=ppt/notesSlides/notesSlide1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비즈니스 모델 수립의 툴인 비즈니스 모델 캔버스 개념 이해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단순히 설명하는 모델이 아니라 혁신의 툴임을 </a:t>
            </a:r>
            <a:r>
              <a:rPr lang="ko-KR" altLang="en-US" dirty="0" smtClean="0"/>
              <a:t>이해시킵니다</a:t>
            </a:r>
            <a:r>
              <a:rPr lang="en-US" altLang="ko-KR" dirty="0" smtClean="0"/>
              <a:t>.</a:t>
            </a:r>
            <a:endParaRPr lang="ko-KR" altLang="en-US" dirty="0"/>
          </a:p>
          <a:p>
            <a:r>
              <a:rPr lang="ko-KR" altLang="en-US" dirty="0" smtClean="0"/>
              <a:t>영리 캔버스 모델과 </a:t>
            </a:r>
            <a:r>
              <a:rPr lang="ko-KR" altLang="en-US" dirty="0" err="1" smtClean="0"/>
              <a:t>소셜미션과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사회적비용과</a:t>
            </a:r>
            <a:r>
              <a:rPr lang="ko-KR" altLang="en-US" dirty="0" smtClean="0"/>
              <a:t> 편익이 추가되었음을 </a:t>
            </a:r>
            <a:r>
              <a:rPr lang="ko-KR" altLang="en-US" dirty="0" smtClean="0"/>
              <a:t>이해시킵니다</a:t>
            </a:r>
            <a:r>
              <a:rPr lang="en-US" altLang="ko-KR" dirty="0" smtClean="0"/>
              <a:t>.</a:t>
            </a:r>
            <a:endParaRPr lang="en-US" altLang="ko-KR" dirty="0" smtClean="0"/>
          </a:p>
          <a:p>
            <a:r>
              <a:rPr lang="ko-KR" altLang="en-US" dirty="0" smtClean="0"/>
              <a:t>이후 후술하는 강의는 이전 강의한 미션을 제외하고 설명할 것임을 </a:t>
            </a:r>
            <a:r>
              <a:rPr lang="ko-KR" altLang="en-US" dirty="0" smtClean="0"/>
              <a:t>전달합니다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188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21063444"/>
      </p:ext>
    </p:extLst>
  </p:cSld>
  <p:clrMapOvr>
    <a:masterClrMapping/>
  </p:clrMapOvr>
</p:notes>
</file>

<file path=ppt/notesSlides/notesSlide1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en-US" altLang="ko-KR" dirty="0" smtClean="0"/>
              <a:t>BMC</a:t>
            </a:r>
            <a:r>
              <a:rPr lang="ko-KR" altLang="en-US" dirty="0" smtClean="0"/>
              <a:t>의 활용 이해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영리</a:t>
            </a:r>
            <a:r>
              <a:rPr lang="en-US" altLang="ko-KR" dirty="0" smtClean="0"/>
              <a:t>, </a:t>
            </a:r>
            <a:r>
              <a:rPr lang="ko-KR" altLang="en-US" dirty="0" smtClean="0"/>
              <a:t>비영리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사회적경제</a:t>
            </a:r>
            <a:r>
              <a:rPr lang="ko-KR" altLang="en-US" dirty="0" smtClean="0"/>
              <a:t> 모든 영역에서 활용 가능한 </a:t>
            </a:r>
            <a:r>
              <a:rPr lang="ko-KR" altLang="en-US" dirty="0" smtClean="0"/>
              <a:t>툴입니다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변형도 가능함을 </a:t>
            </a:r>
            <a:r>
              <a:rPr lang="ko-KR" altLang="en-US" dirty="0" smtClean="0"/>
              <a:t>설명합니다</a:t>
            </a:r>
            <a:r>
              <a:rPr lang="en-US" altLang="ko-KR" dirty="0" smtClean="0"/>
              <a:t>.</a:t>
            </a:r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189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815693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사회적경제</a:t>
            </a:r>
            <a:r>
              <a:rPr lang="ko-KR" altLang="en-US" dirty="0" smtClean="0"/>
              <a:t> 조직의 성공이 어려운 이유 설명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질문 및 토론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먼저 질문을 던지고 몇몇 학습자들의 의견을 듣고 다른 학습자들에게 어떻게 생각하는지 질문합니다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다양한 의견을 들어본 후 정리하며 설명합니다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무엇보다 </a:t>
            </a:r>
            <a:r>
              <a:rPr lang="ko-KR" altLang="en-US" dirty="0" smtClean="0"/>
              <a:t>영리 비즈니스보다 훨씬 난이도가 높은 비즈니스라는 것을 이해시킵니다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04931289"/>
      </p:ext>
    </p:extLst>
  </p:cSld>
  <p:clrMapOvr>
    <a:masterClrMapping/>
  </p:clrMapOvr>
</p:notes>
</file>

<file path=ppt/notesSlides/notesSlide1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en-US" altLang="ko-KR" dirty="0"/>
              <a:t>BMC</a:t>
            </a:r>
            <a:r>
              <a:rPr lang="ko-KR" altLang="en-US" dirty="0"/>
              <a:t>의 활용 이해 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강의 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영리</a:t>
            </a:r>
            <a:r>
              <a:rPr lang="en-US" altLang="ko-KR" dirty="0"/>
              <a:t>, </a:t>
            </a:r>
            <a:r>
              <a:rPr lang="ko-KR" altLang="en-US" dirty="0"/>
              <a:t>비영리</a:t>
            </a:r>
            <a:r>
              <a:rPr lang="en-US" altLang="ko-KR" dirty="0"/>
              <a:t>, </a:t>
            </a:r>
            <a:r>
              <a:rPr lang="ko-KR" altLang="en-US" dirty="0" err="1"/>
              <a:t>사회적경제</a:t>
            </a:r>
            <a:r>
              <a:rPr lang="ko-KR" altLang="en-US" dirty="0"/>
              <a:t> 모든 영역에서 활용 가능한 </a:t>
            </a:r>
            <a:r>
              <a:rPr lang="ko-KR" altLang="en-US" dirty="0" smtClean="0"/>
              <a:t>툴입니다</a:t>
            </a:r>
            <a:r>
              <a:rPr lang="en-US" altLang="ko-KR" dirty="0" smtClean="0"/>
              <a:t>. </a:t>
            </a:r>
            <a:r>
              <a:rPr lang="ko-KR" altLang="en-US" dirty="0"/>
              <a:t>변형도 가능함을 </a:t>
            </a:r>
            <a:r>
              <a:rPr lang="ko-KR" altLang="en-US" dirty="0" smtClean="0"/>
              <a:t>설명합니다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190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98241367"/>
      </p:ext>
    </p:extLst>
  </p:cSld>
  <p:clrMapOvr>
    <a:masterClrMapping/>
  </p:clrMapOvr>
</p:notes>
</file>

<file path=ppt/notesSlides/notesSlide1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비즈니스 모델의 일반적인 흐름 이해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어떻게 비즈니스 모델이 전개되는지 흐름 </a:t>
            </a:r>
            <a:r>
              <a:rPr lang="ko-KR" altLang="en-US" dirty="0" smtClean="0"/>
              <a:t>이해시킵니다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고객에서 출발하고 있는데 </a:t>
            </a:r>
            <a:r>
              <a:rPr lang="ko-KR" altLang="en-US" dirty="0" err="1" smtClean="0"/>
              <a:t>사회적기업은</a:t>
            </a:r>
            <a:r>
              <a:rPr lang="ko-KR" altLang="en-US" dirty="0" smtClean="0"/>
              <a:t> </a:t>
            </a:r>
            <a:r>
              <a:rPr lang="ko-KR" altLang="en-US" dirty="0" smtClean="0"/>
              <a:t>미션부터 출발해 고객으로 이어지는 흐름임을 추가 </a:t>
            </a:r>
            <a:r>
              <a:rPr lang="ko-KR" altLang="en-US" dirty="0" smtClean="0"/>
              <a:t>설명합니다</a:t>
            </a:r>
            <a:r>
              <a:rPr lang="en-US" altLang="ko-KR" dirty="0" smtClean="0"/>
              <a:t>.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191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38238458"/>
      </p:ext>
    </p:extLst>
  </p:cSld>
  <p:clrMapOvr>
    <a:masterClrMapping/>
  </p:clrMapOvr>
</p:notes>
</file>

<file path=ppt/notesSlides/notesSlide1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비즈니스모델 캔버스 이해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세부 설명 이전에 큰 틀에서 비즈니스 모델을 </a:t>
            </a:r>
            <a:r>
              <a:rPr lang="ko-KR" altLang="en-US" dirty="0" smtClean="0"/>
              <a:t>설명합니다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192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22675534"/>
      </p:ext>
    </p:extLst>
  </p:cSld>
  <p:clrMapOvr>
    <a:masterClrMapping/>
  </p:clrMapOvr>
</p:notes>
</file>

<file path=ppt/notesSlides/notesSlide1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제품과 서비스 작성법 이해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제품과 서비스의 정의를 명확히 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차별화된 가치 정의를 해야 </a:t>
            </a:r>
            <a:r>
              <a:rPr lang="ko-KR" altLang="en-US" dirty="0" smtClean="0"/>
              <a:t>합니다</a:t>
            </a:r>
            <a:r>
              <a:rPr lang="en-US" altLang="ko-KR" dirty="0" smtClean="0"/>
              <a:t>. </a:t>
            </a:r>
            <a:endParaRPr lang="en-US" altLang="ko-KR" dirty="0" smtClean="0"/>
          </a:p>
          <a:p>
            <a:r>
              <a:rPr lang="ko-KR" altLang="en-US" dirty="0" smtClean="0"/>
              <a:t>이 과정이 가장 중요한 과정 중 하나이며</a:t>
            </a:r>
            <a:r>
              <a:rPr lang="en-US" altLang="ko-KR" dirty="0" smtClean="0"/>
              <a:t>, </a:t>
            </a:r>
            <a:r>
              <a:rPr lang="ko-KR" altLang="en-US" dirty="0" smtClean="0"/>
              <a:t>후술하는 </a:t>
            </a:r>
            <a:r>
              <a:rPr lang="ko-KR" altLang="en-US" dirty="0" err="1" smtClean="0"/>
              <a:t>타겟고객과</a:t>
            </a:r>
            <a:r>
              <a:rPr lang="ko-KR" altLang="en-US" dirty="0" smtClean="0"/>
              <a:t> 함께 검토되어야 </a:t>
            </a:r>
            <a:r>
              <a:rPr lang="ko-KR" altLang="en-US" dirty="0" smtClean="0"/>
              <a:t>합니다</a:t>
            </a:r>
            <a:r>
              <a:rPr lang="en-US" altLang="ko-KR" dirty="0" smtClean="0"/>
              <a:t>.</a:t>
            </a:r>
            <a:endParaRPr lang="en-US" altLang="ko-KR" dirty="0" smtClean="0"/>
          </a:p>
          <a:p>
            <a:r>
              <a:rPr lang="ko-KR" altLang="en-US" dirty="0" smtClean="0"/>
              <a:t>예시된 </a:t>
            </a:r>
            <a:r>
              <a:rPr lang="en-US" altLang="ko-KR" dirty="0" smtClean="0"/>
              <a:t>11</a:t>
            </a:r>
            <a:r>
              <a:rPr lang="ko-KR" altLang="en-US" dirty="0" smtClean="0"/>
              <a:t>가지 외 커뮤니티 등 추가적인 차별화 요소 도출도 </a:t>
            </a:r>
            <a:r>
              <a:rPr lang="ko-KR" altLang="en-US" dirty="0" smtClean="0"/>
              <a:t>가능합니다</a:t>
            </a:r>
            <a:r>
              <a:rPr lang="en-US" altLang="ko-KR" dirty="0" smtClean="0"/>
              <a:t>.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 smtClean="0"/>
              <a:t>TIP</a:t>
            </a:r>
          </a:p>
          <a:p>
            <a:endParaRPr lang="en-US" altLang="ko-KR" dirty="0" smtClean="0"/>
          </a:p>
          <a:p>
            <a:r>
              <a:rPr lang="ko-KR" altLang="en-US" dirty="0"/>
              <a:t>개별 인큐베이터 사례 공유 후 강의를 진행합니다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193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05827703"/>
      </p:ext>
    </p:extLst>
  </p:cSld>
  <p:clrMapOvr>
    <a:masterClrMapping/>
  </p:clrMapOvr>
</p:notes>
</file>

<file path=ppt/notesSlides/notesSlide1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제품과 서비스 </a:t>
            </a:r>
            <a:r>
              <a:rPr lang="ko-KR" altLang="en-US" dirty="0" err="1" smtClean="0"/>
              <a:t>정의시</a:t>
            </a:r>
            <a:r>
              <a:rPr lang="ko-KR" altLang="en-US" dirty="0" smtClean="0"/>
              <a:t> 고려할 추가 이슈 이해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고객을 중심으로 차별화된 가치 발굴이 중요함을 설명하고 </a:t>
            </a:r>
            <a:r>
              <a:rPr lang="en-US" altLang="ko-KR" dirty="0" smtClean="0"/>
              <a:t>3</a:t>
            </a:r>
            <a:r>
              <a:rPr lang="ko-KR" altLang="en-US" dirty="0" smtClean="0"/>
              <a:t>가지 추가 질문을 </a:t>
            </a:r>
            <a:r>
              <a:rPr lang="ko-KR" altLang="en-US" dirty="0" smtClean="0"/>
              <a:t>통해 </a:t>
            </a:r>
            <a:r>
              <a:rPr lang="ko-KR" altLang="en-US" dirty="0" smtClean="0"/>
              <a:t>가치 창출 아이디어 도출 </a:t>
            </a:r>
            <a:r>
              <a:rPr lang="ko-KR" altLang="en-US" dirty="0" smtClean="0"/>
              <a:t>필요합니다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194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34964563"/>
      </p:ext>
    </p:extLst>
  </p:cSld>
  <p:clrMapOvr>
    <a:masterClrMapping/>
  </p:clrMapOvr>
</p:notes>
</file>

<file path=ppt/notesSlides/notesSlide1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수혜자 및 고객 명확화 영역 이해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en-US" altLang="ko-KR" dirty="0" smtClean="0"/>
              <a:t>3</a:t>
            </a:r>
            <a:r>
              <a:rPr lang="ko-KR" altLang="en-US" dirty="0" smtClean="0"/>
              <a:t>가지 핵심 질문을 통해 </a:t>
            </a:r>
            <a:r>
              <a:rPr lang="ko-KR" altLang="en-US" dirty="0" err="1" smtClean="0"/>
              <a:t>수헤자와</a:t>
            </a:r>
            <a:r>
              <a:rPr lang="ko-KR" altLang="en-US" dirty="0" smtClean="0"/>
              <a:t> 고객 명확화</a:t>
            </a:r>
            <a:r>
              <a:rPr lang="en-US" altLang="ko-KR" dirty="0" smtClean="0"/>
              <a:t>, </a:t>
            </a:r>
            <a:r>
              <a:rPr lang="ko-KR" altLang="en-US" dirty="0" smtClean="0"/>
              <a:t>특히 중요한 것은 어떤 고객에게 </a:t>
            </a:r>
            <a:r>
              <a:rPr lang="ko-KR" altLang="en-US" dirty="0" err="1" smtClean="0"/>
              <a:t>집중할지와</a:t>
            </a:r>
            <a:r>
              <a:rPr lang="ko-KR" altLang="en-US" dirty="0" smtClean="0"/>
              <a:t> 어떤 고객을 </a:t>
            </a:r>
            <a:r>
              <a:rPr lang="ko-KR" altLang="en-US" dirty="0" smtClean="0"/>
              <a:t>무시할지를 선정하는 것입니다</a:t>
            </a:r>
            <a:r>
              <a:rPr lang="en-US" altLang="ko-KR" dirty="0" smtClean="0"/>
              <a:t>. </a:t>
            </a:r>
            <a:r>
              <a:rPr lang="ko-KR" altLang="en-US" dirty="0" err="1" smtClean="0"/>
              <a:t>타겟고객이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여러명일</a:t>
            </a:r>
            <a:r>
              <a:rPr lang="ko-KR" altLang="en-US" dirty="0" smtClean="0"/>
              <a:t> 경우 매출 기준으로 </a:t>
            </a:r>
            <a:r>
              <a:rPr lang="en-US" altLang="ko-KR" dirty="0" smtClean="0"/>
              <a:t>80%</a:t>
            </a:r>
            <a:r>
              <a:rPr lang="ko-KR" altLang="en-US" dirty="0" smtClean="0"/>
              <a:t>에 해당하는 정도를 타겟 고객으로 우선 </a:t>
            </a:r>
            <a:r>
              <a:rPr lang="ko-KR" altLang="en-US" dirty="0" smtClean="0"/>
              <a:t>설정합니다</a:t>
            </a:r>
            <a:r>
              <a:rPr lang="en-US" altLang="ko-KR" dirty="0" smtClean="0"/>
              <a:t>.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195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81442409"/>
      </p:ext>
    </p:extLst>
  </p:cSld>
  <p:clrMapOvr>
    <a:masterClrMapping/>
  </p:clrMapOvr>
</p:notes>
</file>

<file path=ppt/notesSlides/notesSlide1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 smtClean="0"/>
              <a:t>타겟고객</a:t>
            </a:r>
            <a:r>
              <a:rPr lang="ko-KR" altLang="en-US" dirty="0" smtClean="0"/>
              <a:t> 명확화 이해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비즈니스 모델 초기 </a:t>
            </a:r>
            <a:r>
              <a:rPr lang="ko-KR" altLang="en-US" dirty="0" err="1" smtClean="0"/>
              <a:t>개발시에</a:t>
            </a:r>
            <a:r>
              <a:rPr lang="ko-KR" altLang="en-US" dirty="0" smtClean="0"/>
              <a:t> 장기적 관점으로 설계하기 보다 우선 매출이 발생할 </a:t>
            </a:r>
            <a:r>
              <a:rPr lang="ko-KR" altLang="en-US" dirty="0" smtClean="0"/>
              <a:t>것으로 </a:t>
            </a:r>
            <a:r>
              <a:rPr lang="ko-KR" altLang="en-US" dirty="0" smtClean="0"/>
              <a:t>추정되는 </a:t>
            </a:r>
            <a:r>
              <a:rPr lang="ko-KR" altLang="en-US" dirty="0" err="1" smtClean="0"/>
              <a:t>얼리어답터를</a:t>
            </a:r>
            <a:r>
              <a:rPr lang="ko-KR" altLang="en-US" dirty="0" smtClean="0"/>
              <a:t> 중심으로 설계해 빠르게 실행하면서 보완하는 과정이 필요함을 </a:t>
            </a:r>
            <a:r>
              <a:rPr lang="ko-KR" altLang="en-US" dirty="0" smtClean="0"/>
              <a:t>설명합니다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고객의 개념도 최대한 구체적으로 정의해야 마케팅 등 후속 모델링 아이디어 </a:t>
            </a:r>
            <a:r>
              <a:rPr lang="ko-KR" altLang="en-US" dirty="0" err="1" smtClean="0"/>
              <a:t>개발시</a:t>
            </a:r>
            <a:r>
              <a:rPr lang="ko-KR" altLang="en-US" dirty="0" smtClean="0"/>
              <a:t> </a:t>
            </a:r>
            <a:r>
              <a:rPr lang="ko-KR" altLang="en-US" dirty="0" smtClean="0"/>
              <a:t>효과적입니다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 smtClean="0"/>
              <a:t>TIP</a:t>
            </a:r>
          </a:p>
          <a:p>
            <a:endParaRPr lang="en-US" altLang="ko-KR" dirty="0" smtClean="0"/>
          </a:p>
          <a:p>
            <a:r>
              <a:rPr lang="ko-KR" altLang="en-US" dirty="0"/>
              <a:t>개별 인큐베이터 사례 공유 후 강의를 진행합니다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196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56874580"/>
      </p:ext>
    </p:extLst>
  </p:cSld>
  <p:clrMapOvr>
    <a:masterClrMapping/>
  </p:clrMapOvr>
</p:notes>
</file>

<file path=ppt/notesSlides/notesSlide1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사회적기업</a:t>
            </a:r>
            <a:r>
              <a:rPr lang="ko-KR" altLang="en-US" dirty="0" smtClean="0"/>
              <a:t> 특성을 고려한 고객 선정 방안 이해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ko-KR" altLang="en-US" dirty="0" smtClean="0"/>
              <a:t>강의주안점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관계에 기반한 호혜시장 </a:t>
            </a:r>
            <a:r>
              <a:rPr lang="ko-KR" altLang="en-US" dirty="0" err="1" smtClean="0"/>
              <a:t>타겟고객</a:t>
            </a:r>
            <a:r>
              <a:rPr lang="ko-KR" altLang="en-US" dirty="0" smtClean="0"/>
              <a:t> 여부 확인 </a:t>
            </a:r>
            <a:r>
              <a:rPr lang="en-US" altLang="ko-KR" dirty="0" smtClean="0"/>
              <a:t>, </a:t>
            </a:r>
            <a:r>
              <a:rPr lang="ko-KR" altLang="en-US" dirty="0" smtClean="0"/>
              <a:t>명확화</a:t>
            </a:r>
            <a:r>
              <a:rPr lang="en-US" altLang="ko-KR" dirty="0" smtClean="0"/>
              <a:t>, </a:t>
            </a:r>
            <a:r>
              <a:rPr lang="ko-KR" altLang="en-US" dirty="0" smtClean="0"/>
              <a:t>상대적으로 </a:t>
            </a:r>
            <a:r>
              <a:rPr lang="ko-KR" altLang="en-US" dirty="0" err="1" smtClean="0"/>
              <a:t>지속가능한</a:t>
            </a:r>
            <a:r>
              <a:rPr lang="ko-KR" altLang="en-US" dirty="0" smtClean="0"/>
              <a:t> 매출창출이 가능한 고객이어서 모델 </a:t>
            </a:r>
            <a:r>
              <a:rPr lang="ko-KR" altLang="en-US" dirty="0" err="1" smtClean="0"/>
              <a:t>설게시</a:t>
            </a:r>
            <a:r>
              <a:rPr lang="ko-KR" altLang="en-US" dirty="0" smtClean="0"/>
              <a:t> 우선 고려해야 </a:t>
            </a:r>
            <a:r>
              <a:rPr lang="ko-KR" altLang="en-US" dirty="0" smtClean="0"/>
              <a:t>합니다  </a:t>
            </a:r>
            <a:endParaRPr lang="ko-KR" altLang="en-US" dirty="0"/>
          </a:p>
          <a:p>
            <a:r>
              <a:rPr lang="ko-KR" altLang="en-US" dirty="0" smtClean="0"/>
              <a:t>중요한 것은 수혜자와 고객이 항상 일치되지 </a:t>
            </a:r>
            <a:r>
              <a:rPr lang="ko-KR" altLang="en-US" dirty="0" smtClean="0"/>
              <a:t>않는다는 것입니다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일치할 경우도 있지만 대개는 일치하지 않기 때문에 이점을 명확히 구분해야 </a:t>
            </a:r>
            <a:r>
              <a:rPr lang="ko-KR" altLang="en-US" dirty="0" smtClean="0"/>
              <a:t>합니다</a:t>
            </a:r>
            <a:r>
              <a:rPr lang="en-US" altLang="ko-KR" dirty="0" smtClean="0"/>
              <a:t>.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197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56535440"/>
      </p:ext>
    </p:extLst>
  </p:cSld>
  <p:clrMapOvr>
    <a:masterClrMapping/>
  </p:clrMapOvr>
</p:notes>
</file>

<file path=ppt/notesSlides/notesSlide1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유통채널 수립 방법론 이해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유통채널은 상기 </a:t>
            </a:r>
            <a:r>
              <a:rPr lang="en-US" altLang="ko-KR" dirty="0" smtClean="0"/>
              <a:t>5</a:t>
            </a:r>
            <a:r>
              <a:rPr lang="ko-KR" altLang="en-US" dirty="0" smtClean="0"/>
              <a:t>가지 기능을 가진 중요한 요소임에도 초기 </a:t>
            </a:r>
            <a:r>
              <a:rPr lang="ko-KR" altLang="en-US" dirty="0" err="1" smtClean="0"/>
              <a:t>스타트업의</a:t>
            </a:r>
            <a:r>
              <a:rPr lang="ko-KR" altLang="en-US" dirty="0" smtClean="0"/>
              <a:t> 경우 쉽게 결정하는 경우가 많음</a:t>
            </a:r>
            <a:r>
              <a:rPr lang="en-US" altLang="ko-KR" dirty="0" smtClean="0"/>
              <a:t>. </a:t>
            </a:r>
            <a:r>
              <a:rPr lang="ko-KR" altLang="en-US" dirty="0" smtClean="0"/>
              <a:t>다양한 유통채널 검토와 상기 </a:t>
            </a:r>
            <a:r>
              <a:rPr lang="en-US" altLang="ko-KR" dirty="0" smtClean="0"/>
              <a:t>4</a:t>
            </a:r>
            <a:r>
              <a:rPr lang="ko-KR" altLang="en-US" dirty="0" smtClean="0"/>
              <a:t>가지 질문에 대한 답변의 </a:t>
            </a:r>
            <a:r>
              <a:rPr lang="ko-KR" altLang="en-US" dirty="0" smtClean="0"/>
              <a:t>과정 속에 </a:t>
            </a:r>
            <a:r>
              <a:rPr lang="ko-KR" altLang="en-US" dirty="0" smtClean="0"/>
              <a:t>신중한 선정 필요함을 </a:t>
            </a:r>
            <a:r>
              <a:rPr lang="ko-KR" altLang="en-US" dirty="0" smtClean="0"/>
              <a:t>설명합니다</a:t>
            </a:r>
            <a:r>
              <a:rPr lang="en-US" altLang="ko-KR" dirty="0" smtClean="0"/>
              <a:t>.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 smtClean="0"/>
              <a:t>TIP</a:t>
            </a:r>
          </a:p>
          <a:p>
            <a:endParaRPr lang="en-US" altLang="ko-KR" dirty="0" smtClean="0"/>
          </a:p>
          <a:p>
            <a:r>
              <a:rPr lang="ko-KR" altLang="en-US" dirty="0"/>
              <a:t>개별 인큐베이터 사례 공유 후 강의를 진행합니다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198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18637091"/>
      </p:ext>
    </p:extLst>
  </p:cSld>
  <p:clrMapOvr>
    <a:masterClrMapping/>
  </p:clrMapOvr>
</p:notes>
</file>

<file path=ppt/notesSlides/notesSlide1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유통채널별</a:t>
            </a:r>
            <a:r>
              <a:rPr lang="ko-KR" altLang="en-US" dirty="0" smtClean="0"/>
              <a:t> 특성 이해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유통채널별</a:t>
            </a:r>
            <a:r>
              <a:rPr lang="ko-KR" altLang="en-US" dirty="0" smtClean="0"/>
              <a:t> 장단점 이해 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여러가지</a:t>
            </a:r>
            <a:r>
              <a:rPr lang="ko-KR" altLang="en-US" dirty="0" smtClean="0"/>
              <a:t> 선택이 가능하되 비용구조 함께 고려해야 </a:t>
            </a:r>
            <a:r>
              <a:rPr lang="ko-KR" altLang="en-US" dirty="0" smtClean="0"/>
              <a:t>합니다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 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199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865680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810562" y="611560"/>
            <a:ext cx="5282734" cy="3962051"/>
          </a:xfrm>
          <a:prstGeom prst="rect">
            <a:avLst/>
          </a:prstGeo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48274" y="5191696"/>
            <a:ext cx="5661046" cy="3484760"/>
          </a:xfrm>
          <a:prstGeom prst="rect">
            <a:avLst/>
          </a:prstGeom>
        </p:spPr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교육과정 모듈 소개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뒤에 교육과정에 대한 오리엔테이션이 있으니 가볍게 언급하고 넘어갑니다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>
          <a:xfrm>
            <a:off x="1943100" y="8820471"/>
            <a:ext cx="2971800" cy="321941"/>
          </a:xfrm>
          <a:prstGeom prst="rect">
            <a:avLst/>
          </a:prstGeom>
        </p:spPr>
        <p:txBody>
          <a:bodyPr/>
          <a:lstStyle/>
          <a:p>
            <a:fld id="{45F62D5E-2CCB-4DA5-9BB1-E074C6D12FB5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09920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사회적경제</a:t>
            </a:r>
            <a:r>
              <a:rPr lang="ko-KR" altLang="en-US" dirty="0" smtClean="0"/>
              <a:t> 기업 창업성공을 위한 </a:t>
            </a:r>
            <a:r>
              <a:rPr lang="en-US" altLang="ko-KR" dirty="0" smtClean="0"/>
              <a:t>7</a:t>
            </a:r>
            <a:r>
              <a:rPr lang="ko-KR" altLang="en-US" dirty="0" smtClean="0"/>
              <a:t>가지 키워드 설명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사회적경제</a:t>
            </a:r>
            <a:r>
              <a:rPr lang="ko-KR" altLang="en-US" dirty="0" smtClean="0"/>
              <a:t> 기업 창업성공을 위해 중요한 </a:t>
            </a:r>
            <a:r>
              <a:rPr lang="en-US" altLang="ko-KR" dirty="0" smtClean="0"/>
              <a:t>7</a:t>
            </a:r>
            <a:r>
              <a:rPr lang="ko-KR" altLang="en-US" dirty="0" smtClean="0"/>
              <a:t>가지에 대해 이야기합니다</a:t>
            </a:r>
            <a:r>
              <a:rPr lang="en-US" altLang="ko-KR" dirty="0" smtClean="0"/>
              <a:t>. </a:t>
            </a:r>
          </a:p>
          <a:p>
            <a:r>
              <a:rPr lang="ko-KR" altLang="en-US" dirty="0" smtClean="0"/>
              <a:t>뒤에 자세한 설명이 나오므로 간략하게 키워드만 정리합니다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79262127"/>
      </p:ext>
    </p:extLst>
  </p:cSld>
  <p:clrMapOvr>
    <a:masterClrMapping/>
  </p:clrMapOvr>
</p:notes>
</file>

<file path=ppt/notesSlides/notesSlide2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유통 채널 </a:t>
            </a:r>
            <a:r>
              <a:rPr lang="ko-KR" altLang="en-US" dirty="0" err="1" smtClean="0"/>
              <a:t>선정시</a:t>
            </a:r>
            <a:r>
              <a:rPr lang="ko-KR" altLang="en-US" dirty="0" smtClean="0"/>
              <a:t> 추가 고려사항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유통채널 </a:t>
            </a:r>
            <a:r>
              <a:rPr lang="ko-KR" altLang="en-US" dirty="0" err="1" smtClean="0"/>
              <a:t>선정시</a:t>
            </a:r>
            <a:r>
              <a:rPr lang="ko-KR" altLang="en-US" dirty="0" smtClean="0"/>
              <a:t> 초기 </a:t>
            </a:r>
            <a:r>
              <a:rPr lang="ko-KR" altLang="en-US" dirty="0" err="1" smtClean="0"/>
              <a:t>스타트업의</a:t>
            </a:r>
            <a:r>
              <a:rPr lang="ko-KR" altLang="en-US" dirty="0" smtClean="0"/>
              <a:t> 경우 간접경험보다는 직접 경험을 </a:t>
            </a:r>
            <a:r>
              <a:rPr lang="ko-KR" altLang="en-US" dirty="0" smtClean="0"/>
              <a:t>통해 고객을 </a:t>
            </a:r>
            <a:r>
              <a:rPr lang="ko-KR" altLang="en-US" dirty="0" smtClean="0"/>
              <a:t>이해하는 것이 우선임을 </a:t>
            </a:r>
            <a:r>
              <a:rPr lang="ko-KR" altLang="en-US" dirty="0" smtClean="0"/>
              <a:t>설명합니다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200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70776739"/>
      </p:ext>
    </p:extLst>
  </p:cSld>
  <p:clrMapOvr>
    <a:masterClrMapping/>
  </p:clrMapOvr>
</p:notes>
</file>

<file path=ppt/notesSlides/notesSlide2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고객 관계 수립 방법론 이해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고객 관계는 </a:t>
            </a:r>
            <a:r>
              <a:rPr lang="ko-KR" altLang="en-US" dirty="0" err="1" smtClean="0"/>
              <a:t>스타트업</a:t>
            </a:r>
            <a:r>
              <a:rPr lang="ko-KR" altLang="en-US" dirty="0" smtClean="0"/>
              <a:t> 단계에서 여전히 필요한지에 대해 고민이 되는 </a:t>
            </a:r>
            <a:r>
              <a:rPr lang="ko-KR" altLang="en-US" dirty="0" smtClean="0"/>
              <a:t>영역이나 고객에 </a:t>
            </a:r>
            <a:r>
              <a:rPr lang="ko-KR" altLang="en-US" dirty="0" smtClean="0"/>
              <a:t>대한 이해가 부족한 단계에서 구체적인 고민을 하게 해준다는 점에서는 </a:t>
            </a:r>
            <a:r>
              <a:rPr lang="ko-KR" altLang="en-US" dirty="0" smtClean="0"/>
              <a:t>필요한 </a:t>
            </a:r>
            <a:r>
              <a:rPr lang="ko-KR" altLang="en-US" dirty="0" smtClean="0"/>
              <a:t>영역이라고 판단됨</a:t>
            </a:r>
            <a:r>
              <a:rPr lang="en-US" altLang="ko-KR" dirty="0" smtClean="0"/>
              <a:t>. 3</a:t>
            </a:r>
            <a:r>
              <a:rPr lang="ko-KR" altLang="en-US" dirty="0" smtClean="0"/>
              <a:t>가지 질문에 대한 답변을 중심으로 고민해보아야 </a:t>
            </a:r>
            <a:r>
              <a:rPr lang="ko-KR" altLang="en-US" dirty="0" smtClean="0"/>
              <a:t>합니다</a:t>
            </a:r>
            <a:r>
              <a:rPr lang="en-US" altLang="ko-KR" dirty="0" smtClean="0"/>
              <a:t>.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201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98126461"/>
      </p:ext>
    </p:extLst>
  </p:cSld>
  <p:clrMapOvr>
    <a:masterClrMapping/>
  </p:clrMapOvr>
</p:notes>
</file>

<file path=ppt/notesSlides/notesSlide2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en-US" altLang="ko-KR" dirty="0" smtClean="0"/>
          </a:p>
          <a:p>
            <a:r>
              <a:rPr lang="ko-KR" altLang="en-US" dirty="0" err="1" smtClean="0"/>
              <a:t>수익원</a:t>
            </a:r>
            <a:r>
              <a:rPr lang="ko-KR" altLang="en-US" dirty="0" smtClean="0"/>
              <a:t> 수립 방법론 이해 </a:t>
            </a:r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수익의 원천을 찾고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매출 추정을 해보는 것이 핵심임</a:t>
            </a:r>
            <a:r>
              <a:rPr lang="en-US" altLang="ko-KR" dirty="0" smtClean="0"/>
              <a:t>. </a:t>
            </a:r>
            <a:r>
              <a:rPr lang="ko-KR" altLang="en-US" dirty="0" smtClean="0"/>
              <a:t>그 가운데에서 잘 </a:t>
            </a:r>
            <a:r>
              <a:rPr lang="ko-KR" altLang="en-US" dirty="0" smtClean="0"/>
              <a:t>고려해야 할 </a:t>
            </a:r>
            <a:r>
              <a:rPr lang="ko-KR" altLang="en-US" dirty="0" smtClean="0"/>
              <a:t>부분이 가격 정책임</a:t>
            </a:r>
            <a:r>
              <a:rPr lang="en-US" altLang="ko-KR" dirty="0" smtClean="0"/>
              <a:t>. </a:t>
            </a:r>
            <a:r>
              <a:rPr lang="ko-KR" altLang="en-US" dirty="0" smtClean="0"/>
              <a:t>특히 많은 </a:t>
            </a:r>
            <a:r>
              <a:rPr lang="ko-KR" altLang="en-US" dirty="0" err="1" smtClean="0"/>
              <a:t>사회적기업이</a:t>
            </a:r>
            <a:r>
              <a:rPr lang="ko-KR" altLang="en-US" dirty="0" smtClean="0"/>
              <a:t> 저가격을 정책으로 삼는 </a:t>
            </a:r>
            <a:r>
              <a:rPr lang="ko-KR" altLang="en-US" dirty="0" smtClean="0"/>
              <a:t>경우가 많은데 </a:t>
            </a:r>
            <a:r>
              <a:rPr lang="ko-KR" altLang="en-US" dirty="0" smtClean="0"/>
              <a:t>이 점은 고비용 </a:t>
            </a:r>
            <a:r>
              <a:rPr lang="ko-KR" altLang="en-US" dirty="0" err="1" smtClean="0"/>
              <a:t>구조속에</a:t>
            </a:r>
            <a:r>
              <a:rPr lang="ko-KR" altLang="en-US" dirty="0" smtClean="0"/>
              <a:t> 매우 위험한 결정일 수 있음을 </a:t>
            </a:r>
            <a:r>
              <a:rPr lang="ko-KR" altLang="en-US" dirty="0" smtClean="0"/>
              <a:t>강조합니다</a:t>
            </a:r>
            <a:r>
              <a:rPr lang="en-US" altLang="ko-KR" dirty="0" smtClean="0"/>
              <a:t>.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 smtClean="0"/>
              <a:t>TIP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수익원천이 되는 다양한 사례를 </a:t>
            </a:r>
            <a:r>
              <a:rPr lang="ko-KR" altLang="en-US" dirty="0" smtClean="0"/>
              <a:t>설명합니다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202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54212060"/>
      </p:ext>
    </p:extLst>
  </p:cSld>
  <p:clrMapOvr>
    <a:masterClrMapping/>
  </p:clrMapOvr>
</p:notes>
</file>

<file path=ppt/notesSlides/notesSlide2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수익원</a:t>
            </a:r>
            <a:r>
              <a:rPr lang="ko-KR" altLang="en-US" dirty="0" smtClean="0"/>
              <a:t> 수립 시 </a:t>
            </a:r>
            <a:r>
              <a:rPr lang="ko-KR" altLang="en-US" dirty="0" err="1" smtClean="0"/>
              <a:t>사회적경제</a:t>
            </a:r>
            <a:r>
              <a:rPr lang="ko-KR" altLang="en-US" dirty="0" smtClean="0"/>
              <a:t> 관점의 추가 질문 이해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매출 </a:t>
            </a:r>
            <a:r>
              <a:rPr lang="ko-KR" altLang="en-US" dirty="0" err="1" smtClean="0"/>
              <a:t>추정시</a:t>
            </a:r>
            <a:r>
              <a:rPr lang="ko-KR" altLang="en-US" dirty="0" smtClean="0"/>
              <a:t> 손익이 나오지 않는 경우 추가적인 비영리 관점의 수익 창출 </a:t>
            </a:r>
            <a:r>
              <a:rPr lang="ko-KR" altLang="en-US" dirty="0" smtClean="0"/>
              <a:t>방안 검토가 필요합니다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203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38580985"/>
      </p:ext>
    </p:extLst>
  </p:cSld>
  <p:clrMapOvr>
    <a:masterClrMapping/>
  </p:clrMapOvr>
</p:notes>
</file>

<file path=ppt/notesSlides/notesSlide2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매출 확대 아이디어 발굴 프레임 이해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</a:t>
            </a:r>
            <a:endParaRPr lang="en-US" altLang="ko-KR" dirty="0" smtClean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ko-KR" altLang="en-US" dirty="0" smtClean="0"/>
              <a:t>강의주안점</a:t>
            </a:r>
            <a:endParaRPr lang="en-US" altLang="ko-KR" dirty="0" smtClean="0"/>
          </a:p>
          <a:p>
            <a:endParaRPr lang="ko-KR" altLang="en-US" dirty="0"/>
          </a:p>
          <a:p>
            <a:r>
              <a:rPr lang="ko-KR" altLang="en-US" dirty="0" smtClean="0"/>
              <a:t>매출  확대 아이디어 발굴을 위한 </a:t>
            </a:r>
            <a:r>
              <a:rPr lang="ko-KR" altLang="en-US" dirty="0" smtClean="0"/>
              <a:t>프레임입니다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제조업 기준으로 작성한 것으로 서비스업의 경우 추가 </a:t>
            </a:r>
            <a:r>
              <a:rPr lang="ko-KR" altLang="en-US" dirty="0" smtClean="0"/>
              <a:t>보완이 필요합니다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204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11076403"/>
      </p:ext>
    </p:extLst>
  </p:cSld>
  <p:clrMapOvr>
    <a:masterClrMapping/>
  </p:clrMapOvr>
</p:notes>
</file>

<file path=ppt/notesSlides/notesSlide2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매출 추정 방법론 이해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사회적기업의</a:t>
            </a:r>
            <a:r>
              <a:rPr lang="ko-KR" altLang="en-US" dirty="0" smtClean="0"/>
              <a:t> 매출 추정을 대개  비용 </a:t>
            </a:r>
            <a:r>
              <a:rPr lang="ko-KR" altLang="en-US" dirty="0" err="1" smtClean="0"/>
              <a:t>역산법을</a:t>
            </a:r>
            <a:r>
              <a:rPr lang="ko-KR" altLang="en-US" dirty="0" smtClean="0"/>
              <a:t> 쓰는 경우가 </a:t>
            </a:r>
            <a:r>
              <a:rPr lang="ko-KR" altLang="en-US" dirty="0" smtClean="0"/>
              <a:t>많습니다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 </a:t>
            </a:r>
            <a:r>
              <a:rPr lang="ko-KR" altLang="en-US" dirty="0" smtClean="0"/>
              <a:t>그런데 잘못된 </a:t>
            </a:r>
            <a:r>
              <a:rPr lang="ko-KR" altLang="en-US" dirty="0" smtClean="0"/>
              <a:t>비용 </a:t>
            </a:r>
            <a:r>
              <a:rPr lang="ko-KR" altLang="en-US" dirty="0" smtClean="0"/>
              <a:t>추정으로 원가보다 낮은 가격으로 판매하는 경우가 발생하기도 </a:t>
            </a:r>
            <a:r>
              <a:rPr lang="ko-KR" altLang="en-US" dirty="0" smtClean="0"/>
              <a:t>합니다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다양한 </a:t>
            </a:r>
            <a:r>
              <a:rPr lang="ko-KR" altLang="en-US" dirty="0" smtClean="0"/>
              <a:t>방법의 </a:t>
            </a:r>
            <a:r>
              <a:rPr lang="ko-KR" altLang="en-US" dirty="0" smtClean="0"/>
              <a:t>매출 추정 방안 설명을 통해 효과적인 매출 추정 방안 도출이 </a:t>
            </a:r>
            <a:r>
              <a:rPr lang="ko-KR" altLang="en-US" dirty="0" smtClean="0"/>
              <a:t>필요합니다</a:t>
            </a:r>
            <a:r>
              <a:rPr lang="en-US" altLang="ko-KR" dirty="0" smtClean="0"/>
              <a:t>.</a:t>
            </a:r>
            <a:endParaRPr lang="en-US" altLang="ko-KR" dirty="0" smtClean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 smtClean="0"/>
              <a:t>TIP</a:t>
            </a:r>
          </a:p>
          <a:p>
            <a:endParaRPr lang="en-US" altLang="ko-KR" dirty="0" smtClean="0"/>
          </a:p>
          <a:p>
            <a:r>
              <a:rPr lang="ko-KR" altLang="en-US" dirty="0"/>
              <a:t>개별 인큐베이터 사례 공유 후 강의를 진행합니다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205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37600157"/>
      </p:ext>
    </p:extLst>
  </p:cSld>
  <p:clrMapOvr>
    <a:masterClrMapping/>
  </p:clrMapOvr>
</p:notes>
</file>

<file path=ppt/notesSlides/notesSlide2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핵심자원의 이해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핵심자원은 경쟁 우위의 원천이 되는 자원을 의미함</a:t>
            </a:r>
            <a:r>
              <a:rPr lang="en-US" altLang="ko-KR" dirty="0" smtClean="0"/>
              <a:t>. </a:t>
            </a:r>
            <a:r>
              <a:rPr lang="ko-KR" altLang="en-US" dirty="0" smtClean="0"/>
              <a:t>핵심역량으로 설명하기도 </a:t>
            </a:r>
            <a:r>
              <a:rPr lang="ko-KR" altLang="en-US" dirty="0" smtClean="0"/>
              <a:t>합니다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 </a:t>
            </a:r>
            <a:endParaRPr lang="en-US" altLang="ko-KR" dirty="0" smtClean="0"/>
          </a:p>
          <a:p>
            <a:r>
              <a:rPr lang="ko-KR" altLang="en-US" dirty="0" smtClean="0"/>
              <a:t>그런데 핵심자원을 정의하기 위해서는 먼저 자원을 정의해야 함</a:t>
            </a:r>
            <a:r>
              <a:rPr lang="en-US" altLang="ko-KR" dirty="0" smtClean="0"/>
              <a:t>. </a:t>
            </a:r>
            <a:r>
              <a:rPr lang="ko-KR" altLang="en-US" dirty="0" smtClean="0"/>
              <a:t>이는 이후 비용 추정에서도 이슈가 되기 때문에 자원 정리 후 핵심역량 도출이 필요함</a:t>
            </a:r>
            <a:r>
              <a:rPr lang="en-US" altLang="ko-KR" dirty="0" smtClean="0"/>
              <a:t>. </a:t>
            </a:r>
            <a:r>
              <a:rPr lang="ko-KR" altLang="en-US" dirty="0" smtClean="0"/>
              <a:t>창업 초기 기업에서 가장 쉽게 쓰고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잘 맞지 않는 </a:t>
            </a:r>
            <a:r>
              <a:rPr lang="ko-KR" altLang="en-US" dirty="0" smtClean="0"/>
              <a:t>영역입니다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 </a:t>
            </a:r>
            <a:r>
              <a:rPr lang="en-US" altLang="ko-KR" dirty="0" smtClean="0"/>
              <a:t>(</a:t>
            </a:r>
            <a:r>
              <a:rPr lang="ko-KR" altLang="en-US" dirty="0" smtClean="0"/>
              <a:t>슬라이드 옆 이미지 참고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206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29381777"/>
      </p:ext>
    </p:extLst>
  </p:cSld>
  <p:clrMapOvr>
    <a:masterClrMapping/>
  </p:clrMapOvr>
</p:notes>
</file>

<file path=ppt/notesSlides/notesSlide2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핵심자원 관련 </a:t>
            </a:r>
            <a:r>
              <a:rPr lang="ko-KR" altLang="en-US" dirty="0" err="1" smtClean="0"/>
              <a:t>사회적경제</a:t>
            </a:r>
            <a:r>
              <a:rPr lang="ko-KR" altLang="en-US" dirty="0" smtClean="0"/>
              <a:t> 관련 추가 질문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호혜 시장 </a:t>
            </a:r>
            <a:r>
              <a:rPr lang="ko-KR" altLang="en-US" dirty="0" err="1" smtClean="0"/>
              <a:t>존재시</a:t>
            </a:r>
            <a:r>
              <a:rPr lang="ko-KR" altLang="en-US" dirty="0" smtClean="0"/>
              <a:t> 핵심역량 </a:t>
            </a:r>
            <a:r>
              <a:rPr lang="ko-KR" altLang="en-US" dirty="0" smtClean="0"/>
              <a:t>존재유무를 확인합니다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207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83749031"/>
      </p:ext>
    </p:extLst>
  </p:cSld>
  <p:clrMapOvr>
    <a:masterClrMapping/>
  </p:clrMapOvr>
</p:notes>
</file>

<file path=ppt/notesSlides/notesSlide2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핵심활동 수립 방법론 이해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위 </a:t>
            </a:r>
            <a:r>
              <a:rPr lang="en-US" altLang="ko-KR" dirty="0" smtClean="0"/>
              <a:t>4</a:t>
            </a:r>
            <a:r>
              <a:rPr lang="ko-KR" altLang="en-US" dirty="0" smtClean="0"/>
              <a:t>가지 질문에 대한 답변 과정을 중심으로 핵심 활동을 </a:t>
            </a:r>
            <a:r>
              <a:rPr lang="ko-KR" altLang="en-US" dirty="0" smtClean="0"/>
              <a:t>정의합니다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 </a:t>
            </a:r>
            <a:endParaRPr lang="ko-KR" altLang="en-US" dirty="0"/>
          </a:p>
          <a:p>
            <a:r>
              <a:rPr lang="ko-KR" altLang="en-US" dirty="0" smtClean="0"/>
              <a:t>검토 결론 내용은 일종의 예시임</a:t>
            </a:r>
            <a:r>
              <a:rPr lang="en-US" altLang="ko-KR" dirty="0" smtClean="0"/>
              <a:t>. </a:t>
            </a:r>
            <a:r>
              <a:rPr lang="ko-KR" altLang="en-US" dirty="0" smtClean="0"/>
              <a:t>중요한 것은 여기도 업무 프로세스가 </a:t>
            </a:r>
            <a:r>
              <a:rPr lang="ko-KR" altLang="en-US" dirty="0" smtClean="0"/>
              <a:t>먼저 </a:t>
            </a:r>
            <a:r>
              <a:rPr lang="ko-KR" altLang="en-US" dirty="0" smtClean="0"/>
              <a:t>선행되어 정리된 이후 핵심활동 정의 필요함</a:t>
            </a:r>
            <a:r>
              <a:rPr lang="en-US" altLang="ko-KR" dirty="0" smtClean="0"/>
              <a:t>. </a:t>
            </a:r>
            <a:r>
              <a:rPr lang="ko-KR" altLang="en-US" dirty="0" smtClean="0"/>
              <a:t>비용 추정에도 필요한 </a:t>
            </a:r>
            <a:r>
              <a:rPr lang="ko-KR" altLang="en-US" dirty="0" smtClean="0"/>
              <a:t>부분입니다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그리고 </a:t>
            </a:r>
            <a:r>
              <a:rPr lang="ko-KR" altLang="en-US" dirty="0" smtClean="0"/>
              <a:t>차별화 가치와 정렬이 되어 있는지 확인이 </a:t>
            </a:r>
            <a:r>
              <a:rPr lang="ko-KR" altLang="en-US" dirty="0" smtClean="0"/>
              <a:t>필요합니다</a:t>
            </a:r>
            <a:r>
              <a:rPr lang="en-US" altLang="ko-KR" dirty="0" smtClean="0"/>
              <a:t>.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208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01528396"/>
      </p:ext>
    </p:extLst>
  </p:cSld>
  <p:clrMapOvr>
    <a:masterClrMapping/>
  </p:clrMapOvr>
</p:notes>
</file>

<file path=ppt/notesSlides/notesSlide2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주요 파트너 수립 방법론 이해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스타트업</a:t>
            </a:r>
            <a:r>
              <a:rPr lang="ko-KR" altLang="en-US" dirty="0" smtClean="0"/>
              <a:t> 초기 단계에서 모든 자원을 다 가지고 갈 수 없기 때문에 외부 파트너 연계는 필수적임</a:t>
            </a:r>
            <a:r>
              <a:rPr lang="en-US" altLang="ko-KR" dirty="0" smtClean="0"/>
              <a:t>. </a:t>
            </a:r>
            <a:r>
              <a:rPr lang="ko-KR" altLang="en-US" dirty="0" smtClean="0"/>
              <a:t>중요한 것은 내부화 할 내용과 외부화할 내용이 무엇인지를 잘 구분해야 </a:t>
            </a:r>
            <a:r>
              <a:rPr lang="ko-KR" altLang="en-US" dirty="0" smtClean="0"/>
              <a:t>합니다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잘못하면 외부 파트너가 경쟁자가 될 우려가 있음</a:t>
            </a:r>
            <a:r>
              <a:rPr lang="en-US" altLang="ko-KR" dirty="0" smtClean="0"/>
              <a:t>. </a:t>
            </a:r>
            <a:r>
              <a:rPr lang="ko-KR" altLang="en-US" dirty="0" smtClean="0"/>
              <a:t>상기 </a:t>
            </a:r>
            <a:r>
              <a:rPr lang="en-US" altLang="ko-KR" dirty="0" smtClean="0"/>
              <a:t>4</a:t>
            </a:r>
            <a:r>
              <a:rPr lang="ko-KR" altLang="en-US" dirty="0" smtClean="0"/>
              <a:t>가지 질문을 바탕으로 주요 </a:t>
            </a:r>
            <a:r>
              <a:rPr lang="ko-KR" altLang="en-US" dirty="0" smtClean="0"/>
              <a:t>파트너를 정의합니다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209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970615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사회적기업가</a:t>
            </a:r>
            <a:r>
              <a:rPr lang="ko-KR" altLang="en-US" dirty="0" smtClean="0"/>
              <a:t> 설명</a:t>
            </a:r>
            <a:endParaRPr lang="en-US" altLang="ko-KR" dirty="0" smtClean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err="1"/>
              <a:t>첫번째</a:t>
            </a:r>
            <a:r>
              <a:rPr lang="ko-KR" altLang="en-US" dirty="0"/>
              <a:t> </a:t>
            </a:r>
            <a:r>
              <a:rPr lang="ko-KR" altLang="en-US" dirty="0" smtClean="0"/>
              <a:t>성공 키워드로 </a:t>
            </a:r>
            <a:r>
              <a:rPr lang="ko-KR" altLang="en-US" dirty="0" err="1"/>
              <a:t>사회적기업가가</a:t>
            </a:r>
            <a:r>
              <a:rPr lang="ko-KR" altLang="en-US" dirty="0"/>
              <a:t> </a:t>
            </a:r>
            <a:r>
              <a:rPr lang="ko-KR" altLang="en-US" dirty="0" smtClean="0"/>
              <a:t>스스로를 </a:t>
            </a:r>
            <a:r>
              <a:rPr lang="ko-KR" altLang="en-US" dirty="0" err="1" smtClean="0"/>
              <a:t>사회적기업가라고</a:t>
            </a:r>
            <a:r>
              <a:rPr lang="ko-KR" altLang="en-US" dirty="0" smtClean="0"/>
              <a:t> 생각하는 것이 가장 중요함을 설명합니다</a:t>
            </a:r>
            <a:r>
              <a:rPr lang="en-US" altLang="ko-KR" dirty="0" smtClean="0"/>
              <a:t>. </a:t>
            </a:r>
            <a:endParaRPr lang="en-US" altLang="ko-KR" dirty="0" smtClean="0"/>
          </a:p>
          <a:p>
            <a:r>
              <a:rPr lang="ko-KR" altLang="en-US" dirty="0" err="1" smtClean="0"/>
              <a:t>빌드레이튼이</a:t>
            </a:r>
            <a:r>
              <a:rPr lang="ko-KR" altLang="en-US" dirty="0" smtClean="0"/>
              <a:t> </a:t>
            </a:r>
            <a:r>
              <a:rPr lang="ko-KR" altLang="en-US" dirty="0" smtClean="0"/>
              <a:t>말한 </a:t>
            </a:r>
            <a:r>
              <a:rPr lang="ko-KR" altLang="en-US" dirty="0" err="1" smtClean="0"/>
              <a:t>사회적기업가가</a:t>
            </a:r>
            <a:r>
              <a:rPr lang="ko-KR" altLang="en-US" dirty="0" smtClean="0"/>
              <a:t> 있는 곳이 </a:t>
            </a:r>
            <a:r>
              <a:rPr lang="ko-KR" altLang="en-US" dirty="0" err="1" smtClean="0"/>
              <a:t>사회적기업이라는</a:t>
            </a:r>
            <a:r>
              <a:rPr lang="ko-KR" altLang="en-US" dirty="0" smtClean="0"/>
              <a:t> 말을 상기시키고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비즈니스모델이나 미션보다 먼저 내 자신이 </a:t>
            </a:r>
            <a:r>
              <a:rPr lang="ko-KR" altLang="en-US" dirty="0" err="1" smtClean="0"/>
              <a:t>사회적기업가로서</a:t>
            </a:r>
            <a:r>
              <a:rPr lang="ko-KR" altLang="en-US" dirty="0" smtClean="0"/>
              <a:t> 자질을 갖추고 있는지가 가장 창업의 출발이란 점을 </a:t>
            </a:r>
            <a:r>
              <a:rPr lang="ko-KR" altLang="en-US" dirty="0" smtClean="0"/>
              <a:t>설명합니다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304271"/>
      </p:ext>
    </p:extLst>
  </p:cSld>
  <p:clrMapOvr>
    <a:masterClrMapping/>
  </p:clrMapOvr>
</p:notes>
</file>

<file path=ppt/notesSlides/notesSlide2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주요 파트너 </a:t>
            </a:r>
            <a:r>
              <a:rPr lang="ko-KR" altLang="en-US" dirty="0" err="1" smtClean="0"/>
              <a:t>선정시</a:t>
            </a:r>
            <a:r>
              <a:rPr lang="ko-KR" altLang="en-US" dirty="0" smtClean="0"/>
              <a:t> 유의사항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외부 파트너와 전략적 제휴를 맺을 경우 제휴 강도에 따라 방식이 달라짐을 </a:t>
            </a:r>
            <a:r>
              <a:rPr lang="ko-KR" altLang="en-US" dirty="0" smtClean="0"/>
              <a:t>설명합니다</a:t>
            </a:r>
            <a:r>
              <a:rPr lang="en-US" altLang="ko-KR" dirty="0" smtClean="0"/>
              <a:t>.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210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03714305"/>
      </p:ext>
    </p:extLst>
  </p:cSld>
  <p:clrMapOvr>
    <a:masterClrMapping/>
  </p:clrMapOvr>
</p:notes>
</file>

<file path=ppt/notesSlides/notesSlide2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전략적 제휴 시 고려사항 이해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주요 파트너와의 관계 </a:t>
            </a:r>
            <a:r>
              <a:rPr lang="ko-KR" altLang="en-US" dirty="0" err="1" smtClean="0"/>
              <a:t>설정시</a:t>
            </a:r>
            <a:r>
              <a:rPr lang="ko-KR" altLang="en-US" dirty="0" smtClean="0"/>
              <a:t> 고려할 </a:t>
            </a:r>
            <a:r>
              <a:rPr lang="ko-KR" altLang="en-US" dirty="0" smtClean="0"/>
              <a:t>내용입니다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공동 마케팅을 중심으로 한 전략적 </a:t>
            </a:r>
            <a:r>
              <a:rPr lang="ko-KR" altLang="en-US" dirty="0" smtClean="0"/>
              <a:t>제휴 </a:t>
            </a:r>
            <a:r>
              <a:rPr lang="ko-KR" altLang="en-US" dirty="0" smtClean="0"/>
              <a:t>예시이므로</a:t>
            </a:r>
            <a:r>
              <a:rPr lang="en-US" altLang="ko-KR" dirty="0" smtClean="0"/>
              <a:t>, </a:t>
            </a:r>
            <a:r>
              <a:rPr lang="ko-KR" altLang="en-US" dirty="0" smtClean="0"/>
              <a:t>사례에 맞게 재구성해 진행할 필요 </a:t>
            </a:r>
            <a:r>
              <a:rPr lang="ko-KR" altLang="en-US" dirty="0" smtClean="0"/>
              <a:t>있습니다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211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45079389"/>
      </p:ext>
    </p:extLst>
  </p:cSld>
  <p:clrMapOvr>
    <a:masterClrMapping/>
  </p:clrMapOvr>
</p:notes>
</file>

<file path=ppt/notesSlides/notesSlide2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비용 추정 방법론 이해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비용 구조의 특성을 이해하고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가장 많은 비용이 발생하는 원천을 </a:t>
            </a:r>
            <a:r>
              <a:rPr lang="ko-KR" altLang="en-US" dirty="0" smtClean="0"/>
              <a:t>파악합니다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아울러 비용 </a:t>
            </a:r>
            <a:r>
              <a:rPr lang="ko-KR" altLang="en-US" dirty="0" smtClean="0"/>
              <a:t>추정도 함께 검토해야 </a:t>
            </a:r>
            <a:r>
              <a:rPr lang="ko-KR" altLang="en-US" dirty="0" smtClean="0"/>
              <a:t>합니다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그래서 이전 추정한 매출추정과의 비교를 통해 </a:t>
            </a:r>
            <a:r>
              <a:rPr lang="ko-KR" altLang="en-US" dirty="0" smtClean="0"/>
              <a:t>지속가능성 </a:t>
            </a:r>
            <a:r>
              <a:rPr lang="ko-KR" altLang="en-US" dirty="0" smtClean="0"/>
              <a:t>확인해야 </a:t>
            </a:r>
            <a:r>
              <a:rPr lang="ko-KR" altLang="en-US" dirty="0" smtClean="0"/>
              <a:t>합니다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비용이 많을 경우 매출 확대 혹은 비용감소를 통해 </a:t>
            </a:r>
            <a:r>
              <a:rPr lang="ko-KR" altLang="en-US" dirty="0" smtClean="0"/>
              <a:t>비즈니스 </a:t>
            </a:r>
            <a:r>
              <a:rPr lang="ko-KR" altLang="en-US" dirty="0" smtClean="0"/>
              <a:t>모델 수정이 </a:t>
            </a:r>
            <a:r>
              <a:rPr lang="ko-KR" altLang="en-US" dirty="0" smtClean="0"/>
              <a:t>필요합니다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212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88089338"/>
      </p:ext>
    </p:extLst>
  </p:cSld>
  <p:clrMapOvr>
    <a:masterClrMapping/>
  </p:clrMapOvr>
</p:notes>
</file>

<file path=ppt/notesSlides/notesSlide2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사회적기업</a:t>
            </a:r>
            <a:r>
              <a:rPr lang="ko-KR" altLang="en-US" dirty="0" smtClean="0"/>
              <a:t> 특성을 감안한 추가 이슈 이해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후원이나 </a:t>
            </a:r>
            <a:r>
              <a:rPr lang="ko-KR" altLang="en-US" dirty="0" err="1" smtClean="0"/>
              <a:t>기부등을</a:t>
            </a:r>
            <a:r>
              <a:rPr lang="ko-KR" altLang="en-US" dirty="0" smtClean="0"/>
              <a:t> 통한 비용 감소 방안이 있는지 </a:t>
            </a:r>
            <a:r>
              <a:rPr lang="ko-KR" altLang="en-US" dirty="0" smtClean="0"/>
              <a:t>검토가 필요합니다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213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49497834"/>
      </p:ext>
    </p:extLst>
  </p:cSld>
  <p:clrMapOvr>
    <a:masterClrMapping/>
  </p:clrMapOvr>
</p:notes>
</file>

<file path=ppt/notesSlides/notesSlide2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비용 감소 아이디어 개발 프레임 이해 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상기 프레임은 제조업 기반의 비용 감소 방안 수립을 위한 </a:t>
            </a:r>
            <a:r>
              <a:rPr lang="ko-KR" altLang="en-US" dirty="0" smtClean="0"/>
              <a:t>프레임입니다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서비스업의 </a:t>
            </a:r>
            <a:r>
              <a:rPr lang="ko-KR" altLang="en-US" dirty="0" smtClean="0"/>
              <a:t>경우 </a:t>
            </a:r>
            <a:r>
              <a:rPr lang="ko-KR" altLang="en-US" dirty="0" smtClean="0"/>
              <a:t>수정해 검토 </a:t>
            </a:r>
            <a:r>
              <a:rPr lang="ko-KR" altLang="en-US" dirty="0" smtClean="0"/>
              <a:t>필요합니다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214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62067268"/>
      </p:ext>
    </p:extLst>
  </p:cSld>
  <p:clrMapOvr>
    <a:masterClrMapping/>
  </p:clrMapOvr>
</p:notes>
</file>

<file path=ppt/notesSlides/notesSlide2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사회적비용</a:t>
            </a:r>
            <a:r>
              <a:rPr lang="ko-KR" altLang="en-US" dirty="0" smtClean="0"/>
              <a:t> 수립 방법론 이해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en-US" altLang="ko-KR" dirty="0" smtClean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마을기업의 경우 활성화 될 경우 동네 소기업의 매출 하락이 </a:t>
            </a:r>
            <a:r>
              <a:rPr lang="ko-KR" altLang="en-US" dirty="0" smtClean="0"/>
              <a:t>우려됩니다</a:t>
            </a:r>
            <a:r>
              <a:rPr lang="en-US" altLang="ko-KR" dirty="0" smtClean="0"/>
              <a:t>. </a:t>
            </a:r>
            <a:r>
              <a:rPr lang="ko-KR" altLang="en-US" dirty="0" err="1" smtClean="0"/>
              <a:t>사회적비용</a:t>
            </a:r>
            <a:r>
              <a:rPr lang="ko-KR" altLang="en-US" dirty="0" smtClean="0"/>
              <a:t> 발생에 </a:t>
            </a:r>
            <a:r>
              <a:rPr lang="ko-KR" altLang="en-US" dirty="0" smtClean="0"/>
              <a:t>대한 대책을 함께 고민할 필요가 </a:t>
            </a:r>
            <a:r>
              <a:rPr lang="ko-KR" altLang="en-US" dirty="0" smtClean="0"/>
              <a:t>있습니다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215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05339401"/>
      </p:ext>
    </p:extLst>
  </p:cSld>
  <p:clrMapOvr>
    <a:masterClrMapping/>
  </p:clrMapOvr>
</p:notes>
</file>

<file path=ppt/notesSlides/notesSlide2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사회적편익</a:t>
            </a:r>
            <a:r>
              <a:rPr lang="ko-KR" altLang="en-US" dirty="0" smtClean="0"/>
              <a:t> 수립 방법론 이해 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소셜미션</a:t>
            </a:r>
            <a:r>
              <a:rPr lang="ko-KR" altLang="en-US" dirty="0" smtClean="0"/>
              <a:t> 실행 과정에서 추가적으로 발생하는 </a:t>
            </a:r>
            <a:r>
              <a:rPr lang="en-US" altLang="ko-KR" dirty="0" smtClean="0"/>
              <a:t>2</a:t>
            </a:r>
            <a:r>
              <a:rPr lang="ko-KR" altLang="en-US" dirty="0" smtClean="0"/>
              <a:t>차적 사회적 </a:t>
            </a:r>
            <a:r>
              <a:rPr lang="ko-KR" altLang="en-US" dirty="0" smtClean="0"/>
              <a:t>편익을 정리합니다</a:t>
            </a:r>
            <a:r>
              <a:rPr lang="en-US" altLang="ko-KR" dirty="0" smtClean="0"/>
              <a:t>. </a:t>
            </a:r>
            <a:r>
              <a:rPr lang="ko-KR" altLang="en-US" dirty="0" err="1" smtClean="0"/>
              <a:t>사회적기업은</a:t>
            </a:r>
            <a:r>
              <a:rPr lang="ko-KR" altLang="en-US" dirty="0" smtClean="0"/>
              <a:t> </a:t>
            </a:r>
            <a:r>
              <a:rPr lang="ko-KR" altLang="en-US" dirty="0" smtClean="0"/>
              <a:t>통상 미션을 넘어서는 </a:t>
            </a:r>
            <a:r>
              <a:rPr lang="ko-KR" altLang="en-US" dirty="0" err="1" smtClean="0"/>
              <a:t>사회적가치</a:t>
            </a:r>
            <a:r>
              <a:rPr lang="ko-KR" altLang="en-US" dirty="0" smtClean="0"/>
              <a:t> 실현 활동을 많이 하고 있지만 </a:t>
            </a:r>
            <a:r>
              <a:rPr lang="ko-KR" altLang="en-US" dirty="0" smtClean="0"/>
              <a:t>사회적성과 </a:t>
            </a:r>
            <a:r>
              <a:rPr lang="ko-KR" altLang="en-US" dirty="0" smtClean="0"/>
              <a:t>정리가 잘 되지 않아 </a:t>
            </a:r>
            <a:r>
              <a:rPr lang="ko-KR" altLang="en-US" dirty="0" err="1" smtClean="0"/>
              <a:t>평가받지</a:t>
            </a:r>
            <a:r>
              <a:rPr lang="ko-KR" altLang="en-US" dirty="0" smtClean="0"/>
              <a:t> 못하고 있는 부분이 </a:t>
            </a:r>
            <a:r>
              <a:rPr lang="ko-KR" altLang="en-US" dirty="0" smtClean="0"/>
              <a:t>있습니다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216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97997937"/>
      </p:ext>
    </p:extLst>
  </p:cSld>
  <p:clrMapOvr>
    <a:masterClrMapping/>
  </p:clrMapOvr>
</p:notes>
</file>

<file path=ppt/notesSlides/notesSlide2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 smtClean="0"/>
              <a:t>그라민폰</a:t>
            </a:r>
            <a:r>
              <a:rPr lang="ko-KR" altLang="en-US" dirty="0" smtClean="0"/>
              <a:t> 사례 실습</a:t>
            </a:r>
            <a:r>
              <a:rPr lang="en-US" altLang="ko-KR" dirty="0" smtClean="0"/>
              <a:t>	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활동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사례를 각자 읽어보며 중요한 부분에 표시하도록 </a:t>
            </a:r>
            <a:r>
              <a:rPr lang="ko-KR" altLang="en-US" dirty="0" smtClean="0"/>
              <a:t>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217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95063600"/>
      </p:ext>
    </p:extLst>
  </p:cSld>
  <p:clrMapOvr>
    <a:masterClrMapping/>
  </p:clrMapOvr>
</p:notes>
</file>

<file path=ppt/notesSlides/notesSlide2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 smtClean="0"/>
              <a:t>그라민폰</a:t>
            </a:r>
            <a:r>
              <a:rPr lang="ko-KR" altLang="en-US" dirty="0" smtClean="0"/>
              <a:t> 사례 실습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활동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제시된 화면에 따라 활동을 </a:t>
            </a:r>
            <a:r>
              <a:rPr lang="ko-KR" altLang="en-US" dirty="0" smtClean="0"/>
              <a:t>진행합니다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218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95063600"/>
      </p:ext>
    </p:extLst>
  </p:cSld>
  <p:clrMapOvr>
    <a:masterClrMapping/>
  </p:clrMapOvr>
</p:notes>
</file>

<file path=ppt/notesSlides/notesSlide2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/>
              <a:t>그라민폰</a:t>
            </a:r>
            <a:r>
              <a:rPr lang="ko-KR" altLang="en-US" dirty="0"/>
              <a:t> 사례 실습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활동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제시된 화면에 따라 활동을 </a:t>
            </a:r>
            <a:r>
              <a:rPr lang="ko-KR" altLang="en-US" dirty="0" smtClean="0"/>
              <a:t>진행합니다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219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9506360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사회적기업가</a:t>
            </a:r>
            <a:r>
              <a:rPr lang="ko-KR" altLang="en-US" dirty="0" smtClean="0"/>
              <a:t> 설명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강의와 활동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사회적기업가에</a:t>
            </a:r>
            <a:r>
              <a:rPr lang="ko-KR" altLang="en-US" dirty="0" smtClean="0"/>
              <a:t> 대해 뭐라고 생각하는지 몇 사람의 대답을 듣습니다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err="1" smtClean="0"/>
              <a:t>사회적기업가의</a:t>
            </a:r>
            <a:r>
              <a:rPr lang="ko-KR" altLang="en-US" dirty="0" smtClean="0"/>
              <a:t> 정의에 대해 설명합니다</a:t>
            </a:r>
            <a:r>
              <a:rPr lang="en-US" altLang="ko-KR" dirty="0" smtClean="0"/>
              <a:t>. 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40546991"/>
      </p:ext>
    </p:extLst>
  </p:cSld>
  <p:clrMapOvr>
    <a:masterClrMapping/>
  </p:clrMapOvr>
</p:notes>
</file>

<file path=ppt/notesSlides/notesSlide2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/>
              <a:t>그라민폰</a:t>
            </a:r>
            <a:r>
              <a:rPr lang="ko-KR" altLang="en-US" dirty="0"/>
              <a:t> 사례 실습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활동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제시된 화면에 따라 활동을 </a:t>
            </a:r>
            <a:r>
              <a:rPr lang="ko-KR" altLang="en-US" dirty="0" smtClean="0"/>
              <a:t>진행합니다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220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95063600"/>
      </p:ext>
    </p:extLst>
  </p:cSld>
  <p:clrMapOvr>
    <a:masterClrMapping/>
  </p:clrMapOvr>
</p:notes>
</file>

<file path=ppt/notesSlides/notesSlide2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태양의 서커스 </a:t>
            </a:r>
            <a:r>
              <a:rPr lang="ko-KR" altLang="en-US" dirty="0" err="1" smtClean="0"/>
              <a:t>사레를</a:t>
            </a:r>
            <a:r>
              <a:rPr lang="ko-KR" altLang="en-US" dirty="0" smtClean="0"/>
              <a:t> 통해 본 비즈니스 모델 혁신 사례 이해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혁신적인 비즈니스 모델 </a:t>
            </a:r>
            <a:r>
              <a:rPr lang="ko-KR" altLang="en-US" dirty="0" err="1" smtClean="0"/>
              <a:t>사레를</a:t>
            </a:r>
            <a:r>
              <a:rPr lang="ko-KR" altLang="en-US" dirty="0" smtClean="0"/>
              <a:t> 통해 비즈니스 모델 혁신 </a:t>
            </a:r>
            <a:r>
              <a:rPr lang="ko-KR" altLang="en-US" dirty="0" smtClean="0"/>
              <a:t>방안을 소개합니다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 </a:t>
            </a:r>
            <a:endParaRPr lang="en-US" altLang="ko-KR" dirty="0" smtClean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 smtClean="0"/>
              <a:t>TIP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캐나다 </a:t>
            </a:r>
            <a:r>
              <a:rPr lang="ko-KR" altLang="en-US" dirty="0" err="1" smtClean="0"/>
              <a:t>퀘백의</a:t>
            </a:r>
            <a:r>
              <a:rPr lang="ko-KR" altLang="en-US" dirty="0" smtClean="0"/>
              <a:t> 협동조합 역사도 같이 설명해주면 이해를 더 </a:t>
            </a:r>
            <a:r>
              <a:rPr lang="ko-KR" altLang="en-US" dirty="0" err="1" smtClean="0"/>
              <a:t>높일듯</a:t>
            </a:r>
            <a:r>
              <a:rPr lang="ko-KR" altLang="en-US" dirty="0" smtClean="0"/>
              <a:t> </a:t>
            </a:r>
            <a:r>
              <a:rPr lang="ko-KR" altLang="en-US" dirty="0" smtClean="0"/>
              <a:t>합니다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221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95063600"/>
      </p:ext>
    </p:extLst>
  </p:cSld>
  <p:clrMapOvr>
    <a:masterClrMapping/>
  </p:clrMapOvr>
</p:notes>
</file>

<file path=ppt/notesSlides/notesSlide2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태양의 서커스 성공요인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역발상과</a:t>
            </a:r>
            <a:r>
              <a:rPr lang="ko-KR" altLang="en-US" dirty="0" smtClean="0"/>
              <a:t> 새로운 창조 그리고 비용 혁신이 함께 이루어진 </a:t>
            </a:r>
            <a:r>
              <a:rPr lang="ko-KR" altLang="en-US" dirty="0" smtClean="0"/>
              <a:t>모델입니다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222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95063600"/>
      </p:ext>
    </p:extLst>
  </p:cSld>
  <p:clrMapOvr>
    <a:masterClrMapping/>
  </p:clrMapOvr>
</p:notes>
</file>

<file path=ppt/notesSlides/notesSlide2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 smtClean="0"/>
              <a:t>블루오션</a:t>
            </a:r>
            <a:r>
              <a:rPr lang="ko-KR" altLang="en-US" dirty="0" smtClean="0"/>
              <a:t> 전략을 통해 본 태양의 서커스 혁신 전략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강화</a:t>
            </a:r>
            <a:r>
              <a:rPr lang="en-US" altLang="ko-KR" dirty="0" smtClean="0"/>
              <a:t>, </a:t>
            </a:r>
            <a:r>
              <a:rPr lang="ko-KR" altLang="en-US" dirty="0" smtClean="0"/>
              <a:t>제거</a:t>
            </a:r>
            <a:r>
              <a:rPr lang="en-US" altLang="ko-KR" dirty="0" smtClean="0"/>
              <a:t>, </a:t>
            </a:r>
            <a:r>
              <a:rPr lang="ko-KR" altLang="en-US" dirty="0" smtClean="0"/>
              <a:t>창조</a:t>
            </a:r>
            <a:r>
              <a:rPr lang="en-US" altLang="ko-KR" dirty="0" smtClean="0"/>
              <a:t>, </a:t>
            </a:r>
            <a:r>
              <a:rPr lang="ko-KR" altLang="en-US" dirty="0" smtClean="0"/>
              <a:t>증가 등의 관점으로 태양의 서커스를 </a:t>
            </a:r>
            <a:r>
              <a:rPr lang="ko-KR" altLang="en-US" dirty="0" smtClean="0"/>
              <a:t>분석합니다</a:t>
            </a:r>
            <a:r>
              <a:rPr lang="en-US" altLang="ko-KR" dirty="0" smtClean="0"/>
              <a:t>. </a:t>
            </a:r>
            <a:endParaRPr lang="en-US" altLang="ko-KR" dirty="0" smtClean="0"/>
          </a:p>
          <a:p>
            <a:r>
              <a:rPr lang="ko-KR" altLang="en-US" dirty="0" smtClean="0"/>
              <a:t>모델 혁신과 관련한 하나의 프레임이며</a:t>
            </a:r>
            <a:r>
              <a:rPr lang="en-US" altLang="ko-KR" dirty="0" smtClean="0"/>
              <a:t>, </a:t>
            </a:r>
            <a:r>
              <a:rPr lang="ko-KR" altLang="en-US" dirty="0" smtClean="0"/>
              <a:t>혁신 관련 다양한 프레임이 </a:t>
            </a:r>
            <a:r>
              <a:rPr lang="ko-KR" altLang="en-US" dirty="0" smtClean="0"/>
              <a:t>존재하며 때로는 </a:t>
            </a:r>
            <a:r>
              <a:rPr lang="ko-KR" altLang="en-US" dirty="0" smtClean="0"/>
              <a:t>아이디어 </a:t>
            </a:r>
            <a:r>
              <a:rPr lang="ko-KR" altLang="en-US" dirty="0" err="1" smtClean="0"/>
              <a:t>개발시</a:t>
            </a:r>
            <a:r>
              <a:rPr lang="ko-KR" altLang="en-US" dirty="0" smtClean="0"/>
              <a:t> 프레임에 따라 고민해보는 것도 방법임을 </a:t>
            </a:r>
            <a:r>
              <a:rPr lang="ko-KR" altLang="en-US" dirty="0" smtClean="0"/>
              <a:t>설명합니다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223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95063600"/>
      </p:ext>
    </p:extLst>
  </p:cSld>
  <p:clrMapOvr>
    <a:masterClrMapping/>
  </p:clrMapOvr>
</p:notes>
</file>

<file path=ppt/notesSlides/notesSlide2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태양의 서커스 비즈니스 모델 이해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일반적인 서커스 </a:t>
            </a:r>
            <a:r>
              <a:rPr lang="ko-KR" altLang="en-US" dirty="0" smtClean="0"/>
              <a:t>모델을 설명합니다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224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95063600"/>
      </p:ext>
    </p:extLst>
  </p:cSld>
  <p:clrMapOvr>
    <a:masterClrMapping/>
  </p:clrMapOvr>
</p:notes>
</file>

<file path=ppt/notesSlides/notesSlide2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태양의 서커스 비즈니스 모델 이해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이전 </a:t>
            </a:r>
            <a:r>
              <a:rPr lang="ko-KR" altLang="en-US" dirty="0" err="1" smtClean="0"/>
              <a:t>장표</a:t>
            </a:r>
            <a:r>
              <a:rPr lang="ko-KR" altLang="en-US" dirty="0" smtClean="0"/>
              <a:t> 설명을 캔버스로 </a:t>
            </a:r>
            <a:r>
              <a:rPr lang="ko-KR" altLang="en-US" dirty="0" smtClean="0"/>
              <a:t>재구성한 것입니다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 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225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95063600"/>
      </p:ext>
    </p:extLst>
  </p:cSld>
  <p:clrMapOvr>
    <a:masterClrMapping/>
  </p:clrMapOvr>
</p:notes>
</file>

<file path=ppt/notesSlides/notesSlide2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비즈니스 모델 </a:t>
            </a:r>
            <a:r>
              <a:rPr lang="ko-KR" altLang="en-US" dirty="0" err="1" smtClean="0"/>
              <a:t>수립시</a:t>
            </a:r>
            <a:r>
              <a:rPr lang="ko-KR" altLang="en-US" dirty="0" smtClean="0"/>
              <a:t> 핵심 전략 이해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결국 작성된 비즈니스 모델은 차별화</a:t>
            </a:r>
            <a:r>
              <a:rPr lang="en-US" altLang="ko-KR" dirty="0" smtClean="0"/>
              <a:t>,</a:t>
            </a:r>
            <a:r>
              <a:rPr lang="ko-KR" altLang="en-US" dirty="0" smtClean="0"/>
              <a:t>단순화</a:t>
            </a:r>
            <a:r>
              <a:rPr lang="en-US" altLang="ko-KR" dirty="0" smtClean="0"/>
              <a:t>,</a:t>
            </a:r>
            <a:r>
              <a:rPr lang="ko-KR" altLang="en-US" dirty="0" smtClean="0"/>
              <a:t>명확화가 이루어져야 </a:t>
            </a:r>
            <a:r>
              <a:rPr lang="ko-KR" altLang="en-US" dirty="0" smtClean="0"/>
              <a:t>합니다</a:t>
            </a:r>
            <a:r>
              <a:rPr lang="en-US" altLang="ko-KR" dirty="0" smtClean="0"/>
              <a:t>. </a:t>
            </a:r>
            <a:endParaRPr lang="en-US" altLang="ko-KR" dirty="0" smtClean="0"/>
          </a:p>
          <a:p>
            <a:r>
              <a:rPr lang="ko-KR" altLang="en-US" dirty="0" smtClean="0"/>
              <a:t>이 세가지 질문에 대한 답변 과정에서 최종 보완이 </a:t>
            </a:r>
            <a:r>
              <a:rPr lang="ko-KR" altLang="en-US" dirty="0" smtClean="0"/>
              <a:t>필요합니다</a:t>
            </a:r>
            <a:r>
              <a:rPr lang="en-US" altLang="ko-KR" dirty="0" smtClean="0"/>
              <a:t>.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226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66327546"/>
      </p:ext>
    </p:extLst>
  </p:cSld>
  <p:clrMapOvr>
    <a:masterClrMapping/>
  </p:clrMapOvr>
</p:notes>
</file>

<file path=ppt/notesSlides/notesSlide2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▨ 주제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비즈니스 모델 수립의 중요성을 보여주는 영상 시청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▨ 운영방식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동영상 시청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▨ 강의주안점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영상 시청 후</a:t>
            </a:r>
            <a:r>
              <a:rPr lang="en-US" altLang="ko-KR" dirty="0" smtClean="0"/>
              <a:t>, </a:t>
            </a:r>
            <a:r>
              <a:rPr lang="ko-KR" altLang="en-US" dirty="0" smtClean="0"/>
              <a:t>내용을 간단히 </a:t>
            </a:r>
            <a:r>
              <a:rPr lang="ko-KR" altLang="en-US" dirty="0" err="1" smtClean="0"/>
              <a:t>리뷰합니다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비즈니스 모델</a:t>
            </a:r>
            <a:r>
              <a:rPr lang="ko-KR" altLang="en-US" baseline="0" dirty="0" smtClean="0"/>
              <a:t> 수립 과정은 번데기가 나비로 변하는 과정과 비슷함을 설명합니다</a:t>
            </a:r>
            <a:r>
              <a:rPr lang="en-US" altLang="ko-KR" baseline="0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227</a:t>
            </a:fld>
            <a:endParaRPr lang="ko-KR" altLang="en-US" dirty="0"/>
          </a:p>
        </p:txBody>
      </p:sp>
    </p:spTree>
  </p:cSld>
  <p:clrMapOvr>
    <a:masterClrMapping/>
  </p:clrMapOvr>
</p:notes>
</file>

<file path=ppt/notesSlides/notesSlide2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en-US" altLang="ko-KR" dirty="0"/>
          </a:p>
          <a:p>
            <a:r>
              <a:rPr lang="ko-KR" altLang="en-US" dirty="0" smtClean="0"/>
              <a:t>비즈니스 모델 수립 과정 마무리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내용을 읽어보며 학습내용과 연결하여 </a:t>
            </a:r>
            <a:r>
              <a:rPr lang="ko-KR" altLang="en-US" dirty="0" smtClean="0"/>
              <a:t>설명합니다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228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8231890"/>
      </p:ext>
    </p:extLst>
  </p:cSld>
  <p:clrMapOvr>
    <a:masterClrMapping/>
  </p:clrMapOvr>
</p:notes>
</file>

<file path=ppt/notesSlides/notesSlide2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/>
              <a:t>질의응답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질의응답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자유롭게 질의응답 합니다</a:t>
            </a:r>
            <a:r>
              <a:rPr lang="en-US" altLang="ko-KR" dirty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229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7195479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미션 명확화 설명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미션 명확화가 중요한 이유를 </a:t>
            </a:r>
            <a:r>
              <a:rPr lang="en-US" altLang="ko-KR" dirty="0" smtClean="0"/>
              <a:t>7</a:t>
            </a:r>
            <a:r>
              <a:rPr lang="ko-KR" altLang="en-US" dirty="0" smtClean="0"/>
              <a:t>가지 요인으로 사례를 들어 설명합니다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14982568"/>
      </p:ext>
    </p:extLst>
  </p:cSld>
  <p:clrMapOvr>
    <a:masterClrMapping/>
  </p:clrMapOvr>
</p:notes>
</file>

<file path=ppt/notesSlides/notesSlide2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비즈니스 모델 </a:t>
            </a:r>
            <a:r>
              <a:rPr lang="ko-KR" altLang="en-US" dirty="0" err="1" smtClean="0"/>
              <a:t>인큐베이팅</a:t>
            </a:r>
            <a:r>
              <a:rPr lang="ko-KR" altLang="en-US" dirty="0" smtClean="0"/>
              <a:t> 실습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인큐베이터 스스로 비즈니스 모델 개발 실습을 통해 보완점을 확인하고 </a:t>
            </a:r>
            <a:r>
              <a:rPr lang="ko-KR" altLang="en-US" dirty="0" smtClean="0"/>
              <a:t>개선합니다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230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01846881"/>
      </p:ext>
    </p:extLst>
  </p:cSld>
  <p:clrMapOvr>
    <a:masterClrMapping/>
  </p:clrMapOvr>
</p:notes>
</file>

<file path=ppt/notesSlides/notesSlide2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비즈니스 모델 개념 리뷰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en-US" altLang="ko-KR" dirty="0" smtClean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전시간 인큐베이터들이 발표한 내용에 대한 </a:t>
            </a:r>
            <a:r>
              <a:rPr lang="ko-KR" altLang="en-US" dirty="0" err="1" smtClean="0"/>
              <a:t>리뷰합니다</a:t>
            </a:r>
            <a:r>
              <a:rPr lang="en-US" altLang="ko-KR" dirty="0" smtClean="0"/>
              <a:t>.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231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56029346"/>
      </p:ext>
    </p:extLst>
  </p:cSld>
  <p:clrMapOvr>
    <a:masterClrMapping/>
  </p:clrMapOvr>
</p:notes>
</file>

<file path=ppt/notesSlides/notesSlide2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비즈니스 모델 캔버스 리뷰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각 영역별 주요 특성 다시 한번 리뷰</a:t>
            </a:r>
            <a:r>
              <a:rPr lang="en-US" altLang="ko-KR" dirty="0" smtClean="0"/>
              <a:t>. </a:t>
            </a:r>
            <a:r>
              <a:rPr lang="ko-KR" altLang="en-US" dirty="0" smtClean="0"/>
              <a:t>인큐베이터들이 혼선을 겪는 </a:t>
            </a:r>
            <a:r>
              <a:rPr lang="ko-KR" altLang="en-US" dirty="0" smtClean="0"/>
              <a:t>이유를 확인합니다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 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232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34392175"/>
      </p:ext>
    </p:extLst>
  </p:cSld>
  <p:clrMapOvr>
    <a:masterClrMapping/>
  </p:clrMapOvr>
</p:notes>
</file>

<file path=ppt/notesSlides/notesSlide2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비즈니스 모델 수립 </a:t>
            </a:r>
            <a:endParaRPr lang="en-US" altLang="ko-KR" dirty="0" smtClean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활동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제시된 화면에 따라 </a:t>
            </a:r>
            <a:r>
              <a:rPr lang="ko-KR" altLang="en-US" dirty="0" smtClean="0"/>
              <a:t>진행합니다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233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39402899"/>
      </p:ext>
    </p:extLst>
  </p:cSld>
  <p:clrMapOvr>
    <a:masterClrMapping/>
  </p:clrMapOvr>
</p:notes>
</file>

<file path=ppt/notesSlides/notesSlide2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/>
              <a:t>비즈니스 모델 수립 </a:t>
            </a:r>
            <a:endParaRPr lang="en-US" altLang="ko-KR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활동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교재에 나온 내용을 먼저 읽어보도록 </a:t>
            </a:r>
            <a:r>
              <a:rPr lang="ko-KR" altLang="en-US" dirty="0" smtClean="0"/>
              <a:t>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234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39402899"/>
      </p:ext>
    </p:extLst>
  </p:cSld>
  <p:clrMapOvr>
    <a:masterClrMapping/>
  </p:clrMapOvr>
</p:notes>
</file>

<file path=ppt/notesSlides/notesSlide2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/>
              <a:t>비즈니스 모델 수립 </a:t>
            </a:r>
            <a:endParaRPr lang="en-US" altLang="ko-KR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활동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간략하게 </a:t>
            </a:r>
            <a:r>
              <a:rPr lang="ko-KR" altLang="en-US" dirty="0" err="1" smtClean="0"/>
              <a:t>리뷰하면서</a:t>
            </a:r>
            <a:r>
              <a:rPr lang="ko-KR" altLang="en-US" dirty="0" smtClean="0"/>
              <a:t> </a:t>
            </a:r>
            <a:r>
              <a:rPr lang="ko-KR" altLang="en-US" dirty="0" smtClean="0"/>
              <a:t>넘어갑니다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235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39402899"/>
      </p:ext>
    </p:extLst>
  </p:cSld>
  <p:clrMapOvr>
    <a:masterClrMapping/>
  </p:clrMapOvr>
</p:notes>
</file>

<file path=ppt/notesSlides/notesSlide2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/>
              <a:t>비즈니스 모델 수립 </a:t>
            </a:r>
            <a:endParaRPr lang="en-US" altLang="ko-KR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활동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간략하게 </a:t>
            </a:r>
            <a:r>
              <a:rPr lang="ko-KR" altLang="en-US" dirty="0" err="1"/>
              <a:t>리뷰하면서</a:t>
            </a:r>
            <a:r>
              <a:rPr lang="ko-KR" altLang="en-US" dirty="0"/>
              <a:t> </a:t>
            </a:r>
            <a:r>
              <a:rPr lang="ko-KR" altLang="en-US" dirty="0" smtClean="0"/>
              <a:t>넘어갑니다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236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39402899"/>
      </p:ext>
    </p:extLst>
  </p:cSld>
  <p:clrMapOvr>
    <a:masterClrMapping/>
  </p:clrMapOvr>
</p:notes>
</file>

<file path=ppt/notesSlides/notesSlide2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/>
              <a:t>비즈니스 모델 수립 </a:t>
            </a:r>
            <a:endParaRPr lang="en-US" altLang="ko-KR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활동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간략하게 </a:t>
            </a:r>
            <a:r>
              <a:rPr lang="ko-KR" altLang="en-US" dirty="0" err="1"/>
              <a:t>리뷰하면서</a:t>
            </a:r>
            <a:r>
              <a:rPr lang="ko-KR" altLang="en-US" dirty="0"/>
              <a:t> </a:t>
            </a:r>
            <a:r>
              <a:rPr lang="ko-KR" altLang="en-US" dirty="0" smtClean="0"/>
              <a:t>넘어갑니다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237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39402899"/>
      </p:ext>
    </p:extLst>
  </p:cSld>
  <p:clrMapOvr>
    <a:masterClrMapping/>
  </p:clrMapOvr>
</p:notes>
</file>

<file path=ppt/notesSlides/notesSlide2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/>
              <a:t>비즈니스 모델 수립 </a:t>
            </a:r>
            <a:endParaRPr lang="en-US" altLang="ko-KR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활동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간략하게 </a:t>
            </a:r>
            <a:r>
              <a:rPr lang="ko-KR" altLang="en-US" dirty="0" err="1"/>
              <a:t>리뷰하면서</a:t>
            </a:r>
            <a:r>
              <a:rPr lang="ko-KR" altLang="en-US" dirty="0"/>
              <a:t> </a:t>
            </a:r>
            <a:r>
              <a:rPr lang="ko-KR" altLang="en-US" dirty="0" smtClean="0"/>
              <a:t>넘어갑니다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238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39402899"/>
      </p:ext>
    </p:extLst>
  </p:cSld>
  <p:clrMapOvr>
    <a:masterClrMapping/>
  </p:clrMapOvr>
</p:notes>
</file>

<file path=ppt/notesSlides/notesSlide2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/>
              <a:t>비즈니스 모델 수립 </a:t>
            </a:r>
            <a:endParaRPr lang="en-US" altLang="ko-KR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활동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간략하게 </a:t>
            </a:r>
            <a:r>
              <a:rPr lang="ko-KR" altLang="en-US" dirty="0" err="1"/>
              <a:t>리뷰하면서</a:t>
            </a:r>
            <a:r>
              <a:rPr lang="ko-KR" altLang="en-US" dirty="0"/>
              <a:t> </a:t>
            </a:r>
            <a:r>
              <a:rPr lang="ko-KR" altLang="en-US" dirty="0" smtClean="0"/>
              <a:t>넘어갑니다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239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394028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비즈니스 모델 설명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사업계획서 작성시 주로 문제되는 내용을 설명합니다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조사 부족</a:t>
            </a:r>
            <a:r>
              <a:rPr lang="en-US" altLang="ko-KR" dirty="0" smtClean="0"/>
              <a:t>, </a:t>
            </a:r>
            <a:r>
              <a:rPr lang="ko-KR" altLang="en-US" dirty="0" smtClean="0"/>
              <a:t>미션의 </a:t>
            </a:r>
            <a:r>
              <a:rPr lang="ko-KR" altLang="en-US" dirty="0" err="1" smtClean="0"/>
              <a:t>진정성</a:t>
            </a:r>
            <a:r>
              <a:rPr lang="ko-KR" altLang="en-US" dirty="0" smtClean="0"/>
              <a:t> 표현 부족</a:t>
            </a:r>
            <a:r>
              <a:rPr lang="en-US" altLang="ko-KR" dirty="0" smtClean="0"/>
              <a:t>, </a:t>
            </a:r>
            <a:r>
              <a:rPr lang="ko-KR" altLang="en-US" dirty="0" smtClean="0"/>
              <a:t>강점 부각 부족</a:t>
            </a:r>
            <a:r>
              <a:rPr lang="en-US" altLang="ko-KR" dirty="0" smtClean="0"/>
              <a:t>, </a:t>
            </a:r>
            <a:r>
              <a:rPr lang="ko-KR" altLang="en-US" dirty="0" smtClean="0"/>
              <a:t>협동조합의 정체성 설명 부족 등을 사례를 들어 설명합니다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46127695"/>
      </p:ext>
    </p:extLst>
  </p:cSld>
  <p:clrMapOvr>
    <a:masterClrMapping/>
  </p:clrMapOvr>
</p:notes>
</file>

<file path=ppt/notesSlides/notesSlide2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/>
              <a:t>비즈니스 모델 수립 </a:t>
            </a:r>
            <a:endParaRPr lang="en-US" altLang="ko-KR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활동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제시된 화면에 따라 </a:t>
            </a:r>
            <a:r>
              <a:rPr lang="ko-KR" altLang="en-US" dirty="0" smtClean="0"/>
              <a:t>진행합니다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240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39402899"/>
      </p:ext>
    </p:extLst>
  </p:cSld>
  <p:clrMapOvr>
    <a:masterClrMapping/>
  </p:clrMapOvr>
</p:notes>
</file>

<file path=ppt/notesSlides/notesSlide2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</a:t>
            </a:r>
            <a:r>
              <a:rPr lang="ko-KR" altLang="en-US" dirty="0" smtClean="0"/>
              <a:t>주제</a:t>
            </a:r>
            <a:endParaRPr lang="en-US" altLang="ko-KR" dirty="0" smtClean="0"/>
          </a:p>
          <a:p>
            <a:endParaRPr lang="ko-KR" altLang="en-US" dirty="0"/>
          </a:p>
          <a:p>
            <a:r>
              <a:rPr lang="ko-KR" altLang="en-US" dirty="0"/>
              <a:t>비즈니스 모델 수립 </a:t>
            </a:r>
            <a:endParaRPr lang="en-US" altLang="ko-KR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활동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제시된 내용을 토대로 비즈니스 모델 캔버스 </a:t>
            </a:r>
            <a:r>
              <a:rPr lang="ko-KR" altLang="en-US" dirty="0" err="1" smtClean="0"/>
              <a:t>를작성합니다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241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39402899"/>
      </p:ext>
    </p:extLst>
  </p:cSld>
  <p:clrMapOvr>
    <a:masterClrMapping/>
  </p:clrMapOvr>
</p:notes>
</file>

<file path=ppt/notesSlides/notesSlide2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/>
              <a:t>비즈니스 모델 수립 </a:t>
            </a:r>
            <a:endParaRPr lang="en-US" altLang="ko-KR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활동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간략하게 </a:t>
            </a:r>
            <a:r>
              <a:rPr lang="ko-KR" altLang="en-US" dirty="0" err="1"/>
              <a:t>리뷰하면서</a:t>
            </a:r>
            <a:r>
              <a:rPr lang="ko-KR" altLang="en-US" dirty="0"/>
              <a:t> </a:t>
            </a:r>
            <a:r>
              <a:rPr lang="ko-KR" altLang="en-US" dirty="0" smtClean="0"/>
              <a:t>넘어갑니다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242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39402899"/>
      </p:ext>
    </p:extLst>
  </p:cSld>
  <p:clrMapOvr>
    <a:masterClrMapping/>
  </p:clrMapOvr>
</p:notes>
</file>

<file path=ppt/notesSlides/notesSlide2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/>
              <a:t>비즈니스 모델 수립 </a:t>
            </a:r>
            <a:endParaRPr lang="en-US" altLang="ko-KR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샘플을 제시합니다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243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39402899"/>
      </p:ext>
    </p:extLst>
  </p:cSld>
  <p:clrMapOvr>
    <a:masterClrMapping/>
  </p:clrMapOvr>
</p:notes>
</file>

<file path=ppt/notesSlides/notesSlide2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▨ 주제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나의 </a:t>
            </a:r>
            <a:r>
              <a:rPr lang="ko-KR" altLang="en-US" dirty="0" err="1" smtClean="0"/>
              <a:t>인큐베이팅</a:t>
            </a:r>
            <a:r>
              <a:rPr lang="ko-KR" altLang="en-US" dirty="0" smtClean="0"/>
              <a:t> 기업 비즈니스 모델 수립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▨ 운영방식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활동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▨ 강의주안점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제시된 내용대로 </a:t>
            </a:r>
            <a:r>
              <a:rPr lang="ko-KR" altLang="en-US" dirty="0" smtClean="0"/>
              <a:t>진행합니다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244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39402899"/>
      </p:ext>
    </p:extLst>
  </p:cSld>
  <p:clrMapOvr>
    <a:masterClrMapping/>
  </p:clrMapOvr>
</p:notes>
</file>

<file path=ppt/notesSlides/notesSlide2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/>
              <a:t>나의 </a:t>
            </a:r>
            <a:r>
              <a:rPr lang="ko-KR" altLang="en-US" dirty="0" err="1"/>
              <a:t>인큐베이팅</a:t>
            </a:r>
            <a:r>
              <a:rPr lang="ko-KR" altLang="en-US" dirty="0"/>
              <a:t> 기업 비즈니스 모델 수립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활동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제시된 내용대로 </a:t>
            </a:r>
            <a:r>
              <a:rPr lang="ko-KR" altLang="en-US" dirty="0" smtClean="0"/>
              <a:t>진행합니다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245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39402899"/>
      </p:ext>
    </p:extLst>
  </p:cSld>
  <p:clrMapOvr>
    <a:masterClrMapping/>
  </p:clrMapOvr>
</p:notes>
</file>

<file path=ppt/notesSlides/notesSlide2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/>
              <a:t>나의 </a:t>
            </a:r>
            <a:r>
              <a:rPr lang="ko-KR" altLang="en-US" dirty="0" err="1"/>
              <a:t>인큐베이팅</a:t>
            </a:r>
            <a:r>
              <a:rPr lang="ko-KR" altLang="en-US" dirty="0"/>
              <a:t> 기업 비즈니스 모델 수립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활동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제시된 내용대로 </a:t>
            </a:r>
            <a:r>
              <a:rPr lang="ko-KR" altLang="en-US" dirty="0" smtClean="0"/>
              <a:t>진행합니다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246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39402899"/>
      </p:ext>
    </p:extLst>
  </p:cSld>
  <p:clrMapOvr>
    <a:masterClrMapping/>
  </p:clrMapOvr>
</p:notes>
</file>

<file path=ppt/notesSlides/notesSlide2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/>
              <a:t>나의 </a:t>
            </a:r>
            <a:r>
              <a:rPr lang="ko-KR" altLang="en-US" dirty="0" err="1"/>
              <a:t>인큐베이팅</a:t>
            </a:r>
            <a:r>
              <a:rPr lang="ko-KR" altLang="en-US" dirty="0"/>
              <a:t> 기업 비즈니스 모델 수립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활동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제시된 내용대로 </a:t>
            </a:r>
            <a:r>
              <a:rPr lang="ko-KR" altLang="en-US" dirty="0" smtClean="0"/>
              <a:t>진행합니다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247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39402899"/>
      </p:ext>
    </p:extLst>
  </p:cSld>
  <p:clrMapOvr>
    <a:masterClrMapping/>
  </p:clrMapOvr>
</p:notes>
</file>

<file path=ppt/notesSlides/notesSlide2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/>
              <a:t>나의 </a:t>
            </a:r>
            <a:r>
              <a:rPr lang="ko-KR" altLang="en-US" dirty="0" err="1"/>
              <a:t>인큐베이팅</a:t>
            </a:r>
            <a:r>
              <a:rPr lang="ko-KR" altLang="en-US" dirty="0"/>
              <a:t> 기업 비즈니스 모델 수립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활동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제시된 내용대로 </a:t>
            </a:r>
            <a:r>
              <a:rPr lang="ko-KR" altLang="en-US" dirty="0" smtClean="0"/>
              <a:t>진행합니다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248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39402899"/>
      </p:ext>
    </p:extLst>
  </p:cSld>
  <p:clrMapOvr>
    <a:masterClrMapping/>
  </p:clrMapOvr>
</p:notes>
</file>

<file path=ppt/notesSlides/notesSlide2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비즈니스 모델 수립 시 유의사항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절대적인 비즈니스 모델은 없고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모델 혁신을 위한 끊임없는 노력이 계속되어야 </a:t>
            </a:r>
            <a:r>
              <a:rPr lang="ko-KR" altLang="en-US" dirty="0" smtClean="0"/>
              <a:t>함을 강조합니다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249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1605773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비즈니스 모델 설명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이후 강의 과정에서 설명할 비즈니스 모델 캔버스입니다</a:t>
            </a:r>
            <a:r>
              <a:rPr lang="en-US" altLang="ko-KR" dirty="0" smtClean="0"/>
              <a:t>. </a:t>
            </a:r>
          </a:p>
          <a:p>
            <a:r>
              <a:rPr lang="ko-KR" altLang="en-US" dirty="0" smtClean="0"/>
              <a:t>캔버스가 자기 비즈니스 모델을 알기 쉽게 설명하는데 좋은 툴이라는 점을 설명하고 </a:t>
            </a:r>
            <a:endParaRPr lang="en-US" altLang="ko-KR" dirty="0" smtClean="0"/>
          </a:p>
          <a:p>
            <a:r>
              <a:rPr lang="ko-KR" altLang="en-US" dirty="0" smtClean="0"/>
              <a:t>쉽게 설명하기 위해 그림으로 표현할 수도 있음을 첨언합니다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39995088"/>
      </p:ext>
    </p:extLst>
  </p:cSld>
  <p:clrMapOvr>
    <a:masterClrMapping/>
  </p:clrMapOvr>
</p:notes>
</file>

<file path=ppt/notesSlides/notesSlide2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/>
              <a:t>질의응답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질의응답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자유롭게 질의응답 합니다</a:t>
            </a:r>
            <a:r>
              <a:rPr lang="en-US" altLang="ko-KR" dirty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250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41071515"/>
      </p:ext>
    </p:extLst>
  </p:cSld>
  <p:clrMapOvr>
    <a:masterClrMapping/>
  </p:clrMapOvr>
</p:notes>
</file>

<file path=ppt/notesSlides/notesSlide2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사업계획서 작성 </a:t>
            </a:r>
            <a:r>
              <a:rPr lang="ko-KR" altLang="en-US" dirty="0" err="1" smtClean="0"/>
              <a:t>인큐베이팅</a:t>
            </a:r>
            <a:r>
              <a:rPr lang="ko-KR" altLang="en-US" dirty="0" smtClean="0"/>
              <a:t> 방법론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사업계획서 작성 시 </a:t>
            </a:r>
            <a:r>
              <a:rPr lang="ko-KR" altLang="en-US" dirty="0" err="1" smtClean="0"/>
              <a:t>인큐베이팅</a:t>
            </a:r>
            <a:r>
              <a:rPr lang="ko-KR" altLang="en-US" dirty="0" smtClean="0"/>
              <a:t> 하는 방법에 대한 모듈입니다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251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94775971"/>
      </p:ext>
    </p:extLst>
  </p:cSld>
  <p:clrMapOvr>
    <a:masterClrMapping/>
  </p:clrMapOvr>
</p:notes>
</file>

<file path=ppt/notesSlides/notesSlide2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사업계획서 모델 </a:t>
            </a:r>
            <a:r>
              <a:rPr lang="ko-KR" altLang="en-US" dirty="0" err="1" smtClean="0"/>
              <a:t>인큐베이팅</a:t>
            </a:r>
            <a:r>
              <a:rPr lang="ko-KR" altLang="en-US" dirty="0" smtClean="0"/>
              <a:t> 도입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부족한 점이 있거나 잘못된 점이 있다고 해서 도자기를 깨버리는 것이 아니라</a:t>
            </a:r>
            <a:r>
              <a:rPr lang="en-US" altLang="ko-KR" dirty="0" smtClean="0"/>
              <a:t>, </a:t>
            </a:r>
            <a:r>
              <a:rPr lang="ko-KR" altLang="en-US" dirty="0" smtClean="0"/>
              <a:t>고쳐주고 보완해주어 더 나은 것으로 만들 수 있는 훈도의 가마 같은 역할을 해야 함을 설명합니다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252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94447320"/>
      </p:ext>
    </p:extLst>
  </p:cSld>
  <p:clrMapOvr>
    <a:masterClrMapping/>
  </p:clrMapOvr>
</p:notes>
</file>

<file path=ppt/notesSlides/notesSlide2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/>
              <a:t>사업게획서</a:t>
            </a:r>
            <a:r>
              <a:rPr lang="ko-KR" altLang="en-US" dirty="0"/>
              <a:t> 작성 목적의 이해 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강의 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사업계획서를 대개 공모 사업용으로 이해하는 경우가 </a:t>
            </a:r>
            <a:r>
              <a:rPr lang="ko-KR" altLang="en-US" dirty="0" smtClean="0"/>
              <a:t>많습니다</a:t>
            </a:r>
            <a:r>
              <a:rPr lang="en-US" altLang="ko-KR" dirty="0" smtClean="0"/>
              <a:t>. </a:t>
            </a:r>
            <a:r>
              <a:rPr lang="ko-KR" altLang="en-US" dirty="0"/>
              <a:t>이번 과정에서는 </a:t>
            </a:r>
            <a:r>
              <a:rPr lang="ko-KR" altLang="en-US" dirty="0" smtClean="0"/>
              <a:t>정책 </a:t>
            </a:r>
            <a:r>
              <a:rPr lang="ko-KR" altLang="en-US" dirty="0"/>
              <a:t>자금 조달을 위한 목적으로 작성되는 것이 많으나</a:t>
            </a:r>
            <a:r>
              <a:rPr lang="en-US" altLang="ko-KR" dirty="0"/>
              <a:t>, </a:t>
            </a:r>
            <a:r>
              <a:rPr lang="ko-KR" altLang="en-US" dirty="0"/>
              <a:t>실제는 다양한 유형이 </a:t>
            </a:r>
            <a:r>
              <a:rPr lang="ko-KR" altLang="en-US" dirty="0" smtClean="0"/>
              <a:t>가능함을 설명합니다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253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64801478"/>
      </p:ext>
    </p:extLst>
  </p:cSld>
  <p:clrMapOvr>
    <a:masterClrMapping/>
  </p:clrMapOvr>
</p:notes>
</file>

<file path=ppt/notesSlides/notesSlide2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/>
              <a:t>사업계획서 작성의 중요성 이해 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강의 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실제 사업  전반을 살펴보고</a:t>
            </a:r>
            <a:r>
              <a:rPr lang="en-US" altLang="ko-KR" dirty="0"/>
              <a:t>, </a:t>
            </a:r>
            <a:r>
              <a:rPr lang="ko-KR" altLang="en-US" dirty="0"/>
              <a:t>목표와 전략을 명확히 한다는 점에서 사업계획 작성이 중요함을 </a:t>
            </a:r>
            <a:r>
              <a:rPr lang="ko-KR" altLang="en-US" dirty="0" smtClean="0"/>
              <a:t>설명합니다</a:t>
            </a:r>
            <a:r>
              <a:rPr lang="en-US" altLang="ko-KR" dirty="0" smtClean="0"/>
              <a:t>.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</a:p>
          <a:p>
            <a:endParaRPr lang="en-US" altLang="ko-KR" dirty="0"/>
          </a:p>
          <a:p>
            <a:r>
              <a:rPr lang="ko-KR" altLang="en-US" dirty="0"/>
              <a:t>인큐베이터들이 느끼는 중요성에 대한 공유 후 </a:t>
            </a:r>
            <a:r>
              <a:rPr lang="ko-KR" altLang="en-US" dirty="0" smtClean="0"/>
              <a:t>강의를 진행합니다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254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88422338"/>
      </p:ext>
    </p:extLst>
  </p:cSld>
  <p:clrMapOvr>
    <a:masterClrMapping/>
  </p:clrMapOvr>
</p:notes>
</file>

<file path=ppt/notesSlides/notesSlide2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/>
              <a:t>사업계획서 중요성 이해 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강의 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조사 결과를 보면 창업 성공의 요인으로 </a:t>
            </a:r>
            <a:r>
              <a:rPr lang="en-US" altLang="ko-KR" dirty="0"/>
              <a:t>2</a:t>
            </a:r>
            <a:r>
              <a:rPr lang="ko-KR" altLang="en-US" dirty="0"/>
              <a:t>위가 사업계획서 이나</a:t>
            </a:r>
            <a:r>
              <a:rPr lang="en-US" altLang="ko-KR" dirty="0"/>
              <a:t>, </a:t>
            </a:r>
            <a:r>
              <a:rPr lang="ko-KR" altLang="en-US" dirty="0"/>
              <a:t>실패원인을 </a:t>
            </a:r>
            <a:r>
              <a:rPr lang="ko-KR" altLang="en-US" dirty="0" smtClean="0"/>
              <a:t>보면 사업계획이 </a:t>
            </a:r>
            <a:r>
              <a:rPr lang="ko-KR" altLang="en-US" dirty="0"/>
              <a:t>없음</a:t>
            </a:r>
            <a:r>
              <a:rPr lang="en-US" altLang="ko-KR" dirty="0"/>
              <a:t>. </a:t>
            </a:r>
            <a:r>
              <a:rPr lang="ko-KR" altLang="en-US" dirty="0"/>
              <a:t>그러나 무리한 투자</a:t>
            </a:r>
            <a:r>
              <a:rPr lang="en-US" altLang="ko-KR" dirty="0"/>
              <a:t>, </a:t>
            </a:r>
            <a:r>
              <a:rPr lang="ko-KR" altLang="en-US" dirty="0"/>
              <a:t>수요부족</a:t>
            </a:r>
            <a:r>
              <a:rPr lang="en-US" altLang="ko-KR" dirty="0"/>
              <a:t>, </a:t>
            </a:r>
            <a:r>
              <a:rPr lang="ko-KR" altLang="en-US" dirty="0"/>
              <a:t>아이템 선정 실패는 대표적인 사업계획의 </a:t>
            </a:r>
            <a:r>
              <a:rPr lang="ko-KR" altLang="en-US" dirty="0" smtClean="0"/>
              <a:t>문제입니다</a:t>
            </a:r>
            <a:r>
              <a:rPr lang="en-US" altLang="ko-KR" dirty="0" smtClean="0"/>
              <a:t>. </a:t>
            </a:r>
            <a:r>
              <a:rPr lang="ko-KR" altLang="en-US" dirty="0"/>
              <a:t>결국 성공과 실패의 중요한 원인의 </a:t>
            </a:r>
            <a:r>
              <a:rPr lang="ko-KR" altLang="en-US" dirty="0" smtClean="0"/>
              <a:t>하나입니다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255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89254764"/>
      </p:ext>
    </p:extLst>
  </p:cSld>
  <p:clrMapOvr>
    <a:masterClrMapping/>
  </p:clrMapOvr>
</p:notes>
</file>

<file path=ppt/notesSlides/notesSlide2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/>
              <a:t>사회적기업</a:t>
            </a:r>
            <a:r>
              <a:rPr lang="ko-KR" altLang="en-US" dirty="0"/>
              <a:t> 사업계획서 문제점 이해 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강의 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실제 공모 사업 심사  등 인큐베이터가 겪은 경험을 바탕으로 문제점 </a:t>
            </a:r>
            <a:r>
              <a:rPr lang="ko-KR" altLang="en-US" dirty="0" smtClean="0"/>
              <a:t>설명합니다</a:t>
            </a:r>
            <a:r>
              <a:rPr lang="en-US" altLang="ko-KR" dirty="0" smtClean="0"/>
              <a:t>.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</a:p>
          <a:p>
            <a:endParaRPr lang="en-US" altLang="ko-KR" dirty="0"/>
          </a:p>
          <a:p>
            <a:r>
              <a:rPr lang="ko-KR" altLang="en-US" dirty="0"/>
              <a:t>인큐베이터 경험 공유 후 </a:t>
            </a:r>
            <a:r>
              <a:rPr lang="ko-KR" altLang="en-US" dirty="0" smtClean="0"/>
              <a:t>강의를 진행합니다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256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38242126"/>
      </p:ext>
    </p:extLst>
  </p:cSld>
  <p:clrMapOvr>
    <a:masterClrMapping/>
  </p:clrMapOvr>
</p:notes>
</file>

<file path=ppt/notesSlides/notesSlide2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/>
              <a:t>사업계획서 개념 이해 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강의 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환경분석을 기초로 비즈니스 모델 실행을 구체적으로 어떻게 할지를 빠짐없이 </a:t>
            </a:r>
            <a:r>
              <a:rPr lang="ko-KR" altLang="en-US" dirty="0" smtClean="0"/>
              <a:t>정리해놓은 </a:t>
            </a:r>
            <a:r>
              <a:rPr lang="ko-KR" altLang="en-US" dirty="0"/>
              <a:t>문서이며 그 핵심은 </a:t>
            </a:r>
            <a:r>
              <a:rPr lang="ko-KR" altLang="en-US" dirty="0" err="1"/>
              <a:t>소셜미션임을</a:t>
            </a:r>
            <a:r>
              <a:rPr lang="ko-KR" altLang="en-US" dirty="0"/>
              <a:t> 명확히 </a:t>
            </a:r>
            <a:r>
              <a:rPr lang="ko-KR" altLang="en-US" dirty="0" smtClean="0"/>
              <a:t>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257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69770190"/>
      </p:ext>
    </p:extLst>
  </p:cSld>
  <p:clrMapOvr>
    <a:masterClrMapping/>
  </p:clrMapOvr>
</p:notes>
</file>

<file path=ppt/notesSlides/notesSlide2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/>
              <a:t>사업계획서 수립 프로세스 이해 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강의 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주요 프로세스 소개하고</a:t>
            </a:r>
            <a:r>
              <a:rPr lang="en-US" altLang="ko-KR" dirty="0"/>
              <a:t>, </a:t>
            </a:r>
            <a:r>
              <a:rPr lang="ko-KR" altLang="en-US" dirty="0"/>
              <a:t>앞의 내용 정리가 잘 되어야 뒤에 내용이 </a:t>
            </a:r>
            <a:r>
              <a:rPr lang="ko-KR" altLang="en-US" dirty="0" smtClean="0"/>
              <a:t>구체화됨을 설명합니다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258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06391149"/>
      </p:ext>
    </p:extLst>
  </p:cSld>
  <p:clrMapOvr>
    <a:masterClrMapping/>
  </p:clrMapOvr>
</p:notes>
</file>

<file path=ppt/notesSlides/notesSlide2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/>
              <a:t>사업계획서 주요 목차 이해 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강의 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전체 사업계획서 </a:t>
            </a:r>
            <a:r>
              <a:rPr lang="ko-KR" altLang="en-US" dirty="0" smtClean="0"/>
              <a:t>목차를 확인합니다</a:t>
            </a:r>
            <a:r>
              <a:rPr lang="en-US" altLang="ko-KR" dirty="0" smtClean="0"/>
              <a:t>.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</a:p>
          <a:p>
            <a:endParaRPr lang="en-US" altLang="ko-KR" dirty="0"/>
          </a:p>
          <a:p>
            <a:r>
              <a:rPr lang="ko-KR" altLang="en-US" dirty="0"/>
              <a:t>위 목차는 </a:t>
            </a:r>
            <a:r>
              <a:rPr lang="en-US" altLang="ko-KR" dirty="0"/>
              <a:t>2012</a:t>
            </a:r>
            <a:r>
              <a:rPr lang="ko-KR" altLang="en-US" dirty="0"/>
              <a:t>년 </a:t>
            </a:r>
            <a:r>
              <a:rPr lang="ko-KR" altLang="en-US" dirty="0" err="1"/>
              <a:t>서울사회적경제</a:t>
            </a:r>
            <a:r>
              <a:rPr lang="ko-KR" altLang="en-US" dirty="0"/>
              <a:t> 아이디어 </a:t>
            </a:r>
            <a:r>
              <a:rPr lang="ko-KR" altLang="en-US" dirty="0" err="1"/>
              <a:t>대회시</a:t>
            </a:r>
            <a:r>
              <a:rPr lang="ko-KR" altLang="en-US" dirty="0"/>
              <a:t> 양식을 기초로 </a:t>
            </a:r>
            <a:r>
              <a:rPr lang="ko-KR" altLang="en-US" dirty="0" smtClean="0"/>
              <a:t>작성되었습니다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259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488782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팀 빌딩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err="1" smtClean="0"/>
              <a:t>네번째</a:t>
            </a:r>
            <a:r>
              <a:rPr lang="ko-KR" altLang="en-US" dirty="0" smtClean="0"/>
              <a:t> 성공 키워드가 팀 빌딩입니다</a:t>
            </a:r>
            <a:r>
              <a:rPr lang="en-US" altLang="ko-KR" dirty="0" smtClean="0"/>
              <a:t>. </a:t>
            </a:r>
            <a:endParaRPr lang="en-US" altLang="ko-KR" dirty="0" smtClean="0"/>
          </a:p>
          <a:p>
            <a:r>
              <a:rPr lang="ko-KR" altLang="en-US" dirty="0" err="1" smtClean="0"/>
              <a:t>사회적기업가의</a:t>
            </a:r>
            <a:r>
              <a:rPr lang="ko-KR" altLang="en-US" dirty="0" smtClean="0"/>
              <a:t> </a:t>
            </a:r>
            <a:r>
              <a:rPr lang="ko-KR" altLang="en-US" dirty="0" smtClean="0"/>
              <a:t>팀 빌딩은 팀워크 형성에 있어서 매우 중요합니다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특히나 </a:t>
            </a:r>
            <a:r>
              <a:rPr lang="en-US" altLang="ko-KR" dirty="0" smtClean="0"/>
              <a:t>3</a:t>
            </a:r>
            <a:r>
              <a:rPr lang="ko-KR" altLang="en-US" dirty="0" smtClean="0"/>
              <a:t>가지 중요한 포인트가 있습니다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err="1" smtClean="0"/>
              <a:t>팀빌딩시</a:t>
            </a:r>
            <a:r>
              <a:rPr lang="ko-KR" altLang="en-US" dirty="0" smtClean="0"/>
              <a:t> </a:t>
            </a:r>
            <a:r>
              <a:rPr lang="ko-KR" altLang="en-US" dirty="0" smtClean="0"/>
              <a:t>가장 중요한 점은 미션에 대한 공감이고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창업초기 </a:t>
            </a:r>
            <a:r>
              <a:rPr lang="en-US" altLang="ko-KR" dirty="0" smtClean="0"/>
              <a:t>5</a:t>
            </a:r>
            <a:r>
              <a:rPr lang="ko-KR" altLang="en-US" dirty="0" smtClean="0"/>
              <a:t>명 미만 조직일 경우 미션에 대한 공감이 없을 경우 함께 일하기는 것이 쉽지 않다는 점을 강조합니다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29862044"/>
      </p:ext>
    </p:extLst>
  </p:cSld>
  <p:clrMapOvr>
    <a:masterClrMapping/>
  </p:clrMapOvr>
</p:notes>
</file>

<file path=ppt/notesSlides/notesSlide2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/>
              <a:t>사업계획서 </a:t>
            </a:r>
            <a:r>
              <a:rPr lang="ko-KR" altLang="en-US" dirty="0" err="1"/>
              <a:t>요약본</a:t>
            </a:r>
            <a:r>
              <a:rPr lang="ko-KR" altLang="en-US" dirty="0"/>
              <a:t> </a:t>
            </a:r>
            <a:r>
              <a:rPr lang="ko-KR" altLang="en-US" dirty="0" err="1"/>
              <a:t>작성범</a:t>
            </a:r>
            <a:r>
              <a:rPr lang="ko-KR" altLang="en-US" dirty="0"/>
              <a:t> 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강의 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한 페이지로 </a:t>
            </a:r>
            <a:r>
              <a:rPr lang="ko-KR" altLang="en-US" dirty="0"/>
              <a:t>모든 것을 </a:t>
            </a:r>
            <a:r>
              <a:rPr lang="ko-KR" altLang="en-US" dirty="0" smtClean="0"/>
              <a:t>설명 해야 할 </a:t>
            </a:r>
            <a:r>
              <a:rPr lang="ko-KR" altLang="en-US" dirty="0"/>
              <a:t>상황이 언제든 발생할 수 있으므로 이에 대한 </a:t>
            </a:r>
            <a:r>
              <a:rPr lang="ko-KR" altLang="en-US" dirty="0" smtClean="0"/>
              <a:t>정리는 </a:t>
            </a:r>
            <a:r>
              <a:rPr lang="ko-KR" altLang="en-US" dirty="0"/>
              <a:t>매우 중요함을 </a:t>
            </a:r>
            <a:r>
              <a:rPr lang="ko-KR" altLang="en-US" dirty="0" smtClean="0"/>
              <a:t>설명합니다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 </a:t>
            </a:r>
            <a:r>
              <a:rPr lang="ko-KR" altLang="en-US" dirty="0"/>
              <a:t>그리도 동어 반복 피하는 것도 </a:t>
            </a:r>
            <a:r>
              <a:rPr lang="ko-KR" altLang="en-US" dirty="0" smtClean="0"/>
              <a:t>필요합니다</a:t>
            </a:r>
            <a:r>
              <a:rPr lang="en-US" altLang="ko-KR" dirty="0" smtClean="0"/>
              <a:t>.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</a:p>
          <a:p>
            <a:endParaRPr lang="en-US" altLang="ko-KR" dirty="0"/>
          </a:p>
          <a:p>
            <a:r>
              <a:rPr lang="ko-KR" altLang="en-US" dirty="0"/>
              <a:t>인큐베이터 경험 공유 후 </a:t>
            </a:r>
            <a:r>
              <a:rPr lang="ko-KR" altLang="en-US" dirty="0" smtClean="0"/>
              <a:t>강의합니다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260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39278983"/>
      </p:ext>
    </p:extLst>
  </p:cSld>
  <p:clrMapOvr>
    <a:masterClrMapping/>
  </p:clrMapOvr>
</p:notes>
</file>

<file path=ppt/notesSlides/notesSlide2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/>
              <a:t>사회적기업가정신</a:t>
            </a:r>
            <a:r>
              <a:rPr lang="ko-KR" altLang="en-US" dirty="0"/>
              <a:t> 문제인식 및 사업 기회 작성법 이해 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강의 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이전 </a:t>
            </a:r>
            <a:r>
              <a:rPr lang="ko-KR" altLang="en-US" dirty="0" err="1"/>
              <a:t>소셜미션</a:t>
            </a:r>
            <a:r>
              <a:rPr lang="ko-KR" altLang="en-US" dirty="0"/>
              <a:t> 정리 과정에서 나온 내용으로 </a:t>
            </a:r>
            <a:r>
              <a:rPr lang="ko-KR" altLang="en-US" dirty="0" smtClean="0"/>
              <a:t>대체합니다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261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38676695"/>
      </p:ext>
    </p:extLst>
  </p:cSld>
  <p:clrMapOvr>
    <a:masterClrMapping/>
  </p:clrMapOvr>
</p:notes>
</file>

<file path=ppt/notesSlides/notesSlide2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/>
              <a:t>사회적기업가정신</a:t>
            </a:r>
            <a:r>
              <a:rPr lang="ko-KR" altLang="en-US" dirty="0"/>
              <a:t> 문제인식 및 사업 기회 작성법 이해 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강의 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이전 </a:t>
            </a:r>
            <a:r>
              <a:rPr lang="ko-KR" altLang="en-US" dirty="0" err="1"/>
              <a:t>소셜미션</a:t>
            </a:r>
            <a:r>
              <a:rPr lang="ko-KR" altLang="en-US" dirty="0"/>
              <a:t> 정리 과정에서 나온 내용으로 </a:t>
            </a:r>
            <a:r>
              <a:rPr lang="ko-KR" altLang="en-US" dirty="0" smtClean="0"/>
              <a:t>대체합니다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262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06014746"/>
      </p:ext>
    </p:extLst>
  </p:cSld>
  <p:clrMapOvr>
    <a:masterClrMapping/>
  </p:clrMapOvr>
</p:notes>
</file>

<file path=ppt/notesSlides/notesSlide2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/>
              <a:t>창업동기 작성 방법론 이해 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강의 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왜 </a:t>
            </a:r>
            <a:r>
              <a:rPr lang="ko-KR" altLang="en-US" dirty="0" err="1"/>
              <a:t>사회적기업으로</a:t>
            </a:r>
            <a:r>
              <a:rPr lang="ko-KR" altLang="en-US" dirty="0"/>
              <a:t> 창업하려고 하는지가 </a:t>
            </a:r>
            <a:r>
              <a:rPr lang="ko-KR" altLang="en-US" dirty="0" err="1"/>
              <a:t>명확치</a:t>
            </a:r>
            <a:r>
              <a:rPr lang="ko-KR" altLang="en-US" dirty="0"/>
              <a:t> 않은 경우가 </a:t>
            </a:r>
            <a:r>
              <a:rPr lang="ko-KR" altLang="en-US" dirty="0" smtClean="0"/>
              <a:t>많습니다</a:t>
            </a:r>
            <a:r>
              <a:rPr lang="en-US" altLang="ko-KR" dirty="0" smtClean="0"/>
              <a:t>. </a:t>
            </a:r>
            <a:r>
              <a:rPr lang="ko-KR" altLang="en-US" dirty="0"/>
              <a:t>영리기업과 </a:t>
            </a:r>
            <a:r>
              <a:rPr lang="ko-KR" altLang="en-US" dirty="0" err="1" smtClean="0"/>
              <a:t>사회적기업이</a:t>
            </a:r>
            <a:r>
              <a:rPr lang="ko-KR" altLang="en-US" dirty="0" smtClean="0"/>
              <a:t> </a:t>
            </a:r>
            <a:r>
              <a:rPr lang="ko-KR" altLang="en-US" dirty="0"/>
              <a:t>무엇이 다른지를 잘 이해하고 있는지 설명이 </a:t>
            </a:r>
            <a:r>
              <a:rPr lang="ko-KR" altLang="en-US" dirty="0" smtClean="0"/>
              <a:t>필요합니다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263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6435972"/>
      </p:ext>
    </p:extLst>
  </p:cSld>
  <p:clrMapOvr>
    <a:masterClrMapping/>
  </p:clrMapOvr>
</p:notes>
</file>

<file path=ppt/notesSlides/notesSlide2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/>
              <a:t>사업개요 작성법 이해 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강의 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err="1"/>
              <a:t>목차별</a:t>
            </a:r>
            <a:r>
              <a:rPr lang="ko-KR" altLang="en-US" dirty="0"/>
              <a:t> 작성하되</a:t>
            </a:r>
            <a:r>
              <a:rPr lang="en-US" altLang="ko-KR" dirty="0"/>
              <a:t>, </a:t>
            </a:r>
            <a:r>
              <a:rPr lang="ko-KR" altLang="en-US" dirty="0"/>
              <a:t>연혁의 경우 사업계획서 독자에게 어필하는 내용을 중심으로 </a:t>
            </a:r>
            <a:r>
              <a:rPr lang="en-US" altLang="ko-KR" dirty="0" smtClean="0"/>
              <a:t>7-10</a:t>
            </a:r>
            <a:r>
              <a:rPr lang="ko-KR" altLang="en-US" dirty="0"/>
              <a:t>개 내외로 작성해야 </a:t>
            </a:r>
            <a:r>
              <a:rPr lang="ko-KR" altLang="en-US" dirty="0" smtClean="0"/>
              <a:t>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264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15824140"/>
      </p:ext>
    </p:extLst>
  </p:cSld>
  <p:clrMapOvr>
    <a:masterClrMapping/>
  </p:clrMapOvr>
</p:notes>
</file>

<file path=ppt/notesSlides/notesSlide2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/>
              <a:t>사회적기업가정신</a:t>
            </a:r>
            <a:r>
              <a:rPr lang="ko-KR" altLang="en-US" dirty="0"/>
              <a:t> </a:t>
            </a:r>
            <a:r>
              <a:rPr lang="ko-KR" altLang="en-US" dirty="0" err="1"/>
              <a:t>소셜미션</a:t>
            </a:r>
            <a:r>
              <a:rPr lang="ko-KR" altLang="en-US" dirty="0"/>
              <a:t> 개념  이해 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강의 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이전 </a:t>
            </a:r>
            <a:r>
              <a:rPr lang="ko-KR" altLang="en-US" dirty="0" err="1"/>
              <a:t>소셜미션</a:t>
            </a:r>
            <a:r>
              <a:rPr lang="ko-KR" altLang="en-US" dirty="0"/>
              <a:t> 정리 과정에서 나온 내용으로 </a:t>
            </a:r>
            <a:r>
              <a:rPr lang="ko-KR" altLang="en-US" dirty="0" smtClean="0"/>
              <a:t>대체합니다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265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78564937"/>
      </p:ext>
    </p:extLst>
  </p:cSld>
  <p:clrMapOvr>
    <a:masterClrMapping/>
  </p:clrMapOvr>
</p:notes>
</file>

<file path=ppt/notesSlides/notesSlide2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/>
              <a:t>비즈니스 모델 작성법 이해 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강의 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이전 </a:t>
            </a:r>
            <a:r>
              <a:rPr lang="ko-KR" altLang="en-US" dirty="0" smtClean="0"/>
              <a:t>강의 시 </a:t>
            </a:r>
            <a:r>
              <a:rPr lang="ko-KR" altLang="en-US" dirty="0"/>
              <a:t>작성한 비즈니스 </a:t>
            </a:r>
            <a:r>
              <a:rPr lang="ko-KR" altLang="en-US" dirty="0" smtClean="0"/>
              <a:t>모델을 정리합니다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266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26013704"/>
      </p:ext>
    </p:extLst>
  </p:cSld>
  <p:clrMapOvr>
    <a:masterClrMapping/>
  </p:clrMapOvr>
</p:notes>
</file>

<file path=ppt/notesSlides/notesSlide2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/>
              <a:t>비즈니스 모델 작성법 이해 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강의 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이전 </a:t>
            </a:r>
            <a:r>
              <a:rPr lang="ko-KR" altLang="en-US" dirty="0" err="1"/>
              <a:t>강의시</a:t>
            </a:r>
            <a:r>
              <a:rPr lang="ko-KR" altLang="en-US" dirty="0"/>
              <a:t> 작성한 비즈니스 모델 </a:t>
            </a:r>
            <a:r>
              <a:rPr lang="ko-KR" altLang="en-US" dirty="0" smtClean="0"/>
              <a:t>캔버스를 정리합니다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267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65600934"/>
      </p:ext>
    </p:extLst>
  </p:cSld>
  <p:clrMapOvr>
    <a:masterClrMapping/>
  </p:clrMapOvr>
</p:notes>
</file>

<file path=ppt/notesSlides/notesSlide2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/>
              <a:t>제품 및 서비스 소개 방법 이해 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강의 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제품 및 서비스 주요 내용 </a:t>
            </a:r>
            <a:r>
              <a:rPr lang="ko-KR" altLang="en-US" dirty="0" err="1"/>
              <a:t>목차별로</a:t>
            </a:r>
            <a:r>
              <a:rPr lang="ko-KR" altLang="en-US" dirty="0"/>
              <a:t> 소개</a:t>
            </a:r>
            <a:r>
              <a:rPr lang="en-US" altLang="ko-KR" dirty="0"/>
              <a:t>, </a:t>
            </a:r>
            <a:r>
              <a:rPr lang="ko-KR" altLang="en-US" dirty="0"/>
              <a:t>주요 용도 및 특징과 제품 응용분야 </a:t>
            </a:r>
            <a:r>
              <a:rPr lang="ko-KR" altLang="en-US" dirty="0" smtClean="0"/>
              <a:t>작성을 </a:t>
            </a:r>
            <a:r>
              <a:rPr lang="ko-KR" altLang="en-US" dirty="0"/>
              <a:t>구체적으로 작성할 수 있다면 사업 추진 의지나</a:t>
            </a:r>
            <a:r>
              <a:rPr lang="en-US" altLang="ko-KR" dirty="0"/>
              <a:t>, </a:t>
            </a:r>
            <a:r>
              <a:rPr lang="ko-KR" altLang="en-US" dirty="0"/>
              <a:t>경쟁력 부각에 강점이 </a:t>
            </a:r>
            <a:r>
              <a:rPr lang="ko-KR" altLang="en-US" dirty="0" smtClean="0"/>
              <a:t>될 </a:t>
            </a:r>
            <a:r>
              <a:rPr lang="ko-KR" altLang="en-US" dirty="0"/>
              <a:t>수 </a:t>
            </a:r>
            <a:r>
              <a:rPr lang="ko-KR" altLang="en-US" dirty="0" smtClean="0"/>
              <a:t>있습니다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268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48749686"/>
      </p:ext>
    </p:extLst>
  </p:cSld>
  <p:clrMapOvr>
    <a:masterClrMapping/>
  </p:clrMapOvr>
</p:notes>
</file>

<file path=ppt/notesSlides/notesSlide2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/>
              <a:t>시장분석 방법론 이해 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강의 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시장분석 중 키 이슈 정리함</a:t>
            </a:r>
            <a:r>
              <a:rPr lang="en-US" altLang="ko-KR" dirty="0"/>
              <a:t>. </a:t>
            </a:r>
            <a:r>
              <a:rPr lang="ko-KR" altLang="en-US" dirty="0" err="1"/>
              <a:t>살제</a:t>
            </a:r>
            <a:r>
              <a:rPr lang="ko-KR" altLang="en-US" dirty="0"/>
              <a:t> 사업계획서 작성시 가장 어려워 하는 </a:t>
            </a:r>
            <a:r>
              <a:rPr lang="ko-KR" altLang="en-US" dirty="0" smtClean="0"/>
              <a:t>내용입니다</a:t>
            </a:r>
            <a:r>
              <a:rPr lang="en-US" altLang="ko-KR" dirty="0" smtClean="0"/>
              <a:t>.</a:t>
            </a:r>
            <a:endParaRPr lang="en-US" altLang="ko-KR" dirty="0"/>
          </a:p>
          <a:p>
            <a:r>
              <a:rPr lang="ko-KR" altLang="en-US" dirty="0"/>
              <a:t>그러나 최소한 시장 규모에 대한 추정은 할 수 있어야 함</a:t>
            </a:r>
            <a:r>
              <a:rPr lang="en-US" altLang="ko-KR" dirty="0"/>
              <a:t>. </a:t>
            </a:r>
            <a:r>
              <a:rPr lang="ko-KR" altLang="en-US" dirty="0"/>
              <a:t>성장률과 수익성 </a:t>
            </a:r>
            <a:r>
              <a:rPr lang="ko-KR" altLang="en-US" dirty="0" smtClean="0"/>
              <a:t>분석은 창업 </a:t>
            </a:r>
            <a:r>
              <a:rPr lang="ko-KR" altLang="en-US" dirty="0"/>
              <a:t>초기 어려운 부분이 있으나 기타 나머지 내용은 최소한의 정리는 </a:t>
            </a:r>
            <a:r>
              <a:rPr lang="ko-KR" altLang="en-US" dirty="0" smtClean="0"/>
              <a:t>필요합니다</a:t>
            </a:r>
            <a:r>
              <a:rPr lang="en-US" altLang="ko-KR" dirty="0" smtClean="0"/>
              <a:t>.</a:t>
            </a: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269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872657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조사 설명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err="1" smtClean="0"/>
              <a:t>다섯번째</a:t>
            </a:r>
            <a:r>
              <a:rPr lang="ko-KR" altLang="en-US" dirty="0" smtClean="0"/>
              <a:t> 성공 키워드는 조사입니다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조사에는 </a:t>
            </a:r>
            <a:r>
              <a:rPr lang="en-US" altLang="ko-KR" dirty="0" smtClean="0"/>
              <a:t>5</a:t>
            </a:r>
            <a:r>
              <a:rPr lang="ko-KR" altLang="en-US" dirty="0" smtClean="0"/>
              <a:t>가지 종류가 있습니다</a:t>
            </a:r>
            <a:r>
              <a:rPr lang="en-US" altLang="ko-KR" dirty="0" smtClean="0"/>
              <a:t>. </a:t>
            </a:r>
            <a:endParaRPr lang="en-US" altLang="ko-KR" dirty="0" smtClean="0"/>
          </a:p>
          <a:p>
            <a:r>
              <a:rPr lang="ko-KR" altLang="en-US" dirty="0" smtClean="0"/>
              <a:t>사업 </a:t>
            </a:r>
            <a:r>
              <a:rPr lang="ko-KR" altLang="en-US" dirty="0" smtClean="0"/>
              <a:t>초기 </a:t>
            </a:r>
            <a:r>
              <a:rPr lang="ko-KR" altLang="en-US" dirty="0" smtClean="0"/>
              <a:t>제품 </a:t>
            </a:r>
            <a:r>
              <a:rPr lang="ko-KR" altLang="en-US" dirty="0" smtClean="0"/>
              <a:t>개발과 생산 영업에 먼저 집중을 하는 경향이 있는데 매출 </a:t>
            </a:r>
            <a:r>
              <a:rPr lang="ko-KR" altLang="en-US" dirty="0" err="1" smtClean="0"/>
              <a:t>시작전</a:t>
            </a:r>
            <a:r>
              <a:rPr lang="ko-KR" altLang="en-US" dirty="0" smtClean="0"/>
              <a:t> 충분한 사전조사는 시행착오를 줄일 수 있고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시장 조사 뿐 아니라 </a:t>
            </a:r>
            <a:r>
              <a:rPr lang="en-US" altLang="ko-KR" dirty="0" smtClean="0"/>
              <a:t>5</a:t>
            </a:r>
            <a:r>
              <a:rPr lang="ko-KR" altLang="en-US" dirty="0" smtClean="0"/>
              <a:t>가지 영역의 조사가 필요함을 이해시킵니다</a:t>
            </a:r>
            <a:r>
              <a:rPr lang="en-US" altLang="ko-KR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45450434"/>
      </p:ext>
    </p:extLst>
  </p:cSld>
  <p:clrMapOvr>
    <a:masterClrMapping/>
  </p:clrMapOvr>
</p:notes>
</file>

<file path=ppt/notesSlides/notesSlide2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/>
              <a:t>경쟁사 분석 이해 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강의 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경쟁사 분석이 가장 취약한 </a:t>
            </a:r>
            <a:r>
              <a:rPr lang="ko-KR" altLang="en-US" dirty="0" smtClean="0"/>
              <a:t>요소입니다</a:t>
            </a:r>
            <a:r>
              <a:rPr lang="en-US" altLang="ko-KR" dirty="0" smtClean="0"/>
              <a:t>. </a:t>
            </a:r>
            <a:r>
              <a:rPr lang="ko-KR" altLang="en-US" dirty="0"/>
              <a:t>경쟁사 </a:t>
            </a:r>
            <a:r>
              <a:rPr lang="ko-KR" altLang="en-US" dirty="0" err="1"/>
              <a:t>강약점을</a:t>
            </a:r>
            <a:r>
              <a:rPr lang="ko-KR" altLang="en-US" dirty="0"/>
              <a:t> 고객의 </a:t>
            </a:r>
            <a:r>
              <a:rPr lang="ko-KR" altLang="en-US" dirty="0" err="1"/>
              <a:t>니즈에</a:t>
            </a:r>
            <a:r>
              <a:rPr lang="ko-KR" altLang="en-US" dirty="0"/>
              <a:t> 비춰 작성해 놓아야 </a:t>
            </a:r>
            <a:r>
              <a:rPr lang="ko-KR" altLang="en-US" dirty="0" smtClean="0"/>
              <a:t>합니다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270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42788090"/>
      </p:ext>
    </p:extLst>
  </p:cSld>
  <p:clrMapOvr>
    <a:masterClrMapping/>
  </p:clrMapOvr>
</p:notes>
</file>

<file path=ppt/notesSlides/notesSlide2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/>
              <a:t>내부 역량 분석 이해 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강의 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대개의 경우 핵심역량과 </a:t>
            </a:r>
            <a:r>
              <a:rPr lang="ko-KR" altLang="en-US" dirty="0" err="1"/>
              <a:t>강약점</a:t>
            </a:r>
            <a:r>
              <a:rPr lang="ko-KR" altLang="en-US" dirty="0"/>
              <a:t> 분석을 할 수 있는 게 </a:t>
            </a:r>
            <a:r>
              <a:rPr lang="ko-KR" altLang="en-US" dirty="0" err="1"/>
              <a:t>스타트업의</a:t>
            </a:r>
            <a:r>
              <a:rPr lang="ko-KR" altLang="en-US" dirty="0"/>
              <a:t> 경우 한계가 </a:t>
            </a:r>
            <a:r>
              <a:rPr lang="ko-KR" altLang="en-US" dirty="0" smtClean="0"/>
              <a:t>있습니다</a:t>
            </a:r>
            <a:r>
              <a:rPr lang="en-US" altLang="ko-KR" dirty="0" smtClean="0"/>
              <a:t>.</a:t>
            </a:r>
            <a:endParaRPr lang="en-US" altLang="ko-KR" dirty="0"/>
          </a:p>
          <a:p>
            <a:r>
              <a:rPr lang="ko-KR" altLang="en-US" dirty="0"/>
              <a:t>이 경우 향후 보유역량을 포함해 </a:t>
            </a:r>
            <a:r>
              <a:rPr lang="ko-KR" altLang="en-US" dirty="0" smtClean="0"/>
              <a:t>핵심역량을 기술합니다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271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15156516"/>
      </p:ext>
    </p:extLst>
  </p:cSld>
  <p:clrMapOvr>
    <a:masterClrMapping/>
  </p:clrMapOvr>
</p:notes>
</file>

<file path=ppt/notesSlides/notesSlide2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en-US" altLang="ko-KR" dirty="0" err="1"/>
              <a:t>Swot</a:t>
            </a:r>
            <a:r>
              <a:rPr lang="en-US" altLang="ko-KR" dirty="0"/>
              <a:t> </a:t>
            </a:r>
            <a:r>
              <a:rPr lang="ko-KR" altLang="en-US" dirty="0"/>
              <a:t>분석 이해 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강의 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통상 예시된 내용으로 </a:t>
            </a:r>
            <a:r>
              <a:rPr lang="en-US" altLang="ko-KR" dirty="0" err="1"/>
              <a:t>swot</a:t>
            </a:r>
            <a:r>
              <a:rPr lang="en-US" altLang="ko-KR" dirty="0"/>
              <a:t> </a:t>
            </a:r>
            <a:r>
              <a:rPr lang="ko-KR" altLang="en-US" dirty="0"/>
              <a:t>을 하는 경우가 많은데 실제 제대로 하려면 매우 </a:t>
            </a:r>
            <a:r>
              <a:rPr lang="ko-KR" altLang="en-US" dirty="0" smtClean="0"/>
              <a:t>어려운 </a:t>
            </a:r>
            <a:r>
              <a:rPr lang="ko-KR" altLang="en-US" dirty="0" err="1" smtClean="0"/>
              <a:t>분석툴입니다</a:t>
            </a:r>
            <a:r>
              <a:rPr lang="en-US" altLang="ko-KR" dirty="0" smtClean="0"/>
              <a:t>. </a:t>
            </a:r>
            <a:r>
              <a:rPr lang="ko-KR" altLang="en-US" dirty="0"/>
              <a:t>이렇게 전략이 도출될 경우 추가로 우선순위 도출을 별도로 해야 </a:t>
            </a:r>
            <a:r>
              <a:rPr lang="ko-KR" altLang="en-US" dirty="0" smtClean="0"/>
              <a:t>합니다</a:t>
            </a:r>
            <a:r>
              <a:rPr lang="en-US" altLang="ko-KR" dirty="0" smtClean="0"/>
              <a:t>. </a:t>
            </a:r>
            <a:r>
              <a:rPr lang="ko-KR" altLang="en-US" dirty="0" err="1" smtClean="0"/>
              <a:t>스타트업</a:t>
            </a:r>
            <a:r>
              <a:rPr lang="ko-KR" altLang="en-US" dirty="0" smtClean="0"/>
              <a:t> </a:t>
            </a:r>
            <a:r>
              <a:rPr lang="ko-KR" altLang="en-US" dirty="0"/>
              <a:t>단계에서는 강점과 약점 기회 위협을 놓고</a:t>
            </a:r>
            <a:r>
              <a:rPr lang="en-US" altLang="ko-KR" dirty="0"/>
              <a:t>, </a:t>
            </a:r>
            <a:r>
              <a:rPr lang="ko-KR" altLang="en-US" dirty="0"/>
              <a:t>전략적 시사점을 정리하는 </a:t>
            </a:r>
            <a:r>
              <a:rPr lang="ko-KR" altLang="en-US" dirty="0" smtClean="0"/>
              <a:t>수준이 적절합니다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272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06748115"/>
      </p:ext>
    </p:extLst>
  </p:cSld>
  <p:clrMapOvr>
    <a:masterClrMapping/>
  </p:clrMapOvr>
</p:notes>
</file>

<file path=ppt/notesSlides/notesSlide2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/>
              <a:t>목표 수립의 이해 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강의 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추진 전략 정리가 잘 안되고</a:t>
            </a:r>
            <a:r>
              <a:rPr lang="en-US" altLang="ko-KR" dirty="0"/>
              <a:t>, </a:t>
            </a:r>
            <a:r>
              <a:rPr lang="ko-KR" altLang="en-US" dirty="0"/>
              <a:t>미션 목표 설정이 </a:t>
            </a:r>
            <a:r>
              <a:rPr lang="ko-KR" altLang="en-US" dirty="0" err="1"/>
              <a:t>안되는</a:t>
            </a:r>
            <a:r>
              <a:rPr lang="ko-KR" altLang="en-US" dirty="0"/>
              <a:t> 경우가 </a:t>
            </a:r>
            <a:r>
              <a:rPr lang="ko-KR" altLang="en-US" dirty="0" smtClean="0"/>
              <a:t>많습니다</a:t>
            </a:r>
            <a:r>
              <a:rPr lang="en-US" altLang="ko-KR" dirty="0" smtClean="0"/>
              <a:t>. </a:t>
            </a:r>
            <a:r>
              <a:rPr lang="ko-KR" altLang="en-US" dirty="0"/>
              <a:t>전략은 </a:t>
            </a:r>
            <a:r>
              <a:rPr lang="en-US" altLang="ko-KR" dirty="0"/>
              <a:t>3-4</a:t>
            </a:r>
            <a:r>
              <a:rPr lang="ko-KR" altLang="en-US" dirty="0" smtClean="0"/>
              <a:t>개 이내로 </a:t>
            </a:r>
            <a:r>
              <a:rPr lang="ko-KR" altLang="en-US" dirty="0"/>
              <a:t>작성해야 실행에 </a:t>
            </a:r>
            <a:r>
              <a:rPr lang="ko-KR" altLang="en-US" dirty="0" smtClean="0"/>
              <a:t>효과적입니다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273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81347980"/>
      </p:ext>
    </p:extLst>
  </p:cSld>
  <p:clrMapOvr>
    <a:masterClrMapping/>
  </p:clrMapOvr>
</p:notes>
</file>

<file path=ppt/notesSlides/notesSlide2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/>
              <a:t>마케팅 영업계획 작성법 이해 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강의 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상기 내용을 중심으로 정리하되</a:t>
            </a:r>
            <a:r>
              <a:rPr lang="en-US" altLang="ko-KR" dirty="0"/>
              <a:t>, </a:t>
            </a:r>
            <a:r>
              <a:rPr lang="ko-KR" altLang="en-US" dirty="0"/>
              <a:t>판매계획은 매출 추정의 전제이며</a:t>
            </a:r>
            <a:r>
              <a:rPr lang="en-US" altLang="ko-KR" dirty="0"/>
              <a:t>, </a:t>
            </a:r>
            <a:r>
              <a:rPr lang="ko-KR" altLang="en-US" dirty="0"/>
              <a:t>판매량과 단가의 적정성 여부를 잘 판단해 작성되어야 하며</a:t>
            </a:r>
            <a:r>
              <a:rPr lang="en-US" altLang="ko-KR" dirty="0"/>
              <a:t>, </a:t>
            </a:r>
            <a:r>
              <a:rPr lang="ko-KR" altLang="en-US" dirty="0"/>
              <a:t>마케팅 계획은 초기 창업의 경우 일단 기본적인 프레임에 따라 작성해보게 하는 것이 </a:t>
            </a:r>
            <a:r>
              <a:rPr lang="ko-KR" altLang="en-US" dirty="0" smtClean="0"/>
              <a:t>중요합니다</a:t>
            </a:r>
            <a:r>
              <a:rPr lang="en-US" altLang="ko-KR" dirty="0" smtClean="0"/>
              <a:t>.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</a:p>
          <a:p>
            <a:endParaRPr lang="en-US" altLang="ko-KR" dirty="0"/>
          </a:p>
          <a:p>
            <a:r>
              <a:rPr lang="ko-KR" altLang="en-US" dirty="0"/>
              <a:t>마케팅 계획 수립의 경우 필요하다면 전문가 지원을 받아 보완할 필요 </a:t>
            </a:r>
            <a:r>
              <a:rPr lang="ko-KR" altLang="en-US" dirty="0" smtClean="0"/>
              <a:t>있습니다</a:t>
            </a:r>
            <a:r>
              <a:rPr lang="en-US" altLang="ko-KR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274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81008465"/>
      </p:ext>
    </p:extLst>
  </p:cSld>
  <p:clrMapOvr>
    <a:masterClrMapping/>
  </p:clrMapOvr>
</p:notes>
</file>

<file path=ppt/notesSlides/notesSlide2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en-US" altLang="ko-KR" dirty="0"/>
          </a:p>
          <a:p>
            <a:r>
              <a:rPr lang="ko-KR" altLang="en-US" dirty="0"/>
              <a:t>제품 및 서비스 개발 계획의 이해 </a:t>
            </a:r>
          </a:p>
          <a:p>
            <a:endParaRPr lang="ko-KR" altLang="en-US" dirty="0"/>
          </a:p>
          <a:p>
            <a:r>
              <a:rPr lang="ko-KR" altLang="en-US" dirty="0" smtClean="0"/>
              <a:t>▨ </a:t>
            </a:r>
            <a:r>
              <a:rPr lang="ko-KR" altLang="en-US" dirty="0"/>
              <a:t>운영방식</a:t>
            </a:r>
          </a:p>
          <a:p>
            <a:endParaRPr lang="ko-KR" altLang="en-US" dirty="0"/>
          </a:p>
          <a:p>
            <a:r>
              <a:rPr lang="ko-KR" altLang="en-US" dirty="0"/>
              <a:t>강의 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제품</a:t>
            </a:r>
            <a:r>
              <a:rPr lang="en-US" altLang="ko-KR" dirty="0"/>
              <a:t> </a:t>
            </a:r>
            <a:r>
              <a:rPr lang="ko-KR" altLang="en-US" dirty="0"/>
              <a:t>개발 일정이 합리적이라는 것은 제품 제조에 대한 기본적인 이해를 가지고 있다는 것을 </a:t>
            </a:r>
            <a:endParaRPr lang="en-US" altLang="ko-KR" dirty="0"/>
          </a:p>
          <a:p>
            <a:r>
              <a:rPr lang="ko-KR" altLang="en-US" dirty="0" smtClean="0"/>
              <a:t>의미합니다</a:t>
            </a:r>
            <a:r>
              <a:rPr lang="en-US" altLang="ko-KR" dirty="0" smtClean="0"/>
              <a:t>. </a:t>
            </a:r>
            <a:r>
              <a:rPr lang="ko-KR" altLang="en-US" dirty="0"/>
              <a:t>시제품 개발이 되어 있을 경우 구체적인 생산이 언제 가능한지를 확인할 필요 </a:t>
            </a:r>
            <a:r>
              <a:rPr lang="ko-KR" altLang="en-US" dirty="0" smtClean="0"/>
              <a:t>있습니다</a:t>
            </a:r>
            <a:r>
              <a:rPr lang="en-US" altLang="ko-KR" dirty="0" smtClean="0"/>
              <a:t>.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</a:p>
          <a:p>
            <a:endParaRPr lang="en-US" altLang="ko-KR" dirty="0"/>
          </a:p>
          <a:p>
            <a:r>
              <a:rPr lang="ko-KR" altLang="en-US" dirty="0"/>
              <a:t>유사 제품의 개발일정이나 이슈에 대한 사전 점검을 통해 계획 적정성 확인할 수 </a:t>
            </a:r>
            <a:r>
              <a:rPr lang="ko-KR" altLang="en-US" dirty="0" smtClean="0"/>
              <a:t>있습니다</a:t>
            </a:r>
            <a:r>
              <a:rPr lang="en-US" altLang="ko-KR" dirty="0" smtClean="0"/>
              <a:t>. </a:t>
            </a:r>
            <a:endParaRPr lang="en-US" altLang="ko-KR" dirty="0"/>
          </a:p>
          <a:p>
            <a:r>
              <a:rPr lang="ko-KR" altLang="en-US" dirty="0"/>
              <a:t>인큐베이터가 관련 전문성을 가지고 있지 않은 상황이므로</a:t>
            </a:r>
            <a:r>
              <a:rPr lang="en-US" altLang="ko-KR" dirty="0"/>
              <a:t>, </a:t>
            </a:r>
            <a:r>
              <a:rPr lang="ko-KR" altLang="en-US" dirty="0" err="1"/>
              <a:t>필요시</a:t>
            </a:r>
            <a:r>
              <a:rPr lang="ko-KR" altLang="en-US" dirty="0"/>
              <a:t> 전문가 도움 </a:t>
            </a:r>
            <a:r>
              <a:rPr lang="ko-KR" altLang="en-US" dirty="0" smtClean="0"/>
              <a:t>필요합니다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275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47762437"/>
      </p:ext>
    </p:extLst>
  </p:cSld>
  <p:clrMapOvr>
    <a:masterClrMapping/>
  </p:clrMapOvr>
</p:notes>
</file>

<file path=ppt/notesSlides/notesSlide2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/>
              <a:t>조직 및 인력 운영 계획 수립의 이해 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강의 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조직 및 인력 운영계획의 가장 큰 이슈는 미션이 맞지 않거나</a:t>
            </a:r>
            <a:r>
              <a:rPr lang="en-US" altLang="ko-KR" dirty="0"/>
              <a:t>, </a:t>
            </a:r>
            <a:r>
              <a:rPr lang="ko-KR" altLang="en-US" dirty="0"/>
              <a:t>요구 역량을 갖추지 못한 </a:t>
            </a:r>
            <a:r>
              <a:rPr lang="ko-KR" altLang="en-US" dirty="0" smtClean="0"/>
              <a:t>인력에 </a:t>
            </a:r>
            <a:r>
              <a:rPr lang="ko-KR" altLang="en-US" dirty="0"/>
              <a:t>대한 운영 </a:t>
            </a:r>
            <a:r>
              <a:rPr lang="ko-KR" altLang="en-US" dirty="0" smtClean="0"/>
              <a:t>방안입니다</a:t>
            </a:r>
            <a:r>
              <a:rPr lang="en-US" altLang="ko-KR" dirty="0" smtClean="0"/>
              <a:t>. </a:t>
            </a:r>
            <a:r>
              <a:rPr lang="ko-KR" altLang="en-US" dirty="0"/>
              <a:t>사업 계획 </a:t>
            </a:r>
            <a:r>
              <a:rPr lang="ko-KR" altLang="en-US" dirty="0" err="1"/>
              <a:t>수립시</a:t>
            </a:r>
            <a:r>
              <a:rPr lang="ko-KR" altLang="en-US" dirty="0"/>
              <a:t> 이런 문제를 해결할 수 있음을 설명해야 </a:t>
            </a:r>
            <a:r>
              <a:rPr lang="ko-KR" altLang="en-US" dirty="0" smtClean="0"/>
              <a:t>합니다</a:t>
            </a:r>
            <a:r>
              <a:rPr lang="en-US" altLang="ko-KR" dirty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276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73058446"/>
      </p:ext>
    </p:extLst>
  </p:cSld>
  <p:clrMapOvr>
    <a:masterClrMapping/>
  </p:clrMapOvr>
</p:notes>
</file>

<file path=ppt/notesSlides/notesSlide2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/>
              <a:t>재무 계획의 이해 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강의 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각 </a:t>
            </a:r>
            <a:r>
              <a:rPr lang="ko-KR" altLang="en-US" dirty="0" err="1"/>
              <a:t>계정별</a:t>
            </a:r>
            <a:r>
              <a:rPr lang="ko-KR" altLang="en-US" dirty="0"/>
              <a:t> 정의와 개념을 설명하고</a:t>
            </a:r>
            <a:r>
              <a:rPr lang="en-US" altLang="ko-KR" dirty="0"/>
              <a:t>, </a:t>
            </a:r>
            <a:r>
              <a:rPr lang="ko-KR" altLang="en-US" dirty="0"/>
              <a:t>타 기업 사례를 보여주면 이해를 </a:t>
            </a:r>
            <a:r>
              <a:rPr lang="ko-KR" altLang="en-US" dirty="0" smtClean="0"/>
              <a:t>돕습니다</a:t>
            </a:r>
            <a:r>
              <a:rPr lang="en-US" altLang="ko-KR" dirty="0" smtClean="0"/>
              <a:t>. </a:t>
            </a:r>
            <a:r>
              <a:rPr lang="ko-KR" altLang="en-US" dirty="0"/>
              <a:t>손익계산서의 </a:t>
            </a:r>
            <a:endParaRPr lang="en-US" altLang="ko-KR" dirty="0"/>
          </a:p>
          <a:p>
            <a:r>
              <a:rPr lang="ko-KR" altLang="en-US" dirty="0"/>
              <a:t>경우 교과서적으로는 </a:t>
            </a:r>
            <a:r>
              <a:rPr lang="en-US" altLang="ko-KR" dirty="0"/>
              <a:t>3</a:t>
            </a:r>
            <a:r>
              <a:rPr lang="ko-KR" altLang="en-US" dirty="0"/>
              <a:t>년으로 설명하지만</a:t>
            </a:r>
            <a:r>
              <a:rPr lang="en-US" altLang="ko-KR" dirty="0"/>
              <a:t>, </a:t>
            </a:r>
            <a:r>
              <a:rPr lang="ko-KR" altLang="en-US" dirty="0"/>
              <a:t>실제 창업초기는 </a:t>
            </a:r>
            <a:r>
              <a:rPr lang="en-US" altLang="ko-KR" dirty="0"/>
              <a:t>1</a:t>
            </a:r>
            <a:r>
              <a:rPr lang="ko-KR" altLang="en-US" dirty="0"/>
              <a:t>년도 맞지 않는 경우가 많아 </a:t>
            </a:r>
            <a:endParaRPr lang="en-US" altLang="ko-KR" dirty="0"/>
          </a:p>
          <a:p>
            <a:r>
              <a:rPr lang="ko-KR" altLang="en-US" dirty="0"/>
              <a:t>투자 목적이 아닌 경우 </a:t>
            </a:r>
            <a:r>
              <a:rPr lang="en-US" altLang="ko-KR" dirty="0"/>
              <a:t>1</a:t>
            </a:r>
            <a:r>
              <a:rPr lang="ko-KR" altLang="en-US" dirty="0"/>
              <a:t>년의 손익계산서 제시만으로도 충분하다는 점을 </a:t>
            </a:r>
            <a:r>
              <a:rPr lang="ko-KR" altLang="en-US" dirty="0" smtClean="0"/>
              <a:t>설명합니다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277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7624586"/>
      </p:ext>
    </p:extLst>
  </p:cSld>
  <p:clrMapOvr>
    <a:masterClrMapping/>
  </p:clrMapOvr>
</p:notes>
</file>

<file path=ppt/notesSlides/notesSlide2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/>
              <a:t>추진 일정 및 중장기 전망 작성법 이해 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강의 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중장기 전망의 경우 </a:t>
            </a:r>
            <a:r>
              <a:rPr lang="en-US" altLang="ko-KR" dirty="0"/>
              <a:t>3</a:t>
            </a:r>
            <a:r>
              <a:rPr lang="ko-KR" altLang="en-US" dirty="0"/>
              <a:t>년에서 </a:t>
            </a:r>
            <a:r>
              <a:rPr lang="en-US" altLang="ko-KR" dirty="0"/>
              <a:t>5</a:t>
            </a:r>
            <a:r>
              <a:rPr lang="ko-KR" altLang="en-US" dirty="0"/>
              <a:t>년 정도 후 손익 분기점을 넘어 기대 수익을 달성하는 한편</a:t>
            </a:r>
            <a:endParaRPr lang="en-US" altLang="ko-KR" dirty="0"/>
          </a:p>
          <a:p>
            <a:r>
              <a:rPr lang="ko-KR" altLang="en-US" dirty="0" err="1"/>
              <a:t>사회적가치</a:t>
            </a:r>
            <a:r>
              <a:rPr lang="ko-KR" altLang="en-US" dirty="0"/>
              <a:t> 실현을 충실히 할 수 있다는 전망을 보여주어야 </a:t>
            </a:r>
            <a:r>
              <a:rPr lang="ko-KR" altLang="en-US" dirty="0" smtClean="0"/>
              <a:t>합니다</a:t>
            </a:r>
            <a:r>
              <a:rPr lang="en-US" altLang="ko-KR" dirty="0" smtClean="0"/>
              <a:t>.</a:t>
            </a:r>
            <a:endParaRPr lang="en-US" altLang="ko-KR" dirty="0"/>
          </a:p>
          <a:p>
            <a:r>
              <a:rPr lang="ko-KR" altLang="en-US" dirty="0"/>
              <a:t>사업 일정은 최대한 자세히 기술해야 </a:t>
            </a:r>
            <a:r>
              <a:rPr lang="ko-KR" altLang="en-US" dirty="0" smtClean="0"/>
              <a:t>합니다</a:t>
            </a:r>
            <a:r>
              <a:rPr lang="en-US" altLang="ko-KR" dirty="0" smtClean="0"/>
              <a:t>.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</a:p>
          <a:p>
            <a:endParaRPr lang="en-US" altLang="ko-KR" dirty="0"/>
          </a:p>
          <a:p>
            <a:r>
              <a:rPr lang="ko-KR" altLang="en-US" dirty="0"/>
              <a:t>추진 일정을 살펴보면 사업 추진의지를 파악할 수 잇다</a:t>
            </a:r>
            <a:r>
              <a:rPr lang="en-US" altLang="ko-KR" dirty="0"/>
              <a:t>. </a:t>
            </a:r>
            <a:r>
              <a:rPr lang="ko-KR" altLang="en-US" dirty="0"/>
              <a:t>강할 경우 대개의 일정이 </a:t>
            </a:r>
            <a:r>
              <a:rPr lang="en-US" altLang="ko-KR" dirty="0"/>
              <a:t>1</a:t>
            </a:r>
            <a:r>
              <a:rPr lang="ko-KR" altLang="en-US" dirty="0"/>
              <a:t>차년도에 </a:t>
            </a:r>
            <a:endParaRPr lang="en-US" altLang="ko-KR" dirty="0"/>
          </a:p>
          <a:p>
            <a:r>
              <a:rPr lang="ko-KR" altLang="en-US" dirty="0"/>
              <a:t>작성되어 </a:t>
            </a:r>
            <a:r>
              <a:rPr lang="ko-KR" altLang="en-US" dirty="0" smtClean="0"/>
              <a:t>있습니다</a:t>
            </a:r>
            <a:r>
              <a:rPr lang="en-US" altLang="ko-KR" dirty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278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53293397"/>
      </p:ext>
    </p:extLst>
  </p:cSld>
  <p:clrMapOvr>
    <a:masterClrMapping/>
  </p:clrMapOvr>
</p:notes>
</file>

<file path=ppt/notesSlides/notesSlide2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en-US" altLang="ko-KR" dirty="0"/>
          </a:p>
          <a:p>
            <a:r>
              <a:rPr lang="ko-KR" altLang="en-US" dirty="0"/>
              <a:t>사업계획서 샘플을 통한 작성법 이해 </a:t>
            </a:r>
          </a:p>
          <a:p>
            <a:r>
              <a:rPr lang="en-US" altLang="ko-KR" dirty="0"/>
              <a:t> </a:t>
            </a:r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강의 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실습 과정에서 기존 강의 과정에서 배운 것을 </a:t>
            </a:r>
            <a:r>
              <a:rPr lang="ko-KR" altLang="en-US" dirty="0" err="1"/>
              <a:t>리뷰할</a:t>
            </a:r>
            <a:r>
              <a:rPr lang="ko-KR" altLang="en-US" dirty="0"/>
              <a:t> 수 있도록 </a:t>
            </a:r>
            <a:r>
              <a:rPr lang="ko-KR" altLang="en-US" dirty="0" smtClean="0"/>
              <a:t>합니다</a:t>
            </a:r>
            <a:r>
              <a:rPr lang="en-US" altLang="ko-KR" dirty="0" smtClean="0"/>
              <a:t>. </a:t>
            </a:r>
            <a:r>
              <a:rPr lang="ko-KR" altLang="en-US" dirty="0"/>
              <a:t>솔직한 답변을 유도해 </a:t>
            </a:r>
            <a:endParaRPr lang="en-US" altLang="ko-KR" dirty="0"/>
          </a:p>
          <a:p>
            <a:r>
              <a:rPr lang="ko-KR" altLang="en-US" dirty="0"/>
              <a:t>부족한 부분을 확인하고 보완할 수 있도록 </a:t>
            </a:r>
            <a:r>
              <a:rPr lang="ko-KR" altLang="en-US" dirty="0" smtClean="0"/>
              <a:t>지원합니다</a:t>
            </a:r>
            <a:r>
              <a:rPr lang="en-US" altLang="ko-KR" dirty="0" smtClean="0"/>
              <a:t>.</a:t>
            </a:r>
          </a:p>
          <a:p>
            <a:endParaRPr lang="en-US" altLang="ko-KR" dirty="0"/>
          </a:p>
          <a:p>
            <a:r>
              <a:rPr lang="en-US" altLang="ko-KR" dirty="0" smtClean="0"/>
              <a:t>*</a:t>
            </a:r>
            <a:r>
              <a:rPr lang="ko-KR" altLang="en-US" dirty="0" smtClean="0"/>
              <a:t>사업계획서 사례는 강사가 개별적으로 준비합니다</a:t>
            </a:r>
            <a:r>
              <a:rPr lang="en-US" altLang="ko-KR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279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6167656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시제품 개발 설명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여섯번째</a:t>
            </a:r>
            <a:r>
              <a:rPr lang="ko-KR" altLang="en-US" dirty="0" smtClean="0"/>
              <a:t> 성공 키워드는 시제품 개발입니다</a:t>
            </a:r>
            <a:r>
              <a:rPr lang="en-US" altLang="ko-KR" dirty="0" smtClean="0"/>
              <a:t>. </a:t>
            </a:r>
            <a:endParaRPr lang="en-US" altLang="ko-KR" dirty="0" smtClean="0"/>
          </a:p>
          <a:p>
            <a:r>
              <a:rPr lang="ko-KR" altLang="en-US" dirty="0" err="1" smtClean="0"/>
              <a:t>사회적기업의</a:t>
            </a:r>
            <a:r>
              <a:rPr lang="ko-KR" altLang="en-US" dirty="0" smtClean="0"/>
              <a:t> </a:t>
            </a:r>
            <a:r>
              <a:rPr lang="ko-KR" altLang="en-US" dirty="0" smtClean="0"/>
              <a:t>제품이 경쟁제품과 무엇이 다른지</a:t>
            </a:r>
            <a:r>
              <a:rPr lang="en-US" altLang="ko-KR" dirty="0" smtClean="0"/>
              <a:t>, </a:t>
            </a:r>
            <a:r>
              <a:rPr lang="ko-KR" altLang="en-US" dirty="0" smtClean="0"/>
              <a:t>핵심역량을 보유하고 있는지</a:t>
            </a:r>
            <a:r>
              <a:rPr lang="en-US" altLang="ko-KR" dirty="0" smtClean="0"/>
              <a:t>, </a:t>
            </a:r>
            <a:r>
              <a:rPr lang="ko-KR" altLang="en-US" dirty="0" smtClean="0"/>
              <a:t>고객이 만족하는지</a:t>
            </a:r>
            <a:r>
              <a:rPr lang="en-US" altLang="ko-KR" dirty="0" smtClean="0"/>
              <a:t>, </a:t>
            </a:r>
            <a:r>
              <a:rPr lang="ko-KR" altLang="en-US" dirty="0" smtClean="0"/>
              <a:t>수익이 발생할 수 있는지 검토하여야 합니다</a:t>
            </a:r>
            <a:r>
              <a:rPr lang="en-US" altLang="ko-KR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24591321"/>
      </p:ext>
    </p:extLst>
  </p:cSld>
  <p:clrMapOvr>
    <a:masterClrMapping/>
  </p:clrMapOvr>
</p:notes>
</file>

<file path=ppt/notesSlides/notesSlide2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/>
              <a:t>사업계획서 작성 </a:t>
            </a:r>
            <a:r>
              <a:rPr lang="ko-KR" altLang="en-US" dirty="0" err="1"/>
              <a:t>인큐베이팅</a:t>
            </a:r>
            <a:r>
              <a:rPr lang="ko-KR" altLang="en-US" dirty="0"/>
              <a:t> 방안도출</a:t>
            </a:r>
            <a:endParaRPr lang="en-US" altLang="ko-KR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활동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제시된 내용대로 </a:t>
            </a:r>
            <a:r>
              <a:rPr lang="ko-KR" altLang="en-US" dirty="0" smtClean="0"/>
              <a:t>진행합니다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280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61676566"/>
      </p:ext>
    </p:extLst>
  </p:cSld>
  <p:clrMapOvr>
    <a:masterClrMapping/>
  </p:clrMapOvr>
</p:notes>
</file>

<file path=ppt/notesSlides/notesSlide2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/>
              <a:t>사업계획서 작성 </a:t>
            </a:r>
            <a:r>
              <a:rPr lang="ko-KR" altLang="en-US" dirty="0" err="1"/>
              <a:t>인큐베이팅</a:t>
            </a:r>
            <a:r>
              <a:rPr lang="ko-KR" altLang="en-US" dirty="0"/>
              <a:t> 방안도출</a:t>
            </a:r>
            <a:endParaRPr lang="en-US" altLang="ko-KR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활동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제시된 내용대로 </a:t>
            </a:r>
            <a:r>
              <a:rPr lang="ko-KR" altLang="en-US" dirty="0" smtClean="0"/>
              <a:t>진행합니다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281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61676566"/>
      </p:ext>
    </p:extLst>
  </p:cSld>
  <p:clrMapOvr>
    <a:masterClrMapping/>
  </p:clrMapOvr>
</p:notes>
</file>

<file path=ppt/notesSlides/notesSlide2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/>
              <a:t>사업계획서 작성 </a:t>
            </a:r>
            <a:r>
              <a:rPr lang="ko-KR" altLang="en-US" dirty="0" err="1"/>
              <a:t>인큐베이팅</a:t>
            </a:r>
            <a:r>
              <a:rPr lang="ko-KR" altLang="en-US" dirty="0"/>
              <a:t> 방안도출</a:t>
            </a:r>
            <a:endParaRPr lang="en-US" altLang="ko-KR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활동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제시된 내용대로 </a:t>
            </a:r>
            <a:r>
              <a:rPr lang="ko-KR" altLang="en-US" dirty="0" smtClean="0"/>
              <a:t>진행합니다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282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61676566"/>
      </p:ext>
    </p:extLst>
  </p:cSld>
  <p:clrMapOvr>
    <a:masterClrMapping/>
  </p:clrMapOvr>
</p:notes>
</file>

<file path=ppt/notesSlides/notesSlide2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/>
              <a:t>사업계획서 작성 </a:t>
            </a:r>
            <a:r>
              <a:rPr lang="ko-KR" altLang="en-US" dirty="0" err="1"/>
              <a:t>인큐베이팅</a:t>
            </a:r>
            <a:r>
              <a:rPr lang="ko-KR" altLang="en-US" dirty="0"/>
              <a:t> 방안도출</a:t>
            </a:r>
            <a:endParaRPr lang="en-US" altLang="ko-KR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활동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제시된 내용대로 </a:t>
            </a:r>
            <a:r>
              <a:rPr lang="ko-KR" altLang="en-US" dirty="0" smtClean="0"/>
              <a:t>진행합니다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283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61676566"/>
      </p:ext>
    </p:extLst>
  </p:cSld>
  <p:clrMapOvr>
    <a:masterClrMapping/>
  </p:clrMapOvr>
</p:notes>
</file>

<file path=ppt/notesSlides/notesSlide2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/>
              <a:t>사업계획서 작성 </a:t>
            </a:r>
            <a:r>
              <a:rPr lang="ko-KR" altLang="en-US" dirty="0" err="1"/>
              <a:t>인큐베이팅</a:t>
            </a:r>
            <a:r>
              <a:rPr lang="ko-KR" altLang="en-US" dirty="0"/>
              <a:t> 방안도출</a:t>
            </a:r>
            <a:endParaRPr lang="en-US" altLang="ko-KR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활동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제시된 내용대로 </a:t>
            </a:r>
            <a:r>
              <a:rPr lang="ko-KR" altLang="en-US" dirty="0" smtClean="0"/>
              <a:t>진행합니다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284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61676566"/>
      </p:ext>
    </p:extLst>
  </p:cSld>
  <p:clrMapOvr>
    <a:masterClrMapping/>
  </p:clrMapOvr>
</p:notes>
</file>

<file path=ppt/notesSlides/notesSlide2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/>
              <a:t>사업계획서 작성 </a:t>
            </a:r>
            <a:r>
              <a:rPr lang="ko-KR" altLang="en-US" dirty="0" err="1"/>
              <a:t>인큐베이팅</a:t>
            </a:r>
            <a:r>
              <a:rPr lang="ko-KR" altLang="en-US" dirty="0"/>
              <a:t> 방안도출</a:t>
            </a:r>
            <a:endParaRPr lang="en-US" altLang="ko-KR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활동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제시된 내용대로 </a:t>
            </a:r>
            <a:r>
              <a:rPr lang="ko-KR" altLang="en-US" dirty="0" smtClean="0"/>
              <a:t>진행합니다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285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61676566"/>
      </p:ext>
    </p:extLst>
  </p:cSld>
  <p:clrMapOvr>
    <a:masterClrMapping/>
  </p:clrMapOvr>
</p:notes>
</file>

<file path=ppt/notesSlides/notesSlide2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/>
              <a:t>사업계획서 작성 </a:t>
            </a:r>
            <a:r>
              <a:rPr lang="ko-KR" altLang="en-US" dirty="0" err="1"/>
              <a:t>인큐베이팅</a:t>
            </a:r>
            <a:r>
              <a:rPr lang="ko-KR" altLang="en-US" dirty="0"/>
              <a:t> 방안도출</a:t>
            </a:r>
            <a:endParaRPr lang="en-US" altLang="ko-KR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활동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제시된 내용대로 </a:t>
            </a:r>
            <a:r>
              <a:rPr lang="ko-KR" altLang="en-US" dirty="0" smtClean="0"/>
              <a:t>진행합니다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286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61676566"/>
      </p:ext>
    </p:extLst>
  </p:cSld>
  <p:clrMapOvr>
    <a:masterClrMapping/>
  </p:clrMapOvr>
</p:notes>
</file>

<file path=ppt/notesSlides/notesSlide2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/>
              <a:t>실행 중요성 이해 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강의 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전체적인 인큐베이터 교육 기본 과정은 계획 수립 지원과 동기부여 집중되고 있음 그러나 </a:t>
            </a:r>
            <a:endParaRPr lang="en-US" altLang="ko-KR" dirty="0"/>
          </a:p>
          <a:p>
            <a:r>
              <a:rPr lang="ko-KR" altLang="en-US" dirty="0"/>
              <a:t>계획 수립의 궁극적 목표는 </a:t>
            </a:r>
            <a:r>
              <a:rPr lang="ko-KR" altLang="en-US" dirty="0" err="1"/>
              <a:t>싫행에</a:t>
            </a:r>
            <a:r>
              <a:rPr lang="ko-KR" altLang="en-US" dirty="0"/>
              <a:t> 있음을 </a:t>
            </a:r>
            <a:r>
              <a:rPr lang="ko-KR" altLang="en-US" dirty="0" smtClean="0"/>
              <a:t>강조합니다</a:t>
            </a:r>
            <a:r>
              <a:rPr lang="en-US" altLang="ko-KR" dirty="0" smtClean="0"/>
              <a:t>.</a:t>
            </a:r>
            <a:r>
              <a:rPr lang="ko-KR" altLang="en-US" dirty="0"/>
              <a:t>통상 기업에서 성과관리 목표를 개인별로 </a:t>
            </a:r>
            <a:r>
              <a:rPr lang="ko-KR" altLang="en-US" dirty="0" err="1" smtClean="0"/>
              <a:t>세울때</a:t>
            </a:r>
            <a:r>
              <a:rPr lang="ko-KR" altLang="en-US" dirty="0" smtClean="0"/>
              <a:t> </a:t>
            </a:r>
            <a:r>
              <a:rPr lang="ko-KR" altLang="en-US" dirty="0"/>
              <a:t>계획 관련 목표는 전체 업무 목표의 </a:t>
            </a:r>
            <a:r>
              <a:rPr lang="en-US" altLang="ko-KR" dirty="0"/>
              <a:t>10%</a:t>
            </a:r>
            <a:r>
              <a:rPr lang="ko-KR" altLang="en-US" dirty="0"/>
              <a:t>를 넘지 </a:t>
            </a:r>
            <a:r>
              <a:rPr lang="ko-KR" altLang="en-US" dirty="0" smtClean="0"/>
              <a:t>않습니다</a:t>
            </a:r>
            <a:r>
              <a:rPr lang="en-US" altLang="ko-KR" dirty="0" smtClean="0"/>
              <a:t>. </a:t>
            </a:r>
            <a:r>
              <a:rPr lang="ko-KR" altLang="en-US" dirty="0"/>
              <a:t>실행에 집중하라는 </a:t>
            </a:r>
            <a:r>
              <a:rPr lang="ko-KR" altLang="en-US" dirty="0" smtClean="0"/>
              <a:t>취지입니다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287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80666743"/>
      </p:ext>
    </p:extLst>
  </p:cSld>
  <p:clrMapOvr>
    <a:masterClrMapping/>
  </p:clrMapOvr>
</p:notes>
</file>

<file path=ppt/notesSlides/notesSlide2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▨ 주제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과정 정리 동영상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▨ 운영방식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동영상 시청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▨ 강의주안점</a:t>
            </a:r>
          </a:p>
          <a:p>
            <a:endParaRPr lang="ko-KR" altLang="en-US" dirty="0" smtClean="0"/>
          </a:p>
          <a:p>
            <a:r>
              <a:rPr lang="ko-KR" altLang="en-US" dirty="0" err="1" smtClean="0"/>
              <a:t>소셜미션에</a:t>
            </a:r>
            <a:r>
              <a:rPr lang="ko-KR" altLang="en-US" dirty="0" smtClean="0"/>
              <a:t> 대한 지조를 가지고 힘들지만 현실을 끊임없이 늘 푸름을 간직하려는 상록수를 닮아갔으면 하는 바램을 전하며 마무리합니다</a:t>
            </a:r>
            <a:r>
              <a:rPr lang="en-US" altLang="ko-KR" dirty="0" smtClean="0"/>
              <a:t>.</a:t>
            </a: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288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22344119"/>
      </p:ext>
    </p:extLst>
  </p:cSld>
  <p:clrMapOvr>
    <a:masterClrMapping/>
  </p:clrMapOvr>
</p:notes>
</file>

<file path=ppt/notesSlides/notesSlide2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/>
              <a:t>질의응답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질의응답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자유롭게 질의응답 합니다</a:t>
            </a:r>
            <a:r>
              <a:rPr lang="en-US" altLang="ko-KR" dirty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289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0914241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네트워크 설명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마지막 </a:t>
            </a:r>
            <a:r>
              <a:rPr lang="ko-KR" altLang="en-US" dirty="0" err="1" smtClean="0"/>
              <a:t>일곱번째</a:t>
            </a:r>
            <a:r>
              <a:rPr lang="ko-KR" altLang="en-US" dirty="0" smtClean="0"/>
              <a:t> 성공 키워드는 네트워크입니다</a:t>
            </a:r>
            <a:r>
              <a:rPr lang="en-US" altLang="ko-KR" dirty="0" smtClean="0"/>
              <a:t>. </a:t>
            </a:r>
            <a:endParaRPr lang="en-US" altLang="ko-KR" dirty="0" smtClean="0"/>
          </a:p>
          <a:p>
            <a:r>
              <a:rPr lang="ko-KR" altLang="en-US" dirty="0" smtClean="0"/>
              <a:t>영리기업은 </a:t>
            </a:r>
            <a:r>
              <a:rPr lang="ko-KR" altLang="en-US" dirty="0" smtClean="0"/>
              <a:t>존재 중심의 </a:t>
            </a:r>
            <a:r>
              <a:rPr lang="ko-KR" altLang="en-US" dirty="0" smtClean="0"/>
              <a:t>조직이고 고객과의 </a:t>
            </a:r>
            <a:r>
              <a:rPr lang="ko-KR" altLang="en-US" dirty="0" smtClean="0"/>
              <a:t>관계가 가장 중요하지만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사회적기업은</a:t>
            </a:r>
            <a:r>
              <a:rPr lang="ko-KR" altLang="en-US" dirty="0" smtClean="0"/>
              <a:t> 관계와 생태계가 중요한 조직이기 때문에 네트워크의 중요성이 훨씬 더 커진다는 것을 </a:t>
            </a:r>
            <a:r>
              <a:rPr lang="ko-KR" altLang="en-US" dirty="0" smtClean="0"/>
              <a:t>설명합니다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79152889"/>
      </p:ext>
    </p:extLst>
  </p:cSld>
  <p:clrMapOvr>
    <a:masterClrMapping/>
  </p:clrMapOvr>
</p:notes>
</file>

<file path=ppt/notesSlides/notesSlide2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290</a:t>
            </a:fld>
            <a:endParaRPr lang="ko-KR" altLang="en-US" dirty="0"/>
          </a:p>
        </p:txBody>
      </p:sp>
      <p:sp>
        <p:nvSpPr>
          <p:cNvPr id="6" name="슬라이드 노트 개체 틀 2"/>
          <p:cNvSpPr>
            <a:spLocks noGrp="1"/>
          </p:cNvSpPr>
          <p:nvPr>
            <p:ph type="body" idx="3"/>
          </p:nvPr>
        </p:nvSpPr>
        <p:spPr>
          <a:xfrm>
            <a:off x="679450" y="5225157"/>
            <a:ext cx="5438775" cy="3451299"/>
          </a:xfrm>
        </p:spPr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전체 과정 마무리</a:t>
            </a:r>
            <a:endParaRPr lang="en-US" altLang="ko-KR" dirty="0" smtClean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</a:t>
            </a:r>
            <a:endParaRPr lang="en-US" altLang="ko-KR" dirty="0" smtClean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전체 강의와 연결하여 </a:t>
            </a:r>
            <a:r>
              <a:rPr lang="ko-KR" altLang="en-US" dirty="0" smtClean="0"/>
              <a:t>마무리합니다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85355421"/>
      </p:ext>
    </p:extLst>
  </p:cSld>
  <p:clrMapOvr>
    <a:masterClrMapping/>
  </p:clrMapOvr>
</p:notes>
</file>

<file path=ppt/notesSlides/notesSlide2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마지막 인사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인</a:t>
            </a:r>
            <a:r>
              <a:rPr lang="ko-KR" altLang="en-US" dirty="0"/>
              <a:t>사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그간 열심히 모여 함께 고민하고 이야기 나눈 것에 대한 수고와 </a:t>
            </a:r>
            <a:r>
              <a:rPr lang="ko-KR" altLang="en-US" dirty="0" smtClean="0"/>
              <a:t>감사를 </a:t>
            </a:r>
            <a:r>
              <a:rPr lang="ko-KR" altLang="en-US" dirty="0" smtClean="0"/>
              <a:t>전합니다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291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875079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810562" y="611560"/>
            <a:ext cx="5282734" cy="3962051"/>
          </a:xfrm>
          <a:prstGeom prst="rect">
            <a:avLst/>
          </a:prstGeo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48274" y="5191696"/>
            <a:ext cx="5661046" cy="3484760"/>
          </a:xfrm>
          <a:prstGeom prst="rect">
            <a:avLst/>
          </a:prstGeom>
        </p:spPr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모듈 </a:t>
            </a:r>
            <a:r>
              <a:rPr lang="en-US" altLang="ko-KR" dirty="0" smtClean="0"/>
              <a:t>1 </a:t>
            </a:r>
            <a:r>
              <a:rPr lang="ko-KR" altLang="en-US" dirty="0" smtClean="0"/>
              <a:t>시작</a:t>
            </a:r>
            <a:endParaRPr lang="en-US" altLang="ko-KR" dirty="0" smtClean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이번 과정에 </a:t>
            </a:r>
            <a:r>
              <a:rPr lang="ko-KR" altLang="en-US" dirty="0" smtClean="0"/>
              <a:t>함께 </a:t>
            </a:r>
            <a:r>
              <a:rPr lang="ko-KR" altLang="en-US" dirty="0" err="1" smtClean="0"/>
              <a:t>입과하여</a:t>
            </a:r>
            <a:r>
              <a:rPr lang="ko-KR" altLang="en-US" dirty="0" smtClean="0"/>
              <a:t> </a:t>
            </a:r>
            <a:r>
              <a:rPr lang="ko-KR" altLang="en-US" dirty="0"/>
              <a:t>교육을 받게 된 분들이 누구인지 서로 인사를 나누어보고</a:t>
            </a:r>
            <a:r>
              <a:rPr lang="en-US" altLang="ko-KR" dirty="0"/>
              <a:t>, </a:t>
            </a:r>
          </a:p>
          <a:p>
            <a:r>
              <a:rPr lang="ko-KR" altLang="en-US" dirty="0"/>
              <a:t>과정 전반에 대한 간단한 오리엔테이션을 진행하도록 하겠습니다</a:t>
            </a:r>
            <a:r>
              <a:rPr lang="en-US" altLang="ko-KR" dirty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>
          <a:xfrm>
            <a:off x="1943100" y="8820471"/>
            <a:ext cx="2971800" cy="321941"/>
          </a:xfrm>
          <a:prstGeom prst="rect">
            <a:avLst/>
          </a:prstGeom>
        </p:spPr>
        <p:txBody>
          <a:bodyPr/>
          <a:lstStyle/>
          <a:p>
            <a:fld id="{45F62D5E-2CCB-4DA5-9BB1-E074C6D12FB5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33703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인큐베이팅의</a:t>
            </a:r>
            <a:r>
              <a:rPr lang="ko-KR" altLang="en-US" dirty="0" smtClean="0"/>
              <a:t> 필요성 설명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인큐베이팅이</a:t>
            </a:r>
            <a:r>
              <a:rPr lang="ko-KR" altLang="en-US" dirty="0" smtClean="0"/>
              <a:t> 필요한 이유에 대해 </a:t>
            </a:r>
            <a:r>
              <a:rPr lang="en-US" altLang="ko-KR" dirty="0" smtClean="0"/>
              <a:t>4</a:t>
            </a:r>
            <a:r>
              <a:rPr lang="ko-KR" altLang="en-US" dirty="0" smtClean="0"/>
              <a:t>가지로 설명합니다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뒤에 각 항목에 관련된 세부설명이 나옵니다</a:t>
            </a:r>
            <a:r>
              <a:rPr lang="en-US" altLang="ko-KR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30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5377875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사회적기업</a:t>
            </a:r>
            <a:r>
              <a:rPr lang="ko-KR" altLang="en-US" dirty="0" smtClean="0"/>
              <a:t> 경영과 영리기업 경영의 차이 설명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영리기업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사회적기업</a:t>
            </a:r>
            <a:r>
              <a:rPr lang="en-US" altLang="ko-KR" dirty="0" smtClean="0"/>
              <a:t>, </a:t>
            </a:r>
            <a:r>
              <a:rPr lang="ko-KR" altLang="en-US" dirty="0" smtClean="0"/>
              <a:t>비영리조직의 차이점에 대해 설명합니다</a:t>
            </a:r>
            <a:r>
              <a:rPr lang="en-US" altLang="ko-KR" dirty="0" smtClean="0"/>
              <a:t>.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 smtClean="0"/>
              <a:t>TIP</a:t>
            </a:r>
          </a:p>
          <a:p>
            <a:endParaRPr lang="en-US" altLang="ko-KR" dirty="0"/>
          </a:p>
          <a:p>
            <a:r>
              <a:rPr lang="ko-KR" altLang="en-US" dirty="0" smtClean="0"/>
              <a:t>개인적으로 알고 있는 사례를 들어 설명합니다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31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8533820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사회적기업</a:t>
            </a:r>
            <a:r>
              <a:rPr lang="ko-KR" altLang="en-US" dirty="0" smtClean="0"/>
              <a:t> 경영과 영리기업 경영의 차이점 설명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사회적기업</a:t>
            </a:r>
            <a:r>
              <a:rPr lang="ko-KR" altLang="en-US" dirty="0" smtClean="0"/>
              <a:t> 경영과 영리기업 경영의 가장 큰 차이점은 의사결정의 기준이 다릅니다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영리기업은 이윤극대화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사회적기업은</a:t>
            </a:r>
            <a:r>
              <a:rPr lang="ko-KR" altLang="en-US" dirty="0" smtClean="0"/>
              <a:t> 미션을 의사결정의 기준으로 삼습니다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err="1" smtClean="0"/>
              <a:t>인큐베이팅을</a:t>
            </a:r>
            <a:r>
              <a:rPr lang="ko-KR" altLang="en-US" dirty="0" smtClean="0"/>
              <a:t> 함에 있어서 이 차이를 인식하고 지속적으로 미션의 중요성을 강조해야 합니다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특히 경영절차의 모든 영역에서 미션이 강력한 영향을 끼친 다는 것을 </a:t>
            </a:r>
            <a:endParaRPr lang="en-US" altLang="ko-KR" dirty="0" smtClean="0"/>
          </a:p>
          <a:p>
            <a:r>
              <a:rPr lang="ko-KR" altLang="en-US" dirty="0" smtClean="0"/>
              <a:t>강조하고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이를 보완하기 위해 인큐베이팅이 필요함을 설명합니다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32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6024460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사회적경제</a:t>
            </a:r>
            <a:r>
              <a:rPr lang="ko-KR" altLang="en-US" dirty="0" smtClean="0"/>
              <a:t> 생태계의 중요성 설명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개별기업이 아닌 </a:t>
            </a:r>
            <a:r>
              <a:rPr lang="ko-KR" altLang="en-US" dirty="0" err="1" smtClean="0"/>
              <a:t>사회적경제</a:t>
            </a:r>
            <a:r>
              <a:rPr lang="ko-KR" altLang="en-US" dirty="0" smtClean="0"/>
              <a:t> 생태계가 중요한데</a:t>
            </a:r>
            <a:r>
              <a:rPr lang="en-US" altLang="ko-KR" dirty="0" smtClean="0"/>
              <a:t>, </a:t>
            </a:r>
            <a:r>
              <a:rPr lang="ko-KR" altLang="en-US" dirty="0" smtClean="0"/>
              <a:t>현재는 기반이 취약함을 설명합니다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윤리적 소비자</a:t>
            </a:r>
            <a:r>
              <a:rPr lang="en-US" altLang="ko-KR" dirty="0" smtClean="0"/>
              <a:t>, </a:t>
            </a:r>
            <a:r>
              <a:rPr lang="ko-KR" altLang="en-US" dirty="0" smtClean="0"/>
              <a:t>투자</a:t>
            </a:r>
            <a:r>
              <a:rPr lang="en-US" altLang="ko-KR" dirty="0" smtClean="0"/>
              <a:t>, </a:t>
            </a:r>
            <a:r>
              <a:rPr lang="ko-KR" altLang="en-US" dirty="0" smtClean="0"/>
              <a:t>네트워크</a:t>
            </a:r>
            <a:r>
              <a:rPr lang="en-US" altLang="ko-KR" dirty="0" smtClean="0"/>
              <a:t>, </a:t>
            </a:r>
            <a:r>
              <a:rPr lang="ko-KR" altLang="en-US" dirty="0" smtClean="0"/>
              <a:t>인력 및 기술 인프라</a:t>
            </a:r>
            <a:r>
              <a:rPr lang="en-US" altLang="ko-KR" dirty="0" smtClean="0"/>
              <a:t>, </a:t>
            </a:r>
            <a:r>
              <a:rPr lang="ko-KR" altLang="en-US" dirty="0" smtClean="0"/>
              <a:t>시장의 항목으로 구분하여 설명합니다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생태계의 기반이 취약하기 때문에 </a:t>
            </a:r>
            <a:r>
              <a:rPr lang="ko-KR" altLang="en-US" dirty="0" err="1" smtClean="0"/>
              <a:t>인큐베이팅을</a:t>
            </a:r>
            <a:r>
              <a:rPr lang="ko-KR" altLang="en-US" dirty="0" smtClean="0"/>
              <a:t> 통해 지속가능성을 키우는 것이 필요합니다</a:t>
            </a:r>
            <a:r>
              <a:rPr lang="en-US" altLang="ko-KR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33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0880014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/>
              <a:t>사회적경제</a:t>
            </a:r>
            <a:r>
              <a:rPr lang="ko-KR" altLang="en-US" dirty="0"/>
              <a:t> 생태계의 중요성 설명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강의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en-US" altLang="ko-KR" dirty="0" smtClean="0"/>
          </a:p>
          <a:p>
            <a:r>
              <a:rPr lang="ko-KR" altLang="en-US" dirty="0" err="1" smtClean="0"/>
              <a:t>사회적경제에서</a:t>
            </a:r>
            <a:r>
              <a:rPr lang="ko-KR" altLang="en-US" dirty="0" smtClean="0"/>
              <a:t> 는 거래기반 </a:t>
            </a:r>
            <a:r>
              <a:rPr lang="ko-KR" altLang="en-US" dirty="0" err="1" smtClean="0"/>
              <a:t>시장외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사회적시장</a:t>
            </a:r>
            <a:r>
              <a:rPr lang="ko-KR" altLang="en-US" dirty="0" smtClean="0"/>
              <a:t> 관계에 기반한 시장이 존재함을 </a:t>
            </a:r>
            <a:endParaRPr lang="en-US" altLang="ko-KR" dirty="0" smtClean="0"/>
          </a:p>
          <a:p>
            <a:r>
              <a:rPr lang="ko-KR" altLang="en-US" dirty="0" smtClean="0"/>
              <a:t>설명합니다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관계 기반 시장은 크게 커뮤니티와 내부거래 시장을 말합니다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예를 들어 </a:t>
            </a:r>
            <a:r>
              <a:rPr lang="ko-KR" altLang="en-US" dirty="0" err="1" smtClean="0"/>
              <a:t>성미산</a:t>
            </a:r>
            <a:r>
              <a:rPr lang="ko-KR" altLang="en-US" dirty="0" smtClean="0"/>
              <a:t> 마을이나 원주의 경우 </a:t>
            </a:r>
            <a:r>
              <a:rPr lang="ko-KR" altLang="en-US" dirty="0" err="1" smtClean="0"/>
              <a:t>사회적경제</a:t>
            </a:r>
            <a:r>
              <a:rPr lang="ko-KR" altLang="en-US" dirty="0" smtClean="0"/>
              <a:t> 조직이 신설될 경우 가까운 지역의 사회적 경제 조직들이 관련 제품을 우선 구매해 초기 매출향상을 지원하고 있습니다</a:t>
            </a:r>
            <a:r>
              <a:rPr lang="en-US" altLang="ko-KR" dirty="0" smtClean="0"/>
              <a:t>. </a:t>
            </a:r>
          </a:p>
          <a:p>
            <a:r>
              <a:rPr lang="ko-KR" altLang="en-US" dirty="0" smtClean="0"/>
              <a:t>궁극적으로 </a:t>
            </a:r>
            <a:r>
              <a:rPr lang="ko-KR" altLang="en-US" dirty="0" err="1" smtClean="0"/>
              <a:t>사회적경제는</a:t>
            </a:r>
            <a:r>
              <a:rPr lang="ko-KR" altLang="en-US" dirty="0" smtClean="0"/>
              <a:t> 시장경제가 아닌 공동체에 기반한 경제시스템임을 인식시킵니다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초기 </a:t>
            </a:r>
            <a:r>
              <a:rPr lang="ko-KR" altLang="en-US" dirty="0" err="1" smtClean="0"/>
              <a:t>스타트업</a:t>
            </a:r>
            <a:r>
              <a:rPr lang="ko-KR" altLang="en-US" dirty="0" smtClean="0"/>
              <a:t> 단계에 있는 기업의 경우 시장 경제 중심으로만 접근하는 경우가 많아서</a:t>
            </a:r>
            <a:r>
              <a:rPr lang="en-US" altLang="ko-KR" dirty="0" smtClean="0"/>
              <a:t>, </a:t>
            </a:r>
            <a:r>
              <a:rPr lang="ko-KR" altLang="en-US" dirty="0" smtClean="0"/>
              <a:t>생태계에 대한 참여의 중요성에 대해 인식하지 못하는 경우가 많습니다</a:t>
            </a:r>
            <a:r>
              <a:rPr lang="en-US" altLang="ko-KR" dirty="0" smtClean="0"/>
              <a:t>. </a:t>
            </a:r>
          </a:p>
          <a:p>
            <a:r>
              <a:rPr lang="ko-KR" altLang="en-US" dirty="0" smtClean="0"/>
              <a:t>이에 대한 인식의 전환을 지원해야 합니다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34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0232045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성장단계별 기업가 역량 차이 설명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성장단계별로 기업가의 역량이 차이가 나며</a:t>
            </a:r>
            <a:r>
              <a:rPr lang="en-US" altLang="ko-KR" dirty="0" smtClean="0"/>
              <a:t>, </a:t>
            </a:r>
            <a:r>
              <a:rPr lang="ko-KR" altLang="en-US" dirty="0" smtClean="0"/>
              <a:t>이슈가 다르기 때문에 성장단계를 고려한 </a:t>
            </a:r>
            <a:r>
              <a:rPr lang="ko-KR" altLang="en-US" dirty="0" err="1" smtClean="0"/>
              <a:t>인큐베이팅이</a:t>
            </a:r>
            <a:r>
              <a:rPr lang="ko-KR" altLang="en-US" dirty="0" smtClean="0"/>
              <a:t> 필요합니다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중요한 점은 성장단계별 이슈가 다르기 때문에 기업가들이 이 점을 사전에 대비한 준비가 필요하다는 점입니다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인큐베이터들의 개별적 </a:t>
            </a:r>
            <a:r>
              <a:rPr lang="ko-KR" altLang="en-US" dirty="0" err="1" smtClean="0"/>
              <a:t>코칭</a:t>
            </a:r>
            <a:r>
              <a:rPr lang="ko-KR" altLang="en-US" dirty="0" smtClean="0"/>
              <a:t> 과정에서 경영이슈가 달라지고 있음을 파악하거나</a:t>
            </a:r>
            <a:r>
              <a:rPr lang="en-US" altLang="ko-KR" dirty="0" smtClean="0"/>
              <a:t>, </a:t>
            </a:r>
            <a:r>
              <a:rPr lang="ko-KR" altLang="en-US" dirty="0" smtClean="0"/>
              <a:t>일정한 매출이나 채용이슈가 커지게 됨을 인지하게 되었을 때 기업가들에게 이 상황을 전달해 준비할 수 있도록 지원해야 합니다</a:t>
            </a:r>
            <a:r>
              <a:rPr lang="en-US" altLang="ko-KR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35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7918095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/>
              <a:t>성장단계별 기업가 역량 차이 설명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강의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마지막 성장단계에서는 </a:t>
            </a:r>
            <a:r>
              <a:rPr lang="ko-KR" altLang="en-US" dirty="0" err="1" smtClean="0"/>
              <a:t>인큐베이팅을</a:t>
            </a:r>
            <a:r>
              <a:rPr lang="ko-KR" altLang="en-US" dirty="0" smtClean="0"/>
              <a:t> 할 때 </a:t>
            </a:r>
            <a:r>
              <a:rPr lang="ko-KR" altLang="en-US" dirty="0" err="1" smtClean="0"/>
              <a:t>소셜미션을</a:t>
            </a:r>
            <a:r>
              <a:rPr lang="ko-KR" altLang="en-US" dirty="0" smtClean="0"/>
              <a:t> 단계별로 어떻게 내재화하도록 할 것인지에 대한 구체적인 계획과 실행을 지원해야 합니다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성장 단계에서 가장 큰 이슈는 조직운영이슈입니다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미션의 </a:t>
            </a:r>
            <a:r>
              <a:rPr lang="ko-KR" altLang="en-US" dirty="0" smtClean="0"/>
              <a:t>공감 정도에 따라 조직문화와 성과 창출이 </a:t>
            </a:r>
            <a:r>
              <a:rPr lang="ko-KR" altLang="en-US" dirty="0" smtClean="0"/>
              <a:t>나올 </a:t>
            </a:r>
            <a:r>
              <a:rPr lang="ko-KR" altLang="en-US" dirty="0" smtClean="0"/>
              <a:t>수 있다는 점을 명확히 인식하고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이에 대한 지원이 필요합니다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36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6538830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사회적기업</a:t>
            </a:r>
            <a:r>
              <a:rPr lang="ko-KR" altLang="en-US" dirty="0" smtClean="0"/>
              <a:t> 인큐베이터의 역할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활동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en-US" altLang="ko-KR" dirty="0" smtClean="0"/>
          </a:p>
          <a:p>
            <a:r>
              <a:rPr lang="ko-KR" altLang="en-US" dirty="0" err="1" smtClean="0"/>
              <a:t>사회적기업</a:t>
            </a:r>
            <a:r>
              <a:rPr lang="ko-KR" altLang="en-US" dirty="0" smtClean="0"/>
              <a:t> 인큐베이터의 역할에 대한 활동을 진행할 것임을 설명합니다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37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2086699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/>
              <a:t>사회적기업</a:t>
            </a:r>
            <a:r>
              <a:rPr lang="ko-KR" altLang="en-US" dirty="0"/>
              <a:t> 인큐베이터의 역할 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활동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en-US" altLang="ko-KR" dirty="0"/>
          </a:p>
          <a:p>
            <a:r>
              <a:rPr lang="ko-KR" altLang="en-US" dirty="0" smtClean="0"/>
              <a:t>자신이 생각하는 </a:t>
            </a:r>
            <a:r>
              <a:rPr lang="ko-KR" altLang="en-US" dirty="0" err="1" smtClean="0"/>
              <a:t>사회적기업</a:t>
            </a:r>
            <a:r>
              <a:rPr lang="ko-KR" altLang="en-US" dirty="0" smtClean="0"/>
              <a:t> 인큐베이터는 무엇인지 생각해보라고 합니다</a:t>
            </a:r>
            <a:r>
              <a:rPr lang="en-US" altLang="ko-KR" dirty="0" smtClean="0"/>
              <a:t>. </a:t>
            </a:r>
          </a:p>
          <a:p>
            <a:endParaRPr lang="en-US" altLang="ko-KR" dirty="0"/>
          </a:p>
          <a:p>
            <a:r>
              <a:rPr lang="ko-KR" altLang="en-US" dirty="0"/>
              <a:t>▨ </a:t>
            </a:r>
            <a:r>
              <a:rPr lang="en-US" altLang="ko-KR" dirty="0" smtClean="0"/>
              <a:t>Tip</a:t>
            </a:r>
          </a:p>
          <a:p>
            <a:endParaRPr lang="en-US" altLang="ko-KR" dirty="0"/>
          </a:p>
          <a:p>
            <a:r>
              <a:rPr lang="ko-KR" altLang="en-US" dirty="0" smtClean="0"/>
              <a:t>교재에 적어보도록 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38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3513416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/>
              <a:t>사회적기업</a:t>
            </a:r>
            <a:r>
              <a:rPr lang="ko-KR" altLang="en-US" dirty="0"/>
              <a:t> 인큐베이터의 역할 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활동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▨ 강의주안점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가이드에 따라 활동을 진행합니다</a:t>
            </a:r>
            <a:r>
              <a:rPr lang="en-US" altLang="ko-KR" dirty="0" smtClean="0"/>
              <a:t>. 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39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741295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4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77863" y="547688"/>
            <a:ext cx="5441950" cy="40814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0035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ko-KR" altLang="en-US" dirty="0" smtClean="0"/>
              <a:t>▨ 주제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만남의 광장</a:t>
            </a:r>
            <a:endParaRPr lang="en-US" altLang="ko-KR" dirty="0" smtClean="0"/>
          </a:p>
          <a:p>
            <a:endParaRPr lang="ko-KR" altLang="en-US" dirty="0" smtClean="0"/>
          </a:p>
          <a:p>
            <a:r>
              <a:rPr lang="ko-KR" altLang="en-US" dirty="0" smtClean="0"/>
              <a:t>▨ 운영방식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활동 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▨ </a:t>
            </a:r>
            <a:r>
              <a:rPr lang="ko-KR" altLang="en-US" dirty="0" smtClean="0"/>
              <a:t>강의주안점</a:t>
            </a:r>
          </a:p>
          <a:p>
            <a:endParaRPr lang="ko-KR" altLang="en-US" dirty="0" smtClean="0"/>
          </a:p>
          <a:p>
            <a:r>
              <a:rPr lang="ko-KR" altLang="en-US" dirty="0"/>
              <a:t>명찰에 </a:t>
            </a:r>
            <a:r>
              <a:rPr lang="ko-KR" altLang="en-US" dirty="0" err="1"/>
              <a:t>별명적기</a:t>
            </a:r>
            <a:endParaRPr lang="ko-KR" altLang="en-US" dirty="0"/>
          </a:p>
          <a:p>
            <a:endParaRPr lang="en-US" altLang="ko-KR" dirty="0" smtClean="0"/>
          </a:p>
          <a:p>
            <a:r>
              <a:rPr lang="ko-KR" altLang="en-US" dirty="0" smtClean="0"/>
              <a:t>자신을 </a:t>
            </a:r>
            <a:r>
              <a:rPr lang="ko-KR" altLang="en-US" dirty="0" smtClean="0"/>
              <a:t>잘 표현할 수 있는 단어들을 생각해보고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별명을 붙여 자신을 간단히 소개합니다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재미있고 </a:t>
            </a:r>
            <a:r>
              <a:rPr lang="ko-KR" altLang="en-US" dirty="0" err="1" smtClean="0"/>
              <a:t>인상깊게</a:t>
            </a:r>
            <a:r>
              <a:rPr lang="ko-KR" altLang="en-US" dirty="0" smtClean="0"/>
              <a:t> 소개하여 분위기를 친숙하게 만들도록 유도합니다</a:t>
            </a:r>
            <a:r>
              <a:rPr lang="en-US" altLang="ko-KR" dirty="0" smtClean="0"/>
              <a:t>.</a:t>
            </a:r>
          </a:p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48A260F-C972-4A5B-BCAF-D7A7E1CB39AE}" type="slidenum">
              <a:rPr lang="ko-KR" altLang="en-US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/>
              <a:t>사회적기업</a:t>
            </a:r>
            <a:r>
              <a:rPr lang="ko-KR" altLang="en-US" dirty="0"/>
              <a:t> 인큐베이터의 역할 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활동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가이드에 따라 활동을 진행합니다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인터뷰 시간은 </a:t>
            </a:r>
            <a:r>
              <a:rPr lang="en-US" altLang="ko-KR" dirty="0" smtClean="0"/>
              <a:t>1</a:t>
            </a:r>
            <a:r>
              <a:rPr lang="ko-KR" altLang="en-US" dirty="0" smtClean="0"/>
              <a:t>분임을 주지시킵니다</a:t>
            </a:r>
            <a:r>
              <a:rPr lang="en-US" altLang="ko-KR" dirty="0" smtClean="0"/>
              <a:t>.</a:t>
            </a:r>
          </a:p>
          <a:p>
            <a:endParaRPr lang="en-US" altLang="ko-KR" dirty="0"/>
          </a:p>
          <a:p>
            <a:r>
              <a:rPr lang="ko-KR" altLang="en-US" dirty="0"/>
              <a:t>▨ </a:t>
            </a:r>
            <a:r>
              <a:rPr lang="en-US" altLang="ko-KR" dirty="0" smtClean="0"/>
              <a:t>Tip</a:t>
            </a:r>
          </a:p>
          <a:p>
            <a:endParaRPr lang="en-US" altLang="ko-KR" dirty="0"/>
          </a:p>
          <a:p>
            <a:r>
              <a:rPr lang="ko-KR" altLang="en-US" dirty="0" smtClean="0"/>
              <a:t>준비된 후 강사가 시작을 외쳐줍니다</a:t>
            </a:r>
            <a:r>
              <a:rPr lang="en-US" altLang="ko-KR" dirty="0" smtClean="0"/>
              <a:t>.</a:t>
            </a:r>
            <a:endParaRPr lang="ko-KR" altLang="en-US" dirty="0"/>
          </a:p>
          <a:p>
            <a:endParaRPr lang="en-US" altLang="ko-KR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40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9106768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/>
              <a:t>사회적기업</a:t>
            </a:r>
            <a:r>
              <a:rPr lang="ko-KR" altLang="en-US" dirty="0"/>
              <a:t> 인큐베이터의 역할 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활동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가이드에 따라 활동을 진행합니다</a:t>
            </a:r>
            <a:r>
              <a:rPr lang="en-US" altLang="ko-KR" dirty="0" smtClean="0"/>
              <a:t>.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▨ </a:t>
            </a:r>
            <a:r>
              <a:rPr lang="en-US" altLang="ko-KR" dirty="0" smtClean="0"/>
              <a:t>TIP</a:t>
            </a:r>
          </a:p>
          <a:p>
            <a:endParaRPr lang="en-US" altLang="ko-KR" dirty="0"/>
          </a:p>
          <a:p>
            <a:r>
              <a:rPr lang="ko-KR" altLang="en-US" dirty="0" smtClean="0"/>
              <a:t>마무리되면 </a:t>
            </a:r>
            <a:r>
              <a:rPr lang="ko-KR" altLang="en-US" dirty="0" err="1" smtClean="0"/>
              <a:t>인터뷰어와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인터뷰이가</a:t>
            </a:r>
            <a:r>
              <a:rPr lang="ko-KR" altLang="en-US" dirty="0" smtClean="0"/>
              <a:t> 반대로 진행합니다</a:t>
            </a:r>
            <a:r>
              <a:rPr lang="en-US" altLang="ko-KR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41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0937566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/>
              <a:t>사회적기업</a:t>
            </a:r>
            <a:r>
              <a:rPr lang="ko-KR" altLang="en-US" dirty="0"/>
              <a:t> 인큐베이터의 역할 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활동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각 팀원이 정리한 인큐베이터의 역할을 각 동그라미에 쓰고</a:t>
            </a:r>
            <a:endParaRPr lang="en-US" altLang="ko-KR" dirty="0" smtClean="0"/>
          </a:p>
          <a:p>
            <a:r>
              <a:rPr lang="ko-KR" altLang="en-US" dirty="0" smtClean="0"/>
              <a:t>역할을 수행하기 위해 필요한 역량을 마인드맵에 적어보도록 합니다</a:t>
            </a:r>
            <a:r>
              <a:rPr lang="en-US" altLang="ko-KR" dirty="0" smtClean="0"/>
              <a:t>. </a:t>
            </a:r>
          </a:p>
          <a:p>
            <a:r>
              <a:rPr lang="ko-KR" altLang="en-US" dirty="0" smtClean="0"/>
              <a:t>팀 별로 시트를 </a:t>
            </a:r>
            <a:r>
              <a:rPr lang="ko-KR" altLang="en-US" dirty="0" smtClean="0"/>
              <a:t>나눠줍니다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42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6504598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/>
              <a:t>사회적기업</a:t>
            </a:r>
            <a:r>
              <a:rPr lang="ko-KR" altLang="en-US" dirty="0"/>
              <a:t> 인큐베이터의 역할 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활동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err="1" smtClean="0"/>
              <a:t>팀별로</a:t>
            </a:r>
            <a:r>
              <a:rPr lang="ko-KR" altLang="en-US" dirty="0" smtClean="0"/>
              <a:t> 발표자가 나와 발표를 진행하고 강사가 피드백을 하거나 다른 팀의 의견을 듣습니다</a:t>
            </a:r>
            <a:r>
              <a:rPr lang="en-US" altLang="ko-KR" dirty="0" smtClean="0"/>
              <a:t>. </a:t>
            </a:r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 smtClean="0"/>
              <a:t>TIP</a:t>
            </a:r>
          </a:p>
          <a:p>
            <a:endParaRPr lang="en-US" altLang="ko-KR" dirty="0"/>
          </a:p>
          <a:p>
            <a:r>
              <a:rPr lang="ko-KR" altLang="en-US" dirty="0" smtClean="0"/>
              <a:t>발표시간은 </a:t>
            </a:r>
            <a:r>
              <a:rPr lang="ko-KR" altLang="en-US" dirty="0" err="1" smtClean="0"/>
              <a:t>팀당</a:t>
            </a:r>
            <a:r>
              <a:rPr lang="ko-KR" altLang="en-US" dirty="0" smtClean="0"/>
              <a:t> </a:t>
            </a:r>
            <a:r>
              <a:rPr lang="en-US" altLang="ko-KR" dirty="0" smtClean="0"/>
              <a:t>2-3</a:t>
            </a:r>
            <a:r>
              <a:rPr lang="ko-KR" altLang="en-US" dirty="0" smtClean="0"/>
              <a:t>분으로 제한합니다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43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4644365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사회적기업</a:t>
            </a:r>
            <a:r>
              <a:rPr lang="ko-KR" altLang="en-US" dirty="0" smtClean="0"/>
              <a:t> 인큐베이터의 역할 피드백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활동에 대한 피드백으로</a:t>
            </a:r>
            <a:r>
              <a:rPr lang="en-US" altLang="ko-KR" dirty="0" smtClean="0"/>
              <a:t>, </a:t>
            </a:r>
            <a:r>
              <a:rPr lang="ko-KR" altLang="en-US" dirty="0" smtClean="0"/>
              <a:t>학습자들의 활동 내용에서 중복된 부분을 언급하며 </a:t>
            </a:r>
            <a:endParaRPr lang="en-US" altLang="ko-KR" dirty="0" smtClean="0"/>
          </a:p>
          <a:p>
            <a:r>
              <a:rPr lang="ko-KR" altLang="en-US" dirty="0" smtClean="0"/>
              <a:t>인큐베이터의 역할을 </a:t>
            </a:r>
            <a:r>
              <a:rPr lang="en-US" altLang="ko-KR" dirty="0" smtClean="0"/>
              <a:t>5</a:t>
            </a:r>
            <a:r>
              <a:rPr lang="ko-KR" altLang="en-US" dirty="0" smtClean="0"/>
              <a:t>가지로 정리할 수 있음을 설명합니다</a:t>
            </a:r>
            <a:r>
              <a:rPr lang="en-US" altLang="ko-KR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44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2904588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사회적기업</a:t>
            </a:r>
            <a:r>
              <a:rPr lang="ko-KR" altLang="en-US" dirty="0" smtClean="0"/>
              <a:t> 인큐베이터의 정의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사회적기업</a:t>
            </a:r>
            <a:r>
              <a:rPr lang="ko-KR" altLang="en-US" dirty="0" smtClean="0"/>
              <a:t> 인큐베이터의 정의를 읽어줍니다</a:t>
            </a:r>
            <a:r>
              <a:rPr lang="en-US" altLang="ko-KR" dirty="0" smtClean="0"/>
              <a:t>. </a:t>
            </a:r>
            <a:r>
              <a:rPr lang="ko-KR" altLang="en-US" dirty="0" err="1" smtClean="0"/>
              <a:t>하이라이트된</a:t>
            </a:r>
            <a:r>
              <a:rPr lang="ko-KR" altLang="en-US" dirty="0" smtClean="0"/>
              <a:t> 키워드를 중심으로 설명합니다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영리기업과 달리 </a:t>
            </a:r>
            <a:r>
              <a:rPr lang="ko-KR" altLang="en-US" dirty="0" err="1" smtClean="0"/>
              <a:t>소셜미션</a:t>
            </a:r>
            <a:r>
              <a:rPr lang="ko-KR" altLang="en-US" dirty="0" smtClean="0"/>
              <a:t> 명확화를 지원해야 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기본적인 경영 전문성이 요구되고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교육하는 사람이 아니라 지지하고 지원하는 사람임을 인식시켜야 </a:t>
            </a:r>
            <a:r>
              <a:rPr lang="ko-KR" altLang="en-US" dirty="0" smtClean="0"/>
              <a:t>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45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9917502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전문 인큐베이터 육성의 현황 설명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ko-KR" altLang="en-US" dirty="0" smtClean="0"/>
              <a:t>강의주안점</a:t>
            </a:r>
            <a:endParaRPr lang="ko-KR" altLang="en-US" dirty="0"/>
          </a:p>
          <a:p>
            <a:r>
              <a:rPr lang="ko-KR" altLang="en-US" dirty="0" smtClean="0"/>
              <a:t>중간지원조직은 섹터간 융합과 소통 지원</a:t>
            </a:r>
            <a:r>
              <a:rPr lang="en-US" altLang="ko-KR" dirty="0" smtClean="0"/>
              <a:t>, </a:t>
            </a:r>
            <a:r>
              <a:rPr lang="ko-KR" altLang="en-US" dirty="0" smtClean="0"/>
              <a:t>정부 지원 전달체계</a:t>
            </a:r>
            <a:r>
              <a:rPr lang="en-US" altLang="ko-KR" dirty="0" smtClean="0"/>
              <a:t>, </a:t>
            </a:r>
            <a:r>
              <a:rPr lang="ko-KR" altLang="en-US" dirty="0" smtClean="0"/>
              <a:t>생태계 조성을 위한 정책 제안 개별 조직 </a:t>
            </a:r>
            <a:r>
              <a:rPr lang="ko-KR" altLang="en-US" dirty="0" err="1" smtClean="0"/>
              <a:t>인큐베이팅</a:t>
            </a:r>
            <a:r>
              <a:rPr lang="en-US" altLang="ko-KR" dirty="0" smtClean="0"/>
              <a:t>, </a:t>
            </a:r>
            <a:r>
              <a:rPr lang="ko-KR" altLang="en-US" dirty="0" smtClean="0"/>
              <a:t>필요 자원 연계와 배분 기능을 가지고 있습니다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이 가운데 생태계의 </a:t>
            </a:r>
            <a:r>
              <a:rPr lang="ko-KR" altLang="en-US" dirty="0" err="1" smtClean="0"/>
              <a:t>니즈는</a:t>
            </a:r>
            <a:r>
              <a:rPr lang="ko-KR" altLang="en-US" dirty="0" smtClean="0"/>
              <a:t> 크나 가장 부족한 역량이 </a:t>
            </a:r>
            <a:r>
              <a:rPr lang="ko-KR" altLang="en-US" dirty="0" err="1" smtClean="0"/>
              <a:t>인큐베이팅</a:t>
            </a:r>
            <a:r>
              <a:rPr lang="ko-KR" altLang="en-US" dirty="0" smtClean="0"/>
              <a:t> 역량입니다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인큐베이터란 언어보다 주로 </a:t>
            </a:r>
            <a:r>
              <a:rPr lang="ko-KR" altLang="en-US" dirty="0" err="1" smtClean="0"/>
              <a:t>멘토라고</a:t>
            </a:r>
            <a:r>
              <a:rPr lang="ko-KR" altLang="en-US" dirty="0" smtClean="0"/>
              <a:t> 불리고 있는 </a:t>
            </a:r>
            <a:r>
              <a:rPr lang="ko-KR" altLang="en-US" dirty="0" err="1" smtClean="0"/>
              <a:t>고용부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사회적기업가</a:t>
            </a:r>
            <a:r>
              <a:rPr lang="ko-KR" altLang="en-US" dirty="0" smtClean="0"/>
              <a:t> 육성사업의 인큐베이터들만 인큐베이터라고 이야기되지만</a:t>
            </a:r>
            <a:r>
              <a:rPr lang="en-US" altLang="ko-KR" dirty="0" smtClean="0"/>
              <a:t>, </a:t>
            </a:r>
            <a:r>
              <a:rPr lang="ko-KR" altLang="en-US" dirty="0" smtClean="0"/>
              <a:t>실제 인증 지원업무를 포함해 중간지원조직의 필수 </a:t>
            </a:r>
            <a:r>
              <a:rPr lang="ko-KR" altLang="en-US" dirty="0" err="1" smtClean="0"/>
              <a:t>기능중</a:t>
            </a:r>
            <a:r>
              <a:rPr lang="ko-KR" altLang="en-US" dirty="0" smtClean="0"/>
              <a:t> 하나가 </a:t>
            </a:r>
            <a:r>
              <a:rPr lang="ko-KR" altLang="en-US" dirty="0" err="1" smtClean="0"/>
              <a:t>인큐베이팅이라고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했을때</a:t>
            </a:r>
            <a:r>
              <a:rPr lang="ko-KR" altLang="en-US" dirty="0" smtClean="0"/>
              <a:t> 대략 </a:t>
            </a:r>
            <a:r>
              <a:rPr lang="en-US" altLang="ko-KR" dirty="0" smtClean="0"/>
              <a:t>3-400</a:t>
            </a:r>
            <a:r>
              <a:rPr lang="ko-KR" altLang="en-US" dirty="0" smtClean="0"/>
              <a:t>명의 인큐베이터가 존재하고 있습니다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▨ </a:t>
            </a:r>
            <a:r>
              <a:rPr lang="en-US" altLang="ko-KR" dirty="0" smtClean="0"/>
              <a:t>TIP</a:t>
            </a:r>
          </a:p>
          <a:p>
            <a:r>
              <a:rPr lang="ko-KR" altLang="en-US" dirty="0" smtClean="0"/>
              <a:t>외국 </a:t>
            </a:r>
            <a:r>
              <a:rPr lang="ko-KR" altLang="en-US" dirty="0" err="1" smtClean="0"/>
              <a:t>인큐베이팅</a:t>
            </a:r>
            <a:r>
              <a:rPr lang="ko-KR" altLang="en-US" dirty="0" smtClean="0"/>
              <a:t> </a:t>
            </a:r>
            <a:r>
              <a:rPr lang="ko-KR" altLang="en-US" dirty="0" smtClean="0"/>
              <a:t>사례로 </a:t>
            </a:r>
            <a:endParaRPr lang="ko-KR" altLang="en-US" dirty="0" smtClean="0"/>
          </a:p>
          <a:p>
            <a:r>
              <a:rPr lang="ko-KR" altLang="en-US" dirty="0" err="1" smtClean="0"/>
              <a:t>몬드라곤</a:t>
            </a:r>
            <a:r>
              <a:rPr lang="ko-KR" altLang="en-US" dirty="0" smtClean="0"/>
              <a:t> </a:t>
            </a:r>
            <a:r>
              <a:rPr lang="en-US" altLang="ko-KR" dirty="0" smtClean="0"/>
              <a:t>24-30</a:t>
            </a:r>
            <a:r>
              <a:rPr lang="ko-KR" altLang="en-US" dirty="0" smtClean="0"/>
              <a:t>개월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영파운데이션</a:t>
            </a:r>
            <a:r>
              <a:rPr lang="ko-KR" altLang="en-US" dirty="0" smtClean="0"/>
              <a:t> </a:t>
            </a:r>
            <a:r>
              <a:rPr lang="en-US" altLang="ko-KR" dirty="0" smtClean="0"/>
              <a:t>18</a:t>
            </a:r>
            <a:r>
              <a:rPr lang="ko-KR" altLang="en-US" dirty="0" smtClean="0"/>
              <a:t>개월 </a:t>
            </a:r>
            <a:r>
              <a:rPr lang="ko-KR" altLang="en-US" dirty="0" smtClean="0"/>
              <a:t>등을 설명합니다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endParaRPr lang="en-US" altLang="ko-KR" dirty="0" smtClean="0"/>
          </a:p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46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6809333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전문 인큐베이터 육성 현황 설명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인큐베이터 </a:t>
            </a:r>
            <a:r>
              <a:rPr lang="en-US" altLang="ko-KR" dirty="0" smtClean="0"/>
              <a:t>5</a:t>
            </a:r>
            <a:r>
              <a:rPr lang="ko-KR" altLang="en-US" dirty="0" smtClean="0"/>
              <a:t>개 역할 수행을 위해 대략</a:t>
            </a:r>
            <a:r>
              <a:rPr lang="en-US" altLang="ko-KR" dirty="0" smtClean="0"/>
              <a:t> 9</a:t>
            </a:r>
            <a:r>
              <a:rPr lang="ko-KR" altLang="en-US" dirty="0" smtClean="0"/>
              <a:t>개의 역량이 요구되고 있습니다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47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1415824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전문 인큐베이터 육성 </a:t>
            </a:r>
            <a:r>
              <a:rPr lang="en-US" altLang="ko-KR" dirty="0" smtClean="0"/>
              <a:t>– </a:t>
            </a:r>
            <a:r>
              <a:rPr lang="ko-KR" altLang="en-US" dirty="0" err="1" smtClean="0"/>
              <a:t>역량별</a:t>
            </a:r>
            <a:r>
              <a:rPr lang="ko-KR" altLang="en-US" dirty="0" smtClean="0"/>
              <a:t> 문제점 설명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요구역량에 대한 문제점에 대해 설명합니다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전문가</a:t>
            </a:r>
            <a:r>
              <a:rPr lang="en-US" altLang="ko-KR" dirty="0" smtClean="0"/>
              <a:t>, </a:t>
            </a:r>
            <a:r>
              <a:rPr lang="ko-KR" altLang="en-US" dirty="0" smtClean="0"/>
              <a:t>기업가</a:t>
            </a:r>
            <a:r>
              <a:rPr lang="en-US" altLang="ko-KR" dirty="0" smtClean="0"/>
              <a:t>, </a:t>
            </a:r>
            <a:r>
              <a:rPr lang="ko-KR" altLang="en-US" dirty="0" smtClean="0"/>
              <a:t>지원조직 구성원을 인터뷰한 결과</a:t>
            </a:r>
            <a:r>
              <a:rPr lang="en-US" altLang="ko-KR" dirty="0" smtClean="0"/>
              <a:t>, </a:t>
            </a:r>
            <a:r>
              <a:rPr lang="ko-KR" altLang="en-US" dirty="0" smtClean="0"/>
              <a:t>인큐베이터에게 요구되고 기대되는 핵심역량과 실제 인큐베이터들의 역량 사이에는 큰 </a:t>
            </a:r>
            <a:r>
              <a:rPr lang="en-US" altLang="ko-KR" dirty="0" smtClean="0"/>
              <a:t>Gap</a:t>
            </a:r>
            <a:r>
              <a:rPr lang="ko-KR" altLang="en-US" dirty="0" smtClean="0"/>
              <a:t>이 존재해 단발성 교육이나 교류가 아닌 장기적인 육성 프로그램 운영이 요구됩니다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endParaRPr lang="en-US" altLang="ko-KR" dirty="0" smtClean="0"/>
          </a:p>
          <a:p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48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4614902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사회적기업가의</a:t>
            </a:r>
            <a:r>
              <a:rPr lang="ko-KR" altLang="en-US" dirty="0" smtClean="0"/>
              <a:t> 특성 설명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사회적기업가의</a:t>
            </a:r>
            <a:r>
              <a:rPr lang="ko-KR" altLang="en-US" dirty="0" smtClean="0"/>
              <a:t> 특성을 정리하고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마지막에 미션에 기반한 의사결정이 궁극적으로 </a:t>
            </a:r>
            <a:endParaRPr lang="en-US" altLang="ko-KR" dirty="0" smtClean="0"/>
          </a:p>
          <a:p>
            <a:r>
              <a:rPr lang="ko-KR" altLang="en-US" dirty="0" err="1" smtClean="0"/>
              <a:t>사회적기업가와</a:t>
            </a:r>
            <a:r>
              <a:rPr lang="ko-KR" altLang="en-US" dirty="0" smtClean="0"/>
              <a:t> 영리기업가를 구분하는 가장 큰 차이임을 인식시킵니다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흔히 영리에서 오신 전문가의 경우 미션과 비즈니스를 다른 틀로 구분해서 살펴보는 경우가 많고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미션이 비즈니스에 끼치는 핵심적인 역할에 대한 인식 부족이 많습니다</a:t>
            </a:r>
            <a:r>
              <a:rPr lang="en-US" altLang="ko-KR" dirty="0" smtClean="0"/>
              <a:t>. </a:t>
            </a:r>
          </a:p>
          <a:p>
            <a:r>
              <a:rPr lang="ko-KR" altLang="en-US" dirty="0" smtClean="0"/>
              <a:t>그러나 현장의 </a:t>
            </a:r>
            <a:r>
              <a:rPr lang="ko-KR" altLang="en-US" dirty="0" err="1" smtClean="0"/>
              <a:t>진정성</a:t>
            </a:r>
            <a:r>
              <a:rPr lang="ko-KR" altLang="en-US" dirty="0" smtClean="0"/>
              <a:t> 있는 </a:t>
            </a:r>
            <a:r>
              <a:rPr lang="ko-KR" altLang="en-US" dirty="0" err="1" smtClean="0"/>
              <a:t>사회적기업가들은</a:t>
            </a:r>
            <a:r>
              <a:rPr lang="ko-KR" altLang="en-US" dirty="0" smtClean="0"/>
              <a:t> 경영 활동에 있어 미션을 중심으로 하는 의사 결정을 하고 있어 이를 잘 지원하는 것이 인큐베이터의 핵심 역할임을 전달합니다</a:t>
            </a:r>
            <a:r>
              <a:rPr lang="en-US" altLang="ko-KR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49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004549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058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77863" y="547688"/>
            <a:ext cx="5441950" cy="40814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1059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ko-KR" altLang="en-US" dirty="0" smtClean="0"/>
              <a:t>▨ 주제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만남의 광장</a:t>
            </a:r>
            <a:endParaRPr lang="en-US" altLang="ko-KR" dirty="0" smtClean="0"/>
          </a:p>
          <a:p>
            <a:endParaRPr lang="ko-KR" altLang="en-US" dirty="0" smtClean="0"/>
          </a:p>
          <a:p>
            <a:r>
              <a:rPr lang="ko-KR" altLang="en-US" dirty="0" smtClean="0"/>
              <a:t>▨ 운영방식</a:t>
            </a:r>
          </a:p>
          <a:p>
            <a:endParaRPr lang="ko-KR" altLang="en-US" dirty="0" smtClean="0"/>
          </a:p>
          <a:p>
            <a:r>
              <a:rPr lang="ko-KR" altLang="en-US" dirty="0"/>
              <a:t>활동 </a:t>
            </a:r>
            <a:endParaRPr lang="en-US" altLang="ko-KR" dirty="0"/>
          </a:p>
          <a:p>
            <a:endParaRPr lang="ko-KR" altLang="en-US" dirty="0" smtClean="0"/>
          </a:p>
          <a:p>
            <a:r>
              <a:rPr lang="ko-KR" altLang="en-US" dirty="0" smtClean="0"/>
              <a:t>▨ 강의주안점</a:t>
            </a:r>
          </a:p>
          <a:p>
            <a:endParaRPr lang="en-US" altLang="ko-KR" dirty="0" smtClean="0"/>
          </a:p>
          <a:p>
            <a:r>
              <a:rPr lang="ko-KR" altLang="en-US" dirty="0"/>
              <a:t>자신의 별명을 중심으로 팀에서 자기 </a:t>
            </a:r>
            <a:r>
              <a:rPr lang="ko-KR" altLang="en-US" dirty="0" smtClean="0"/>
              <a:t>소개하기</a:t>
            </a:r>
            <a:endParaRPr lang="en-US" altLang="ko-KR" dirty="0" smtClean="0"/>
          </a:p>
          <a:p>
            <a:endParaRPr lang="ko-KR" altLang="en-US" dirty="0" smtClean="0"/>
          </a:p>
          <a:p>
            <a:r>
              <a:rPr lang="ko-KR" altLang="en-US" dirty="0" smtClean="0"/>
              <a:t>팀에서 팀원들이 자기소개를 할 때마다 나머지 팀원들이 열렬히 환호하도록 유도합니다</a:t>
            </a:r>
            <a:r>
              <a:rPr lang="en-US" altLang="ko-KR" dirty="0" smtClean="0"/>
              <a:t>.</a:t>
            </a: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59A3D3-8A15-49DC-9E2C-ED0B3A56918B}" type="slidenum">
              <a:rPr lang="ko-KR" altLang="en-US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인큐베이팅</a:t>
            </a:r>
            <a:r>
              <a:rPr lang="ko-KR" altLang="en-US" dirty="0" smtClean="0"/>
              <a:t> 성공요인 설명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</a:t>
            </a:r>
            <a:r>
              <a:rPr lang="ko-KR" altLang="en-US" dirty="0"/>
              <a:t>의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아무리 </a:t>
            </a:r>
            <a:r>
              <a:rPr lang="ko-KR" altLang="en-US" dirty="0" err="1" smtClean="0"/>
              <a:t>실력있는</a:t>
            </a:r>
            <a:r>
              <a:rPr lang="ko-KR" altLang="en-US" dirty="0" smtClean="0"/>
              <a:t> 인큐베이터라 하더라도 사전 신뢰가 깨어지면 아무 소용이 없음을 </a:t>
            </a:r>
            <a:endParaRPr lang="en-US" altLang="ko-KR" dirty="0" smtClean="0"/>
          </a:p>
          <a:p>
            <a:r>
              <a:rPr lang="ko-KR" altLang="en-US" dirty="0" smtClean="0"/>
              <a:t>설명합니다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인큐베이터 평가의 핵심은 </a:t>
            </a:r>
            <a:r>
              <a:rPr lang="ko-KR" altLang="en-US" dirty="0" err="1" smtClean="0"/>
              <a:t>사회적기업가</a:t>
            </a:r>
            <a:r>
              <a:rPr lang="ko-KR" altLang="en-US" dirty="0" smtClean="0"/>
              <a:t> 정신 제고에 있고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모든 과정에서 이 점을 잊지 말아야 함을 </a:t>
            </a:r>
            <a:r>
              <a:rPr lang="ko-KR" altLang="en-US" dirty="0" smtClean="0"/>
              <a:t>강조합니다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50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50973774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사회적기업</a:t>
            </a:r>
            <a:r>
              <a:rPr lang="ko-KR" altLang="en-US" dirty="0" smtClean="0"/>
              <a:t> 인큐베이터의 역할 이해를 위한 동영상 시청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동영상 시청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신영복 선생이 </a:t>
            </a:r>
            <a:r>
              <a:rPr lang="ko-KR" altLang="en-US" dirty="0" err="1" smtClean="0"/>
              <a:t>청구회</a:t>
            </a:r>
            <a:r>
              <a:rPr lang="ko-KR" altLang="en-US" dirty="0" smtClean="0"/>
              <a:t> 아이들과 만남을 갖는 과정이 인큐베이터의 역할과도 비슷하다고 생각합니다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인큐베이터의 역할을 떠올리며 보시면 좋겠습니다</a:t>
            </a:r>
            <a:r>
              <a:rPr lang="en-US" altLang="ko-KR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51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57939638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모듈</a:t>
            </a:r>
            <a:r>
              <a:rPr lang="en-US" altLang="ko-KR" dirty="0" smtClean="0"/>
              <a:t>1 </a:t>
            </a:r>
            <a:r>
              <a:rPr lang="ko-KR" altLang="en-US" dirty="0" smtClean="0"/>
              <a:t>질의응답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질의응답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자유롭게 </a:t>
            </a:r>
            <a:r>
              <a:rPr lang="ko-KR" altLang="en-US" dirty="0" err="1" smtClean="0"/>
              <a:t>질의응답합니다</a:t>
            </a:r>
            <a:r>
              <a:rPr lang="en-US" altLang="ko-KR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52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53210266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en-US" altLang="ko-KR" dirty="0" smtClean="0"/>
          </a:p>
          <a:p>
            <a:r>
              <a:rPr lang="ko-KR" altLang="en-US" dirty="0" err="1" smtClean="0"/>
              <a:t>인큐베이팅</a:t>
            </a:r>
            <a:r>
              <a:rPr lang="ko-KR" altLang="en-US" dirty="0" smtClean="0"/>
              <a:t> </a:t>
            </a:r>
            <a:r>
              <a:rPr lang="ko-KR" altLang="en-US" dirty="0" smtClean="0"/>
              <a:t>개요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교과서적인 </a:t>
            </a:r>
            <a:r>
              <a:rPr lang="ko-KR" altLang="en-US" dirty="0" err="1" smtClean="0"/>
              <a:t>인큐베이팅</a:t>
            </a:r>
            <a:r>
              <a:rPr lang="ko-KR" altLang="en-US" dirty="0" smtClean="0"/>
              <a:t> 방법론을 소개하되</a:t>
            </a:r>
            <a:r>
              <a:rPr lang="en-US" altLang="ko-KR" dirty="0" smtClean="0"/>
              <a:t>, </a:t>
            </a:r>
            <a:r>
              <a:rPr lang="ko-KR" altLang="en-US" dirty="0" smtClean="0"/>
              <a:t>핵심은 자기 결에 맞는 </a:t>
            </a:r>
            <a:r>
              <a:rPr lang="ko-KR" altLang="en-US" dirty="0" err="1" smtClean="0"/>
              <a:t>인큐베이팅임을</a:t>
            </a:r>
            <a:r>
              <a:rPr lang="ko-KR" altLang="en-US" dirty="0" smtClean="0"/>
              <a:t> 강조합니다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53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61090133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인큐베이터 역할 설명</a:t>
            </a:r>
            <a:r>
              <a:rPr lang="en-US" altLang="ko-KR" dirty="0" smtClean="0"/>
              <a:t>		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질의응답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인큐베이터와 </a:t>
            </a:r>
            <a:r>
              <a:rPr lang="ko-KR" altLang="en-US" dirty="0" err="1" smtClean="0"/>
              <a:t>세르파의</a:t>
            </a:r>
            <a:r>
              <a:rPr lang="ko-KR" altLang="en-US" dirty="0" smtClean="0"/>
              <a:t> 공통점을 생각해보도록 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54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8627224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/>
              <a:t>인큐베이터 역할 설명</a:t>
            </a:r>
            <a:r>
              <a:rPr lang="en-US" altLang="ko-KR" dirty="0"/>
              <a:t>		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질의응답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인큐베이터와 </a:t>
            </a:r>
            <a:r>
              <a:rPr lang="ko-KR" altLang="en-US" dirty="0" err="1"/>
              <a:t>세르파의</a:t>
            </a:r>
            <a:r>
              <a:rPr lang="ko-KR" altLang="en-US" dirty="0"/>
              <a:t> 공통점을 생각해보도록 합니다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55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5240364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인큐베이팅</a:t>
            </a:r>
            <a:r>
              <a:rPr lang="ko-KR" altLang="en-US" dirty="0" smtClean="0"/>
              <a:t> </a:t>
            </a:r>
            <a:r>
              <a:rPr lang="ko-KR" altLang="en-US" dirty="0" smtClean="0"/>
              <a:t>필요성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활동 </a:t>
            </a:r>
            <a:r>
              <a:rPr lang="ko-KR" altLang="en-US" dirty="0" smtClean="0"/>
              <a:t>및 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수강생이 </a:t>
            </a:r>
            <a:r>
              <a:rPr lang="ko-KR" altLang="en-US" dirty="0" smtClean="0"/>
              <a:t>느끼는 필요성 </a:t>
            </a:r>
            <a:r>
              <a:rPr lang="ko-KR" altLang="en-US" dirty="0" err="1" smtClean="0"/>
              <a:t>재공유하는</a:t>
            </a:r>
            <a:r>
              <a:rPr lang="ko-KR" altLang="en-US" dirty="0" smtClean="0"/>
              <a:t> 과정에서 </a:t>
            </a:r>
            <a:r>
              <a:rPr lang="ko-KR" altLang="en-US" dirty="0" err="1" smtClean="0"/>
              <a:t>인큐베이팅</a:t>
            </a:r>
            <a:r>
              <a:rPr lang="ko-KR" altLang="en-US" dirty="0" smtClean="0"/>
              <a:t> 역할 명확화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 smtClean="0"/>
              <a:t>TIP</a:t>
            </a:r>
          </a:p>
          <a:p>
            <a:r>
              <a:rPr lang="en-US" altLang="ko-KR" dirty="0" smtClean="0"/>
              <a:t>     </a:t>
            </a:r>
          </a:p>
          <a:p>
            <a:r>
              <a:rPr lang="ko-KR" altLang="en-US" dirty="0" err="1" smtClean="0"/>
              <a:t>인큐베이팅</a:t>
            </a:r>
            <a:r>
              <a:rPr lang="ko-KR" altLang="en-US" dirty="0" smtClean="0"/>
              <a:t> </a:t>
            </a:r>
            <a:r>
              <a:rPr lang="ko-KR" altLang="en-US" dirty="0" smtClean="0"/>
              <a:t>경험 중 성공 사례를 공유해 봅니다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활동 과정이지만 </a:t>
            </a:r>
            <a:r>
              <a:rPr lang="en-US" altLang="ko-KR" dirty="0" smtClean="0"/>
              <a:t>, </a:t>
            </a:r>
            <a:r>
              <a:rPr lang="ko-KR" altLang="en-US" dirty="0" smtClean="0"/>
              <a:t>이점을 </a:t>
            </a:r>
            <a:r>
              <a:rPr lang="ko-KR" altLang="en-US" dirty="0" smtClean="0"/>
              <a:t>공유하는 </a:t>
            </a:r>
            <a:r>
              <a:rPr lang="ko-KR" altLang="en-US" dirty="0" smtClean="0"/>
              <a:t>과정에서 다른 인큐베이터들의 고민과 참고할 만한 사례를 </a:t>
            </a:r>
            <a:r>
              <a:rPr lang="ko-KR" altLang="en-US" dirty="0" smtClean="0"/>
              <a:t>살펴볼 수 </a:t>
            </a:r>
            <a:r>
              <a:rPr lang="ko-KR" altLang="en-US" dirty="0" smtClean="0"/>
              <a:t>있어 이 활동에 넉넉한 시간을 확보해 운영하고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마지막에 부족한 부분을 </a:t>
            </a:r>
            <a:r>
              <a:rPr lang="ko-KR" altLang="en-US" dirty="0" smtClean="0"/>
              <a:t>다시 </a:t>
            </a:r>
            <a:r>
              <a:rPr lang="ko-KR" altLang="en-US" dirty="0" smtClean="0"/>
              <a:t>보완하는 과정이 함께 가야 합니다</a:t>
            </a:r>
            <a:r>
              <a:rPr lang="en-US" altLang="ko-KR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56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3968581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</a:t>
            </a:r>
            <a:r>
              <a:rPr lang="ko-KR" altLang="en-US" dirty="0" smtClean="0"/>
              <a:t>주제</a:t>
            </a:r>
            <a:endParaRPr lang="en-US" altLang="ko-KR" dirty="0" smtClean="0"/>
          </a:p>
          <a:p>
            <a:endParaRPr lang="ko-KR" altLang="en-US" dirty="0"/>
          </a:p>
          <a:p>
            <a:r>
              <a:rPr lang="ko-KR" altLang="en-US" dirty="0" err="1" smtClean="0"/>
              <a:t>인큐베이팅</a:t>
            </a:r>
            <a:r>
              <a:rPr lang="ko-KR" altLang="en-US" dirty="0" smtClean="0"/>
              <a:t> </a:t>
            </a:r>
            <a:r>
              <a:rPr lang="ko-KR" altLang="en-US" dirty="0" smtClean="0"/>
              <a:t>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활동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개별 </a:t>
            </a:r>
            <a:r>
              <a:rPr lang="ko-KR" altLang="en-US" dirty="0" smtClean="0"/>
              <a:t>인큐베이터들의 특성에 맞는 </a:t>
            </a:r>
            <a:r>
              <a:rPr lang="ko-KR" altLang="en-US" dirty="0" err="1" smtClean="0"/>
              <a:t>인큐베이팅론을</a:t>
            </a:r>
            <a:r>
              <a:rPr lang="ko-KR" altLang="en-US" dirty="0" smtClean="0"/>
              <a:t> </a:t>
            </a:r>
            <a:r>
              <a:rPr lang="ko-KR" altLang="en-US" dirty="0" smtClean="0"/>
              <a:t>정립 </a:t>
            </a:r>
            <a:r>
              <a:rPr lang="ko-KR" altLang="en-US" dirty="0" smtClean="0"/>
              <a:t>하는 것이 중요합니다</a:t>
            </a:r>
            <a:r>
              <a:rPr lang="en-US" altLang="ko-KR" dirty="0" smtClean="0"/>
              <a:t>.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57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08889117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인큐베이터 </a:t>
            </a:r>
            <a:r>
              <a:rPr lang="ko-KR" altLang="en-US" dirty="0" smtClean="0"/>
              <a:t>역할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활동 </a:t>
            </a:r>
            <a:endParaRPr lang="en-US" altLang="ko-KR" dirty="0" smtClean="0"/>
          </a:p>
          <a:p>
            <a:r>
              <a:rPr lang="en-US" altLang="ko-KR" dirty="0" smtClean="0"/>
              <a:t>     </a:t>
            </a:r>
            <a:endParaRPr lang="ko-KR" altLang="en-US" dirty="0"/>
          </a:p>
          <a:p>
            <a:r>
              <a:rPr lang="ko-KR" altLang="en-US" dirty="0" smtClean="0"/>
              <a:t>▨ </a:t>
            </a:r>
            <a:r>
              <a:rPr lang="ko-KR" altLang="en-US" dirty="0"/>
              <a:t>강의주안점</a:t>
            </a:r>
          </a:p>
          <a:p>
            <a:r>
              <a:rPr lang="en-US" altLang="ko-KR" dirty="0" smtClean="0"/>
              <a:t> </a:t>
            </a:r>
          </a:p>
          <a:p>
            <a:r>
              <a:rPr lang="ko-KR" altLang="en-US" dirty="0" smtClean="0"/>
              <a:t>수강생들이 </a:t>
            </a:r>
            <a:r>
              <a:rPr lang="ko-KR" altLang="en-US" dirty="0" smtClean="0"/>
              <a:t>스스로 생각하는 가장 중요한 </a:t>
            </a:r>
            <a:r>
              <a:rPr lang="ko-KR" altLang="en-US" dirty="0" smtClean="0"/>
              <a:t>역할을 말하도록 하고 공유합니다</a:t>
            </a:r>
            <a:r>
              <a:rPr lang="en-US" altLang="ko-KR" dirty="0" smtClean="0"/>
              <a:t>.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58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9992208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자기 </a:t>
            </a:r>
            <a:r>
              <a:rPr lang="ko-KR" altLang="en-US" dirty="0"/>
              <a:t>스타일에 맞는 </a:t>
            </a:r>
            <a:r>
              <a:rPr lang="ko-KR" altLang="en-US" dirty="0" err="1"/>
              <a:t>인큐베이팅</a:t>
            </a:r>
            <a:r>
              <a:rPr lang="ko-KR" altLang="en-US" dirty="0"/>
              <a:t> 역할 찾기 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활동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r>
              <a:rPr lang="ko-KR" altLang="en-US" dirty="0" smtClean="0"/>
              <a:t>이후 </a:t>
            </a:r>
            <a:r>
              <a:rPr lang="ko-KR" altLang="en-US" dirty="0"/>
              <a:t>과정 설명에 따라 활동에 참여합니다</a:t>
            </a:r>
            <a:r>
              <a:rPr lang="en-US" altLang="ko-KR" dirty="0"/>
              <a:t>. </a:t>
            </a:r>
          </a:p>
          <a:p>
            <a:r>
              <a:rPr lang="ko-KR" altLang="en-US" dirty="0" smtClean="0"/>
              <a:t>궁극적으로 </a:t>
            </a:r>
            <a:r>
              <a:rPr lang="ko-KR" altLang="en-US" dirty="0"/>
              <a:t>이상적인 역할이 아니라 인큐베이터가 스스로 가지고 있는 </a:t>
            </a:r>
            <a:r>
              <a:rPr lang="ko-KR" altLang="en-US" dirty="0" smtClean="0"/>
              <a:t>강점을 </a:t>
            </a:r>
            <a:r>
              <a:rPr lang="ko-KR" altLang="en-US" dirty="0"/>
              <a:t>바탕으로 한 </a:t>
            </a:r>
            <a:r>
              <a:rPr lang="ko-KR" altLang="en-US" dirty="0" err="1"/>
              <a:t>인큐베이팅</a:t>
            </a:r>
            <a:r>
              <a:rPr lang="ko-KR" altLang="en-US" dirty="0"/>
              <a:t> 스타일을 함께 고민하고 발표합니다</a:t>
            </a:r>
            <a:r>
              <a:rPr lang="en-US" altLang="ko-KR" dirty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59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536442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▨ 주제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만남의 광장</a:t>
            </a:r>
            <a:endParaRPr lang="en-US" altLang="ko-KR" dirty="0" smtClean="0"/>
          </a:p>
          <a:p>
            <a:endParaRPr lang="ko-KR" altLang="en-US" dirty="0" smtClean="0"/>
          </a:p>
          <a:p>
            <a:r>
              <a:rPr lang="ko-KR" altLang="en-US" dirty="0" smtClean="0"/>
              <a:t>▨ 운영방식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활동</a:t>
            </a:r>
            <a:endParaRPr lang="en-US" altLang="ko-KR" dirty="0" smtClean="0"/>
          </a:p>
          <a:p>
            <a:endParaRPr lang="ko-KR" altLang="en-US" dirty="0" smtClean="0"/>
          </a:p>
          <a:p>
            <a:r>
              <a:rPr lang="ko-KR" altLang="en-US" dirty="0" smtClean="0"/>
              <a:t>▨ </a:t>
            </a:r>
            <a:r>
              <a:rPr lang="ko-KR" altLang="en-US" dirty="0" smtClean="0"/>
              <a:t>강의주안점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/>
              <a:t>다른 팀의 팀원들과 인사나누기</a:t>
            </a:r>
            <a:endParaRPr lang="ko-KR" altLang="en-US" dirty="0" smtClean="0"/>
          </a:p>
          <a:p>
            <a:endParaRPr lang="ko-KR" altLang="en-US" dirty="0" smtClean="0"/>
          </a:p>
          <a:p>
            <a:r>
              <a:rPr lang="ko-KR" altLang="en-US" dirty="0" smtClean="0"/>
              <a:t>전체가 일어나서 다른 탐의 팀원들에게 인사를 하고 명찰 뒤에 </a:t>
            </a:r>
            <a:r>
              <a:rPr lang="ko-KR" altLang="en-US" dirty="0" err="1" smtClean="0"/>
              <a:t>싸인을</a:t>
            </a:r>
            <a:r>
              <a:rPr lang="ko-KR" altLang="en-US" dirty="0" smtClean="0"/>
              <a:t> 받도록 합니다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팀에서 가장 많은 </a:t>
            </a:r>
            <a:r>
              <a:rPr lang="ko-KR" altLang="en-US" dirty="0" err="1" smtClean="0"/>
              <a:t>싸인을</a:t>
            </a:r>
            <a:r>
              <a:rPr lang="ko-KR" altLang="en-US" dirty="0" smtClean="0"/>
              <a:t> 받은 팀원에게 열렬한 박수를 보내도록 합니다</a:t>
            </a:r>
            <a:r>
              <a:rPr lang="en-US" altLang="ko-KR" dirty="0" smtClean="0"/>
              <a:t>. </a:t>
            </a:r>
          </a:p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1444423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인큐베이팅</a:t>
            </a:r>
            <a:r>
              <a:rPr lang="ko-KR" altLang="en-US" dirty="0" smtClean="0"/>
              <a:t> 스타일 짐작해보기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질문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자신의 </a:t>
            </a:r>
            <a:r>
              <a:rPr lang="ko-KR" altLang="en-US" dirty="0" err="1" smtClean="0"/>
              <a:t>인큐베이팅</a:t>
            </a:r>
            <a:r>
              <a:rPr lang="ko-KR" altLang="en-US" dirty="0" smtClean="0"/>
              <a:t> 스타일을 미리 짐작해보도록 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60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53644207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85800" y="573088"/>
            <a:ext cx="5428670" cy="4070350"/>
          </a:xfrm>
          <a:ln/>
        </p:spPr>
      </p:sp>
      <p:sp>
        <p:nvSpPr>
          <p:cNvPr id="647171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/>
              <a:t>나를 움직이는 동인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활동</a:t>
            </a:r>
            <a:endParaRPr lang="en-US" altLang="ko-KR" dirty="0" smtClean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ko-KR" altLang="en-US" dirty="0" smtClean="0"/>
              <a:t>강의주안점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가이드에 따라 </a:t>
            </a:r>
            <a:r>
              <a:rPr lang="ko-KR" altLang="en-US" dirty="0" smtClean="0"/>
              <a:t>활동을 </a:t>
            </a:r>
            <a:r>
              <a:rPr lang="ko-KR" altLang="en-US" dirty="0" smtClean="0"/>
              <a:t>진행합니다</a:t>
            </a:r>
            <a:r>
              <a:rPr lang="en-US" altLang="ko-KR" dirty="0" smtClean="0"/>
              <a:t>.</a:t>
            </a:r>
            <a:endParaRPr lang="ko-KR" altLang="en-US" dirty="0"/>
          </a:p>
          <a:p>
            <a:endParaRPr lang="ko-KR" altLang="en-US" dirty="0"/>
          </a:p>
          <a:p>
            <a:r>
              <a:rPr lang="en-US" altLang="ko-KR" dirty="0" smtClean="0"/>
              <a:t>1</a:t>
            </a:r>
            <a:r>
              <a:rPr lang="en-US" altLang="ko-KR" dirty="0"/>
              <a:t>. </a:t>
            </a:r>
            <a:r>
              <a:rPr lang="ko-KR" altLang="en-US" dirty="0"/>
              <a:t>다음은 이상적인 업무환경 조건들을 나열한 것입니다</a:t>
            </a:r>
            <a:r>
              <a:rPr lang="en-US" altLang="ko-KR" dirty="0"/>
              <a:t>. </a:t>
            </a:r>
          </a:p>
          <a:p>
            <a:endParaRPr lang="en-US" altLang="ko-KR" dirty="0"/>
          </a:p>
          <a:p>
            <a:r>
              <a:rPr lang="en-US" altLang="ko-KR" dirty="0"/>
              <a:t>2. </a:t>
            </a:r>
            <a:r>
              <a:rPr lang="ko-KR" altLang="en-US" dirty="0"/>
              <a:t>본인이 생각하기에 자신에게 가장 많은 동기를 부여하는 조건이 무엇인지 생각한 후</a:t>
            </a:r>
            <a:r>
              <a:rPr lang="en-US" altLang="ko-KR" dirty="0"/>
              <a:t>, </a:t>
            </a:r>
          </a:p>
          <a:p>
            <a:r>
              <a:rPr lang="en-US" altLang="ko-KR" dirty="0"/>
              <a:t>    </a:t>
            </a:r>
            <a:r>
              <a:rPr lang="ko-KR" altLang="en-US" dirty="0"/>
              <a:t>각 조건에 대한 강조 정도를 보기에서 골라 표시하십시오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r>
              <a:rPr lang="en-US" altLang="ko-KR" dirty="0"/>
              <a:t>3. </a:t>
            </a:r>
            <a:r>
              <a:rPr lang="ko-KR" altLang="en-US" dirty="0"/>
              <a:t>표기를 마친 후 가장 높은 점수를 부여한 조건에 대해 왜 그렇게 생각하는지 이유를 </a:t>
            </a:r>
          </a:p>
          <a:p>
            <a:r>
              <a:rPr lang="ko-KR" altLang="en-US" dirty="0"/>
              <a:t>    빈 공란에 기술하십시오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sz="1400" dirty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85800" y="578242"/>
            <a:ext cx="5449888" cy="4065196"/>
          </a:xfrm>
          <a:ln/>
        </p:spPr>
      </p:sp>
      <p:sp>
        <p:nvSpPr>
          <p:cNvPr id="647171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/>
              <a:t>나를 움직이는 동인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활동</a:t>
            </a:r>
            <a:endParaRPr lang="en-US" altLang="ko-KR" dirty="0" smtClean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ko-KR" altLang="en-US" dirty="0" smtClean="0"/>
              <a:t>강의주안점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/>
              <a:t>가이드에 따라 활동을 진행합니다</a:t>
            </a:r>
            <a:r>
              <a:rPr lang="en-US" altLang="ko-KR" dirty="0"/>
              <a:t>.</a:t>
            </a:r>
            <a:endParaRPr lang="ko-KR" altLang="en-US" dirty="0"/>
          </a:p>
          <a:p>
            <a:endParaRPr lang="ko-KR" altLang="en-US" dirty="0"/>
          </a:p>
          <a:p>
            <a:r>
              <a:rPr lang="en-US" altLang="ko-KR" dirty="0" smtClean="0"/>
              <a:t>1</a:t>
            </a:r>
            <a:r>
              <a:rPr lang="en-US" altLang="ko-KR" dirty="0"/>
              <a:t>. </a:t>
            </a:r>
            <a:r>
              <a:rPr lang="ko-KR" altLang="en-US" dirty="0"/>
              <a:t>다음은 이상적인 업무환경 조건들을 나열한 것입니다</a:t>
            </a:r>
            <a:r>
              <a:rPr lang="en-US" altLang="ko-KR" dirty="0"/>
              <a:t>. </a:t>
            </a:r>
          </a:p>
          <a:p>
            <a:endParaRPr lang="en-US" altLang="ko-KR" dirty="0"/>
          </a:p>
          <a:p>
            <a:r>
              <a:rPr lang="en-US" altLang="ko-KR" dirty="0"/>
              <a:t>2. </a:t>
            </a:r>
            <a:r>
              <a:rPr lang="ko-KR" altLang="en-US" dirty="0"/>
              <a:t>본인이 생각하기에 자신에게 가장 많은 동기를 부여하는 조건이 무엇인지 생각한 후</a:t>
            </a:r>
            <a:r>
              <a:rPr lang="en-US" altLang="ko-KR" dirty="0"/>
              <a:t>, </a:t>
            </a:r>
          </a:p>
          <a:p>
            <a:r>
              <a:rPr lang="en-US" altLang="ko-KR" dirty="0"/>
              <a:t>    </a:t>
            </a:r>
            <a:r>
              <a:rPr lang="ko-KR" altLang="en-US" dirty="0"/>
              <a:t>각 조건에 대한 강조 정도를 보기에서 골라 표시하십시오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r>
              <a:rPr lang="en-US" altLang="ko-KR" dirty="0"/>
              <a:t>3. </a:t>
            </a:r>
            <a:r>
              <a:rPr lang="ko-KR" altLang="en-US" dirty="0"/>
              <a:t>표기를 마친 후 가장 높은 점수를 부여한 조건에 대해 왜 그렇게 생각하는지 이유를 </a:t>
            </a:r>
          </a:p>
          <a:p>
            <a:r>
              <a:rPr lang="ko-KR" altLang="en-US" dirty="0"/>
              <a:t>    빈 공란에 기술하십시오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sz="1400" dirty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85800" y="597913"/>
            <a:ext cx="5449888" cy="4086259"/>
          </a:xfrm>
          <a:ln/>
        </p:spPr>
      </p:sp>
      <p:sp>
        <p:nvSpPr>
          <p:cNvPr id="647171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개인진단 </a:t>
            </a:r>
            <a:r>
              <a:rPr lang="ko-KR" altLang="en-US" dirty="0"/>
              <a:t>결과표 </a:t>
            </a:r>
            <a:r>
              <a:rPr lang="ko-KR" altLang="en-US" dirty="0" smtClean="0"/>
              <a:t>작성</a:t>
            </a:r>
            <a:endParaRPr lang="en-US" altLang="ko-KR" dirty="0" smtClean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활동</a:t>
            </a:r>
            <a:endParaRPr lang="en-US" altLang="ko-KR" dirty="0" smtClean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en-US" altLang="ko-KR" dirty="0"/>
          </a:p>
          <a:p>
            <a:r>
              <a:rPr lang="ko-KR" altLang="en-US" dirty="0" smtClean="0"/>
              <a:t>그래프에 자신의 점수를 표시하도록 합니다</a:t>
            </a:r>
            <a:r>
              <a:rPr lang="en-US" altLang="ko-KR" dirty="0" smtClean="0"/>
              <a:t>.</a:t>
            </a:r>
            <a:endParaRPr lang="en-US" altLang="ko-KR" dirty="0"/>
          </a:p>
          <a:p>
            <a:endParaRPr lang="en-US" altLang="ko-KR" sz="1400" dirty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75256" y="573088"/>
            <a:ext cx="5428670" cy="4070350"/>
          </a:xfrm>
          <a:ln/>
        </p:spPr>
      </p:sp>
      <p:sp>
        <p:nvSpPr>
          <p:cNvPr id="65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5225157"/>
            <a:ext cx="5701878" cy="3451299"/>
          </a:xfrm>
          <a:ln/>
        </p:spPr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개인진단 </a:t>
            </a:r>
            <a:r>
              <a:rPr lang="ko-KR" altLang="en-US" dirty="0"/>
              <a:t>결과표 </a:t>
            </a:r>
            <a:r>
              <a:rPr lang="ko-KR" altLang="en-US" dirty="0" smtClean="0"/>
              <a:t>작성</a:t>
            </a:r>
            <a:endParaRPr lang="en-US" altLang="ko-KR" dirty="0" smtClean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활동</a:t>
            </a:r>
            <a:endParaRPr lang="en-US" altLang="ko-KR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ko-KR" altLang="en-US" dirty="0" smtClean="0"/>
              <a:t>강의주안점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/>
              <a:t>가이드에 따라 활동을 진행합니다</a:t>
            </a:r>
            <a:r>
              <a:rPr lang="en-US" altLang="ko-KR" dirty="0"/>
              <a:t>.</a:t>
            </a:r>
            <a:endParaRPr lang="ko-KR" altLang="en-US" dirty="0"/>
          </a:p>
          <a:p>
            <a:endParaRPr lang="ko-KR" altLang="en-US" dirty="0"/>
          </a:p>
          <a:p>
            <a:r>
              <a:rPr lang="en-US" altLang="ko-KR" dirty="0" smtClean="0"/>
              <a:t>1. </a:t>
            </a:r>
            <a:r>
              <a:rPr lang="ko-KR" altLang="en-US" dirty="0" smtClean="0"/>
              <a:t>그래프에 점수를 점과 선으로 표시합니다</a:t>
            </a:r>
            <a:r>
              <a:rPr lang="en-US" altLang="ko-KR" dirty="0" smtClean="0"/>
              <a:t>.</a:t>
            </a:r>
          </a:p>
          <a:p>
            <a:r>
              <a:rPr lang="en-US" altLang="ko-KR" dirty="0" smtClean="0"/>
              <a:t>2. </a:t>
            </a:r>
            <a:r>
              <a:rPr lang="ko-KR" altLang="en-US" dirty="0"/>
              <a:t>점과 선으로 </a:t>
            </a:r>
            <a:r>
              <a:rPr lang="ko-KR" altLang="en-US" dirty="0" smtClean="0"/>
              <a:t>표시한 후 각 </a:t>
            </a:r>
            <a:r>
              <a:rPr lang="ko-KR" altLang="en-US" dirty="0" err="1"/>
              <a:t>분면</a:t>
            </a:r>
            <a:r>
              <a:rPr lang="ko-KR" altLang="en-US" dirty="0"/>
              <a:t> 안의 박스에</a:t>
            </a:r>
            <a:r>
              <a:rPr lang="en-US" altLang="ko-KR" dirty="0"/>
              <a:t>, </a:t>
            </a:r>
            <a:r>
              <a:rPr lang="ko-KR" altLang="en-US" dirty="0"/>
              <a:t>해당 </a:t>
            </a:r>
            <a:r>
              <a:rPr lang="ko-KR" altLang="en-US" dirty="0" err="1"/>
              <a:t>분면에</a:t>
            </a:r>
            <a:r>
              <a:rPr lang="ko-KR" altLang="en-US" dirty="0"/>
              <a:t> 있는 두 개 </a:t>
            </a:r>
            <a:r>
              <a:rPr lang="ko-KR" altLang="en-US" dirty="0" smtClean="0"/>
              <a:t>축의 </a:t>
            </a:r>
            <a:r>
              <a:rPr lang="ko-KR" altLang="en-US" dirty="0"/>
              <a:t>숫자들을 합산하여 그 합한 점수를 기입합니다</a:t>
            </a:r>
            <a:r>
              <a:rPr lang="en-US" altLang="ko-KR" dirty="0"/>
              <a:t>.</a:t>
            </a:r>
          </a:p>
          <a:p>
            <a:r>
              <a:rPr lang="en-US" altLang="ko-KR" dirty="0" smtClean="0"/>
              <a:t>3. </a:t>
            </a:r>
            <a:r>
              <a:rPr lang="ko-KR" altLang="en-US" dirty="0"/>
              <a:t>점수 기입이 완료되면 가장 높은 점수를 나타낸 </a:t>
            </a:r>
            <a:r>
              <a:rPr lang="ko-KR" altLang="en-US" dirty="0" err="1"/>
              <a:t>분면의</a:t>
            </a:r>
            <a:r>
              <a:rPr lang="ko-KR" altLang="en-US" dirty="0"/>
              <a:t> </a:t>
            </a:r>
            <a:r>
              <a:rPr lang="ko-KR" altLang="en-US" dirty="0">
                <a:latin typeface="Arial"/>
              </a:rPr>
              <a:t>‘</a:t>
            </a:r>
            <a:r>
              <a:rPr lang="en-US" altLang="ko-KR" dirty="0"/>
              <a:t>~</a:t>
            </a:r>
            <a:r>
              <a:rPr lang="ko-KR" altLang="en-US" dirty="0"/>
              <a:t>지향</a:t>
            </a:r>
            <a:r>
              <a:rPr lang="ko-KR" altLang="en-US" dirty="0">
                <a:latin typeface="Arial"/>
              </a:rPr>
              <a:t>’</a:t>
            </a:r>
            <a:r>
              <a:rPr lang="ko-KR" altLang="en-US" dirty="0"/>
              <a:t>을 아래 문장의 </a:t>
            </a:r>
            <a:r>
              <a:rPr lang="ko-KR" altLang="en-US" dirty="0" smtClean="0"/>
              <a:t>빈칸에  </a:t>
            </a:r>
            <a:r>
              <a:rPr lang="ko-KR" altLang="en-US" dirty="0"/>
              <a:t>채워 넣으십시오</a:t>
            </a:r>
            <a:r>
              <a:rPr lang="en-US" altLang="ko-KR" dirty="0"/>
              <a:t>. </a:t>
            </a:r>
            <a:r>
              <a:rPr lang="ko-KR" altLang="en-US" dirty="0"/>
              <a:t>예를 들어 나를 움직이는 동인에서 </a:t>
            </a:r>
            <a:r>
              <a:rPr lang="ko-KR" altLang="en-US" dirty="0" smtClean="0">
                <a:latin typeface="Arial"/>
              </a:rPr>
              <a:t>‘분석가지향’</a:t>
            </a:r>
            <a:r>
              <a:rPr lang="ko-KR" altLang="en-US" dirty="0"/>
              <a:t>이 가장 높은 점수를 </a:t>
            </a:r>
            <a:r>
              <a:rPr lang="ko-KR" altLang="en-US" dirty="0" smtClean="0"/>
              <a:t> </a:t>
            </a:r>
            <a:r>
              <a:rPr lang="ko-KR" altLang="en-US" dirty="0"/>
              <a:t>나타내었으면 아래 빈칸에 </a:t>
            </a:r>
            <a:r>
              <a:rPr lang="ko-KR" altLang="en-US" dirty="0" smtClean="0">
                <a:latin typeface="Arial"/>
              </a:rPr>
              <a:t>‘</a:t>
            </a:r>
            <a:r>
              <a:rPr lang="ko-KR" altLang="en-US" dirty="0" smtClean="0"/>
              <a:t>분석가지</a:t>
            </a:r>
            <a:r>
              <a:rPr lang="ko-KR" altLang="en-US" dirty="0"/>
              <a:t>향</a:t>
            </a:r>
            <a:r>
              <a:rPr lang="ko-KR" altLang="en-US" dirty="0" smtClean="0">
                <a:latin typeface="Arial"/>
              </a:rPr>
              <a:t>’</a:t>
            </a:r>
            <a:r>
              <a:rPr lang="ko-KR" altLang="en-US" dirty="0"/>
              <a:t>이라고 적으시면 됩니다</a:t>
            </a:r>
            <a:r>
              <a:rPr lang="en-US" altLang="ko-KR" dirty="0" smtClean="0"/>
              <a:t>.</a:t>
            </a:r>
            <a:endParaRPr lang="en-US" altLang="ko-KR" dirty="0"/>
          </a:p>
          <a:p>
            <a:r>
              <a:rPr lang="en-US" altLang="ko-KR" dirty="0" smtClean="0"/>
              <a:t>4. </a:t>
            </a:r>
            <a:r>
              <a:rPr lang="ko-KR" altLang="en-US" dirty="0" smtClean="0"/>
              <a:t>자신의 </a:t>
            </a:r>
            <a:r>
              <a:rPr lang="ko-KR" altLang="en-US" dirty="0" err="1" smtClean="0"/>
              <a:t>인큐베이팅</a:t>
            </a:r>
            <a:r>
              <a:rPr lang="ko-KR" altLang="en-US" dirty="0" smtClean="0"/>
              <a:t> 스타일을 확인합니다</a:t>
            </a:r>
            <a:r>
              <a:rPr lang="en-US" altLang="ko-KR" dirty="0" smtClean="0"/>
              <a:t>.</a:t>
            </a:r>
            <a:endParaRPr lang="en-US" altLang="ko-KR" dirty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85800" y="573088"/>
            <a:ext cx="5449888" cy="4086259"/>
          </a:xfrm>
          <a:ln/>
        </p:spPr>
      </p:sp>
      <p:sp>
        <p:nvSpPr>
          <p:cNvPr id="651267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/>
              <a:t>개인진단 결과표 작성</a:t>
            </a:r>
            <a:endParaRPr lang="en-US" altLang="ko-KR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활동</a:t>
            </a:r>
            <a:endParaRPr lang="en-US" altLang="ko-KR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en-US" altLang="ko-KR" dirty="0"/>
          </a:p>
          <a:p>
            <a:r>
              <a:rPr lang="ko-KR" altLang="en-US" dirty="0" smtClean="0"/>
              <a:t>샘플을 제시합니다</a:t>
            </a:r>
            <a:r>
              <a:rPr lang="en-US" altLang="ko-KR" dirty="0" smtClean="0"/>
              <a:t>.</a:t>
            </a:r>
            <a:endParaRPr lang="en-US" altLang="ko-KR" dirty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85800" y="573088"/>
            <a:ext cx="5428670" cy="4070350"/>
          </a:xfrm>
          <a:ln/>
        </p:spPr>
      </p:sp>
      <p:sp>
        <p:nvSpPr>
          <p:cNvPr id="647171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팀 내 공유 및 발표</a:t>
            </a:r>
            <a:endParaRPr lang="en-US" altLang="ko-KR" dirty="0" smtClean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활동</a:t>
            </a:r>
            <a:endParaRPr lang="en-US" altLang="ko-KR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ko-KR" altLang="en-US" dirty="0" smtClean="0"/>
              <a:t>강의주안점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화면에 제시된 내용에 따라 진행합니다</a:t>
            </a:r>
            <a:r>
              <a:rPr lang="en-US" altLang="ko-KR" dirty="0" smtClean="0"/>
              <a:t>.</a:t>
            </a:r>
            <a:endParaRPr lang="en-US" altLang="ko-KR" sz="1400" dirty="0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활동 피드백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자신의 </a:t>
            </a:r>
            <a:r>
              <a:rPr lang="ko-KR" altLang="en-US" dirty="0" err="1" smtClean="0"/>
              <a:t>인큐베이팅</a:t>
            </a:r>
            <a:r>
              <a:rPr lang="ko-KR" altLang="en-US" dirty="0" smtClean="0"/>
              <a:t> 스타일을 잘 파악하여 장점을 중심으로 </a:t>
            </a:r>
            <a:r>
              <a:rPr lang="ko-KR" altLang="en-US" dirty="0" err="1" smtClean="0"/>
              <a:t>인큐베이팅</a:t>
            </a:r>
            <a:r>
              <a:rPr lang="ko-KR" altLang="en-US" dirty="0" smtClean="0"/>
              <a:t> 할 수 있도록 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67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53644207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활동 피드백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결국 인큐베이터는 자신의 결대로 </a:t>
            </a:r>
            <a:r>
              <a:rPr lang="ko-KR" altLang="en-US" dirty="0" err="1" smtClean="0"/>
              <a:t>인큐베이팅</a:t>
            </a:r>
            <a:r>
              <a:rPr lang="ko-KR" altLang="en-US" dirty="0" smtClean="0"/>
              <a:t> 하는 것이 가장 좋은 것임을 설명합니다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68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53644207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en-US" altLang="ko-KR" dirty="0" smtClean="0"/>
          </a:p>
          <a:p>
            <a:r>
              <a:rPr lang="ko-KR" altLang="en-US" dirty="0" err="1" smtClean="0"/>
              <a:t>인큐베이팅</a:t>
            </a:r>
            <a:r>
              <a:rPr lang="ko-KR" altLang="en-US" dirty="0" smtClean="0"/>
              <a:t> </a:t>
            </a:r>
            <a:r>
              <a:rPr lang="ko-KR" altLang="en-US" dirty="0" smtClean="0"/>
              <a:t>프로세스 이해 </a:t>
            </a:r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분석</a:t>
            </a:r>
            <a:r>
              <a:rPr lang="en-US" altLang="ko-KR" dirty="0" smtClean="0"/>
              <a:t>, </a:t>
            </a:r>
            <a:r>
              <a:rPr lang="ko-KR" altLang="en-US" dirty="0" smtClean="0"/>
              <a:t>목표</a:t>
            </a:r>
            <a:r>
              <a:rPr lang="en-US" altLang="ko-KR" dirty="0" smtClean="0"/>
              <a:t>, </a:t>
            </a:r>
            <a:r>
              <a:rPr lang="ko-KR" altLang="en-US" dirty="0" smtClean="0"/>
              <a:t>실행</a:t>
            </a:r>
            <a:r>
              <a:rPr lang="en-US" altLang="ko-KR" dirty="0" smtClean="0"/>
              <a:t>, </a:t>
            </a:r>
            <a:r>
              <a:rPr lang="ko-KR" altLang="en-US" dirty="0" smtClean="0"/>
              <a:t>평가 등의 기본 프로세스 이해 </a:t>
            </a:r>
            <a:r>
              <a:rPr lang="en-US" altLang="ko-KR" dirty="0" smtClean="0"/>
              <a:t>. </a:t>
            </a:r>
            <a:r>
              <a:rPr lang="ko-KR" altLang="en-US" dirty="0" smtClean="0"/>
              <a:t>출발은 기업가 및 기업 </a:t>
            </a:r>
            <a:r>
              <a:rPr lang="ko-KR" altLang="en-US" dirty="0" smtClean="0"/>
              <a:t>분석입니다</a:t>
            </a:r>
            <a:r>
              <a:rPr lang="en-US" altLang="ko-KR" dirty="0" smtClean="0"/>
              <a:t>.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 smtClean="0"/>
              <a:t>TIP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중요한 </a:t>
            </a:r>
            <a:r>
              <a:rPr lang="ko-KR" altLang="en-US" dirty="0" smtClean="0"/>
              <a:t>것은 기업가와 인큐베이터 간 목표의 합의임을 명확히 </a:t>
            </a:r>
            <a:r>
              <a:rPr lang="ko-KR" altLang="en-US" dirty="0" smtClean="0"/>
              <a:t>하는 것입니다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69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220245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▨ 주제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만남의 광장 공유</a:t>
            </a:r>
            <a:endParaRPr lang="en-US" altLang="ko-KR" dirty="0" smtClean="0"/>
          </a:p>
          <a:p>
            <a:endParaRPr lang="ko-KR" altLang="en-US" dirty="0" smtClean="0"/>
          </a:p>
          <a:p>
            <a:r>
              <a:rPr lang="ko-KR" altLang="en-US" dirty="0" smtClean="0"/>
              <a:t>▨ 운영방식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강의 및 인터뷰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▨ 강의주안점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인사를 나눈 분들 중 가장 인상 깊었던 소개를 하셨던 분을 팀에서 논의해서 한 분 정해</a:t>
            </a:r>
            <a:r>
              <a:rPr lang="en-US" altLang="ko-KR" dirty="0" smtClean="0"/>
              <a:t>,</a:t>
            </a:r>
            <a:br>
              <a:rPr lang="en-US" altLang="ko-KR" dirty="0" smtClean="0"/>
            </a:br>
            <a:r>
              <a:rPr lang="ko-KR" altLang="en-US" dirty="0" smtClean="0"/>
              <a:t>전체적으로 공유합니다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팀에서 가장 </a:t>
            </a:r>
            <a:r>
              <a:rPr lang="ko-KR" altLang="en-US" dirty="0" err="1" smtClean="0"/>
              <a:t>싸인을</a:t>
            </a:r>
            <a:r>
              <a:rPr lang="ko-KR" altLang="en-US" dirty="0" smtClean="0"/>
              <a:t> 많이 받은 사람도 확인해서 칭찬 또는 박수를 보내줍니다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01166594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기업 </a:t>
            </a:r>
            <a:r>
              <a:rPr lang="ko-KR" altLang="en-US" dirty="0" smtClean="0"/>
              <a:t>및 기업가 분석 개요 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인큐베이팅의</a:t>
            </a:r>
            <a:r>
              <a:rPr lang="ko-KR" altLang="en-US" dirty="0" smtClean="0"/>
              <a:t> </a:t>
            </a:r>
            <a:r>
              <a:rPr lang="ko-KR" altLang="en-US" dirty="0" smtClean="0"/>
              <a:t>출발은 사전 </a:t>
            </a:r>
            <a:r>
              <a:rPr lang="ko-KR" altLang="en-US" dirty="0" smtClean="0"/>
              <a:t>분석입니다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특히 기업가적 자질을 갖추고 있는지가 </a:t>
            </a:r>
            <a:r>
              <a:rPr lang="ko-KR" altLang="en-US" dirty="0" smtClean="0"/>
              <a:t>핵심입니다</a:t>
            </a:r>
            <a:r>
              <a:rPr lang="en-US" altLang="ko-KR" dirty="0" smtClean="0"/>
              <a:t>.    </a:t>
            </a:r>
            <a:r>
              <a:rPr lang="ko-KR" altLang="en-US" dirty="0" smtClean="0"/>
              <a:t>사전에 인큐베이터 스스로 </a:t>
            </a:r>
            <a:r>
              <a:rPr lang="ko-KR" altLang="en-US" dirty="0" err="1" smtClean="0"/>
              <a:t>롤모델이라고</a:t>
            </a:r>
            <a:r>
              <a:rPr lang="ko-KR" altLang="en-US" dirty="0" smtClean="0"/>
              <a:t> 인식하는 </a:t>
            </a:r>
            <a:r>
              <a:rPr lang="ko-KR" altLang="en-US" dirty="0" err="1" smtClean="0"/>
              <a:t>사회적기업가의</a:t>
            </a:r>
            <a:r>
              <a:rPr lang="ko-KR" altLang="en-US" dirty="0" smtClean="0"/>
              <a:t> 특성을 정의</a:t>
            </a:r>
            <a:endParaRPr lang="en-US" altLang="ko-KR" dirty="0" smtClean="0"/>
          </a:p>
          <a:p>
            <a:r>
              <a:rPr lang="ko-KR" altLang="en-US" dirty="0" smtClean="0"/>
              <a:t>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대상이 되는 기업가가 어떤 특성을 가지고 있고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보완이 필요한지를 판단해 </a:t>
            </a:r>
            <a:endParaRPr lang="en-US" altLang="ko-KR" dirty="0" smtClean="0"/>
          </a:p>
          <a:p>
            <a:r>
              <a:rPr lang="ko-KR" altLang="en-US" dirty="0" smtClean="0"/>
              <a:t>봐야 합니다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실제 </a:t>
            </a:r>
            <a:r>
              <a:rPr lang="ko-KR" altLang="en-US" dirty="0" err="1" smtClean="0"/>
              <a:t>창업성공한</a:t>
            </a:r>
            <a:r>
              <a:rPr lang="ko-KR" altLang="en-US" dirty="0" smtClean="0"/>
              <a:t> 경우 </a:t>
            </a:r>
            <a:r>
              <a:rPr lang="ko-KR" altLang="en-US" dirty="0" err="1" smtClean="0"/>
              <a:t>사회적기업가의</a:t>
            </a:r>
            <a:r>
              <a:rPr lang="ko-KR" altLang="en-US" dirty="0" smtClean="0"/>
              <a:t> 자질 여부가 핵심 </a:t>
            </a:r>
            <a:r>
              <a:rPr lang="ko-KR" altLang="en-US" dirty="0" err="1" smtClean="0"/>
              <a:t>성공요인임입니다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70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37575877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기업가 </a:t>
            </a:r>
            <a:r>
              <a:rPr lang="ko-KR" altLang="en-US" dirty="0" smtClean="0"/>
              <a:t>분석 항목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 smtClean="0"/>
              <a:t>▨ 강의주안점</a:t>
            </a:r>
            <a:endParaRPr lang="en-US" altLang="ko-KR" dirty="0" smtClean="0"/>
          </a:p>
          <a:p>
            <a:endParaRPr lang="ko-KR" altLang="en-US" dirty="0"/>
          </a:p>
          <a:p>
            <a:r>
              <a:rPr lang="ko-KR" altLang="en-US" dirty="0" err="1" smtClean="0"/>
              <a:t>네가지</a:t>
            </a:r>
            <a:r>
              <a:rPr lang="ko-KR" altLang="en-US" dirty="0" smtClean="0"/>
              <a:t> </a:t>
            </a:r>
            <a:r>
              <a:rPr lang="ko-KR" altLang="en-US" dirty="0" smtClean="0"/>
              <a:t>관점에서 기업가 분석을 해봅니다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출발은 미션의 명확화이고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비즈니스 전문성과 네트워크를</a:t>
            </a:r>
            <a:r>
              <a:rPr lang="ko-KR" altLang="en-US" baseline="0" dirty="0" smtClean="0"/>
              <a:t> 어디까지 가지고 있는지 살펴봅니다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팀 </a:t>
            </a:r>
            <a:r>
              <a:rPr lang="ko-KR" altLang="en-US" baseline="0" dirty="0" err="1" smtClean="0"/>
              <a:t>구성시에는</a:t>
            </a:r>
            <a:r>
              <a:rPr lang="ko-KR" altLang="en-US" baseline="0" dirty="0" smtClean="0"/>
              <a:t> 어떤 유형의 리더십을 가지고 있는지 파악합니다</a:t>
            </a:r>
            <a:r>
              <a:rPr lang="en-US" altLang="ko-KR" baseline="0" dirty="0" smtClean="0"/>
              <a:t>. </a:t>
            </a:r>
            <a:r>
              <a:rPr lang="ko-KR" altLang="en-US" baseline="0" dirty="0" smtClean="0"/>
              <a:t>기업가의 특성에 맞춘 자기 결의 </a:t>
            </a:r>
            <a:r>
              <a:rPr lang="ko-KR" altLang="en-US" baseline="0" dirty="0" err="1" smtClean="0"/>
              <a:t>인큐베이팅</a:t>
            </a:r>
            <a:r>
              <a:rPr lang="ko-KR" altLang="en-US" baseline="0" dirty="0" smtClean="0"/>
              <a:t> 방법론이 무엇인지 파악합니다</a:t>
            </a:r>
            <a:r>
              <a:rPr lang="en-US" altLang="ko-KR" baseline="0" dirty="0" smtClean="0"/>
              <a:t>.</a:t>
            </a:r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 smtClean="0"/>
              <a:t>TIP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미션의 </a:t>
            </a:r>
            <a:r>
              <a:rPr lang="ko-KR" altLang="en-US" dirty="0" smtClean="0"/>
              <a:t>명확여부가 중요</a:t>
            </a:r>
            <a:r>
              <a:rPr lang="en-US" altLang="ko-KR" dirty="0" smtClean="0"/>
              <a:t>. </a:t>
            </a:r>
            <a:r>
              <a:rPr lang="ko-KR" altLang="en-US" dirty="0" smtClean="0"/>
              <a:t>이 경우 비즈니스 전문성이 약한 경우가 많은데 결국 지속적으로 사회적기업 창업을 실행하는 경우는 </a:t>
            </a:r>
            <a:r>
              <a:rPr lang="ko-KR" altLang="en-US" dirty="0" err="1" smtClean="0"/>
              <a:t>소셜미션이</a:t>
            </a:r>
            <a:r>
              <a:rPr lang="ko-KR" altLang="en-US" dirty="0" smtClean="0"/>
              <a:t> 더 </a:t>
            </a:r>
            <a:r>
              <a:rPr lang="ko-KR" altLang="en-US" dirty="0" smtClean="0"/>
              <a:t>결정적이었습니다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71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60693808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기업분석</a:t>
            </a:r>
            <a:r>
              <a:rPr lang="ko-KR" altLang="en-US" baseline="0" dirty="0" smtClean="0"/>
              <a:t> </a:t>
            </a:r>
            <a:r>
              <a:rPr lang="ko-KR" altLang="en-US" baseline="0" dirty="0" smtClean="0"/>
              <a:t>방법론 이해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r>
              <a:rPr lang="en-US" altLang="ko-KR" dirty="0" smtClean="0"/>
              <a:t>   </a:t>
            </a:r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ko-KR" altLang="en-US" dirty="0" smtClean="0"/>
              <a:t>강의주안점</a:t>
            </a:r>
            <a:endParaRPr lang="ko-KR" altLang="en-US" dirty="0"/>
          </a:p>
          <a:p>
            <a:endParaRPr lang="en-US" altLang="ko-KR" dirty="0" smtClean="0"/>
          </a:p>
          <a:p>
            <a:r>
              <a:rPr lang="ko-KR" altLang="en-US" dirty="0" smtClean="0"/>
              <a:t>일반적인 </a:t>
            </a:r>
            <a:r>
              <a:rPr lang="ko-KR" altLang="en-US" dirty="0" smtClean="0"/>
              <a:t>기업분석과 인큐베이터의 기업분석은 목적이 달라 분석의 방법이 </a:t>
            </a:r>
            <a:r>
              <a:rPr lang="ko-KR" altLang="en-US" dirty="0" smtClean="0"/>
              <a:t>달라진다는 </a:t>
            </a:r>
            <a:r>
              <a:rPr lang="ko-KR" altLang="en-US" dirty="0" smtClean="0"/>
              <a:t>점을 </a:t>
            </a:r>
            <a:r>
              <a:rPr lang="ko-KR" altLang="en-US" dirty="0" smtClean="0"/>
              <a:t>설명합니다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창업 </a:t>
            </a:r>
            <a:r>
              <a:rPr lang="ko-KR" altLang="en-US" dirty="0" smtClean="0"/>
              <a:t>초기 이므로 중요한 것은 성과를 잘 정리해야 하는 </a:t>
            </a:r>
            <a:r>
              <a:rPr lang="ko-KR" altLang="en-US" dirty="0" smtClean="0"/>
              <a:t>것입니다</a:t>
            </a:r>
            <a:r>
              <a:rPr lang="en-US" altLang="ko-KR" dirty="0" smtClean="0"/>
              <a:t>.</a:t>
            </a:r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 smtClean="0"/>
              <a:t>TIP</a:t>
            </a:r>
          </a:p>
          <a:p>
            <a:endParaRPr lang="en-US" altLang="ko-KR" dirty="0" smtClean="0"/>
          </a:p>
          <a:p>
            <a:r>
              <a:rPr lang="ko-KR" altLang="en-US" sz="1050" dirty="0" smtClean="0"/>
              <a:t>대차대조표</a:t>
            </a:r>
            <a:r>
              <a:rPr lang="en-US" altLang="ko-KR" sz="1050" dirty="0" smtClean="0"/>
              <a:t>, </a:t>
            </a:r>
            <a:r>
              <a:rPr lang="ko-KR" altLang="en-US" sz="1050" dirty="0" smtClean="0"/>
              <a:t>손익계산서 등 재무제표나 각종 경영관련자료를 분석하여 기업이 어느 만큼의 성과를 올렸으며 현재 어떤 상태에 놓여 있는가 하는 것을 종합적으로 분석 </a:t>
            </a:r>
            <a:r>
              <a:rPr lang="en-US" altLang="ko-KR" sz="1050" dirty="0" smtClean="0"/>
              <a:t>· </a:t>
            </a:r>
            <a:r>
              <a:rPr lang="ko-KR" altLang="en-US" sz="1050" dirty="0" smtClean="0"/>
              <a:t>파악하는 것을 </a:t>
            </a:r>
            <a:r>
              <a:rPr lang="ko-KR" altLang="en-US" sz="1050" dirty="0" smtClean="0"/>
              <a:t>말합니다</a:t>
            </a:r>
            <a:r>
              <a:rPr lang="en-US" altLang="ko-KR" sz="1050" dirty="0" smtClean="0"/>
              <a:t>. </a:t>
            </a:r>
            <a:r>
              <a:rPr lang="ko-KR" altLang="en-US" sz="1050" dirty="0" smtClean="0"/>
              <a:t>기업경영분석은 </a:t>
            </a:r>
            <a:r>
              <a:rPr lang="ko-KR" altLang="en-US" sz="1050" dirty="0" smtClean="0"/>
              <a:t>기업 내 </a:t>
            </a:r>
            <a:r>
              <a:rPr lang="en-US" altLang="ko-KR" sz="1050" dirty="0" smtClean="0"/>
              <a:t>· </a:t>
            </a:r>
            <a:r>
              <a:rPr lang="ko-KR" altLang="en-US" sz="1050" dirty="0" smtClean="0"/>
              <a:t>외부의 이해관계자를 위해 기업의 재무적 신용상태나 채무상환능력을 파악</a:t>
            </a:r>
            <a:r>
              <a:rPr lang="en-US" altLang="ko-KR" sz="1050" dirty="0" smtClean="0"/>
              <a:t>, </a:t>
            </a:r>
            <a:r>
              <a:rPr lang="ko-KR" altLang="en-US" sz="1050" dirty="0" smtClean="0"/>
              <a:t>경영자의 효율적인 재무관리 및 경영 합리화를 위한 수단</a:t>
            </a:r>
            <a:r>
              <a:rPr lang="en-US" altLang="ko-KR" sz="1050" dirty="0" smtClean="0"/>
              <a:t>, </a:t>
            </a:r>
            <a:r>
              <a:rPr lang="ko-KR" altLang="en-US" sz="1050" dirty="0" smtClean="0"/>
              <a:t>재무예측에 의한 미래의 현금흐름을 예측하여 새로운 </a:t>
            </a:r>
            <a:r>
              <a:rPr lang="ko-KR" altLang="en-US" sz="1050" dirty="0" err="1" smtClean="0"/>
              <a:t>투자안의</a:t>
            </a:r>
            <a:r>
              <a:rPr lang="ko-KR" altLang="en-US" sz="1050" dirty="0" smtClean="0"/>
              <a:t> 채택여부결정</a:t>
            </a:r>
            <a:r>
              <a:rPr lang="en-US" altLang="ko-KR" sz="1050" dirty="0" smtClean="0"/>
              <a:t>, </a:t>
            </a:r>
            <a:r>
              <a:rPr lang="ko-KR" altLang="en-US" sz="1050" dirty="0" smtClean="0"/>
              <a:t>자금의 조달과 운용에 대한 재무계획수립 및 통제에 활용 등의 목적으로 하고 </a:t>
            </a:r>
            <a:r>
              <a:rPr lang="ko-KR" altLang="en-US" sz="1050" dirty="0" smtClean="0"/>
              <a:t>있습니다</a:t>
            </a:r>
            <a:r>
              <a:rPr lang="en-US" altLang="ko-KR" sz="1050" dirty="0" smtClean="0"/>
              <a:t>.</a:t>
            </a:r>
            <a:endParaRPr lang="ko-KR" altLang="en-US" sz="1050" dirty="0" smtClean="0"/>
          </a:p>
          <a:p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72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02947415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인큐베이터 </a:t>
            </a:r>
            <a:r>
              <a:rPr lang="ko-KR" altLang="en-US" dirty="0" smtClean="0"/>
              <a:t>기업 분석 이유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인큐베이팅시</a:t>
            </a:r>
            <a:r>
              <a:rPr lang="ko-KR" altLang="en-US" dirty="0" smtClean="0"/>
              <a:t> </a:t>
            </a:r>
            <a:r>
              <a:rPr lang="ko-KR" altLang="en-US" dirty="0" smtClean="0"/>
              <a:t>보완하고 개선해야 할 지점이 무엇인지 명확히 하고 우선순위를 정하기 위해 기업가 및 기업 분석을 하는 것을 명확히 </a:t>
            </a:r>
            <a:r>
              <a:rPr lang="ko-KR" altLang="en-US" dirty="0" smtClean="0"/>
              <a:t>합니다</a:t>
            </a:r>
            <a:r>
              <a:rPr lang="en-US" altLang="ko-KR" dirty="0" smtClean="0"/>
              <a:t>.</a:t>
            </a:r>
            <a:r>
              <a:rPr lang="en-US" altLang="ko-KR" dirty="0" smtClean="0"/>
              <a:t>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 smtClean="0"/>
              <a:t>TIP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분석의 </a:t>
            </a:r>
            <a:r>
              <a:rPr lang="ko-KR" altLang="en-US" dirty="0" smtClean="0"/>
              <a:t>목적에 따라 방법론이 차이가 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왜 분석을 하는지가 </a:t>
            </a:r>
            <a:r>
              <a:rPr lang="ko-KR" altLang="en-US" dirty="0" smtClean="0"/>
              <a:t>중요합니다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사례를 들어 설명하면 </a:t>
            </a:r>
            <a:r>
              <a:rPr lang="ko-KR" altLang="en-US" dirty="0" smtClean="0"/>
              <a:t>좋겠습니다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73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04142113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인큐베이터 기업분석 목적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인큐베이터의 기업분석 목적을 </a:t>
            </a:r>
            <a:r>
              <a:rPr lang="en-US" altLang="ko-KR" dirty="0" smtClean="0"/>
              <a:t>3</a:t>
            </a:r>
            <a:r>
              <a:rPr lang="ko-KR" altLang="en-US" dirty="0" smtClean="0"/>
              <a:t>가지로 </a:t>
            </a:r>
            <a:r>
              <a:rPr lang="ko-KR" altLang="en-US" dirty="0" smtClean="0"/>
              <a:t>설명합니다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74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44612133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기업분석의 </a:t>
            </a:r>
            <a:r>
              <a:rPr lang="ko-KR" altLang="en-US" dirty="0" smtClean="0"/>
              <a:t>목표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결국 </a:t>
            </a:r>
            <a:r>
              <a:rPr lang="ko-KR" altLang="en-US" dirty="0" smtClean="0"/>
              <a:t>이 과정을 통해 가장 중요한 것은 </a:t>
            </a:r>
            <a:r>
              <a:rPr lang="ko-KR" altLang="en-US" dirty="0" err="1" smtClean="0"/>
              <a:t>인뷰베이팅</a:t>
            </a:r>
            <a:r>
              <a:rPr lang="ko-KR" altLang="en-US" dirty="0" smtClean="0"/>
              <a:t> 목표 설정에 필요한 </a:t>
            </a:r>
            <a:r>
              <a:rPr lang="ko-KR" altLang="en-US" dirty="0" smtClean="0"/>
              <a:t>위 </a:t>
            </a:r>
            <a:r>
              <a:rPr lang="en-US" altLang="ko-KR" dirty="0" smtClean="0"/>
              <a:t>3</a:t>
            </a:r>
            <a:r>
              <a:rPr lang="ko-KR" altLang="en-US" dirty="0" smtClean="0"/>
              <a:t>가지 분석 </a:t>
            </a:r>
            <a:r>
              <a:rPr lang="ko-KR" altLang="en-US" dirty="0" smtClean="0"/>
              <a:t>결과입니다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 smtClean="0"/>
              <a:t>TIP</a:t>
            </a:r>
          </a:p>
          <a:p>
            <a:r>
              <a:rPr lang="en-US" altLang="ko-KR" dirty="0" smtClean="0"/>
              <a:t>      </a:t>
            </a:r>
          </a:p>
          <a:p>
            <a:r>
              <a:rPr lang="ko-KR" altLang="en-US" dirty="0" err="1" smtClean="0"/>
              <a:t>인큐베이팅은</a:t>
            </a:r>
            <a:r>
              <a:rPr lang="ko-KR" altLang="en-US" dirty="0" smtClean="0"/>
              <a:t> </a:t>
            </a:r>
            <a:r>
              <a:rPr lang="ko-KR" altLang="en-US" dirty="0" smtClean="0"/>
              <a:t>약점을 보완하는 것이 핵심이 아니라 강점을 더욱 강화하는 것임을 </a:t>
            </a:r>
            <a:r>
              <a:rPr lang="ko-KR" altLang="en-US" dirty="0" smtClean="0"/>
              <a:t>설명합니다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75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66716197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창업준비기 </a:t>
            </a:r>
            <a:r>
              <a:rPr lang="ko-KR" altLang="en-US" dirty="0" smtClean="0"/>
              <a:t>기업가 분석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r>
              <a:rPr lang="ko-KR" altLang="en-US" dirty="0" smtClean="0"/>
              <a:t>창업준비기는 </a:t>
            </a:r>
            <a:r>
              <a:rPr lang="ko-KR" altLang="en-US" dirty="0" err="1" smtClean="0"/>
              <a:t>사업게획의</a:t>
            </a:r>
            <a:r>
              <a:rPr lang="ko-KR" altLang="en-US" dirty="0" smtClean="0"/>
              <a:t> 완성도와 제품</a:t>
            </a:r>
            <a:r>
              <a:rPr lang="en-US" altLang="ko-KR" dirty="0" smtClean="0"/>
              <a:t>, </a:t>
            </a:r>
            <a:r>
              <a:rPr lang="ko-KR" altLang="en-US" dirty="0" smtClean="0"/>
              <a:t>미션과 비즈니스 모델 정립이 </a:t>
            </a:r>
            <a:r>
              <a:rPr lang="ko-KR" altLang="en-US" dirty="0" smtClean="0"/>
              <a:t>중요한</a:t>
            </a:r>
            <a:r>
              <a:rPr lang="en-US" altLang="ko-KR" dirty="0" smtClean="0"/>
              <a:t> </a:t>
            </a:r>
            <a:r>
              <a:rPr lang="ko-KR" altLang="en-US" dirty="0" smtClean="0"/>
              <a:t>과제입니다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이에 대한 평가와 보완점 파악이 </a:t>
            </a:r>
            <a:r>
              <a:rPr lang="ko-KR" altLang="en-US" dirty="0" smtClean="0"/>
              <a:t>필요합니다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76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70567553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기업가 </a:t>
            </a:r>
            <a:r>
              <a:rPr lang="ko-KR" altLang="en-US" dirty="0" smtClean="0"/>
              <a:t>분석 세부 이해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 smtClean="0"/>
              <a:t>▨ </a:t>
            </a:r>
            <a:r>
              <a:rPr lang="ko-KR" altLang="en-US" dirty="0"/>
              <a:t>운영방식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위 </a:t>
            </a:r>
            <a:r>
              <a:rPr lang="en-US" altLang="ko-KR" dirty="0" smtClean="0"/>
              <a:t>3</a:t>
            </a:r>
            <a:r>
              <a:rPr lang="ko-KR" altLang="en-US" dirty="0" smtClean="0"/>
              <a:t>가지 기준으로 기업가 분석 실행하되</a:t>
            </a:r>
            <a:r>
              <a:rPr lang="en-US" altLang="ko-KR" dirty="0" smtClean="0"/>
              <a:t>, </a:t>
            </a:r>
            <a:r>
              <a:rPr lang="ko-KR" altLang="en-US" dirty="0" smtClean="0"/>
              <a:t>마지막에서는 </a:t>
            </a:r>
            <a:r>
              <a:rPr lang="ko-KR" altLang="en-US" dirty="0" err="1" smtClean="0"/>
              <a:t>신회할</a:t>
            </a:r>
            <a:r>
              <a:rPr lang="ko-KR" altLang="en-US" dirty="0" smtClean="0"/>
              <a:t> 수 있는지를 잘 </a:t>
            </a:r>
            <a:r>
              <a:rPr lang="ko-KR" altLang="en-US" dirty="0" smtClean="0"/>
              <a:t>파악해야 합니다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이 부분에 대한 평가가 어렵다면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인큐베이팅</a:t>
            </a:r>
            <a:r>
              <a:rPr lang="ko-KR" altLang="en-US" dirty="0" smtClean="0"/>
              <a:t> 과정의 지속여부를 </a:t>
            </a:r>
            <a:r>
              <a:rPr lang="ko-KR" altLang="en-US" dirty="0" smtClean="0"/>
              <a:t>검토해봐야 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77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2373060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비즈니스 모델 분석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미션과 가치</a:t>
            </a:r>
            <a:r>
              <a:rPr lang="en-US" altLang="ko-KR" dirty="0" smtClean="0"/>
              <a:t>, </a:t>
            </a:r>
            <a:r>
              <a:rPr lang="ko-KR" altLang="en-US" dirty="0" smtClean="0"/>
              <a:t>고객</a:t>
            </a:r>
            <a:r>
              <a:rPr lang="en-US" altLang="ko-KR" dirty="0" smtClean="0"/>
              <a:t>, </a:t>
            </a:r>
            <a:r>
              <a:rPr lang="ko-KR" altLang="en-US" dirty="0" smtClean="0"/>
              <a:t>그리고 자원과 활동</a:t>
            </a:r>
            <a:r>
              <a:rPr lang="en-US" altLang="ko-KR" dirty="0" smtClean="0"/>
              <a:t>, </a:t>
            </a:r>
            <a:r>
              <a:rPr lang="ko-KR" altLang="en-US" dirty="0" smtClean="0"/>
              <a:t>재무적 타당성 여부를 종합적으로 </a:t>
            </a:r>
            <a:r>
              <a:rPr lang="ko-KR" altLang="en-US" dirty="0" smtClean="0"/>
              <a:t>검토합니다</a:t>
            </a:r>
            <a:r>
              <a:rPr lang="en-US" altLang="ko-KR" dirty="0" smtClean="0"/>
              <a:t>.</a:t>
            </a:r>
            <a:endParaRPr lang="en-US" altLang="ko-KR" dirty="0" smtClean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 smtClean="0"/>
              <a:t>TIP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대개의 경우 차별화 가치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타겟</a:t>
            </a:r>
            <a:r>
              <a:rPr lang="ko-KR" altLang="en-US" dirty="0" smtClean="0"/>
              <a:t> 고객이 명확하지 않은 경우가 </a:t>
            </a:r>
            <a:r>
              <a:rPr lang="ko-KR" altLang="en-US" dirty="0" smtClean="0"/>
              <a:t>많습니다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78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43658339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제품 분석 방법론 이해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en-US" altLang="ko-KR" dirty="0" smtClean="0"/>
              <a:t>3</a:t>
            </a:r>
            <a:r>
              <a:rPr lang="ko-KR" altLang="en-US" dirty="0" smtClean="0"/>
              <a:t>가지 관점에서 제품 상황 분석함</a:t>
            </a:r>
            <a:r>
              <a:rPr lang="en-US" altLang="ko-KR" dirty="0" smtClean="0"/>
              <a:t>. </a:t>
            </a:r>
            <a:r>
              <a:rPr lang="ko-KR" altLang="en-US" dirty="0" smtClean="0"/>
              <a:t>제품 개발 이후 생산과정에 대한 확인 </a:t>
            </a:r>
            <a:r>
              <a:rPr lang="ko-KR" altLang="en-US" dirty="0" smtClean="0"/>
              <a:t>필요합니다</a:t>
            </a:r>
            <a:r>
              <a:rPr lang="en-US" altLang="ko-KR" dirty="0" smtClean="0"/>
              <a:t>.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 smtClean="0"/>
              <a:t>TIP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기획을 잘하는 기업가의 경우 제품 개발이 안되어서 초기 기획이 좌절되는 경우가 </a:t>
            </a:r>
            <a:r>
              <a:rPr lang="ko-KR" altLang="en-US" dirty="0" smtClean="0"/>
              <a:t>많아 </a:t>
            </a:r>
            <a:r>
              <a:rPr lang="ko-KR" altLang="en-US" dirty="0" smtClean="0"/>
              <a:t>인큐베이터는 제품을 눈으로 확인하고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양산 가능성을 꼭 확인해야 </a:t>
            </a:r>
            <a:r>
              <a:rPr lang="ko-KR" altLang="en-US" dirty="0" smtClean="0"/>
              <a:t>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79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482156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과정소개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과정의 목표와 </a:t>
            </a:r>
            <a:r>
              <a:rPr lang="ko-KR" altLang="en-US" dirty="0" err="1" smtClean="0"/>
              <a:t>컨셉을</a:t>
            </a:r>
            <a:r>
              <a:rPr lang="ko-KR" altLang="en-US" dirty="0" smtClean="0"/>
              <a:t> 설명합니다</a:t>
            </a:r>
            <a:r>
              <a:rPr lang="en-US" altLang="ko-KR" dirty="0" smtClean="0"/>
              <a:t>. GROW</a:t>
            </a:r>
            <a:r>
              <a:rPr lang="ko-KR" altLang="en-US" dirty="0" smtClean="0"/>
              <a:t>는 </a:t>
            </a:r>
            <a:r>
              <a:rPr lang="ko-KR" altLang="en-US" dirty="0" err="1" smtClean="0"/>
              <a:t>사회적기업가들의</a:t>
            </a:r>
            <a:r>
              <a:rPr lang="ko-KR" altLang="en-US" dirty="0" smtClean="0"/>
              <a:t> 성장을 지원함으로써 인큐베이터 자신도 전문가로 성장하는 것을 의미합니다</a:t>
            </a:r>
            <a:r>
              <a:rPr lang="en-US" altLang="ko-KR" dirty="0" smtClean="0"/>
              <a:t>.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  <a:endParaRPr lang="ko-KR" altLang="en-US" dirty="0"/>
          </a:p>
          <a:p>
            <a:endParaRPr lang="en-US" altLang="ko-KR" dirty="0" smtClean="0"/>
          </a:p>
          <a:p>
            <a:r>
              <a:rPr lang="ko-KR" altLang="en-US" dirty="0" smtClean="0"/>
              <a:t>학습자 중 한 명을 지정하여 읽도록 한 후 설명해도 좋습니다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19759692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조직 </a:t>
            </a:r>
            <a:r>
              <a:rPr lang="ko-KR" altLang="en-US" dirty="0" smtClean="0"/>
              <a:t>역량 분석의 이해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상근여부 </a:t>
            </a:r>
            <a:r>
              <a:rPr lang="ko-KR" altLang="en-US" dirty="0" smtClean="0"/>
              <a:t>잘 확인해야 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핵심역량을 인식하고 조직 구성을 초기에 하는 경우가 </a:t>
            </a:r>
            <a:r>
              <a:rPr lang="ko-KR" altLang="en-US" dirty="0" smtClean="0"/>
              <a:t>많지 </a:t>
            </a:r>
            <a:r>
              <a:rPr lang="ko-KR" altLang="en-US" dirty="0" smtClean="0"/>
              <a:t>않아서 이 점에 대한 </a:t>
            </a:r>
            <a:r>
              <a:rPr lang="ko-KR" altLang="en-US" dirty="0" err="1" smtClean="0"/>
              <a:t>보완점읗</a:t>
            </a:r>
            <a:r>
              <a:rPr lang="ko-KR" altLang="en-US" dirty="0" smtClean="0"/>
              <a:t> 확인할 </a:t>
            </a:r>
            <a:r>
              <a:rPr lang="ko-KR" altLang="en-US" dirty="0" smtClean="0"/>
              <a:t>필요가 있습니다</a:t>
            </a:r>
            <a:r>
              <a:rPr lang="en-US" altLang="ko-KR" dirty="0" smtClean="0"/>
              <a:t>.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 smtClean="0"/>
              <a:t>TIP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외부 </a:t>
            </a:r>
            <a:r>
              <a:rPr lang="ko-KR" altLang="en-US" dirty="0" err="1" smtClean="0"/>
              <a:t>아웃소싱</a:t>
            </a:r>
            <a:r>
              <a:rPr lang="ko-KR" altLang="en-US" dirty="0" smtClean="0"/>
              <a:t> 할 </a:t>
            </a:r>
            <a:r>
              <a:rPr lang="ko-KR" altLang="en-US" dirty="0" err="1" smtClean="0"/>
              <a:t>력량과</a:t>
            </a:r>
            <a:r>
              <a:rPr lang="ko-KR" altLang="en-US" dirty="0" smtClean="0"/>
              <a:t> 내부화하는 역량이 무엇인지 구분해 </a:t>
            </a:r>
            <a:r>
              <a:rPr lang="ko-KR" altLang="en-US" dirty="0" smtClean="0"/>
              <a:t>파악합니다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80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6180100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r>
              <a:rPr lang="en-US" altLang="ko-KR" dirty="0" smtClean="0"/>
              <a:t> </a:t>
            </a:r>
            <a:endParaRPr lang="en-US" altLang="ko-KR" dirty="0"/>
          </a:p>
          <a:p>
            <a:r>
              <a:rPr lang="ko-KR" altLang="en-US" dirty="0" err="1" smtClean="0"/>
              <a:t>인큐베이팅</a:t>
            </a:r>
            <a:r>
              <a:rPr lang="ko-KR" altLang="en-US" dirty="0" smtClean="0"/>
              <a:t> </a:t>
            </a:r>
            <a:r>
              <a:rPr lang="ko-KR" altLang="en-US" dirty="0" smtClean="0"/>
              <a:t>목표 수립 및 합의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분석 </a:t>
            </a:r>
            <a:r>
              <a:rPr lang="ko-KR" altLang="en-US" dirty="0" smtClean="0"/>
              <a:t>결과에 기반해 인큐베이터는 자기 목표를 먼저 수립하고 이를 바탕으로 기업과 </a:t>
            </a:r>
            <a:r>
              <a:rPr lang="ko-KR" altLang="en-US" dirty="0" err="1" smtClean="0"/>
              <a:t>인큐베이팅</a:t>
            </a:r>
            <a:r>
              <a:rPr lang="ko-KR" altLang="en-US" dirty="0" smtClean="0"/>
              <a:t> 목표의 사전 합의 </a:t>
            </a:r>
            <a:r>
              <a:rPr lang="ko-KR" altLang="en-US" dirty="0" smtClean="0"/>
              <a:t>추진합니다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대개의 경우 기업의 기대는 높고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인튜베이터가</a:t>
            </a:r>
            <a:r>
              <a:rPr lang="ko-KR" altLang="en-US" dirty="0" smtClean="0"/>
              <a:t> 현실적으로 할 수 있는 역할은 상대적으로 적은 편이어서 사전에 서로의 기대사항을 합의하는 것이 가장 </a:t>
            </a:r>
            <a:r>
              <a:rPr lang="ko-KR" altLang="en-US" dirty="0" smtClean="0"/>
              <a:t>중요합니다</a:t>
            </a:r>
            <a:r>
              <a:rPr lang="en-US" altLang="ko-KR" dirty="0" smtClean="0"/>
              <a:t>.</a:t>
            </a:r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 smtClean="0"/>
              <a:t>TIP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개인 사례를 바탕으로 설명 </a:t>
            </a:r>
            <a:r>
              <a:rPr lang="ko-KR" altLang="en-US" dirty="0" smtClean="0"/>
              <a:t>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81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39580785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r>
              <a:rPr lang="ko-KR" altLang="en-US" dirty="0" err="1" smtClean="0"/>
              <a:t>인큐베이팅</a:t>
            </a:r>
            <a:r>
              <a:rPr lang="ko-KR" altLang="en-US" dirty="0" smtClean="0"/>
              <a:t> 실행 방법론 이해 </a:t>
            </a:r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인큐베이팅</a:t>
            </a:r>
            <a:r>
              <a:rPr lang="ko-KR" altLang="en-US" dirty="0" smtClean="0"/>
              <a:t> 과정에서 사전에 약속된 현황자료를 바탕으로 격주 </a:t>
            </a:r>
            <a:r>
              <a:rPr lang="en-US" altLang="ko-KR" dirty="0" smtClean="0"/>
              <a:t>1</a:t>
            </a:r>
            <a:r>
              <a:rPr lang="ko-KR" altLang="en-US" dirty="0" smtClean="0"/>
              <a:t>회 이상 </a:t>
            </a:r>
            <a:r>
              <a:rPr lang="ko-KR" altLang="en-US" dirty="0" err="1" smtClean="0"/>
              <a:t>코칭을</a:t>
            </a:r>
            <a:r>
              <a:rPr lang="ko-KR" altLang="en-US" dirty="0" smtClean="0"/>
              <a:t> </a:t>
            </a:r>
            <a:r>
              <a:rPr lang="ko-KR" altLang="en-US" dirty="0" smtClean="0"/>
              <a:t>실시합니다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이 과정이 실제 인큐베이팅 과정의 핵심임</a:t>
            </a:r>
            <a:r>
              <a:rPr lang="en-US" altLang="ko-KR" dirty="0" smtClean="0"/>
              <a:t>. </a:t>
            </a:r>
            <a:r>
              <a:rPr lang="ko-KR" altLang="en-US" dirty="0" err="1" smtClean="0"/>
              <a:t>코칭은</a:t>
            </a:r>
            <a:r>
              <a:rPr lang="ko-KR" altLang="en-US" dirty="0" smtClean="0"/>
              <a:t> 계획대비 실행 여부</a:t>
            </a:r>
            <a:r>
              <a:rPr lang="en-US" altLang="ko-KR" dirty="0" smtClean="0"/>
              <a:t>, </a:t>
            </a:r>
            <a:r>
              <a:rPr lang="ko-KR" altLang="en-US" dirty="0" smtClean="0"/>
              <a:t>일상적인 경영 이슈에 대한 </a:t>
            </a:r>
            <a:r>
              <a:rPr lang="ko-KR" altLang="en-US" dirty="0" err="1" smtClean="0"/>
              <a:t>코칭이</a:t>
            </a:r>
            <a:r>
              <a:rPr lang="ko-KR" altLang="en-US" dirty="0" smtClean="0"/>
              <a:t> 이루어지며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코칭</a:t>
            </a:r>
            <a:r>
              <a:rPr lang="ko-KR" altLang="en-US" dirty="0" smtClean="0"/>
              <a:t> 과정에서 기업의 성과를 잘 정리해주어야 </a:t>
            </a:r>
            <a:r>
              <a:rPr lang="ko-KR" altLang="en-US" dirty="0" smtClean="0"/>
              <a:t>합니다</a:t>
            </a:r>
            <a:r>
              <a:rPr lang="en-US" altLang="ko-KR" dirty="0" smtClean="0"/>
              <a:t>.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 smtClean="0"/>
              <a:t>TIP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인큐베이터도</a:t>
            </a:r>
            <a:r>
              <a:rPr lang="en-US" altLang="ko-KR" dirty="0" smtClean="0"/>
              <a:t>, </a:t>
            </a:r>
            <a:r>
              <a:rPr lang="ko-KR" altLang="en-US" dirty="0" smtClean="0"/>
              <a:t>이 과정에서 작은 성공체험을 갖는 것이 중요하고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이 코칭 과정이 기업과의 신뢰를 쌓는데 가장 중요한 </a:t>
            </a:r>
            <a:r>
              <a:rPr lang="ko-KR" altLang="en-US" dirty="0" smtClean="0"/>
              <a:t>과정입니다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82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55002256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인큐베이팅</a:t>
            </a:r>
            <a:r>
              <a:rPr lang="ko-KR" altLang="en-US" dirty="0" smtClean="0"/>
              <a:t> </a:t>
            </a:r>
            <a:r>
              <a:rPr lang="ko-KR" altLang="en-US" dirty="0" smtClean="0"/>
              <a:t>프로세스 중 실행 과정 이해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통상 </a:t>
            </a:r>
            <a:r>
              <a:rPr lang="ko-KR" altLang="en-US" dirty="0" smtClean="0"/>
              <a:t>대부분의 기관이 </a:t>
            </a:r>
            <a:r>
              <a:rPr lang="ko-KR" altLang="en-US" dirty="0" err="1" smtClean="0"/>
              <a:t>여러명의</a:t>
            </a:r>
            <a:r>
              <a:rPr lang="ko-KR" altLang="en-US" dirty="0" smtClean="0"/>
              <a:t> 인큐베이터를 통해 기업들을 지원하고 있고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인큐베이터의 </a:t>
            </a:r>
            <a:r>
              <a:rPr lang="ko-KR" altLang="en-US" dirty="0" smtClean="0"/>
              <a:t>강점이 서로 달라서 </a:t>
            </a:r>
            <a:r>
              <a:rPr lang="ko-KR" altLang="en-US" dirty="0" err="1" smtClean="0"/>
              <a:t>코칭</a:t>
            </a:r>
            <a:r>
              <a:rPr lang="ko-KR" altLang="en-US" dirty="0" smtClean="0"/>
              <a:t> 회의를 통해 종합적인 관점에서 </a:t>
            </a:r>
            <a:r>
              <a:rPr lang="ko-KR" altLang="en-US" dirty="0" err="1" smtClean="0"/>
              <a:t>인큐베이팅이</a:t>
            </a:r>
            <a:r>
              <a:rPr lang="ko-KR" altLang="en-US" dirty="0" smtClean="0"/>
              <a:t> </a:t>
            </a:r>
            <a:r>
              <a:rPr lang="ko-KR" altLang="en-US" dirty="0" smtClean="0"/>
              <a:t>이루어질 필요가 </a:t>
            </a:r>
            <a:r>
              <a:rPr lang="ko-KR" altLang="en-US" dirty="0" smtClean="0"/>
              <a:t>있습니다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 smtClean="0"/>
              <a:t>TIP</a:t>
            </a:r>
          </a:p>
          <a:p>
            <a:endParaRPr lang="en-US" altLang="ko-KR" dirty="0" smtClean="0"/>
          </a:p>
          <a:p>
            <a:r>
              <a:rPr lang="ko-KR" altLang="en-US" dirty="0" err="1" smtClean="0"/>
              <a:t>코칭</a:t>
            </a:r>
            <a:r>
              <a:rPr lang="ko-KR" altLang="en-US" dirty="0" smtClean="0"/>
              <a:t> </a:t>
            </a:r>
            <a:r>
              <a:rPr lang="ko-KR" altLang="en-US" dirty="0" smtClean="0"/>
              <a:t>회의 과정에서 기관이 가지고 있는 강점을 활용하는 것도 함께 검토되어야 </a:t>
            </a:r>
            <a:r>
              <a:rPr lang="ko-KR" altLang="en-US" dirty="0" smtClean="0"/>
              <a:t>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83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18850719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en-US" altLang="ko-KR" dirty="0"/>
          </a:p>
          <a:p>
            <a:r>
              <a:rPr lang="ko-KR" altLang="en-US" dirty="0" smtClean="0"/>
              <a:t>평가 </a:t>
            </a:r>
            <a:r>
              <a:rPr lang="ko-KR" altLang="en-US" dirty="0" smtClean="0"/>
              <a:t>및 보완방안 이해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 smtClean="0"/>
              <a:t>▨ </a:t>
            </a:r>
            <a:r>
              <a:rPr lang="ko-KR" altLang="en-US" dirty="0"/>
              <a:t>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인큐베이팅</a:t>
            </a:r>
            <a:r>
              <a:rPr lang="ko-KR" altLang="en-US" dirty="0" smtClean="0"/>
              <a:t> </a:t>
            </a:r>
            <a:r>
              <a:rPr lang="ko-KR" altLang="en-US" dirty="0" smtClean="0"/>
              <a:t>과정은 분기단위로 주요한 성과를 평가해야 함</a:t>
            </a:r>
            <a:r>
              <a:rPr lang="en-US" altLang="ko-KR" dirty="0" smtClean="0"/>
              <a:t>. </a:t>
            </a:r>
            <a:r>
              <a:rPr lang="ko-KR" altLang="en-US" dirty="0" smtClean="0"/>
              <a:t>중요한 것은 성과를 </a:t>
            </a:r>
            <a:r>
              <a:rPr lang="ko-KR" altLang="en-US" dirty="0" smtClean="0"/>
              <a:t>잘 </a:t>
            </a:r>
            <a:r>
              <a:rPr lang="ko-KR" altLang="en-US" dirty="0" smtClean="0"/>
              <a:t>정리하는 </a:t>
            </a:r>
            <a:r>
              <a:rPr lang="ko-KR" altLang="en-US" dirty="0" smtClean="0"/>
              <a:t>것입니다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그 과정에서 개선 과제도 나오고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우선 순위도 파악할 수 </a:t>
            </a:r>
            <a:r>
              <a:rPr lang="ko-KR" altLang="en-US" dirty="0" smtClean="0"/>
              <a:t>있습니다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평가의 </a:t>
            </a:r>
            <a:r>
              <a:rPr lang="ko-KR" altLang="en-US" dirty="0" smtClean="0"/>
              <a:t>목적은 인큐베이터 역량 향상</a:t>
            </a:r>
            <a:r>
              <a:rPr lang="en-US" altLang="ko-KR" dirty="0" smtClean="0"/>
              <a:t>, </a:t>
            </a:r>
            <a:r>
              <a:rPr lang="ko-KR" altLang="en-US" dirty="0" smtClean="0"/>
              <a:t>동기부여와 개선에 있지 보상에 있는 것이 </a:t>
            </a:r>
            <a:r>
              <a:rPr lang="ko-KR" altLang="en-US" dirty="0" smtClean="0"/>
              <a:t>아님을 이해합니다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 </a:t>
            </a:r>
            <a:endParaRPr lang="ko-KR" altLang="en-US" dirty="0"/>
          </a:p>
          <a:p>
            <a:r>
              <a:rPr lang="en-US" altLang="ko-KR" dirty="0" smtClean="0"/>
              <a:t> </a:t>
            </a:r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 smtClean="0"/>
              <a:t>TIP</a:t>
            </a:r>
          </a:p>
          <a:p>
            <a:r>
              <a:rPr lang="en-US" altLang="ko-KR" dirty="0" smtClean="0"/>
              <a:t>   </a:t>
            </a:r>
          </a:p>
          <a:p>
            <a:r>
              <a:rPr lang="ko-KR" altLang="en-US" dirty="0" smtClean="0"/>
              <a:t>평가 </a:t>
            </a:r>
            <a:r>
              <a:rPr lang="ko-KR" altLang="en-US" dirty="0" smtClean="0"/>
              <a:t>과정에서 </a:t>
            </a:r>
            <a:r>
              <a:rPr lang="ko-KR" altLang="en-US" dirty="0" err="1" smtClean="0"/>
              <a:t>기관외</a:t>
            </a:r>
            <a:r>
              <a:rPr lang="ko-KR" altLang="en-US" dirty="0" smtClean="0"/>
              <a:t> 전문가 자문 참여를 통해 외부 시선으로 보완 과제를 살펴보는 것도 </a:t>
            </a:r>
            <a:r>
              <a:rPr lang="ko-KR" altLang="en-US" dirty="0" smtClean="0"/>
              <a:t>방법입니다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84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60267823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인큐베이팅</a:t>
            </a:r>
            <a:r>
              <a:rPr lang="ko-KR" altLang="en-US" dirty="0" smtClean="0"/>
              <a:t> </a:t>
            </a:r>
            <a:r>
              <a:rPr lang="ko-KR" altLang="en-US" dirty="0" smtClean="0"/>
              <a:t>프로그램의 이해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프로그램은 </a:t>
            </a:r>
            <a:r>
              <a:rPr lang="ko-KR" altLang="en-US" dirty="0" smtClean="0"/>
              <a:t>크게 보면 기업가 역량 향상</a:t>
            </a:r>
            <a:r>
              <a:rPr lang="en-US" altLang="ko-KR" dirty="0" smtClean="0"/>
              <a:t>, </a:t>
            </a:r>
            <a:r>
              <a:rPr lang="ko-KR" altLang="en-US" dirty="0" smtClean="0"/>
              <a:t>비즈니스모델 개발</a:t>
            </a:r>
            <a:r>
              <a:rPr lang="en-US" altLang="ko-KR" dirty="0" smtClean="0"/>
              <a:t>, </a:t>
            </a:r>
            <a:r>
              <a:rPr lang="ko-KR" altLang="en-US" dirty="0" smtClean="0"/>
              <a:t>역량 향상 </a:t>
            </a:r>
            <a:r>
              <a:rPr lang="ko-KR" altLang="en-US" dirty="0" smtClean="0"/>
              <a:t>인프라 </a:t>
            </a:r>
            <a:r>
              <a:rPr lang="ko-KR" altLang="en-US" dirty="0" smtClean="0"/>
              <a:t>지원</a:t>
            </a:r>
            <a:r>
              <a:rPr lang="en-US" altLang="ko-KR" dirty="0" smtClean="0"/>
              <a:t>, </a:t>
            </a:r>
            <a:r>
              <a:rPr lang="ko-KR" altLang="en-US" dirty="0" smtClean="0"/>
              <a:t>제품 및 서비스 개발 관련 내용이 될 것임</a:t>
            </a:r>
            <a:r>
              <a:rPr lang="en-US" altLang="ko-KR" dirty="0" smtClean="0"/>
              <a:t>. </a:t>
            </a:r>
            <a:r>
              <a:rPr lang="ko-KR" altLang="en-US" dirty="0" smtClean="0"/>
              <a:t>이는 기관의 특성에 </a:t>
            </a:r>
            <a:r>
              <a:rPr lang="ko-KR" altLang="en-US" dirty="0" smtClean="0"/>
              <a:t>맞춰 </a:t>
            </a:r>
            <a:r>
              <a:rPr lang="ko-KR" altLang="en-US" dirty="0" smtClean="0"/>
              <a:t>창의적으로 구성되어야 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특히 창업준비기에는 동기부여 프로그램이 </a:t>
            </a:r>
            <a:r>
              <a:rPr lang="ko-KR" altLang="en-US" dirty="0" smtClean="0"/>
              <a:t>중요합니다</a:t>
            </a:r>
            <a:r>
              <a:rPr lang="en-US" altLang="ko-KR" dirty="0" smtClean="0"/>
              <a:t>.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 smtClean="0"/>
              <a:t>TIP</a:t>
            </a:r>
          </a:p>
          <a:p>
            <a:r>
              <a:rPr lang="en-US" altLang="ko-KR" dirty="0" smtClean="0"/>
              <a:t>  </a:t>
            </a:r>
          </a:p>
          <a:p>
            <a:r>
              <a:rPr lang="ko-KR" altLang="en-US" dirty="0" smtClean="0"/>
              <a:t>영리나 </a:t>
            </a:r>
            <a:r>
              <a:rPr lang="ko-KR" altLang="en-US" dirty="0" smtClean="0"/>
              <a:t>해외 사례를 참조해 작성하되</a:t>
            </a:r>
            <a:r>
              <a:rPr lang="en-US" altLang="ko-KR" dirty="0" smtClean="0"/>
              <a:t>, </a:t>
            </a:r>
            <a:r>
              <a:rPr lang="ko-KR" altLang="en-US" dirty="0" smtClean="0"/>
              <a:t>기관의 특성이 담긴 고유프로그램 개발이 </a:t>
            </a:r>
            <a:r>
              <a:rPr lang="ko-KR" altLang="en-US" dirty="0" smtClean="0"/>
              <a:t>필요합니다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85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05221863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인큐베이팅</a:t>
            </a:r>
            <a:r>
              <a:rPr lang="ko-KR" altLang="en-US" dirty="0" smtClean="0"/>
              <a:t> 계획 수립 실습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활동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기존 </a:t>
            </a:r>
            <a:r>
              <a:rPr lang="ko-KR" altLang="en-US" dirty="0" smtClean="0"/>
              <a:t>강의를 바탕으로 인큐베이터 고유의 </a:t>
            </a:r>
            <a:r>
              <a:rPr lang="ko-KR" altLang="en-US" dirty="0" err="1" smtClean="0"/>
              <a:t>인큐베이팅</a:t>
            </a:r>
            <a:r>
              <a:rPr lang="ko-KR" altLang="en-US" dirty="0" smtClean="0"/>
              <a:t> 계획 수립 </a:t>
            </a:r>
            <a:r>
              <a:rPr lang="ko-KR" altLang="en-US" dirty="0" smtClean="0"/>
              <a:t>실습합니다</a:t>
            </a:r>
            <a:r>
              <a:rPr lang="en-US" altLang="ko-KR" dirty="0" smtClean="0"/>
              <a:t>.</a:t>
            </a:r>
            <a:endParaRPr lang="en-US" altLang="ko-KR" dirty="0" smtClean="0"/>
          </a:p>
          <a:p>
            <a:r>
              <a:rPr lang="ko-KR" altLang="en-US" dirty="0" smtClean="0"/>
              <a:t>실제 </a:t>
            </a:r>
            <a:r>
              <a:rPr lang="en-US" altLang="ko-KR" dirty="0" smtClean="0"/>
              <a:t>1</a:t>
            </a:r>
            <a:r>
              <a:rPr lang="ko-KR" altLang="en-US" dirty="0" smtClean="0"/>
              <a:t>개 기업의 </a:t>
            </a:r>
            <a:r>
              <a:rPr lang="ko-KR" altLang="en-US" dirty="0" err="1" smtClean="0"/>
              <a:t>인큐베이팅</a:t>
            </a:r>
            <a:r>
              <a:rPr lang="ko-KR" altLang="en-US" dirty="0" smtClean="0"/>
              <a:t> 계획을 확정하게 </a:t>
            </a:r>
            <a:r>
              <a:rPr lang="ko-KR" altLang="en-US" dirty="0" smtClean="0"/>
              <a:t>합니다</a:t>
            </a:r>
            <a:r>
              <a:rPr lang="en-US" altLang="ko-KR" dirty="0" smtClean="0"/>
              <a:t>.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 smtClean="0"/>
              <a:t>TIP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조별 활동을 통해 인큐베이터간 상호 토론을 통해 </a:t>
            </a:r>
            <a:r>
              <a:rPr lang="ko-KR" altLang="en-US" dirty="0" err="1" smtClean="0"/>
              <a:t>게획</a:t>
            </a:r>
            <a:r>
              <a:rPr lang="ko-KR" altLang="en-US" dirty="0" smtClean="0"/>
              <a:t> 수립을 </a:t>
            </a:r>
            <a:r>
              <a:rPr lang="ko-KR" altLang="en-US" dirty="0" smtClean="0"/>
              <a:t>지원합니다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86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33027756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인큐베이팅</a:t>
            </a:r>
            <a:r>
              <a:rPr lang="ko-KR" altLang="en-US" dirty="0" smtClean="0"/>
              <a:t> 계획 수립 실습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활동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기존 강의를 바탕으로 인큐베이터 고유의 </a:t>
            </a:r>
            <a:r>
              <a:rPr lang="ko-KR" altLang="en-US" dirty="0" err="1"/>
              <a:t>인큐베이팅</a:t>
            </a:r>
            <a:r>
              <a:rPr lang="ko-KR" altLang="en-US" dirty="0"/>
              <a:t> 계획 수립 실습합니다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실제 </a:t>
            </a:r>
            <a:r>
              <a:rPr lang="en-US" altLang="ko-KR" dirty="0"/>
              <a:t>1</a:t>
            </a:r>
            <a:r>
              <a:rPr lang="ko-KR" altLang="en-US" dirty="0"/>
              <a:t>개 기업의 </a:t>
            </a:r>
            <a:r>
              <a:rPr lang="ko-KR" altLang="en-US" dirty="0" err="1"/>
              <a:t>인큐베이팅</a:t>
            </a:r>
            <a:r>
              <a:rPr lang="ko-KR" altLang="en-US" dirty="0"/>
              <a:t> 계획을 확정하게 합니다</a:t>
            </a:r>
            <a:r>
              <a:rPr lang="en-US" altLang="ko-KR" dirty="0"/>
              <a:t>.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</a:p>
          <a:p>
            <a:endParaRPr lang="en-US" altLang="ko-KR" dirty="0"/>
          </a:p>
          <a:p>
            <a:r>
              <a:rPr lang="ko-KR" altLang="en-US" dirty="0"/>
              <a:t>조별 활동을 통해 인큐베이터간 상호 토론을 통해 </a:t>
            </a:r>
            <a:r>
              <a:rPr lang="ko-KR" altLang="en-US" dirty="0" err="1"/>
              <a:t>게획</a:t>
            </a:r>
            <a:r>
              <a:rPr lang="ko-KR" altLang="en-US" dirty="0"/>
              <a:t> 수립을 지원합니다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87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33027756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err="1" smtClean="0"/>
              <a:t>인큐베이팅</a:t>
            </a:r>
            <a:r>
              <a:rPr lang="ko-KR" altLang="en-US" dirty="0" smtClean="0"/>
              <a:t> 계획 수립 실습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활동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기존 강의를 바탕으로 인큐베이터 고유의 </a:t>
            </a:r>
            <a:r>
              <a:rPr lang="ko-KR" altLang="en-US" dirty="0" err="1"/>
              <a:t>인큐베이팅</a:t>
            </a:r>
            <a:r>
              <a:rPr lang="ko-KR" altLang="en-US" dirty="0"/>
              <a:t> 계획 수립 실습합니다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실제 </a:t>
            </a:r>
            <a:r>
              <a:rPr lang="en-US" altLang="ko-KR" dirty="0"/>
              <a:t>1</a:t>
            </a:r>
            <a:r>
              <a:rPr lang="ko-KR" altLang="en-US" dirty="0"/>
              <a:t>개 기업의 </a:t>
            </a:r>
            <a:r>
              <a:rPr lang="ko-KR" altLang="en-US" dirty="0" err="1"/>
              <a:t>인큐베이팅</a:t>
            </a:r>
            <a:r>
              <a:rPr lang="ko-KR" altLang="en-US" dirty="0"/>
              <a:t> 계획을 확정하게 합니다</a:t>
            </a:r>
            <a:r>
              <a:rPr lang="en-US" altLang="ko-KR" dirty="0"/>
              <a:t>.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/>
              <a:t>TIP</a:t>
            </a:r>
          </a:p>
          <a:p>
            <a:endParaRPr lang="en-US" altLang="ko-KR" dirty="0"/>
          </a:p>
          <a:p>
            <a:r>
              <a:rPr lang="ko-KR" altLang="en-US" dirty="0"/>
              <a:t>조별 활동을 통해 인큐베이터간 상호 토론을 통해 </a:t>
            </a:r>
            <a:r>
              <a:rPr lang="ko-KR" altLang="en-US" dirty="0" err="1"/>
              <a:t>게획</a:t>
            </a:r>
            <a:r>
              <a:rPr lang="ko-KR" altLang="en-US" dirty="0"/>
              <a:t> 수립을 지원합니다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88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33027756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en-US" altLang="ko-KR" dirty="0" smtClean="0"/>
          </a:p>
          <a:p>
            <a:r>
              <a:rPr lang="ko-KR" altLang="en-US" dirty="0" err="1" smtClean="0"/>
              <a:t>인큐베이팅</a:t>
            </a:r>
            <a:r>
              <a:rPr lang="ko-KR" altLang="en-US" dirty="0" smtClean="0"/>
              <a:t> </a:t>
            </a:r>
            <a:r>
              <a:rPr lang="ko-KR" altLang="en-US" dirty="0" smtClean="0"/>
              <a:t>성공요인 이해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강의와 </a:t>
            </a:r>
            <a:r>
              <a:rPr lang="ko-KR" altLang="en-US" dirty="0" smtClean="0"/>
              <a:t>활동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각자가 </a:t>
            </a:r>
            <a:r>
              <a:rPr lang="ko-KR" altLang="en-US" dirty="0" smtClean="0"/>
              <a:t>생각하는 </a:t>
            </a:r>
            <a:r>
              <a:rPr lang="ko-KR" altLang="en-US" dirty="0" err="1" smtClean="0"/>
              <a:t>인큐베이팅</a:t>
            </a:r>
            <a:r>
              <a:rPr lang="ko-KR" altLang="en-US" dirty="0" smtClean="0"/>
              <a:t> </a:t>
            </a:r>
            <a:r>
              <a:rPr lang="ko-KR" altLang="en-US" dirty="0" smtClean="0"/>
              <a:t>성공요인을 </a:t>
            </a:r>
            <a:r>
              <a:rPr lang="ko-KR" altLang="en-US" dirty="0" smtClean="0"/>
              <a:t>공유 및 </a:t>
            </a:r>
            <a:r>
              <a:rPr lang="ko-KR" altLang="en-US" dirty="0" smtClean="0"/>
              <a:t>보완할 수 있도록 설명합니다</a:t>
            </a:r>
            <a:r>
              <a:rPr lang="en-US" altLang="ko-KR" dirty="0" smtClean="0"/>
              <a:t>.</a:t>
            </a:r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 smtClean="0"/>
              <a:t>TIP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사전 </a:t>
            </a:r>
            <a:r>
              <a:rPr lang="ko-KR" altLang="en-US" dirty="0" smtClean="0"/>
              <a:t>결론 제시보다 토론 후 </a:t>
            </a:r>
            <a:r>
              <a:rPr lang="ko-KR" altLang="en-US" dirty="0" smtClean="0"/>
              <a:t>결론을 제시합니다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89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025880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모듈 흐름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본 과정은 총 </a:t>
            </a:r>
            <a:r>
              <a:rPr lang="en-US" altLang="ko-KR" dirty="0" smtClean="0"/>
              <a:t>7</a:t>
            </a:r>
            <a:r>
              <a:rPr lang="ko-KR" altLang="en-US" dirty="0" smtClean="0"/>
              <a:t>개의 모듈로 구성되어 있고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모듈별</a:t>
            </a:r>
            <a:r>
              <a:rPr lang="ko-KR" altLang="en-US" dirty="0" smtClean="0"/>
              <a:t> 시간은 위와 같습니다</a:t>
            </a:r>
            <a:r>
              <a:rPr lang="en-US" altLang="ko-KR" dirty="0" smtClean="0"/>
              <a:t>.</a:t>
            </a:r>
            <a:endParaRPr lang="ko-KR" altLang="en-US" dirty="0"/>
          </a:p>
          <a:p>
            <a:r>
              <a:rPr lang="ko-KR" altLang="en-US" dirty="0"/>
              <a:t>이를 통해 </a:t>
            </a:r>
            <a:r>
              <a:rPr lang="ko-KR" altLang="en-US" dirty="0" smtClean="0"/>
              <a:t>인큐베이터는 </a:t>
            </a:r>
            <a:r>
              <a:rPr lang="ko-KR" altLang="en-US" dirty="0"/>
              <a:t>어떤 역할을 해야 하며</a:t>
            </a:r>
            <a:r>
              <a:rPr lang="en-US" altLang="ko-KR" dirty="0"/>
              <a:t>, </a:t>
            </a:r>
            <a:r>
              <a:rPr lang="ko-KR" altLang="en-US" dirty="0" err="1" smtClean="0"/>
              <a:t>인큐베이팅을</a:t>
            </a:r>
            <a:r>
              <a:rPr lang="ko-KR" altLang="en-US" dirty="0" smtClean="0"/>
              <a:t> 잘 수행하기 위해서 </a:t>
            </a:r>
            <a:r>
              <a:rPr lang="ko-KR" altLang="en-US" dirty="0"/>
              <a:t>어떻게 </a:t>
            </a:r>
            <a:endParaRPr lang="en-US" altLang="ko-KR" dirty="0" smtClean="0"/>
          </a:p>
          <a:p>
            <a:r>
              <a:rPr lang="ko-KR" altLang="en-US" dirty="0" smtClean="0"/>
              <a:t>해야 </a:t>
            </a:r>
            <a:r>
              <a:rPr lang="ko-KR" altLang="en-US" dirty="0"/>
              <a:t>하는지 학습하게 </a:t>
            </a:r>
            <a:r>
              <a:rPr lang="ko-KR" altLang="en-US" dirty="0" smtClean="0"/>
              <a:t>됩니다</a:t>
            </a:r>
            <a:r>
              <a:rPr lang="en-US" altLang="ko-KR" dirty="0" smtClean="0"/>
              <a:t>.</a:t>
            </a:r>
          </a:p>
          <a:p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99333305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▨ 주제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err="1" smtClean="0"/>
              <a:t>인큐베이팅</a:t>
            </a:r>
            <a:r>
              <a:rPr lang="ko-KR" altLang="en-US" dirty="0" smtClean="0"/>
              <a:t> 방법론에 대한 이해를 돕기 위한 텍스트무비 시청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▨ 운영방식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동영상 시청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▨ 강의주안점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영상 시청 후</a:t>
            </a:r>
            <a:r>
              <a:rPr lang="en-US" altLang="ko-KR" dirty="0" smtClean="0"/>
              <a:t>, </a:t>
            </a:r>
            <a:r>
              <a:rPr lang="ko-KR" altLang="en-US" dirty="0" smtClean="0"/>
              <a:t>내용을 간단히 </a:t>
            </a:r>
            <a:r>
              <a:rPr lang="ko-KR" altLang="en-US" dirty="0" err="1" smtClean="0"/>
              <a:t>리뷰합니다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더 잘 성장하는 </a:t>
            </a:r>
            <a:r>
              <a:rPr lang="ko-KR" altLang="en-US" dirty="0" err="1" smtClean="0"/>
              <a:t>사회적기업을</a:t>
            </a:r>
            <a:r>
              <a:rPr lang="ko-KR" altLang="en-US" dirty="0" smtClean="0"/>
              <a:t> 위해 단계별 </a:t>
            </a:r>
            <a:r>
              <a:rPr lang="ko-KR" altLang="en-US" dirty="0" err="1" smtClean="0"/>
              <a:t>인큐베이팅이</a:t>
            </a:r>
            <a:r>
              <a:rPr lang="ko-KR" altLang="en-US" dirty="0" smtClean="0"/>
              <a:t> 필요함과 연결하여 설명합니다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90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96498430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/>
              <a:t>질의응답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/>
              <a:t>질의응답</a:t>
            </a:r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/>
              <a:t>자유롭게 질의응답 합니다</a:t>
            </a:r>
            <a:r>
              <a:rPr lang="en-US" altLang="ko-KR" dirty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91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08779575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en-US" altLang="ko-KR" dirty="0" smtClean="0"/>
          </a:p>
          <a:p>
            <a:r>
              <a:rPr lang="ko-KR" altLang="en-US" dirty="0" err="1" smtClean="0"/>
              <a:t>인큐베이팅</a:t>
            </a:r>
            <a:r>
              <a:rPr lang="ko-KR" altLang="en-US" dirty="0" smtClean="0"/>
              <a:t> </a:t>
            </a:r>
            <a:r>
              <a:rPr lang="ko-KR" altLang="en-US" dirty="0" smtClean="0"/>
              <a:t>동기부여 방법론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강의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동기부여의 </a:t>
            </a:r>
            <a:r>
              <a:rPr lang="ko-KR" altLang="en-US" dirty="0" smtClean="0"/>
              <a:t>중요성과 방법에 대해 알아보는 모듈임을 </a:t>
            </a:r>
            <a:r>
              <a:rPr lang="ko-KR" altLang="en-US" dirty="0" smtClean="0"/>
              <a:t>설명합니다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92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7474057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en-US" altLang="ko-KR" dirty="0" smtClean="0"/>
          </a:p>
          <a:p>
            <a:r>
              <a:rPr lang="ko-KR" altLang="en-US" dirty="0" err="1" smtClean="0"/>
              <a:t>인큐베이팅</a:t>
            </a:r>
            <a:r>
              <a:rPr lang="ko-KR" altLang="en-US" dirty="0" smtClean="0"/>
              <a:t> </a:t>
            </a:r>
            <a:r>
              <a:rPr lang="ko-KR" altLang="en-US" dirty="0" smtClean="0"/>
              <a:t>방법론 리뷰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활동 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인큐베이터가 </a:t>
            </a:r>
            <a:r>
              <a:rPr lang="ko-KR" altLang="en-US" dirty="0" smtClean="0"/>
              <a:t>실제 기업을 대상으로 관련 방법론을 실행하게 </a:t>
            </a:r>
            <a:r>
              <a:rPr lang="ko-KR" altLang="en-US" dirty="0" err="1" smtClean="0"/>
              <a:t>되었을때</a:t>
            </a:r>
            <a:r>
              <a:rPr lang="ko-KR" altLang="en-US" dirty="0" smtClean="0"/>
              <a:t> </a:t>
            </a:r>
            <a:r>
              <a:rPr lang="ko-KR" altLang="en-US" dirty="0"/>
              <a:t>느</a:t>
            </a:r>
            <a:r>
              <a:rPr lang="ko-KR" altLang="en-US" dirty="0" smtClean="0"/>
              <a:t>꼈던 </a:t>
            </a:r>
            <a:r>
              <a:rPr lang="ko-KR" altLang="en-US" dirty="0" smtClean="0"/>
              <a:t>점을 공유하고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이전 수립된 </a:t>
            </a:r>
            <a:r>
              <a:rPr lang="ko-KR" altLang="en-US" dirty="0" err="1" smtClean="0"/>
              <a:t>인큐베이팅</a:t>
            </a:r>
            <a:r>
              <a:rPr lang="ko-KR" altLang="en-US" dirty="0" smtClean="0"/>
              <a:t> 계획에 대한 전체 </a:t>
            </a:r>
            <a:r>
              <a:rPr lang="ko-KR" altLang="en-US" dirty="0" err="1" smtClean="0"/>
              <a:t>리뷰합니다</a:t>
            </a:r>
            <a:r>
              <a:rPr lang="en-US" altLang="ko-KR" dirty="0" smtClean="0"/>
              <a:t>.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93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12722707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dirty="0" smtClean="0"/>
              <a:t>동기부여를 할 때의 태도와 관련된 간단한 아이스 </a:t>
            </a:r>
            <a:r>
              <a:rPr lang="ko-KR" altLang="en-US" sz="1100" dirty="0" err="1" smtClean="0"/>
              <a:t>브레이킹</a:t>
            </a:r>
            <a:r>
              <a:rPr lang="ko-KR" altLang="en-US" sz="1100" dirty="0" smtClean="0"/>
              <a:t> 진행</a:t>
            </a: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게임 </a:t>
            </a:r>
            <a:r>
              <a:rPr lang="en-US" altLang="ko-KR" dirty="0" smtClean="0"/>
              <a:t>(</a:t>
            </a:r>
            <a:r>
              <a:rPr lang="ko-KR" altLang="en-US" dirty="0" smtClean="0"/>
              <a:t>준비물</a:t>
            </a:r>
            <a:r>
              <a:rPr lang="en-US" altLang="ko-KR" dirty="0" smtClean="0"/>
              <a:t>: </a:t>
            </a:r>
            <a:r>
              <a:rPr lang="ko-KR" altLang="en-US" sz="1100" dirty="0" err="1" smtClean="0"/>
              <a:t>팀별</a:t>
            </a:r>
            <a:r>
              <a:rPr lang="ko-KR" altLang="en-US" sz="1100" dirty="0" smtClean="0"/>
              <a:t> 종이컵 </a:t>
            </a:r>
            <a:r>
              <a:rPr lang="en-US" altLang="ko-KR" sz="1100" dirty="0" smtClean="0"/>
              <a:t>1</a:t>
            </a:r>
            <a:r>
              <a:rPr lang="ko-KR" altLang="en-US" sz="1100" dirty="0" smtClean="0"/>
              <a:t>개씩</a:t>
            </a:r>
            <a:r>
              <a:rPr lang="en-US" altLang="ko-KR" sz="1100" dirty="0" smtClean="0"/>
              <a:t>)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r>
              <a:rPr lang="ko-KR" altLang="en-US" dirty="0" smtClean="0"/>
              <a:t>아래의 활동 및 피드백을 진행합니다</a:t>
            </a:r>
            <a:r>
              <a:rPr lang="en-US" altLang="ko-KR" dirty="0" smtClean="0"/>
              <a:t>.</a:t>
            </a:r>
            <a:endParaRPr lang="ko-KR" altLang="en-US" dirty="0"/>
          </a:p>
          <a:p>
            <a:r>
              <a:rPr lang="en-US" altLang="ko-KR" sz="1100" dirty="0" smtClean="0"/>
              <a:t>1. </a:t>
            </a:r>
            <a:r>
              <a:rPr lang="ko-KR" altLang="en-US" sz="1100" dirty="0" err="1" smtClean="0"/>
              <a:t>팀별로</a:t>
            </a:r>
            <a:r>
              <a:rPr lang="ko-KR" altLang="en-US" sz="1100" dirty="0" smtClean="0"/>
              <a:t> 종이컵 한 개 씩을 배부한다</a:t>
            </a:r>
            <a:r>
              <a:rPr lang="en-US" altLang="ko-KR" sz="1100" dirty="0" smtClean="0"/>
              <a:t>.</a:t>
            </a:r>
          </a:p>
          <a:p>
            <a:r>
              <a:rPr lang="en-US" altLang="ko-KR" sz="1100" dirty="0" smtClean="0"/>
              <a:t>2. </a:t>
            </a:r>
            <a:r>
              <a:rPr lang="ko-KR" altLang="en-US" sz="1100" dirty="0" smtClean="0"/>
              <a:t>팀원들은 모두 볼펜을 입에 문다</a:t>
            </a:r>
            <a:r>
              <a:rPr lang="en-US" altLang="ko-KR" sz="1100" dirty="0" smtClean="0"/>
              <a:t>. (</a:t>
            </a:r>
            <a:r>
              <a:rPr lang="ko-KR" altLang="en-US" sz="1100" dirty="0" smtClean="0"/>
              <a:t>세로로</a:t>
            </a:r>
            <a:r>
              <a:rPr lang="en-US" altLang="ko-KR" sz="1100" dirty="0" smtClean="0"/>
              <a:t>)</a:t>
            </a:r>
          </a:p>
          <a:p>
            <a:r>
              <a:rPr lang="en-US" altLang="ko-KR" sz="1100" dirty="0" smtClean="0"/>
              <a:t>3. </a:t>
            </a:r>
            <a:r>
              <a:rPr lang="ko-KR" altLang="en-US" sz="1100" dirty="0" smtClean="0"/>
              <a:t>팀장이 먼저 종이컵을 볼펜에 걸고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볼펜을 입에 문 후에</a:t>
            </a:r>
            <a:br>
              <a:rPr lang="ko-KR" altLang="en-US" sz="1100" dirty="0" smtClean="0"/>
            </a:br>
            <a:r>
              <a:rPr lang="ko-KR" altLang="en-US" sz="1100" dirty="0" smtClean="0"/>
              <a:t>    시계방향으로 종이컵을 전달했다가 다시 거꾸로 팀장까지 오도록 한다</a:t>
            </a:r>
            <a:r>
              <a:rPr lang="en-US" altLang="ko-KR" sz="1100" dirty="0" smtClean="0"/>
              <a:t>.</a:t>
            </a:r>
          </a:p>
          <a:p>
            <a:r>
              <a:rPr lang="en-US" altLang="ko-KR" sz="1100" dirty="0" smtClean="0"/>
              <a:t>4. </a:t>
            </a:r>
            <a:r>
              <a:rPr lang="ko-KR" altLang="en-US" sz="1100" dirty="0" smtClean="0"/>
              <a:t>가장 먼저 종이컵이 팀장에게 돌아온 팀이 이긴다</a:t>
            </a:r>
            <a:r>
              <a:rPr lang="en-US" altLang="ko-KR" sz="1100" dirty="0" smtClean="0"/>
              <a:t>. </a:t>
            </a:r>
          </a:p>
          <a:p>
            <a:r>
              <a:rPr lang="en-US" altLang="ko-KR" sz="1100" dirty="0" smtClean="0"/>
              <a:t>5. </a:t>
            </a:r>
            <a:r>
              <a:rPr lang="ko-KR" altLang="en-US" sz="1100" dirty="0" smtClean="0"/>
              <a:t>가장 늦게 돌린 팀이 커피 사기</a:t>
            </a:r>
            <a:r>
              <a:rPr lang="en-US" altLang="ko-KR" sz="1100" dirty="0" smtClean="0"/>
              <a:t>~</a:t>
            </a:r>
          </a:p>
          <a:p>
            <a:r>
              <a:rPr lang="ko-KR" altLang="en-US" sz="1100" dirty="0" smtClean="0"/>
              <a:t> 이기는 비법은 아래와 같다</a:t>
            </a:r>
            <a:r>
              <a:rPr lang="en-US" altLang="ko-KR" sz="1100" dirty="0" smtClean="0"/>
              <a:t>.</a:t>
            </a:r>
          </a:p>
          <a:p>
            <a:pPr>
              <a:buFontTx/>
              <a:buChar char="•"/>
            </a:pPr>
            <a:r>
              <a:rPr lang="en-US" altLang="ko-KR" sz="1100" dirty="0" smtClean="0"/>
              <a:t> </a:t>
            </a:r>
            <a:r>
              <a:rPr lang="ko-KR" altLang="en-US" sz="1100" dirty="0" smtClean="0"/>
              <a:t>팀원들끼리 가까이 붙어야 한다</a:t>
            </a:r>
          </a:p>
          <a:p>
            <a:pPr>
              <a:buFontTx/>
              <a:buChar char="•"/>
            </a:pPr>
            <a:r>
              <a:rPr lang="ko-KR" altLang="en-US" sz="1100" dirty="0" smtClean="0"/>
              <a:t> 받는 사람이 최대한 자세를 낮추어야 한다</a:t>
            </a:r>
            <a:r>
              <a:rPr lang="en-US" altLang="ko-KR" sz="1100" dirty="0" smtClean="0"/>
              <a:t>.</a:t>
            </a:r>
          </a:p>
          <a:p>
            <a:r>
              <a:rPr lang="en-US" altLang="ko-KR" sz="1100" dirty="0" smtClean="0"/>
              <a:t>“</a:t>
            </a:r>
            <a:r>
              <a:rPr lang="ko-KR" altLang="en-US" sz="1100" dirty="0" smtClean="0"/>
              <a:t>동기부여를 잘 하는 인큐베이터도 이와 같은 모습일 것이다”라고 마무리한다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94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81950436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인큐베이터는 동기부여자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인큐베이터는 궁극적으로 </a:t>
            </a:r>
            <a:r>
              <a:rPr lang="ko-KR" altLang="en-US" dirty="0" err="1" smtClean="0"/>
              <a:t>사회적기업가의</a:t>
            </a:r>
            <a:r>
              <a:rPr lang="ko-KR" altLang="en-US" dirty="0" smtClean="0"/>
              <a:t> 성장을 이끌어내는 동기부여자임을 설명합니다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95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64300275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r>
              <a:rPr lang="ko-KR" altLang="en-US" dirty="0" smtClean="0"/>
              <a:t>신뢰에 대한 도입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질문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신뢰란 무엇이라고 생각하는지 교육생들에게 물어보면서 자연스럽게 진행하도록 합니다</a:t>
            </a:r>
            <a:r>
              <a:rPr lang="en-US" altLang="ko-KR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96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64300275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b="0" dirty="0" smtClean="0">
                <a:ln w="1905"/>
                <a:latin typeface="+mn-ea"/>
              </a:rPr>
              <a:t>한자어를 통해 생각해보는 신뢰의 의미</a:t>
            </a:r>
            <a:endParaRPr lang="en-US" altLang="ko-KR" b="0" dirty="0" smtClean="0">
              <a:ln w="1905"/>
              <a:latin typeface="+mn-ea"/>
            </a:endParaRP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r>
              <a:rPr lang="ko-KR" altLang="en-US" dirty="0" smtClean="0"/>
              <a:t>한자의 의미를 통해 신뢰의 의미를 되새깁니다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endParaRPr lang="ko-KR" altLang="en-US" dirty="0"/>
          </a:p>
          <a:p>
            <a:r>
              <a:rPr lang="ko-KR" altLang="en-US" dirty="0"/>
              <a:t>▨ </a:t>
            </a:r>
            <a:r>
              <a:rPr lang="en-US" altLang="ko-KR" dirty="0" smtClean="0"/>
              <a:t>TIP</a:t>
            </a:r>
          </a:p>
          <a:p>
            <a:endParaRPr lang="en-US" altLang="ko-KR" dirty="0" smtClean="0"/>
          </a:p>
          <a:p>
            <a:pPr>
              <a:lnSpc>
                <a:spcPct val="150000"/>
              </a:lnSpc>
            </a:pPr>
            <a:r>
              <a:rPr lang="ko-KR" altLang="en-US" b="0" dirty="0" smtClean="0">
                <a:ln w="1905"/>
                <a:latin typeface="+mn-ea"/>
              </a:rPr>
              <a:t>신뢰에서 신</a:t>
            </a:r>
            <a:r>
              <a:rPr lang="en-US" altLang="ko-KR" b="0" dirty="0" smtClean="0">
                <a:ln w="1905"/>
                <a:latin typeface="+mn-ea"/>
              </a:rPr>
              <a:t>(</a:t>
            </a:r>
            <a:r>
              <a:rPr lang="ko-KR" altLang="en-US" b="0" dirty="0" smtClean="0">
                <a:ln w="1905"/>
                <a:latin typeface="+mn-ea"/>
              </a:rPr>
              <a:t>信</a:t>
            </a:r>
            <a:r>
              <a:rPr lang="en-US" altLang="ko-KR" b="0" dirty="0" smtClean="0">
                <a:ln w="1905"/>
                <a:latin typeface="+mn-ea"/>
              </a:rPr>
              <a:t>)</a:t>
            </a:r>
            <a:r>
              <a:rPr lang="ko-KR" altLang="en-US" b="0" dirty="0" smtClean="0">
                <a:ln w="1905"/>
                <a:latin typeface="+mn-ea"/>
              </a:rPr>
              <a:t>은 사람</a:t>
            </a:r>
            <a:r>
              <a:rPr lang="en-US" altLang="ko-KR" b="0" dirty="0" smtClean="0">
                <a:ln w="1905"/>
                <a:latin typeface="+mn-ea"/>
              </a:rPr>
              <a:t>(</a:t>
            </a:r>
            <a:r>
              <a:rPr lang="ko-KR" altLang="en-US" b="0" dirty="0" smtClean="0">
                <a:ln w="1905"/>
                <a:latin typeface="+mn-ea"/>
              </a:rPr>
              <a:t>人</a:t>
            </a:r>
            <a:r>
              <a:rPr lang="en-US" altLang="ko-KR" b="0" dirty="0" smtClean="0">
                <a:ln w="1905"/>
                <a:latin typeface="+mn-ea"/>
              </a:rPr>
              <a:t>)</a:t>
            </a:r>
            <a:r>
              <a:rPr lang="ko-KR" altLang="en-US" b="0" dirty="0" smtClean="0">
                <a:ln w="1905"/>
                <a:latin typeface="+mn-ea"/>
              </a:rPr>
              <a:t>과 말씀</a:t>
            </a:r>
            <a:r>
              <a:rPr lang="en-US" altLang="ko-KR" b="0" dirty="0" smtClean="0">
                <a:ln w="1905"/>
                <a:latin typeface="+mn-ea"/>
              </a:rPr>
              <a:t>(</a:t>
            </a:r>
            <a:r>
              <a:rPr lang="ko-KR" altLang="en-US" b="0" dirty="0" smtClean="0">
                <a:ln w="1905"/>
                <a:latin typeface="+mn-ea"/>
              </a:rPr>
              <a:t>言</a:t>
            </a:r>
            <a:r>
              <a:rPr lang="en-US" altLang="ko-KR" b="0" dirty="0" smtClean="0">
                <a:ln w="1905"/>
                <a:latin typeface="+mn-ea"/>
              </a:rPr>
              <a:t>)</a:t>
            </a:r>
            <a:r>
              <a:rPr lang="ko-KR" altLang="en-US" b="0" dirty="0" smtClean="0">
                <a:ln w="1905"/>
                <a:latin typeface="+mn-ea"/>
              </a:rPr>
              <a:t>을 나타낸다</a:t>
            </a:r>
            <a:r>
              <a:rPr lang="en-US" altLang="ko-KR" b="0" dirty="0" smtClean="0">
                <a:ln w="1905"/>
                <a:latin typeface="+mn-ea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ko-KR" altLang="en-US" b="0" dirty="0" smtClean="0">
                <a:ln w="1905"/>
                <a:latin typeface="+mn-ea"/>
              </a:rPr>
              <a:t>신뢰는 사람의 말로부터 형성되는 것이다</a:t>
            </a:r>
            <a:r>
              <a:rPr lang="en-US" altLang="ko-KR" b="0" dirty="0" smtClean="0">
                <a:ln w="1905"/>
                <a:latin typeface="+mn-ea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ko-KR" altLang="en-US" b="0" dirty="0" smtClean="0">
                <a:ln w="1905"/>
                <a:latin typeface="+mn-ea"/>
              </a:rPr>
              <a:t>책임질 수 있는 말만 하라</a:t>
            </a:r>
            <a:r>
              <a:rPr lang="en-US" altLang="ko-KR" b="0" dirty="0" smtClean="0">
                <a:ln w="1905"/>
                <a:latin typeface="+mn-ea"/>
              </a:rPr>
              <a:t>. </a:t>
            </a:r>
            <a:r>
              <a:rPr lang="ko-KR" altLang="en-US" b="0" dirty="0" smtClean="0">
                <a:ln w="1905"/>
                <a:latin typeface="+mn-ea"/>
              </a:rPr>
              <a:t>지키지 못하는 것은 약속이라고 할 수 없다</a:t>
            </a:r>
            <a:r>
              <a:rPr lang="en-US" altLang="ko-KR" b="0" dirty="0" smtClean="0">
                <a:ln w="1905"/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b="0" dirty="0" smtClean="0">
                <a:ln w="1905"/>
                <a:latin typeface="+mn-ea"/>
              </a:rPr>
              <a:t>- </a:t>
            </a:r>
            <a:r>
              <a:rPr lang="ko-KR" altLang="en-US" b="0" dirty="0" smtClean="0">
                <a:ln w="1905"/>
                <a:latin typeface="+mn-ea"/>
              </a:rPr>
              <a:t>이문태</a:t>
            </a:r>
            <a:r>
              <a:rPr lang="en-US" altLang="ko-KR" b="0" dirty="0" smtClean="0">
                <a:ln w="1905"/>
                <a:latin typeface="+mn-ea"/>
              </a:rPr>
              <a:t>, &lt;</a:t>
            </a:r>
            <a:r>
              <a:rPr lang="ko-KR" altLang="en-US" b="0" dirty="0" smtClean="0">
                <a:ln w="1905"/>
                <a:latin typeface="+mn-ea"/>
              </a:rPr>
              <a:t>제</a:t>
            </a:r>
            <a:r>
              <a:rPr lang="en-US" altLang="ko-KR" b="0" dirty="0" smtClean="0">
                <a:ln w="1905"/>
                <a:latin typeface="+mn-ea"/>
              </a:rPr>
              <a:t>5</a:t>
            </a:r>
            <a:r>
              <a:rPr lang="ko-KR" altLang="en-US" b="0" dirty="0" smtClean="0">
                <a:ln w="1905"/>
                <a:latin typeface="+mn-ea"/>
              </a:rPr>
              <a:t>의 탄생</a:t>
            </a:r>
            <a:r>
              <a:rPr lang="en-US" altLang="ko-KR" b="0" dirty="0" smtClean="0">
                <a:ln w="1905"/>
                <a:latin typeface="+mn-ea"/>
              </a:rPr>
              <a:t>&gt; </a:t>
            </a:r>
            <a:r>
              <a:rPr lang="ko-KR" altLang="en-US" b="0" dirty="0" smtClean="0">
                <a:ln w="1905"/>
                <a:latin typeface="+mn-ea"/>
              </a:rPr>
              <a:t>중에서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97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64300275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>
                <a:latin typeface="+mn-ea"/>
              </a:rPr>
              <a:t>신뢰 </a:t>
            </a:r>
            <a:r>
              <a:rPr lang="en-US" altLang="ko-KR" dirty="0" smtClean="0">
                <a:latin typeface="+mn-ea"/>
              </a:rPr>
              <a:t>= </a:t>
            </a:r>
            <a:r>
              <a:rPr lang="ko-KR" altLang="en-US" dirty="0" smtClean="0">
                <a:latin typeface="+mn-ea"/>
              </a:rPr>
              <a:t>성품 </a:t>
            </a:r>
            <a:r>
              <a:rPr lang="en-US" altLang="ko-KR" dirty="0" smtClean="0">
                <a:latin typeface="+mn-ea"/>
              </a:rPr>
              <a:t>* </a:t>
            </a:r>
            <a:r>
              <a:rPr lang="ko-KR" altLang="en-US" dirty="0" smtClean="0">
                <a:latin typeface="+mn-ea"/>
              </a:rPr>
              <a:t>역량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err="1" smtClean="0">
                <a:latin typeface="+mn-ea"/>
              </a:rPr>
              <a:t>대장금</a:t>
            </a:r>
            <a:r>
              <a:rPr lang="ko-KR" altLang="en-US" dirty="0" smtClean="0">
                <a:latin typeface="+mn-ea"/>
              </a:rPr>
              <a:t> 영상</a:t>
            </a:r>
            <a:endParaRPr lang="en-US" altLang="ko-KR" dirty="0" smtClean="0">
              <a:latin typeface="+mn-ea"/>
            </a:endParaRP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동영상 시청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>
                <a:latin typeface="+mn-ea"/>
              </a:rPr>
              <a:t>신뢰는 성품과 역량으로 함께 형성된다는 것을 잘 보여주는 영상이 있습니다</a:t>
            </a:r>
            <a:r>
              <a:rPr lang="en-US" altLang="ko-KR" dirty="0" smtClean="0">
                <a:latin typeface="+mn-ea"/>
              </a:rPr>
              <a:t>. </a:t>
            </a:r>
            <a:r>
              <a:rPr lang="ko-KR" altLang="en-US" dirty="0" smtClean="0">
                <a:latin typeface="+mn-ea"/>
              </a:rPr>
              <a:t>사람은 아주 좋은데 역량이 없으면 신뢰 형성이 안 되는 경우도 있고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사람은 아주 나쁜데 일만 잘한다면 신뢰가 생기기 힘듭니다</a:t>
            </a:r>
            <a:r>
              <a:rPr lang="en-US" altLang="ko-KR" dirty="0" smtClean="0">
                <a:latin typeface="+mn-ea"/>
              </a:rPr>
              <a:t>. </a:t>
            </a:r>
            <a:r>
              <a:rPr lang="ko-KR" altLang="en-US" dirty="0" smtClean="0">
                <a:latin typeface="+mn-ea"/>
              </a:rPr>
              <a:t>드라마 </a:t>
            </a:r>
            <a:r>
              <a:rPr lang="ko-KR" altLang="en-US" dirty="0" err="1" smtClean="0">
                <a:latin typeface="+mn-ea"/>
              </a:rPr>
              <a:t>대장금에서</a:t>
            </a:r>
            <a:r>
              <a:rPr lang="ko-KR" altLang="en-US" dirty="0" smtClean="0">
                <a:latin typeface="+mn-ea"/>
              </a:rPr>
              <a:t> 중전과 </a:t>
            </a:r>
            <a:r>
              <a:rPr lang="ko-KR" altLang="en-US" dirty="0" err="1" smtClean="0">
                <a:latin typeface="+mn-ea"/>
              </a:rPr>
              <a:t>장금이</a:t>
            </a:r>
            <a:r>
              <a:rPr lang="ko-KR" altLang="en-US" dirty="0" smtClean="0">
                <a:latin typeface="+mn-ea"/>
              </a:rPr>
              <a:t> 함께 대화를 나누는 장면을 함께 보도록 하겠습니다</a:t>
            </a:r>
            <a:r>
              <a:rPr lang="en-US" altLang="ko-KR" dirty="0" smtClean="0">
                <a:latin typeface="+mn-ea"/>
              </a:rPr>
              <a:t>.</a:t>
            </a:r>
            <a:endParaRPr lang="ko-KR" altLang="en-US" dirty="0" smtClean="0">
              <a:latin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98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64300275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▨ 주제</a:t>
            </a:r>
          </a:p>
          <a:p>
            <a:endParaRPr lang="ko-KR" altLang="en-US" dirty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>
                <a:latin typeface="+mn-ea"/>
              </a:rPr>
              <a:t>신뢰 </a:t>
            </a:r>
            <a:r>
              <a:rPr lang="en-US" altLang="ko-KR" dirty="0" smtClean="0">
                <a:latin typeface="+mn-ea"/>
              </a:rPr>
              <a:t>= </a:t>
            </a:r>
            <a:r>
              <a:rPr lang="ko-KR" altLang="en-US" dirty="0" smtClean="0">
                <a:latin typeface="+mn-ea"/>
              </a:rPr>
              <a:t>성품 </a:t>
            </a:r>
            <a:r>
              <a:rPr lang="en-US" altLang="ko-KR" dirty="0" smtClean="0">
                <a:latin typeface="+mn-ea"/>
              </a:rPr>
              <a:t>* </a:t>
            </a:r>
            <a:r>
              <a:rPr lang="ko-KR" altLang="en-US" dirty="0" smtClean="0">
                <a:latin typeface="+mn-ea"/>
              </a:rPr>
              <a:t>역량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err="1" smtClean="0">
                <a:latin typeface="+mn-ea"/>
              </a:rPr>
              <a:t>대장금</a:t>
            </a:r>
            <a:r>
              <a:rPr lang="ko-KR" altLang="en-US" dirty="0" smtClean="0">
                <a:latin typeface="+mn-ea"/>
              </a:rPr>
              <a:t> 영상 피드백</a:t>
            </a:r>
            <a:endParaRPr lang="en-US" altLang="ko-KR" dirty="0" smtClean="0">
              <a:latin typeface="+mn-ea"/>
            </a:endParaRPr>
          </a:p>
          <a:p>
            <a:endParaRPr lang="ko-KR" altLang="en-US" dirty="0"/>
          </a:p>
          <a:p>
            <a:r>
              <a:rPr lang="ko-KR" altLang="en-US" dirty="0"/>
              <a:t>▨ 운영방식</a:t>
            </a:r>
          </a:p>
          <a:p>
            <a:endParaRPr lang="ko-KR" altLang="en-US" dirty="0"/>
          </a:p>
          <a:p>
            <a:r>
              <a:rPr lang="ko-KR" altLang="en-US" dirty="0" smtClean="0"/>
              <a:t>강의</a:t>
            </a:r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▨ 강의주안점</a:t>
            </a:r>
          </a:p>
          <a:p>
            <a:endParaRPr lang="ko-KR" altLang="en-US" dirty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>
                <a:latin typeface="+mn-ea"/>
              </a:rPr>
              <a:t>영상 중에 중전이 </a:t>
            </a:r>
            <a:r>
              <a:rPr lang="ko-KR" altLang="en-US" dirty="0" err="1" smtClean="0">
                <a:latin typeface="+mn-ea"/>
              </a:rPr>
              <a:t>장금이에게</a:t>
            </a:r>
            <a:r>
              <a:rPr lang="ko-KR" altLang="en-US" dirty="0" smtClean="0">
                <a:latin typeface="+mn-ea"/>
              </a:rPr>
              <a:t> 했던 말을 가볍게 언급하면서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신뢰를 형성하기 위해서는 실력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즉 </a:t>
            </a:r>
            <a:r>
              <a:rPr lang="en-US" altLang="ko-KR" dirty="0" smtClean="0">
                <a:latin typeface="+mn-ea"/>
              </a:rPr>
              <a:t>‘</a:t>
            </a:r>
            <a:r>
              <a:rPr lang="ko-KR" altLang="en-US" dirty="0" smtClean="0">
                <a:latin typeface="+mn-ea"/>
              </a:rPr>
              <a:t>역량</a:t>
            </a:r>
            <a:r>
              <a:rPr lang="en-US" altLang="ko-KR" dirty="0" smtClean="0">
                <a:latin typeface="+mn-ea"/>
              </a:rPr>
              <a:t>＇</a:t>
            </a:r>
            <a:r>
              <a:rPr lang="ko-KR" altLang="en-US" dirty="0" smtClean="0">
                <a:latin typeface="+mn-ea"/>
              </a:rPr>
              <a:t>이 있어야 함을 강조합니다</a:t>
            </a:r>
            <a:r>
              <a:rPr lang="en-US" altLang="ko-KR" dirty="0" smtClean="0">
                <a:latin typeface="+mn-ea"/>
              </a:rPr>
              <a:t>.</a:t>
            </a:r>
            <a:endParaRPr lang="ko-KR" altLang="en-US" dirty="0" smtClean="0">
              <a:latin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99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643002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sh\Desktop\&#44417;&#44368;&#50504;\Timer.exe" TargetMode="External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sh\Desktop\&#44417;&#44368;&#50504;\Timer.exe" TargetMode="External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467544" y="1411288"/>
            <a:ext cx="8132440" cy="1369640"/>
          </a:xfrm>
          <a:solidFill>
            <a:schemeClr val="bg1">
              <a:alpha val="50000"/>
            </a:schemeClr>
          </a:solidFill>
        </p:spPr>
        <p:txBody>
          <a:bodyPr>
            <a:normAutofit/>
          </a:bodyPr>
          <a:lstStyle>
            <a:lvl1pPr marL="0" algn="ctr" defTabSz="914400" rtl="0" eaLnBrk="1" latinLnBrk="1" hangingPunct="1">
              <a:defRPr lang="ko-KR" altLang="en-US" sz="4400" b="0" kern="0" cap="none" spc="0" baseline="0" dirty="0">
                <a:ln w="1905"/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서울남산체 EB" panose="02020603020101020101" pitchFamily="18" charset="-127"/>
                <a:ea typeface="서울남산체 EB" panose="02020603020101020101" pitchFamily="18" charset="-127"/>
                <a:cs typeface="Arial" pitchFamily="34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3319271" y="926322"/>
            <a:ext cx="24785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spc="200" baseline="0" dirty="0" err="1" smtClean="0">
                <a:solidFill>
                  <a:srgbClr val="5B4A42"/>
                </a:solidFill>
                <a:latin typeface="+mj-lt"/>
                <a:ea typeface="서울남산체 B" panose="02020603020101020101" pitchFamily="18" charset="-127"/>
              </a:rPr>
              <a:t>사회적경제전문가교육</a:t>
            </a:r>
            <a:endParaRPr lang="ko-KR" altLang="en-US" b="1" spc="200" baseline="0" dirty="0">
              <a:solidFill>
                <a:srgbClr val="5B4A42"/>
              </a:solidFill>
              <a:latin typeface="+mj-lt"/>
              <a:ea typeface="서울남산체 B" panose="02020603020101020101" pitchFamily="18" charset="-127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179512" y="197867"/>
            <a:ext cx="43473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0" dirty="0" smtClean="0">
                <a:latin typeface="+mj-ea"/>
                <a:ea typeface="+mj-ea"/>
              </a:rPr>
              <a:t>주최</a:t>
            </a:r>
            <a:endParaRPr lang="ko-KR" altLang="en-US" sz="1100" b="0" dirty="0">
              <a:latin typeface="+mj-ea"/>
              <a:ea typeface="+mj-ea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7564245" y="197867"/>
            <a:ext cx="4411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0" dirty="0" smtClean="0">
                <a:latin typeface="+mj-ea"/>
                <a:ea typeface="+mj-ea"/>
              </a:rPr>
              <a:t>주관</a:t>
            </a:r>
            <a:endParaRPr lang="ko-KR" altLang="en-US" sz="1100" b="0" dirty="0">
              <a:latin typeface="+mj-ea"/>
              <a:ea typeface="+mj-ea"/>
            </a:endParaRPr>
          </a:p>
        </p:txBody>
      </p:sp>
      <p:pic>
        <p:nvPicPr>
          <p:cNvPr id="4" name="그림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78" y="208866"/>
            <a:ext cx="936104" cy="241575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9640" y="256812"/>
            <a:ext cx="902840" cy="182392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285" y="188053"/>
            <a:ext cx="1526214" cy="38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4292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3" name="텍스트 개체 틀 18"/>
          <p:cNvSpPr>
            <a:spLocks noGrp="1"/>
          </p:cNvSpPr>
          <p:nvPr>
            <p:ph type="body" sz="quarter" idx="10"/>
          </p:nvPr>
        </p:nvSpPr>
        <p:spPr>
          <a:xfrm>
            <a:off x="818420" y="260648"/>
            <a:ext cx="8096980" cy="72007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ko-KR" altLang="en-US" sz="3200" b="0" smtClean="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  <a:lvl2pPr>
              <a:defRPr lang="ko-KR" altLang="en-US" smtClean="0"/>
            </a:lvl2pPr>
            <a:lvl3pPr>
              <a:defRPr lang="ko-KR" altLang="en-US" smtClean="0"/>
            </a:lvl3pPr>
            <a:lvl4pPr>
              <a:defRPr lang="ko-KR" altLang="en-US" smtClean="0"/>
            </a:lvl4pPr>
            <a:lvl5pPr>
              <a:defRPr lang="ko-KR" altLang="en-US"/>
            </a:lvl5pPr>
          </a:lstStyle>
          <a:p>
            <a:pPr lvl="0">
              <a:spcBef>
                <a:spcPct val="0"/>
              </a:spcBef>
            </a:pPr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5" name="텍스트 개체 틀 2"/>
          <p:cNvSpPr>
            <a:spLocks noGrp="1"/>
          </p:cNvSpPr>
          <p:nvPr>
            <p:ph type="body" idx="11" hasCustomPrompt="1"/>
          </p:nvPr>
        </p:nvSpPr>
        <p:spPr>
          <a:xfrm>
            <a:off x="7608274" y="-16968"/>
            <a:ext cx="1334020" cy="307777"/>
          </a:xfrm>
          <a:noFill/>
        </p:spPr>
        <p:txBody>
          <a:bodyPr wrap="none" rtlCol="0">
            <a:spAutoFit/>
          </a:bodyPr>
          <a:lstStyle>
            <a:lvl1pPr algn="r">
              <a:defRPr lang="ko-KR" altLang="en-US" sz="1400" b="0" u="none" cap="none" spc="50" baseline="0" dirty="0" smtClean="0">
                <a:ln w="13500">
                  <a:solidFill>
                    <a:srgbClr val="92D050">
                      <a:alpha val="6500"/>
                    </a:srgbClr>
                  </a:solidFill>
                  <a:prstDash val="solid"/>
                </a:ln>
                <a:solidFill>
                  <a:srgbClr val="FF3399">
                    <a:alpha val="95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서울남산체 B" panose="02020603020101020101" pitchFamily="18" charset="-127"/>
                <a:ea typeface="서울남산체 B" panose="02020603020101020101" pitchFamily="18" charset="-127"/>
              </a:defRPr>
            </a:lvl1pPr>
          </a:lstStyle>
          <a:p>
            <a:pPr lvl="0"/>
            <a:r>
              <a:rPr lang="en-US" altLang="ko-KR" dirty="0" smtClean="0"/>
              <a:t>[</a:t>
            </a:r>
            <a:r>
              <a:rPr lang="ko-KR" altLang="en-US" dirty="0" smtClean="0"/>
              <a:t>단계</a:t>
            </a:r>
            <a:r>
              <a:rPr lang="en-US" altLang="ko-KR" dirty="0" smtClean="0"/>
              <a:t>]</a:t>
            </a:r>
            <a:r>
              <a:rPr lang="ko-KR" altLang="en-US" dirty="0" smtClean="0"/>
              <a:t>해당요소</a:t>
            </a:r>
          </a:p>
        </p:txBody>
      </p:sp>
      <p:pic>
        <p:nvPicPr>
          <p:cNvPr id="6" name="그림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1" r="8772"/>
          <a:stretch/>
        </p:blipFill>
        <p:spPr>
          <a:xfrm>
            <a:off x="1079612" y="1518139"/>
            <a:ext cx="6984776" cy="5031269"/>
          </a:xfrm>
          <a:prstGeom prst="rect">
            <a:avLst/>
          </a:prstGeom>
        </p:spPr>
      </p:pic>
      <p:sp>
        <p:nvSpPr>
          <p:cNvPr id="7" name="제목 1"/>
          <p:cNvSpPr>
            <a:spLocks noGrp="1"/>
          </p:cNvSpPr>
          <p:nvPr>
            <p:ph type="title" hasCustomPrompt="1"/>
          </p:nvPr>
        </p:nvSpPr>
        <p:spPr>
          <a:xfrm>
            <a:off x="7800136" y="1133740"/>
            <a:ext cx="1140288" cy="706090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1pPr>
          </a:lstStyle>
          <a:p>
            <a:r>
              <a:rPr lang="ko-KR" altLang="en-US" dirty="0" err="1" smtClean="0"/>
              <a:t>ㅇㅇ분</a:t>
            </a:r>
            <a:endParaRPr lang="ko-KR" altLang="en-US" dirty="0"/>
          </a:p>
        </p:txBody>
      </p:sp>
      <p:pic>
        <p:nvPicPr>
          <p:cNvPr id="8" name="Picture 2" descr="C:\Users\위현진\AppData\Local\Microsoft\Windows\Temporary Internet Files\Content.IE5\QXLNBWJK\MC900433921[1].png">
            <a:hlinkClick r:id="rId3" action="ppaction://program"/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3145" y="1206252"/>
            <a:ext cx="638572" cy="63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832474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끝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 userDrawn="1"/>
        </p:nvSpPr>
        <p:spPr>
          <a:xfrm>
            <a:off x="2435838" y="995789"/>
            <a:ext cx="42723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6000" b="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서울남산체 EB" panose="02020603020101020101" pitchFamily="18" charset="-127"/>
                <a:ea typeface="서울남산체 EB" panose="02020603020101020101" pitchFamily="18" charset="-127"/>
              </a:rPr>
              <a:t>THANK YOU</a:t>
            </a:r>
            <a:endParaRPr lang="ko-KR" altLang="en-US" sz="6000" b="0" dirty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서울남산체 EB" panose="02020603020101020101" pitchFamily="18" charset="-127"/>
              <a:ea typeface="서울남산체 EB" panose="02020603020101020101" pitchFamily="18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08866"/>
            <a:ext cx="936104" cy="241575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9640" y="256812"/>
            <a:ext cx="902840" cy="182392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2972" y="188053"/>
            <a:ext cx="1526214" cy="38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27734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9"/>
          <p:cNvSpPr>
            <a:spLocks noChangeShapeType="1"/>
          </p:cNvSpPr>
          <p:nvPr userDrawn="1"/>
        </p:nvSpPr>
        <p:spPr bwMode="auto">
          <a:xfrm>
            <a:off x="200025" y="6524625"/>
            <a:ext cx="8764588" cy="0"/>
          </a:xfrm>
          <a:prstGeom prst="line">
            <a:avLst/>
          </a:prstGeom>
          <a:noFill/>
          <a:ln w="12700">
            <a:solidFill>
              <a:srgbClr val="C0C0C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512" y="63798"/>
            <a:ext cx="4824536" cy="404664"/>
          </a:xfrm>
          <a:prstGeom prst="rect">
            <a:avLst/>
          </a:prstGeom>
        </p:spPr>
        <p:txBody>
          <a:bodyPr/>
          <a:lstStyle>
            <a:lvl1pPr algn="l">
              <a:defRPr sz="1800" b="1" spc="-150">
                <a:solidFill>
                  <a:schemeClr val="bg1"/>
                </a:solidFill>
                <a:latin typeface="서울남산체 M" pitchFamily="18" charset="-127"/>
                <a:ea typeface="서울남산체 M" pitchFamily="18" charset="-127"/>
              </a:defRPr>
            </a:lvl1pPr>
          </a:lstStyle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907283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7B87B9C-7FD9-40C7-862F-1B1765935977}" type="datetimeFigureOut">
              <a:rPr lang="ko-KR" altLang="en-US" smtClean="0">
                <a:solidFill>
                  <a:prstClr val="black"/>
                </a:solidFill>
              </a:rPr>
              <a:pPr/>
              <a:t>2014-03-26</a:t>
            </a:fld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555B1-06DA-4A5D-A06C-79B13F64107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38093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467544" y="1411288"/>
            <a:ext cx="8132440" cy="1369640"/>
          </a:xfrm>
          <a:solidFill>
            <a:schemeClr val="bg1">
              <a:alpha val="50000"/>
            </a:schemeClr>
          </a:solidFill>
        </p:spPr>
        <p:txBody>
          <a:bodyPr>
            <a:normAutofit/>
          </a:bodyPr>
          <a:lstStyle>
            <a:lvl1pPr marL="0" algn="ctr" defTabSz="914400" rtl="0" eaLnBrk="1" latinLnBrk="1" hangingPunct="1">
              <a:defRPr lang="ko-KR" altLang="en-US" sz="4400" b="0" kern="0" cap="none" spc="0" baseline="0" dirty="0">
                <a:ln w="1905"/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서울남산체 EB" panose="02020603020101020101" pitchFamily="18" charset="-127"/>
                <a:ea typeface="서울남산체 EB" panose="02020603020101020101" pitchFamily="18" charset="-127"/>
                <a:cs typeface="Arial" pitchFamily="34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3319271" y="926322"/>
            <a:ext cx="24785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spc="200" dirty="0" err="1" smtClean="0">
                <a:solidFill>
                  <a:srgbClr val="5B4A42"/>
                </a:solidFill>
                <a:latin typeface="서울남산체 B"/>
                <a:ea typeface="서울남산체 B" panose="02020603020101020101" pitchFamily="18" charset="-127"/>
              </a:rPr>
              <a:t>사회적경제전문가교육</a:t>
            </a:r>
            <a:endParaRPr lang="ko-KR" altLang="en-US" b="1" spc="200" dirty="0">
              <a:solidFill>
                <a:srgbClr val="5B4A42"/>
              </a:solidFill>
              <a:latin typeface="서울남산체 B"/>
              <a:ea typeface="서울남산체 B" panose="02020603020101020101" pitchFamily="18" charset="-127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179512" y="197867"/>
            <a:ext cx="43473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>
                <a:solidFill>
                  <a:prstClr val="black"/>
                </a:solidFill>
                <a:latin typeface="서울남산체 B"/>
                <a:ea typeface="서울남산체 B"/>
              </a:rPr>
              <a:t>주최</a:t>
            </a:r>
            <a:endParaRPr lang="ko-KR" altLang="en-US" sz="1100" dirty="0">
              <a:solidFill>
                <a:prstClr val="black"/>
              </a:solidFill>
              <a:latin typeface="서울남산체 B"/>
              <a:ea typeface="서울남산체 B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7564245" y="197867"/>
            <a:ext cx="4411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>
                <a:solidFill>
                  <a:prstClr val="black"/>
                </a:solidFill>
                <a:latin typeface="서울남산체 B"/>
                <a:ea typeface="서울남산체 B"/>
              </a:rPr>
              <a:t>주관</a:t>
            </a:r>
            <a:endParaRPr lang="ko-KR" altLang="en-US" sz="1100" dirty="0">
              <a:solidFill>
                <a:prstClr val="black"/>
              </a:solidFill>
              <a:latin typeface="서울남산체 B"/>
              <a:ea typeface="서울남산체 B"/>
            </a:endParaRPr>
          </a:p>
        </p:txBody>
      </p:sp>
      <p:pic>
        <p:nvPicPr>
          <p:cNvPr id="4" name="그림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78" y="208866"/>
            <a:ext cx="936104" cy="241575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9640" y="256812"/>
            <a:ext cx="902840" cy="182392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285" y="188053"/>
            <a:ext cx="1526214" cy="38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9482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목차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19872" y="1411288"/>
            <a:ext cx="4919464" cy="706090"/>
          </a:xfrm>
        </p:spPr>
        <p:txBody>
          <a:bodyPr>
            <a:normAutofit/>
          </a:bodyPr>
          <a:lstStyle>
            <a:lvl1pPr marL="0" indent="0">
              <a:buFont typeface="+mj-lt"/>
              <a:buNone/>
              <a:defRPr sz="2800">
                <a:solidFill>
                  <a:schemeClr val="tx1"/>
                </a:solidFill>
                <a:latin typeface="서울남산체 EB" panose="02020603020101020101" pitchFamily="18" charset="-127"/>
                <a:ea typeface="서울남산체 EB" panose="02020603020101020101" pitchFamily="18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726277" y="764704"/>
            <a:ext cx="21467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dirty="0" smtClean="0">
                <a:ln w="18415" cmpd="sng">
                  <a:solidFill>
                    <a:srgbClr val="FF3399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서울남산체 EB" panose="02020603020101020101" pitchFamily="18" charset="-127"/>
                <a:ea typeface="서울남산체 EB" panose="02020603020101020101" pitchFamily="18" charset="-127"/>
              </a:rPr>
              <a:t>CONTENTS</a:t>
            </a:r>
            <a:endParaRPr lang="ko-KR" altLang="en-US" sz="3200" dirty="0">
              <a:ln w="18415" cmpd="sng">
                <a:solidFill>
                  <a:srgbClr val="FF3399"/>
                </a:solidFill>
                <a:prstDash val="solid"/>
              </a:ln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서울남산체 EB" panose="02020603020101020101" pitchFamily="18" charset="-127"/>
              <a:ea typeface="서울남산체 EB" panose="02020603020101020101" pitchFamily="18" charset="-127"/>
            </a:endParaRPr>
          </a:p>
        </p:txBody>
      </p: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08866"/>
            <a:ext cx="936104" cy="241575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9640" y="256812"/>
            <a:ext cx="902840" cy="182392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2972" y="188053"/>
            <a:ext cx="1526214" cy="38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3218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내지 슬라이드_기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>
                <a:latin typeface="서울남산체 B" panose="02020603020101020101" pitchFamily="18" charset="-127"/>
                <a:ea typeface="서울남산체 B" panose="02020603020101020101" pitchFamily="18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텍스트 개체 틀 2"/>
          <p:cNvSpPr>
            <a:spLocks noGrp="1"/>
          </p:cNvSpPr>
          <p:nvPr>
            <p:ph idx="1"/>
          </p:nvPr>
        </p:nvSpPr>
        <p:spPr>
          <a:xfrm>
            <a:off x="251520" y="1411287"/>
            <a:ext cx="8640960" cy="49355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1pPr>
            <a:lvl2pPr>
              <a:defRPr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2pPr>
            <a:lvl3pPr>
              <a:defRPr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3pPr>
            <a:lvl4pPr>
              <a:defRPr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4pPr>
            <a:lvl5pPr>
              <a:defRPr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11" name="텍스트 개체 틀 2"/>
          <p:cNvSpPr>
            <a:spLocks noGrp="1"/>
          </p:cNvSpPr>
          <p:nvPr>
            <p:ph type="body" idx="11" hasCustomPrompt="1"/>
          </p:nvPr>
        </p:nvSpPr>
        <p:spPr>
          <a:xfrm>
            <a:off x="7608275" y="-16968"/>
            <a:ext cx="1334019" cy="307777"/>
          </a:xfrm>
          <a:noFill/>
        </p:spPr>
        <p:txBody>
          <a:bodyPr vert="horz" wrap="none" lIns="91440" tIns="45720" rIns="91440" bIns="45720" rtlCol="0">
            <a:spAutoFit/>
          </a:bodyPr>
          <a:lstStyle>
            <a:lvl1pPr>
              <a:defRPr lang="ko-KR" altLang="en-US" sz="1400" b="0" u="none" cap="none" spc="50" baseline="0" dirty="0" smtClean="0">
                <a:ln w="13500">
                  <a:solidFill>
                    <a:srgbClr val="92D050">
                      <a:alpha val="6500"/>
                    </a:srgbClr>
                  </a:solidFill>
                  <a:prstDash val="solid"/>
                </a:ln>
                <a:solidFill>
                  <a:srgbClr val="FF3399">
                    <a:alpha val="95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서울남산체 B" panose="02020603020101020101" pitchFamily="18" charset="-127"/>
                <a:ea typeface="서울남산체 B" panose="02020603020101020101" pitchFamily="18" charset="-127"/>
              </a:defRPr>
            </a:lvl1pPr>
          </a:lstStyle>
          <a:p>
            <a:pPr lvl="0" algn="r"/>
            <a:r>
              <a:rPr lang="en-US" altLang="ko-KR" dirty="0" smtClean="0"/>
              <a:t>[</a:t>
            </a:r>
            <a:r>
              <a:rPr lang="ko-KR" altLang="en-US" dirty="0" smtClean="0"/>
              <a:t>단계</a:t>
            </a:r>
            <a:r>
              <a:rPr lang="en-US" altLang="ko-KR" dirty="0" smtClean="0"/>
              <a:t>]</a:t>
            </a:r>
            <a:r>
              <a:rPr lang="ko-KR" altLang="en-US" dirty="0" smtClean="0"/>
              <a:t>해당요소</a:t>
            </a:r>
          </a:p>
        </p:txBody>
      </p:sp>
    </p:spTree>
    <p:extLst>
      <p:ext uri="{BB962C8B-B14F-4D97-AF65-F5344CB8AC3E}">
        <p14:creationId xmlns:p14="http://schemas.microsoft.com/office/powerpoint/2010/main" val="113279215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내지 슬라이드_미색">
    <p:bg>
      <p:bgPr>
        <a:solidFill>
          <a:srgbClr val="FFF9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서울남산체 B" panose="02020603020101020101" pitchFamily="18" charset="-127"/>
                <a:ea typeface="서울남산체 B" panose="02020603020101020101" pitchFamily="18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텍스트 개체 틀 2"/>
          <p:cNvSpPr>
            <a:spLocks noGrp="1"/>
          </p:cNvSpPr>
          <p:nvPr>
            <p:ph idx="1"/>
          </p:nvPr>
        </p:nvSpPr>
        <p:spPr>
          <a:xfrm>
            <a:off x="251520" y="1411287"/>
            <a:ext cx="8640960" cy="49355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1pPr>
            <a:lvl2pPr marL="457200" indent="0">
              <a:buNone/>
              <a:defRPr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2pPr>
            <a:lvl3pPr marL="914400" indent="0">
              <a:buNone/>
              <a:defRPr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3pPr>
            <a:lvl4pPr marL="1371600" indent="0">
              <a:buNone/>
              <a:defRPr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4pPr>
            <a:lvl5pPr marL="1828800" indent="0">
              <a:buNone/>
              <a:defRPr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10" name="텍스트 개체 틀 2"/>
          <p:cNvSpPr>
            <a:spLocks noGrp="1"/>
          </p:cNvSpPr>
          <p:nvPr>
            <p:ph type="body" idx="11" hasCustomPrompt="1"/>
          </p:nvPr>
        </p:nvSpPr>
        <p:spPr>
          <a:xfrm>
            <a:off x="7608275" y="-16968"/>
            <a:ext cx="1334019" cy="307777"/>
          </a:xfrm>
          <a:noFill/>
        </p:spPr>
        <p:txBody>
          <a:bodyPr vert="horz" wrap="none" lIns="91440" tIns="45720" rIns="91440" bIns="45720" rtlCol="0">
            <a:spAutoFit/>
          </a:bodyPr>
          <a:lstStyle>
            <a:lvl1pPr>
              <a:defRPr lang="ko-KR" altLang="en-US" sz="1400" b="0" u="none" cap="none" spc="50" baseline="0" dirty="0" smtClean="0">
                <a:ln w="13500">
                  <a:solidFill>
                    <a:srgbClr val="92D050">
                      <a:alpha val="6500"/>
                    </a:srgbClr>
                  </a:solidFill>
                  <a:prstDash val="solid"/>
                </a:ln>
                <a:solidFill>
                  <a:srgbClr val="FF3399">
                    <a:alpha val="95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서울남산체 B" panose="02020603020101020101" pitchFamily="18" charset="-127"/>
                <a:ea typeface="서울남산체 B" panose="02020603020101020101" pitchFamily="18" charset="-127"/>
              </a:defRPr>
            </a:lvl1pPr>
          </a:lstStyle>
          <a:p>
            <a:pPr lvl="0" algn="r"/>
            <a:r>
              <a:rPr lang="en-US" altLang="ko-KR" dirty="0" smtClean="0"/>
              <a:t>[</a:t>
            </a:r>
            <a:r>
              <a:rPr lang="ko-KR" altLang="en-US" dirty="0" smtClean="0"/>
              <a:t>단계</a:t>
            </a:r>
            <a:r>
              <a:rPr lang="en-US" altLang="ko-KR" dirty="0" smtClean="0"/>
              <a:t>]</a:t>
            </a:r>
            <a:r>
              <a:rPr lang="ko-KR" altLang="en-US" dirty="0" smtClean="0"/>
              <a:t>해당요소</a:t>
            </a:r>
          </a:p>
        </p:txBody>
      </p:sp>
    </p:spTree>
    <p:extLst>
      <p:ext uri="{BB962C8B-B14F-4D97-AF65-F5344CB8AC3E}">
        <p14:creationId xmlns:p14="http://schemas.microsoft.com/office/powerpoint/2010/main" val="34085926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간지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85800" y="1844824"/>
            <a:ext cx="7772400" cy="792088"/>
          </a:xfrm>
          <a:noFill/>
        </p:spPr>
        <p:txBody>
          <a:bodyPr anchor="t"/>
          <a:lstStyle>
            <a:lvl1pPr algn="ctr">
              <a:defRPr sz="4000" b="0" cap="all">
                <a:solidFill>
                  <a:srgbClr val="5B4A4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서울남산체 EB" panose="02020603020101020101" pitchFamily="18" charset="-127"/>
                <a:ea typeface="서울남산체 EB" panose="02020603020101020101" pitchFamily="18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3423291" y="1088122"/>
            <a:ext cx="2297424" cy="646331"/>
          </a:xfrm>
          <a:noFill/>
        </p:spPr>
        <p:txBody>
          <a:bodyPr wrap="none" rtlCol="0">
            <a:spAutoFit/>
          </a:bodyPr>
          <a:lstStyle>
            <a:lvl1pPr algn="ctr">
              <a:defRPr lang="ko-KR" altLang="en-US" sz="3600" b="0" u="none" cap="none" spc="50" baseline="0" dirty="0" smtClean="0">
                <a:ln w="13500">
                  <a:solidFill>
                    <a:srgbClr val="92D050">
                      <a:alpha val="6500"/>
                    </a:srgbClr>
                  </a:solidFill>
                  <a:prstDash val="solid"/>
                </a:ln>
                <a:solidFill>
                  <a:srgbClr val="92D050">
                    <a:alpha val="95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서울남산체 EB" panose="02020603020101020101" pitchFamily="18" charset="-127"/>
                <a:ea typeface="서울남산체 EB" panose="02020603020101020101" pitchFamily="18" charset="-127"/>
              </a:defRPr>
            </a:lvl1pPr>
          </a:lstStyle>
          <a:p>
            <a:pPr lvl="0"/>
            <a:r>
              <a:rPr lang="en-US" altLang="ko-KR" dirty="0" smtClean="0"/>
              <a:t>Module 1.</a:t>
            </a:r>
            <a:endParaRPr lang="ko-KR" altLang="en-US" dirty="0" smtClean="0"/>
          </a:p>
        </p:txBody>
      </p:sp>
      <p:pic>
        <p:nvPicPr>
          <p:cNvPr id="10" name="그림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08866"/>
            <a:ext cx="936104" cy="241575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9640" y="256812"/>
            <a:ext cx="902840" cy="182392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2972" y="188053"/>
            <a:ext cx="1526214" cy="38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4362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서울남산체 B" panose="02020603020101020101" pitchFamily="18" charset="-127"/>
                <a:ea typeface="서울남산체 B" panose="02020603020101020101" pitchFamily="18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텍스트 개체 틀 2"/>
          <p:cNvSpPr>
            <a:spLocks noGrp="1"/>
          </p:cNvSpPr>
          <p:nvPr>
            <p:ph type="body" idx="11" hasCustomPrompt="1"/>
          </p:nvPr>
        </p:nvSpPr>
        <p:spPr>
          <a:xfrm>
            <a:off x="7608274" y="-16968"/>
            <a:ext cx="1334020" cy="307777"/>
          </a:xfrm>
          <a:noFill/>
        </p:spPr>
        <p:txBody>
          <a:bodyPr vert="horz" wrap="none" lIns="91440" tIns="45720" rIns="91440" bIns="45720" rtlCol="0">
            <a:spAutoFit/>
          </a:bodyPr>
          <a:lstStyle>
            <a:lvl1pPr>
              <a:defRPr lang="ko-KR" altLang="en-US" sz="1400" b="0" u="none" cap="none" spc="50" baseline="0" dirty="0" smtClean="0">
                <a:ln w="13500">
                  <a:solidFill>
                    <a:srgbClr val="92D050">
                      <a:alpha val="6500"/>
                    </a:srgbClr>
                  </a:solidFill>
                  <a:prstDash val="solid"/>
                </a:ln>
                <a:solidFill>
                  <a:srgbClr val="FF3399">
                    <a:alpha val="95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서울남산체 B" panose="02020603020101020101" pitchFamily="18" charset="-127"/>
                <a:ea typeface="서울남산체 B" panose="02020603020101020101" pitchFamily="18" charset="-127"/>
              </a:defRPr>
            </a:lvl1pPr>
          </a:lstStyle>
          <a:p>
            <a:pPr lvl="0" algn="r"/>
            <a:r>
              <a:rPr lang="en-US" altLang="ko-KR" dirty="0" smtClean="0"/>
              <a:t>[</a:t>
            </a:r>
            <a:r>
              <a:rPr lang="ko-KR" altLang="en-US" dirty="0" smtClean="0"/>
              <a:t>단계</a:t>
            </a:r>
            <a:r>
              <a:rPr lang="en-US" altLang="ko-KR" dirty="0" smtClean="0"/>
              <a:t>]</a:t>
            </a:r>
            <a:r>
              <a:rPr lang="ko-KR" altLang="en-US" dirty="0" smtClean="0"/>
              <a:t>해당요소</a:t>
            </a:r>
          </a:p>
        </p:txBody>
      </p:sp>
    </p:spTree>
    <p:extLst>
      <p:ext uri="{BB962C8B-B14F-4D97-AF65-F5344CB8AC3E}">
        <p14:creationId xmlns:p14="http://schemas.microsoft.com/office/powerpoint/2010/main" val="44840003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목차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 userDrawn="1"/>
        </p:nvSpPr>
        <p:spPr>
          <a:xfrm>
            <a:off x="726277" y="764704"/>
            <a:ext cx="21467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b="0" cap="none" spc="0" dirty="0" smtClean="0">
                <a:ln w="18415" cmpd="sng">
                  <a:solidFill>
                    <a:srgbClr val="FF3399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서울남산체 EB" panose="02020603020101020101" pitchFamily="18" charset="-127"/>
                <a:ea typeface="서울남산체 EB" panose="02020603020101020101" pitchFamily="18" charset="-127"/>
              </a:rPr>
              <a:t>CONTENTS</a:t>
            </a:r>
            <a:endParaRPr lang="ko-KR" altLang="en-US" sz="3200" b="0" cap="none" spc="0" dirty="0">
              <a:ln w="18415" cmpd="sng">
                <a:solidFill>
                  <a:srgbClr val="FF3399"/>
                </a:solidFill>
                <a:prstDash val="solid"/>
              </a:ln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서울남산체 EB" panose="02020603020101020101" pitchFamily="18" charset="-127"/>
              <a:ea typeface="서울남산체 EB" panose="02020603020101020101" pitchFamily="18" charset="-127"/>
            </a:endParaRPr>
          </a:p>
        </p:txBody>
      </p: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08866"/>
            <a:ext cx="936104" cy="241575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9640" y="256812"/>
            <a:ext cx="902840" cy="182392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2972" y="188053"/>
            <a:ext cx="1526214" cy="389950"/>
          </a:xfrm>
          <a:prstGeom prst="rect">
            <a:avLst/>
          </a:prstGeom>
        </p:spPr>
      </p:pic>
      <p:sp>
        <p:nvSpPr>
          <p:cNvPr id="6" name="텍스트 개체 틀 5"/>
          <p:cNvSpPr>
            <a:spLocks noGrp="1"/>
          </p:cNvSpPr>
          <p:nvPr>
            <p:ph type="body" sz="quarter" idx="10"/>
          </p:nvPr>
        </p:nvSpPr>
        <p:spPr>
          <a:xfrm>
            <a:off x="3337072" y="1411288"/>
            <a:ext cx="5092700" cy="4935537"/>
          </a:xfrm>
        </p:spPr>
        <p:txBody>
          <a:bodyPr>
            <a:normAutofit/>
          </a:bodyPr>
          <a:lstStyle>
            <a:lvl1pPr marL="0" indent="0">
              <a:buFont typeface="+mj-lt"/>
              <a:buNone/>
              <a:defRPr sz="2800">
                <a:latin typeface="08서울남산체 EB" pitchFamily="18" charset="-127"/>
                <a:ea typeface="08서울남산체 EB" pitchFamily="18" charset="-127"/>
              </a:defRPr>
            </a:lvl1pPr>
          </a:lstStyle>
          <a:p>
            <a:pPr lvl="0"/>
            <a:r>
              <a:rPr lang="ko-KR" altLang="en-US" dirty="0" smtClean="0"/>
              <a:t>마스터 텍스트 스타일</a:t>
            </a:r>
            <a:endParaRPr lang="en-US" altLang="ko-KR" dirty="0" smtClean="0"/>
          </a:p>
          <a:p>
            <a:pPr lvl="0"/>
            <a:endParaRPr lang="ko-KR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2110451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49560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텍스트 개체 틀 18"/>
          <p:cNvSpPr>
            <a:spLocks noGrp="1"/>
          </p:cNvSpPr>
          <p:nvPr>
            <p:ph type="body" sz="quarter" idx="10"/>
          </p:nvPr>
        </p:nvSpPr>
        <p:spPr>
          <a:xfrm>
            <a:off x="818420" y="260648"/>
            <a:ext cx="8096980" cy="72007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ko-KR" altLang="en-US" sz="3200" b="0" smtClean="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  <a:lvl2pPr>
              <a:defRPr lang="ko-KR" altLang="en-US" smtClean="0"/>
            </a:lvl2pPr>
            <a:lvl3pPr>
              <a:defRPr lang="ko-KR" altLang="en-US" smtClean="0"/>
            </a:lvl3pPr>
            <a:lvl4pPr>
              <a:defRPr lang="ko-KR" altLang="en-US" smtClean="0"/>
            </a:lvl4pPr>
            <a:lvl5pPr>
              <a:defRPr lang="ko-KR" altLang="en-US"/>
            </a:lvl5pPr>
          </a:lstStyle>
          <a:p>
            <a:pPr lvl="0">
              <a:spcBef>
                <a:spcPct val="0"/>
              </a:spcBef>
            </a:pPr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5" name="텍스트 개체 틀 2"/>
          <p:cNvSpPr>
            <a:spLocks noGrp="1"/>
          </p:cNvSpPr>
          <p:nvPr>
            <p:ph type="body" idx="11" hasCustomPrompt="1"/>
          </p:nvPr>
        </p:nvSpPr>
        <p:spPr>
          <a:xfrm>
            <a:off x="7608274" y="-16968"/>
            <a:ext cx="1334020" cy="307777"/>
          </a:xfrm>
          <a:noFill/>
        </p:spPr>
        <p:txBody>
          <a:bodyPr wrap="none" rtlCol="0">
            <a:spAutoFit/>
          </a:bodyPr>
          <a:lstStyle>
            <a:lvl1pPr algn="r">
              <a:defRPr lang="ko-KR" altLang="en-US" sz="1400" b="0" u="none" cap="none" spc="50" baseline="0" dirty="0" smtClean="0">
                <a:ln w="13500">
                  <a:solidFill>
                    <a:srgbClr val="92D050">
                      <a:alpha val="6500"/>
                    </a:srgbClr>
                  </a:solidFill>
                  <a:prstDash val="solid"/>
                </a:ln>
                <a:solidFill>
                  <a:srgbClr val="FF3399">
                    <a:alpha val="95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서울남산체 B" panose="02020603020101020101" pitchFamily="18" charset="-127"/>
                <a:ea typeface="서울남산체 B" panose="02020603020101020101" pitchFamily="18" charset="-127"/>
              </a:defRPr>
            </a:lvl1pPr>
          </a:lstStyle>
          <a:p>
            <a:pPr lvl="0"/>
            <a:r>
              <a:rPr lang="en-US" altLang="ko-KR" dirty="0" smtClean="0"/>
              <a:t>[</a:t>
            </a:r>
            <a:r>
              <a:rPr lang="ko-KR" altLang="en-US" dirty="0" smtClean="0"/>
              <a:t>단계</a:t>
            </a:r>
            <a:r>
              <a:rPr lang="en-US" altLang="ko-KR" dirty="0" smtClean="0"/>
              <a:t>]</a:t>
            </a:r>
            <a:r>
              <a:rPr lang="ko-KR" altLang="en-US" dirty="0" smtClean="0"/>
              <a:t>해당요소</a:t>
            </a:r>
          </a:p>
        </p:txBody>
      </p:sp>
      <p:pic>
        <p:nvPicPr>
          <p:cNvPr id="6" name="그림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1" r="8772"/>
          <a:stretch/>
        </p:blipFill>
        <p:spPr>
          <a:xfrm>
            <a:off x="1079612" y="1518139"/>
            <a:ext cx="6984776" cy="5031269"/>
          </a:xfrm>
          <a:prstGeom prst="rect">
            <a:avLst/>
          </a:prstGeom>
        </p:spPr>
      </p:pic>
      <p:sp>
        <p:nvSpPr>
          <p:cNvPr id="7" name="제목 1"/>
          <p:cNvSpPr>
            <a:spLocks noGrp="1"/>
          </p:cNvSpPr>
          <p:nvPr>
            <p:ph type="title" hasCustomPrompt="1"/>
          </p:nvPr>
        </p:nvSpPr>
        <p:spPr>
          <a:xfrm>
            <a:off x="7800136" y="1133740"/>
            <a:ext cx="1140288" cy="706090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1pPr>
          </a:lstStyle>
          <a:p>
            <a:r>
              <a:rPr lang="ko-KR" altLang="en-US" dirty="0" err="1" smtClean="0"/>
              <a:t>ㅇㅇ분</a:t>
            </a:r>
            <a:endParaRPr lang="ko-KR" altLang="en-US" dirty="0"/>
          </a:p>
        </p:txBody>
      </p:sp>
      <p:pic>
        <p:nvPicPr>
          <p:cNvPr id="8" name="Picture 2" descr="C:\Users\위현진\AppData\Local\Microsoft\Windows\Temporary Internet Files\Content.IE5\QXLNBWJK\MC900433921[1].png">
            <a:hlinkClick r:id="rId3" action="ppaction://program"/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3145" y="1206252"/>
            <a:ext cx="638572" cy="63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3830678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694863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4755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끝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 userDrawn="1"/>
        </p:nvSpPr>
        <p:spPr>
          <a:xfrm>
            <a:off x="2435838" y="995789"/>
            <a:ext cx="42723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600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서울남산체 EB" panose="02020603020101020101" pitchFamily="18" charset="-127"/>
                <a:ea typeface="서울남산체 EB" panose="02020603020101020101" pitchFamily="18" charset="-127"/>
              </a:rPr>
              <a:t>THANK YOU</a:t>
            </a:r>
            <a:endParaRPr lang="ko-KR" altLang="en-US" sz="6000" dirty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서울남산체 EB" panose="02020603020101020101" pitchFamily="18" charset="-127"/>
              <a:ea typeface="서울남산체 EB" panose="02020603020101020101" pitchFamily="18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08866"/>
            <a:ext cx="936104" cy="241575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9640" y="256812"/>
            <a:ext cx="902840" cy="182392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2972" y="188053"/>
            <a:ext cx="1526214" cy="38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95129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7B87B9C-7FD9-40C7-862F-1B1765935977}" type="datetimeFigureOut">
              <a:rPr lang="ko-KR" altLang="en-US" smtClean="0">
                <a:solidFill>
                  <a:prstClr val="black"/>
                </a:solidFill>
              </a:rPr>
              <a:pPr/>
              <a:t>2014-03-26</a:t>
            </a:fld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555B1-06DA-4A5D-A06C-79B13F64107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22726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3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E1FFB-48CF-4DFF-BF35-311F5B820BB1}" type="slidenum">
              <a:rPr lang="ko-KR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85569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7B87B9C-7FD9-40C7-862F-1B1765935977}" type="datetimeFigureOut">
              <a:rPr lang="ko-KR" altLang="en-US" smtClean="0">
                <a:solidFill>
                  <a:prstClr val="black"/>
                </a:solidFill>
              </a:rPr>
              <a:pPr/>
              <a:t>2014-03-26</a:t>
            </a:fld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555B1-06DA-4A5D-A06C-79B13F64107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19762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351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내지 슬라이드_기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>
                <a:latin typeface="서울남산체 B" panose="02020603020101020101" pitchFamily="18" charset="-127"/>
                <a:ea typeface="서울남산체 B" panose="02020603020101020101" pitchFamily="18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4" name="텍스트 개체 틀 2"/>
          <p:cNvSpPr>
            <a:spLocks noGrp="1"/>
          </p:cNvSpPr>
          <p:nvPr>
            <p:ph idx="1"/>
          </p:nvPr>
        </p:nvSpPr>
        <p:spPr>
          <a:xfrm>
            <a:off x="251520" y="1411287"/>
            <a:ext cx="8640960" cy="49355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1pPr>
            <a:lvl2pPr>
              <a:defRPr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2pPr>
            <a:lvl3pPr>
              <a:defRPr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3pPr>
            <a:lvl4pPr>
              <a:defRPr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4pPr>
            <a:lvl5pPr>
              <a:defRPr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11" name="텍스트 개체 틀 2"/>
          <p:cNvSpPr>
            <a:spLocks noGrp="1"/>
          </p:cNvSpPr>
          <p:nvPr>
            <p:ph type="body" idx="11" hasCustomPrompt="1"/>
          </p:nvPr>
        </p:nvSpPr>
        <p:spPr>
          <a:xfrm>
            <a:off x="7608275" y="-16968"/>
            <a:ext cx="1334019" cy="307777"/>
          </a:xfrm>
          <a:noFill/>
        </p:spPr>
        <p:txBody>
          <a:bodyPr vert="horz" wrap="none" lIns="91440" tIns="45720" rIns="91440" bIns="45720" rtlCol="0">
            <a:spAutoFit/>
          </a:bodyPr>
          <a:lstStyle>
            <a:lvl1pPr algn="r">
              <a:defRPr lang="ko-KR" altLang="en-US" sz="1400" b="0" u="none" cap="none" spc="50" baseline="0" dirty="0" smtClean="0">
                <a:ln w="13500">
                  <a:solidFill>
                    <a:srgbClr val="92D050">
                      <a:alpha val="6500"/>
                    </a:srgbClr>
                  </a:solidFill>
                  <a:prstDash val="solid"/>
                </a:ln>
                <a:solidFill>
                  <a:srgbClr val="FF3399">
                    <a:alpha val="95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서울남산체 B" panose="02020603020101020101" pitchFamily="18" charset="-127"/>
                <a:ea typeface="서울남산체 B" panose="02020603020101020101" pitchFamily="18" charset="-127"/>
              </a:defRPr>
            </a:lvl1pPr>
          </a:lstStyle>
          <a:p>
            <a:pPr lvl="0" algn="r"/>
            <a:r>
              <a:rPr lang="en-US" altLang="ko-KR" dirty="0" smtClean="0"/>
              <a:t>[</a:t>
            </a:r>
            <a:r>
              <a:rPr lang="ko-KR" altLang="en-US" dirty="0" smtClean="0"/>
              <a:t>단계</a:t>
            </a:r>
            <a:r>
              <a:rPr lang="en-US" altLang="ko-KR" dirty="0" smtClean="0"/>
              <a:t>]</a:t>
            </a:r>
            <a:r>
              <a:rPr lang="ko-KR" altLang="en-US" dirty="0" smtClean="0"/>
              <a:t>해당요소</a:t>
            </a:r>
          </a:p>
        </p:txBody>
      </p:sp>
    </p:spTree>
    <p:extLst>
      <p:ext uri="{BB962C8B-B14F-4D97-AF65-F5344CB8AC3E}">
        <p14:creationId xmlns:p14="http://schemas.microsoft.com/office/powerpoint/2010/main" val="191153268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내지 슬라이드_미색">
    <p:bg>
      <p:bgPr>
        <a:solidFill>
          <a:srgbClr val="FFF9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서울남산체 B" panose="02020603020101020101" pitchFamily="18" charset="-127"/>
                <a:ea typeface="서울남산체 B" panose="02020603020101020101" pitchFamily="18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4" name="텍스트 개체 틀 2"/>
          <p:cNvSpPr>
            <a:spLocks noGrp="1"/>
          </p:cNvSpPr>
          <p:nvPr>
            <p:ph idx="1"/>
          </p:nvPr>
        </p:nvSpPr>
        <p:spPr>
          <a:xfrm>
            <a:off x="251520" y="1411287"/>
            <a:ext cx="8640960" cy="49355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1pPr>
            <a:lvl2pPr marL="457200" indent="0">
              <a:buNone/>
              <a:defRPr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2pPr>
            <a:lvl3pPr marL="914400" indent="0">
              <a:buNone/>
              <a:defRPr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3pPr>
            <a:lvl4pPr marL="1371600" indent="0">
              <a:buNone/>
              <a:defRPr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4pPr>
            <a:lvl5pPr marL="1828800" indent="0">
              <a:buNone/>
              <a:defRPr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10" name="텍스트 개체 틀 2"/>
          <p:cNvSpPr>
            <a:spLocks noGrp="1"/>
          </p:cNvSpPr>
          <p:nvPr>
            <p:ph type="body" idx="11" hasCustomPrompt="1"/>
          </p:nvPr>
        </p:nvSpPr>
        <p:spPr>
          <a:xfrm>
            <a:off x="7608275" y="-16968"/>
            <a:ext cx="1334019" cy="307777"/>
          </a:xfrm>
          <a:noFill/>
        </p:spPr>
        <p:txBody>
          <a:bodyPr vert="horz" wrap="none" lIns="91440" tIns="45720" rIns="91440" bIns="45720" rtlCol="0">
            <a:spAutoFit/>
          </a:bodyPr>
          <a:lstStyle>
            <a:lvl1pPr>
              <a:defRPr lang="ko-KR" altLang="en-US" sz="1400" b="0" u="none" cap="none" spc="50" baseline="0" dirty="0" smtClean="0">
                <a:ln w="13500">
                  <a:solidFill>
                    <a:srgbClr val="92D050">
                      <a:alpha val="6500"/>
                    </a:srgbClr>
                  </a:solidFill>
                  <a:prstDash val="solid"/>
                </a:ln>
                <a:solidFill>
                  <a:srgbClr val="FF3399">
                    <a:alpha val="95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서울남산체 B" panose="02020603020101020101" pitchFamily="18" charset="-127"/>
                <a:ea typeface="서울남산체 B" panose="02020603020101020101" pitchFamily="18" charset="-127"/>
              </a:defRPr>
            </a:lvl1pPr>
          </a:lstStyle>
          <a:p>
            <a:pPr lvl="0" algn="r"/>
            <a:r>
              <a:rPr lang="en-US" altLang="ko-KR" dirty="0" smtClean="0"/>
              <a:t>[</a:t>
            </a:r>
            <a:r>
              <a:rPr lang="ko-KR" altLang="en-US" dirty="0" smtClean="0"/>
              <a:t>단계</a:t>
            </a:r>
            <a:r>
              <a:rPr lang="en-US" altLang="ko-KR" dirty="0" smtClean="0"/>
              <a:t>]</a:t>
            </a:r>
            <a:r>
              <a:rPr lang="ko-KR" altLang="en-US" dirty="0" smtClean="0"/>
              <a:t>해당요소</a:t>
            </a:r>
          </a:p>
        </p:txBody>
      </p:sp>
    </p:spTree>
    <p:extLst>
      <p:ext uri="{BB962C8B-B14F-4D97-AF65-F5344CB8AC3E}">
        <p14:creationId xmlns:p14="http://schemas.microsoft.com/office/powerpoint/2010/main" val="403962569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간지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85800" y="1844824"/>
            <a:ext cx="7772400" cy="792088"/>
          </a:xfrm>
          <a:noFill/>
        </p:spPr>
        <p:txBody>
          <a:bodyPr anchor="t"/>
          <a:lstStyle>
            <a:lvl1pPr algn="ctr">
              <a:defRPr sz="4000" b="0" cap="all">
                <a:solidFill>
                  <a:srgbClr val="5B4A4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서울남산체 EB" panose="02020603020101020101" pitchFamily="18" charset="-127"/>
                <a:ea typeface="서울남산체 EB" panose="02020603020101020101" pitchFamily="18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3423291" y="1088122"/>
            <a:ext cx="2297424" cy="646331"/>
          </a:xfrm>
          <a:noFill/>
        </p:spPr>
        <p:txBody>
          <a:bodyPr wrap="none" rtlCol="0">
            <a:spAutoFit/>
          </a:bodyPr>
          <a:lstStyle>
            <a:lvl1pPr algn="ctr">
              <a:defRPr lang="ko-KR" altLang="en-US" sz="3600" b="0" u="none" cap="none" spc="50" baseline="0" dirty="0" smtClean="0">
                <a:ln w="13500">
                  <a:solidFill>
                    <a:srgbClr val="92D050">
                      <a:alpha val="6500"/>
                    </a:srgbClr>
                  </a:solidFill>
                  <a:prstDash val="solid"/>
                </a:ln>
                <a:solidFill>
                  <a:srgbClr val="92D050">
                    <a:alpha val="95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서울남산체 EB" panose="02020603020101020101" pitchFamily="18" charset="-127"/>
                <a:ea typeface="서울남산체 EB" panose="02020603020101020101" pitchFamily="18" charset="-127"/>
              </a:defRPr>
            </a:lvl1pPr>
          </a:lstStyle>
          <a:p>
            <a:pPr lvl="0"/>
            <a:r>
              <a:rPr lang="en-US" altLang="ko-KR" dirty="0" smtClean="0"/>
              <a:t>Module 1.</a:t>
            </a:r>
            <a:endParaRPr lang="ko-KR" altLang="en-US" dirty="0" smtClean="0"/>
          </a:p>
        </p:txBody>
      </p:sp>
      <p:pic>
        <p:nvPicPr>
          <p:cNvPr id="10" name="그림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08866"/>
            <a:ext cx="936104" cy="241575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9640" y="256812"/>
            <a:ext cx="902840" cy="182392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2972" y="188053"/>
            <a:ext cx="1526214" cy="38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5311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서울남산체 B" panose="02020603020101020101" pitchFamily="18" charset="-127"/>
                <a:ea typeface="서울남산체 B" panose="02020603020101020101" pitchFamily="18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텍스트 개체 틀 2"/>
          <p:cNvSpPr>
            <a:spLocks noGrp="1"/>
          </p:cNvSpPr>
          <p:nvPr>
            <p:ph type="body" idx="11" hasCustomPrompt="1"/>
          </p:nvPr>
        </p:nvSpPr>
        <p:spPr>
          <a:xfrm>
            <a:off x="7608274" y="-16968"/>
            <a:ext cx="1334020" cy="307777"/>
          </a:xfrm>
          <a:noFill/>
        </p:spPr>
        <p:txBody>
          <a:bodyPr vert="horz" wrap="none" lIns="91440" tIns="45720" rIns="91440" bIns="45720" rtlCol="0">
            <a:spAutoFit/>
          </a:bodyPr>
          <a:lstStyle>
            <a:lvl1pPr>
              <a:defRPr lang="ko-KR" altLang="en-US" sz="1400" b="0" u="none" cap="none" spc="50" baseline="0" dirty="0" smtClean="0">
                <a:ln w="13500">
                  <a:solidFill>
                    <a:srgbClr val="92D050">
                      <a:alpha val="6500"/>
                    </a:srgbClr>
                  </a:solidFill>
                  <a:prstDash val="solid"/>
                </a:ln>
                <a:solidFill>
                  <a:srgbClr val="FF3399">
                    <a:alpha val="95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서울남산체 B" panose="02020603020101020101" pitchFamily="18" charset="-127"/>
                <a:ea typeface="서울남산체 B" panose="02020603020101020101" pitchFamily="18" charset="-127"/>
              </a:defRPr>
            </a:lvl1pPr>
          </a:lstStyle>
          <a:p>
            <a:pPr lvl="0" algn="r"/>
            <a:r>
              <a:rPr lang="en-US" altLang="ko-KR" dirty="0" smtClean="0"/>
              <a:t>[</a:t>
            </a:r>
            <a:r>
              <a:rPr lang="ko-KR" altLang="en-US" dirty="0" smtClean="0"/>
              <a:t>단계</a:t>
            </a:r>
            <a:r>
              <a:rPr lang="en-US" altLang="ko-KR" dirty="0" smtClean="0"/>
              <a:t>]</a:t>
            </a:r>
            <a:r>
              <a:rPr lang="ko-KR" altLang="en-US" dirty="0" smtClean="0"/>
              <a:t>해당요소</a:t>
            </a:r>
          </a:p>
        </p:txBody>
      </p:sp>
    </p:spTree>
    <p:extLst>
      <p:ext uri="{BB962C8B-B14F-4D97-AF65-F5344CB8AC3E}">
        <p14:creationId xmlns:p14="http://schemas.microsoft.com/office/powerpoint/2010/main" val="91057940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1860438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사용자 지정 레이아웃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2"/>
          <p:cNvSpPr>
            <a:spLocks noGrp="1"/>
          </p:cNvSpPr>
          <p:nvPr>
            <p:ph type="body" idx="11" hasCustomPrompt="1"/>
          </p:nvPr>
        </p:nvSpPr>
        <p:spPr>
          <a:xfrm>
            <a:off x="7608274" y="-16968"/>
            <a:ext cx="1334020" cy="307777"/>
          </a:xfrm>
          <a:noFill/>
        </p:spPr>
        <p:txBody>
          <a:bodyPr vert="horz" wrap="none" lIns="91440" tIns="45720" rIns="91440" bIns="45720" rtlCol="0">
            <a:spAutoFit/>
          </a:bodyPr>
          <a:lstStyle>
            <a:lvl1pPr>
              <a:defRPr lang="ko-KR" altLang="en-US" sz="1400" b="0" u="none" cap="none" spc="50" baseline="0" dirty="0" smtClean="0">
                <a:ln w="13500">
                  <a:solidFill>
                    <a:srgbClr val="92D050">
                      <a:alpha val="6500"/>
                    </a:srgbClr>
                  </a:solidFill>
                  <a:prstDash val="solid"/>
                </a:ln>
                <a:solidFill>
                  <a:schemeClr val="tx1">
                    <a:lumMod val="65000"/>
                    <a:lumOff val="35000"/>
                    <a:alpha val="9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서울남산체 B" panose="02020603020101020101" pitchFamily="18" charset="-127"/>
                <a:ea typeface="서울남산체 B" panose="02020603020101020101" pitchFamily="18" charset="-127"/>
              </a:defRPr>
            </a:lvl1pPr>
          </a:lstStyle>
          <a:p>
            <a:pPr lvl="0" algn="r"/>
            <a:r>
              <a:rPr lang="en-US" altLang="ko-KR" dirty="0" smtClean="0"/>
              <a:t>[</a:t>
            </a:r>
            <a:r>
              <a:rPr lang="ko-KR" altLang="en-US" dirty="0" smtClean="0"/>
              <a:t>단계</a:t>
            </a:r>
            <a:r>
              <a:rPr lang="en-US" altLang="ko-KR" dirty="0" smtClean="0"/>
              <a:t>]</a:t>
            </a:r>
            <a:r>
              <a:rPr lang="ko-KR" altLang="en-US" dirty="0" smtClean="0"/>
              <a:t>해당요소</a:t>
            </a:r>
          </a:p>
        </p:txBody>
      </p:sp>
      <p:sp>
        <p:nvSpPr>
          <p:cNvPr id="5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4247964" y="6520259"/>
            <a:ext cx="648072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EF2B13C-EE0B-44DC-85D1-2864BFF8F9B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6180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4247964" y="6520259"/>
            <a:ext cx="648072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EF2B13C-EE0B-44DC-85D1-2864BFF8F9B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714587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15.xml"/><Relationship Id="rId16" Type="http://schemas.openxmlformats.org/officeDocument/2006/relationships/theme" Target="../theme/theme2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3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8087816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251520" y="1411287"/>
            <a:ext cx="8640960" cy="49355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247964" y="6520259"/>
            <a:ext cx="6480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2B13C-EE0B-44DC-85D1-2864BFF8F9B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522109"/>
            <a:ext cx="936104" cy="241575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9640" y="6570055"/>
            <a:ext cx="902840" cy="182392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6494944"/>
            <a:ext cx="1526214" cy="38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525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61" r:id="rId3"/>
    <p:sldLayoutId id="2147483660" r:id="rId4"/>
    <p:sldLayoutId id="2147483651" r:id="rId5"/>
    <p:sldLayoutId id="2147483654" r:id="rId6"/>
    <p:sldLayoutId id="2147483655" r:id="rId7"/>
    <p:sldLayoutId id="2147483667" r:id="rId8"/>
    <p:sldLayoutId id="2147483668" r:id="rId9"/>
    <p:sldLayoutId id="2147483666" r:id="rId10"/>
    <p:sldLayoutId id="2147483664" r:id="rId11"/>
    <p:sldLayoutId id="2147483669" r:id="rId12"/>
    <p:sldLayoutId id="2147483686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spcBef>
          <a:spcPct val="0"/>
        </a:spcBef>
        <a:buNone/>
        <a:defRPr sz="3200" b="0" kern="1200">
          <a:solidFill>
            <a:schemeClr val="bg1"/>
          </a:solidFill>
          <a:latin typeface="서울남산체 B" panose="02020603020101020101" pitchFamily="18" charset="-127"/>
          <a:ea typeface="서울남산체 B" panose="02020603020101020101" pitchFamily="18" charset="-127"/>
          <a:cs typeface="+mj-cs"/>
        </a:defRPr>
      </a:lvl1pPr>
    </p:titleStyle>
    <p:bodyStyle>
      <a:lvl1pPr marL="0" indent="0" algn="l" defTabSz="914400" rtl="0" eaLnBrk="1" latinLnBrk="1" hangingPunct="1">
        <a:spcBef>
          <a:spcPct val="20000"/>
        </a:spcBef>
        <a:buFont typeface="Arial" pitchFamily="34" charset="0"/>
        <a:buNone/>
        <a:defRPr sz="2400" kern="1200">
          <a:solidFill>
            <a:schemeClr val="tx1"/>
          </a:solidFill>
          <a:latin typeface="서울남산체 M" panose="02020603020101020101" pitchFamily="18" charset="-127"/>
          <a:ea typeface="서울남산체 M" panose="02020603020101020101" pitchFamily="18" charset="-127"/>
          <a:cs typeface="+mn-cs"/>
        </a:defRPr>
      </a:lvl1pPr>
      <a:lvl2pPr marL="457200" indent="0" algn="l" defTabSz="914400" rtl="0" eaLnBrk="1" latinLnBrk="1" hangingPunct="1">
        <a:spcBef>
          <a:spcPct val="20000"/>
        </a:spcBef>
        <a:buFont typeface="Arial" pitchFamily="34" charset="0"/>
        <a:buNone/>
        <a:defRPr sz="2000" kern="1200">
          <a:solidFill>
            <a:schemeClr val="tx1"/>
          </a:solidFill>
          <a:latin typeface="서울남산체 M" panose="02020603020101020101" pitchFamily="18" charset="-127"/>
          <a:ea typeface="서울남산체 M" panose="02020603020101020101" pitchFamily="18" charset="-127"/>
          <a:cs typeface="+mn-cs"/>
        </a:defRPr>
      </a:lvl2pPr>
      <a:lvl3pPr marL="914400" indent="0" algn="l" defTabSz="914400" rtl="0" eaLnBrk="1" latinLnBrk="1" hangingPunct="1">
        <a:spcBef>
          <a:spcPct val="20000"/>
        </a:spcBef>
        <a:buFont typeface="Arial" pitchFamily="34" charset="0"/>
        <a:buNone/>
        <a:defRPr sz="1800" kern="1200">
          <a:solidFill>
            <a:schemeClr val="tx1"/>
          </a:solidFill>
          <a:latin typeface="서울남산체 M" panose="02020603020101020101" pitchFamily="18" charset="-127"/>
          <a:ea typeface="서울남산체 M" panose="02020603020101020101" pitchFamily="18" charset="-127"/>
          <a:cs typeface="+mn-cs"/>
        </a:defRPr>
      </a:lvl3pPr>
      <a:lvl4pPr marL="1371600" indent="0" algn="l" defTabSz="914400" rtl="0" eaLnBrk="1" latinLnBrk="1" hangingPunct="1">
        <a:spcBef>
          <a:spcPct val="20000"/>
        </a:spcBef>
        <a:buFont typeface="Arial" pitchFamily="34" charset="0"/>
        <a:buNone/>
        <a:defRPr sz="1600" kern="1200">
          <a:solidFill>
            <a:schemeClr val="tx1"/>
          </a:solidFill>
          <a:latin typeface="서울남산체 M" panose="02020603020101020101" pitchFamily="18" charset="-127"/>
          <a:ea typeface="서울남산체 M" panose="02020603020101020101" pitchFamily="18" charset="-127"/>
          <a:cs typeface="+mn-cs"/>
        </a:defRPr>
      </a:lvl4pPr>
      <a:lvl5pPr marL="1828800" indent="0" algn="l" defTabSz="914400" rtl="0" eaLnBrk="1" latinLnBrk="1" hangingPunct="1">
        <a:spcBef>
          <a:spcPct val="20000"/>
        </a:spcBef>
        <a:buFont typeface="Arial" pitchFamily="34" charset="0"/>
        <a:buNone/>
        <a:defRPr sz="1600" kern="1200">
          <a:solidFill>
            <a:schemeClr val="tx1"/>
          </a:solidFill>
          <a:latin typeface="서울남산체 M" panose="02020603020101020101" pitchFamily="18" charset="-127"/>
          <a:ea typeface="서울남산체 M" panose="02020603020101020101" pitchFamily="18" charset="-127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8087816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251520" y="1411287"/>
            <a:ext cx="8640960" cy="49355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247964" y="6520259"/>
            <a:ext cx="6480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2B13C-EE0B-44DC-85D1-2864BFF8F9B8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522109"/>
            <a:ext cx="936104" cy="241575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9640" y="6570055"/>
            <a:ext cx="902840" cy="182392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6494944"/>
            <a:ext cx="1526214" cy="38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905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  <p:sldLayoutId id="2147483684" r:id="rId14"/>
    <p:sldLayoutId id="2147483685" r:id="rId1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spcBef>
          <a:spcPct val="0"/>
        </a:spcBef>
        <a:buNone/>
        <a:defRPr sz="3200" b="0" kern="1200">
          <a:solidFill>
            <a:schemeClr val="bg1"/>
          </a:solidFill>
          <a:latin typeface="서울남산체 B" panose="02020603020101020101" pitchFamily="18" charset="-127"/>
          <a:ea typeface="서울남산체 B" panose="02020603020101020101" pitchFamily="18" charset="-127"/>
          <a:cs typeface="+mj-cs"/>
        </a:defRPr>
      </a:lvl1pPr>
    </p:titleStyle>
    <p:bodyStyle>
      <a:lvl1pPr marL="0" indent="0" algn="l" defTabSz="914400" rtl="0" eaLnBrk="1" latinLnBrk="1" hangingPunct="1">
        <a:spcBef>
          <a:spcPct val="20000"/>
        </a:spcBef>
        <a:buFont typeface="Arial" pitchFamily="34" charset="0"/>
        <a:buNone/>
        <a:defRPr sz="2400" kern="1200">
          <a:solidFill>
            <a:schemeClr val="tx1"/>
          </a:solidFill>
          <a:latin typeface="서울남산체 M" panose="02020603020101020101" pitchFamily="18" charset="-127"/>
          <a:ea typeface="서울남산체 M" panose="02020603020101020101" pitchFamily="18" charset="-127"/>
          <a:cs typeface="+mn-cs"/>
        </a:defRPr>
      </a:lvl1pPr>
      <a:lvl2pPr marL="457200" indent="0" algn="l" defTabSz="914400" rtl="0" eaLnBrk="1" latinLnBrk="1" hangingPunct="1">
        <a:spcBef>
          <a:spcPct val="20000"/>
        </a:spcBef>
        <a:buFont typeface="Arial" pitchFamily="34" charset="0"/>
        <a:buNone/>
        <a:defRPr sz="2000" kern="1200">
          <a:solidFill>
            <a:schemeClr val="tx1"/>
          </a:solidFill>
          <a:latin typeface="서울남산체 M" panose="02020603020101020101" pitchFamily="18" charset="-127"/>
          <a:ea typeface="서울남산체 M" panose="02020603020101020101" pitchFamily="18" charset="-127"/>
          <a:cs typeface="+mn-cs"/>
        </a:defRPr>
      </a:lvl2pPr>
      <a:lvl3pPr marL="914400" indent="0" algn="l" defTabSz="914400" rtl="0" eaLnBrk="1" latinLnBrk="1" hangingPunct="1">
        <a:spcBef>
          <a:spcPct val="20000"/>
        </a:spcBef>
        <a:buFont typeface="Arial" pitchFamily="34" charset="0"/>
        <a:buNone/>
        <a:defRPr sz="1800" kern="1200">
          <a:solidFill>
            <a:schemeClr val="tx1"/>
          </a:solidFill>
          <a:latin typeface="서울남산체 M" panose="02020603020101020101" pitchFamily="18" charset="-127"/>
          <a:ea typeface="서울남산체 M" panose="02020603020101020101" pitchFamily="18" charset="-127"/>
          <a:cs typeface="+mn-cs"/>
        </a:defRPr>
      </a:lvl3pPr>
      <a:lvl4pPr marL="1371600" indent="0" algn="l" defTabSz="914400" rtl="0" eaLnBrk="1" latinLnBrk="1" hangingPunct="1">
        <a:spcBef>
          <a:spcPct val="20000"/>
        </a:spcBef>
        <a:buFont typeface="Arial" pitchFamily="34" charset="0"/>
        <a:buNone/>
        <a:defRPr sz="1600" kern="1200">
          <a:solidFill>
            <a:schemeClr val="tx1"/>
          </a:solidFill>
          <a:latin typeface="서울남산체 M" panose="02020603020101020101" pitchFamily="18" charset="-127"/>
          <a:ea typeface="서울남산체 M" panose="02020603020101020101" pitchFamily="18" charset="-127"/>
          <a:cs typeface="+mn-cs"/>
        </a:defRPr>
      </a:lvl4pPr>
      <a:lvl5pPr marL="1828800" indent="0" algn="l" defTabSz="914400" rtl="0" eaLnBrk="1" latinLnBrk="1" hangingPunct="1">
        <a:spcBef>
          <a:spcPct val="20000"/>
        </a:spcBef>
        <a:buFont typeface="Arial" pitchFamily="34" charset="0"/>
        <a:buNone/>
        <a:defRPr sz="1600" kern="1200">
          <a:solidFill>
            <a:schemeClr val="tx1"/>
          </a:solidFill>
          <a:latin typeface="서울남산체 M" panose="02020603020101020101" pitchFamily="18" charset="-127"/>
          <a:ea typeface="서울남산체 M" panose="02020603020101020101" pitchFamily="18" charset="-127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01_&#50689;&#49345;_&#50500;&#54532;&#47532;&#52852;UBUNTU2.wmv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3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6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hyperlink" Target="01_&#50689;&#49345;_Facing%20The%20Giants_&#46041;&#44592;&#48512;&#50668;.avi" TargetMode="External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06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6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6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6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6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sh\Desktop\&#44417;&#44368;&#50504;\Timer.exe" TargetMode="External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9.png"/><Relationship Id="rId4" Type="http://schemas.openxmlformats.org/officeDocument/2006/relationships/image" Target="../media/image9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hyperlink" Target="01_&#50689;&#49345;_&#49884;&#49828;&#53552;&#50529;&#53944;.mp4" TargetMode="External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10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sh\Desktop\&#44417;&#44368;&#50504;\Timer.exe" TargetMode="External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sh\Desktop\&#44417;&#44368;&#50504;\Timer.exe" TargetMode="External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sh\Desktop\&#44417;&#44368;&#50504;\Timer.exe" TargetMode="External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1.png"/><Relationship Id="rId4" Type="http://schemas.openxmlformats.org/officeDocument/2006/relationships/image" Target="../media/image9.pn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6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6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6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wmf"/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5.png"/><Relationship Id="rId4" Type="http://schemas.openxmlformats.org/officeDocument/2006/relationships/image" Target="../media/image114.wmf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sh\Desktop\&#44417;&#44368;&#50504;\Timer.exe" TargetMode="External"/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6.png"/><Relationship Id="rId4" Type="http://schemas.openxmlformats.org/officeDocument/2006/relationships/image" Target="../media/image9.pn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6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9.jpe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6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3.jpeg"/><Relationship Id="rId5" Type="http://schemas.openxmlformats.org/officeDocument/2006/relationships/hyperlink" Target="http://creative.gettyimages.com/source/Search/2','2','2','" TargetMode="External"/><Relationship Id="rId4" Type="http://schemas.openxmlformats.org/officeDocument/2006/relationships/image" Target="../media/image1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5.jpe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8.jpeg"/><Relationship Id="rId4" Type="http://schemas.openxmlformats.org/officeDocument/2006/relationships/image" Target="../media/image127.jpe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1.png"/><Relationship Id="rId4" Type="http://schemas.openxmlformats.org/officeDocument/2006/relationships/image" Target="../media/image130.jpe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3.jpe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5.jpe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eg"/><Relationship Id="rId2" Type="http://schemas.openxmlformats.org/officeDocument/2006/relationships/notesSlide" Target="../notesSlides/notesSlide125.xml"/><Relationship Id="rId1" Type="http://schemas.openxmlformats.org/officeDocument/2006/relationships/slideLayout" Target="../slideLayouts/slideLayout6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2" Type="http://schemas.openxmlformats.org/officeDocument/2006/relationships/notesSlide" Target="../notesSlides/notesSlide12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8.jpe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notesSlide" Target="../notesSlides/notesSlide12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0.wmf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notesSlide" Target="../notesSlides/notesSlide128.xml"/><Relationship Id="rId1" Type="http://schemas.openxmlformats.org/officeDocument/2006/relationships/slideLayout" Target="../slideLayouts/slideLayout6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jpeg"/><Relationship Id="rId2" Type="http://schemas.openxmlformats.org/officeDocument/2006/relationships/notesSlide" Target="../notesSlides/notesSlide129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sh\Desktop\&#44417;&#44368;&#50504;\Timer.exe" TargetMode="External"/><Relationship Id="rId2" Type="http://schemas.openxmlformats.org/officeDocument/2006/relationships/notesSlide" Target="../notesSlides/notesSlide13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3.png"/><Relationship Id="rId4" Type="http://schemas.openxmlformats.org/officeDocument/2006/relationships/image" Target="../media/image9.png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1.xml"/><Relationship Id="rId1" Type="http://schemas.openxmlformats.org/officeDocument/2006/relationships/slideLayout" Target="../slideLayouts/slideLayout6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2.xml"/><Relationship Id="rId1" Type="http://schemas.openxmlformats.org/officeDocument/2006/relationships/slideLayout" Target="../slideLayouts/slideLayout6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sh\Desktop\&#44417;&#44368;&#50504;\Timer.exe" TargetMode="External"/><Relationship Id="rId2" Type="http://schemas.openxmlformats.org/officeDocument/2006/relationships/notesSlide" Target="../notesSlides/notesSlide13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4.png"/><Relationship Id="rId4" Type="http://schemas.openxmlformats.org/officeDocument/2006/relationships/image" Target="../media/image9.pn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wmf"/><Relationship Id="rId2" Type="http://schemas.openxmlformats.org/officeDocument/2006/relationships/notesSlide" Target="../notesSlides/notesSlide134.xml"/><Relationship Id="rId1" Type="http://schemas.openxmlformats.org/officeDocument/2006/relationships/slideLayout" Target="../slideLayouts/slideLayout6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135.xml"/><Relationship Id="rId1" Type="http://schemas.openxmlformats.org/officeDocument/2006/relationships/slideLayout" Target="../slideLayouts/slideLayout6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6.xml"/><Relationship Id="rId1" Type="http://schemas.openxmlformats.org/officeDocument/2006/relationships/slideLayout" Target="../slideLayouts/slideLayout5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137.xml"/><Relationship Id="rId1" Type="http://schemas.openxmlformats.org/officeDocument/2006/relationships/slideLayout" Target="../slideLayouts/slideLayout6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hyperlink" Target="01_&#50689;&#49345;_&#52840;&#47792;&#50672;&#51452;(&#53440;&#51060;&#53440;&#45769;).avi" TargetMode="External"/><Relationship Id="rId2" Type="http://schemas.openxmlformats.org/officeDocument/2006/relationships/notesSlide" Target="../notesSlides/notesSlide138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46.pn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9.xml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" Type="http://schemas.openxmlformats.org/officeDocument/2006/relationships/tags" Target="../tags/tag3.xml"/><Relationship Id="rId21" Type="http://schemas.openxmlformats.org/officeDocument/2006/relationships/slideLayout" Target="../slideLayouts/slideLayout6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image" Target="../media/image28.png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image" Target="../media/image27.png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image" Target="../media/image26.png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notesSlide" Target="../notesSlides/notesSlide14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3.xml"/><Relationship Id="rId7" Type="http://schemas.microsoft.com/office/2007/relationships/diagramDrawing" Target="../diagrams/drawing23.xml"/><Relationship Id="rId2" Type="http://schemas.openxmlformats.org/officeDocument/2006/relationships/notesSlide" Target="../notesSlides/notesSlide140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3.xml"/><Relationship Id="rId5" Type="http://schemas.openxmlformats.org/officeDocument/2006/relationships/diagramQuickStyle" Target="../diagrams/quickStyle23.xml"/><Relationship Id="rId4" Type="http://schemas.openxmlformats.org/officeDocument/2006/relationships/diagramLayout" Target="../diagrams/layout23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1.xml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notesSlide" Target="../notesSlides/notesSlide142.xml"/><Relationship Id="rId1" Type="http://schemas.openxmlformats.org/officeDocument/2006/relationships/slideLayout" Target="../slideLayouts/slideLayout6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3.xml"/><Relationship Id="rId1" Type="http://schemas.openxmlformats.org/officeDocument/2006/relationships/slideLayout" Target="../slideLayouts/slideLayout6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4.xml"/><Relationship Id="rId1" Type="http://schemas.openxmlformats.org/officeDocument/2006/relationships/slideLayout" Target="../slideLayouts/slideLayout6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45.xml"/><Relationship Id="rId1" Type="http://schemas.openxmlformats.org/officeDocument/2006/relationships/slideLayout" Target="../slideLayouts/slideLayout6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6.xml"/><Relationship Id="rId1" Type="http://schemas.openxmlformats.org/officeDocument/2006/relationships/slideLayout" Target="../slideLayouts/slideLayout6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7.xml"/><Relationship Id="rId1" Type="http://schemas.openxmlformats.org/officeDocument/2006/relationships/slideLayout" Target="../slideLayouts/slideLayout6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8.xml"/><Relationship Id="rId1" Type="http://schemas.openxmlformats.org/officeDocument/2006/relationships/slideLayout" Target="../slideLayouts/slideLayout6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9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jpeg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4.xml"/><Relationship Id="rId7" Type="http://schemas.microsoft.com/office/2007/relationships/diagramDrawing" Target="../diagrams/drawing24.xml"/><Relationship Id="rId2" Type="http://schemas.openxmlformats.org/officeDocument/2006/relationships/notesSlide" Target="../notesSlides/notesSlide150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4.xml"/><Relationship Id="rId5" Type="http://schemas.openxmlformats.org/officeDocument/2006/relationships/diagramQuickStyle" Target="../diagrams/quickStyle24.xml"/><Relationship Id="rId4" Type="http://schemas.openxmlformats.org/officeDocument/2006/relationships/diagramLayout" Target="../diagrams/layout24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1.xml"/><Relationship Id="rId1" Type="http://schemas.openxmlformats.org/officeDocument/2006/relationships/slideLayout" Target="../slideLayouts/slideLayout6.x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52.xml"/><Relationship Id="rId1" Type="http://schemas.openxmlformats.org/officeDocument/2006/relationships/slideLayout" Target="../slideLayouts/slideLayout6.x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53.xml"/><Relationship Id="rId1" Type="http://schemas.openxmlformats.org/officeDocument/2006/relationships/slideLayout" Target="../slideLayouts/slideLayout6.x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54.xml"/><Relationship Id="rId1" Type="http://schemas.openxmlformats.org/officeDocument/2006/relationships/slideLayout" Target="../slideLayouts/slideLayout6.x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5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56.xml"/><Relationship Id="rId1" Type="http://schemas.openxmlformats.org/officeDocument/2006/relationships/slideLayout" Target="../slideLayouts/slideLayout6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7.xml"/><Relationship Id="rId1" Type="http://schemas.openxmlformats.org/officeDocument/2006/relationships/slideLayout" Target="../slideLayouts/slideLayout6.x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5.xml"/><Relationship Id="rId7" Type="http://schemas.microsoft.com/office/2007/relationships/diagramDrawing" Target="../diagrams/drawing25.xml"/><Relationship Id="rId2" Type="http://schemas.openxmlformats.org/officeDocument/2006/relationships/notesSlide" Target="../notesSlides/notesSlide158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5.xml"/><Relationship Id="rId5" Type="http://schemas.openxmlformats.org/officeDocument/2006/relationships/diagramQuickStyle" Target="../diagrams/quickStyle25.xml"/><Relationship Id="rId4" Type="http://schemas.openxmlformats.org/officeDocument/2006/relationships/diagramLayout" Target="../diagrams/layout25.x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2" Type="http://schemas.openxmlformats.org/officeDocument/2006/relationships/notesSlide" Target="../notesSlides/notesSlide159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jpeg"/><Relationship Id="rId2" Type="http://schemas.openxmlformats.org/officeDocument/2006/relationships/notesSlide" Target="../notesSlides/notesSlide16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2.png"/><Relationship Id="rId5" Type="http://schemas.openxmlformats.org/officeDocument/2006/relationships/image" Target="../media/image151.png"/><Relationship Id="rId4" Type="http://schemas.openxmlformats.org/officeDocument/2006/relationships/image" Target="../media/image150.png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2" Type="http://schemas.openxmlformats.org/officeDocument/2006/relationships/notesSlide" Target="../notesSlides/notesSlide161.xml"/><Relationship Id="rId1" Type="http://schemas.openxmlformats.org/officeDocument/2006/relationships/slideLayout" Target="../slideLayouts/slideLayout6.xml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sh\Desktop\&#44417;&#44368;&#50504;\Timer.exe" TargetMode="External"/><Relationship Id="rId2" Type="http://schemas.openxmlformats.org/officeDocument/2006/relationships/notesSlide" Target="../notesSlides/notesSlide16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4.png"/><Relationship Id="rId4" Type="http://schemas.openxmlformats.org/officeDocument/2006/relationships/image" Target="../media/image9.png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3.xml"/><Relationship Id="rId1" Type="http://schemas.openxmlformats.org/officeDocument/2006/relationships/slideLayout" Target="../slideLayouts/slideLayout6.x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sh\Desktop\&#44417;&#44368;&#50504;\Timer.exe" TargetMode="External"/><Relationship Id="rId2" Type="http://schemas.openxmlformats.org/officeDocument/2006/relationships/notesSlide" Target="../notesSlides/notesSlide16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5.png"/><Relationship Id="rId4" Type="http://schemas.openxmlformats.org/officeDocument/2006/relationships/image" Target="../media/image9.png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2" Type="http://schemas.openxmlformats.org/officeDocument/2006/relationships/notesSlide" Target="../notesSlides/notesSlide16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7.png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png"/><Relationship Id="rId2" Type="http://schemas.openxmlformats.org/officeDocument/2006/relationships/notesSlide" Target="../notesSlides/notesSlide16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9.png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png"/><Relationship Id="rId2" Type="http://schemas.openxmlformats.org/officeDocument/2006/relationships/notesSlide" Target="../notesSlides/notesSlide16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9.png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6.xml"/><Relationship Id="rId7" Type="http://schemas.microsoft.com/office/2007/relationships/diagramDrawing" Target="../diagrams/drawing26.xml"/><Relationship Id="rId2" Type="http://schemas.openxmlformats.org/officeDocument/2006/relationships/notesSlide" Target="../notesSlides/notesSlide168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6.xml"/><Relationship Id="rId5" Type="http://schemas.openxmlformats.org/officeDocument/2006/relationships/diagramQuickStyle" Target="../diagrams/quickStyle26.xml"/><Relationship Id="rId4" Type="http://schemas.openxmlformats.org/officeDocument/2006/relationships/diagramLayout" Target="../diagrams/layout26.x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7.xml"/><Relationship Id="rId7" Type="http://schemas.microsoft.com/office/2007/relationships/diagramDrawing" Target="../diagrams/drawing27.xml"/><Relationship Id="rId2" Type="http://schemas.openxmlformats.org/officeDocument/2006/relationships/notesSlide" Target="../notesSlides/notesSlide169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7.xml"/><Relationship Id="rId5" Type="http://schemas.openxmlformats.org/officeDocument/2006/relationships/diagramQuickStyle" Target="../diagrams/quickStyle27.xml"/><Relationship Id="rId4" Type="http://schemas.openxmlformats.org/officeDocument/2006/relationships/diagramLayout" Target="../diagrams/layout2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png"/><Relationship Id="rId5" Type="http://schemas.openxmlformats.org/officeDocument/2006/relationships/hyperlink" Target="http://www.google.co.kr/url?sa=i&amp;rct=j&amp;q=&amp;esrc=s&amp;frm=1&amp;source=images&amp;cd=&amp;cad=rja&amp;docid=wHjL-B9vuwGu7M&amp;tbnid=JFUsxK6QX7n4uM:&amp;ved=0CAUQjRw&amp;url=http://www.socialcenter.kr/xe/?mid=m08_01_01&amp;ei=hwfNUo61L8GPkwWRuYGYBA&amp;bvm=bv.58187178,d.dGI&amp;psig=AFQjCNFpTZzVU4ljddEFmEDAEJLSrf8hNg&amp;ust=1389254884822872" TargetMode="External"/><Relationship Id="rId4" Type="http://schemas.microsoft.com/office/2007/relationships/hdphoto" Target="../media/hdphoto1.wdp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hyperlink" Target="01_&#50689;&#49345;_&#47568;&#54616;&#45716;&#44148;&#52629;&#44032;.avi" TargetMode="External"/><Relationship Id="rId2" Type="http://schemas.openxmlformats.org/officeDocument/2006/relationships/notesSlide" Target="../notesSlides/notesSlide170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60.png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jpeg"/><Relationship Id="rId2" Type="http://schemas.openxmlformats.org/officeDocument/2006/relationships/notesSlide" Target="../notesSlides/notesSlide171.xml"/><Relationship Id="rId1" Type="http://schemas.openxmlformats.org/officeDocument/2006/relationships/slideLayout" Target="../slideLayouts/slideLayout8.x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172.xml"/><Relationship Id="rId1" Type="http://schemas.openxmlformats.org/officeDocument/2006/relationships/slideLayout" Target="../slideLayouts/slideLayout6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3.xml"/><Relationship Id="rId1" Type="http://schemas.openxmlformats.org/officeDocument/2006/relationships/slideLayout" Target="../slideLayouts/slideLayout5.xm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174.xml"/><Relationship Id="rId1" Type="http://schemas.openxmlformats.org/officeDocument/2006/relationships/slideLayout" Target="../slideLayouts/slideLayout6.xml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hyperlink" Target="01_&#50689;&#49345;_&#50952;&#50952;&#46020;&#49884;&#46973;(&#49436;&#50872;&#49888;&#47928;).wmv" TargetMode="External"/><Relationship Id="rId2" Type="http://schemas.openxmlformats.org/officeDocument/2006/relationships/notesSlide" Target="../notesSlides/notesSlide17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62.jpeg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6.xml"/><Relationship Id="rId1" Type="http://schemas.openxmlformats.org/officeDocument/2006/relationships/slideLayout" Target="../slideLayouts/slideLayout6.x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7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sh\Desktop\&#44417;&#44368;&#50504;\Timer.exe" TargetMode="External"/><Relationship Id="rId2" Type="http://schemas.openxmlformats.org/officeDocument/2006/relationships/notesSlide" Target="../notesSlides/notesSlide17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3.jpeg"/><Relationship Id="rId4" Type="http://schemas.openxmlformats.org/officeDocument/2006/relationships/image" Target="../media/image9.png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9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sh\Desktop\&#44417;&#44368;&#50504;\Timer.exe" TargetMode="External"/><Relationship Id="rId2" Type="http://schemas.openxmlformats.org/officeDocument/2006/relationships/notesSlide" Target="../notesSlides/notesSlide18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4.jpeg"/><Relationship Id="rId4" Type="http://schemas.openxmlformats.org/officeDocument/2006/relationships/image" Target="../media/image9.png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sh\Desktop\&#44417;&#44368;&#50504;\Timer.exe" TargetMode="External"/><Relationship Id="rId2" Type="http://schemas.openxmlformats.org/officeDocument/2006/relationships/notesSlide" Target="../notesSlides/notesSlide18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9.png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82.xml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3.xml"/><Relationship Id="rId1" Type="http://schemas.openxmlformats.org/officeDocument/2006/relationships/slideLayout" Target="../slideLayouts/slideLayout6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4.xml"/><Relationship Id="rId1" Type="http://schemas.openxmlformats.org/officeDocument/2006/relationships/slideLayout" Target="../slideLayouts/slideLayout6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5.xml"/><Relationship Id="rId1" Type="http://schemas.openxmlformats.org/officeDocument/2006/relationships/slideLayout" Target="../slideLayouts/slideLayout6.xml"/></Relationships>
</file>

<file path=ppt/slides/_rels/slide1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jpeg"/><Relationship Id="rId2" Type="http://schemas.openxmlformats.org/officeDocument/2006/relationships/notesSlide" Target="../notesSlides/notesSlide186.xml"/><Relationship Id="rId1" Type="http://schemas.openxmlformats.org/officeDocument/2006/relationships/slideLayout" Target="../slideLayouts/slideLayout6.xml"/></Relationships>
</file>

<file path=ppt/slides/_rels/slide1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png"/><Relationship Id="rId2" Type="http://schemas.openxmlformats.org/officeDocument/2006/relationships/notesSlide" Target="../notesSlides/notesSlide187.xml"/><Relationship Id="rId1" Type="http://schemas.openxmlformats.org/officeDocument/2006/relationships/slideLayout" Target="../slideLayouts/slideLayout6.xml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8.xml"/><Relationship Id="rId1" Type="http://schemas.openxmlformats.org/officeDocument/2006/relationships/slideLayout" Target="../slideLayouts/slideLayout6.xml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89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1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90.xml"/><Relationship Id="rId1" Type="http://schemas.openxmlformats.org/officeDocument/2006/relationships/slideLayout" Target="../slideLayouts/slideLayout6.xml"/></Relationships>
</file>

<file path=ppt/slides/_rels/slide1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png"/><Relationship Id="rId2" Type="http://schemas.openxmlformats.org/officeDocument/2006/relationships/notesSlide" Target="../notesSlides/notesSlide191.xml"/><Relationship Id="rId1" Type="http://schemas.openxmlformats.org/officeDocument/2006/relationships/slideLayout" Target="../slideLayouts/slideLayout9.xml"/></Relationships>
</file>

<file path=ppt/slides/_rels/slide1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png"/><Relationship Id="rId2" Type="http://schemas.openxmlformats.org/officeDocument/2006/relationships/notesSlide" Target="../notesSlides/notesSlide192.xml"/><Relationship Id="rId1" Type="http://schemas.openxmlformats.org/officeDocument/2006/relationships/slideLayout" Target="../slideLayouts/slideLayout9.xml"/></Relationships>
</file>

<file path=ppt/slides/_rels/slide1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3.xml"/><Relationship Id="rId1" Type="http://schemas.openxmlformats.org/officeDocument/2006/relationships/slideLayout" Target="../slideLayouts/slideLayout6.xml"/></Relationships>
</file>

<file path=ppt/slides/_rels/slide1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94.xml"/><Relationship Id="rId1" Type="http://schemas.openxmlformats.org/officeDocument/2006/relationships/slideLayout" Target="../slideLayouts/slideLayout6.xml"/></Relationships>
</file>

<file path=ppt/slides/_rels/slide1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5.xml"/><Relationship Id="rId1" Type="http://schemas.openxmlformats.org/officeDocument/2006/relationships/slideLayout" Target="../slideLayouts/slideLayout6.xml"/></Relationships>
</file>

<file path=ppt/slides/_rels/slide1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96.xml"/><Relationship Id="rId1" Type="http://schemas.openxmlformats.org/officeDocument/2006/relationships/slideLayout" Target="../slideLayouts/slideLayout6.xml"/></Relationships>
</file>

<file path=ppt/slides/_rels/slide1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97.xml"/><Relationship Id="rId1" Type="http://schemas.openxmlformats.org/officeDocument/2006/relationships/slideLayout" Target="../slideLayouts/slideLayout6.xml"/></Relationships>
</file>

<file path=ppt/slides/_rels/slide1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8.xml"/><Relationship Id="rId1" Type="http://schemas.openxmlformats.org/officeDocument/2006/relationships/slideLayout" Target="../slideLayouts/slideLayout6.xml"/></Relationships>
</file>

<file path=ppt/slides/_rels/slide1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png"/></Relationships>
</file>

<file path=ppt/slides/_rels/slide2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00.xml"/><Relationship Id="rId1" Type="http://schemas.openxmlformats.org/officeDocument/2006/relationships/slideLayout" Target="../slideLayouts/slideLayout6.xml"/></Relationships>
</file>

<file path=ppt/slides/_rels/slide2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1.xml"/><Relationship Id="rId1" Type="http://schemas.openxmlformats.org/officeDocument/2006/relationships/slideLayout" Target="../slideLayouts/slideLayout6.xml"/></Relationships>
</file>

<file path=ppt/slides/_rels/slide2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2.xml"/><Relationship Id="rId1" Type="http://schemas.openxmlformats.org/officeDocument/2006/relationships/slideLayout" Target="../slideLayouts/slideLayout6.xml"/></Relationships>
</file>

<file path=ppt/slides/_rels/slide2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03.xml"/><Relationship Id="rId1" Type="http://schemas.openxmlformats.org/officeDocument/2006/relationships/slideLayout" Target="../slideLayouts/slideLayout6.xml"/></Relationships>
</file>

<file path=ppt/slides/_rels/slide2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2" Type="http://schemas.openxmlformats.org/officeDocument/2006/relationships/notesSlide" Target="../notesSlides/notesSlide204.xml"/><Relationship Id="rId1" Type="http://schemas.openxmlformats.org/officeDocument/2006/relationships/slideLayout" Target="../slideLayouts/slideLayout6.xml"/></Relationships>
</file>

<file path=ppt/slides/_rels/slide2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05.xml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20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8.xml"/><Relationship Id="rId3" Type="http://schemas.openxmlformats.org/officeDocument/2006/relationships/image" Target="../media/image170.png"/><Relationship Id="rId7" Type="http://schemas.openxmlformats.org/officeDocument/2006/relationships/diagramColors" Target="../diagrams/colors28.xml"/><Relationship Id="rId2" Type="http://schemas.openxmlformats.org/officeDocument/2006/relationships/notesSlide" Target="../notesSlides/notesSlide206.xml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28.xml"/><Relationship Id="rId5" Type="http://schemas.openxmlformats.org/officeDocument/2006/relationships/diagramLayout" Target="../diagrams/layout28.xml"/><Relationship Id="rId4" Type="http://schemas.openxmlformats.org/officeDocument/2006/relationships/diagramData" Target="../diagrams/data28.xml"/></Relationships>
</file>

<file path=ppt/slides/_rels/slide2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07.xml"/><Relationship Id="rId1" Type="http://schemas.openxmlformats.org/officeDocument/2006/relationships/slideLayout" Target="../slideLayouts/slideLayout6.xml"/></Relationships>
</file>

<file path=ppt/slides/_rels/slide2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8.xml"/><Relationship Id="rId1" Type="http://schemas.openxmlformats.org/officeDocument/2006/relationships/slideLayout" Target="../slideLayouts/slideLayout6.xml"/></Relationships>
</file>

<file path=ppt/slides/_rels/slide2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9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8.png"/><Relationship Id="rId4" Type="http://schemas.microsoft.com/office/2007/relationships/hdphoto" Target="../media/hdphoto2.wdp"/></Relationships>
</file>

<file path=ppt/slides/_rels/slide2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0.xml"/><Relationship Id="rId1" Type="http://schemas.openxmlformats.org/officeDocument/2006/relationships/slideLayout" Target="../slideLayouts/slideLayout6.xml"/></Relationships>
</file>

<file path=ppt/slides/_rels/slide2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11.xml"/><Relationship Id="rId1" Type="http://schemas.openxmlformats.org/officeDocument/2006/relationships/slideLayout" Target="../slideLayouts/slideLayout6.xml"/></Relationships>
</file>

<file path=ppt/slides/_rels/slide2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2" Type="http://schemas.openxmlformats.org/officeDocument/2006/relationships/notesSlide" Target="../notesSlides/notesSlide212.xml"/><Relationship Id="rId1" Type="http://schemas.openxmlformats.org/officeDocument/2006/relationships/slideLayout" Target="../slideLayouts/slideLayout6.xml"/></Relationships>
</file>

<file path=ppt/slides/_rels/slide2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13.xml"/><Relationship Id="rId1" Type="http://schemas.openxmlformats.org/officeDocument/2006/relationships/slideLayout" Target="../slideLayouts/slideLayout6.xml"/></Relationships>
</file>

<file path=ppt/slides/_rels/slide2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png"/><Relationship Id="rId2" Type="http://schemas.openxmlformats.org/officeDocument/2006/relationships/notesSlide" Target="../notesSlides/notesSlide214.xml"/><Relationship Id="rId1" Type="http://schemas.openxmlformats.org/officeDocument/2006/relationships/slideLayout" Target="../slideLayouts/slideLayout6.xml"/></Relationships>
</file>

<file path=ppt/slides/_rels/slide2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5.xml"/><Relationship Id="rId1" Type="http://schemas.openxmlformats.org/officeDocument/2006/relationships/slideLayout" Target="../slideLayouts/slideLayout6.xml"/></Relationships>
</file>

<file path=ppt/slides/_rels/slide2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6.xml"/><Relationship Id="rId1" Type="http://schemas.openxmlformats.org/officeDocument/2006/relationships/slideLayout" Target="../slideLayouts/slideLayout6.xml"/></Relationships>
</file>

<file path=ppt/slides/_rels/slide2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png"/><Relationship Id="rId2" Type="http://schemas.openxmlformats.org/officeDocument/2006/relationships/notesSlide" Target="../notesSlides/notesSlide21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4.png"/></Relationships>
</file>

<file path=ppt/slides/_rels/slide218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sh\Desktop\&#44417;&#44368;&#50504;\Timer.exe" TargetMode="External"/><Relationship Id="rId2" Type="http://schemas.openxmlformats.org/officeDocument/2006/relationships/notesSlide" Target="../notesSlides/notesSlide21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5.png"/><Relationship Id="rId4" Type="http://schemas.openxmlformats.org/officeDocument/2006/relationships/image" Target="../media/image9.png"/></Relationships>
</file>

<file path=ppt/slides/_rels/slide2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9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9.png"/></Relationships>
</file>

<file path=ppt/slides/_rels/slide220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sh\Desktop\&#44417;&#44368;&#50504;\Timer.exe" TargetMode="External"/><Relationship Id="rId2" Type="http://schemas.openxmlformats.org/officeDocument/2006/relationships/notesSlide" Target="../notesSlides/notesSlide22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2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jpeg"/><Relationship Id="rId2" Type="http://schemas.openxmlformats.org/officeDocument/2006/relationships/notesSlide" Target="../notesSlides/notesSlide22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png"/><Relationship Id="rId5" Type="http://schemas.openxmlformats.org/officeDocument/2006/relationships/image" Target="../media/image178.jpeg"/><Relationship Id="rId4" Type="http://schemas.openxmlformats.org/officeDocument/2006/relationships/image" Target="../media/image177.jpeg"/></Relationships>
</file>

<file path=ppt/slides/_rels/slide2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22.xml"/><Relationship Id="rId1" Type="http://schemas.openxmlformats.org/officeDocument/2006/relationships/slideLayout" Target="../slideLayouts/slideLayout6.xml"/></Relationships>
</file>

<file path=ppt/slides/_rels/slide2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23.xml"/><Relationship Id="rId1" Type="http://schemas.openxmlformats.org/officeDocument/2006/relationships/slideLayout" Target="../slideLayouts/slideLayout6.xml"/></Relationships>
</file>

<file path=ppt/slides/_rels/slide2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4.xml"/><Relationship Id="rId1" Type="http://schemas.openxmlformats.org/officeDocument/2006/relationships/slideLayout" Target="../slideLayouts/slideLayout6.xml"/></Relationships>
</file>

<file path=ppt/slides/_rels/slide2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5.xml"/><Relationship Id="rId1" Type="http://schemas.openxmlformats.org/officeDocument/2006/relationships/slideLayout" Target="../slideLayouts/slideLayout6.xml"/></Relationships>
</file>

<file path=ppt/slides/_rels/slide226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notesSlide" Target="../notesSlides/notesSlide226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27.xml"/></Relationships>
</file>

<file path=ppt/slides/_rels/slide227.xml.rels><?xml version="1.0" encoding="UTF-8" standalone="yes"?>
<Relationships xmlns="http://schemas.openxmlformats.org/package/2006/relationships"><Relationship Id="rId3" Type="http://schemas.openxmlformats.org/officeDocument/2006/relationships/hyperlink" Target="01_&#50689;&#49345;_&#44867;&#46308;&#50640;&#44172;%20&#55148;&#47581;&#51012;.avi" TargetMode="External"/><Relationship Id="rId2" Type="http://schemas.openxmlformats.org/officeDocument/2006/relationships/notesSlide" Target="../notesSlides/notesSlide227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79.png"/></Relationships>
</file>

<file path=ppt/slides/_rels/slide2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8.xml"/><Relationship Id="rId1" Type="http://schemas.openxmlformats.org/officeDocument/2006/relationships/slideLayout" Target="../slideLayouts/slideLayout8.xml"/></Relationships>
</file>

<file path=ppt/slides/_rels/slide2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229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0.xml"/><Relationship Id="rId1" Type="http://schemas.openxmlformats.org/officeDocument/2006/relationships/slideLayout" Target="../slideLayouts/slideLayout5.xml"/></Relationships>
</file>

<file path=ppt/slides/_rels/slide2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231.xml"/><Relationship Id="rId1" Type="http://schemas.openxmlformats.org/officeDocument/2006/relationships/slideLayout" Target="../slideLayouts/slideLayout6.xml"/></Relationships>
</file>

<file path=ppt/slides/_rels/slide2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2.xml"/><Relationship Id="rId1" Type="http://schemas.openxmlformats.org/officeDocument/2006/relationships/slideLayout" Target="../slideLayouts/slideLayout6.xml"/></Relationships>
</file>

<file path=ppt/slides/_rels/slide233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sh\Desktop\&#44417;&#44368;&#50504;\Timer.exe" TargetMode="External"/><Relationship Id="rId2" Type="http://schemas.openxmlformats.org/officeDocument/2006/relationships/notesSlide" Target="../notesSlides/notesSlide23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0.jpeg"/><Relationship Id="rId4" Type="http://schemas.openxmlformats.org/officeDocument/2006/relationships/image" Target="../media/image9.png"/></Relationships>
</file>

<file path=ppt/slides/_rels/slide234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sh\Desktop\&#44417;&#44368;&#50504;\Timer.exe" TargetMode="External"/><Relationship Id="rId2" Type="http://schemas.openxmlformats.org/officeDocument/2006/relationships/notesSlide" Target="../notesSlides/notesSlide23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1.png"/><Relationship Id="rId4" Type="http://schemas.openxmlformats.org/officeDocument/2006/relationships/image" Target="../media/image9.png"/></Relationships>
</file>

<file path=ppt/slides/_rels/slide2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iva.org/" TargetMode="External"/><Relationship Id="rId7" Type="http://schemas.openxmlformats.org/officeDocument/2006/relationships/image" Target="../media/image185.png"/><Relationship Id="rId2" Type="http://schemas.openxmlformats.org/officeDocument/2006/relationships/notesSlide" Target="../notesSlides/notesSlide23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4.png"/><Relationship Id="rId5" Type="http://schemas.openxmlformats.org/officeDocument/2006/relationships/image" Target="../media/image183.jpeg"/><Relationship Id="rId4" Type="http://schemas.openxmlformats.org/officeDocument/2006/relationships/image" Target="../media/image182.png"/></Relationships>
</file>

<file path=ppt/slides/_rels/slide23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iva.org/" TargetMode="External"/><Relationship Id="rId2" Type="http://schemas.openxmlformats.org/officeDocument/2006/relationships/notesSlide" Target="../notesSlides/notesSlide23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2.png"/></Relationships>
</file>

<file path=ppt/slides/_rels/slide23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iva.org/" TargetMode="External"/><Relationship Id="rId2" Type="http://schemas.openxmlformats.org/officeDocument/2006/relationships/notesSlide" Target="../notesSlides/notesSlide23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2.png"/></Relationships>
</file>

<file path=ppt/slides/_rels/slide23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iva.org/" TargetMode="External"/><Relationship Id="rId2" Type="http://schemas.openxmlformats.org/officeDocument/2006/relationships/notesSlide" Target="../notesSlides/notesSlide23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2.png"/></Relationships>
</file>

<file path=ppt/slides/_rels/slide23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iva.org/" TargetMode="External"/><Relationship Id="rId2" Type="http://schemas.openxmlformats.org/officeDocument/2006/relationships/notesSlide" Target="../notesSlides/notesSlide23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40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sh\Desktop\&#44417;&#44368;&#50504;\Timer.exe" TargetMode="External"/><Relationship Id="rId2" Type="http://schemas.openxmlformats.org/officeDocument/2006/relationships/notesSlide" Target="../notesSlides/notesSlide24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6.jpeg"/><Relationship Id="rId5" Type="http://schemas.openxmlformats.org/officeDocument/2006/relationships/hyperlink" Target="http://www.google.co.kr/url?sa=i&amp;rct=j&amp;q=&amp;esrc=s&amp;frm=1&amp;source=images&amp;cd=&amp;cad=rja&amp;uact=8&amp;docid=eHmo9BfTLvjopM&amp;tbnid=XX_Ga3vXDF7tnM:&amp;ved=0CAYQjRw&amp;url=http://www.forbes.com/sites/nyuentrepreneurschallenge/2012/09/30/live-blog-getting-started-with-the-business-model-canvas/&amp;ei=NdArU73_HIualQW9l4GwBA&amp;bvm=bv.62922401,d.dGI&amp;psig=AFQjCNFOgJf8ES8UrnTC2lMYtYHYrxoKrA&amp;ust=1395466593012023" TargetMode="External"/><Relationship Id="rId4" Type="http://schemas.openxmlformats.org/officeDocument/2006/relationships/image" Target="../media/image9.png"/></Relationships>
</file>

<file path=ppt/slides/_rels/slide2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1.xml"/><Relationship Id="rId1" Type="http://schemas.openxmlformats.org/officeDocument/2006/relationships/slideLayout" Target="../slideLayouts/slideLayout9.xml"/></Relationships>
</file>

<file path=ppt/slides/_rels/slide24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sh\Desktop\&#44417;&#44368;&#50504;\Timer.exe" TargetMode="External"/><Relationship Id="rId2" Type="http://schemas.openxmlformats.org/officeDocument/2006/relationships/notesSlide" Target="../notesSlides/notesSlide24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7.png"/><Relationship Id="rId4" Type="http://schemas.openxmlformats.org/officeDocument/2006/relationships/image" Target="../media/image9.png"/></Relationships>
</file>

<file path=ppt/slides/_rels/slide2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png"/><Relationship Id="rId2" Type="http://schemas.openxmlformats.org/officeDocument/2006/relationships/notesSlide" Target="../notesSlides/notesSlide243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89.jpeg"/><Relationship Id="rId4" Type="http://schemas.microsoft.com/office/2007/relationships/hdphoto" Target="../media/hdphoto4.wdp"/></Relationships>
</file>

<file path=ppt/slides/_rels/slide244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sh\Desktop\&#44417;&#44368;&#50504;\Timer.exe" TargetMode="External"/><Relationship Id="rId2" Type="http://schemas.openxmlformats.org/officeDocument/2006/relationships/notesSlide" Target="../notesSlides/notesSlide24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0.png"/><Relationship Id="rId4" Type="http://schemas.openxmlformats.org/officeDocument/2006/relationships/image" Target="../media/image9.png"/></Relationships>
</file>

<file path=ppt/slides/_rels/slide2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5.xml"/><Relationship Id="rId1" Type="http://schemas.openxmlformats.org/officeDocument/2006/relationships/slideLayout" Target="../slideLayouts/slideLayout9.xml"/></Relationships>
</file>

<file path=ppt/slides/_rels/slide246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sh\Desktop\&#44417;&#44368;&#50504;\Timer.exe" TargetMode="External"/><Relationship Id="rId2" Type="http://schemas.openxmlformats.org/officeDocument/2006/relationships/notesSlide" Target="../notesSlides/notesSlide24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1.png"/><Relationship Id="rId4" Type="http://schemas.openxmlformats.org/officeDocument/2006/relationships/image" Target="../media/image9.png"/></Relationships>
</file>

<file path=ppt/slides/_rels/slide2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7.xml"/><Relationship Id="rId1" Type="http://schemas.openxmlformats.org/officeDocument/2006/relationships/slideLayout" Target="../slideLayouts/slideLayout9.xml"/></Relationships>
</file>

<file path=ppt/slides/_rels/slide248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sh\Desktop\&#44417;&#44368;&#50504;\Timer.exe" TargetMode="External"/><Relationship Id="rId2" Type="http://schemas.openxmlformats.org/officeDocument/2006/relationships/notesSlide" Target="../notesSlides/notesSlide24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2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24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250.xml"/><Relationship Id="rId1" Type="http://schemas.openxmlformats.org/officeDocument/2006/relationships/slideLayout" Target="../slideLayouts/slideLayout6.xml"/></Relationships>
</file>

<file path=ppt/slides/_rels/slide2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1.xml"/><Relationship Id="rId1" Type="http://schemas.openxmlformats.org/officeDocument/2006/relationships/slideLayout" Target="../slideLayouts/slideLayout5.xml"/></Relationships>
</file>

<file path=ppt/slides/_rels/slide2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2.jpeg"/><Relationship Id="rId2" Type="http://schemas.openxmlformats.org/officeDocument/2006/relationships/notesSlide" Target="../notesSlides/notesSlide252.xml"/><Relationship Id="rId1" Type="http://schemas.openxmlformats.org/officeDocument/2006/relationships/slideLayout" Target="../slideLayouts/slideLayout8.xml"/></Relationships>
</file>

<file path=ppt/slides/_rels/slide2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3.xml"/><Relationship Id="rId1" Type="http://schemas.openxmlformats.org/officeDocument/2006/relationships/slideLayout" Target="../slideLayouts/slideLayout6.xml"/></Relationships>
</file>

<file path=ppt/slides/_rels/slide2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54.xml"/><Relationship Id="rId1" Type="http://schemas.openxmlformats.org/officeDocument/2006/relationships/slideLayout" Target="../slideLayouts/slideLayout6.xml"/></Relationships>
</file>

<file path=ppt/slides/_rels/slide2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3.png"/><Relationship Id="rId2" Type="http://schemas.openxmlformats.org/officeDocument/2006/relationships/notesSlide" Target="../notesSlides/notesSlide255.xml"/><Relationship Id="rId1" Type="http://schemas.openxmlformats.org/officeDocument/2006/relationships/slideLayout" Target="../slideLayouts/slideLayout6.xml"/></Relationships>
</file>

<file path=ppt/slides/_rels/slide25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9.xml"/><Relationship Id="rId7" Type="http://schemas.microsoft.com/office/2007/relationships/diagramDrawing" Target="../diagrams/drawing29.xml"/><Relationship Id="rId2" Type="http://schemas.openxmlformats.org/officeDocument/2006/relationships/notesSlide" Target="../notesSlides/notesSlide256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9.xml"/><Relationship Id="rId5" Type="http://schemas.openxmlformats.org/officeDocument/2006/relationships/diagramQuickStyle" Target="../diagrams/quickStyle29.xml"/><Relationship Id="rId4" Type="http://schemas.openxmlformats.org/officeDocument/2006/relationships/diagramLayout" Target="../diagrams/layout29.xml"/></Relationships>
</file>

<file path=ppt/slides/_rels/slide2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5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4.wmf"/></Relationships>
</file>

<file path=ppt/slides/_rels/slide25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0.xml"/><Relationship Id="rId3" Type="http://schemas.openxmlformats.org/officeDocument/2006/relationships/image" Target="../media/image195.png"/><Relationship Id="rId7" Type="http://schemas.openxmlformats.org/officeDocument/2006/relationships/diagramColors" Target="../diagrams/colors30.xml"/><Relationship Id="rId2" Type="http://schemas.openxmlformats.org/officeDocument/2006/relationships/notesSlide" Target="../notesSlides/notesSlide258.xml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30.xml"/><Relationship Id="rId5" Type="http://schemas.openxmlformats.org/officeDocument/2006/relationships/diagramLayout" Target="../diagrams/layout30.xml"/><Relationship Id="rId4" Type="http://schemas.openxmlformats.org/officeDocument/2006/relationships/diagramData" Target="../diagrams/data30.xml"/></Relationships>
</file>

<file path=ppt/slides/_rels/slide2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9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6.png"/><Relationship Id="rId2" Type="http://schemas.openxmlformats.org/officeDocument/2006/relationships/notesSlide" Target="../notesSlides/notesSlide260.xml"/><Relationship Id="rId1" Type="http://schemas.openxmlformats.org/officeDocument/2006/relationships/slideLayout" Target="../slideLayouts/slideLayout6.xml"/></Relationships>
</file>

<file path=ppt/slides/_rels/slide2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1.xml"/><Relationship Id="rId1" Type="http://schemas.openxmlformats.org/officeDocument/2006/relationships/slideLayout" Target="../slideLayouts/slideLayout6.xml"/></Relationships>
</file>

<file path=ppt/slides/_rels/slide2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2.xml"/><Relationship Id="rId1" Type="http://schemas.openxmlformats.org/officeDocument/2006/relationships/slideLayout" Target="../slideLayouts/slideLayout6.xml"/></Relationships>
</file>

<file path=ppt/slides/_rels/slide2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7.png"/><Relationship Id="rId7" Type="http://schemas.openxmlformats.org/officeDocument/2006/relationships/image" Target="../media/image201.png"/><Relationship Id="rId2" Type="http://schemas.openxmlformats.org/officeDocument/2006/relationships/notesSlide" Target="../notesSlides/notesSlide26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0.png"/><Relationship Id="rId5" Type="http://schemas.openxmlformats.org/officeDocument/2006/relationships/image" Target="../media/image199.png"/><Relationship Id="rId4" Type="http://schemas.openxmlformats.org/officeDocument/2006/relationships/image" Target="../media/image198.png"/></Relationships>
</file>

<file path=ppt/slides/_rels/slide2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notesSlide" Target="../notesSlides/notesSlide264.xml"/><Relationship Id="rId1" Type="http://schemas.openxmlformats.org/officeDocument/2006/relationships/slideLayout" Target="../slideLayouts/slideLayout6.xml"/></Relationships>
</file>

<file path=ppt/slides/_rels/slide2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notesSlide" Target="../notesSlides/notesSlide265.xml"/><Relationship Id="rId1" Type="http://schemas.openxmlformats.org/officeDocument/2006/relationships/slideLayout" Target="../slideLayouts/slideLayout6.xml"/></Relationships>
</file>

<file path=ppt/slides/_rels/slide2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notesSlide" Target="../notesSlides/notesSlide266.xml"/><Relationship Id="rId1" Type="http://schemas.openxmlformats.org/officeDocument/2006/relationships/slideLayout" Target="../slideLayouts/slideLayout6.xml"/></Relationships>
</file>

<file path=ppt/slides/_rels/slide2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7.xml"/><Relationship Id="rId1" Type="http://schemas.openxmlformats.org/officeDocument/2006/relationships/slideLayout" Target="../slideLayouts/slideLayout6.xml"/></Relationships>
</file>

<file path=ppt/slides/_rels/slide2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notesSlide" Target="../notesSlides/notesSlide268.xml"/><Relationship Id="rId1" Type="http://schemas.openxmlformats.org/officeDocument/2006/relationships/slideLayout" Target="../slideLayouts/slideLayout6.xml"/></Relationships>
</file>

<file path=ppt/slides/_rels/slide2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notesSlide" Target="../notesSlides/notesSlide269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8.wmf"/></Relationships>
</file>

<file path=ppt/slides/_rels/slide2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notesSlide" Target="../notesSlides/notesSlide270.xml"/><Relationship Id="rId1" Type="http://schemas.openxmlformats.org/officeDocument/2006/relationships/slideLayout" Target="../slideLayouts/slideLayout6.xml"/></Relationships>
</file>

<file path=ppt/slides/_rels/slide2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notesSlide" Target="../notesSlides/notesSlide271.xml"/><Relationship Id="rId1" Type="http://schemas.openxmlformats.org/officeDocument/2006/relationships/slideLayout" Target="../slideLayouts/slideLayout6.xml"/></Relationships>
</file>

<file path=ppt/slides/_rels/slide2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2.xml"/><Relationship Id="rId1" Type="http://schemas.openxmlformats.org/officeDocument/2006/relationships/slideLayout" Target="../slideLayouts/slideLayout6.xml"/></Relationships>
</file>

<file path=ppt/slides/_rels/slide2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notesSlide" Target="../notesSlides/notesSlide273.xml"/><Relationship Id="rId1" Type="http://schemas.openxmlformats.org/officeDocument/2006/relationships/slideLayout" Target="../slideLayouts/slideLayout6.xml"/></Relationships>
</file>

<file path=ppt/slides/_rels/slide2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notesSlide" Target="../notesSlides/notesSlide274.xml"/><Relationship Id="rId1" Type="http://schemas.openxmlformats.org/officeDocument/2006/relationships/slideLayout" Target="../slideLayouts/slideLayout6.xml"/></Relationships>
</file>

<file path=ppt/slides/_rels/slide2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notesSlide" Target="../notesSlides/notesSlide275.xml"/><Relationship Id="rId1" Type="http://schemas.openxmlformats.org/officeDocument/2006/relationships/slideLayout" Target="../slideLayouts/slideLayout6.xml"/></Relationships>
</file>

<file path=ppt/slides/_rels/slide2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notesSlide" Target="../notesSlides/notesSlide276.xml"/><Relationship Id="rId1" Type="http://schemas.openxmlformats.org/officeDocument/2006/relationships/slideLayout" Target="../slideLayouts/slideLayout6.xml"/></Relationships>
</file>

<file path=ppt/slides/_rels/slide2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notesSlide" Target="../notesSlides/notesSlide277.xml"/><Relationship Id="rId1" Type="http://schemas.openxmlformats.org/officeDocument/2006/relationships/slideLayout" Target="../slideLayouts/slideLayout6.xml"/></Relationships>
</file>

<file path=ppt/slides/_rels/slide2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notesSlide" Target="../notesSlides/notesSlide278.xml"/><Relationship Id="rId1" Type="http://schemas.openxmlformats.org/officeDocument/2006/relationships/slideLayout" Target="../slideLayouts/slideLayout6.xml"/></Relationships>
</file>

<file path=ppt/slides/_rels/slide279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sh\Desktop\&#44417;&#44368;&#50504;\Timer.exe" TargetMode="External"/><Relationship Id="rId2" Type="http://schemas.openxmlformats.org/officeDocument/2006/relationships/notesSlide" Target="../notesSlides/notesSlide27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2.jpeg"/><Relationship Id="rId5" Type="http://schemas.openxmlformats.org/officeDocument/2006/relationships/hyperlink" Target="http://www.google.co.kr/url?sa=i&amp;rct=j&amp;q=&amp;esrc=s&amp;frm=1&amp;source=images&amp;cd=&amp;cad=rja&amp;uact=8&amp;docid=b80WG_Y0gGcOhM&amp;tbnid=lEMk0Klc54H_TM:&amp;ved=0CAYQjRw&amp;url=http://blog.naver.com/PostView.nhn?blogId=kwb0323&amp;logNo=40141637135&amp;categoryNo=14&amp;viewDate=&amp;currentPage=1&amp;listtype=0&amp;from=postList&amp;ei=qtkrU8uvOs-ZlQXnkIGgDw&amp;bvm=bv.62922401,d.dGI&amp;psig=AFQjCNFoE7VqX0jSFumLMvrNBCA3VbsHxA&amp;ust=1395468981778214" TargetMode="External"/><Relationship Id="rId4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80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sh\Desktop\&#44417;&#44368;&#50504;\Timer.exe" TargetMode="External"/><Relationship Id="rId2" Type="http://schemas.openxmlformats.org/officeDocument/2006/relationships/notesSlide" Target="../notesSlides/notesSlide28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3.png"/><Relationship Id="rId4" Type="http://schemas.openxmlformats.org/officeDocument/2006/relationships/image" Target="../media/image9.png"/></Relationships>
</file>

<file path=ppt/slides/_rels/slide2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4.png"/><Relationship Id="rId2" Type="http://schemas.openxmlformats.org/officeDocument/2006/relationships/notesSlide" Target="../notesSlides/notesSlide281.xml"/><Relationship Id="rId1" Type="http://schemas.openxmlformats.org/officeDocument/2006/relationships/slideLayout" Target="../slideLayouts/slideLayout9.xml"/></Relationships>
</file>

<file path=ppt/slides/_rels/slide2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4.png"/><Relationship Id="rId2" Type="http://schemas.openxmlformats.org/officeDocument/2006/relationships/notesSlide" Target="../notesSlides/notesSlide282.xml"/><Relationship Id="rId1" Type="http://schemas.openxmlformats.org/officeDocument/2006/relationships/slideLayout" Target="../slideLayouts/slideLayout9.xml"/></Relationships>
</file>

<file path=ppt/slides/_rels/slide283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sh\Desktop\&#44417;&#44368;&#50504;\Timer.exe" TargetMode="External"/><Relationship Id="rId2" Type="http://schemas.openxmlformats.org/officeDocument/2006/relationships/notesSlide" Target="../notesSlides/notesSlide28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5.png"/><Relationship Id="rId4" Type="http://schemas.openxmlformats.org/officeDocument/2006/relationships/image" Target="../media/image9.png"/></Relationships>
</file>

<file path=ppt/slides/_rels/slide2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4.png"/><Relationship Id="rId2" Type="http://schemas.openxmlformats.org/officeDocument/2006/relationships/notesSlide" Target="../notesSlides/notesSlide284.xml"/><Relationship Id="rId1" Type="http://schemas.openxmlformats.org/officeDocument/2006/relationships/slideLayout" Target="../slideLayouts/slideLayout9.xml"/></Relationships>
</file>

<file path=ppt/slides/_rels/slide2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4.png"/><Relationship Id="rId2" Type="http://schemas.openxmlformats.org/officeDocument/2006/relationships/notesSlide" Target="../notesSlides/notesSlide285.xml"/><Relationship Id="rId1" Type="http://schemas.openxmlformats.org/officeDocument/2006/relationships/slideLayout" Target="../slideLayouts/slideLayout9.xml"/></Relationships>
</file>

<file path=ppt/slides/_rels/slide286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sh\Desktop\&#44417;&#44368;&#50504;\Timer.exe" TargetMode="External"/><Relationship Id="rId2" Type="http://schemas.openxmlformats.org/officeDocument/2006/relationships/notesSlide" Target="../notesSlides/notesSlide28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6.png"/><Relationship Id="rId4" Type="http://schemas.openxmlformats.org/officeDocument/2006/relationships/image" Target="../media/image9.png"/></Relationships>
</file>

<file path=ppt/slides/_rels/slide2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7.png"/><Relationship Id="rId2" Type="http://schemas.openxmlformats.org/officeDocument/2006/relationships/notesSlide" Target="../notesSlides/notesSlide287.xml"/><Relationship Id="rId1" Type="http://schemas.openxmlformats.org/officeDocument/2006/relationships/slideLayout" Target="../slideLayouts/slideLayout13.xml"/></Relationships>
</file>

<file path=ppt/slides/_rels/slide288.xml.rels><?xml version="1.0" encoding="UTF-8" standalone="yes"?>
<Relationships xmlns="http://schemas.openxmlformats.org/package/2006/relationships"><Relationship Id="rId3" Type="http://schemas.openxmlformats.org/officeDocument/2006/relationships/hyperlink" Target="01_&#50689;&#49345;_TM_&#49345;&#47197;&#49688;.ppt" TargetMode="External"/><Relationship Id="rId2" Type="http://schemas.openxmlformats.org/officeDocument/2006/relationships/notesSlide" Target="../notesSlides/notesSlide288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08.png"/></Relationships>
</file>

<file path=ppt/slides/_rels/slide2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289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9.png"/><Relationship Id="rId2" Type="http://schemas.openxmlformats.org/officeDocument/2006/relationships/notesSlide" Target="../notesSlides/notesSlide29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10.png"/></Relationships>
</file>

<file path=ppt/slides/_rels/slide2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1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Relationship Id="rId5" Type="http://schemas.microsoft.com/office/2007/relationships/hdphoto" Target="../media/hdphoto1.wdp"/><Relationship Id="rId4" Type="http://schemas.openxmlformats.org/officeDocument/2006/relationships/image" Target="../media/image2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3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9.png"/><Relationship Id="rId4" Type="http://schemas.openxmlformats.org/officeDocument/2006/relationships/hyperlink" Target="file:///C:\Users\sh\Desktop\&#44417;&#44368;&#50504;\Timer.exe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.png"/><Relationship Id="rId4" Type="http://schemas.openxmlformats.org/officeDocument/2006/relationships/hyperlink" Target="file:///C:\Users\sh\Desktop\&#44417;&#44368;&#50504;\Timer.exe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png"/><Relationship Id="rId7" Type="http://schemas.openxmlformats.org/officeDocument/2006/relationships/hyperlink" Target="file:///C:\Users\sh\Desktop\&#44417;&#44368;&#50504;\Timer.exe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5.xml"/><Relationship Id="rId6" Type="http://schemas.openxmlformats.org/officeDocument/2006/relationships/hyperlink" Target="file:///C:\Users\sh\Desktop\&#44417;&#44368;&#50504;\Timer.exe" TargetMode="External"/><Relationship Id="rId5" Type="http://schemas.microsoft.com/office/2007/relationships/hdphoto" Target="../media/hdphoto3.wdp"/><Relationship Id="rId4" Type="http://schemas.openxmlformats.org/officeDocument/2006/relationships/image" Target="../media/image6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sh\Desktop\&#44417;&#44368;&#50504;\Timer.exe" TargetMode="Externa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sh\Desktop\&#44417;&#44368;&#50504;\Timer.exe" TargetMode="Externa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sh\Desktop\&#44417;&#44368;&#50504;\Timer.exe" TargetMode="Externa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5.png"/><Relationship Id="rId4" Type="http://schemas.openxmlformats.org/officeDocument/2006/relationships/image" Target="../media/image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1.xml"/><Relationship Id="rId5" Type="http://schemas.microsoft.com/office/2007/relationships/hdphoto" Target="../media/hdphoto1.wdp"/><Relationship Id="rId4" Type="http://schemas.openxmlformats.org/officeDocument/2006/relationships/image" Target="../media/image2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2.xml"/><Relationship Id="rId4" Type="http://schemas.openxmlformats.org/officeDocument/2006/relationships/image" Target="../media/image6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3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9" Type="http://schemas.openxmlformats.org/officeDocument/2006/relationships/image" Target="../media/image67.wmf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7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10" Type="http://schemas.openxmlformats.org/officeDocument/2006/relationships/image" Target="../media/image16.png"/><Relationship Id="rId4" Type="http://schemas.openxmlformats.org/officeDocument/2006/relationships/diagramData" Target="../diagrams/data1.xml"/><Relationship Id="rId9" Type="http://schemas.openxmlformats.org/officeDocument/2006/relationships/hyperlink" Target="file:///C:\Users\sh\Desktop\&#44417;&#44368;&#50504;\Timer.exe" TargetMode="Externa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01_&#50689;&#49345;_&#52397;&#44396;&#54924;&#52628;&#50613;_v11(0824)-final.wmv" TargetMode="Externa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69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gif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8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gif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8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notesSlide" Target="../notesSlides/notesSlide6.xml"/><Relationship Id="rId7" Type="http://schemas.openxmlformats.org/officeDocument/2006/relationships/diagramQuickStyle" Target="../diagrams/quickStyle2.xml"/><Relationship Id="rId12" Type="http://schemas.openxmlformats.org/officeDocument/2006/relationships/image" Target="../media/image19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E:\&#49436;&#50872;&#49884;&#44368;&#50504;\&#49436;&#50872;&#49884;&#44368;&#50504;\&#48176;&#44221;&#51020;&#50501;\&#55148;&#47581;&#47749;&#54632;&#45208;&#45572;&#44592;_&#54016;&#50896;_Mr.%20Blue%20Sky.mp3" TargetMode="External"/><Relationship Id="rId6" Type="http://schemas.openxmlformats.org/officeDocument/2006/relationships/diagramLayout" Target="../diagrams/layout2.xml"/><Relationship Id="rId11" Type="http://schemas.openxmlformats.org/officeDocument/2006/relationships/image" Target="../media/image16.png"/><Relationship Id="rId5" Type="http://schemas.openxmlformats.org/officeDocument/2006/relationships/diagramData" Target="../diagrams/data2.xml"/><Relationship Id="rId10" Type="http://schemas.openxmlformats.org/officeDocument/2006/relationships/hyperlink" Target="file:///C:\Users\sh\Desktop\&#44417;&#44368;&#50504;\Timer.exe" TargetMode="External"/><Relationship Id="rId4" Type="http://schemas.openxmlformats.org/officeDocument/2006/relationships/image" Target="../media/image18.jpeg"/><Relationship Id="rId9" Type="http://schemas.microsoft.com/office/2007/relationships/diagramDrawing" Target="../diagrams/drawing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sh\Desktop\&#44417;&#44368;&#50504;\Timer.exe" TargetMode="External"/><Relationship Id="rId7" Type="http://schemas.openxmlformats.org/officeDocument/2006/relationships/image" Target="../media/image76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9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sh\Desktop\&#44417;&#44368;&#50504;\Timer.exe" TargetMode="External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9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sh\Desktop\&#44417;&#44368;&#50504;\Timer.exe" TargetMode="External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7.png"/><Relationship Id="rId4" Type="http://schemas.openxmlformats.org/officeDocument/2006/relationships/image" Target="../media/image9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9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9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sh\Desktop\&#44417;&#44368;&#50504;\Timer.exe" TargetMode="External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8.png"/><Relationship Id="rId4" Type="http://schemas.openxmlformats.org/officeDocument/2006/relationships/image" Target="../media/image9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7" Type="http://schemas.openxmlformats.org/officeDocument/2006/relationships/image" Target="../media/image83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2.jpeg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8.xml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png"/><Relationship Id="rId4" Type="http://schemas.openxmlformats.org/officeDocument/2006/relationships/image" Target="../media/image21.png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7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86.png"/><Relationship Id="rId7" Type="http://schemas.openxmlformats.org/officeDocument/2006/relationships/diagramColors" Target="../diagrams/colors8.xml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9.xml"/><Relationship Id="rId3" Type="http://schemas.openxmlformats.org/officeDocument/2006/relationships/image" Target="../media/image86.png"/><Relationship Id="rId7" Type="http://schemas.openxmlformats.org/officeDocument/2006/relationships/diagramQuickStyle" Target="../diagrams/quickStyle9.xml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6.xml"/><Relationship Id="rId6" Type="http://schemas.openxmlformats.org/officeDocument/2006/relationships/diagramLayout" Target="../diagrams/layout9.xml"/><Relationship Id="rId5" Type="http://schemas.openxmlformats.org/officeDocument/2006/relationships/diagramData" Target="../diagrams/data9.xml"/><Relationship Id="rId4" Type="http://schemas.openxmlformats.org/officeDocument/2006/relationships/image" Target="../media/image87.png"/><Relationship Id="rId9" Type="http://schemas.microsoft.com/office/2007/relationships/diagramDrawing" Target="../diagrams/drawing9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7.xml"/><Relationship Id="rId7" Type="http://schemas.microsoft.com/office/2007/relationships/diagramDrawing" Target="../diagrams/drawing17.xml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7.xml"/><Relationship Id="rId5" Type="http://schemas.openxmlformats.org/officeDocument/2006/relationships/diagramQuickStyle" Target="../diagrams/quickStyle17.xml"/><Relationship Id="rId4" Type="http://schemas.openxmlformats.org/officeDocument/2006/relationships/diagramLayout" Target="../diagrams/layout17.xml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3" Type="http://schemas.openxmlformats.org/officeDocument/2006/relationships/diagramData" Target="../diagrams/data18.xml"/><Relationship Id="rId7" Type="http://schemas.microsoft.com/office/2007/relationships/diagramDrawing" Target="../diagrams/drawing18.xml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8.xml"/><Relationship Id="rId5" Type="http://schemas.openxmlformats.org/officeDocument/2006/relationships/diagramQuickStyle" Target="../diagrams/quickStyle18.xml"/><Relationship Id="rId4" Type="http://schemas.openxmlformats.org/officeDocument/2006/relationships/diagramLayout" Target="../diagrams/layout18.xml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jpeg"/><Relationship Id="rId3" Type="http://schemas.openxmlformats.org/officeDocument/2006/relationships/diagramData" Target="../diagrams/data19.xml"/><Relationship Id="rId7" Type="http://schemas.microsoft.com/office/2007/relationships/diagramDrawing" Target="../diagrams/drawing19.xml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9.xml"/><Relationship Id="rId5" Type="http://schemas.openxmlformats.org/officeDocument/2006/relationships/diagramQuickStyle" Target="../diagrams/quickStyle19.xml"/><Relationship Id="rId4" Type="http://schemas.openxmlformats.org/officeDocument/2006/relationships/diagramLayout" Target="../diagrams/layout19.xml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1.xml"/><Relationship Id="rId3" Type="http://schemas.openxmlformats.org/officeDocument/2006/relationships/diagramData" Target="../diagrams/data20.xml"/><Relationship Id="rId7" Type="http://schemas.microsoft.com/office/2007/relationships/diagramDrawing" Target="../diagrams/drawing20.xml"/><Relationship Id="rId12" Type="http://schemas.microsoft.com/office/2007/relationships/diagramDrawing" Target="../diagrams/drawing21.xml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0.xml"/><Relationship Id="rId11" Type="http://schemas.openxmlformats.org/officeDocument/2006/relationships/diagramColors" Target="../diagrams/colors21.xml"/><Relationship Id="rId5" Type="http://schemas.openxmlformats.org/officeDocument/2006/relationships/diagramQuickStyle" Target="../diagrams/quickStyle20.xml"/><Relationship Id="rId10" Type="http://schemas.openxmlformats.org/officeDocument/2006/relationships/diagramQuickStyle" Target="../diagrams/quickStyle21.xml"/><Relationship Id="rId4" Type="http://schemas.openxmlformats.org/officeDocument/2006/relationships/diagramLayout" Target="../diagrams/layout20.xml"/><Relationship Id="rId9" Type="http://schemas.openxmlformats.org/officeDocument/2006/relationships/diagramLayout" Target="../diagrams/layout2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2.xml"/><Relationship Id="rId7" Type="http://schemas.microsoft.com/office/2007/relationships/diagramDrawing" Target="../diagrams/drawing22.xml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2.xml"/><Relationship Id="rId5" Type="http://schemas.openxmlformats.org/officeDocument/2006/relationships/diagramQuickStyle" Target="../diagrams/quickStyle22.xml"/><Relationship Id="rId4" Type="http://schemas.openxmlformats.org/officeDocument/2006/relationships/diagramLayout" Target="../diagrams/layout2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6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sh\Desktop\&#44417;&#44368;&#50504;\Timer.exe" TargetMode="External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2.png"/><Relationship Id="rId4" Type="http://schemas.openxmlformats.org/officeDocument/2006/relationships/image" Target="../media/image9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sh\Desktop\&#44417;&#44368;&#50504;\Timer.exe" TargetMode="External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3.png"/><Relationship Id="rId4" Type="http://schemas.openxmlformats.org/officeDocument/2006/relationships/image" Target="../media/image9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sh\Desktop\&#44417;&#44368;&#50504;\Timer.exe" TargetMode="External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8.png"/><Relationship Id="rId4" Type="http://schemas.openxmlformats.org/officeDocument/2006/relationships/image" Target="../media/image9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hyperlink" Target="01_&#50689;&#49345;_TM_&#51096;&#49373;&#44596;&#51008;&#54665;&#45208;&#47924;.ppt" TargetMode="External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5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6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5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6.xml"/></Relationships>
</file>

<file path=ppt/slides/_rels/slide9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jpeg"/><Relationship Id="rId3" Type="http://schemas.openxmlformats.org/officeDocument/2006/relationships/image" Target="../media/image96.png"/><Relationship Id="rId7" Type="http://schemas.openxmlformats.org/officeDocument/2006/relationships/hyperlink" Target="http://www.google.co.kr/url?sa=i&amp;rct=j&amp;q=&amp;esrc=s&amp;frm=1&amp;source=images&amp;cd=&amp;cad=rja&amp;uact=8&amp;docid=uhn9XaBcalWMTM&amp;tbnid=wjZujbtXkJ-GcM:&amp;ved=0CAYQjRw&amp;url=http://mall.mv.pe.kr/1670.html&amp;ei=9Z4rU7WsMsb2lAWz6oGIDw&amp;bvm=bv.62922401,d.dGI&amp;psig=AFQjCNEWLumm3Tj3TVqVea_PvfnkZhCwVQ&amp;ust=1395453937955833" TargetMode="External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8.png"/><Relationship Id="rId5" Type="http://schemas.openxmlformats.org/officeDocument/2006/relationships/image" Target="../media/image97.jpeg"/><Relationship Id="rId4" Type="http://schemas.openxmlformats.org/officeDocument/2006/relationships/hyperlink" Target="http://www.google.co.kr/url?sa=i&amp;rct=j&amp;q=&amp;esrc=s&amp;frm=1&amp;source=images&amp;cd=&amp;cad=rja&amp;uact=8&amp;docid=uhn9XaBcalWMTM&amp;tbnid=wjZujbtXkJ-GcM:&amp;ved=0CAYQjRw&amp;url=http://www.shopbay.kr/?cc=011001005021&amp;ei=6Z4rU5GDBomFkwXehoHICA&amp;bvm=bv.62922401,d.dGI&amp;psig=AFQjCNEWLumm3Tj3TVqVea_PvfnkZhCwVQ&amp;ust=1395453937955833" TargetMode="Externa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6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1.png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6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03.png"/><Relationship Id="rId4" Type="http://schemas.openxmlformats.org/officeDocument/2006/relationships/hyperlink" Target="01_&#50689;&#49345;_&#49888;&#47280;_&#51473;&#51204;&#44284;&#45824;&#51109;&#44552;.wmv" TargetMode="Externa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ko-KR" altLang="en-US" dirty="0" err="1" smtClean="0"/>
              <a:t>사회적기업</a:t>
            </a:r>
            <a:r>
              <a:rPr lang="ko-KR" altLang="en-US" dirty="0" smtClean="0"/>
              <a:t> 인큐베이터 교육과정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58250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10</a:t>
            </a:fld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UBUNTU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4</a:t>
            </a:r>
            <a:r>
              <a:rPr lang="ko-KR" altLang="en-US" dirty="0"/>
              <a:t>분</a:t>
            </a:r>
          </a:p>
        </p:txBody>
      </p:sp>
      <p:pic>
        <p:nvPicPr>
          <p:cNvPr id="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76" t="8064" r="8031" b="27128"/>
          <a:stretch/>
        </p:blipFill>
        <p:spPr bwMode="auto">
          <a:xfrm>
            <a:off x="1359719" y="1844675"/>
            <a:ext cx="6458719" cy="3671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732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신뢰란</a:t>
            </a:r>
            <a:endParaRPr lang="ko-KR" altLang="en-US" dirty="0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100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22" b="18493"/>
          <a:stretch/>
        </p:blipFill>
        <p:spPr bwMode="auto">
          <a:xfrm>
            <a:off x="476585" y="1268760"/>
            <a:ext cx="8190830" cy="332595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201526" y="4763069"/>
            <a:ext cx="674094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6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Rix모던고딕 B" pitchFamily="18" charset="-127"/>
                <a:ea typeface="Rix모던고딕 B" pitchFamily="18" charset="-127"/>
              </a:rPr>
              <a:t>신뢰 </a:t>
            </a:r>
            <a:r>
              <a:rPr kumimoji="0" lang="en-US" altLang="ko-KR" sz="6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Rix모던고딕 B" pitchFamily="18" charset="-127"/>
                <a:ea typeface="Rix모던고딕 B" pitchFamily="18" charset="-127"/>
              </a:rPr>
              <a:t>= </a:t>
            </a:r>
            <a:r>
              <a:rPr kumimoji="0" lang="ko-KR" altLang="en-US" sz="6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Rix모던고딕 B" pitchFamily="18" charset="-127"/>
                <a:ea typeface="Rix모던고딕 B" pitchFamily="18" charset="-127"/>
              </a:rPr>
              <a:t>성품 </a:t>
            </a:r>
            <a:r>
              <a:rPr kumimoji="0" lang="en-US" altLang="ko-KR" sz="6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Rix모던고딕 B" pitchFamily="18" charset="-127"/>
                <a:ea typeface="Rix모던고딕 B" pitchFamily="18" charset="-127"/>
              </a:rPr>
              <a:t>X </a:t>
            </a:r>
            <a:r>
              <a:rPr kumimoji="0" lang="ko-KR" altLang="en-US" sz="6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Rix모던고딕 B" pitchFamily="18" charset="-127"/>
                <a:ea typeface="Rix모던고딕 B" pitchFamily="18" charset="-127"/>
              </a:rPr>
              <a:t>역량</a:t>
            </a:r>
            <a:endParaRPr kumimoji="0" lang="ko-KR" altLang="en-US" sz="6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Rix모던고딕 B" pitchFamily="18" charset="-127"/>
              <a:ea typeface="Rix모던고딕 B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02528" y="6133514"/>
            <a:ext cx="27254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 latinLnBrk="0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400" dirty="0" smtClean="0">
                <a:solidFill>
                  <a:prstClr val="black"/>
                </a:solidFill>
                <a:latin typeface="Rix모던고딕 B" pitchFamily="18" charset="-127"/>
                <a:ea typeface="Rix모던고딕 B" pitchFamily="18" charset="-127"/>
              </a:rPr>
              <a:t>- </a:t>
            </a:r>
            <a:r>
              <a:rPr kumimoji="0" lang="ko-KR" altLang="en-US" sz="1400" dirty="0" smtClean="0">
                <a:solidFill>
                  <a:prstClr val="black"/>
                </a:solidFill>
                <a:latin typeface="Rix모던고딕 B" pitchFamily="18" charset="-127"/>
                <a:ea typeface="Rix모던고딕 B" pitchFamily="18" charset="-127"/>
              </a:rPr>
              <a:t>출처</a:t>
            </a:r>
            <a:r>
              <a:rPr kumimoji="0" lang="en-US" altLang="ko-KR" sz="1400" dirty="0" smtClean="0">
                <a:solidFill>
                  <a:prstClr val="black"/>
                </a:solidFill>
                <a:latin typeface="Rix모던고딕 B" pitchFamily="18" charset="-127"/>
                <a:ea typeface="Rix모던고딕 B" pitchFamily="18" charset="-127"/>
              </a:rPr>
              <a:t>: </a:t>
            </a:r>
            <a:r>
              <a:rPr kumimoji="0" lang="ko-KR" altLang="en-US" sz="1400" dirty="0" err="1" smtClean="0">
                <a:solidFill>
                  <a:prstClr val="black"/>
                </a:solidFill>
                <a:latin typeface="Rix모던고딕 B" pitchFamily="18" charset="-127"/>
                <a:ea typeface="Rix모던고딕 B" pitchFamily="18" charset="-127"/>
              </a:rPr>
              <a:t>스티븐</a:t>
            </a:r>
            <a:r>
              <a:rPr kumimoji="0" lang="ko-KR" altLang="en-US" sz="1400" dirty="0" smtClean="0">
                <a:solidFill>
                  <a:prstClr val="black"/>
                </a:solidFill>
                <a:latin typeface="Rix모던고딕 B" pitchFamily="18" charset="-127"/>
                <a:ea typeface="Rix모던고딕 B" pitchFamily="18" charset="-127"/>
              </a:rPr>
              <a:t> </a:t>
            </a:r>
            <a:r>
              <a:rPr kumimoji="0" lang="ko-KR" altLang="en-US" sz="1400" dirty="0" err="1" smtClean="0">
                <a:solidFill>
                  <a:prstClr val="black"/>
                </a:solidFill>
                <a:latin typeface="Rix모던고딕 B" pitchFamily="18" charset="-127"/>
                <a:ea typeface="Rix모던고딕 B" pitchFamily="18" charset="-127"/>
              </a:rPr>
              <a:t>코비</a:t>
            </a:r>
            <a:r>
              <a:rPr kumimoji="0" lang="en-US" altLang="ko-KR" sz="1400" dirty="0" smtClean="0">
                <a:solidFill>
                  <a:prstClr val="black"/>
                </a:solidFill>
                <a:latin typeface="Rix모던고딕 B" pitchFamily="18" charset="-127"/>
                <a:ea typeface="Rix모던고딕 B" pitchFamily="18" charset="-127"/>
              </a:rPr>
              <a:t>, &lt;</a:t>
            </a:r>
            <a:r>
              <a:rPr kumimoji="0" lang="ko-KR" altLang="en-US" sz="1400" dirty="0" smtClean="0">
                <a:solidFill>
                  <a:prstClr val="black"/>
                </a:solidFill>
                <a:latin typeface="Rix모던고딕 B" pitchFamily="18" charset="-127"/>
                <a:ea typeface="Rix모던고딕 B" pitchFamily="18" charset="-127"/>
              </a:rPr>
              <a:t>신뢰의 속도</a:t>
            </a:r>
            <a:r>
              <a:rPr kumimoji="0" lang="en-US" altLang="ko-KR" sz="1400" dirty="0" smtClean="0">
                <a:solidFill>
                  <a:prstClr val="black"/>
                </a:solidFill>
                <a:latin typeface="Rix모던고딕 B" pitchFamily="18" charset="-127"/>
                <a:ea typeface="Rix모던고딕 B" pitchFamily="18" charset="-127"/>
              </a:rPr>
              <a:t>&gt;</a:t>
            </a:r>
            <a:endParaRPr kumimoji="0" lang="ko-KR" altLang="en-US" sz="1400" dirty="0">
              <a:solidFill>
                <a:prstClr val="black"/>
              </a:solidFill>
              <a:latin typeface="Rix모던고딕 B" pitchFamily="18" charset="-127"/>
              <a:ea typeface="Rix모던고딕 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66087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101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Facing the Giant</a:t>
            </a:r>
            <a:endParaRPr lang="ko-KR" altLang="en-US" dirty="0"/>
          </a:p>
        </p:txBody>
      </p:sp>
      <p:sp>
        <p:nvSpPr>
          <p:cNvPr id="8" name="텍스트 개체 틀 7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2051" name="Picture 3">
            <a:hlinkClick r:id="rId3" action="ppaction://hlinkfile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41" t="34071" r="40101" b="35448"/>
          <a:stretch/>
        </p:blipFill>
        <p:spPr bwMode="auto">
          <a:xfrm>
            <a:off x="1372004" y="1844675"/>
            <a:ext cx="6379924" cy="3671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912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동기부여란</a:t>
            </a:r>
            <a:endParaRPr lang="ko-KR" altLang="en-US" dirty="0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102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12" name="Picture 2" descr="http://211.110.14.133/files/attach/images/647/221/116/3be31a2aae8010bb729d3b6aa0b7673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0" t="25003" r="4551" b="25886"/>
          <a:stretch/>
        </p:blipFill>
        <p:spPr bwMode="auto">
          <a:xfrm>
            <a:off x="250825" y="1628775"/>
            <a:ext cx="8569325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1116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동기부여의 세 가지 요인</a:t>
            </a:r>
            <a:endParaRPr lang="ko-KR" altLang="en-US" dirty="0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103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pSp>
        <p:nvGrpSpPr>
          <p:cNvPr id="3" name="그룹 2"/>
          <p:cNvGrpSpPr/>
          <p:nvPr/>
        </p:nvGrpSpPr>
        <p:grpSpPr>
          <a:xfrm>
            <a:off x="1528552" y="996017"/>
            <a:ext cx="6086896" cy="5457171"/>
            <a:chOff x="2733254" y="3466599"/>
            <a:chExt cx="3494930" cy="3133359"/>
          </a:xfrm>
        </p:grpSpPr>
        <p:sp>
          <p:nvSpPr>
            <p:cNvPr id="5" name="오른쪽 화살표 4"/>
            <p:cNvSpPr/>
            <p:nvPr/>
          </p:nvSpPr>
          <p:spPr>
            <a:xfrm rot="18438011">
              <a:off x="3496376" y="4974409"/>
              <a:ext cx="837386" cy="414780"/>
            </a:xfrm>
            <a:prstGeom prst="rightArrow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+mn-ea"/>
              </a:endParaRPr>
            </a:p>
          </p:txBody>
        </p:sp>
        <p:sp>
          <p:nvSpPr>
            <p:cNvPr id="8" name="오른쪽 화살표 7"/>
            <p:cNvSpPr/>
            <p:nvPr/>
          </p:nvSpPr>
          <p:spPr>
            <a:xfrm rot="10800000">
              <a:off x="4227646" y="5649322"/>
              <a:ext cx="837386" cy="414780"/>
            </a:xfrm>
            <a:prstGeom prst="rightArrow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+mn-ea"/>
              </a:endParaRPr>
            </a:p>
          </p:txBody>
        </p:sp>
        <p:sp>
          <p:nvSpPr>
            <p:cNvPr id="9" name="오른쪽 화살표 8"/>
            <p:cNvSpPr/>
            <p:nvPr/>
          </p:nvSpPr>
          <p:spPr>
            <a:xfrm rot="3373138">
              <a:off x="4414469" y="4658740"/>
              <a:ext cx="837386" cy="414780"/>
            </a:xfrm>
            <a:prstGeom prst="rightArrow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+mn-ea"/>
              </a:endParaRPr>
            </a:p>
          </p:txBody>
        </p:sp>
        <p:pic>
          <p:nvPicPr>
            <p:cNvPr id="10" name="그림 9"/>
            <p:cNvPicPr>
              <a:picLocks noChangeAspect="1"/>
            </p:cNvPicPr>
            <p:nvPr/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lum bright="-30000" contras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33254" y="5034374"/>
              <a:ext cx="1610126" cy="1536788"/>
            </a:xfrm>
            <a:prstGeom prst="rect">
              <a:avLst/>
            </a:prstGeom>
          </p:spPr>
        </p:pic>
        <p:pic>
          <p:nvPicPr>
            <p:cNvPr id="11" name="그림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5656" y="3466599"/>
              <a:ext cx="1610126" cy="15367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그림 11"/>
            <p:cNvPicPr>
              <a:picLocks noChangeAspect="1"/>
            </p:cNvPicPr>
            <p:nvPr/>
          </p:nvPicPr>
          <p:blipFill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lum bright="-30000" contras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8058" y="5063170"/>
              <a:ext cx="1610126" cy="153678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" name="직사각형 12"/>
            <p:cNvSpPr/>
            <p:nvPr/>
          </p:nvSpPr>
          <p:spPr>
            <a:xfrm>
              <a:off x="4061387" y="3911827"/>
              <a:ext cx="838669" cy="5831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0" lang="ko-KR" altLang="en-US" sz="2400" b="1" kern="0" dirty="0" smtClean="0">
                  <a:solidFill>
                    <a:prstClr val="black"/>
                  </a:solidFill>
                  <a:latin typeface="+mn-ea"/>
                </a:rPr>
                <a:t>자율성</a:t>
              </a:r>
              <a:r>
                <a:rPr kumimoji="0" lang="en-US" altLang="ko-KR" sz="2400" b="1" kern="0" dirty="0" smtClean="0">
                  <a:solidFill>
                    <a:prstClr val="black"/>
                  </a:solidFill>
                  <a:latin typeface="+mn-ea"/>
                </a:rPr>
                <a:t>,</a:t>
              </a:r>
            </a:p>
            <a:p>
              <a:pPr lvl="0"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kern="0" dirty="0" smtClean="0">
                  <a:solidFill>
                    <a:prstClr val="black"/>
                  </a:solidFill>
                  <a:latin typeface="+mn-ea"/>
                </a:rPr>
                <a:t>자기주도적인</a:t>
              </a:r>
              <a:endParaRPr lang="en-US" altLang="ko-KR" kern="0" dirty="0" smtClean="0">
                <a:solidFill>
                  <a:prstClr val="black"/>
                </a:solidFill>
                <a:latin typeface="+mn-ea"/>
              </a:endParaRPr>
            </a:p>
            <a:p>
              <a:pPr lvl="0"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0" lang="ko-KR" altLang="en-US" kern="0" dirty="0" smtClean="0">
                  <a:solidFill>
                    <a:prstClr val="black"/>
                  </a:solidFill>
                  <a:latin typeface="+mn-ea"/>
                </a:rPr>
                <a:t>동기부여의 힘</a:t>
              </a:r>
              <a:endParaRPr kumimoji="0" lang="ko-KR" altLang="en-US" kern="0" dirty="0"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5119756" y="5508398"/>
              <a:ext cx="606728" cy="5831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0" lang="ko-KR" altLang="en-US" sz="2400" b="1" kern="0" dirty="0" smtClean="0">
                  <a:solidFill>
                    <a:prstClr val="black"/>
                  </a:solidFill>
                  <a:latin typeface="+mn-ea"/>
                </a:rPr>
                <a:t>목적</a:t>
              </a:r>
              <a:r>
                <a:rPr kumimoji="0" lang="en-US" altLang="ko-KR" sz="2400" b="1" kern="0" dirty="0" smtClean="0">
                  <a:solidFill>
                    <a:prstClr val="black"/>
                  </a:solidFill>
                  <a:latin typeface="+mn-ea"/>
                </a:rPr>
                <a:t>,</a:t>
              </a: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kern="0" dirty="0" smtClean="0">
                  <a:solidFill>
                    <a:prstClr val="black"/>
                  </a:solidFill>
                  <a:latin typeface="+mn-ea"/>
                </a:rPr>
                <a:t>의미 있는</a:t>
              </a:r>
              <a:endParaRPr lang="en-US" altLang="ko-KR" kern="0" dirty="0" smtClean="0">
                <a:solidFill>
                  <a:prstClr val="black"/>
                </a:solidFill>
                <a:latin typeface="+mn-ea"/>
              </a:endParaRP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0" lang="ko-KR" altLang="en-US" kern="0" dirty="0">
                  <a:solidFill>
                    <a:prstClr val="black"/>
                  </a:solidFill>
                  <a:latin typeface="+mn-ea"/>
                </a:rPr>
                <a:t>삶</a:t>
              </a:r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3231269" y="5498992"/>
              <a:ext cx="614092" cy="5831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0" lang="ko-KR" altLang="en-US" sz="2400" b="1" kern="0" dirty="0" smtClean="0">
                  <a:solidFill>
                    <a:prstClr val="black"/>
                  </a:solidFill>
                  <a:latin typeface="+mn-ea"/>
                </a:rPr>
                <a:t>숙련</a:t>
              </a:r>
              <a:r>
                <a:rPr kumimoji="0" lang="en-US" altLang="ko-KR" sz="2400" b="1" kern="0" dirty="0" smtClean="0">
                  <a:solidFill>
                    <a:prstClr val="black"/>
                  </a:solidFill>
                  <a:latin typeface="+mn-ea"/>
                </a:rPr>
                <a:t>,</a:t>
              </a: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kern="0" dirty="0" smtClean="0">
                  <a:solidFill>
                    <a:prstClr val="black"/>
                  </a:solidFill>
                  <a:latin typeface="+mn-ea"/>
                </a:rPr>
                <a:t>몰입에 </a:t>
              </a:r>
              <a:endParaRPr lang="en-US" altLang="ko-KR" kern="0" dirty="0" smtClean="0">
                <a:solidFill>
                  <a:prstClr val="black"/>
                </a:solidFill>
                <a:latin typeface="+mn-ea"/>
              </a:endParaRP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ko-KR" altLang="en-US" kern="0" dirty="0" smtClean="0">
                  <a:solidFill>
                    <a:prstClr val="black"/>
                  </a:solidFill>
                  <a:latin typeface="+mn-ea"/>
                </a:rPr>
                <a:t>이르는 길</a:t>
              </a:r>
              <a:endParaRPr kumimoji="0" lang="ko-KR" altLang="en-US" kern="0" dirty="0">
                <a:solidFill>
                  <a:prstClr val="black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78963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동기부여 노하우</a:t>
            </a:r>
            <a:endParaRPr lang="ko-KR" altLang="en-US" dirty="0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104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5" name="AutoShape 2"/>
          <p:cNvSpPr>
            <a:spLocks noChangeArrowheads="1"/>
          </p:cNvSpPr>
          <p:nvPr/>
        </p:nvSpPr>
        <p:spPr bwMode="auto">
          <a:xfrm>
            <a:off x="5297488" y="1458515"/>
            <a:ext cx="1650776" cy="340519"/>
          </a:xfrm>
          <a:prstGeom prst="roundRect">
            <a:avLst>
              <a:gd name="adj" fmla="val 16667"/>
            </a:avLst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  <a:flatTx/>
          </a:bodyPr>
          <a:lstStyle/>
          <a:p>
            <a:pPr algn="ctr"/>
            <a:r>
              <a:rPr lang="en-US" altLang="ko-KR" sz="1400" b="1" dirty="0" smtClean="0">
                <a:solidFill>
                  <a:schemeClr val="bg1"/>
                </a:solidFill>
              </a:rPr>
              <a:t>BEST</a:t>
            </a:r>
            <a:endParaRPr lang="ko-KR" altLang="en-US" sz="1400" b="1" dirty="0">
              <a:solidFill>
                <a:schemeClr val="bg1"/>
              </a:solidFill>
            </a:endParaRPr>
          </a:p>
        </p:txBody>
      </p:sp>
      <p:graphicFrame>
        <p:nvGraphicFramePr>
          <p:cNvPr id="36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1751535"/>
              </p:ext>
            </p:extLst>
          </p:nvPr>
        </p:nvGraphicFramePr>
        <p:xfrm>
          <a:off x="322263" y="1988840"/>
          <a:ext cx="8459787" cy="4157665"/>
        </p:xfrm>
        <a:graphic>
          <a:graphicData uri="http://schemas.openxmlformats.org/drawingml/2006/table">
            <a:tbl>
              <a:tblPr/>
              <a:tblGrid>
                <a:gridCol w="2038350"/>
                <a:gridCol w="1057275"/>
                <a:gridCol w="5364162"/>
              </a:tblGrid>
              <a:tr h="862013">
                <a:tc>
                  <a:txBody>
                    <a:bodyPr/>
                    <a:lstStyle/>
                    <a:p>
                      <a:pPr marL="182563" marR="0" lvl="0" indent="-1825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방어와 대결 구도를 조성하고 비난에 집중한다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-1825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endParaRPr kumimoji="0" lang="ko-KR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-1825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문제를 논의하기 위한 약속이 이루어진다</a:t>
                      </a:r>
                    </a:p>
                    <a:p>
                      <a:pPr marL="182563" marR="0" lvl="0" indent="-1825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팀원의 감정을 인식한다</a:t>
                      </a:r>
                    </a:p>
                    <a:p>
                      <a:pPr marL="182563" marR="0" lvl="0" indent="-1825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신뢰와 협조를 가져오고 가능한 이미 성취된 개선에 집중한다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2013">
                <a:tc>
                  <a:txBody>
                    <a:bodyPr/>
                    <a:lstStyle/>
                    <a:p>
                      <a:pPr marL="182563" marR="0" lvl="0" indent="-1825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기술을 개선시키지 못한다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endParaRPr kumimoji="0" lang="ko-KR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‘사람’이 아니라 ‘기술’에 집중한다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바람직한 기술을 구체적으로 묘사한다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실질적인 조치를 제안한다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2013">
                <a:tc>
                  <a:txBody>
                    <a:bodyPr/>
                    <a:lstStyle/>
                    <a:p>
                      <a:pPr marL="182563" marR="0" lvl="0" indent="-1825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확신과 자존심을 손상시킨다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-1825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endParaRPr kumimoji="0" lang="ko-KR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-1825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필요에 따라 ‘개선하라’ 또는 ‘</a:t>
                      </a:r>
                      <a:r>
                        <a:rPr kumimoji="0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입중하라</a:t>
                      </a:r>
                      <a:r>
                        <a:rPr kumimoji="0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’라는  입장을 취한다</a:t>
                      </a:r>
                    </a:p>
                    <a:p>
                      <a:pPr marL="182563" marR="0" lvl="0" indent="-1825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긍정적</a:t>
                      </a:r>
                      <a:r>
                        <a:rPr kumimoji="0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</a:t>
                      </a:r>
                      <a:r>
                        <a:rPr kumimoji="0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부정적 측면의 균형을 유지하고 건설적 조치를 취한다</a:t>
                      </a:r>
                    </a:p>
                    <a:p>
                      <a:pPr marL="182563" marR="0" lvl="0" indent="-1825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능력과 잠재력에 대한 확신을 증진시킨다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2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추측하도록 한다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endParaRPr kumimoji="0" lang="ko-KR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-1825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‘정확한 현재 위치’와 ‘다음에 해야 할 일’을 명확히 해준다</a:t>
                      </a:r>
                    </a:p>
                    <a:p>
                      <a:pPr marL="182563" marR="0" lvl="0" indent="-1825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질문으로 확인하고 팀원이 요점을 반복하도록 요청한다</a:t>
                      </a:r>
                    </a:p>
                    <a:p>
                      <a:pPr marL="182563" marR="0" lvl="0" indent="-1825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협조하며 계획을 세운다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9613">
                <a:tc>
                  <a:txBody>
                    <a:bodyPr/>
                    <a:lstStyle/>
                    <a:p>
                      <a:pPr marL="182563" marR="0" lvl="0" indent="-1825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‘</a:t>
                      </a:r>
                      <a:r>
                        <a:rPr kumimoji="0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판단 받았다</a:t>
                      </a:r>
                      <a:r>
                        <a:rPr kumimoji="0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’</a:t>
                      </a:r>
                      <a:r>
                        <a:rPr kumimoji="0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는 느낌을 준다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endParaRPr kumimoji="0" lang="ko-KR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-1825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팀원이 먼저 자신의 업무수행을 평가하도록 유도한다</a:t>
                      </a:r>
                    </a:p>
                    <a:p>
                      <a:pPr marL="182563" marR="0" lvl="0" indent="-1825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미래지향적 지원을 제공한다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7" name="AutoShape 40"/>
          <p:cNvSpPr>
            <a:spLocks noChangeArrowheads="1"/>
          </p:cNvSpPr>
          <p:nvPr/>
        </p:nvSpPr>
        <p:spPr bwMode="auto">
          <a:xfrm>
            <a:off x="2733675" y="2195215"/>
            <a:ext cx="469900" cy="425450"/>
          </a:xfrm>
          <a:prstGeom prst="rightArrow">
            <a:avLst>
              <a:gd name="adj1" fmla="val 50000"/>
              <a:gd name="adj2" fmla="val 55229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8" name="AutoShape 41"/>
          <p:cNvSpPr>
            <a:spLocks noChangeArrowheads="1"/>
          </p:cNvSpPr>
          <p:nvPr/>
        </p:nvSpPr>
        <p:spPr bwMode="auto">
          <a:xfrm>
            <a:off x="2733675" y="3058815"/>
            <a:ext cx="469900" cy="425450"/>
          </a:xfrm>
          <a:prstGeom prst="rightArrow">
            <a:avLst>
              <a:gd name="adj1" fmla="val 50000"/>
              <a:gd name="adj2" fmla="val 55229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9" name="AutoShape 42"/>
          <p:cNvSpPr>
            <a:spLocks noChangeArrowheads="1"/>
          </p:cNvSpPr>
          <p:nvPr/>
        </p:nvSpPr>
        <p:spPr bwMode="auto">
          <a:xfrm>
            <a:off x="2733675" y="3924002"/>
            <a:ext cx="469900" cy="425450"/>
          </a:xfrm>
          <a:prstGeom prst="rightArrow">
            <a:avLst>
              <a:gd name="adj1" fmla="val 50000"/>
              <a:gd name="adj2" fmla="val 55229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0" name="AutoShape 43"/>
          <p:cNvSpPr>
            <a:spLocks noChangeArrowheads="1"/>
          </p:cNvSpPr>
          <p:nvPr/>
        </p:nvSpPr>
        <p:spPr bwMode="auto">
          <a:xfrm>
            <a:off x="2733675" y="4769856"/>
            <a:ext cx="469900" cy="425450"/>
          </a:xfrm>
          <a:prstGeom prst="rightArrow">
            <a:avLst>
              <a:gd name="adj1" fmla="val 50000"/>
              <a:gd name="adj2" fmla="val 55229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1" name="AutoShape 44"/>
          <p:cNvSpPr>
            <a:spLocks noChangeArrowheads="1"/>
          </p:cNvSpPr>
          <p:nvPr/>
        </p:nvSpPr>
        <p:spPr bwMode="auto">
          <a:xfrm>
            <a:off x="2733675" y="5562018"/>
            <a:ext cx="469900" cy="425450"/>
          </a:xfrm>
          <a:prstGeom prst="rightArrow">
            <a:avLst>
              <a:gd name="adj1" fmla="val 50000"/>
              <a:gd name="adj2" fmla="val 55229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2" name="AutoShape 45"/>
          <p:cNvSpPr>
            <a:spLocks noChangeArrowheads="1"/>
          </p:cNvSpPr>
          <p:nvPr/>
        </p:nvSpPr>
        <p:spPr bwMode="auto">
          <a:xfrm>
            <a:off x="960438" y="1458515"/>
            <a:ext cx="2188097" cy="340519"/>
          </a:xfrm>
          <a:prstGeom prst="roundRect">
            <a:avLst>
              <a:gd name="adj" fmla="val 16667"/>
            </a:avLst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  <a:flatTx/>
          </a:bodyPr>
          <a:lstStyle/>
          <a:p>
            <a:pPr algn="ctr"/>
            <a:r>
              <a:rPr lang="en-US" altLang="ko-KR" sz="1400" b="1" dirty="0" smtClean="0">
                <a:solidFill>
                  <a:schemeClr val="bg1"/>
                </a:solidFill>
              </a:rPr>
              <a:t>WORST</a:t>
            </a:r>
            <a:endParaRPr lang="ko-KR" altLang="en-US" sz="1400" b="1" dirty="0">
              <a:solidFill>
                <a:schemeClr val="bg1"/>
              </a:solidFill>
            </a:endParaRPr>
          </a:p>
        </p:txBody>
      </p:sp>
      <p:sp>
        <p:nvSpPr>
          <p:cNvPr id="43" name="Rectangle 46"/>
          <p:cNvSpPr>
            <a:spLocks noChangeArrowheads="1"/>
          </p:cNvSpPr>
          <p:nvPr/>
        </p:nvSpPr>
        <p:spPr bwMode="auto">
          <a:xfrm>
            <a:off x="6294313" y="6165304"/>
            <a:ext cx="223811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atinLnBrk="1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kumimoji="1" lang="en-US" altLang="ko-KR" sz="1000" i="1" dirty="0">
                <a:solidFill>
                  <a:srgbClr val="6E8090"/>
                </a:solidFill>
              </a:rPr>
              <a:t>&lt;</a:t>
            </a:r>
            <a:r>
              <a:rPr kumimoji="1" lang="ko-KR" altLang="en-US" sz="1000" i="1" dirty="0">
                <a:solidFill>
                  <a:srgbClr val="6E8090"/>
                </a:solidFill>
              </a:rPr>
              <a:t>출처</a:t>
            </a:r>
            <a:r>
              <a:rPr kumimoji="1" lang="en-US" altLang="ko-KR" sz="1000" i="1" dirty="0">
                <a:solidFill>
                  <a:srgbClr val="6E8090"/>
                </a:solidFill>
              </a:rPr>
              <a:t>: </a:t>
            </a:r>
            <a:r>
              <a:rPr kumimoji="1" lang="ko-KR" altLang="en-US" sz="1000" i="1" dirty="0" err="1">
                <a:solidFill>
                  <a:srgbClr val="6E8090"/>
                </a:solidFill>
              </a:rPr>
              <a:t>맥스</a:t>
            </a:r>
            <a:r>
              <a:rPr kumimoji="1" lang="ko-KR" altLang="en-US" sz="1000" i="1" dirty="0">
                <a:solidFill>
                  <a:srgbClr val="6E8090"/>
                </a:solidFill>
              </a:rPr>
              <a:t> </a:t>
            </a:r>
            <a:r>
              <a:rPr kumimoji="1" lang="ko-KR" altLang="en-US" sz="1000" i="1" dirty="0" err="1">
                <a:solidFill>
                  <a:srgbClr val="6E8090"/>
                </a:solidFill>
              </a:rPr>
              <a:t>랜드버그</a:t>
            </a:r>
            <a:r>
              <a:rPr kumimoji="1" lang="en-US" altLang="ko-KR" sz="1000" i="1" dirty="0">
                <a:solidFill>
                  <a:srgbClr val="6E8090"/>
                </a:solidFill>
              </a:rPr>
              <a:t>. </a:t>
            </a:r>
            <a:r>
              <a:rPr kumimoji="1" lang="ko-KR" altLang="en-US" sz="1000" i="1" dirty="0" err="1">
                <a:solidFill>
                  <a:srgbClr val="6E8090"/>
                </a:solidFill>
              </a:rPr>
              <a:t>코칭경영의</a:t>
            </a:r>
            <a:r>
              <a:rPr kumimoji="1" lang="ko-KR" altLang="en-US" sz="1000" i="1" dirty="0">
                <a:solidFill>
                  <a:srgbClr val="6E8090"/>
                </a:solidFill>
              </a:rPr>
              <a:t> </a:t>
            </a:r>
            <a:r>
              <a:rPr kumimoji="1" lang="ko-KR" altLang="en-US" sz="1000" i="1" dirty="0" smtClean="0">
                <a:solidFill>
                  <a:srgbClr val="6E8090"/>
                </a:solidFill>
              </a:rPr>
              <a:t>道</a:t>
            </a:r>
            <a:r>
              <a:rPr kumimoji="1" lang="en-US" altLang="ko-KR" sz="1000" i="1" dirty="0" smtClean="0">
                <a:solidFill>
                  <a:srgbClr val="6E8090"/>
                </a:solidFill>
              </a:rPr>
              <a:t>&gt;</a:t>
            </a:r>
            <a:endParaRPr kumimoji="1" lang="ko-KR" altLang="en-US" sz="1000" i="1" dirty="0">
              <a:solidFill>
                <a:srgbClr val="6E809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969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동기부여 프레</a:t>
            </a:r>
            <a:r>
              <a:rPr lang="ko-KR" altLang="en-US" dirty="0"/>
              <a:t>임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105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0" name="Oval 2"/>
          <p:cNvSpPr>
            <a:spLocks noChangeArrowheads="1"/>
          </p:cNvSpPr>
          <p:nvPr/>
        </p:nvSpPr>
        <p:spPr bwMode="auto">
          <a:xfrm>
            <a:off x="2490788" y="4941888"/>
            <a:ext cx="3863975" cy="1276350"/>
          </a:xfrm>
          <a:prstGeom prst="ellipse">
            <a:avLst/>
          </a:prstGeom>
          <a:gradFill rotWithShape="1">
            <a:gsLst>
              <a:gs pos="0">
                <a:srgbClr val="000080">
                  <a:alpha val="55000"/>
                </a:srgbClr>
              </a:gs>
              <a:gs pos="100000">
                <a:srgbClr val="000080">
                  <a:gamma/>
                  <a:tint val="0"/>
                  <a:invGamma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3840163" y="5367338"/>
            <a:ext cx="1162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ko-KR" altLang="en-US"/>
              <a:t>업무 수행</a:t>
            </a:r>
          </a:p>
        </p:txBody>
      </p:sp>
      <p:sp>
        <p:nvSpPr>
          <p:cNvPr id="12" name="Line 5"/>
          <p:cNvSpPr>
            <a:spLocks noChangeShapeType="1"/>
          </p:cNvSpPr>
          <p:nvPr/>
        </p:nvSpPr>
        <p:spPr bwMode="auto">
          <a:xfrm>
            <a:off x="4922838" y="2781300"/>
            <a:ext cx="1681162" cy="2376488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 type="triangle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3" name="Line 6"/>
          <p:cNvSpPr>
            <a:spLocks noChangeShapeType="1"/>
          </p:cNvSpPr>
          <p:nvPr/>
        </p:nvSpPr>
        <p:spPr bwMode="auto">
          <a:xfrm flipV="1">
            <a:off x="2203450" y="2565400"/>
            <a:ext cx="1601788" cy="2303463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 type="triangle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4" name="Line 7"/>
          <p:cNvSpPr>
            <a:spLocks noChangeShapeType="1"/>
          </p:cNvSpPr>
          <p:nvPr/>
        </p:nvSpPr>
        <p:spPr bwMode="auto">
          <a:xfrm flipH="1" flipV="1">
            <a:off x="2016125" y="5876925"/>
            <a:ext cx="3924300" cy="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 type="triangle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ko-KR" altLang="en-US"/>
          </a:p>
        </p:txBody>
      </p:sp>
      <p:grpSp>
        <p:nvGrpSpPr>
          <p:cNvPr id="15" name="Group 8"/>
          <p:cNvGrpSpPr>
            <a:grpSpLocks/>
          </p:cNvGrpSpPr>
          <p:nvPr/>
        </p:nvGrpSpPr>
        <p:grpSpPr bwMode="auto">
          <a:xfrm>
            <a:off x="3602038" y="1495425"/>
            <a:ext cx="1384300" cy="1428750"/>
            <a:chOff x="467" y="1306"/>
            <a:chExt cx="1040" cy="1072"/>
          </a:xfrm>
        </p:grpSpPr>
        <p:sp>
          <p:nvSpPr>
            <p:cNvPr id="16" name="Oval 9"/>
            <p:cNvSpPr>
              <a:spLocks noChangeArrowheads="1"/>
            </p:cNvSpPr>
            <p:nvPr/>
          </p:nvSpPr>
          <p:spPr bwMode="auto">
            <a:xfrm>
              <a:off x="529" y="1384"/>
              <a:ext cx="928" cy="928"/>
            </a:xfrm>
            <a:prstGeom prst="ellipse">
              <a:avLst/>
            </a:prstGeom>
            <a:gradFill rotWithShape="1">
              <a:gsLst>
                <a:gs pos="0">
                  <a:srgbClr val="5783A7"/>
                </a:gs>
                <a:gs pos="100000">
                  <a:srgbClr val="5783A7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/>
            </a:p>
          </p:txBody>
        </p:sp>
        <p:pic>
          <p:nvPicPr>
            <p:cNvPr id="17" name="Picture 10" descr="큰볼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" y="1306"/>
              <a:ext cx="1040" cy="10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" name="Group 11"/>
          <p:cNvGrpSpPr>
            <a:grpSpLocks/>
          </p:cNvGrpSpPr>
          <p:nvPr/>
        </p:nvGrpSpPr>
        <p:grpSpPr bwMode="auto">
          <a:xfrm>
            <a:off x="1298575" y="5013325"/>
            <a:ext cx="1384300" cy="1428750"/>
            <a:chOff x="467" y="1306"/>
            <a:chExt cx="1040" cy="1072"/>
          </a:xfrm>
        </p:grpSpPr>
        <p:sp>
          <p:nvSpPr>
            <p:cNvPr id="19" name="Oval 12"/>
            <p:cNvSpPr>
              <a:spLocks noChangeArrowheads="1"/>
            </p:cNvSpPr>
            <p:nvPr/>
          </p:nvSpPr>
          <p:spPr bwMode="auto">
            <a:xfrm>
              <a:off x="529" y="1384"/>
              <a:ext cx="928" cy="928"/>
            </a:xfrm>
            <a:prstGeom prst="ellipse">
              <a:avLst/>
            </a:prstGeom>
            <a:gradFill rotWithShape="1">
              <a:gsLst>
                <a:gs pos="0">
                  <a:srgbClr val="5783A7"/>
                </a:gs>
                <a:gs pos="100000">
                  <a:srgbClr val="5783A7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/>
            </a:p>
          </p:txBody>
        </p:sp>
        <p:pic>
          <p:nvPicPr>
            <p:cNvPr id="20" name="Picture 13" descr="큰볼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" y="1306"/>
              <a:ext cx="1040" cy="10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1" name="Group 14"/>
          <p:cNvGrpSpPr>
            <a:grpSpLocks/>
          </p:cNvGrpSpPr>
          <p:nvPr/>
        </p:nvGrpSpPr>
        <p:grpSpPr bwMode="auto">
          <a:xfrm>
            <a:off x="6067425" y="5013325"/>
            <a:ext cx="1384300" cy="1428750"/>
            <a:chOff x="467" y="1306"/>
            <a:chExt cx="1040" cy="1072"/>
          </a:xfrm>
        </p:grpSpPr>
        <p:sp>
          <p:nvSpPr>
            <p:cNvPr id="22" name="Oval 15"/>
            <p:cNvSpPr>
              <a:spLocks noChangeArrowheads="1"/>
            </p:cNvSpPr>
            <p:nvPr/>
          </p:nvSpPr>
          <p:spPr bwMode="auto">
            <a:xfrm>
              <a:off x="529" y="1384"/>
              <a:ext cx="928" cy="928"/>
            </a:xfrm>
            <a:prstGeom prst="ellipse">
              <a:avLst/>
            </a:prstGeom>
            <a:gradFill rotWithShape="1">
              <a:gsLst>
                <a:gs pos="0">
                  <a:srgbClr val="5783A7"/>
                </a:gs>
                <a:gs pos="100000">
                  <a:srgbClr val="5783A7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/>
            </a:p>
          </p:txBody>
        </p:sp>
        <p:pic>
          <p:nvPicPr>
            <p:cNvPr id="23" name="Picture 16" descr="큰볼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" y="1306"/>
              <a:ext cx="1040" cy="10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4" name="Text Box 17"/>
          <p:cNvSpPr txBox="1">
            <a:spLocks noChangeArrowheads="1"/>
          </p:cNvSpPr>
          <p:nvPr/>
        </p:nvSpPr>
        <p:spPr bwMode="auto">
          <a:xfrm>
            <a:off x="3732213" y="1803400"/>
            <a:ext cx="10969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ko-KR" sz="4000" b="1">
                <a:solidFill>
                  <a:srgbClr val="D1FF4F"/>
                </a:solidFill>
              </a:rPr>
              <a:t>A</a:t>
            </a:r>
            <a:r>
              <a:rPr lang="en-US" altLang="ko-KR" b="1">
                <a:solidFill>
                  <a:srgbClr val="D1FF4F"/>
                </a:solidFill>
              </a:rPr>
              <a:t>ction</a:t>
            </a:r>
          </a:p>
        </p:txBody>
      </p:sp>
      <p:sp>
        <p:nvSpPr>
          <p:cNvPr id="25" name="Text Box 18"/>
          <p:cNvSpPr txBox="1">
            <a:spLocks noChangeArrowheads="1"/>
          </p:cNvSpPr>
          <p:nvPr/>
        </p:nvSpPr>
        <p:spPr bwMode="auto">
          <a:xfrm>
            <a:off x="1530350" y="5353050"/>
            <a:ext cx="9985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ko-KR" sz="4000" b="1">
                <a:solidFill>
                  <a:srgbClr val="D1FF4F"/>
                </a:solidFill>
              </a:rPr>
              <a:t>I</a:t>
            </a:r>
            <a:r>
              <a:rPr lang="en-US" altLang="ko-KR" b="1">
                <a:solidFill>
                  <a:srgbClr val="D1FF4F"/>
                </a:solidFill>
              </a:rPr>
              <a:t>mpact</a:t>
            </a:r>
          </a:p>
        </p:txBody>
      </p: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6146800" y="5468938"/>
            <a:ext cx="1287463" cy="62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60000"/>
              </a:lnSpc>
            </a:pPr>
            <a:r>
              <a:rPr lang="en-US" altLang="ko-KR" sz="4000" b="1">
                <a:solidFill>
                  <a:srgbClr val="D1FF4F"/>
                </a:solidFill>
              </a:rPr>
              <a:t>D</a:t>
            </a:r>
            <a:r>
              <a:rPr lang="en-US" altLang="ko-KR" b="1">
                <a:solidFill>
                  <a:srgbClr val="D1FF4F"/>
                </a:solidFill>
              </a:rPr>
              <a:t>esired </a:t>
            </a:r>
          </a:p>
          <a:p>
            <a:pPr>
              <a:lnSpc>
                <a:spcPct val="60000"/>
              </a:lnSpc>
            </a:pPr>
            <a:r>
              <a:rPr lang="en-US" altLang="ko-KR" b="1">
                <a:solidFill>
                  <a:srgbClr val="D1FF4F"/>
                </a:solidFill>
              </a:rPr>
              <a:t>outcome </a:t>
            </a:r>
          </a:p>
        </p:txBody>
      </p:sp>
      <p:sp>
        <p:nvSpPr>
          <p:cNvPr id="27" name="AutoShape 21"/>
          <p:cNvSpPr>
            <a:spLocks noChangeArrowheads="1"/>
          </p:cNvSpPr>
          <p:nvPr/>
        </p:nvSpPr>
        <p:spPr bwMode="auto">
          <a:xfrm flipH="1">
            <a:off x="4832350" y="3076575"/>
            <a:ext cx="650875" cy="2273300"/>
          </a:xfrm>
          <a:prstGeom prst="parallelogram">
            <a:avLst>
              <a:gd name="adj" fmla="val 77023"/>
            </a:avLst>
          </a:prstGeom>
          <a:gradFill rotWithShape="1">
            <a:gsLst>
              <a:gs pos="0">
                <a:srgbClr val="7D9EDF">
                  <a:gamma/>
                  <a:shade val="46275"/>
                  <a:invGamma/>
                </a:srgbClr>
              </a:gs>
              <a:gs pos="50000">
                <a:srgbClr val="7D9EDF"/>
              </a:gs>
              <a:gs pos="100000">
                <a:srgbClr val="7D9EDF">
                  <a:gamma/>
                  <a:shade val="46275"/>
                  <a:invGamma/>
                </a:srgbClr>
              </a:gs>
            </a:gsLst>
            <a:lin ang="18900000" scaled="1"/>
          </a:gra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8" name="AutoShape 22"/>
          <p:cNvSpPr>
            <a:spLocks noChangeArrowheads="1"/>
          </p:cNvSpPr>
          <p:nvPr/>
        </p:nvSpPr>
        <p:spPr bwMode="auto">
          <a:xfrm>
            <a:off x="3260725" y="3076575"/>
            <a:ext cx="704850" cy="2273300"/>
          </a:xfrm>
          <a:prstGeom prst="parallelogram">
            <a:avLst>
              <a:gd name="adj" fmla="val 77023"/>
            </a:avLst>
          </a:prstGeom>
          <a:gradFill rotWithShape="1">
            <a:gsLst>
              <a:gs pos="0">
                <a:srgbClr val="7D9EDF">
                  <a:gamma/>
                  <a:shade val="46275"/>
                  <a:invGamma/>
                </a:srgbClr>
              </a:gs>
              <a:gs pos="50000">
                <a:srgbClr val="7D9EDF"/>
              </a:gs>
              <a:gs pos="100000">
                <a:srgbClr val="7D9EDF">
                  <a:gamma/>
                  <a:shade val="46275"/>
                  <a:invGamma/>
                </a:srgbClr>
              </a:gs>
            </a:gsLst>
            <a:lin ang="18900000" scaled="1"/>
          </a:gra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grpSp>
        <p:nvGrpSpPr>
          <p:cNvPr id="29" name="Group 23"/>
          <p:cNvGrpSpPr>
            <a:grpSpLocks/>
          </p:cNvGrpSpPr>
          <p:nvPr/>
        </p:nvGrpSpPr>
        <p:grpSpPr bwMode="auto">
          <a:xfrm>
            <a:off x="3424238" y="4776788"/>
            <a:ext cx="1954212" cy="501650"/>
            <a:chOff x="1083" y="2605"/>
            <a:chExt cx="2154" cy="555"/>
          </a:xfrm>
        </p:grpSpPr>
        <p:sp>
          <p:nvSpPr>
            <p:cNvPr id="30" name="AutoShape 24"/>
            <p:cNvSpPr>
              <a:spLocks noChangeArrowheads="1"/>
            </p:cNvSpPr>
            <p:nvPr/>
          </p:nvSpPr>
          <p:spPr bwMode="auto">
            <a:xfrm flipV="1">
              <a:off x="1085" y="2605"/>
              <a:ext cx="2151" cy="138"/>
            </a:xfrm>
            <a:custGeom>
              <a:avLst/>
              <a:gdLst>
                <a:gd name="G0" fmla="+- 4158 0 0"/>
                <a:gd name="G1" fmla="+- 21600 0 4158"/>
                <a:gd name="G2" fmla="*/ 4158 1 2"/>
                <a:gd name="G3" fmla="+- 21600 0 G2"/>
                <a:gd name="G4" fmla="+/ 4158 21600 2"/>
                <a:gd name="G5" fmla="+/ G1 0 2"/>
                <a:gd name="G6" fmla="*/ 21600 21600 4158"/>
                <a:gd name="G7" fmla="*/ G6 1 2"/>
                <a:gd name="G8" fmla="+- 21600 0 G7"/>
                <a:gd name="G9" fmla="*/ 21600 1 2"/>
                <a:gd name="G10" fmla="+- 4158 0 G9"/>
                <a:gd name="G11" fmla="?: G10 G8 0"/>
                <a:gd name="G12" fmla="?: G10 G7 21600"/>
                <a:gd name="T0" fmla="*/ 19521 w 21600"/>
                <a:gd name="T1" fmla="*/ 10800 h 21600"/>
                <a:gd name="T2" fmla="*/ 10800 w 21600"/>
                <a:gd name="T3" fmla="*/ 21600 h 21600"/>
                <a:gd name="T4" fmla="*/ 2079 w 21600"/>
                <a:gd name="T5" fmla="*/ 10800 h 21600"/>
                <a:gd name="T6" fmla="*/ 10800 w 21600"/>
                <a:gd name="T7" fmla="*/ 0 h 21600"/>
                <a:gd name="T8" fmla="*/ 3879 w 21600"/>
                <a:gd name="T9" fmla="*/ 3879 h 21600"/>
                <a:gd name="T10" fmla="*/ 17721 w 21600"/>
                <a:gd name="T11" fmla="*/ 1772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4158" y="21600"/>
                  </a:lnTo>
                  <a:lnTo>
                    <a:pt x="17442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B1D8FF"/>
                </a:gs>
                <a:gs pos="100000">
                  <a:srgbClr val="B1D8FF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31" name="Rectangle 25"/>
            <p:cNvSpPr>
              <a:spLocks noChangeArrowheads="1"/>
            </p:cNvSpPr>
            <p:nvPr/>
          </p:nvSpPr>
          <p:spPr bwMode="auto">
            <a:xfrm flipV="1">
              <a:off x="1083" y="2746"/>
              <a:ext cx="2154" cy="414"/>
            </a:xfrm>
            <a:prstGeom prst="rect">
              <a:avLst/>
            </a:prstGeom>
            <a:gradFill rotWithShape="1">
              <a:gsLst>
                <a:gs pos="0">
                  <a:srgbClr val="65B2FF"/>
                </a:gs>
                <a:gs pos="50000">
                  <a:srgbClr val="65B2FF">
                    <a:gamma/>
                    <a:tint val="9412"/>
                    <a:invGamma/>
                  </a:srgbClr>
                </a:gs>
                <a:gs pos="100000">
                  <a:srgbClr val="65B2FF"/>
                </a:gs>
              </a:gsLst>
              <a:lin ang="0" scaled="1"/>
            </a:gradFill>
            <a:ln w="9525">
              <a:solidFill>
                <a:srgbClr val="B1D8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184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endParaRPr lang="ko-KR" altLang="en-US"/>
            </a:p>
          </p:txBody>
        </p:sp>
        <p:sp>
          <p:nvSpPr>
            <p:cNvPr id="32" name="AutoShape 26"/>
            <p:cNvSpPr>
              <a:spLocks noChangeArrowheads="1"/>
            </p:cNvSpPr>
            <p:nvPr/>
          </p:nvSpPr>
          <p:spPr bwMode="auto">
            <a:xfrm>
              <a:off x="1100" y="2774"/>
              <a:ext cx="2107" cy="365"/>
            </a:xfrm>
            <a:prstGeom prst="roundRect">
              <a:avLst>
                <a:gd name="adj" fmla="val 6954"/>
              </a:avLst>
            </a:prstGeom>
            <a:gradFill rotWithShape="1">
              <a:gsLst>
                <a:gs pos="0">
                  <a:srgbClr val="B1D8FF">
                    <a:gamma/>
                    <a:tint val="47451"/>
                    <a:invGamma/>
                  </a:srgbClr>
                </a:gs>
                <a:gs pos="100000">
                  <a:srgbClr val="B1D8FF"/>
                </a:gs>
              </a:gsLst>
              <a:lin ang="5400000" scaled="1"/>
            </a:gradFill>
            <a:ln w="12700" algn="ctr">
              <a:solidFill>
                <a:srgbClr val="FFFFFF"/>
              </a:solidFill>
              <a:round/>
              <a:headEnd/>
              <a:tailEnd/>
            </a:ln>
            <a:effectLst>
              <a:prstShdw prst="shdw18" dist="17961" dir="13500000">
                <a:srgbClr val="FFFFFF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algn="ctr"/>
              <a:r>
                <a:rPr lang="ko-KR" altLang="en-US" sz="1600"/>
                <a:t>감정</a:t>
              </a:r>
            </a:p>
          </p:txBody>
        </p:sp>
      </p:grpSp>
      <p:grpSp>
        <p:nvGrpSpPr>
          <p:cNvPr id="33" name="Group 27"/>
          <p:cNvGrpSpPr>
            <a:grpSpLocks/>
          </p:cNvGrpSpPr>
          <p:nvPr/>
        </p:nvGrpSpPr>
        <p:grpSpPr bwMode="auto">
          <a:xfrm>
            <a:off x="3578225" y="4210050"/>
            <a:ext cx="1643063" cy="461963"/>
            <a:chOff x="1083" y="2605"/>
            <a:chExt cx="2154" cy="555"/>
          </a:xfrm>
        </p:grpSpPr>
        <p:sp>
          <p:nvSpPr>
            <p:cNvPr id="34" name="AutoShape 28"/>
            <p:cNvSpPr>
              <a:spLocks noChangeArrowheads="1"/>
            </p:cNvSpPr>
            <p:nvPr/>
          </p:nvSpPr>
          <p:spPr bwMode="auto">
            <a:xfrm flipV="1">
              <a:off x="1085" y="2605"/>
              <a:ext cx="2151" cy="138"/>
            </a:xfrm>
            <a:custGeom>
              <a:avLst/>
              <a:gdLst>
                <a:gd name="G0" fmla="+- 4158 0 0"/>
                <a:gd name="G1" fmla="+- 21600 0 4158"/>
                <a:gd name="G2" fmla="*/ 4158 1 2"/>
                <a:gd name="G3" fmla="+- 21600 0 G2"/>
                <a:gd name="G4" fmla="+/ 4158 21600 2"/>
                <a:gd name="G5" fmla="+/ G1 0 2"/>
                <a:gd name="G6" fmla="*/ 21600 21600 4158"/>
                <a:gd name="G7" fmla="*/ G6 1 2"/>
                <a:gd name="G8" fmla="+- 21600 0 G7"/>
                <a:gd name="G9" fmla="*/ 21600 1 2"/>
                <a:gd name="G10" fmla="+- 4158 0 G9"/>
                <a:gd name="G11" fmla="?: G10 G8 0"/>
                <a:gd name="G12" fmla="?: G10 G7 21600"/>
                <a:gd name="T0" fmla="*/ 19521 w 21600"/>
                <a:gd name="T1" fmla="*/ 10800 h 21600"/>
                <a:gd name="T2" fmla="*/ 10800 w 21600"/>
                <a:gd name="T3" fmla="*/ 21600 h 21600"/>
                <a:gd name="T4" fmla="*/ 2079 w 21600"/>
                <a:gd name="T5" fmla="*/ 10800 h 21600"/>
                <a:gd name="T6" fmla="*/ 10800 w 21600"/>
                <a:gd name="T7" fmla="*/ 0 h 21600"/>
                <a:gd name="T8" fmla="*/ 3879 w 21600"/>
                <a:gd name="T9" fmla="*/ 3879 h 21600"/>
                <a:gd name="T10" fmla="*/ 17721 w 21600"/>
                <a:gd name="T11" fmla="*/ 1772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4158" y="21600"/>
                  </a:lnTo>
                  <a:lnTo>
                    <a:pt x="17442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B1D8FF"/>
                </a:gs>
                <a:gs pos="100000">
                  <a:srgbClr val="B1D8FF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35" name="Rectangle 29"/>
            <p:cNvSpPr>
              <a:spLocks noChangeArrowheads="1"/>
            </p:cNvSpPr>
            <p:nvPr/>
          </p:nvSpPr>
          <p:spPr bwMode="auto">
            <a:xfrm flipV="1">
              <a:off x="1083" y="2746"/>
              <a:ext cx="2154" cy="414"/>
            </a:xfrm>
            <a:prstGeom prst="rect">
              <a:avLst/>
            </a:prstGeom>
            <a:gradFill rotWithShape="1">
              <a:gsLst>
                <a:gs pos="0">
                  <a:srgbClr val="65B2FF"/>
                </a:gs>
                <a:gs pos="50000">
                  <a:srgbClr val="65B2FF">
                    <a:gamma/>
                    <a:tint val="9412"/>
                    <a:invGamma/>
                  </a:srgbClr>
                </a:gs>
                <a:gs pos="100000">
                  <a:srgbClr val="65B2FF"/>
                </a:gs>
              </a:gsLst>
              <a:lin ang="0" scaled="1"/>
            </a:gradFill>
            <a:ln w="9525">
              <a:solidFill>
                <a:srgbClr val="B1D8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184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endParaRPr lang="ko-KR" altLang="en-US"/>
            </a:p>
          </p:txBody>
        </p:sp>
        <p:sp>
          <p:nvSpPr>
            <p:cNvPr id="36" name="AutoShape 30"/>
            <p:cNvSpPr>
              <a:spLocks noChangeArrowheads="1"/>
            </p:cNvSpPr>
            <p:nvPr/>
          </p:nvSpPr>
          <p:spPr bwMode="auto">
            <a:xfrm>
              <a:off x="1100" y="2774"/>
              <a:ext cx="2107" cy="365"/>
            </a:xfrm>
            <a:prstGeom prst="roundRect">
              <a:avLst>
                <a:gd name="adj" fmla="val 6954"/>
              </a:avLst>
            </a:prstGeom>
            <a:gradFill rotWithShape="1">
              <a:gsLst>
                <a:gs pos="0">
                  <a:srgbClr val="B1D8FF">
                    <a:gamma/>
                    <a:tint val="47451"/>
                    <a:invGamma/>
                  </a:srgbClr>
                </a:gs>
                <a:gs pos="100000">
                  <a:srgbClr val="B1D8FF"/>
                </a:gs>
              </a:gsLst>
              <a:lin ang="5400000" scaled="1"/>
            </a:gradFill>
            <a:ln w="12700" algn="ctr">
              <a:solidFill>
                <a:srgbClr val="FFFFFF"/>
              </a:solidFill>
              <a:round/>
              <a:headEnd/>
              <a:tailEnd/>
            </a:ln>
            <a:effectLst>
              <a:prstShdw prst="shdw18" dist="17961" dir="13500000">
                <a:srgbClr val="FFFFFF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algn="ctr"/>
              <a:r>
                <a:rPr lang="ko-KR" altLang="en-US" sz="1600"/>
                <a:t>신념</a:t>
              </a:r>
            </a:p>
          </p:txBody>
        </p:sp>
      </p:grpSp>
      <p:grpSp>
        <p:nvGrpSpPr>
          <p:cNvPr id="37" name="Group 31"/>
          <p:cNvGrpSpPr>
            <a:grpSpLocks/>
          </p:cNvGrpSpPr>
          <p:nvPr/>
        </p:nvGrpSpPr>
        <p:grpSpPr bwMode="auto">
          <a:xfrm>
            <a:off x="3719513" y="3617913"/>
            <a:ext cx="1355725" cy="457200"/>
            <a:chOff x="1083" y="2605"/>
            <a:chExt cx="2154" cy="555"/>
          </a:xfrm>
        </p:grpSpPr>
        <p:sp>
          <p:nvSpPr>
            <p:cNvPr id="38" name="AutoShape 32"/>
            <p:cNvSpPr>
              <a:spLocks noChangeArrowheads="1"/>
            </p:cNvSpPr>
            <p:nvPr/>
          </p:nvSpPr>
          <p:spPr bwMode="auto">
            <a:xfrm flipV="1">
              <a:off x="1085" y="2605"/>
              <a:ext cx="2151" cy="138"/>
            </a:xfrm>
            <a:custGeom>
              <a:avLst/>
              <a:gdLst>
                <a:gd name="G0" fmla="+- 4158 0 0"/>
                <a:gd name="G1" fmla="+- 21600 0 4158"/>
                <a:gd name="G2" fmla="*/ 4158 1 2"/>
                <a:gd name="G3" fmla="+- 21600 0 G2"/>
                <a:gd name="G4" fmla="+/ 4158 21600 2"/>
                <a:gd name="G5" fmla="+/ G1 0 2"/>
                <a:gd name="G6" fmla="*/ 21600 21600 4158"/>
                <a:gd name="G7" fmla="*/ G6 1 2"/>
                <a:gd name="G8" fmla="+- 21600 0 G7"/>
                <a:gd name="G9" fmla="*/ 21600 1 2"/>
                <a:gd name="G10" fmla="+- 4158 0 G9"/>
                <a:gd name="G11" fmla="?: G10 G8 0"/>
                <a:gd name="G12" fmla="?: G10 G7 21600"/>
                <a:gd name="T0" fmla="*/ 19521 w 21600"/>
                <a:gd name="T1" fmla="*/ 10800 h 21600"/>
                <a:gd name="T2" fmla="*/ 10800 w 21600"/>
                <a:gd name="T3" fmla="*/ 21600 h 21600"/>
                <a:gd name="T4" fmla="*/ 2079 w 21600"/>
                <a:gd name="T5" fmla="*/ 10800 h 21600"/>
                <a:gd name="T6" fmla="*/ 10800 w 21600"/>
                <a:gd name="T7" fmla="*/ 0 h 21600"/>
                <a:gd name="T8" fmla="*/ 3879 w 21600"/>
                <a:gd name="T9" fmla="*/ 3879 h 21600"/>
                <a:gd name="T10" fmla="*/ 17721 w 21600"/>
                <a:gd name="T11" fmla="*/ 1772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4158" y="21600"/>
                  </a:lnTo>
                  <a:lnTo>
                    <a:pt x="17442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B1D8FF"/>
                </a:gs>
                <a:gs pos="100000">
                  <a:srgbClr val="B1D8FF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39" name="Rectangle 33"/>
            <p:cNvSpPr>
              <a:spLocks noChangeArrowheads="1"/>
            </p:cNvSpPr>
            <p:nvPr/>
          </p:nvSpPr>
          <p:spPr bwMode="auto">
            <a:xfrm flipV="1">
              <a:off x="1083" y="2746"/>
              <a:ext cx="2154" cy="414"/>
            </a:xfrm>
            <a:prstGeom prst="rect">
              <a:avLst/>
            </a:prstGeom>
            <a:gradFill rotWithShape="1">
              <a:gsLst>
                <a:gs pos="0">
                  <a:srgbClr val="65B2FF"/>
                </a:gs>
                <a:gs pos="50000">
                  <a:srgbClr val="65B2FF">
                    <a:gamma/>
                    <a:tint val="9412"/>
                    <a:invGamma/>
                  </a:srgbClr>
                </a:gs>
                <a:gs pos="100000">
                  <a:srgbClr val="65B2FF"/>
                </a:gs>
              </a:gsLst>
              <a:lin ang="0" scaled="1"/>
            </a:gradFill>
            <a:ln w="9525">
              <a:solidFill>
                <a:srgbClr val="B1D8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184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endParaRPr lang="ko-KR" altLang="en-US"/>
            </a:p>
          </p:txBody>
        </p:sp>
        <p:sp>
          <p:nvSpPr>
            <p:cNvPr id="40" name="AutoShape 34"/>
            <p:cNvSpPr>
              <a:spLocks noChangeArrowheads="1"/>
            </p:cNvSpPr>
            <p:nvPr/>
          </p:nvSpPr>
          <p:spPr bwMode="auto">
            <a:xfrm>
              <a:off x="1100" y="2774"/>
              <a:ext cx="2107" cy="365"/>
            </a:xfrm>
            <a:prstGeom prst="roundRect">
              <a:avLst>
                <a:gd name="adj" fmla="val 6954"/>
              </a:avLst>
            </a:prstGeom>
            <a:gradFill rotWithShape="1">
              <a:gsLst>
                <a:gs pos="0">
                  <a:srgbClr val="B1D8FF">
                    <a:gamma/>
                    <a:tint val="47451"/>
                    <a:invGamma/>
                  </a:srgbClr>
                </a:gs>
                <a:gs pos="100000">
                  <a:srgbClr val="B1D8FF"/>
                </a:gs>
              </a:gsLst>
              <a:lin ang="5400000" scaled="1"/>
            </a:gradFill>
            <a:ln w="12700" algn="ctr">
              <a:solidFill>
                <a:srgbClr val="FFFFFF"/>
              </a:solidFill>
              <a:round/>
              <a:headEnd/>
              <a:tailEnd/>
            </a:ln>
            <a:effectLst>
              <a:prstShdw prst="shdw18" dist="17961" dir="13500000">
                <a:srgbClr val="FFFFFF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algn="ctr"/>
              <a:r>
                <a:rPr lang="ko-KR" altLang="en-US" sz="1600"/>
                <a:t>행동</a:t>
              </a:r>
              <a:r>
                <a:rPr lang="en-US" altLang="ko-KR" sz="1600"/>
                <a:t>/</a:t>
              </a:r>
              <a:r>
                <a:rPr lang="ko-KR" altLang="en-US" sz="1600"/>
                <a:t>습관</a:t>
              </a:r>
            </a:p>
          </p:txBody>
        </p:sp>
      </p:grpSp>
      <p:grpSp>
        <p:nvGrpSpPr>
          <p:cNvPr id="41" name="Group 35"/>
          <p:cNvGrpSpPr>
            <a:grpSpLocks/>
          </p:cNvGrpSpPr>
          <p:nvPr/>
        </p:nvGrpSpPr>
        <p:grpSpPr bwMode="auto">
          <a:xfrm>
            <a:off x="3887788" y="3076575"/>
            <a:ext cx="1017587" cy="441325"/>
            <a:chOff x="1083" y="2605"/>
            <a:chExt cx="2154" cy="555"/>
          </a:xfrm>
        </p:grpSpPr>
        <p:sp>
          <p:nvSpPr>
            <p:cNvPr id="42" name="AutoShape 36"/>
            <p:cNvSpPr>
              <a:spLocks noChangeArrowheads="1"/>
            </p:cNvSpPr>
            <p:nvPr/>
          </p:nvSpPr>
          <p:spPr bwMode="auto">
            <a:xfrm flipV="1">
              <a:off x="1085" y="2605"/>
              <a:ext cx="2151" cy="138"/>
            </a:xfrm>
            <a:custGeom>
              <a:avLst/>
              <a:gdLst>
                <a:gd name="G0" fmla="+- 4158 0 0"/>
                <a:gd name="G1" fmla="+- 21600 0 4158"/>
                <a:gd name="G2" fmla="*/ 4158 1 2"/>
                <a:gd name="G3" fmla="+- 21600 0 G2"/>
                <a:gd name="G4" fmla="+/ 4158 21600 2"/>
                <a:gd name="G5" fmla="+/ G1 0 2"/>
                <a:gd name="G6" fmla="*/ 21600 21600 4158"/>
                <a:gd name="G7" fmla="*/ G6 1 2"/>
                <a:gd name="G8" fmla="+- 21600 0 G7"/>
                <a:gd name="G9" fmla="*/ 21600 1 2"/>
                <a:gd name="G10" fmla="+- 4158 0 G9"/>
                <a:gd name="G11" fmla="?: G10 G8 0"/>
                <a:gd name="G12" fmla="?: G10 G7 21600"/>
                <a:gd name="T0" fmla="*/ 19521 w 21600"/>
                <a:gd name="T1" fmla="*/ 10800 h 21600"/>
                <a:gd name="T2" fmla="*/ 10800 w 21600"/>
                <a:gd name="T3" fmla="*/ 21600 h 21600"/>
                <a:gd name="T4" fmla="*/ 2079 w 21600"/>
                <a:gd name="T5" fmla="*/ 10800 h 21600"/>
                <a:gd name="T6" fmla="*/ 10800 w 21600"/>
                <a:gd name="T7" fmla="*/ 0 h 21600"/>
                <a:gd name="T8" fmla="*/ 3879 w 21600"/>
                <a:gd name="T9" fmla="*/ 3879 h 21600"/>
                <a:gd name="T10" fmla="*/ 17721 w 21600"/>
                <a:gd name="T11" fmla="*/ 1772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4158" y="21600"/>
                  </a:lnTo>
                  <a:lnTo>
                    <a:pt x="17442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B1D8FF"/>
                </a:gs>
                <a:gs pos="100000">
                  <a:srgbClr val="B1D8FF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43" name="Rectangle 37"/>
            <p:cNvSpPr>
              <a:spLocks noChangeArrowheads="1"/>
            </p:cNvSpPr>
            <p:nvPr/>
          </p:nvSpPr>
          <p:spPr bwMode="auto">
            <a:xfrm flipV="1">
              <a:off x="1083" y="2746"/>
              <a:ext cx="2154" cy="414"/>
            </a:xfrm>
            <a:prstGeom prst="rect">
              <a:avLst/>
            </a:prstGeom>
            <a:gradFill rotWithShape="1">
              <a:gsLst>
                <a:gs pos="0">
                  <a:srgbClr val="65B2FF"/>
                </a:gs>
                <a:gs pos="50000">
                  <a:srgbClr val="65B2FF">
                    <a:gamma/>
                    <a:tint val="9412"/>
                    <a:invGamma/>
                  </a:srgbClr>
                </a:gs>
                <a:gs pos="100000">
                  <a:srgbClr val="65B2FF"/>
                </a:gs>
              </a:gsLst>
              <a:lin ang="0" scaled="1"/>
            </a:gradFill>
            <a:ln w="9525">
              <a:solidFill>
                <a:srgbClr val="B1D8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184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endParaRPr lang="ko-KR" altLang="en-US"/>
            </a:p>
          </p:txBody>
        </p:sp>
        <p:sp>
          <p:nvSpPr>
            <p:cNvPr id="44" name="AutoShape 38"/>
            <p:cNvSpPr>
              <a:spLocks noChangeArrowheads="1"/>
            </p:cNvSpPr>
            <p:nvPr/>
          </p:nvSpPr>
          <p:spPr bwMode="auto">
            <a:xfrm>
              <a:off x="1100" y="2774"/>
              <a:ext cx="2107" cy="365"/>
            </a:xfrm>
            <a:prstGeom prst="roundRect">
              <a:avLst>
                <a:gd name="adj" fmla="val 6954"/>
              </a:avLst>
            </a:prstGeom>
            <a:gradFill rotWithShape="1">
              <a:gsLst>
                <a:gs pos="0">
                  <a:srgbClr val="B1D8FF">
                    <a:gamma/>
                    <a:tint val="47451"/>
                    <a:invGamma/>
                  </a:srgbClr>
                </a:gs>
                <a:gs pos="100000">
                  <a:srgbClr val="B1D8FF"/>
                </a:gs>
              </a:gsLst>
              <a:lin ang="5400000" scaled="1"/>
            </a:gradFill>
            <a:ln w="12700" algn="ctr">
              <a:solidFill>
                <a:srgbClr val="FFFFFF"/>
              </a:solidFill>
              <a:round/>
              <a:headEnd/>
              <a:tailEnd/>
            </a:ln>
            <a:effectLst>
              <a:prstShdw prst="shdw18" dist="17961" dir="13500000">
                <a:srgbClr val="FFFFFF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algn="ctr"/>
              <a:r>
                <a:rPr lang="ko-KR" altLang="en-US" sz="1600"/>
                <a:t>성과</a:t>
              </a:r>
              <a:endParaRPr lang="en-US" altLang="ko-KR" sz="1600"/>
            </a:p>
          </p:txBody>
        </p:sp>
      </p:grpSp>
      <p:sp>
        <p:nvSpPr>
          <p:cNvPr id="45" name="Text Box 39"/>
          <p:cNvSpPr txBox="1">
            <a:spLocks noChangeArrowheads="1"/>
          </p:cNvSpPr>
          <p:nvPr/>
        </p:nvSpPr>
        <p:spPr bwMode="auto">
          <a:xfrm>
            <a:off x="6334125" y="372268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endParaRPr lang="ko-KR" altLang="en-US"/>
          </a:p>
        </p:txBody>
      </p:sp>
      <p:sp>
        <p:nvSpPr>
          <p:cNvPr id="46" name="Text Box 40"/>
          <p:cNvSpPr txBox="1">
            <a:spLocks noChangeArrowheads="1"/>
          </p:cNvSpPr>
          <p:nvPr/>
        </p:nvSpPr>
        <p:spPr bwMode="auto">
          <a:xfrm>
            <a:off x="5227638" y="1541463"/>
            <a:ext cx="3665537" cy="1172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14414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620838" algn="l">
              <a:defRPr>
                <a:solidFill>
                  <a:schemeClr val="tx1"/>
                </a:solidFill>
                <a:latin typeface="Arial" charset="0"/>
              </a:defRPr>
            </a:lvl3pPr>
            <a:lvl4pPr marL="1800225" algn="l">
              <a:defRPr>
                <a:solidFill>
                  <a:schemeClr val="tx1"/>
                </a:solidFill>
                <a:latin typeface="Arial" charset="0"/>
              </a:defRPr>
            </a:lvl4pPr>
            <a:lvl5pPr marL="1979613" algn="l">
              <a:defRPr>
                <a:solidFill>
                  <a:schemeClr val="tx1"/>
                </a:solidFill>
                <a:latin typeface="Arial" charset="0"/>
              </a:defRPr>
            </a:lvl5pPr>
            <a:lvl6pPr marL="2436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8940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3512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084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10000"/>
              </a:lnSpc>
            </a:pPr>
            <a:r>
              <a:rPr lang="ko-KR" altLang="en-US" dirty="0">
                <a:solidFill>
                  <a:srgbClr val="CE0417"/>
                </a:solidFill>
              </a:rPr>
              <a:t>행동</a:t>
            </a:r>
            <a:r>
              <a:rPr lang="en-US" altLang="ko-KR" dirty="0">
                <a:solidFill>
                  <a:srgbClr val="CE0417"/>
                </a:solidFill>
              </a:rPr>
              <a:t>: </a:t>
            </a:r>
          </a:p>
          <a:p>
            <a:pPr>
              <a:lnSpc>
                <a:spcPct val="120000"/>
              </a:lnSpc>
            </a:pPr>
            <a:r>
              <a:rPr lang="ko-KR" altLang="en-US" sz="1400" dirty="0" err="1" smtClean="0"/>
              <a:t>사회적기업가에게서</a:t>
            </a:r>
            <a:r>
              <a:rPr lang="ko-KR" altLang="en-US" sz="1400" dirty="0" smtClean="0"/>
              <a:t> </a:t>
            </a:r>
            <a:r>
              <a:rPr lang="ko-KR" altLang="en-US" sz="1400" dirty="0"/>
              <a:t>관찰된 행동 및 습관과 이에 내재된 업무태도 및 신념의 긍정적</a:t>
            </a:r>
            <a:r>
              <a:rPr lang="en-US" altLang="ko-KR" sz="1400" dirty="0"/>
              <a:t>, </a:t>
            </a:r>
            <a:r>
              <a:rPr lang="ko-KR" altLang="en-US" sz="1400" dirty="0"/>
              <a:t>부정적 측면은 무엇인가</a:t>
            </a:r>
            <a:r>
              <a:rPr lang="en-US" altLang="ko-KR" sz="1400" dirty="0"/>
              <a:t>? </a:t>
            </a:r>
            <a:r>
              <a:rPr lang="ko-KR" altLang="en-US" sz="1400" dirty="0"/>
              <a:t>를 제시</a:t>
            </a:r>
          </a:p>
        </p:txBody>
      </p:sp>
      <p:sp>
        <p:nvSpPr>
          <p:cNvPr id="47" name="Text Box 41"/>
          <p:cNvSpPr txBox="1">
            <a:spLocks noChangeArrowheads="1"/>
          </p:cNvSpPr>
          <p:nvPr/>
        </p:nvSpPr>
        <p:spPr bwMode="auto">
          <a:xfrm>
            <a:off x="381000" y="3671888"/>
            <a:ext cx="2578100" cy="1222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</a:pPr>
            <a:r>
              <a:rPr lang="ko-KR" altLang="en-US" dirty="0">
                <a:solidFill>
                  <a:srgbClr val="CE0417"/>
                </a:solidFill>
              </a:rPr>
              <a:t>영향</a:t>
            </a:r>
            <a:r>
              <a:rPr lang="en-US" altLang="ko-KR" dirty="0">
                <a:solidFill>
                  <a:srgbClr val="CE0417"/>
                </a:solidFill>
              </a:rPr>
              <a:t>: </a:t>
            </a:r>
          </a:p>
          <a:p>
            <a:pPr algn="l">
              <a:lnSpc>
                <a:spcPct val="130000"/>
              </a:lnSpc>
            </a:pPr>
            <a:r>
              <a:rPr lang="ko-KR" altLang="en-US" sz="1400" dirty="0"/>
              <a:t>그러한 행동</a:t>
            </a:r>
            <a:r>
              <a:rPr lang="en-US" altLang="ko-KR" sz="1400" dirty="0"/>
              <a:t>(</a:t>
            </a:r>
            <a:r>
              <a:rPr lang="ko-KR" altLang="en-US" sz="1400" dirty="0"/>
              <a:t>업무태도 및 신념포함</a:t>
            </a:r>
            <a:r>
              <a:rPr lang="en-US" altLang="ko-KR" sz="1400" dirty="0"/>
              <a:t>)</a:t>
            </a:r>
            <a:r>
              <a:rPr lang="ko-KR" altLang="en-US" sz="1400" dirty="0"/>
              <a:t>이 성과에 미치는 영향을 제시</a:t>
            </a:r>
            <a:endParaRPr lang="en-US" altLang="ko-KR" sz="1000" dirty="0"/>
          </a:p>
        </p:txBody>
      </p:sp>
      <p:sp>
        <p:nvSpPr>
          <p:cNvPr id="48" name="Text Box 42"/>
          <p:cNvSpPr txBox="1">
            <a:spLocks noChangeArrowheads="1"/>
          </p:cNvSpPr>
          <p:nvPr/>
        </p:nvSpPr>
        <p:spPr bwMode="auto">
          <a:xfrm>
            <a:off x="6329363" y="3690938"/>
            <a:ext cx="2814637" cy="112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3321050" algn="l">
              <a:defRPr>
                <a:solidFill>
                  <a:schemeClr val="tx1"/>
                </a:solidFill>
                <a:latin typeface="Arial" charset="0"/>
              </a:defRPr>
            </a:lvl2pPr>
            <a:lvl3pPr marL="3500438" algn="l">
              <a:defRPr>
                <a:solidFill>
                  <a:schemeClr val="tx1"/>
                </a:solidFill>
                <a:latin typeface="Arial" charset="0"/>
              </a:defRPr>
            </a:lvl3pPr>
            <a:lvl4pPr marL="3679825" algn="l">
              <a:defRPr>
                <a:solidFill>
                  <a:schemeClr val="tx1"/>
                </a:solidFill>
                <a:latin typeface="Arial" charset="0"/>
              </a:defRPr>
            </a:lvl4pPr>
            <a:lvl5pPr marL="3859213" algn="l">
              <a:defRPr>
                <a:solidFill>
                  <a:schemeClr val="tx1"/>
                </a:solidFill>
                <a:latin typeface="Arial" charset="0"/>
              </a:defRPr>
            </a:lvl5pPr>
            <a:lvl6pPr marL="43164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47736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5230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56880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10000"/>
              </a:lnSpc>
            </a:pPr>
            <a:r>
              <a:rPr lang="ko-KR" altLang="en-US" sz="1600" dirty="0">
                <a:solidFill>
                  <a:srgbClr val="CE0417"/>
                </a:solidFill>
              </a:rPr>
              <a:t>바람직한 결과</a:t>
            </a:r>
            <a:r>
              <a:rPr lang="en-US" altLang="ko-KR" sz="1600" dirty="0">
                <a:solidFill>
                  <a:srgbClr val="CE0417"/>
                </a:solidFill>
              </a:rPr>
              <a:t>:</a:t>
            </a:r>
            <a:endParaRPr lang="en-US" altLang="ko-KR" sz="1400" dirty="0"/>
          </a:p>
          <a:p>
            <a:pPr>
              <a:lnSpc>
                <a:spcPct val="120000"/>
              </a:lnSpc>
            </a:pPr>
            <a:r>
              <a:rPr lang="ko-KR" altLang="en-US" sz="1400" dirty="0"/>
              <a:t>바람직한 성과창출을 위한 대안적 행동</a:t>
            </a:r>
            <a:r>
              <a:rPr lang="en-US" altLang="ko-KR" sz="1400" dirty="0"/>
              <a:t>, </a:t>
            </a:r>
            <a:r>
              <a:rPr lang="ko-KR" altLang="en-US" sz="1400" dirty="0"/>
              <a:t>태도</a:t>
            </a:r>
            <a:r>
              <a:rPr lang="en-US" altLang="ko-KR" sz="1400" dirty="0"/>
              <a:t>, </a:t>
            </a:r>
            <a:r>
              <a:rPr lang="ko-KR" altLang="en-US" sz="1400" dirty="0"/>
              <a:t>신념에 대한 합의</a:t>
            </a:r>
          </a:p>
        </p:txBody>
      </p:sp>
      <p:sp>
        <p:nvSpPr>
          <p:cNvPr id="49" name="Rectangle 43"/>
          <p:cNvSpPr>
            <a:spLocks noChangeArrowheads="1"/>
          </p:cNvSpPr>
          <p:nvPr/>
        </p:nvSpPr>
        <p:spPr bwMode="auto">
          <a:xfrm>
            <a:off x="3260725" y="6197600"/>
            <a:ext cx="262123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atinLnBrk="1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kumimoji="1" lang="en-US" altLang="ko-KR" sz="1200" i="1" dirty="0">
                <a:solidFill>
                  <a:srgbClr val="6E8090"/>
                </a:solidFill>
              </a:rPr>
              <a:t>&lt;</a:t>
            </a:r>
            <a:r>
              <a:rPr kumimoji="1" lang="ko-KR" altLang="en-US" sz="1200" i="1" dirty="0">
                <a:solidFill>
                  <a:srgbClr val="6E8090"/>
                </a:solidFill>
              </a:rPr>
              <a:t>출처</a:t>
            </a:r>
            <a:r>
              <a:rPr kumimoji="1" lang="en-US" altLang="ko-KR" sz="1200" i="1" dirty="0">
                <a:solidFill>
                  <a:srgbClr val="6E8090"/>
                </a:solidFill>
              </a:rPr>
              <a:t>: </a:t>
            </a:r>
            <a:r>
              <a:rPr kumimoji="1" lang="ko-KR" altLang="en-US" sz="1200" i="1" dirty="0" err="1">
                <a:solidFill>
                  <a:srgbClr val="6E8090"/>
                </a:solidFill>
              </a:rPr>
              <a:t>맥스</a:t>
            </a:r>
            <a:r>
              <a:rPr kumimoji="1" lang="ko-KR" altLang="en-US" sz="1200" i="1" dirty="0">
                <a:solidFill>
                  <a:srgbClr val="6E8090"/>
                </a:solidFill>
              </a:rPr>
              <a:t> </a:t>
            </a:r>
            <a:r>
              <a:rPr kumimoji="1" lang="ko-KR" altLang="en-US" sz="1200" i="1" dirty="0" err="1">
                <a:solidFill>
                  <a:srgbClr val="6E8090"/>
                </a:solidFill>
              </a:rPr>
              <a:t>랜드버그</a:t>
            </a:r>
            <a:r>
              <a:rPr kumimoji="1" lang="en-US" altLang="ko-KR" sz="1200" i="1" dirty="0">
                <a:solidFill>
                  <a:srgbClr val="6E8090"/>
                </a:solidFill>
              </a:rPr>
              <a:t>. </a:t>
            </a:r>
            <a:r>
              <a:rPr kumimoji="1" lang="ko-KR" altLang="en-US" sz="1200" i="1" dirty="0" err="1">
                <a:solidFill>
                  <a:srgbClr val="6E8090"/>
                </a:solidFill>
              </a:rPr>
              <a:t>코칭경영의</a:t>
            </a:r>
            <a:r>
              <a:rPr kumimoji="1" lang="ko-KR" altLang="en-US" sz="1200" i="1" dirty="0">
                <a:solidFill>
                  <a:srgbClr val="6E8090"/>
                </a:solidFill>
              </a:rPr>
              <a:t> 道</a:t>
            </a:r>
            <a:r>
              <a:rPr kumimoji="1" lang="en-US" altLang="ko-KR" sz="1200" i="1" dirty="0" smtClean="0">
                <a:solidFill>
                  <a:srgbClr val="6E8090"/>
                </a:solidFill>
              </a:rPr>
              <a:t>.&gt;</a:t>
            </a:r>
            <a:endParaRPr kumimoji="1" lang="ko-KR" altLang="en-US" sz="1200" i="1" dirty="0">
              <a:solidFill>
                <a:srgbClr val="6E8090"/>
              </a:solidFill>
            </a:endParaRPr>
          </a:p>
        </p:txBody>
      </p:sp>
      <p:sp>
        <p:nvSpPr>
          <p:cNvPr id="50" name="Rectangle 44"/>
          <p:cNvSpPr>
            <a:spLocks noChangeArrowheads="1"/>
          </p:cNvSpPr>
          <p:nvPr/>
        </p:nvSpPr>
        <p:spPr bwMode="auto">
          <a:xfrm>
            <a:off x="279400" y="3498850"/>
            <a:ext cx="88900" cy="504825"/>
          </a:xfrm>
          <a:prstGeom prst="rect">
            <a:avLst/>
          </a:prstGeom>
          <a:solidFill>
            <a:srgbClr val="CC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1" name="Rectangle 45"/>
          <p:cNvSpPr>
            <a:spLocks noChangeArrowheads="1"/>
          </p:cNvSpPr>
          <p:nvPr/>
        </p:nvSpPr>
        <p:spPr bwMode="auto">
          <a:xfrm>
            <a:off x="5148263" y="1341438"/>
            <a:ext cx="88900" cy="504825"/>
          </a:xfrm>
          <a:prstGeom prst="rect">
            <a:avLst/>
          </a:prstGeom>
          <a:solidFill>
            <a:srgbClr val="CC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2" name="Rectangle 46"/>
          <p:cNvSpPr>
            <a:spLocks noChangeArrowheads="1"/>
          </p:cNvSpPr>
          <p:nvPr/>
        </p:nvSpPr>
        <p:spPr bwMode="auto">
          <a:xfrm>
            <a:off x="6227763" y="3498850"/>
            <a:ext cx="88900" cy="504825"/>
          </a:xfrm>
          <a:prstGeom prst="rect">
            <a:avLst/>
          </a:prstGeom>
          <a:solidFill>
            <a:srgbClr val="CC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cxnSp>
        <p:nvCxnSpPr>
          <p:cNvPr id="53" name="AutoShape 47"/>
          <p:cNvCxnSpPr>
            <a:cxnSpLocks noChangeShapeType="1"/>
            <a:stCxn id="20" idx="1"/>
            <a:endCxn id="47" idx="2"/>
          </p:cNvCxnSpPr>
          <p:nvPr/>
        </p:nvCxnSpPr>
        <p:spPr bwMode="auto">
          <a:xfrm rot="10800000" flipH="1">
            <a:off x="1298575" y="4894263"/>
            <a:ext cx="371475" cy="833437"/>
          </a:xfrm>
          <a:prstGeom prst="curvedConnector4">
            <a:avLst>
              <a:gd name="adj1" fmla="val -199574"/>
              <a:gd name="adj2" fmla="val 61523"/>
            </a:avLst>
          </a:prstGeom>
          <a:noFill/>
          <a:ln w="28575">
            <a:solidFill>
              <a:srgbClr val="2A4258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4" name="AutoShape 48"/>
          <p:cNvCxnSpPr>
            <a:cxnSpLocks noChangeShapeType="1"/>
            <a:stCxn id="17" idx="1"/>
            <a:endCxn id="51" idx="1"/>
          </p:cNvCxnSpPr>
          <p:nvPr/>
        </p:nvCxnSpPr>
        <p:spPr bwMode="auto">
          <a:xfrm rot="10800000" flipH="1">
            <a:off x="3602038" y="1593850"/>
            <a:ext cx="1546225" cy="615950"/>
          </a:xfrm>
          <a:prstGeom prst="curvedConnector5">
            <a:avLst>
              <a:gd name="adj1" fmla="val -26491"/>
              <a:gd name="adj2" fmla="val 131185"/>
              <a:gd name="adj3" fmla="val 96199"/>
            </a:avLst>
          </a:prstGeom>
          <a:noFill/>
          <a:ln w="28575">
            <a:solidFill>
              <a:srgbClr val="2A4258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5" name="AutoShape 49"/>
          <p:cNvCxnSpPr>
            <a:cxnSpLocks noChangeShapeType="1"/>
          </p:cNvCxnSpPr>
          <p:nvPr/>
        </p:nvCxnSpPr>
        <p:spPr bwMode="auto">
          <a:xfrm rot="16200000">
            <a:off x="7115969" y="5206207"/>
            <a:ext cx="889000" cy="360362"/>
          </a:xfrm>
          <a:prstGeom prst="curvedConnector3">
            <a:avLst>
              <a:gd name="adj1" fmla="val 889"/>
            </a:avLst>
          </a:prstGeom>
          <a:noFill/>
          <a:ln w="28575">
            <a:solidFill>
              <a:srgbClr val="2A4258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756495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[</a:t>
            </a:r>
            <a:r>
              <a:rPr lang="ko-KR" altLang="en-US" dirty="0" smtClean="0"/>
              <a:t>활동</a:t>
            </a:r>
            <a:r>
              <a:rPr lang="en-US" altLang="ko-KR" dirty="0" smtClean="0"/>
              <a:t>] Best </a:t>
            </a:r>
            <a:r>
              <a:rPr lang="ko-KR" altLang="en-US" dirty="0" smtClean="0"/>
              <a:t>동기부여 방법 찾기</a:t>
            </a:r>
            <a:endParaRPr lang="ko-KR" altLang="en-US" dirty="0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106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양쪽 모서리가 둥근 사각형 4"/>
          <p:cNvSpPr/>
          <p:nvPr/>
        </p:nvSpPr>
        <p:spPr>
          <a:xfrm>
            <a:off x="287524" y="1988840"/>
            <a:ext cx="8568952" cy="4464496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8" name="양쪽 모서리가 둥근 사각형 7"/>
          <p:cNvSpPr/>
          <p:nvPr/>
        </p:nvSpPr>
        <p:spPr>
          <a:xfrm>
            <a:off x="294714" y="1988840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>
                <a:solidFill>
                  <a:schemeClr val="tx1"/>
                </a:solidFill>
              </a:rPr>
              <a:t>STEP 1.</a:t>
            </a:r>
            <a:endParaRPr lang="ko-KR" altLang="en-US" sz="2800" b="1" dirty="0">
              <a:solidFill>
                <a:schemeClr val="tx1"/>
              </a:solidFill>
            </a:endParaRPr>
          </a:p>
        </p:txBody>
      </p:sp>
      <p:pic>
        <p:nvPicPr>
          <p:cNvPr id="9" name="Picture 2" descr="C:\Users\위현진\AppData\Local\Microsoft\Windows\Temporary Internet Files\Content.IE5\QXLNBWJK\MC900433921[1].png">
            <a:hlinkClick r:id="rId3" action="ppaction://program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522" y="1782316"/>
            <a:ext cx="638572" cy="63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직사각형 2"/>
          <p:cNvSpPr/>
          <p:nvPr/>
        </p:nvSpPr>
        <p:spPr>
          <a:xfrm>
            <a:off x="755576" y="2861499"/>
            <a:ext cx="77768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Tx/>
              <a:buAutoNum type="arabicPeriod"/>
            </a:pPr>
            <a:r>
              <a:rPr lang="ko-KR" altLang="en-US" sz="2000" dirty="0"/>
              <a:t> </a:t>
            </a:r>
            <a:r>
              <a:rPr lang="en-US" altLang="ko-KR" sz="2000" dirty="0" smtClean="0"/>
              <a:t>“</a:t>
            </a:r>
            <a:r>
              <a:rPr lang="ko-KR" altLang="en-US" sz="2000" dirty="0" smtClean="0"/>
              <a:t>시스터 </a:t>
            </a:r>
            <a:r>
              <a:rPr lang="ko-KR" altLang="en-US" sz="2000" dirty="0" err="1"/>
              <a:t>액트</a:t>
            </a:r>
            <a:r>
              <a:rPr lang="ko-KR" altLang="en-US" sz="2000" dirty="0"/>
              <a:t>”의 </a:t>
            </a:r>
            <a:r>
              <a:rPr lang="ko-KR" altLang="en-US" sz="2000" dirty="0" smtClean="0"/>
              <a:t>영상을 시청합니다</a:t>
            </a:r>
            <a:r>
              <a:rPr lang="en-US" altLang="ko-KR" sz="2000" dirty="0"/>
              <a:t>.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27272" y="1988840"/>
            <a:ext cx="13885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/>
              <a:t>소요시간 </a:t>
            </a:r>
            <a:r>
              <a:rPr lang="en-US" altLang="ko-KR" sz="1400" b="1" dirty="0" smtClean="0"/>
              <a:t>:</a:t>
            </a:r>
            <a:r>
              <a:rPr lang="ko-KR" altLang="en-US" sz="1400" b="1" dirty="0"/>
              <a:t> </a:t>
            </a:r>
            <a:r>
              <a:rPr lang="en-US" altLang="ko-KR" sz="1400" b="1" dirty="0" smtClean="0"/>
              <a:t>5min</a:t>
            </a:r>
            <a:endParaRPr lang="en-US" sz="1400" b="1" dirty="0"/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495" y="2571006"/>
            <a:ext cx="4021038" cy="4021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168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107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ko-KR" altLang="en-US" dirty="0" err="1" smtClean="0"/>
              <a:t>시스터액트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6</a:t>
            </a:r>
            <a:r>
              <a:rPr lang="ko-KR" altLang="en-US" dirty="0" smtClean="0"/>
              <a:t>분</a:t>
            </a:r>
            <a:endParaRPr lang="ko-KR" altLang="en-US" dirty="0"/>
          </a:p>
        </p:txBody>
      </p:sp>
      <p:pic>
        <p:nvPicPr>
          <p:cNvPr id="9218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01" t="12693" r="41615" b="19775"/>
          <a:stretch/>
        </p:blipFill>
        <p:spPr bwMode="auto">
          <a:xfrm>
            <a:off x="1331913" y="1801624"/>
            <a:ext cx="6477438" cy="3714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5005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[</a:t>
            </a:r>
            <a:r>
              <a:rPr lang="ko-KR" altLang="en-US" dirty="0" smtClean="0"/>
              <a:t>활동</a:t>
            </a:r>
            <a:r>
              <a:rPr lang="en-US" altLang="ko-KR" dirty="0" smtClean="0"/>
              <a:t>] Best </a:t>
            </a:r>
            <a:r>
              <a:rPr lang="ko-KR" altLang="en-US" dirty="0" smtClean="0"/>
              <a:t>동기부여 방법 찾기</a:t>
            </a:r>
            <a:endParaRPr lang="ko-KR" altLang="en-US" dirty="0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108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양쪽 모서리가 둥근 사각형 4"/>
          <p:cNvSpPr/>
          <p:nvPr/>
        </p:nvSpPr>
        <p:spPr>
          <a:xfrm>
            <a:off x="287524" y="1988840"/>
            <a:ext cx="8568952" cy="4464496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8" name="양쪽 모서리가 둥근 사각형 7"/>
          <p:cNvSpPr/>
          <p:nvPr/>
        </p:nvSpPr>
        <p:spPr>
          <a:xfrm>
            <a:off x="294714" y="1988840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>
                <a:solidFill>
                  <a:schemeClr val="tx1"/>
                </a:solidFill>
              </a:rPr>
              <a:t>STEP 2.</a:t>
            </a:r>
            <a:endParaRPr lang="ko-KR" altLang="en-US" sz="2800" b="1" dirty="0">
              <a:solidFill>
                <a:schemeClr val="tx1"/>
              </a:solidFill>
            </a:endParaRPr>
          </a:p>
        </p:txBody>
      </p:sp>
      <p:pic>
        <p:nvPicPr>
          <p:cNvPr id="9" name="Picture 2" descr="C:\Users\위현진\AppData\Local\Microsoft\Windows\Temporary Internet Files\Content.IE5\QXLNBWJK\MC900433921[1].png">
            <a:hlinkClick r:id="rId3" action="ppaction://program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522" y="1782316"/>
            <a:ext cx="638572" cy="63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직사각형 2"/>
          <p:cNvSpPr/>
          <p:nvPr/>
        </p:nvSpPr>
        <p:spPr>
          <a:xfrm>
            <a:off x="755576" y="2861499"/>
            <a:ext cx="77768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3050" indent="-273050" latinLnBrk="0">
              <a:lnSpc>
                <a:spcPct val="120000"/>
              </a:lnSpc>
            </a:pPr>
            <a:r>
              <a:rPr lang="en-US" altLang="ko-KR" sz="2000" dirty="0" smtClean="0"/>
              <a:t>2. </a:t>
            </a:r>
            <a:r>
              <a:rPr lang="ko-KR" altLang="en-US" sz="2000" dirty="0" smtClean="0"/>
              <a:t>“</a:t>
            </a:r>
            <a:r>
              <a:rPr lang="ko-KR" altLang="en-US" sz="2000" dirty="0"/>
              <a:t>시스터 </a:t>
            </a:r>
            <a:r>
              <a:rPr lang="ko-KR" altLang="en-US" sz="2000" dirty="0" err="1"/>
              <a:t>액트</a:t>
            </a:r>
            <a:r>
              <a:rPr lang="ko-KR" altLang="en-US" sz="2000" dirty="0"/>
              <a:t>”에 등장하는 </a:t>
            </a:r>
            <a:r>
              <a:rPr lang="ko-KR" altLang="en-US" sz="2000" dirty="0" err="1" smtClean="0"/>
              <a:t>라자루스</a:t>
            </a:r>
            <a:r>
              <a:rPr lang="ko-KR" altLang="en-US" sz="2000" dirty="0" smtClean="0"/>
              <a:t> 수녀가 </a:t>
            </a:r>
            <a:r>
              <a:rPr lang="ko-KR" altLang="en-US" sz="2000" dirty="0"/>
              <a:t>지도했던 합창단이 성과를 내지 못하는 </a:t>
            </a:r>
            <a:r>
              <a:rPr lang="ko-KR" altLang="en-US" sz="2000" dirty="0" smtClean="0"/>
              <a:t>이유를 태도</a:t>
            </a:r>
            <a:r>
              <a:rPr lang="en-US" altLang="ko-KR" sz="2000" dirty="0"/>
              <a:t>, </a:t>
            </a:r>
            <a:r>
              <a:rPr lang="ko-KR" altLang="en-US" sz="2000" dirty="0"/>
              <a:t>신념</a:t>
            </a:r>
            <a:r>
              <a:rPr lang="en-US" altLang="ko-KR" sz="2000" dirty="0"/>
              <a:t>, </a:t>
            </a:r>
            <a:r>
              <a:rPr lang="ko-KR" altLang="en-US" sz="2000" dirty="0" smtClean="0"/>
              <a:t>행동의 항목에 맞게 정리합니다</a:t>
            </a:r>
            <a:r>
              <a:rPr lang="en-US" altLang="ko-KR" sz="2000" dirty="0" smtClean="0"/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27272" y="1988840"/>
            <a:ext cx="13885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/>
              <a:t>소요시간 </a:t>
            </a:r>
            <a:r>
              <a:rPr lang="en-US" altLang="ko-KR" sz="1400" b="1" dirty="0" smtClean="0"/>
              <a:t>:</a:t>
            </a:r>
            <a:r>
              <a:rPr lang="ko-KR" altLang="en-US" sz="1400" b="1" dirty="0"/>
              <a:t> </a:t>
            </a:r>
            <a:r>
              <a:rPr lang="en-US" altLang="ko-KR" sz="1400" b="1" dirty="0"/>
              <a:t>5</a:t>
            </a:r>
            <a:r>
              <a:rPr lang="en-US" altLang="ko-KR" sz="1400" b="1" dirty="0" smtClean="0"/>
              <a:t>min</a:t>
            </a:r>
            <a:endParaRPr lang="en-US" sz="1400" b="1" dirty="0"/>
          </a:p>
        </p:txBody>
      </p:sp>
      <p:graphicFrame>
        <p:nvGraphicFramePr>
          <p:cNvPr id="11" name="Group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9713503"/>
              </p:ext>
            </p:extLst>
          </p:nvPr>
        </p:nvGraphicFramePr>
        <p:xfrm>
          <a:off x="574675" y="3764652"/>
          <a:ext cx="7957766" cy="2400652"/>
        </p:xfrm>
        <a:graphic>
          <a:graphicData uri="http://schemas.openxmlformats.org/drawingml/2006/table">
            <a:tbl>
              <a:tblPr/>
              <a:tblGrid>
                <a:gridCol w="1633849"/>
                <a:gridCol w="1989442"/>
                <a:gridCol w="1991007"/>
                <a:gridCol w="2343468"/>
              </a:tblGrid>
              <a:tr h="399236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altLang="ko-K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관찰결과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9923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행동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신념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태도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1"/>
                    </a:solidFill>
                  </a:tcPr>
                </a:tc>
              </a:tr>
              <a:tr h="16021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Action</a:t>
                      </a:r>
                      <a:endParaRPr kumimoji="0" lang="ko-KR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3062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[</a:t>
            </a:r>
            <a:r>
              <a:rPr lang="ko-KR" altLang="en-US" dirty="0" smtClean="0"/>
              <a:t>활동</a:t>
            </a:r>
            <a:r>
              <a:rPr lang="en-US" altLang="ko-KR" dirty="0" smtClean="0"/>
              <a:t>] Best </a:t>
            </a:r>
            <a:r>
              <a:rPr lang="ko-KR" altLang="en-US" dirty="0" smtClean="0"/>
              <a:t>동기부여 방법 찾기</a:t>
            </a:r>
            <a:endParaRPr lang="ko-KR" altLang="en-US" dirty="0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109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양쪽 모서리가 둥근 사각형 4"/>
          <p:cNvSpPr/>
          <p:nvPr/>
        </p:nvSpPr>
        <p:spPr>
          <a:xfrm>
            <a:off x="287524" y="1988840"/>
            <a:ext cx="8568952" cy="4464496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8" name="양쪽 모서리가 둥근 사각형 7"/>
          <p:cNvSpPr/>
          <p:nvPr/>
        </p:nvSpPr>
        <p:spPr>
          <a:xfrm>
            <a:off x="294714" y="1988840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>
                <a:solidFill>
                  <a:schemeClr val="tx1"/>
                </a:solidFill>
              </a:rPr>
              <a:t>STEP 3.</a:t>
            </a:r>
            <a:endParaRPr lang="ko-KR" altLang="en-US" sz="2800" b="1" dirty="0">
              <a:solidFill>
                <a:schemeClr val="tx1"/>
              </a:solidFill>
            </a:endParaRPr>
          </a:p>
        </p:txBody>
      </p:sp>
      <p:pic>
        <p:nvPicPr>
          <p:cNvPr id="9" name="Picture 2" descr="C:\Users\위현진\AppData\Local\Microsoft\Windows\Temporary Internet Files\Content.IE5\QXLNBWJK\MC900433921[1].png">
            <a:hlinkClick r:id="rId3" action="ppaction://program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522" y="1782316"/>
            <a:ext cx="638572" cy="63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직사각형 2"/>
          <p:cNvSpPr/>
          <p:nvPr/>
        </p:nvSpPr>
        <p:spPr>
          <a:xfrm>
            <a:off x="755576" y="2861499"/>
            <a:ext cx="77768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3050" indent="-273050" latinLnBrk="0">
              <a:lnSpc>
                <a:spcPct val="120000"/>
              </a:lnSpc>
            </a:pPr>
            <a:r>
              <a:rPr lang="en-US" altLang="ko-KR" sz="2000" dirty="0" smtClean="0"/>
              <a:t>3. </a:t>
            </a:r>
            <a:r>
              <a:rPr lang="ko-KR" altLang="en-US" sz="2000" dirty="0"/>
              <a:t>합창단의 성과 향상을 위하여 </a:t>
            </a:r>
            <a:r>
              <a:rPr lang="ko-KR" altLang="en-US" sz="2000" dirty="0" err="1" smtClean="0"/>
              <a:t>라자루스</a:t>
            </a:r>
            <a:r>
              <a:rPr lang="ko-KR" altLang="en-US" sz="2000" dirty="0" smtClean="0"/>
              <a:t> 수녀의 </a:t>
            </a:r>
            <a:r>
              <a:rPr lang="ko-KR" altLang="en-US" sz="2000" dirty="0"/>
              <a:t>행동</a:t>
            </a:r>
            <a:r>
              <a:rPr lang="en-US" altLang="ko-KR" sz="2000" dirty="0"/>
              <a:t>, </a:t>
            </a:r>
            <a:r>
              <a:rPr lang="ko-KR" altLang="en-US" sz="2000" dirty="0"/>
              <a:t>신념</a:t>
            </a:r>
            <a:r>
              <a:rPr lang="en-US" altLang="ko-KR" sz="2000" dirty="0"/>
              <a:t>, </a:t>
            </a:r>
            <a:r>
              <a:rPr lang="ko-KR" altLang="en-US" sz="2000" dirty="0" smtClean="0"/>
              <a:t>태도를 </a:t>
            </a:r>
            <a:r>
              <a:rPr lang="ko-KR" altLang="en-US" sz="2000" dirty="0"/>
              <a:t>개선 및 </a:t>
            </a:r>
            <a:r>
              <a:rPr lang="ko-KR" altLang="en-US" sz="2000" dirty="0" smtClean="0"/>
              <a:t>강화할 수 있는 동기부여 방법을 각자 교재에 정리합니다</a:t>
            </a:r>
            <a:r>
              <a:rPr lang="en-US" altLang="ko-KR" sz="2000" dirty="0" smtClean="0"/>
              <a:t>.</a:t>
            </a:r>
            <a:endParaRPr lang="en-US" altLang="ko-KR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7327272" y="1988840"/>
            <a:ext cx="13885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/>
              <a:t>소요시간 </a:t>
            </a:r>
            <a:r>
              <a:rPr lang="en-US" altLang="ko-KR" sz="1400" b="1" dirty="0" smtClean="0"/>
              <a:t>:</a:t>
            </a:r>
            <a:r>
              <a:rPr lang="ko-KR" altLang="en-US" sz="1400" b="1" dirty="0"/>
              <a:t> </a:t>
            </a:r>
            <a:r>
              <a:rPr lang="en-US" altLang="ko-KR" sz="1400" b="1" dirty="0" smtClean="0"/>
              <a:t>5min</a:t>
            </a:r>
            <a:endParaRPr lang="en-US" sz="1400" b="1" dirty="0"/>
          </a:p>
        </p:txBody>
      </p:sp>
      <p:graphicFrame>
        <p:nvGraphicFramePr>
          <p:cNvPr id="11" name="Group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3124247"/>
              </p:ext>
            </p:extLst>
          </p:nvPr>
        </p:nvGraphicFramePr>
        <p:xfrm>
          <a:off x="574675" y="3933056"/>
          <a:ext cx="7957765" cy="2232100"/>
        </p:xfrm>
        <a:graphic>
          <a:graphicData uri="http://schemas.openxmlformats.org/drawingml/2006/table">
            <a:tbl>
              <a:tblPr/>
              <a:tblGrid>
                <a:gridCol w="1629395"/>
                <a:gridCol w="6328370"/>
              </a:tblGrid>
              <a:tr h="22321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Desired Outcome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6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개선 및 강화를 위한 동기부여 방안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9291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협동조합의 아버지</a:t>
            </a:r>
            <a:r>
              <a:rPr lang="en-US" altLang="ko-KR" dirty="0"/>
              <a:t>, </a:t>
            </a:r>
            <a:r>
              <a:rPr lang="ko-KR" altLang="en-US" dirty="0" err="1"/>
              <a:t>로버트</a:t>
            </a:r>
            <a:r>
              <a:rPr lang="ko-KR" altLang="en-US" dirty="0"/>
              <a:t> 오언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11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44566">
            <a:off x="371671" y="1686840"/>
            <a:ext cx="2503034" cy="333012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" name="직사각형 5"/>
          <p:cNvSpPr/>
          <p:nvPr/>
        </p:nvSpPr>
        <p:spPr>
          <a:xfrm rot="21360040">
            <a:off x="691127" y="5103576"/>
            <a:ext cx="26052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b="1" dirty="0" err="1"/>
              <a:t>로버트</a:t>
            </a:r>
            <a:r>
              <a:rPr lang="ko-KR" altLang="en-US" b="1" dirty="0"/>
              <a:t> 오언 </a:t>
            </a:r>
            <a:r>
              <a:rPr lang="en-US" altLang="ko-KR" b="1" dirty="0"/>
              <a:t>(1771-1858)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306035" y="1124744"/>
            <a:ext cx="5837965" cy="53050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lvl="0" indent="-177800" latinLnBrk="0">
              <a:lnSpc>
                <a:spcPct val="130000"/>
              </a:lnSpc>
              <a:spcBef>
                <a:spcPts val="100"/>
              </a:spcBef>
              <a:buFont typeface="Arial" pitchFamily="34" charset="0"/>
              <a:buChar char="•"/>
              <a:defRPr/>
            </a:pPr>
            <a:r>
              <a:rPr lang="ko-KR" altLang="en-US" dirty="0" smtClean="0">
                <a:solidFill>
                  <a:prstClr val="black"/>
                </a:solidFill>
                <a:latin typeface="+mn-ea"/>
              </a:rPr>
              <a:t>산업혁명의 </a:t>
            </a:r>
            <a:r>
              <a:rPr lang="ko-KR" altLang="en-US" dirty="0">
                <a:solidFill>
                  <a:prstClr val="black"/>
                </a:solidFill>
                <a:latin typeface="+mn-ea"/>
              </a:rPr>
              <a:t>폐해 극복 </a:t>
            </a:r>
            <a:r>
              <a:rPr lang="en-US" altLang="ko-KR" dirty="0" smtClean="0">
                <a:solidFill>
                  <a:prstClr val="black"/>
                </a:solidFill>
                <a:latin typeface="+mn-ea"/>
              </a:rPr>
              <a:t>1750-1850  </a:t>
            </a:r>
            <a:br>
              <a:rPr lang="en-US" altLang="ko-KR" dirty="0" smtClean="0">
                <a:solidFill>
                  <a:prstClr val="black"/>
                </a:solidFill>
                <a:latin typeface="+mn-ea"/>
              </a:rPr>
            </a:br>
            <a:r>
              <a:rPr lang="ko-KR" altLang="en-US" dirty="0" smtClean="0">
                <a:solidFill>
                  <a:prstClr val="black"/>
                </a:solidFill>
                <a:latin typeface="+mn-ea"/>
              </a:rPr>
              <a:t>하루 </a:t>
            </a:r>
            <a:r>
              <a:rPr lang="en-US" altLang="ko-KR" dirty="0">
                <a:solidFill>
                  <a:prstClr val="black"/>
                </a:solidFill>
                <a:latin typeface="+mn-ea"/>
              </a:rPr>
              <a:t>18</a:t>
            </a:r>
            <a:r>
              <a:rPr lang="ko-KR" altLang="en-US" dirty="0">
                <a:solidFill>
                  <a:prstClr val="black"/>
                </a:solidFill>
                <a:latin typeface="+mn-ea"/>
              </a:rPr>
              <a:t>시간 노동</a:t>
            </a:r>
            <a:r>
              <a:rPr lang="en-US" altLang="ko-KR" dirty="0" smtClean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dirty="0" smtClean="0">
                <a:solidFill>
                  <a:prstClr val="black"/>
                </a:solidFill>
                <a:latin typeface="+mn-ea"/>
              </a:rPr>
              <a:t>가정 </a:t>
            </a:r>
            <a:r>
              <a:rPr lang="ko-KR" altLang="en-US" dirty="0">
                <a:solidFill>
                  <a:prstClr val="black"/>
                </a:solidFill>
                <a:latin typeface="+mn-ea"/>
              </a:rPr>
              <a:t>파괴</a:t>
            </a:r>
            <a:r>
              <a:rPr lang="en-US" altLang="ko-KR" dirty="0">
                <a:solidFill>
                  <a:prstClr val="black"/>
                </a:solidFill>
                <a:latin typeface="+mn-ea"/>
              </a:rPr>
              <a:t>, </a:t>
            </a:r>
            <a:r>
              <a:rPr lang="en-US" altLang="ko-KR" dirty="0" smtClean="0">
                <a:solidFill>
                  <a:prstClr val="black"/>
                </a:solidFill>
                <a:latin typeface="+mn-ea"/>
              </a:rPr>
              <a:t/>
            </a:r>
            <a:br>
              <a:rPr lang="en-US" altLang="ko-KR" dirty="0" smtClean="0">
                <a:solidFill>
                  <a:prstClr val="black"/>
                </a:solidFill>
                <a:latin typeface="+mn-ea"/>
              </a:rPr>
            </a:br>
            <a:r>
              <a:rPr lang="en-US" altLang="ko-KR" dirty="0" smtClean="0">
                <a:solidFill>
                  <a:prstClr val="black"/>
                </a:solidFill>
                <a:latin typeface="+mn-ea"/>
              </a:rPr>
              <a:t>7</a:t>
            </a:r>
            <a:r>
              <a:rPr lang="ko-KR" altLang="en-US" dirty="0">
                <a:solidFill>
                  <a:prstClr val="black"/>
                </a:solidFill>
                <a:latin typeface="+mn-ea"/>
              </a:rPr>
              <a:t>세 노동 성인 노동자 </a:t>
            </a:r>
            <a:r>
              <a:rPr lang="en-US" altLang="ko-KR" dirty="0">
                <a:solidFill>
                  <a:prstClr val="black"/>
                </a:solidFill>
                <a:latin typeface="+mn-ea"/>
              </a:rPr>
              <a:t>5</a:t>
            </a:r>
            <a:r>
              <a:rPr lang="ko-KR" altLang="en-US" dirty="0">
                <a:solidFill>
                  <a:prstClr val="black"/>
                </a:solidFill>
                <a:latin typeface="+mn-ea"/>
              </a:rPr>
              <a:t>분의 </a:t>
            </a:r>
            <a:r>
              <a:rPr lang="en-US" altLang="ko-KR" dirty="0">
                <a:solidFill>
                  <a:prstClr val="black"/>
                </a:solidFill>
                <a:latin typeface="+mn-ea"/>
              </a:rPr>
              <a:t>1 </a:t>
            </a:r>
            <a:r>
              <a:rPr lang="ko-KR" altLang="en-US" dirty="0">
                <a:solidFill>
                  <a:prstClr val="black"/>
                </a:solidFill>
                <a:latin typeface="+mn-ea"/>
              </a:rPr>
              <a:t>임금</a:t>
            </a:r>
            <a:r>
              <a:rPr lang="en-US" altLang="ko-KR" dirty="0">
                <a:solidFill>
                  <a:prstClr val="black"/>
                </a:solidFill>
                <a:latin typeface="+mn-ea"/>
              </a:rPr>
              <a:t>, </a:t>
            </a:r>
            <a:r>
              <a:rPr lang="en-US" altLang="ko-KR" dirty="0" smtClean="0">
                <a:solidFill>
                  <a:prstClr val="black"/>
                </a:solidFill>
                <a:latin typeface="+mn-ea"/>
              </a:rPr>
              <a:t/>
            </a:r>
            <a:br>
              <a:rPr lang="en-US" altLang="ko-KR" dirty="0" smtClean="0">
                <a:solidFill>
                  <a:prstClr val="black"/>
                </a:solidFill>
                <a:latin typeface="+mn-ea"/>
              </a:rPr>
            </a:br>
            <a:r>
              <a:rPr lang="ko-KR" altLang="en-US" dirty="0" smtClean="0">
                <a:solidFill>
                  <a:prstClr val="black"/>
                </a:solidFill>
                <a:latin typeface="+mn-ea"/>
              </a:rPr>
              <a:t>전체 </a:t>
            </a:r>
            <a:r>
              <a:rPr lang="ko-KR" altLang="en-US" dirty="0">
                <a:solidFill>
                  <a:prstClr val="black"/>
                </a:solidFill>
                <a:latin typeface="+mn-ea"/>
              </a:rPr>
              <a:t>산업 노동자의 </a:t>
            </a:r>
            <a:r>
              <a:rPr lang="en-US" altLang="ko-KR" dirty="0">
                <a:solidFill>
                  <a:prstClr val="black"/>
                </a:solidFill>
                <a:latin typeface="+mn-ea"/>
              </a:rPr>
              <a:t>4</a:t>
            </a:r>
            <a:r>
              <a:rPr lang="ko-KR" altLang="en-US" dirty="0">
                <a:solidFill>
                  <a:prstClr val="black"/>
                </a:solidFill>
                <a:latin typeface="+mn-ea"/>
              </a:rPr>
              <a:t>분의 </a:t>
            </a:r>
            <a:r>
              <a:rPr lang="en-US" altLang="ko-KR" dirty="0">
                <a:solidFill>
                  <a:prstClr val="black"/>
                </a:solidFill>
                <a:latin typeface="+mn-ea"/>
              </a:rPr>
              <a:t>1, </a:t>
            </a:r>
            <a:r>
              <a:rPr lang="ko-KR" altLang="en-US" dirty="0" smtClean="0">
                <a:solidFill>
                  <a:prstClr val="black"/>
                </a:solidFill>
                <a:latin typeface="+mn-ea"/>
              </a:rPr>
              <a:t>평균수명 </a:t>
            </a:r>
            <a:r>
              <a:rPr lang="en-US" altLang="ko-KR" dirty="0">
                <a:solidFill>
                  <a:prstClr val="black"/>
                </a:solidFill>
                <a:latin typeface="+mn-ea"/>
              </a:rPr>
              <a:t>17</a:t>
            </a:r>
            <a:r>
              <a:rPr lang="ko-KR" altLang="en-US" dirty="0">
                <a:solidFill>
                  <a:prstClr val="black"/>
                </a:solidFill>
                <a:latin typeface="+mn-ea"/>
              </a:rPr>
              <a:t>세 </a:t>
            </a:r>
            <a:endParaRPr lang="en-US" altLang="ko-KR" dirty="0" smtClean="0">
              <a:solidFill>
                <a:prstClr val="black"/>
              </a:solidFill>
              <a:latin typeface="+mn-ea"/>
            </a:endParaRPr>
          </a:p>
          <a:p>
            <a:pPr marL="177800" lvl="0" indent="-177800" latinLnBrk="0">
              <a:lnSpc>
                <a:spcPct val="130000"/>
              </a:lnSpc>
              <a:spcBef>
                <a:spcPts val="100"/>
              </a:spcBef>
              <a:buFont typeface="Arial" pitchFamily="34" charset="0"/>
              <a:buChar char="•"/>
              <a:defRPr/>
            </a:pPr>
            <a:endParaRPr lang="ko-KR" altLang="en-US" sz="1200" dirty="0">
              <a:solidFill>
                <a:prstClr val="black"/>
              </a:solidFill>
              <a:latin typeface="+mn-ea"/>
            </a:endParaRPr>
          </a:p>
          <a:p>
            <a:pPr marL="177800" lvl="0" indent="-177800" latinLnBrk="0">
              <a:lnSpc>
                <a:spcPct val="130000"/>
              </a:lnSpc>
              <a:spcBef>
                <a:spcPts val="100"/>
              </a:spcBef>
              <a:buFont typeface="Arial" pitchFamily="34" charset="0"/>
              <a:buChar char="•"/>
              <a:defRPr/>
            </a:pPr>
            <a:r>
              <a:rPr lang="en-US" altLang="ko-KR" dirty="0">
                <a:solidFill>
                  <a:prstClr val="black"/>
                </a:solidFill>
                <a:latin typeface="+mn-ea"/>
              </a:rPr>
              <a:t>10</a:t>
            </a:r>
            <a:r>
              <a:rPr lang="ko-KR" altLang="en-US" dirty="0">
                <a:solidFill>
                  <a:prstClr val="black"/>
                </a:solidFill>
                <a:latin typeface="+mn-ea"/>
              </a:rPr>
              <a:t>살 런던 섬유 잡화상 취직</a:t>
            </a:r>
            <a:r>
              <a:rPr lang="en-US" altLang="ko-KR" dirty="0">
                <a:solidFill>
                  <a:prstClr val="black"/>
                </a:solidFill>
                <a:latin typeface="+mn-ea"/>
              </a:rPr>
              <a:t>, 18</a:t>
            </a:r>
            <a:r>
              <a:rPr lang="ko-KR" altLang="en-US" dirty="0" smtClean="0">
                <a:solidFill>
                  <a:prstClr val="black"/>
                </a:solidFill>
                <a:latin typeface="+mn-ea"/>
              </a:rPr>
              <a:t>살 방직 </a:t>
            </a:r>
            <a:r>
              <a:rPr lang="ko-KR" altLang="en-US" dirty="0">
                <a:solidFill>
                  <a:prstClr val="black"/>
                </a:solidFill>
                <a:latin typeface="+mn-ea"/>
              </a:rPr>
              <a:t>공장</a:t>
            </a:r>
            <a:r>
              <a:rPr lang="en-US" altLang="ko-KR" dirty="0">
                <a:solidFill>
                  <a:prstClr val="black"/>
                </a:solidFill>
                <a:latin typeface="+mn-ea"/>
              </a:rPr>
              <a:t>, </a:t>
            </a:r>
            <a:r>
              <a:rPr lang="en-US" altLang="ko-KR" dirty="0" smtClean="0">
                <a:solidFill>
                  <a:prstClr val="black"/>
                </a:solidFill>
                <a:latin typeface="+mn-ea"/>
              </a:rPr>
              <a:t/>
            </a:r>
            <a:br>
              <a:rPr lang="en-US" altLang="ko-KR" dirty="0" smtClean="0">
                <a:solidFill>
                  <a:prstClr val="black"/>
                </a:solidFill>
                <a:latin typeface="+mn-ea"/>
              </a:rPr>
            </a:br>
            <a:r>
              <a:rPr lang="en-US" altLang="ko-KR" dirty="0" smtClean="0">
                <a:solidFill>
                  <a:prstClr val="black"/>
                </a:solidFill>
                <a:latin typeface="+mn-ea"/>
              </a:rPr>
              <a:t>21</a:t>
            </a:r>
            <a:r>
              <a:rPr lang="ko-KR" altLang="en-US" dirty="0">
                <a:solidFill>
                  <a:prstClr val="black"/>
                </a:solidFill>
                <a:latin typeface="+mn-ea"/>
              </a:rPr>
              <a:t>살 </a:t>
            </a:r>
            <a:r>
              <a:rPr lang="en-US" altLang="ko-KR" dirty="0">
                <a:solidFill>
                  <a:prstClr val="black"/>
                </a:solidFill>
                <a:latin typeface="+mn-ea"/>
              </a:rPr>
              <a:t>500</a:t>
            </a:r>
            <a:r>
              <a:rPr lang="ko-KR" altLang="en-US" dirty="0">
                <a:solidFill>
                  <a:prstClr val="black"/>
                </a:solidFill>
                <a:latin typeface="+mn-ea"/>
              </a:rPr>
              <a:t>명 공장 사장</a:t>
            </a:r>
            <a:r>
              <a:rPr lang="en-US" altLang="ko-KR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dirty="0">
                <a:solidFill>
                  <a:prstClr val="black"/>
                </a:solidFill>
                <a:latin typeface="+mn-ea"/>
              </a:rPr>
              <a:t>품질과  노무관리 역량 탁월</a:t>
            </a:r>
            <a:r>
              <a:rPr lang="en-US" altLang="ko-KR" dirty="0">
                <a:solidFill>
                  <a:prstClr val="black"/>
                </a:solidFill>
                <a:latin typeface="+mn-ea"/>
              </a:rPr>
              <a:t>, </a:t>
            </a:r>
            <a:r>
              <a:rPr lang="en-US" altLang="ko-KR" dirty="0" smtClean="0">
                <a:solidFill>
                  <a:prstClr val="black"/>
                </a:solidFill>
                <a:latin typeface="+mn-ea"/>
              </a:rPr>
              <a:t/>
            </a:r>
            <a:br>
              <a:rPr lang="en-US" altLang="ko-KR" dirty="0" smtClean="0">
                <a:solidFill>
                  <a:prstClr val="black"/>
                </a:solidFill>
                <a:latin typeface="+mn-ea"/>
              </a:rPr>
            </a:br>
            <a:r>
              <a:rPr lang="en-US" altLang="ko-KR" dirty="0" smtClean="0">
                <a:solidFill>
                  <a:prstClr val="black"/>
                </a:solidFill>
                <a:latin typeface="+mn-ea"/>
              </a:rPr>
              <a:t>30</a:t>
            </a:r>
            <a:r>
              <a:rPr lang="ko-KR" altLang="en-US" dirty="0">
                <a:solidFill>
                  <a:prstClr val="black"/>
                </a:solidFill>
                <a:latin typeface="+mn-ea"/>
              </a:rPr>
              <a:t>살 </a:t>
            </a:r>
            <a:r>
              <a:rPr lang="ko-KR" altLang="en-US" dirty="0" err="1">
                <a:solidFill>
                  <a:prstClr val="black"/>
                </a:solidFill>
                <a:latin typeface="+mn-ea"/>
              </a:rPr>
              <a:t>뉴라나크</a:t>
            </a:r>
            <a:r>
              <a:rPr lang="ko-KR" altLang="en-US" dirty="0">
                <a:solidFill>
                  <a:prstClr val="black"/>
                </a:solidFill>
                <a:latin typeface="+mn-ea"/>
              </a:rPr>
              <a:t> 공장사장 취임 </a:t>
            </a:r>
            <a:r>
              <a:rPr lang="en-US" altLang="ko-KR" dirty="0">
                <a:solidFill>
                  <a:prstClr val="black"/>
                </a:solidFill>
                <a:latin typeface="+mn-ea"/>
              </a:rPr>
              <a:t>2500</a:t>
            </a:r>
            <a:r>
              <a:rPr lang="ko-KR" altLang="en-US" dirty="0">
                <a:solidFill>
                  <a:prstClr val="black"/>
                </a:solidFill>
                <a:latin typeface="+mn-ea"/>
              </a:rPr>
              <a:t>명 </a:t>
            </a:r>
            <a:r>
              <a:rPr lang="en-US" altLang="ko-KR" dirty="0">
                <a:solidFill>
                  <a:prstClr val="black"/>
                </a:solidFill>
                <a:latin typeface="+mn-ea"/>
              </a:rPr>
              <a:t>55</a:t>
            </a:r>
            <a:r>
              <a:rPr lang="ko-KR" altLang="en-US" dirty="0">
                <a:solidFill>
                  <a:prstClr val="black"/>
                </a:solidFill>
                <a:latin typeface="+mn-ea"/>
              </a:rPr>
              <a:t>세 까지 </a:t>
            </a:r>
            <a:r>
              <a:rPr lang="en-US" altLang="ko-KR" dirty="0" smtClean="0">
                <a:solidFill>
                  <a:prstClr val="black"/>
                </a:solidFill>
                <a:latin typeface="+mn-ea"/>
              </a:rPr>
              <a:t/>
            </a:r>
            <a:br>
              <a:rPr lang="en-US" altLang="ko-KR" dirty="0" smtClean="0">
                <a:solidFill>
                  <a:prstClr val="black"/>
                </a:solidFill>
                <a:latin typeface="+mn-ea"/>
              </a:rPr>
            </a:br>
            <a:r>
              <a:rPr lang="ko-KR" altLang="en-US" dirty="0" smtClean="0">
                <a:solidFill>
                  <a:prstClr val="black"/>
                </a:solidFill>
                <a:latin typeface="+mn-ea"/>
              </a:rPr>
              <a:t>최고의 </a:t>
            </a:r>
            <a:r>
              <a:rPr lang="ko-KR" altLang="en-US" dirty="0">
                <a:solidFill>
                  <a:prstClr val="black"/>
                </a:solidFill>
                <a:latin typeface="+mn-ea"/>
              </a:rPr>
              <a:t>사장임</a:t>
            </a:r>
            <a:r>
              <a:rPr lang="en-US" altLang="ko-KR" dirty="0">
                <a:solidFill>
                  <a:prstClr val="black"/>
                </a:solidFill>
                <a:latin typeface="+mn-ea"/>
              </a:rPr>
              <a:t>. </a:t>
            </a:r>
            <a:r>
              <a:rPr lang="ko-KR" altLang="en-US" dirty="0" err="1">
                <a:solidFill>
                  <a:prstClr val="black"/>
                </a:solidFill>
                <a:latin typeface="+mn-ea"/>
              </a:rPr>
              <a:t>뉴하모니생산소비협동공동체</a:t>
            </a:r>
            <a:r>
              <a:rPr lang="ko-KR" altLang="en-US" dirty="0">
                <a:solidFill>
                  <a:prstClr val="black"/>
                </a:solidFill>
                <a:latin typeface="+mn-ea"/>
              </a:rPr>
              <a:t> </a:t>
            </a:r>
            <a:r>
              <a:rPr lang="en-US" altLang="ko-KR" dirty="0">
                <a:solidFill>
                  <a:prstClr val="black"/>
                </a:solidFill>
                <a:latin typeface="+mn-ea"/>
              </a:rPr>
              <a:t>800</a:t>
            </a:r>
            <a:r>
              <a:rPr lang="ko-KR" altLang="en-US" dirty="0">
                <a:solidFill>
                  <a:prstClr val="black"/>
                </a:solidFill>
                <a:latin typeface="+mn-ea"/>
              </a:rPr>
              <a:t>명중 </a:t>
            </a:r>
            <a:r>
              <a:rPr lang="en-US" altLang="ko-KR" dirty="0">
                <a:solidFill>
                  <a:prstClr val="black"/>
                </a:solidFill>
                <a:latin typeface="+mn-ea"/>
              </a:rPr>
              <a:t>110</a:t>
            </a:r>
            <a:r>
              <a:rPr lang="ko-KR" altLang="en-US" dirty="0">
                <a:solidFill>
                  <a:prstClr val="black"/>
                </a:solidFill>
                <a:latin typeface="+mn-ea"/>
              </a:rPr>
              <a:t>명만 일함 </a:t>
            </a:r>
            <a:r>
              <a:rPr lang="en-US" altLang="ko-KR" dirty="0">
                <a:solidFill>
                  <a:prstClr val="black"/>
                </a:solidFill>
                <a:latin typeface="+mn-ea"/>
              </a:rPr>
              <a:t>. </a:t>
            </a:r>
            <a:r>
              <a:rPr lang="ko-KR" altLang="en-US" dirty="0">
                <a:solidFill>
                  <a:prstClr val="black"/>
                </a:solidFill>
                <a:latin typeface="+mn-ea"/>
              </a:rPr>
              <a:t>자급자족 </a:t>
            </a:r>
            <a:r>
              <a:rPr lang="ko-KR" altLang="en-US" dirty="0" smtClean="0">
                <a:solidFill>
                  <a:prstClr val="black"/>
                </a:solidFill>
                <a:latin typeface="+mn-ea"/>
              </a:rPr>
              <a:t>안됨</a:t>
            </a:r>
            <a:endParaRPr lang="en-US" altLang="ko-KR" dirty="0" smtClean="0">
              <a:solidFill>
                <a:prstClr val="black"/>
              </a:solidFill>
              <a:latin typeface="+mn-ea"/>
            </a:endParaRPr>
          </a:p>
          <a:p>
            <a:pPr marL="177800" lvl="0" indent="-177800" latinLnBrk="0">
              <a:lnSpc>
                <a:spcPct val="130000"/>
              </a:lnSpc>
              <a:spcBef>
                <a:spcPts val="100"/>
              </a:spcBef>
              <a:buFont typeface="Arial" pitchFamily="34" charset="0"/>
              <a:buChar char="•"/>
              <a:defRPr/>
            </a:pPr>
            <a:endParaRPr lang="ko-KR" altLang="en-US" sz="1200" dirty="0">
              <a:solidFill>
                <a:prstClr val="black"/>
              </a:solidFill>
              <a:latin typeface="+mn-ea"/>
            </a:endParaRPr>
          </a:p>
          <a:p>
            <a:pPr marL="177800" lvl="0" indent="-177800" latinLnBrk="0">
              <a:lnSpc>
                <a:spcPct val="130000"/>
              </a:lnSpc>
              <a:spcBef>
                <a:spcPts val="100"/>
              </a:spcBef>
              <a:buFont typeface="Arial" pitchFamily="34" charset="0"/>
              <a:buChar char="•"/>
              <a:defRPr/>
            </a:pPr>
            <a:r>
              <a:rPr lang="ko-KR" altLang="en-US" dirty="0">
                <a:solidFill>
                  <a:prstClr val="black"/>
                </a:solidFill>
                <a:latin typeface="+mn-ea"/>
              </a:rPr>
              <a:t>노동자 복지가 생산성 향상에 직결</a:t>
            </a:r>
            <a:r>
              <a:rPr lang="en-US" altLang="ko-KR" dirty="0">
                <a:solidFill>
                  <a:prstClr val="black"/>
                </a:solidFill>
                <a:latin typeface="+mn-ea"/>
              </a:rPr>
              <a:t>, </a:t>
            </a:r>
            <a:r>
              <a:rPr lang="en-US" altLang="ko-KR" dirty="0" smtClean="0">
                <a:solidFill>
                  <a:prstClr val="black"/>
                </a:solidFill>
                <a:latin typeface="+mn-ea"/>
              </a:rPr>
              <a:t/>
            </a:r>
            <a:br>
              <a:rPr lang="en-US" altLang="ko-KR" dirty="0" smtClean="0">
                <a:solidFill>
                  <a:prstClr val="black"/>
                </a:solidFill>
                <a:latin typeface="+mn-ea"/>
              </a:rPr>
            </a:br>
            <a:r>
              <a:rPr lang="en-US" altLang="ko-KR" dirty="0" smtClean="0">
                <a:solidFill>
                  <a:prstClr val="black"/>
                </a:solidFill>
                <a:latin typeface="+mn-ea"/>
              </a:rPr>
              <a:t>10</a:t>
            </a:r>
            <a:r>
              <a:rPr lang="ko-KR" altLang="en-US" dirty="0" err="1">
                <a:solidFill>
                  <a:prstClr val="black"/>
                </a:solidFill>
                <a:latin typeface="+mn-ea"/>
              </a:rPr>
              <a:t>세이하</a:t>
            </a:r>
            <a:r>
              <a:rPr lang="ko-KR" altLang="en-US" dirty="0">
                <a:solidFill>
                  <a:prstClr val="black"/>
                </a:solidFill>
                <a:latin typeface="+mn-ea"/>
              </a:rPr>
              <a:t> 유년노동제한 성인 </a:t>
            </a:r>
            <a:r>
              <a:rPr lang="en-US" altLang="ko-KR" dirty="0">
                <a:solidFill>
                  <a:prstClr val="black"/>
                </a:solidFill>
                <a:latin typeface="+mn-ea"/>
              </a:rPr>
              <a:t>17</a:t>
            </a:r>
            <a:r>
              <a:rPr lang="ko-KR" altLang="en-US" dirty="0">
                <a:solidFill>
                  <a:prstClr val="black"/>
                </a:solidFill>
                <a:latin typeface="+mn-ea"/>
              </a:rPr>
              <a:t>시간 노동 </a:t>
            </a:r>
            <a:r>
              <a:rPr lang="en-US" altLang="ko-KR" dirty="0">
                <a:solidFill>
                  <a:prstClr val="black"/>
                </a:solidFill>
                <a:latin typeface="+mn-ea"/>
              </a:rPr>
              <a:t>10</a:t>
            </a:r>
            <a:r>
              <a:rPr lang="ko-KR" altLang="en-US" dirty="0">
                <a:solidFill>
                  <a:prstClr val="black"/>
                </a:solidFill>
                <a:latin typeface="+mn-ea"/>
              </a:rPr>
              <a:t>시간 축소 </a:t>
            </a:r>
            <a:r>
              <a:rPr lang="en-US" altLang="ko-KR" dirty="0" smtClean="0">
                <a:solidFill>
                  <a:prstClr val="black"/>
                </a:solidFill>
                <a:latin typeface="+mn-ea"/>
              </a:rPr>
              <a:t/>
            </a:r>
            <a:br>
              <a:rPr lang="en-US" altLang="ko-KR" dirty="0" smtClean="0">
                <a:solidFill>
                  <a:prstClr val="black"/>
                </a:solidFill>
                <a:latin typeface="+mn-ea"/>
              </a:rPr>
            </a:br>
            <a:r>
              <a:rPr lang="ko-KR" altLang="en-US" dirty="0" smtClean="0">
                <a:solidFill>
                  <a:prstClr val="black"/>
                </a:solidFill>
                <a:latin typeface="+mn-ea"/>
              </a:rPr>
              <a:t>세계 </a:t>
            </a:r>
            <a:r>
              <a:rPr lang="ko-KR" altLang="en-US" dirty="0">
                <a:solidFill>
                  <a:prstClr val="black"/>
                </a:solidFill>
                <a:latin typeface="+mn-ea"/>
              </a:rPr>
              <a:t>최초 유아학교 </a:t>
            </a:r>
            <a:r>
              <a:rPr lang="en-US" altLang="ko-KR" dirty="0">
                <a:solidFill>
                  <a:prstClr val="black"/>
                </a:solidFill>
                <a:latin typeface="+mn-ea"/>
              </a:rPr>
              <a:t>500</a:t>
            </a:r>
            <a:r>
              <a:rPr lang="ko-KR" altLang="en-US" dirty="0">
                <a:solidFill>
                  <a:prstClr val="black"/>
                </a:solidFill>
                <a:latin typeface="+mn-ea"/>
              </a:rPr>
              <a:t>명</a:t>
            </a:r>
            <a:r>
              <a:rPr lang="en-US" altLang="ko-KR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dirty="0">
                <a:solidFill>
                  <a:prstClr val="black"/>
                </a:solidFill>
                <a:latin typeface="+mn-ea"/>
              </a:rPr>
              <a:t>낮에는 유치원</a:t>
            </a:r>
            <a:r>
              <a:rPr lang="en-US" altLang="ko-KR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dirty="0">
                <a:solidFill>
                  <a:prstClr val="black"/>
                </a:solidFill>
                <a:latin typeface="+mn-ea"/>
              </a:rPr>
              <a:t>밤에는 학교</a:t>
            </a:r>
            <a:r>
              <a:rPr lang="en-US" altLang="ko-KR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dirty="0">
                <a:solidFill>
                  <a:prstClr val="black"/>
                </a:solidFill>
                <a:latin typeface="+mn-ea"/>
              </a:rPr>
              <a:t>교육 </a:t>
            </a:r>
            <a:r>
              <a:rPr lang="en-US" altLang="ko-KR" dirty="0">
                <a:solidFill>
                  <a:prstClr val="black"/>
                </a:solidFill>
                <a:latin typeface="+mn-ea"/>
              </a:rPr>
              <a:t>, 80</a:t>
            </a:r>
            <a:r>
              <a:rPr lang="ko-KR" altLang="en-US" dirty="0">
                <a:solidFill>
                  <a:prstClr val="black"/>
                </a:solidFill>
                <a:latin typeface="+mn-ea"/>
              </a:rPr>
              <a:t>만 조합원 </a:t>
            </a:r>
            <a:r>
              <a:rPr lang="ko-KR" altLang="en-US" dirty="0" smtClean="0">
                <a:solidFill>
                  <a:prstClr val="black"/>
                </a:solidFill>
                <a:latin typeface="+mn-ea"/>
              </a:rPr>
              <a:t>전국노동자</a:t>
            </a:r>
            <a:endParaRPr lang="en-US" altLang="ko-KR" dirty="0">
              <a:solidFill>
                <a:prstClr val="black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89333755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[</a:t>
            </a:r>
            <a:r>
              <a:rPr lang="ko-KR" altLang="en-US" dirty="0" smtClean="0"/>
              <a:t>활동</a:t>
            </a:r>
            <a:r>
              <a:rPr lang="en-US" altLang="ko-KR" dirty="0" smtClean="0"/>
              <a:t>] Best </a:t>
            </a:r>
            <a:r>
              <a:rPr lang="ko-KR" altLang="en-US" dirty="0" smtClean="0"/>
              <a:t>동기부여 방법 찾기</a:t>
            </a:r>
            <a:endParaRPr lang="ko-KR" altLang="en-US" dirty="0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110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양쪽 모서리가 둥근 사각형 4"/>
          <p:cNvSpPr/>
          <p:nvPr/>
        </p:nvSpPr>
        <p:spPr>
          <a:xfrm>
            <a:off x="287524" y="1988840"/>
            <a:ext cx="8568952" cy="4464496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8" name="양쪽 모서리가 둥근 사각형 7"/>
          <p:cNvSpPr/>
          <p:nvPr/>
        </p:nvSpPr>
        <p:spPr>
          <a:xfrm>
            <a:off x="294714" y="1988840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>
                <a:solidFill>
                  <a:schemeClr val="tx1"/>
                </a:solidFill>
              </a:rPr>
              <a:t>STEP 4.</a:t>
            </a:r>
            <a:endParaRPr lang="ko-KR" altLang="en-US" sz="2800" b="1" dirty="0">
              <a:solidFill>
                <a:schemeClr val="tx1"/>
              </a:solidFill>
            </a:endParaRPr>
          </a:p>
        </p:txBody>
      </p:sp>
      <p:pic>
        <p:nvPicPr>
          <p:cNvPr id="9" name="Picture 2" descr="C:\Users\위현진\AppData\Local\Microsoft\Windows\Temporary Internet Files\Content.IE5\QXLNBWJK\MC900433921[1].png">
            <a:hlinkClick r:id="rId3" action="ppaction://program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522" y="1782316"/>
            <a:ext cx="638572" cy="63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직사각형 2"/>
          <p:cNvSpPr/>
          <p:nvPr/>
        </p:nvSpPr>
        <p:spPr>
          <a:xfrm>
            <a:off x="755576" y="2861499"/>
            <a:ext cx="7776864" cy="1169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3050" indent="-273050" latinLnBrk="0">
              <a:lnSpc>
                <a:spcPct val="120000"/>
              </a:lnSpc>
            </a:pPr>
            <a:r>
              <a:rPr lang="en-US" altLang="ko-KR" sz="2000" dirty="0" smtClean="0"/>
              <a:t>4. </a:t>
            </a:r>
            <a:r>
              <a:rPr lang="ko-KR" altLang="en-US" sz="2000" dirty="0"/>
              <a:t>배포된 전지에 </a:t>
            </a:r>
            <a:r>
              <a:rPr lang="en-US" altLang="ko-KR" sz="2000" dirty="0" smtClean="0"/>
              <a:t>2</a:t>
            </a:r>
            <a:r>
              <a:rPr lang="en-US" altLang="ko-KR" sz="2000" dirty="0"/>
              <a:t>, 3</a:t>
            </a:r>
            <a:r>
              <a:rPr lang="ko-KR" altLang="en-US" sz="2000" dirty="0"/>
              <a:t>번에 대한 </a:t>
            </a:r>
            <a:r>
              <a:rPr lang="ko-KR" altLang="en-US" sz="2000" dirty="0" err="1" smtClean="0"/>
              <a:t>팀별</a:t>
            </a:r>
            <a:r>
              <a:rPr lang="ko-KR" altLang="en-US" sz="2000" dirty="0" smtClean="0"/>
              <a:t> </a:t>
            </a:r>
            <a:r>
              <a:rPr lang="ko-KR" altLang="en-US" sz="2000" dirty="0"/>
              <a:t>논의를 </a:t>
            </a:r>
            <a:r>
              <a:rPr lang="ko-KR" altLang="en-US" sz="2000" dirty="0" smtClean="0"/>
              <a:t>정리합니다</a:t>
            </a:r>
            <a:r>
              <a:rPr lang="en-US" altLang="ko-KR" sz="2000" dirty="0" smtClean="0"/>
              <a:t>. (10</a:t>
            </a:r>
            <a:r>
              <a:rPr lang="ko-KR" altLang="en-US" sz="2000" dirty="0" smtClean="0"/>
              <a:t>분</a:t>
            </a:r>
            <a:r>
              <a:rPr lang="en-US" altLang="ko-KR" sz="2000" dirty="0" smtClean="0"/>
              <a:t>)</a:t>
            </a:r>
          </a:p>
          <a:p>
            <a:pPr marL="273050" indent="-273050" latinLnBrk="0">
              <a:lnSpc>
                <a:spcPct val="120000"/>
              </a:lnSpc>
            </a:pPr>
            <a:endParaRPr lang="en-US" altLang="ko-KR" sz="2000" dirty="0"/>
          </a:p>
          <a:p>
            <a:pPr marL="273050" indent="-273050" latinLnBrk="0">
              <a:lnSpc>
                <a:spcPct val="120000"/>
              </a:lnSpc>
            </a:pPr>
            <a:r>
              <a:rPr lang="en-US" altLang="ko-KR" sz="2000" dirty="0" smtClean="0"/>
              <a:t>5. </a:t>
            </a:r>
            <a:r>
              <a:rPr lang="ko-KR" altLang="en-US" sz="2000" dirty="0" smtClean="0"/>
              <a:t>각 팀의 </a:t>
            </a:r>
            <a:r>
              <a:rPr lang="ko-KR" altLang="en-US" sz="2000" dirty="0"/>
              <a:t>결과를 발표해봅니다</a:t>
            </a:r>
            <a:r>
              <a:rPr lang="en-US" altLang="ko-KR" sz="2000" dirty="0"/>
              <a:t>. </a:t>
            </a:r>
            <a:r>
              <a:rPr lang="en-US" altLang="ko-KR" sz="2000" dirty="0" smtClean="0"/>
              <a:t>(20</a:t>
            </a:r>
            <a:r>
              <a:rPr lang="ko-KR" altLang="en-US" sz="2000" dirty="0" smtClean="0"/>
              <a:t>분</a:t>
            </a:r>
            <a:r>
              <a:rPr lang="en-US" altLang="ko-KR" sz="2000" dirty="0" smtClean="0"/>
              <a:t>)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7" y="3662101"/>
            <a:ext cx="3600793" cy="25241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327272" y="1988840"/>
            <a:ext cx="1478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/>
              <a:t>소요시간 </a:t>
            </a:r>
            <a:r>
              <a:rPr lang="en-US" altLang="ko-KR" sz="1400" b="1" dirty="0" smtClean="0"/>
              <a:t>:</a:t>
            </a:r>
            <a:r>
              <a:rPr lang="ko-KR" altLang="en-US" sz="1400" b="1" dirty="0"/>
              <a:t> </a:t>
            </a:r>
            <a:r>
              <a:rPr lang="en-US" altLang="ko-KR" sz="1400" b="1" dirty="0" smtClean="0"/>
              <a:t>30min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214949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7</a:t>
            </a:r>
            <a:r>
              <a:rPr lang="ko-KR" altLang="en-US" dirty="0"/>
              <a:t>단계 동기부여 </a:t>
            </a:r>
            <a:r>
              <a:rPr lang="ko-KR" altLang="en-US" dirty="0" smtClean="0"/>
              <a:t>모델</a:t>
            </a:r>
            <a:endParaRPr lang="ko-KR" altLang="en-US" dirty="0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111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8" name="Picture 2" descr="Thomas J. Wats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665"/>
          <a:stretch>
            <a:fillRect/>
          </a:stretch>
        </p:blipFill>
        <p:spPr bwMode="auto">
          <a:xfrm>
            <a:off x="6273800" y="3213100"/>
            <a:ext cx="2114550" cy="287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5873750" y="6143625"/>
            <a:ext cx="2553904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ko-KR" sz="1400">
                <a:latin typeface="+mn-ea"/>
              </a:rPr>
              <a:t>Thomas J. Watson, </a:t>
            </a:r>
            <a:r>
              <a:rPr lang="ko-KR" altLang="en-US" sz="1400">
                <a:latin typeface="+mn-ea"/>
              </a:rPr>
              <a:t>전 </a:t>
            </a:r>
            <a:r>
              <a:rPr lang="en-US" altLang="ko-KR" sz="1400">
                <a:latin typeface="+mn-ea"/>
              </a:rPr>
              <a:t>IBM</a:t>
            </a:r>
            <a:r>
              <a:rPr lang="ko-KR" altLang="en-US" sz="1400">
                <a:latin typeface="+mn-ea"/>
              </a:rPr>
              <a:t>회장</a:t>
            </a:r>
          </a:p>
        </p:txBody>
      </p:sp>
      <p:sp>
        <p:nvSpPr>
          <p:cNvPr id="10" name="AutoShape 4"/>
          <p:cNvSpPr>
            <a:spLocks noChangeArrowheads="1"/>
          </p:cNvSpPr>
          <p:nvPr/>
        </p:nvSpPr>
        <p:spPr bwMode="auto">
          <a:xfrm>
            <a:off x="250825" y="1773238"/>
            <a:ext cx="6626225" cy="3674406"/>
          </a:xfrm>
          <a:prstGeom prst="wedgeEllipseCallout">
            <a:avLst>
              <a:gd name="adj1" fmla="val 41829"/>
              <a:gd name="adj2" fmla="val 49389"/>
            </a:avLst>
          </a:prstGeom>
          <a:solidFill>
            <a:srgbClr val="FFFFCC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ko-KR">
                <a:latin typeface="+mn-ea"/>
              </a:rPr>
              <a:t>“</a:t>
            </a:r>
            <a:r>
              <a:rPr lang="ko-KR" altLang="en-US">
                <a:latin typeface="+mn-ea"/>
              </a:rPr>
              <a:t>어떤 기업이 성공하느냐 실패하느냐의 실제 차이는 그 기업에 소속되어 있는 사람들의 재능과 열정을 얼마나 잘 끌어내느냐 하는 능력에 의해 좌우된다고 나는 믿는다</a:t>
            </a:r>
            <a:r>
              <a:rPr lang="en-US" altLang="ko-KR">
                <a:latin typeface="+mn-ea"/>
              </a:rPr>
              <a:t>.”</a:t>
            </a:r>
          </a:p>
          <a:p>
            <a:pPr algn="l">
              <a:lnSpc>
                <a:spcPct val="130000"/>
              </a:lnSpc>
            </a:pPr>
            <a:endParaRPr lang="en-US" altLang="ko-KR">
              <a:latin typeface="+mn-ea"/>
            </a:endParaRPr>
          </a:p>
          <a:p>
            <a:pPr algn="l">
              <a:lnSpc>
                <a:spcPct val="130000"/>
              </a:lnSpc>
            </a:pPr>
            <a:endParaRPr lang="en-US" altLang="ko-KR">
              <a:latin typeface="+mn-ea"/>
            </a:endParaRPr>
          </a:p>
          <a:p>
            <a:pPr algn="l">
              <a:lnSpc>
                <a:spcPct val="130000"/>
              </a:lnSpc>
            </a:pPr>
            <a:r>
              <a:rPr lang="en-US" altLang="ko-KR">
                <a:latin typeface="+mn-ea"/>
              </a:rPr>
              <a:t> </a:t>
            </a:r>
          </a:p>
        </p:txBody>
      </p:sp>
      <p:sp>
        <p:nvSpPr>
          <p:cNvPr id="11" name="AutoShape 5"/>
          <p:cNvSpPr>
            <a:spLocks noChangeArrowheads="1"/>
          </p:cNvSpPr>
          <p:nvPr/>
        </p:nvSpPr>
        <p:spPr bwMode="auto">
          <a:xfrm>
            <a:off x="1619250" y="4132263"/>
            <a:ext cx="3743325" cy="750887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38100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ko-KR" altLang="en-US" sz="2400">
                <a:solidFill>
                  <a:srgbClr val="FF0000"/>
                </a:solidFill>
                <a:latin typeface="+mn-ea"/>
              </a:rPr>
              <a:t>성과 </a:t>
            </a:r>
            <a:r>
              <a:rPr lang="en-US" altLang="ko-KR" sz="2400">
                <a:latin typeface="+mn-ea"/>
              </a:rPr>
              <a:t>= </a:t>
            </a:r>
            <a:r>
              <a:rPr lang="ko-KR" altLang="en-US" sz="3600">
                <a:solidFill>
                  <a:srgbClr val="FF0000"/>
                </a:solidFill>
                <a:latin typeface="+mn-ea"/>
              </a:rPr>
              <a:t>동기</a:t>
            </a:r>
            <a:r>
              <a:rPr lang="ko-KR" altLang="en-US" sz="2400">
                <a:latin typeface="+mn-ea"/>
              </a:rPr>
              <a:t> </a:t>
            </a:r>
            <a:r>
              <a:rPr lang="en-US" altLang="ko-KR" sz="2400">
                <a:latin typeface="+mn-ea"/>
              </a:rPr>
              <a:t>× </a:t>
            </a:r>
            <a:r>
              <a:rPr lang="ko-KR" altLang="en-US" sz="2400">
                <a:latin typeface="+mn-ea"/>
              </a:rPr>
              <a:t>능력 </a:t>
            </a:r>
            <a:endParaRPr lang="en-US" altLang="ko-KR" sz="2400">
              <a:latin typeface="+mn-ea"/>
            </a:endParaRP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684212" y="1392238"/>
            <a:ext cx="2231603" cy="408623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ko-KR" altLang="en-US" b="1" dirty="0" smtClean="0">
                <a:latin typeface="+mn-ea"/>
              </a:rPr>
              <a:t>성공과 </a:t>
            </a:r>
            <a:r>
              <a:rPr lang="ko-KR" altLang="en-US" b="1" dirty="0">
                <a:latin typeface="+mn-ea"/>
              </a:rPr>
              <a:t>실패의 차이</a:t>
            </a:r>
          </a:p>
        </p:txBody>
      </p:sp>
    </p:spTree>
    <p:extLst>
      <p:ext uri="{BB962C8B-B14F-4D97-AF65-F5344CB8AC3E}">
        <p14:creationId xmlns:p14="http://schemas.microsoft.com/office/powerpoint/2010/main" val="1283277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7</a:t>
            </a:r>
            <a:r>
              <a:rPr lang="ko-KR" altLang="en-US" dirty="0"/>
              <a:t>단계 동기부여 </a:t>
            </a:r>
            <a:r>
              <a:rPr lang="ko-KR" altLang="en-US" dirty="0" smtClean="0"/>
              <a:t>모델</a:t>
            </a:r>
            <a:endParaRPr lang="ko-KR" altLang="en-US" dirty="0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112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684212" y="1392238"/>
            <a:ext cx="2879725" cy="408623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ko-KR" altLang="en-US" b="1" dirty="0">
                <a:latin typeface="+mn-ea"/>
              </a:rPr>
              <a:t>동기부여도 이제 </a:t>
            </a:r>
            <a:r>
              <a:rPr lang="ko-KR" altLang="en-US" b="1" dirty="0" err="1">
                <a:latin typeface="+mn-ea"/>
              </a:rPr>
              <a:t>맞춤식</a:t>
            </a:r>
            <a:r>
              <a:rPr lang="en-US" altLang="ko-KR" b="1" dirty="0">
                <a:latin typeface="+mn-ea"/>
              </a:rPr>
              <a:t>!</a:t>
            </a: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512068" y="4836532"/>
            <a:ext cx="3024187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>
              <a:latin typeface="+mn-ea"/>
            </a:endParaRPr>
          </a:p>
        </p:txBody>
      </p:sp>
      <p:sp>
        <p:nvSpPr>
          <p:cNvPr id="9" name="Line 5"/>
          <p:cNvSpPr>
            <a:spLocks noChangeShapeType="1"/>
          </p:cNvSpPr>
          <p:nvPr/>
        </p:nvSpPr>
        <p:spPr bwMode="auto">
          <a:xfrm>
            <a:off x="727968" y="4458707"/>
            <a:ext cx="2808287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>
              <a:latin typeface="+mn-ea"/>
            </a:endParaRPr>
          </a:p>
        </p:txBody>
      </p:sp>
      <p:sp>
        <p:nvSpPr>
          <p:cNvPr id="10" name="Line 6"/>
          <p:cNvSpPr>
            <a:spLocks noChangeShapeType="1"/>
          </p:cNvSpPr>
          <p:nvPr/>
        </p:nvSpPr>
        <p:spPr bwMode="auto">
          <a:xfrm>
            <a:off x="974030" y="4015794"/>
            <a:ext cx="2562225" cy="0"/>
          </a:xfrm>
          <a:prstGeom prst="line">
            <a:avLst/>
          </a:prstGeom>
          <a:noFill/>
          <a:ln w="12700">
            <a:solidFill>
              <a:srgbClr val="B28C2C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>
              <a:latin typeface="+mn-ea"/>
            </a:endParaRPr>
          </a:p>
        </p:txBody>
      </p:sp>
      <p:sp>
        <p:nvSpPr>
          <p:cNvPr id="11" name="Line 7"/>
          <p:cNvSpPr>
            <a:spLocks noChangeShapeType="1"/>
          </p:cNvSpPr>
          <p:nvPr/>
        </p:nvSpPr>
        <p:spPr bwMode="auto">
          <a:xfrm>
            <a:off x="1202630" y="3610982"/>
            <a:ext cx="2333625" cy="0"/>
          </a:xfrm>
          <a:prstGeom prst="line">
            <a:avLst/>
          </a:prstGeom>
          <a:noFill/>
          <a:ln w="12700">
            <a:solidFill>
              <a:srgbClr val="B28C2C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>
              <a:latin typeface="+mn-ea"/>
            </a:endParaRPr>
          </a:p>
        </p:txBody>
      </p:sp>
      <p:sp>
        <p:nvSpPr>
          <p:cNvPr id="14" name="Line 8"/>
          <p:cNvSpPr>
            <a:spLocks noChangeShapeType="1"/>
          </p:cNvSpPr>
          <p:nvPr/>
        </p:nvSpPr>
        <p:spPr bwMode="auto">
          <a:xfrm>
            <a:off x="1396305" y="3285544"/>
            <a:ext cx="2139950" cy="0"/>
          </a:xfrm>
          <a:prstGeom prst="line">
            <a:avLst/>
          </a:prstGeom>
          <a:noFill/>
          <a:ln w="12700">
            <a:solidFill>
              <a:srgbClr val="B28C2C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>
              <a:latin typeface="+mn-ea"/>
            </a:endParaRPr>
          </a:p>
        </p:txBody>
      </p:sp>
      <p:sp>
        <p:nvSpPr>
          <p:cNvPr id="15" name="Freeform 9"/>
          <p:cNvSpPr>
            <a:spLocks/>
          </p:cNvSpPr>
          <p:nvPr/>
        </p:nvSpPr>
        <p:spPr bwMode="gray">
          <a:xfrm>
            <a:off x="1066105" y="3730044"/>
            <a:ext cx="1325563" cy="333375"/>
          </a:xfrm>
          <a:custGeom>
            <a:avLst/>
            <a:gdLst>
              <a:gd name="T0" fmla="*/ 0 w 1906"/>
              <a:gd name="T1" fmla="*/ 529 h 530"/>
              <a:gd name="T2" fmla="*/ 1905 w 1906"/>
              <a:gd name="T3" fmla="*/ 529 h 530"/>
              <a:gd name="T4" fmla="*/ 1606 w 1906"/>
              <a:gd name="T5" fmla="*/ 0 h 530"/>
              <a:gd name="T6" fmla="*/ 282 w 1906"/>
              <a:gd name="T7" fmla="*/ 0 h 530"/>
              <a:gd name="T8" fmla="*/ 0 w 1906"/>
              <a:gd name="T9" fmla="*/ 529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06" h="530">
                <a:moveTo>
                  <a:pt x="0" y="529"/>
                </a:moveTo>
                <a:lnTo>
                  <a:pt x="1905" y="529"/>
                </a:lnTo>
                <a:lnTo>
                  <a:pt x="1606" y="0"/>
                </a:lnTo>
                <a:lnTo>
                  <a:pt x="282" y="0"/>
                </a:lnTo>
                <a:lnTo>
                  <a:pt x="0" y="529"/>
                </a:lnTo>
              </a:path>
            </a:pathLst>
          </a:custGeom>
          <a:gradFill rotWithShape="1">
            <a:gsLst>
              <a:gs pos="0">
                <a:srgbClr val="FF5050"/>
              </a:gs>
              <a:gs pos="100000">
                <a:srgbClr val="FF5050">
                  <a:gamma/>
                  <a:shade val="46275"/>
                  <a:invGamma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ko-KR" altLang="en-US">
              <a:latin typeface="+mn-ea"/>
            </a:endParaRPr>
          </a:p>
        </p:txBody>
      </p:sp>
      <p:sp>
        <p:nvSpPr>
          <p:cNvPr id="16" name="Freeform 10"/>
          <p:cNvSpPr>
            <a:spLocks/>
          </p:cNvSpPr>
          <p:nvPr/>
        </p:nvSpPr>
        <p:spPr bwMode="gray">
          <a:xfrm>
            <a:off x="1285180" y="3350632"/>
            <a:ext cx="862013" cy="338137"/>
          </a:xfrm>
          <a:custGeom>
            <a:avLst/>
            <a:gdLst>
              <a:gd name="T0" fmla="*/ 0 w 1239"/>
              <a:gd name="T1" fmla="*/ 537 h 538"/>
              <a:gd name="T2" fmla="*/ 1238 w 1239"/>
              <a:gd name="T3" fmla="*/ 537 h 538"/>
              <a:gd name="T4" fmla="*/ 950 w 1239"/>
              <a:gd name="T5" fmla="*/ 0 h 538"/>
              <a:gd name="T6" fmla="*/ 288 w 1239"/>
              <a:gd name="T7" fmla="*/ 0 h 538"/>
              <a:gd name="T8" fmla="*/ 0 w 1239"/>
              <a:gd name="T9" fmla="*/ 537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39" h="538">
                <a:moveTo>
                  <a:pt x="0" y="537"/>
                </a:moveTo>
                <a:lnTo>
                  <a:pt x="1238" y="537"/>
                </a:lnTo>
                <a:lnTo>
                  <a:pt x="950" y="0"/>
                </a:lnTo>
                <a:lnTo>
                  <a:pt x="288" y="0"/>
                </a:lnTo>
                <a:lnTo>
                  <a:pt x="0" y="537"/>
                </a:lnTo>
              </a:path>
            </a:pathLst>
          </a:custGeom>
          <a:gradFill rotWithShape="1">
            <a:gsLst>
              <a:gs pos="0">
                <a:srgbClr val="FF5050"/>
              </a:gs>
              <a:gs pos="100000">
                <a:srgbClr val="FF5050">
                  <a:gamma/>
                  <a:shade val="46275"/>
                  <a:invGamma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ko-KR" altLang="en-US">
              <a:latin typeface="+mn-ea"/>
            </a:endParaRPr>
          </a:p>
        </p:txBody>
      </p:sp>
      <p:sp>
        <p:nvSpPr>
          <p:cNvPr id="17" name="Freeform 11"/>
          <p:cNvSpPr>
            <a:spLocks/>
          </p:cNvSpPr>
          <p:nvPr/>
        </p:nvSpPr>
        <p:spPr bwMode="gray">
          <a:xfrm>
            <a:off x="1551880" y="2998207"/>
            <a:ext cx="327025" cy="269875"/>
          </a:xfrm>
          <a:custGeom>
            <a:avLst/>
            <a:gdLst>
              <a:gd name="T0" fmla="*/ 0 w 587"/>
              <a:gd name="T1" fmla="*/ 533 h 537"/>
              <a:gd name="T2" fmla="*/ 586 w 587"/>
              <a:gd name="T3" fmla="*/ 536 h 537"/>
              <a:gd name="T4" fmla="*/ 283 w 587"/>
              <a:gd name="T5" fmla="*/ 0 h 537"/>
              <a:gd name="T6" fmla="*/ 0 w 587"/>
              <a:gd name="T7" fmla="*/ 533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87" h="537">
                <a:moveTo>
                  <a:pt x="0" y="533"/>
                </a:moveTo>
                <a:lnTo>
                  <a:pt x="586" y="536"/>
                </a:lnTo>
                <a:lnTo>
                  <a:pt x="283" y="0"/>
                </a:lnTo>
                <a:lnTo>
                  <a:pt x="0" y="533"/>
                </a:lnTo>
              </a:path>
            </a:pathLst>
          </a:custGeom>
          <a:gradFill rotWithShape="1">
            <a:gsLst>
              <a:gs pos="0">
                <a:srgbClr val="FF5050"/>
              </a:gs>
              <a:gs pos="100000">
                <a:srgbClr val="FF5050">
                  <a:gamma/>
                  <a:shade val="46275"/>
                  <a:invGamma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ko-KR" altLang="en-US">
              <a:latin typeface="+mn-ea"/>
            </a:endParaRPr>
          </a:p>
        </p:txBody>
      </p:sp>
      <p:sp>
        <p:nvSpPr>
          <p:cNvPr id="18" name="Freeform 12"/>
          <p:cNvSpPr>
            <a:spLocks/>
          </p:cNvSpPr>
          <p:nvPr/>
        </p:nvSpPr>
        <p:spPr bwMode="gray">
          <a:xfrm>
            <a:off x="839093" y="4115807"/>
            <a:ext cx="1779587" cy="338137"/>
          </a:xfrm>
          <a:custGeom>
            <a:avLst/>
            <a:gdLst>
              <a:gd name="T0" fmla="*/ 0 w 2557"/>
              <a:gd name="T1" fmla="*/ 537 h 538"/>
              <a:gd name="T2" fmla="*/ 2556 w 2557"/>
              <a:gd name="T3" fmla="*/ 536 h 538"/>
              <a:gd name="T4" fmla="*/ 2262 w 2557"/>
              <a:gd name="T5" fmla="*/ 1 h 538"/>
              <a:gd name="T6" fmla="*/ 288 w 2557"/>
              <a:gd name="T7" fmla="*/ 0 h 538"/>
              <a:gd name="T8" fmla="*/ 0 w 2557"/>
              <a:gd name="T9" fmla="*/ 537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57" h="538">
                <a:moveTo>
                  <a:pt x="0" y="537"/>
                </a:moveTo>
                <a:lnTo>
                  <a:pt x="2556" y="536"/>
                </a:lnTo>
                <a:lnTo>
                  <a:pt x="2262" y="1"/>
                </a:lnTo>
                <a:lnTo>
                  <a:pt x="288" y="0"/>
                </a:lnTo>
                <a:lnTo>
                  <a:pt x="0" y="537"/>
                </a:lnTo>
              </a:path>
            </a:pathLst>
          </a:custGeom>
          <a:gradFill rotWithShape="1">
            <a:gsLst>
              <a:gs pos="0">
                <a:srgbClr val="FF5050"/>
              </a:gs>
              <a:gs pos="100000">
                <a:srgbClr val="FF5050">
                  <a:gamma/>
                  <a:shade val="46275"/>
                  <a:invGamma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ko-KR" altLang="en-US">
              <a:latin typeface="+mn-ea"/>
            </a:endParaRPr>
          </a:p>
        </p:txBody>
      </p:sp>
      <p:sp>
        <p:nvSpPr>
          <p:cNvPr id="19" name="Line 13"/>
          <p:cNvSpPr>
            <a:spLocks noChangeShapeType="1"/>
          </p:cNvSpPr>
          <p:nvPr/>
        </p:nvSpPr>
        <p:spPr bwMode="auto">
          <a:xfrm flipV="1">
            <a:off x="512068" y="2964869"/>
            <a:ext cx="1066800" cy="1871663"/>
          </a:xfrm>
          <a:prstGeom prst="line">
            <a:avLst/>
          </a:prstGeom>
          <a:noFill/>
          <a:ln w="9525">
            <a:solidFill>
              <a:srgbClr val="5F5F5F"/>
            </a:solidFill>
            <a:round/>
            <a:headEnd/>
            <a:tailEnd type="triangl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>
              <a:latin typeface="+mn-ea"/>
            </a:endParaRPr>
          </a:p>
        </p:txBody>
      </p:sp>
      <p:sp>
        <p:nvSpPr>
          <p:cNvPr id="20" name="Freeform 14"/>
          <p:cNvSpPr>
            <a:spLocks/>
          </p:cNvSpPr>
          <p:nvPr/>
        </p:nvSpPr>
        <p:spPr bwMode="gray">
          <a:xfrm>
            <a:off x="569218" y="4492044"/>
            <a:ext cx="2339975" cy="447675"/>
          </a:xfrm>
          <a:custGeom>
            <a:avLst/>
            <a:gdLst>
              <a:gd name="T0" fmla="*/ 0 w 2557"/>
              <a:gd name="T1" fmla="*/ 537 h 538"/>
              <a:gd name="T2" fmla="*/ 2556 w 2557"/>
              <a:gd name="T3" fmla="*/ 536 h 538"/>
              <a:gd name="T4" fmla="*/ 2262 w 2557"/>
              <a:gd name="T5" fmla="*/ 1 h 538"/>
              <a:gd name="T6" fmla="*/ 288 w 2557"/>
              <a:gd name="T7" fmla="*/ 0 h 538"/>
              <a:gd name="T8" fmla="*/ 0 w 2557"/>
              <a:gd name="T9" fmla="*/ 537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57" h="538">
                <a:moveTo>
                  <a:pt x="0" y="537"/>
                </a:moveTo>
                <a:lnTo>
                  <a:pt x="2556" y="536"/>
                </a:lnTo>
                <a:lnTo>
                  <a:pt x="2262" y="1"/>
                </a:lnTo>
                <a:lnTo>
                  <a:pt x="288" y="0"/>
                </a:lnTo>
                <a:lnTo>
                  <a:pt x="0" y="537"/>
                </a:lnTo>
              </a:path>
            </a:pathLst>
          </a:custGeom>
          <a:gradFill rotWithShape="1">
            <a:gsLst>
              <a:gs pos="0">
                <a:srgbClr val="FF5050"/>
              </a:gs>
              <a:gs pos="100000">
                <a:srgbClr val="FF5050">
                  <a:gamma/>
                  <a:shade val="46275"/>
                  <a:invGamma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ko-KR" altLang="en-US">
              <a:latin typeface="+mn-ea"/>
            </a:endParaRPr>
          </a:p>
        </p:txBody>
      </p:sp>
      <p:sp>
        <p:nvSpPr>
          <p:cNvPr id="21" name="Line 15"/>
          <p:cNvSpPr>
            <a:spLocks noChangeShapeType="1"/>
          </p:cNvSpPr>
          <p:nvPr/>
        </p:nvSpPr>
        <p:spPr bwMode="auto">
          <a:xfrm>
            <a:off x="3539430" y="6020807"/>
            <a:ext cx="5326063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>
              <a:latin typeface="+mn-ea"/>
            </a:endParaRPr>
          </a:p>
        </p:txBody>
      </p:sp>
      <p:sp>
        <p:nvSpPr>
          <p:cNvPr id="22" name="Line 16"/>
          <p:cNvSpPr>
            <a:spLocks noChangeShapeType="1"/>
          </p:cNvSpPr>
          <p:nvPr/>
        </p:nvSpPr>
        <p:spPr bwMode="auto">
          <a:xfrm>
            <a:off x="4049018" y="5228644"/>
            <a:ext cx="4816475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>
              <a:latin typeface="+mn-ea"/>
            </a:endParaRPr>
          </a:p>
        </p:txBody>
      </p:sp>
      <p:sp>
        <p:nvSpPr>
          <p:cNvPr id="23" name="Line 17"/>
          <p:cNvSpPr>
            <a:spLocks noChangeShapeType="1"/>
          </p:cNvSpPr>
          <p:nvPr/>
        </p:nvSpPr>
        <p:spPr bwMode="auto">
          <a:xfrm>
            <a:off x="4399855" y="4622219"/>
            <a:ext cx="4465638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>
              <a:latin typeface="+mn-ea"/>
            </a:endParaRPr>
          </a:p>
        </p:txBody>
      </p:sp>
      <p:sp>
        <p:nvSpPr>
          <p:cNvPr id="24" name="Line 18"/>
          <p:cNvSpPr>
            <a:spLocks noChangeShapeType="1"/>
          </p:cNvSpPr>
          <p:nvPr/>
        </p:nvSpPr>
        <p:spPr bwMode="auto">
          <a:xfrm>
            <a:off x="4645918" y="4172957"/>
            <a:ext cx="4219575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>
              <a:latin typeface="+mn-ea"/>
            </a:endParaRPr>
          </a:p>
        </p:txBody>
      </p:sp>
      <p:sp>
        <p:nvSpPr>
          <p:cNvPr id="25" name="Line 19"/>
          <p:cNvSpPr>
            <a:spLocks noChangeShapeType="1"/>
          </p:cNvSpPr>
          <p:nvPr/>
        </p:nvSpPr>
        <p:spPr bwMode="auto">
          <a:xfrm>
            <a:off x="4847530" y="3758619"/>
            <a:ext cx="4044950" cy="0"/>
          </a:xfrm>
          <a:prstGeom prst="line">
            <a:avLst/>
          </a:prstGeom>
          <a:noFill/>
          <a:ln w="12700">
            <a:solidFill>
              <a:srgbClr val="B28C2C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>
              <a:latin typeface="+mn-ea"/>
            </a:endParaRPr>
          </a:p>
        </p:txBody>
      </p:sp>
      <p:sp>
        <p:nvSpPr>
          <p:cNvPr id="26" name="Line 20"/>
          <p:cNvSpPr>
            <a:spLocks noChangeShapeType="1"/>
          </p:cNvSpPr>
          <p:nvPr/>
        </p:nvSpPr>
        <p:spPr bwMode="auto">
          <a:xfrm>
            <a:off x="5092005" y="3353807"/>
            <a:ext cx="3773488" cy="0"/>
          </a:xfrm>
          <a:prstGeom prst="line">
            <a:avLst/>
          </a:prstGeom>
          <a:noFill/>
          <a:ln w="12700">
            <a:solidFill>
              <a:srgbClr val="B28C2C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>
              <a:latin typeface="+mn-ea"/>
            </a:endParaRPr>
          </a:p>
        </p:txBody>
      </p:sp>
      <p:sp>
        <p:nvSpPr>
          <p:cNvPr id="27" name="Line 21"/>
          <p:cNvSpPr>
            <a:spLocks noChangeShapeType="1"/>
          </p:cNvSpPr>
          <p:nvPr/>
        </p:nvSpPr>
        <p:spPr bwMode="auto">
          <a:xfrm>
            <a:off x="5279330" y="3028369"/>
            <a:ext cx="3554413" cy="0"/>
          </a:xfrm>
          <a:prstGeom prst="line">
            <a:avLst/>
          </a:prstGeom>
          <a:noFill/>
          <a:ln w="12700">
            <a:solidFill>
              <a:srgbClr val="B28C2C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>
              <a:latin typeface="+mn-ea"/>
            </a:endParaRPr>
          </a:p>
        </p:txBody>
      </p:sp>
      <p:sp>
        <p:nvSpPr>
          <p:cNvPr id="28" name="Freeform 22"/>
          <p:cNvSpPr>
            <a:spLocks/>
          </p:cNvSpPr>
          <p:nvPr/>
        </p:nvSpPr>
        <p:spPr bwMode="gray">
          <a:xfrm>
            <a:off x="4955480" y="3472869"/>
            <a:ext cx="1325563" cy="333375"/>
          </a:xfrm>
          <a:custGeom>
            <a:avLst/>
            <a:gdLst>
              <a:gd name="T0" fmla="*/ 0 w 1906"/>
              <a:gd name="T1" fmla="*/ 529 h 530"/>
              <a:gd name="T2" fmla="*/ 1905 w 1906"/>
              <a:gd name="T3" fmla="*/ 529 h 530"/>
              <a:gd name="T4" fmla="*/ 1606 w 1906"/>
              <a:gd name="T5" fmla="*/ 0 h 530"/>
              <a:gd name="T6" fmla="*/ 282 w 1906"/>
              <a:gd name="T7" fmla="*/ 0 h 530"/>
              <a:gd name="T8" fmla="*/ 0 w 1906"/>
              <a:gd name="T9" fmla="*/ 529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06" h="530">
                <a:moveTo>
                  <a:pt x="0" y="529"/>
                </a:moveTo>
                <a:lnTo>
                  <a:pt x="1905" y="529"/>
                </a:lnTo>
                <a:lnTo>
                  <a:pt x="1606" y="0"/>
                </a:lnTo>
                <a:lnTo>
                  <a:pt x="282" y="0"/>
                </a:lnTo>
                <a:lnTo>
                  <a:pt x="0" y="529"/>
                </a:lnTo>
              </a:path>
            </a:pathLst>
          </a:custGeom>
          <a:gradFill rotWithShape="1">
            <a:gsLst>
              <a:gs pos="0">
                <a:srgbClr val="0066CC"/>
              </a:gs>
              <a:gs pos="100000">
                <a:srgbClr val="0066CC">
                  <a:gamma/>
                  <a:shade val="46275"/>
                  <a:invGamma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ko-KR" altLang="en-US">
              <a:latin typeface="+mn-ea"/>
            </a:endParaRPr>
          </a:p>
        </p:txBody>
      </p:sp>
      <p:sp>
        <p:nvSpPr>
          <p:cNvPr id="29" name="Freeform 23"/>
          <p:cNvSpPr>
            <a:spLocks/>
          </p:cNvSpPr>
          <p:nvPr/>
        </p:nvSpPr>
        <p:spPr bwMode="gray">
          <a:xfrm>
            <a:off x="5174555" y="3090282"/>
            <a:ext cx="862013" cy="338137"/>
          </a:xfrm>
          <a:custGeom>
            <a:avLst/>
            <a:gdLst>
              <a:gd name="T0" fmla="*/ 0 w 1239"/>
              <a:gd name="T1" fmla="*/ 537 h 538"/>
              <a:gd name="T2" fmla="*/ 1238 w 1239"/>
              <a:gd name="T3" fmla="*/ 537 h 538"/>
              <a:gd name="T4" fmla="*/ 950 w 1239"/>
              <a:gd name="T5" fmla="*/ 0 h 538"/>
              <a:gd name="T6" fmla="*/ 288 w 1239"/>
              <a:gd name="T7" fmla="*/ 0 h 538"/>
              <a:gd name="T8" fmla="*/ 0 w 1239"/>
              <a:gd name="T9" fmla="*/ 537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39" h="538">
                <a:moveTo>
                  <a:pt x="0" y="537"/>
                </a:moveTo>
                <a:lnTo>
                  <a:pt x="1238" y="537"/>
                </a:lnTo>
                <a:lnTo>
                  <a:pt x="950" y="0"/>
                </a:lnTo>
                <a:lnTo>
                  <a:pt x="288" y="0"/>
                </a:lnTo>
                <a:lnTo>
                  <a:pt x="0" y="537"/>
                </a:lnTo>
              </a:path>
            </a:pathLst>
          </a:custGeom>
          <a:gradFill rotWithShape="1">
            <a:gsLst>
              <a:gs pos="0">
                <a:srgbClr val="0066CC"/>
              </a:gs>
              <a:gs pos="100000">
                <a:srgbClr val="0066CC">
                  <a:gamma/>
                  <a:shade val="46275"/>
                  <a:invGamma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ko-KR" altLang="en-US">
              <a:latin typeface="+mn-ea"/>
            </a:endParaRPr>
          </a:p>
        </p:txBody>
      </p:sp>
      <p:sp>
        <p:nvSpPr>
          <p:cNvPr id="30" name="Freeform 24"/>
          <p:cNvSpPr>
            <a:spLocks/>
          </p:cNvSpPr>
          <p:nvPr/>
        </p:nvSpPr>
        <p:spPr bwMode="gray">
          <a:xfrm>
            <a:off x="5399980" y="2707694"/>
            <a:ext cx="409575" cy="338138"/>
          </a:xfrm>
          <a:custGeom>
            <a:avLst/>
            <a:gdLst>
              <a:gd name="T0" fmla="*/ 0 w 587"/>
              <a:gd name="T1" fmla="*/ 533 h 537"/>
              <a:gd name="T2" fmla="*/ 586 w 587"/>
              <a:gd name="T3" fmla="*/ 536 h 537"/>
              <a:gd name="T4" fmla="*/ 283 w 587"/>
              <a:gd name="T5" fmla="*/ 0 h 537"/>
              <a:gd name="T6" fmla="*/ 0 w 587"/>
              <a:gd name="T7" fmla="*/ 533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87" h="537">
                <a:moveTo>
                  <a:pt x="0" y="533"/>
                </a:moveTo>
                <a:lnTo>
                  <a:pt x="586" y="536"/>
                </a:lnTo>
                <a:lnTo>
                  <a:pt x="283" y="0"/>
                </a:lnTo>
                <a:lnTo>
                  <a:pt x="0" y="533"/>
                </a:lnTo>
              </a:path>
            </a:pathLst>
          </a:custGeom>
          <a:gradFill rotWithShape="1">
            <a:gsLst>
              <a:gs pos="0">
                <a:srgbClr val="0066CC"/>
              </a:gs>
              <a:gs pos="100000">
                <a:srgbClr val="0066CC">
                  <a:gamma/>
                  <a:shade val="46275"/>
                  <a:invGamma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ko-KR" altLang="en-US">
              <a:latin typeface="+mn-ea"/>
            </a:endParaRPr>
          </a:p>
        </p:txBody>
      </p:sp>
      <p:sp>
        <p:nvSpPr>
          <p:cNvPr id="31" name="Freeform 25"/>
          <p:cNvSpPr>
            <a:spLocks/>
          </p:cNvSpPr>
          <p:nvPr/>
        </p:nvSpPr>
        <p:spPr bwMode="gray">
          <a:xfrm>
            <a:off x="4728468" y="3858632"/>
            <a:ext cx="1779587" cy="338137"/>
          </a:xfrm>
          <a:custGeom>
            <a:avLst/>
            <a:gdLst>
              <a:gd name="T0" fmla="*/ 0 w 2557"/>
              <a:gd name="T1" fmla="*/ 537 h 538"/>
              <a:gd name="T2" fmla="*/ 2556 w 2557"/>
              <a:gd name="T3" fmla="*/ 536 h 538"/>
              <a:gd name="T4" fmla="*/ 2262 w 2557"/>
              <a:gd name="T5" fmla="*/ 1 h 538"/>
              <a:gd name="T6" fmla="*/ 288 w 2557"/>
              <a:gd name="T7" fmla="*/ 0 h 538"/>
              <a:gd name="T8" fmla="*/ 0 w 2557"/>
              <a:gd name="T9" fmla="*/ 537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57" h="538">
                <a:moveTo>
                  <a:pt x="0" y="537"/>
                </a:moveTo>
                <a:lnTo>
                  <a:pt x="2556" y="536"/>
                </a:lnTo>
                <a:lnTo>
                  <a:pt x="2262" y="1"/>
                </a:lnTo>
                <a:lnTo>
                  <a:pt x="288" y="0"/>
                </a:lnTo>
                <a:lnTo>
                  <a:pt x="0" y="537"/>
                </a:lnTo>
              </a:path>
            </a:pathLst>
          </a:custGeom>
          <a:gradFill rotWithShape="1">
            <a:gsLst>
              <a:gs pos="0">
                <a:srgbClr val="0066CC"/>
              </a:gs>
              <a:gs pos="100000">
                <a:srgbClr val="0066CC">
                  <a:gamma/>
                  <a:shade val="46275"/>
                  <a:invGamma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ko-KR" altLang="en-US">
              <a:latin typeface="+mn-ea"/>
            </a:endParaRPr>
          </a:p>
        </p:txBody>
      </p:sp>
      <p:sp>
        <p:nvSpPr>
          <p:cNvPr id="32" name="Line 26"/>
          <p:cNvSpPr>
            <a:spLocks noChangeShapeType="1"/>
          </p:cNvSpPr>
          <p:nvPr/>
        </p:nvSpPr>
        <p:spPr bwMode="auto">
          <a:xfrm flipV="1">
            <a:off x="3579118" y="2707694"/>
            <a:ext cx="1889125" cy="3313113"/>
          </a:xfrm>
          <a:prstGeom prst="line">
            <a:avLst/>
          </a:prstGeom>
          <a:noFill/>
          <a:ln w="9525">
            <a:solidFill>
              <a:srgbClr val="5F5F5F"/>
            </a:solidFill>
            <a:round/>
            <a:headEnd/>
            <a:tailEnd type="triangl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>
              <a:latin typeface="+mn-ea"/>
            </a:endParaRPr>
          </a:p>
        </p:txBody>
      </p:sp>
      <p:sp>
        <p:nvSpPr>
          <p:cNvPr id="33" name="Freeform 27"/>
          <p:cNvSpPr>
            <a:spLocks/>
          </p:cNvSpPr>
          <p:nvPr/>
        </p:nvSpPr>
        <p:spPr bwMode="gray">
          <a:xfrm>
            <a:off x="4458593" y="4234869"/>
            <a:ext cx="2339975" cy="447675"/>
          </a:xfrm>
          <a:custGeom>
            <a:avLst/>
            <a:gdLst>
              <a:gd name="T0" fmla="*/ 0 w 2557"/>
              <a:gd name="T1" fmla="*/ 537 h 538"/>
              <a:gd name="T2" fmla="*/ 2556 w 2557"/>
              <a:gd name="T3" fmla="*/ 536 h 538"/>
              <a:gd name="T4" fmla="*/ 2262 w 2557"/>
              <a:gd name="T5" fmla="*/ 1 h 538"/>
              <a:gd name="T6" fmla="*/ 288 w 2557"/>
              <a:gd name="T7" fmla="*/ 0 h 538"/>
              <a:gd name="T8" fmla="*/ 0 w 2557"/>
              <a:gd name="T9" fmla="*/ 537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57" h="538">
                <a:moveTo>
                  <a:pt x="0" y="537"/>
                </a:moveTo>
                <a:lnTo>
                  <a:pt x="2556" y="536"/>
                </a:lnTo>
                <a:lnTo>
                  <a:pt x="2262" y="1"/>
                </a:lnTo>
                <a:lnTo>
                  <a:pt x="288" y="0"/>
                </a:lnTo>
                <a:lnTo>
                  <a:pt x="0" y="537"/>
                </a:lnTo>
              </a:path>
            </a:pathLst>
          </a:custGeom>
          <a:gradFill rotWithShape="1">
            <a:gsLst>
              <a:gs pos="0">
                <a:srgbClr val="0066CC"/>
              </a:gs>
              <a:gs pos="100000">
                <a:srgbClr val="0066CC">
                  <a:gamma/>
                  <a:shade val="46275"/>
                  <a:invGamma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ko-KR" altLang="en-US">
              <a:latin typeface="+mn-ea"/>
            </a:endParaRPr>
          </a:p>
        </p:txBody>
      </p:sp>
      <p:sp>
        <p:nvSpPr>
          <p:cNvPr id="34" name="Freeform 28"/>
          <p:cNvSpPr>
            <a:spLocks/>
          </p:cNvSpPr>
          <p:nvPr/>
        </p:nvSpPr>
        <p:spPr bwMode="gray">
          <a:xfrm>
            <a:off x="4114105" y="4723819"/>
            <a:ext cx="3028950" cy="576263"/>
          </a:xfrm>
          <a:custGeom>
            <a:avLst/>
            <a:gdLst>
              <a:gd name="T0" fmla="*/ 0 w 2557"/>
              <a:gd name="T1" fmla="*/ 537 h 538"/>
              <a:gd name="T2" fmla="*/ 2556 w 2557"/>
              <a:gd name="T3" fmla="*/ 536 h 538"/>
              <a:gd name="T4" fmla="*/ 2262 w 2557"/>
              <a:gd name="T5" fmla="*/ 1 h 538"/>
              <a:gd name="T6" fmla="*/ 288 w 2557"/>
              <a:gd name="T7" fmla="*/ 0 h 538"/>
              <a:gd name="T8" fmla="*/ 0 w 2557"/>
              <a:gd name="T9" fmla="*/ 537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57" h="538">
                <a:moveTo>
                  <a:pt x="0" y="537"/>
                </a:moveTo>
                <a:lnTo>
                  <a:pt x="2556" y="536"/>
                </a:lnTo>
                <a:lnTo>
                  <a:pt x="2262" y="1"/>
                </a:lnTo>
                <a:lnTo>
                  <a:pt x="288" y="0"/>
                </a:lnTo>
                <a:lnTo>
                  <a:pt x="0" y="537"/>
                </a:lnTo>
              </a:path>
            </a:pathLst>
          </a:custGeom>
          <a:gradFill rotWithShape="1">
            <a:gsLst>
              <a:gs pos="0">
                <a:srgbClr val="0066CC"/>
              </a:gs>
              <a:gs pos="100000">
                <a:srgbClr val="0066CC">
                  <a:gamma/>
                  <a:shade val="46275"/>
                  <a:invGamma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ko-KR" altLang="en-US">
              <a:latin typeface="+mn-ea"/>
            </a:endParaRPr>
          </a:p>
        </p:txBody>
      </p:sp>
      <p:sp>
        <p:nvSpPr>
          <p:cNvPr id="35" name="Freeform 29"/>
          <p:cNvSpPr>
            <a:spLocks/>
          </p:cNvSpPr>
          <p:nvPr/>
        </p:nvSpPr>
        <p:spPr bwMode="gray">
          <a:xfrm>
            <a:off x="3668018" y="5342944"/>
            <a:ext cx="3937000" cy="749300"/>
          </a:xfrm>
          <a:custGeom>
            <a:avLst/>
            <a:gdLst>
              <a:gd name="T0" fmla="*/ 0 w 2557"/>
              <a:gd name="T1" fmla="*/ 537 h 538"/>
              <a:gd name="T2" fmla="*/ 2556 w 2557"/>
              <a:gd name="T3" fmla="*/ 536 h 538"/>
              <a:gd name="T4" fmla="*/ 2262 w 2557"/>
              <a:gd name="T5" fmla="*/ 1 h 538"/>
              <a:gd name="T6" fmla="*/ 288 w 2557"/>
              <a:gd name="T7" fmla="*/ 0 h 538"/>
              <a:gd name="T8" fmla="*/ 0 w 2557"/>
              <a:gd name="T9" fmla="*/ 537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57" h="538">
                <a:moveTo>
                  <a:pt x="0" y="537"/>
                </a:moveTo>
                <a:lnTo>
                  <a:pt x="2556" y="536"/>
                </a:lnTo>
                <a:lnTo>
                  <a:pt x="2262" y="1"/>
                </a:lnTo>
                <a:lnTo>
                  <a:pt x="288" y="0"/>
                </a:lnTo>
                <a:lnTo>
                  <a:pt x="0" y="537"/>
                </a:lnTo>
              </a:path>
            </a:pathLst>
          </a:custGeom>
          <a:gradFill rotWithShape="1">
            <a:gsLst>
              <a:gs pos="0">
                <a:srgbClr val="0066CC"/>
              </a:gs>
              <a:gs pos="100000">
                <a:srgbClr val="0066CC">
                  <a:gamma/>
                  <a:shade val="46275"/>
                  <a:invGamma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ko-KR" altLang="en-US">
              <a:latin typeface="+mn-ea"/>
            </a:endParaRPr>
          </a:p>
        </p:txBody>
      </p:sp>
      <p:sp>
        <p:nvSpPr>
          <p:cNvPr id="36" name="Text Box 30"/>
          <p:cNvSpPr txBox="1">
            <a:spLocks noChangeArrowheads="1"/>
          </p:cNvSpPr>
          <p:nvPr/>
        </p:nvSpPr>
        <p:spPr bwMode="auto">
          <a:xfrm>
            <a:off x="840680" y="2131432"/>
            <a:ext cx="2313454" cy="341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EC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174625" indent="-174625" algn="l">
              <a:defRPr>
                <a:solidFill>
                  <a:schemeClr val="tx1"/>
                </a:solidFill>
                <a:latin typeface="Arial" charset="0"/>
              </a:defRPr>
            </a:lvl1pPr>
            <a:lvl2pPr algn="l">
              <a:defRPr>
                <a:solidFill>
                  <a:schemeClr val="tx1"/>
                </a:solidFill>
                <a:latin typeface="Arial" charset="0"/>
              </a:defRPr>
            </a:lvl2pPr>
            <a:lvl3pPr algn="l">
              <a:defRPr>
                <a:solidFill>
                  <a:schemeClr val="tx1"/>
                </a:solidFill>
                <a:latin typeface="Arial" charset="0"/>
              </a:defRPr>
            </a:lvl3pPr>
            <a:lvl4pPr algn="l"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latinLnBrk="1">
              <a:lnSpc>
                <a:spcPct val="90000"/>
              </a:lnSpc>
            </a:pPr>
            <a:r>
              <a:rPr lang="en-US" altLang="ko-KR" b="1">
                <a:latin typeface="+mn-ea"/>
              </a:rPr>
              <a:t> Maslow</a:t>
            </a:r>
            <a:r>
              <a:rPr lang="ko-KR" altLang="en-US" b="1">
                <a:latin typeface="+mn-ea"/>
              </a:rPr>
              <a:t>의 욕구 </a:t>
            </a:r>
            <a:r>
              <a:rPr lang="en-US" altLang="ko-KR" b="1">
                <a:latin typeface="+mn-ea"/>
              </a:rPr>
              <a:t>5</a:t>
            </a:r>
            <a:r>
              <a:rPr lang="ko-KR" altLang="en-US" b="1">
                <a:latin typeface="+mn-ea"/>
              </a:rPr>
              <a:t>단계</a:t>
            </a:r>
          </a:p>
        </p:txBody>
      </p:sp>
      <p:sp>
        <p:nvSpPr>
          <p:cNvPr id="37" name="Text Box 31"/>
          <p:cNvSpPr txBox="1">
            <a:spLocks noChangeArrowheads="1"/>
          </p:cNvSpPr>
          <p:nvPr/>
        </p:nvSpPr>
        <p:spPr bwMode="auto">
          <a:xfrm>
            <a:off x="5253930" y="2131432"/>
            <a:ext cx="1959191" cy="341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EC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174625" indent="-174625" algn="l">
              <a:defRPr>
                <a:solidFill>
                  <a:schemeClr val="tx1"/>
                </a:solidFill>
                <a:latin typeface="Arial" charset="0"/>
              </a:defRPr>
            </a:lvl1pPr>
            <a:lvl2pPr algn="l">
              <a:defRPr>
                <a:solidFill>
                  <a:schemeClr val="tx1"/>
                </a:solidFill>
                <a:latin typeface="Arial" charset="0"/>
              </a:defRPr>
            </a:lvl2pPr>
            <a:lvl3pPr algn="l">
              <a:defRPr>
                <a:solidFill>
                  <a:schemeClr val="tx1"/>
                </a:solidFill>
                <a:latin typeface="Arial" charset="0"/>
              </a:defRPr>
            </a:lvl3pPr>
            <a:lvl4pPr algn="l"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latinLnBrk="1">
              <a:lnSpc>
                <a:spcPct val="90000"/>
              </a:lnSpc>
            </a:pPr>
            <a:r>
              <a:rPr lang="ko-KR" altLang="en-US" b="1">
                <a:latin typeface="+mn-ea"/>
              </a:rPr>
              <a:t> 직원의 욕구 </a:t>
            </a:r>
            <a:r>
              <a:rPr lang="en-US" altLang="ko-KR" b="1">
                <a:latin typeface="+mn-ea"/>
              </a:rPr>
              <a:t>7</a:t>
            </a:r>
            <a:r>
              <a:rPr lang="ko-KR" altLang="en-US" b="1">
                <a:latin typeface="+mn-ea"/>
              </a:rPr>
              <a:t>단계</a:t>
            </a:r>
          </a:p>
        </p:txBody>
      </p:sp>
      <p:sp>
        <p:nvSpPr>
          <p:cNvPr id="38" name="Text Box 32"/>
          <p:cNvSpPr txBox="1">
            <a:spLocks noChangeArrowheads="1"/>
          </p:cNvSpPr>
          <p:nvPr/>
        </p:nvSpPr>
        <p:spPr bwMode="auto">
          <a:xfrm>
            <a:off x="6057205" y="6135107"/>
            <a:ext cx="249940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ko-KR" altLang="en-US" sz="1000" dirty="0">
                <a:latin typeface="+mn-ea"/>
              </a:rPr>
              <a:t>출처</a:t>
            </a:r>
            <a:r>
              <a:rPr lang="en-US" altLang="ko-KR" sz="1000" dirty="0">
                <a:latin typeface="+mn-ea"/>
              </a:rPr>
              <a:t>: Bob Nelson, ‘101</a:t>
            </a:r>
            <a:r>
              <a:rPr lang="ko-KR" altLang="en-US" sz="1000" dirty="0">
                <a:latin typeface="+mn-ea"/>
              </a:rPr>
              <a:t>가지 직원 보상 방법</a:t>
            </a:r>
            <a:r>
              <a:rPr lang="en-US" altLang="ko-KR" sz="1000" dirty="0">
                <a:latin typeface="+mn-ea"/>
              </a:rPr>
              <a:t>’</a:t>
            </a:r>
          </a:p>
        </p:txBody>
      </p:sp>
      <p:sp>
        <p:nvSpPr>
          <p:cNvPr id="39" name="Oval 33"/>
          <p:cNvSpPr>
            <a:spLocks noChangeArrowheads="1"/>
          </p:cNvSpPr>
          <p:nvPr/>
        </p:nvSpPr>
        <p:spPr bwMode="auto">
          <a:xfrm>
            <a:off x="1577280" y="4592057"/>
            <a:ext cx="228600" cy="228600"/>
          </a:xfrm>
          <a:prstGeom prst="ellipse">
            <a:avLst/>
          </a:prstGeom>
          <a:solidFill>
            <a:srgbClr val="003300"/>
          </a:solidFill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ko-KR" sz="1200" b="1">
                <a:solidFill>
                  <a:srgbClr val="CCFF66"/>
                </a:solidFill>
                <a:latin typeface="+mn-ea"/>
              </a:rPr>
              <a:t>1</a:t>
            </a:r>
          </a:p>
        </p:txBody>
      </p:sp>
      <p:sp>
        <p:nvSpPr>
          <p:cNvPr id="40" name="Oval 34"/>
          <p:cNvSpPr>
            <a:spLocks noChangeArrowheads="1"/>
          </p:cNvSpPr>
          <p:nvPr/>
        </p:nvSpPr>
        <p:spPr bwMode="auto">
          <a:xfrm>
            <a:off x="1577280" y="4145969"/>
            <a:ext cx="228600" cy="228600"/>
          </a:xfrm>
          <a:prstGeom prst="ellipse">
            <a:avLst/>
          </a:prstGeom>
          <a:solidFill>
            <a:srgbClr val="003300"/>
          </a:solidFill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ko-KR" sz="1200" b="1">
                <a:solidFill>
                  <a:srgbClr val="CCFF66"/>
                </a:solidFill>
                <a:latin typeface="+mn-ea"/>
              </a:rPr>
              <a:t>2</a:t>
            </a:r>
          </a:p>
        </p:txBody>
      </p:sp>
      <p:sp>
        <p:nvSpPr>
          <p:cNvPr id="41" name="Oval 35"/>
          <p:cNvSpPr>
            <a:spLocks noChangeArrowheads="1"/>
          </p:cNvSpPr>
          <p:nvPr/>
        </p:nvSpPr>
        <p:spPr bwMode="auto">
          <a:xfrm>
            <a:off x="1577280" y="3771319"/>
            <a:ext cx="228600" cy="228600"/>
          </a:xfrm>
          <a:prstGeom prst="ellipse">
            <a:avLst/>
          </a:prstGeom>
          <a:solidFill>
            <a:srgbClr val="003300"/>
          </a:solidFill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ko-KR" sz="1200" b="1">
                <a:solidFill>
                  <a:srgbClr val="CCFF66"/>
                </a:solidFill>
                <a:latin typeface="+mn-ea"/>
              </a:rPr>
              <a:t>3</a:t>
            </a:r>
          </a:p>
        </p:txBody>
      </p:sp>
      <p:sp>
        <p:nvSpPr>
          <p:cNvPr id="42" name="Oval 36"/>
          <p:cNvSpPr>
            <a:spLocks noChangeArrowheads="1"/>
          </p:cNvSpPr>
          <p:nvPr/>
        </p:nvSpPr>
        <p:spPr bwMode="auto">
          <a:xfrm>
            <a:off x="1577280" y="3382382"/>
            <a:ext cx="228600" cy="228600"/>
          </a:xfrm>
          <a:prstGeom prst="ellipse">
            <a:avLst/>
          </a:prstGeom>
          <a:solidFill>
            <a:srgbClr val="003300"/>
          </a:solidFill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ko-KR" sz="1200" b="1">
                <a:solidFill>
                  <a:srgbClr val="CCFF66"/>
                </a:solidFill>
                <a:latin typeface="+mn-ea"/>
              </a:rPr>
              <a:t>4</a:t>
            </a:r>
          </a:p>
        </p:txBody>
      </p:sp>
      <p:sp>
        <p:nvSpPr>
          <p:cNvPr id="43" name="Oval 37"/>
          <p:cNvSpPr>
            <a:spLocks noChangeArrowheads="1"/>
          </p:cNvSpPr>
          <p:nvPr/>
        </p:nvSpPr>
        <p:spPr bwMode="auto">
          <a:xfrm>
            <a:off x="1577280" y="2993444"/>
            <a:ext cx="228600" cy="228600"/>
          </a:xfrm>
          <a:prstGeom prst="ellipse">
            <a:avLst/>
          </a:prstGeom>
          <a:solidFill>
            <a:srgbClr val="003300"/>
          </a:solidFill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ko-KR" sz="1200" b="1">
                <a:solidFill>
                  <a:srgbClr val="CCFF66"/>
                </a:solidFill>
                <a:latin typeface="+mn-ea"/>
              </a:rPr>
              <a:t>5</a:t>
            </a:r>
          </a:p>
        </p:txBody>
      </p:sp>
      <p:sp>
        <p:nvSpPr>
          <p:cNvPr id="44" name="Oval 38"/>
          <p:cNvSpPr>
            <a:spLocks noChangeArrowheads="1"/>
          </p:cNvSpPr>
          <p:nvPr/>
        </p:nvSpPr>
        <p:spPr bwMode="auto">
          <a:xfrm>
            <a:off x="5482530" y="5587419"/>
            <a:ext cx="228600" cy="228600"/>
          </a:xfrm>
          <a:prstGeom prst="ellipse">
            <a:avLst/>
          </a:prstGeom>
          <a:solidFill>
            <a:srgbClr val="003300"/>
          </a:solidFill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ko-KR" sz="1200" b="1">
                <a:solidFill>
                  <a:srgbClr val="CCFF66"/>
                </a:solidFill>
                <a:latin typeface="+mn-ea"/>
              </a:rPr>
              <a:t>1</a:t>
            </a:r>
          </a:p>
        </p:txBody>
      </p:sp>
      <p:sp>
        <p:nvSpPr>
          <p:cNvPr id="45" name="Oval 39"/>
          <p:cNvSpPr>
            <a:spLocks noChangeArrowheads="1"/>
          </p:cNvSpPr>
          <p:nvPr/>
        </p:nvSpPr>
        <p:spPr bwMode="auto">
          <a:xfrm>
            <a:off x="5482530" y="4939719"/>
            <a:ext cx="228600" cy="228600"/>
          </a:xfrm>
          <a:prstGeom prst="ellipse">
            <a:avLst/>
          </a:prstGeom>
          <a:solidFill>
            <a:srgbClr val="003300"/>
          </a:solidFill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ko-KR" sz="1200" b="1">
                <a:solidFill>
                  <a:srgbClr val="CCFF66"/>
                </a:solidFill>
                <a:latin typeface="+mn-ea"/>
              </a:rPr>
              <a:t>2</a:t>
            </a:r>
          </a:p>
        </p:txBody>
      </p:sp>
      <p:sp>
        <p:nvSpPr>
          <p:cNvPr id="46" name="Oval 40"/>
          <p:cNvSpPr>
            <a:spLocks noChangeArrowheads="1"/>
          </p:cNvSpPr>
          <p:nvPr/>
        </p:nvSpPr>
        <p:spPr bwMode="auto">
          <a:xfrm>
            <a:off x="5482530" y="4349169"/>
            <a:ext cx="228600" cy="228600"/>
          </a:xfrm>
          <a:prstGeom prst="ellipse">
            <a:avLst/>
          </a:prstGeom>
          <a:solidFill>
            <a:srgbClr val="003300"/>
          </a:solidFill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ko-KR" sz="1200" b="1">
                <a:solidFill>
                  <a:srgbClr val="CCFF66"/>
                </a:solidFill>
                <a:latin typeface="+mn-ea"/>
              </a:rPr>
              <a:t>3</a:t>
            </a:r>
          </a:p>
        </p:txBody>
      </p:sp>
      <p:sp>
        <p:nvSpPr>
          <p:cNvPr id="47" name="Oval 41"/>
          <p:cNvSpPr>
            <a:spLocks noChangeArrowheads="1"/>
          </p:cNvSpPr>
          <p:nvPr/>
        </p:nvSpPr>
        <p:spPr bwMode="auto">
          <a:xfrm>
            <a:off x="5482530" y="3904669"/>
            <a:ext cx="228600" cy="228600"/>
          </a:xfrm>
          <a:prstGeom prst="ellipse">
            <a:avLst/>
          </a:prstGeom>
          <a:solidFill>
            <a:srgbClr val="003300"/>
          </a:solidFill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ko-KR" sz="1200" b="1">
                <a:solidFill>
                  <a:srgbClr val="CCFF66"/>
                </a:solidFill>
                <a:latin typeface="+mn-ea"/>
              </a:rPr>
              <a:t>4</a:t>
            </a:r>
          </a:p>
        </p:txBody>
      </p:sp>
      <p:sp>
        <p:nvSpPr>
          <p:cNvPr id="48" name="Oval 42"/>
          <p:cNvSpPr>
            <a:spLocks noChangeArrowheads="1"/>
          </p:cNvSpPr>
          <p:nvPr/>
        </p:nvSpPr>
        <p:spPr bwMode="auto">
          <a:xfrm>
            <a:off x="5482530" y="3501444"/>
            <a:ext cx="228600" cy="228600"/>
          </a:xfrm>
          <a:prstGeom prst="ellipse">
            <a:avLst/>
          </a:prstGeom>
          <a:solidFill>
            <a:srgbClr val="003300"/>
          </a:solidFill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ko-KR" sz="1200" b="1">
                <a:solidFill>
                  <a:srgbClr val="CCFF66"/>
                </a:solidFill>
                <a:latin typeface="+mn-ea"/>
              </a:rPr>
              <a:t>5</a:t>
            </a:r>
          </a:p>
        </p:txBody>
      </p:sp>
      <p:sp>
        <p:nvSpPr>
          <p:cNvPr id="49" name="Oval 43"/>
          <p:cNvSpPr>
            <a:spLocks noChangeArrowheads="1"/>
          </p:cNvSpPr>
          <p:nvPr/>
        </p:nvSpPr>
        <p:spPr bwMode="auto">
          <a:xfrm>
            <a:off x="5482530" y="3139494"/>
            <a:ext cx="228600" cy="228600"/>
          </a:xfrm>
          <a:prstGeom prst="ellipse">
            <a:avLst/>
          </a:prstGeom>
          <a:solidFill>
            <a:srgbClr val="003300"/>
          </a:solidFill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ko-KR" sz="1200" b="1">
                <a:solidFill>
                  <a:srgbClr val="CCFF66"/>
                </a:solidFill>
                <a:latin typeface="+mn-ea"/>
              </a:rPr>
              <a:t>6</a:t>
            </a:r>
          </a:p>
        </p:txBody>
      </p:sp>
      <p:sp>
        <p:nvSpPr>
          <p:cNvPr id="50" name="Oval 44"/>
          <p:cNvSpPr>
            <a:spLocks noChangeArrowheads="1"/>
          </p:cNvSpPr>
          <p:nvPr/>
        </p:nvSpPr>
        <p:spPr bwMode="auto">
          <a:xfrm>
            <a:off x="5482530" y="2707694"/>
            <a:ext cx="228600" cy="228600"/>
          </a:xfrm>
          <a:prstGeom prst="ellipse">
            <a:avLst/>
          </a:prstGeom>
          <a:solidFill>
            <a:srgbClr val="003300"/>
          </a:solidFill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ko-KR" sz="1200" b="1">
                <a:solidFill>
                  <a:srgbClr val="CCFF66"/>
                </a:solidFill>
                <a:latin typeface="+mn-ea"/>
              </a:rPr>
              <a:t>7</a:t>
            </a:r>
          </a:p>
        </p:txBody>
      </p:sp>
      <p:sp>
        <p:nvSpPr>
          <p:cNvPr id="51" name="Text Box 45"/>
          <p:cNvSpPr txBox="1">
            <a:spLocks noChangeArrowheads="1"/>
          </p:cNvSpPr>
          <p:nvPr/>
        </p:nvSpPr>
        <p:spPr bwMode="auto">
          <a:xfrm>
            <a:off x="7209730" y="5515982"/>
            <a:ext cx="1027845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ko-KR" altLang="en-US" sz="1400">
                <a:solidFill>
                  <a:srgbClr val="9A224D"/>
                </a:solidFill>
                <a:latin typeface="+mn-ea"/>
              </a:rPr>
              <a:t>목적과 의미</a:t>
            </a:r>
          </a:p>
        </p:txBody>
      </p:sp>
      <p:sp>
        <p:nvSpPr>
          <p:cNvPr id="52" name="Text Box 46"/>
          <p:cNvSpPr txBox="1">
            <a:spLocks noChangeArrowheads="1"/>
          </p:cNvSpPr>
          <p:nvPr/>
        </p:nvSpPr>
        <p:spPr bwMode="auto">
          <a:xfrm>
            <a:off x="2456755" y="4099932"/>
            <a:ext cx="103425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ko-KR" altLang="en-US" sz="1400">
                <a:latin typeface="+mn-ea"/>
              </a:rPr>
              <a:t>안전의 욕구</a:t>
            </a:r>
          </a:p>
        </p:txBody>
      </p:sp>
      <p:sp>
        <p:nvSpPr>
          <p:cNvPr id="53" name="Text Box 47"/>
          <p:cNvSpPr txBox="1">
            <a:spLocks noChangeArrowheads="1"/>
          </p:cNvSpPr>
          <p:nvPr/>
        </p:nvSpPr>
        <p:spPr bwMode="auto">
          <a:xfrm>
            <a:off x="2245618" y="3668132"/>
            <a:ext cx="104387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ko-KR" altLang="en-US" sz="1400">
                <a:latin typeface="+mn-ea"/>
              </a:rPr>
              <a:t>소속의 욕구</a:t>
            </a:r>
          </a:p>
        </p:txBody>
      </p:sp>
      <p:sp>
        <p:nvSpPr>
          <p:cNvPr id="54" name="Text Box 48"/>
          <p:cNvSpPr txBox="1">
            <a:spLocks noChangeArrowheads="1"/>
          </p:cNvSpPr>
          <p:nvPr/>
        </p:nvSpPr>
        <p:spPr bwMode="auto">
          <a:xfrm>
            <a:off x="2044005" y="3325232"/>
            <a:ext cx="1024639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ko-KR" altLang="en-US" sz="1400">
                <a:latin typeface="+mn-ea"/>
              </a:rPr>
              <a:t>인정의 욕구</a:t>
            </a:r>
          </a:p>
        </p:txBody>
      </p:sp>
      <p:sp>
        <p:nvSpPr>
          <p:cNvPr id="55" name="Text Box 49"/>
          <p:cNvSpPr txBox="1">
            <a:spLocks noChangeArrowheads="1"/>
          </p:cNvSpPr>
          <p:nvPr/>
        </p:nvSpPr>
        <p:spPr bwMode="auto">
          <a:xfrm>
            <a:off x="1736030" y="2948994"/>
            <a:ext cx="134844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ko-KR" altLang="en-US" sz="1400">
                <a:latin typeface="+mn-ea"/>
              </a:rPr>
              <a:t>자아실현의 욕구</a:t>
            </a:r>
          </a:p>
        </p:txBody>
      </p:sp>
      <p:sp>
        <p:nvSpPr>
          <p:cNvPr id="56" name="Text Box 50"/>
          <p:cNvSpPr txBox="1">
            <a:spLocks noChangeArrowheads="1"/>
          </p:cNvSpPr>
          <p:nvPr/>
        </p:nvSpPr>
        <p:spPr bwMode="auto">
          <a:xfrm>
            <a:off x="2729805" y="4531732"/>
            <a:ext cx="104387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ko-KR" altLang="en-US" sz="1400">
                <a:latin typeface="+mn-ea"/>
              </a:rPr>
              <a:t>생존의 욕구</a:t>
            </a:r>
          </a:p>
        </p:txBody>
      </p:sp>
      <p:sp>
        <p:nvSpPr>
          <p:cNvPr id="57" name="Text Box 51"/>
          <p:cNvSpPr txBox="1">
            <a:spLocks noChangeArrowheads="1"/>
          </p:cNvSpPr>
          <p:nvPr/>
        </p:nvSpPr>
        <p:spPr bwMode="auto">
          <a:xfrm>
            <a:off x="7209730" y="4796844"/>
            <a:ext cx="103105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ko-KR" altLang="en-US" sz="1400">
                <a:solidFill>
                  <a:srgbClr val="9A224D"/>
                </a:solidFill>
                <a:latin typeface="+mn-ea"/>
              </a:rPr>
              <a:t>신뢰와 기대</a:t>
            </a:r>
          </a:p>
        </p:txBody>
      </p:sp>
      <p:sp>
        <p:nvSpPr>
          <p:cNvPr id="58" name="Text Box 52"/>
          <p:cNvSpPr txBox="1">
            <a:spLocks noChangeArrowheads="1"/>
          </p:cNvSpPr>
          <p:nvPr/>
        </p:nvSpPr>
        <p:spPr bwMode="auto">
          <a:xfrm>
            <a:off x="6498530" y="4220582"/>
            <a:ext cx="165622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ko-KR" altLang="en-US" sz="1400">
                <a:solidFill>
                  <a:srgbClr val="9A224D"/>
                </a:solidFill>
                <a:latin typeface="+mn-ea"/>
              </a:rPr>
              <a:t>커뮤니케이션과 정보</a:t>
            </a:r>
          </a:p>
        </p:txBody>
      </p:sp>
      <p:sp>
        <p:nvSpPr>
          <p:cNvPr id="59" name="Text Box 53"/>
          <p:cNvSpPr txBox="1">
            <a:spLocks noChangeArrowheads="1"/>
          </p:cNvSpPr>
          <p:nvPr/>
        </p:nvSpPr>
        <p:spPr bwMode="auto">
          <a:xfrm>
            <a:off x="7209730" y="3831644"/>
            <a:ext cx="1027845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ko-KR" altLang="en-US" sz="1400">
                <a:solidFill>
                  <a:srgbClr val="9A224D"/>
                </a:solidFill>
                <a:latin typeface="+mn-ea"/>
              </a:rPr>
              <a:t>칭찬과 인정</a:t>
            </a:r>
          </a:p>
        </p:txBody>
      </p:sp>
      <p:sp>
        <p:nvSpPr>
          <p:cNvPr id="60" name="Text Box 54"/>
          <p:cNvSpPr txBox="1">
            <a:spLocks noChangeArrowheads="1"/>
          </p:cNvSpPr>
          <p:nvPr/>
        </p:nvSpPr>
        <p:spPr bwMode="auto">
          <a:xfrm>
            <a:off x="7031930" y="3398257"/>
            <a:ext cx="1208985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ko-KR" altLang="en-US" sz="1400">
                <a:solidFill>
                  <a:srgbClr val="9A224D"/>
                </a:solidFill>
                <a:latin typeface="+mn-ea"/>
              </a:rPr>
              <a:t>자율과 유연함</a:t>
            </a:r>
          </a:p>
        </p:txBody>
      </p:sp>
      <p:sp>
        <p:nvSpPr>
          <p:cNvPr id="61" name="Text Box 55"/>
          <p:cNvSpPr txBox="1">
            <a:spLocks noChangeArrowheads="1"/>
          </p:cNvSpPr>
          <p:nvPr/>
        </p:nvSpPr>
        <p:spPr bwMode="auto">
          <a:xfrm>
            <a:off x="7209730" y="3025194"/>
            <a:ext cx="1027845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ko-KR" altLang="en-US" sz="1400">
                <a:solidFill>
                  <a:srgbClr val="9A224D"/>
                </a:solidFill>
                <a:latin typeface="+mn-ea"/>
              </a:rPr>
              <a:t>참여와 격려</a:t>
            </a:r>
          </a:p>
        </p:txBody>
      </p:sp>
      <p:sp>
        <p:nvSpPr>
          <p:cNvPr id="62" name="Text Box 56"/>
          <p:cNvSpPr txBox="1">
            <a:spLocks noChangeArrowheads="1"/>
          </p:cNvSpPr>
          <p:nvPr/>
        </p:nvSpPr>
        <p:spPr bwMode="auto">
          <a:xfrm>
            <a:off x="7209730" y="2707694"/>
            <a:ext cx="104387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ko-KR" altLang="en-US" sz="1400">
                <a:solidFill>
                  <a:srgbClr val="9A224D"/>
                </a:solidFill>
                <a:latin typeface="+mn-ea"/>
              </a:rPr>
              <a:t>생존의 욕구</a:t>
            </a:r>
          </a:p>
        </p:txBody>
      </p:sp>
      <p:sp>
        <p:nvSpPr>
          <p:cNvPr id="63" name="Text Box 57"/>
          <p:cNvSpPr txBox="1">
            <a:spLocks noChangeArrowheads="1"/>
          </p:cNvSpPr>
          <p:nvPr/>
        </p:nvSpPr>
        <p:spPr bwMode="auto">
          <a:xfrm>
            <a:off x="3969643" y="4176132"/>
            <a:ext cx="50206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ko-KR" altLang="en-US" sz="1400">
                <a:solidFill>
                  <a:srgbClr val="CC0000"/>
                </a:solidFill>
                <a:latin typeface="+mn-ea"/>
              </a:rPr>
              <a:t>성과</a:t>
            </a:r>
          </a:p>
        </p:txBody>
      </p:sp>
      <p:sp>
        <p:nvSpPr>
          <p:cNvPr id="64" name="Rectangle 58"/>
          <p:cNvSpPr>
            <a:spLocks noChangeArrowheads="1"/>
          </p:cNvSpPr>
          <p:nvPr/>
        </p:nvSpPr>
        <p:spPr bwMode="auto">
          <a:xfrm>
            <a:off x="5049143" y="2520369"/>
            <a:ext cx="287337" cy="287338"/>
          </a:xfrm>
          <a:prstGeom prst="rect">
            <a:avLst/>
          </a:prstGeom>
          <a:solidFill>
            <a:schemeClr val="bg2"/>
          </a:solidFill>
          <a:ln w="9525">
            <a:solidFill>
              <a:srgbClr val="DDDDDD"/>
            </a:solidFill>
            <a:miter lim="800000"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r>
              <a:rPr lang="ko-KR" altLang="en-US">
                <a:latin typeface="+mn-ea"/>
              </a:rPr>
              <a:t>고</a:t>
            </a:r>
          </a:p>
        </p:txBody>
      </p:sp>
      <p:sp>
        <p:nvSpPr>
          <p:cNvPr id="65" name="Rectangle 59"/>
          <p:cNvSpPr>
            <a:spLocks noChangeArrowheads="1"/>
          </p:cNvSpPr>
          <p:nvPr/>
        </p:nvSpPr>
        <p:spPr bwMode="auto">
          <a:xfrm>
            <a:off x="3248918" y="5760457"/>
            <a:ext cx="287337" cy="287337"/>
          </a:xfrm>
          <a:prstGeom prst="rect">
            <a:avLst/>
          </a:prstGeom>
          <a:solidFill>
            <a:schemeClr val="bg2"/>
          </a:solidFill>
          <a:ln w="9525">
            <a:solidFill>
              <a:srgbClr val="DDDDDD"/>
            </a:solidFill>
            <a:miter lim="800000"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r>
              <a:rPr lang="ko-KR" altLang="en-US">
                <a:latin typeface="+mn-ea"/>
              </a:rPr>
              <a:t>저</a:t>
            </a:r>
          </a:p>
        </p:txBody>
      </p:sp>
    </p:spTree>
    <p:extLst>
      <p:ext uri="{BB962C8B-B14F-4D97-AF65-F5344CB8AC3E}">
        <p14:creationId xmlns:p14="http://schemas.microsoft.com/office/powerpoint/2010/main" val="1262650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7</a:t>
            </a:r>
            <a:r>
              <a:rPr lang="ko-KR" altLang="en-US" dirty="0"/>
              <a:t>단계 동기부여 </a:t>
            </a:r>
            <a:r>
              <a:rPr lang="ko-KR" altLang="en-US" dirty="0" smtClean="0"/>
              <a:t>모델</a:t>
            </a:r>
            <a:endParaRPr lang="ko-KR" altLang="en-US" dirty="0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113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684212" y="1392238"/>
            <a:ext cx="2879725" cy="408623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ko-KR" altLang="en-US" b="1" dirty="0">
                <a:latin typeface="+mn-ea"/>
              </a:rPr>
              <a:t>직원의 욕구 </a:t>
            </a:r>
            <a:r>
              <a:rPr lang="en-US" altLang="ko-KR" b="1" dirty="0">
                <a:latin typeface="+mn-ea"/>
              </a:rPr>
              <a:t>7</a:t>
            </a:r>
            <a:r>
              <a:rPr lang="ko-KR" altLang="en-US" b="1" dirty="0">
                <a:latin typeface="+mn-ea"/>
              </a:rPr>
              <a:t>단계</a:t>
            </a:r>
          </a:p>
        </p:txBody>
      </p:sp>
      <p:sp>
        <p:nvSpPr>
          <p:cNvPr id="38" name="Text Box 32"/>
          <p:cNvSpPr txBox="1">
            <a:spLocks noChangeArrowheads="1"/>
          </p:cNvSpPr>
          <p:nvPr/>
        </p:nvSpPr>
        <p:spPr bwMode="auto">
          <a:xfrm>
            <a:off x="6057205" y="6135107"/>
            <a:ext cx="249940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ko-KR" altLang="en-US" sz="1000">
                <a:latin typeface="+mn-ea"/>
              </a:rPr>
              <a:t>출처</a:t>
            </a:r>
            <a:r>
              <a:rPr lang="en-US" altLang="ko-KR" sz="1000">
                <a:latin typeface="+mn-ea"/>
              </a:rPr>
              <a:t>: Bob Nelson, ‘101</a:t>
            </a:r>
            <a:r>
              <a:rPr lang="ko-KR" altLang="en-US" sz="1000">
                <a:latin typeface="+mn-ea"/>
              </a:rPr>
              <a:t>가지 직원 보상 방법</a:t>
            </a:r>
            <a:r>
              <a:rPr lang="en-US" altLang="ko-KR" sz="1000">
                <a:latin typeface="+mn-ea"/>
              </a:rPr>
              <a:t>’</a:t>
            </a:r>
          </a:p>
        </p:txBody>
      </p:sp>
      <p:grpSp>
        <p:nvGrpSpPr>
          <p:cNvPr id="66" name="Group 2"/>
          <p:cNvGrpSpPr>
            <a:grpSpLocks/>
          </p:cNvGrpSpPr>
          <p:nvPr/>
        </p:nvGrpSpPr>
        <p:grpSpPr bwMode="auto">
          <a:xfrm>
            <a:off x="250825" y="1989138"/>
            <a:ext cx="4569540" cy="4341980"/>
            <a:chOff x="431" y="1380"/>
            <a:chExt cx="3283" cy="2474"/>
          </a:xfrm>
        </p:grpSpPr>
        <p:sp>
          <p:nvSpPr>
            <p:cNvPr id="67" name="Line 3"/>
            <p:cNvSpPr>
              <a:spLocks noChangeShapeType="1"/>
            </p:cNvSpPr>
            <p:nvPr/>
          </p:nvSpPr>
          <p:spPr bwMode="auto">
            <a:xfrm>
              <a:off x="614" y="3657"/>
              <a:ext cx="310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68" name="Line 4"/>
            <p:cNvSpPr>
              <a:spLocks noChangeShapeType="1"/>
            </p:cNvSpPr>
            <p:nvPr/>
          </p:nvSpPr>
          <p:spPr bwMode="auto">
            <a:xfrm>
              <a:off x="935" y="3149"/>
              <a:ext cx="2779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69" name="Line 5"/>
            <p:cNvSpPr>
              <a:spLocks noChangeShapeType="1"/>
            </p:cNvSpPr>
            <p:nvPr/>
          </p:nvSpPr>
          <p:spPr bwMode="auto">
            <a:xfrm>
              <a:off x="1156" y="2758"/>
              <a:ext cx="2558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70" name="Line 6"/>
            <p:cNvSpPr>
              <a:spLocks noChangeShapeType="1"/>
            </p:cNvSpPr>
            <p:nvPr/>
          </p:nvSpPr>
          <p:spPr bwMode="auto">
            <a:xfrm>
              <a:off x="1329" y="2448"/>
              <a:ext cx="2385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71" name="Line 7"/>
            <p:cNvSpPr>
              <a:spLocks noChangeShapeType="1"/>
            </p:cNvSpPr>
            <p:nvPr/>
          </p:nvSpPr>
          <p:spPr bwMode="auto">
            <a:xfrm>
              <a:off x="1475" y="2205"/>
              <a:ext cx="2239" cy="0"/>
            </a:xfrm>
            <a:prstGeom prst="line">
              <a:avLst/>
            </a:prstGeom>
            <a:noFill/>
            <a:ln w="12700">
              <a:solidFill>
                <a:srgbClr val="B28C2C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72" name="Line 8"/>
            <p:cNvSpPr>
              <a:spLocks noChangeShapeType="1"/>
            </p:cNvSpPr>
            <p:nvPr/>
          </p:nvSpPr>
          <p:spPr bwMode="auto">
            <a:xfrm>
              <a:off x="1601" y="1969"/>
              <a:ext cx="2113" cy="0"/>
            </a:xfrm>
            <a:prstGeom prst="line">
              <a:avLst/>
            </a:prstGeom>
            <a:noFill/>
            <a:ln w="12700">
              <a:solidFill>
                <a:srgbClr val="B28C2C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73" name="Line 9"/>
            <p:cNvSpPr>
              <a:spLocks noChangeShapeType="1"/>
            </p:cNvSpPr>
            <p:nvPr/>
          </p:nvSpPr>
          <p:spPr bwMode="auto">
            <a:xfrm>
              <a:off x="1746" y="1727"/>
              <a:ext cx="1968" cy="0"/>
            </a:xfrm>
            <a:prstGeom prst="line">
              <a:avLst/>
            </a:prstGeom>
            <a:noFill/>
            <a:ln w="12700">
              <a:solidFill>
                <a:srgbClr val="B28C2C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74" name="Freeform 10"/>
            <p:cNvSpPr>
              <a:spLocks/>
            </p:cNvSpPr>
            <p:nvPr/>
          </p:nvSpPr>
          <p:spPr bwMode="gray">
            <a:xfrm>
              <a:off x="1506" y="1980"/>
              <a:ext cx="835" cy="210"/>
            </a:xfrm>
            <a:custGeom>
              <a:avLst/>
              <a:gdLst>
                <a:gd name="T0" fmla="*/ 0 w 1906"/>
                <a:gd name="T1" fmla="*/ 529 h 530"/>
                <a:gd name="T2" fmla="*/ 1905 w 1906"/>
                <a:gd name="T3" fmla="*/ 529 h 530"/>
                <a:gd name="T4" fmla="*/ 1606 w 1906"/>
                <a:gd name="T5" fmla="*/ 0 h 530"/>
                <a:gd name="T6" fmla="*/ 282 w 1906"/>
                <a:gd name="T7" fmla="*/ 0 h 530"/>
                <a:gd name="T8" fmla="*/ 0 w 1906"/>
                <a:gd name="T9" fmla="*/ 529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6" h="530">
                  <a:moveTo>
                    <a:pt x="0" y="529"/>
                  </a:moveTo>
                  <a:lnTo>
                    <a:pt x="1905" y="529"/>
                  </a:lnTo>
                  <a:lnTo>
                    <a:pt x="1606" y="0"/>
                  </a:lnTo>
                  <a:lnTo>
                    <a:pt x="282" y="0"/>
                  </a:lnTo>
                  <a:lnTo>
                    <a:pt x="0" y="529"/>
                  </a:lnTo>
                </a:path>
              </a:pathLst>
            </a:custGeom>
            <a:gradFill rotWithShape="1">
              <a:gsLst>
                <a:gs pos="0">
                  <a:srgbClr val="0066CC"/>
                </a:gs>
                <a:gs pos="100000">
                  <a:srgbClr val="0066CC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75" name="Freeform 11"/>
            <p:cNvSpPr>
              <a:spLocks/>
            </p:cNvSpPr>
            <p:nvPr/>
          </p:nvSpPr>
          <p:spPr bwMode="gray">
            <a:xfrm>
              <a:off x="1644" y="1739"/>
              <a:ext cx="543" cy="213"/>
            </a:xfrm>
            <a:custGeom>
              <a:avLst/>
              <a:gdLst>
                <a:gd name="T0" fmla="*/ 0 w 1239"/>
                <a:gd name="T1" fmla="*/ 537 h 538"/>
                <a:gd name="T2" fmla="*/ 1238 w 1239"/>
                <a:gd name="T3" fmla="*/ 537 h 538"/>
                <a:gd name="T4" fmla="*/ 950 w 1239"/>
                <a:gd name="T5" fmla="*/ 0 h 538"/>
                <a:gd name="T6" fmla="*/ 288 w 1239"/>
                <a:gd name="T7" fmla="*/ 0 h 538"/>
                <a:gd name="T8" fmla="*/ 0 w 1239"/>
                <a:gd name="T9" fmla="*/ 537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9" h="538">
                  <a:moveTo>
                    <a:pt x="0" y="537"/>
                  </a:moveTo>
                  <a:lnTo>
                    <a:pt x="1238" y="537"/>
                  </a:lnTo>
                  <a:lnTo>
                    <a:pt x="950" y="0"/>
                  </a:lnTo>
                  <a:lnTo>
                    <a:pt x="288" y="0"/>
                  </a:lnTo>
                  <a:lnTo>
                    <a:pt x="0" y="537"/>
                  </a:lnTo>
                </a:path>
              </a:pathLst>
            </a:custGeom>
            <a:gradFill rotWithShape="1">
              <a:gsLst>
                <a:gs pos="0">
                  <a:srgbClr val="0066CC"/>
                </a:gs>
                <a:gs pos="100000">
                  <a:srgbClr val="0066CC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76" name="Freeform 12"/>
            <p:cNvSpPr>
              <a:spLocks/>
            </p:cNvSpPr>
            <p:nvPr/>
          </p:nvSpPr>
          <p:spPr bwMode="gray">
            <a:xfrm>
              <a:off x="1786" y="1498"/>
              <a:ext cx="258" cy="213"/>
            </a:xfrm>
            <a:custGeom>
              <a:avLst/>
              <a:gdLst>
                <a:gd name="T0" fmla="*/ 0 w 587"/>
                <a:gd name="T1" fmla="*/ 533 h 537"/>
                <a:gd name="T2" fmla="*/ 586 w 587"/>
                <a:gd name="T3" fmla="*/ 536 h 537"/>
                <a:gd name="T4" fmla="*/ 283 w 587"/>
                <a:gd name="T5" fmla="*/ 0 h 537"/>
                <a:gd name="T6" fmla="*/ 0 w 587"/>
                <a:gd name="T7" fmla="*/ 533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7" h="537">
                  <a:moveTo>
                    <a:pt x="0" y="533"/>
                  </a:moveTo>
                  <a:lnTo>
                    <a:pt x="586" y="536"/>
                  </a:lnTo>
                  <a:lnTo>
                    <a:pt x="283" y="0"/>
                  </a:lnTo>
                  <a:lnTo>
                    <a:pt x="0" y="533"/>
                  </a:lnTo>
                </a:path>
              </a:pathLst>
            </a:custGeom>
            <a:gradFill rotWithShape="1">
              <a:gsLst>
                <a:gs pos="0">
                  <a:srgbClr val="0066CC"/>
                </a:gs>
                <a:gs pos="100000">
                  <a:srgbClr val="0066CC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77" name="Freeform 13"/>
            <p:cNvSpPr>
              <a:spLocks/>
            </p:cNvSpPr>
            <p:nvPr/>
          </p:nvSpPr>
          <p:spPr bwMode="gray">
            <a:xfrm>
              <a:off x="1363" y="2223"/>
              <a:ext cx="1121" cy="213"/>
            </a:xfrm>
            <a:custGeom>
              <a:avLst/>
              <a:gdLst>
                <a:gd name="T0" fmla="*/ 0 w 2557"/>
                <a:gd name="T1" fmla="*/ 537 h 538"/>
                <a:gd name="T2" fmla="*/ 2556 w 2557"/>
                <a:gd name="T3" fmla="*/ 536 h 538"/>
                <a:gd name="T4" fmla="*/ 2262 w 2557"/>
                <a:gd name="T5" fmla="*/ 1 h 538"/>
                <a:gd name="T6" fmla="*/ 288 w 2557"/>
                <a:gd name="T7" fmla="*/ 0 h 538"/>
                <a:gd name="T8" fmla="*/ 0 w 2557"/>
                <a:gd name="T9" fmla="*/ 537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7" h="538">
                  <a:moveTo>
                    <a:pt x="0" y="537"/>
                  </a:moveTo>
                  <a:lnTo>
                    <a:pt x="2556" y="536"/>
                  </a:lnTo>
                  <a:lnTo>
                    <a:pt x="2262" y="1"/>
                  </a:lnTo>
                  <a:lnTo>
                    <a:pt x="288" y="0"/>
                  </a:lnTo>
                  <a:lnTo>
                    <a:pt x="0" y="537"/>
                  </a:lnTo>
                </a:path>
              </a:pathLst>
            </a:custGeom>
            <a:gradFill rotWithShape="1">
              <a:gsLst>
                <a:gs pos="0">
                  <a:srgbClr val="0066CC"/>
                </a:gs>
                <a:gs pos="100000">
                  <a:srgbClr val="0066CC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78" name="Line 14"/>
            <p:cNvSpPr>
              <a:spLocks noChangeShapeType="1"/>
            </p:cNvSpPr>
            <p:nvPr/>
          </p:nvSpPr>
          <p:spPr bwMode="auto">
            <a:xfrm flipV="1">
              <a:off x="639" y="1570"/>
              <a:ext cx="1190" cy="2087"/>
            </a:xfrm>
            <a:prstGeom prst="line">
              <a:avLst/>
            </a:prstGeom>
            <a:noFill/>
            <a:ln w="9525">
              <a:solidFill>
                <a:srgbClr val="5F5F5F"/>
              </a:solidFill>
              <a:round/>
              <a:headEnd/>
              <a:tailEnd type="triangl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79" name="Freeform 15"/>
            <p:cNvSpPr>
              <a:spLocks/>
            </p:cNvSpPr>
            <p:nvPr/>
          </p:nvSpPr>
          <p:spPr bwMode="gray">
            <a:xfrm>
              <a:off x="1193" y="2460"/>
              <a:ext cx="1474" cy="282"/>
            </a:xfrm>
            <a:custGeom>
              <a:avLst/>
              <a:gdLst>
                <a:gd name="T0" fmla="*/ 0 w 2557"/>
                <a:gd name="T1" fmla="*/ 537 h 538"/>
                <a:gd name="T2" fmla="*/ 2556 w 2557"/>
                <a:gd name="T3" fmla="*/ 536 h 538"/>
                <a:gd name="T4" fmla="*/ 2262 w 2557"/>
                <a:gd name="T5" fmla="*/ 1 h 538"/>
                <a:gd name="T6" fmla="*/ 288 w 2557"/>
                <a:gd name="T7" fmla="*/ 0 h 538"/>
                <a:gd name="T8" fmla="*/ 0 w 2557"/>
                <a:gd name="T9" fmla="*/ 537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7" h="538">
                  <a:moveTo>
                    <a:pt x="0" y="537"/>
                  </a:moveTo>
                  <a:lnTo>
                    <a:pt x="2556" y="536"/>
                  </a:lnTo>
                  <a:lnTo>
                    <a:pt x="2262" y="1"/>
                  </a:lnTo>
                  <a:lnTo>
                    <a:pt x="288" y="0"/>
                  </a:lnTo>
                  <a:lnTo>
                    <a:pt x="0" y="537"/>
                  </a:lnTo>
                </a:path>
              </a:pathLst>
            </a:custGeom>
            <a:gradFill rotWithShape="1">
              <a:gsLst>
                <a:gs pos="0">
                  <a:srgbClr val="0066CC"/>
                </a:gs>
                <a:gs pos="100000">
                  <a:srgbClr val="0066CC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80" name="Freeform 16"/>
            <p:cNvSpPr>
              <a:spLocks/>
            </p:cNvSpPr>
            <p:nvPr/>
          </p:nvSpPr>
          <p:spPr bwMode="gray">
            <a:xfrm>
              <a:off x="976" y="2768"/>
              <a:ext cx="1908" cy="363"/>
            </a:xfrm>
            <a:custGeom>
              <a:avLst/>
              <a:gdLst>
                <a:gd name="T0" fmla="*/ 0 w 2557"/>
                <a:gd name="T1" fmla="*/ 537 h 538"/>
                <a:gd name="T2" fmla="*/ 2556 w 2557"/>
                <a:gd name="T3" fmla="*/ 536 h 538"/>
                <a:gd name="T4" fmla="*/ 2262 w 2557"/>
                <a:gd name="T5" fmla="*/ 1 h 538"/>
                <a:gd name="T6" fmla="*/ 288 w 2557"/>
                <a:gd name="T7" fmla="*/ 0 h 538"/>
                <a:gd name="T8" fmla="*/ 0 w 2557"/>
                <a:gd name="T9" fmla="*/ 537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7" h="538">
                  <a:moveTo>
                    <a:pt x="0" y="537"/>
                  </a:moveTo>
                  <a:lnTo>
                    <a:pt x="2556" y="536"/>
                  </a:lnTo>
                  <a:lnTo>
                    <a:pt x="2262" y="1"/>
                  </a:lnTo>
                  <a:lnTo>
                    <a:pt x="288" y="0"/>
                  </a:lnTo>
                  <a:lnTo>
                    <a:pt x="0" y="537"/>
                  </a:lnTo>
                </a:path>
              </a:pathLst>
            </a:custGeom>
            <a:gradFill rotWithShape="1">
              <a:gsLst>
                <a:gs pos="0">
                  <a:srgbClr val="0066CC"/>
                </a:gs>
                <a:gs pos="100000">
                  <a:srgbClr val="0066CC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81" name="Freeform 17"/>
            <p:cNvSpPr>
              <a:spLocks/>
            </p:cNvSpPr>
            <p:nvPr/>
          </p:nvSpPr>
          <p:spPr bwMode="gray">
            <a:xfrm>
              <a:off x="695" y="3158"/>
              <a:ext cx="2480" cy="472"/>
            </a:xfrm>
            <a:custGeom>
              <a:avLst/>
              <a:gdLst>
                <a:gd name="T0" fmla="*/ 0 w 2557"/>
                <a:gd name="T1" fmla="*/ 537 h 538"/>
                <a:gd name="T2" fmla="*/ 2556 w 2557"/>
                <a:gd name="T3" fmla="*/ 536 h 538"/>
                <a:gd name="T4" fmla="*/ 2262 w 2557"/>
                <a:gd name="T5" fmla="*/ 1 h 538"/>
                <a:gd name="T6" fmla="*/ 288 w 2557"/>
                <a:gd name="T7" fmla="*/ 0 h 538"/>
                <a:gd name="T8" fmla="*/ 0 w 2557"/>
                <a:gd name="T9" fmla="*/ 537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7" h="538">
                  <a:moveTo>
                    <a:pt x="0" y="537"/>
                  </a:moveTo>
                  <a:lnTo>
                    <a:pt x="2556" y="536"/>
                  </a:lnTo>
                  <a:lnTo>
                    <a:pt x="2262" y="1"/>
                  </a:lnTo>
                  <a:lnTo>
                    <a:pt x="288" y="0"/>
                  </a:lnTo>
                  <a:lnTo>
                    <a:pt x="0" y="537"/>
                  </a:lnTo>
                </a:path>
              </a:pathLst>
            </a:custGeom>
            <a:gradFill rotWithShape="1">
              <a:gsLst>
                <a:gs pos="0">
                  <a:srgbClr val="0066CC"/>
                </a:gs>
                <a:gs pos="100000">
                  <a:srgbClr val="0066CC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82" name="Text Box 18"/>
            <p:cNvSpPr txBox="1">
              <a:spLocks noChangeArrowheads="1"/>
            </p:cNvSpPr>
            <p:nvPr/>
          </p:nvSpPr>
          <p:spPr bwMode="auto">
            <a:xfrm>
              <a:off x="1028" y="3714"/>
              <a:ext cx="1796" cy="1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ko-KR" altLang="en-US" sz="1000">
                  <a:latin typeface="+mn-ea"/>
                </a:rPr>
                <a:t>출처</a:t>
              </a:r>
              <a:r>
                <a:rPr lang="en-US" altLang="ko-KR" sz="1000">
                  <a:latin typeface="+mn-ea"/>
                </a:rPr>
                <a:t>: Bob Nelson, ‘101</a:t>
              </a:r>
              <a:r>
                <a:rPr lang="ko-KR" altLang="en-US" sz="1000">
                  <a:latin typeface="+mn-ea"/>
                </a:rPr>
                <a:t>가지 직원 보상 방법</a:t>
              </a:r>
              <a:r>
                <a:rPr lang="en-US" altLang="ko-KR" sz="1000">
                  <a:latin typeface="+mn-ea"/>
                </a:rPr>
                <a:t>’</a:t>
              </a:r>
            </a:p>
          </p:txBody>
        </p:sp>
        <p:sp>
          <p:nvSpPr>
            <p:cNvPr id="83" name="Oval 19"/>
            <p:cNvSpPr>
              <a:spLocks noChangeArrowheads="1"/>
            </p:cNvSpPr>
            <p:nvPr/>
          </p:nvSpPr>
          <p:spPr bwMode="auto">
            <a:xfrm>
              <a:off x="1838" y="3312"/>
              <a:ext cx="144" cy="144"/>
            </a:xfrm>
            <a:prstGeom prst="ellipse">
              <a:avLst/>
            </a:prstGeom>
            <a:solidFill>
              <a:srgbClr val="003300"/>
            </a:solidFill>
            <a:ln w="28575">
              <a:solidFill>
                <a:srgbClr val="DDDD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ko-KR" sz="1000" b="1">
                  <a:solidFill>
                    <a:srgbClr val="CCFF66"/>
                  </a:solidFill>
                  <a:latin typeface="+mn-ea"/>
                </a:rPr>
                <a:t>1</a:t>
              </a:r>
            </a:p>
          </p:txBody>
        </p:sp>
        <p:sp>
          <p:nvSpPr>
            <p:cNvPr id="84" name="Oval 20"/>
            <p:cNvSpPr>
              <a:spLocks noChangeArrowheads="1"/>
            </p:cNvSpPr>
            <p:nvPr/>
          </p:nvSpPr>
          <p:spPr bwMode="auto">
            <a:xfrm>
              <a:off x="1838" y="2904"/>
              <a:ext cx="144" cy="144"/>
            </a:xfrm>
            <a:prstGeom prst="ellipse">
              <a:avLst/>
            </a:prstGeom>
            <a:solidFill>
              <a:srgbClr val="003300"/>
            </a:solidFill>
            <a:ln w="28575">
              <a:solidFill>
                <a:srgbClr val="DDDD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ko-KR" sz="1000" b="1">
                  <a:solidFill>
                    <a:srgbClr val="CCFF66"/>
                  </a:solidFill>
                  <a:latin typeface="+mn-ea"/>
                </a:rPr>
                <a:t>2</a:t>
              </a:r>
            </a:p>
          </p:txBody>
        </p:sp>
        <p:sp>
          <p:nvSpPr>
            <p:cNvPr id="85" name="Oval 21"/>
            <p:cNvSpPr>
              <a:spLocks noChangeArrowheads="1"/>
            </p:cNvSpPr>
            <p:nvPr/>
          </p:nvSpPr>
          <p:spPr bwMode="auto">
            <a:xfrm>
              <a:off x="1838" y="2532"/>
              <a:ext cx="144" cy="144"/>
            </a:xfrm>
            <a:prstGeom prst="ellipse">
              <a:avLst/>
            </a:prstGeom>
            <a:solidFill>
              <a:srgbClr val="003300"/>
            </a:solidFill>
            <a:ln w="28575">
              <a:solidFill>
                <a:srgbClr val="DDDD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ko-KR" sz="1000" b="1">
                  <a:solidFill>
                    <a:srgbClr val="CCFF66"/>
                  </a:solidFill>
                  <a:latin typeface="+mn-ea"/>
                </a:rPr>
                <a:t>3</a:t>
              </a:r>
            </a:p>
          </p:txBody>
        </p:sp>
        <p:sp>
          <p:nvSpPr>
            <p:cNvPr id="86" name="Oval 22"/>
            <p:cNvSpPr>
              <a:spLocks noChangeArrowheads="1"/>
            </p:cNvSpPr>
            <p:nvPr/>
          </p:nvSpPr>
          <p:spPr bwMode="auto">
            <a:xfrm>
              <a:off x="1838" y="2252"/>
              <a:ext cx="144" cy="144"/>
            </a:xfrm>
            <a:prstGeom prst="ellipse">
              <a:avLst/>
            </a:prstGeom>
            <a:solidFill>
              <a:srgbClr val="003300"/>
            </a:solidFill>
            <a:ln w="28575">
              <a:solidFill>
                <a:srgbClr val="DDDD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ko-KR" sz="1000" b="1">
                  <a:solidFill>
                    <a:srgbClr val="CCFF66"/>
                  </a:solidFill>
                  <a:latin typeface="+mn-ea"/>
                </a:rPr>
                <a:t>4</a:t>
              </a:r>
            </a:p>
          </p:txBody>
        </p:sp>
        <p:sp>
          <p:nvSpPr>
            <p:cNvPr id="87" name="Oval 23"/>
            <p:cNvSpPr>
              <a:spLocks noChangeArrowheads="1"/>
            </p:cNvSpPr>
            <p:nvPr/>
          </p:nvSpPr>
          <p:spPr bwMode="auto">
            <a:xfrm>
              <a:off x="1838" y="1998"/>
              <a:ext cx="144" cy="144"/>
            </a:xfrm>
            <a:prstGeom prst="ellipse">
              <a:avLst/>
            </a:prstGeom>
            <a:solidFill>
              <a:srgbClr val="003300"/>
            </a:solidFill>
            <a:ln w="28575">
              <a:solidFill>
                <a:srgbClr val="DDDD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ko-KR" sz="1000" b="1">
                  <a:solidFill>
                    <a:srgbClr val="CCFF66"/>
                  </a:solidFill>
                  <a:latin typeface="+mn-ea"/>
                </a:rPr>
                <a:t>5</a:t>
              </a:r>
            </a:p>
          </p:txBody>
        </p:sp>
        <p:sp>
          <p:nvSpPr>
            <p:cNvPr id="88" name="Oval 24"/>
            <p:cNvSpPr>
              <a:spLocks noChangeArrowheads="1"/>
            </p:cNvSpPr>
            <p:nvPr/>
          </p:nvSpPr>
          <p:spPr bwMode="auto">
            <a:xfrm>
              <a:off x="1838" y="1770"/>
              <a:ext cx="144" cy="144"/>
            </a:xfrm>
            <a:prstGeom prst="ellipse">
              <a:avLst/>
            </a:prstGeom>
            <a:solidFill>
              <a:srgbClr val="003300"/>
            </a:solidFill>
            <a:ln w="28575">
              <a:solidFill>
                <a:srgbClr val="DDDD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ko-KR" sz="1000" b="1">
                  <a:solidFill>
                    <a:srgbClr val="CCFF66"/>
                  </a:solidFill>
                  <a:latin typeface="+mn-ea"/>
                </a:rPr>
                <a:t>6</a:t>
              </a:r>
            </a:p>
          </p:txBody>
        </p:sp>
        <p:sp>
          <p:nvSpPr>
            <p:cNvPr id="89" name="Oval 25"/>
            <p:cNvSpPr>
              <a:spLocks noChangeArrowheads="1"/>
            </p:cNvSpPr>
            <p:nvPr/>
          </p:nvSpPr>
          <p:spPr bwMode="auto">
            <a:xfrm>
              <a:off x="1838" y="1498"/>
              <a:ext cx="144" cy="144"/>
            </a:xfrm>
            <a:prstGeom prst="ellipse">
              <a:avLst/>
            </a:prstGeom>
            <a:solidFill>
              <a:srgbClr val="003300"/>
            </a:solidFill>
            <a:ln w="28575">
              <a:solidFill>
                <a:srgbClr val="DDDD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ko-KR" sz="1000" b="1">
                  <a:solidFill>
                    <a:srgbClr val="CCFF66"/>
                  </a:solidFill>
                  <a:latin typeface="+mn-ea"/>
                </a:rPr>
                <a:t>7</a:t>
              </a:r>
            </a:p>
          </p:txBody>
        </p:sp>
        <p:sp>
          <p:nvSpPr>
            <p:cNvPr id="90" name="Text Box 26"/>
            <p:cNvSpPr txBox="1">
              <a:spLocks noChangeArrowheads="1"/>
            </p:cNvSpPr>
            <p:nvPr/>
          </p:nvSpPr>
          <p:spPr bwMode="auto">
            <a:xfrm>
              <a:off x="3026" y="3256"/>
              <a:ext cx="653" cy="2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ko-KR" altLang="en-US" sz="1200" dirty="0">
                  <a:solidFill>
                    <a:srgbClr val="9A224D"/>
                  </a:solidFill>
                  <a:latin typeface="+mn-ea"/>
                </a:rPr>
                <a:t>일의 목적과</a:t>
              </a:r>
              <a:br>
                <a:rPr lang="ko-KR" altLang="en-US" sz="1200" dirty="0">
                  <a:solidFill>
                    <a:srgbClr val="9A224D"/>
                  </a:solidFill>
                  <a:latin typeface="+mn-ea"/>
                </a:rPr>
              </a:br>
              <a:r>
                <a:rPr lang="ko-KR" altLang="en-US" sz="1200" dirty="0">
                  <a:solidFill>
                    <a:srgbClr val="9A224D"/>
                  </a:solidFill>
                  <a:latin typeface="+mn-ea"/>
                </a:rPr>
                <a:t>의미</a:t>
              </a:r>
            </a:p>
          </p:txBody>
        </p:sp>
        <p:sp>
          <p:nvSpPr>
            <p:cNvPr id="91" name="Text Box 27"/>
            <p:cNvSpPr txBox="1">
              <a:spLocks noChangeArrowheads="1"/>
            </p:cNvSpPr>
            <p:nvPr/>
          </p:nvSpPr>
          <p:spPr bwMode="auto">
            <a:xfrm>
              <a:off x="3026" y="2863"/>
              <a:ext cx="656" cy="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ko-KR" altLang="en-US" sz="1200">
                  <a:solidFill>
                    <a:srgbClr val="9A224D"/>
                  </a:solidFill>
                  <a:latin typeface="+mn-ea"/>
                </a:rPr>
                <a:t>신뢰와 기대</a:t>
              </a:r>
            </a:p>
          </p:txBody>
        </p:sp>
        <p:sp>
          <p:nvSpPr>
            <p:cNvPr id="92" name="Text Box 28"/>
            <p:cNvSpPr txBox="1">
              <a:spLocks noChangeArrowheads="1"/>
            </p:cNvSpPr>
            <p:nvPr/>
          </p:nvSpPr>
          <p:spPr bwMode="auto">
            <a:xfrm>
              <a:off x="2588" y="2519"/>
              <a:ext cx="1040" cy="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ko-KR" altLang="en-US" sz="1200">
                  <a:solidFill>
                    <a:srgbClr val="9A224D"/>
                  </a:solidFill>
                  <a:latin typeface="+mn-ea"/>
                </a:rPr>
                <a:t>커뮤니케이션과 정보</a:t>
              </a:r>
            </a:p>
          </p:txBody>
        </p:sp>
        <p:sp>
          <p:nvSpPr>
            <p:cNvPr id="93" name="Text Box 29"/>
            <p:cNvSpPr txBox="1">
              <a:spLocks noChangeArrowheads="1"/>
            </p:cNvSpPr>
            <p:nvPr/>
          </p:nvSpPr>
          <p:spPr bwMode="auto">
            <a:xfrm>
              <a:off x="3026" y="2221"/>
              <a:ext cx="653" cy="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ko-KR" altLang="en-US" sz="1200">
                  <a:solidFill>
                    <a:srgbClr val="9A224D"/>
                  </a:solidFill>
                  <a:latin typeface="+mn-ea"/>
                </a:rPr>
                <a:t>칭찬과 인정</a:t>
              </a:r>
            </a:p>
          </p:txBody>
        </p:sp>
        <p:sp>
          <p:nvSpPr>
            <p:cNvPr id="94" name="Text Box 30"/>
            <p:cNvSpPr txBox="1">
              <a:spLocks noChangeArrowheads="1"/>
            </p:cNvSpPr>
            <p:nvPr/>
          </p:nvSpPr>
          <p:spPr bwMode="auto">
            <a:xfrm>
              <a:off x="2916" y="1984"/>
              <a:ext cx="761" cy="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ko-KR" altLang="en-US" sz="1200">
                  <a:solidFill>
                    <a:srgbClr val="9A224D"/>
                  </a:solidFill>
                  <a:latin typeface="+mn-ea"/>
                </a:rPr>
                <a:t>자율과 유연함</a:t>
              </a:r>
            </a:p>
          </p:txBody>
        </p:sp>
        <p:sp>
          <p:nvSpPr>
            <p:cNvPr id="95" name="Text Box 31"/>
            <p:cNvSpPr txBox="1">
              <a:spLocks noChangeArrowheads="1"/>
            </p:cNvSpPr>
            <p:nvPr/>
          </p:nvSpPr>
          <p:spPr bwMode="auto">
            <a:xfrm>
              <a:off x="3026" y="1749"/>
              <a:ext cx="653" cy="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ko-KR" altLang="en-US" sz="1200">
                  <a:solidFill>
                    <a:srgbClr val="9A224D"/>
                  </a:solidFill>
                  <a:latin typeface="+mn-ea"/>
                </a:rPr>
                <a:t>참여와 격려</a:t>
              </a:r>
            </a:p>
          </p:txBody>
        </p:sp>
        <p:sp>
          <p:nvSpPr>
            <p:cNvPr id="96" name="Text Box 32"/>
            <p:cNvSpPr txBox="1">
              <a:spLocks noChangeArrowheads="1"/>
            </p:cNvSpPr>
            <p:nvPr/>
          </p:nvSpPr>
          <p:spPr bwMode="auto">
            <a:xfrm>
              <a:off x="2747" y="1513"/>
              <a:ext cx="926" cy="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ko-KR" altLang="en-US" sz="1200">
                  <a:solidFill>
                    <a:srgbClr val="9A224D"/>
                  </a:solidFill>
                  <a:latin typeface="+mn-ea"/>
                </a:rPr>
                <a:t>배움과 도전</a:t>
              </a:r>
              <a:r>
                <a:rPr lang="en-US" altLang="ko-KR" sz="1200">
                  <a:solidFill>
                    <a:srgbClr val="9A224D"/>
                  </a:solidFill>
                  <a:latin typeface="+mn-ea"/>
                </a:rPr>
                <a:t>, </a:t>
              </a:r>
              <a:r>
                <a:rPr lang="ko-KR" altLang="en-US" sz="1200">
                  <a:solidFill>
                    <a:srgbClr val="9A224D"/>
                  </a:solidFill>
                  <a:latin typeface="+mn-ea"/>
                </a:rPr>
                <a:t>성장</a:t>
              </a:r>
            </a:p>
          </p:txBody>
        </p:sp>
        <p:sp>
          <p:nvSpPr>
            <p:cNvPr id="97" name="Text Box 33"/>
            <p:cNvSpPr txBox="1">
              <a:spLocks noChangeArrowheads="1"/>
            </p:cNvSpPr>
            <p:nvPr/>
          </p:nvSpPr>
          <p:spPr bwMode="auto">
            <a:xfrm>
              <a:off x="1163" y="2065"/>
              <a:ext cx="328" cy="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ko-KR" altLang="en-US" sz="1200">
                  <a:latin typeface="+mn-ea"/>
                </a:rPr>
                <a:t>성과</a:t>
              </a:r>
            </a:p>
          </p:txBody>
        </p:sp>
        <p:sp>
          <p:nvSpPr>
            <p:cNvPr id="98" name="Rectangle 34"/>
            <p:cNvSpPr>
              <a:spLocks noChangeArrowheads="1"/>
            </p:cNvSpPr>
            <p:nvPr/>
          </p:nvSpPr>
          <p:spPr bwMode="auto">
            <a:xfrm>
              <a:off x="1565" y="1380"/>
              <a:ext cx="181" cy="181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rgbClr val="DDDDDD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/>
              <a:r>
                <a:rPr lang="ko-KR" altLang="en-US" sz="1600">
                  <a:latin typeface="+mn-ea"/>
                </a:rPr>
                <a:t>고</a:t>
              </a:r>
            </a:p>
          </p:txBody>
        </p:sp>
        <p:sp>
          <p:nvSpPr>
            <p:cNvPr id="99" name="Rectangle 35"/>
            <p:cNvSpPr>
              <a:spLocks noChangeArrowheads="1"/>
            </p:cNvSpPr>
            <p:nvPr/>
          </p:nvSpPr>
          <p:spPr bwMode="auto">
            <a:xfrm>
              <a:off x="431" y="3421"/>
              <a:ext cx="181" cy="181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rgbClr val="DDDDDD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/>
              <a:r>
                <a:rPr lang="ko-KR" altLang="en-US" sz="1600">
                  <a:latin typeface="+mn-ea"/>
                </a:rPr>
                <a:t>저</a:t>
              </a:r>
            </a:p>
          </p:txBody>
        </p:sp>
      </p:grpSp>
      <p:graphicFrame>
        <p:nvGraphicFramePr>
          <p:cNvPr id="100" name="Group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4101593"/>
              </p:ext>
            </p:extLst>
          </p:nvPr>
        </p:nvGraphicFramePr>
        <p:xfrm>
          <a:off x="5003800" y="2060575"/>
          <a:ext cx="3816672" cy="4032252"/>
        </p:xfrm>
        <a:graphic>
          <a:graphicData uri="http://schemas.openxmlformats.org/drawingml/2006/table">
            <a:tbl>
              <a:tblPr/>
              <a:tblGrid>
                <a:gridCol w="466725"/>
                <a:gridCol w="2722563"/>
                <a:gridCol w="627384"/>
              </a:tblGrid>
              <a:tr h="261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단계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내용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구성원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625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보다 많은 책임 부여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계속 도전할 수 있는 환경 조성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-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동료와 함께 일을 즐기며 몰두 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→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자기 성장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5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종업원의 제안에 관심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-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혁신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개선할 수 있는 조직 역량 확립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업무 자율권 최대보장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간섭 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X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-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업무시간 및 장소의 유연성 확보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역량을 인정 받은 직원에 한함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kumimoji="0" lang="ko-KR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4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적절 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&amp;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효과적인 칭찬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-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공식적 포상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? vs.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비공식적 칭찬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4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업무 </a:t>
                      </a:r>
                      <a:r>
                        <a:rPr kumimoji="0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수행중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부서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회사의 움직임에 대한 정보와 커뮤니케이션 요구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4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종업원을 전문가로 인정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-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신뢰와 기대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: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종업원의 기본 권리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업무의 중요성 환기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-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개인업무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회사목적 관계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-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업무에 대한 긍지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조직의 일원으로 의식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1" name="Text Box 76"/>
          <p:cNvSpPr txBox="1">
            <a:spLocks noChangeArrowheads="1"/>
          </p:cNvSpPr>
          <p:nvPr/>
        </p:nvSpPr>
        <p:spPr bwMode="auto">
          <a:xfrm>
            <a:off x="4946650" y="1509713"/>
            <a:ext cx="729687" cy="27699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ko-KR" altLang="en-US" sz="1200">
                <a:latin typeface="+mn-ea"/>
              </a:rPr>
              <a:t>작성안내</a:t>
            </a:r>
          </a:p>
        </p:txBody>
      </p:sp>
      <p:sp>
        <p:nvSpPr>
          <p:cNvPr id="102" name="Text Box 77"/>
          <p:cNvSpPr txBox="1">
            <a:spLocks noChangeArrowheads="1"/>
          </p:cNvSpPr>
          <p:nvPr/>
        </p:nvSpPr>
        <p:spPr bwMode="auto">
          <a:xfrm>
            <a:off x="5805488" y="1465263"/>
            <a:ext cx="275588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ko-KR" altLang="en-US" sz="1200" dirty="0">
                <a:latin typeface="+mn-ea"/>
              </a:rPr>
              <a:t>자신이 담당하고 있는 팀의 구성원들은</a:t>
            </a:r>
          </a:p>
          <a:p>
            <a:pPr algn="l"/>
            <a:r>
              <a:rPr lang="ko-KR" altLang="en-US" sz="1200" dirty="0">
                <a:latin typeface="+mn-ea"/>
              </a:rPr>
              <a:t>어느 욕구 수준에 있는지를 생각해봅니다</a:t>
            </a:r>
            <a:r>
              <a:rPr lang="en-US" altLang="ko-KR" sz="1200" dirty="0">
                <a:latin typeface="+mn-e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59953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동기부여 전략 개발원칙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114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684212" y="1392238"/>
            <a:ext cx="2879725" cy="408623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ko-KR" altLang="en-US" b="1" dirty="0">
                <a:latin typeface="+mn-ea"/>
              </a:rPr>
              <a:t>포도밭의 교훈</a:t>
            </a:r>
          </a:p>
        </p:txBody>
      </p:sp>
      <p:pic>
        <p:nvPicPr>
          <p:cNvPr id="44" name="Picture 3" descr="MCj0197867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1916113"/>
            <a:ext cx="4071937" cy="410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4" descr="MCj02857840000[1]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16013" y="4005263"/>
            <a:ext cx="2376487" cy="2141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AutoShape 5"/>
          <p:cNvSpPr>
            <a:spLocks noChangeArrowheads="1"/>
          </p:cNvSpPr>
          <p:nvPr/>
        </p:nvSpPr>
        <p:spPr bwMode="auto">
          <a:xfrm>
            <a:off x="1116013" y="1916113"/>
            <a:ext cx="2879725" cy="1728787"/>
          </a:xfrm>
          <a:prstGeom prst="cloudCallout">
            <a:avLst>
              <a:gd name="adj1" fmla="val -2810"/>
              <a:gd name="adj2" fmla="val 81130"/>
            </a:avLst>
          </a:prstGeom>
          <a:solidFill>
            <a:srgbClr val="FFFFFF"/>
          </a:solidFill>
          <a:ln w="9525">
            <a:solidFill>
              <a:srgbClr val="DDDDDD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ko-KR" altLang="en-US" b="1">
              <a:latin typeface="+mn-ea"/>
            </a:endParaRPr>
          </a:p>
        </p:txBody>
      </p:sp>
      <p:sp>
        <p:nvSpPr>
          <p:cNvPr id="47" name="AutoShape 6"/>
          <p:cNvSpPr>
            <a:spLocks noChangeArrowheads="1"/>
          </p:cNvSpPr>
          <p:nvPr/>
        </p:nvSpPr>
        <p:spPr bwMode="auto">
          <a:xfrm>
            <a:off x="1116013" y="1916113"/>
            <a:ext cx="2879725" cy="1728787"/>
          </a:xfrm>
          <a:prstGeom prst="cloudCallout">
            <a:avLst>
              <a:gd name="adj1" fmla="val -23264"/>
              <a:gd name="adj2" fmla="val 81130"/>
            </a:avLst>
          </a:prstGeom>
          <a:solidFill>
            <a:srgbClr val="FFFFFF"/>
          </a:solidFill>
          <a:ln w="9525">
            <a:solidFill>
              <a:srgbClr val="DDDDDD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ko-KR" altLang="en-US" b="1">
              <a:latin typeface="+mn-ea"/>
            </a:endParaRPr>
          </a:p>
        </p:txBody>
      </p:sp>
      <p:sp>
        <p:nvSpPr>
          <p:cNvPr id="48" name="AutoShape 7"/>
          <p:cNvSpPr>
            <a:spLocks noChangeArrowheads="1"/>
          </p:cNvSpPr>
          <p:nvPr/>
        </p:nvSpPr>
        <p:spPr bwMode="auto">
          <a:xfrm>
            <a:off x="1116013" y="1919288"/>
            <a:ext cx="2879725" cy="1728787"/>
          </a:xfrm>
          <a:prstGeom prst="cloudCallout">
            <a:avLst>
              <a:gd name="adj1" fmla="val 19296"/>
              <a:gd name="adj2" fmla="val 118685"/>
            </a:avLst>
          </a:prstGeom>
          <a:solidFill>
            <a:srgbClr val="FFFFFF"/>
          </a:solidFill>
          <a:ln w="9525">
            <a:solidFill>
              <a:srgbClr val="DDDDDD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ko-KR" altLang="en-US" b="1">
              <a:latin typeface="+mn-ea"/>
            </a:endParaRPr>
          </a:p>
        </p:txBody>
      </p:sp>
      <p:pic>
        <p:nvPicPr>
          <p:cNvPr id="49" name="Picture 10" descr="s_new_cp_lot_t_00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16" b="-2045"/>
          <a:stretch>
            <a:fillRect/>
          </a:stretch>
        </p:blipFill>
        <p:spPr bwMode="auto">
          <a:xfrm>
            <a:off x="1619250" y="2422525"/>
            <a:ext cx="1873250" cy="719138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50" name="Text Box 12"/>
          <p:cNvSpPr txBox="1">
            <a:spLocks noChangeArrowheads="1"/>
          </p:cNvSpPr>
          <p:nvPr/>
        </p:nvSpPr>
        <p:spPr bwMode="auto">
          <a:xfrm>
            <a:off x="1220788" y="6092825"/>
            <a:ext cx="121058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ko-KR" altLang="en-US" b="1">
                <a:latin typeface="+mn-ea"/>
              </a:rPr>
              <a:t>대박 </a:t>
            </a:r>
            <a:r>
              <a:rPr lang="en-US" altLang="ko-KR" b="1">
                <a:latin typeface="+mn-ea"/>
              </a:rPr>
              <a:t>3</a:t>
            </a:r>
            <a:r>
              <a:rPr lang="ko-KR" altLang="en-US" b="1">
                <a:latin typeface="+mn-ea"/>
              </a:rPr>
              <a:t>남매</a:t>
            </a:r>
          </a:p>
        </p:txBody>
      </p:sp>
    </p:spTree>
    <p:extLst>
      <p:ext uri="{BB962C8B-B14F-4D97-AF65-F5344CB8AC3E}">
        <p14:creationId xmlns:p14="http://schemas.microsoft.com/office/powerpoint/2010/main" val="3528111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[</a:t>
            </a:r>
            <a:r>
              <a:rPr lang="ko-KR" altLang="en-US" dirty="0"/>
              <a:t>활동</a:t>
            </a:r>
            <a:r>
              <a:rPr lang="en-US" altLang="ko-KR" dirty="0"/>
              <a:t>] </a:t>
            </a:r>
            <a:r>
              <a:rPr lang="ko-KR" altLang="en-US" dirty="0"/>
              <a:t>동기부여 전략 개발원칙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115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양쪽 모서리가 둥근 사각형 5"/>
          <p:cNvSpPr/>
          <p:nvPr/>
        </p:nvSpPr>
        <p:spPr>
          <a:xfrm>
            <a:off x="287524" y="1988840"/>
            <a:ext cx="8568952" cy="4464496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590872" y="2826795"/>
            <a:ext cx="8013576" cy="34442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1pPr>
            <a:lvl2pPr marL="4572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2pPr>
            <a:lvl3pPr marL="9144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3pPr>
            <a:lvl4pPr marL="13716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4pPr>
            <a:lvl5pPr marL="18288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itchFamily="2" charset="2"/>
              <a:buChar char="§"/>
            </a:pPr>
            <a:r>
              <a:rPr lang="en-US" altLang="ko-KR" sz="1800" dirty="0">
                <a:latin typeface="+mn-ea"/>
              </a:rPr>
              <a:t>&lt;</a:t>
            </a:r>
            <a:r>
              <a:rPr lang="ko-KR" altLang="en-US" sz="1800" dirty="0">
                <a:latin typeface="+mn-ea"/>
              </a:rPr>
              <a:t>동기부여전략개발원칙</a:t>
            </a:r>
            <a:r>
              <a:rPr lang="en-US" altLang="ko-KR" sz="1800" dirty="0">
                <a:latin typeface="+mn-ea"/>
              </a:rPr>
              <a:t>&gt; </a:t>
            </a:r>
            <a:r>
              <a:rPr lang="ko-KR" altLang="en-US" sz="1800" dirty="0" err="1" smtClean="0">
                <a:latin typeface="+mn-ea"/>
              </a:rPr>
              <a:t>소강의를</a:t>
            </a:r>
            <a:r>
              <a:rPr lang="ko-KR" altLang="en-US" sz="1800" dirty="0" smtClean="0">
                <a:latin typeface="+mn-ea"/>
              </a:rPr>
              <a:t> 들으며 필요한 내용을 필기합니다</a:t>
            </a:r>
            <a:r>
              <a:rPr lang="en-US" altLang="ko-KR" sz="1800" dirty="0" smtClean="0">
                <a:latin typeface="+mn-ea"/>
              </a:rPr>
              <a:t>.</a:t>
            </a:r>
            <a:endParaRPr lang="ko-KR" altLang="en-US" sz="1800" dirty="0">
              <a:latin typeface="+mn-ea"/>
            </a:endParaRPr>
          </a:p>
        </p:txBody>
      </p:sp>
      <p:sp>
        <p:nvSpPr>
          <p:cNvPr id="8" name="양쪽 모서리가 둥근 사각형 7"/>
          <p:cNvSpPr/>
          <p:nvPr/>
        </p:nvSpPr>
        <p:spPr>
          <a:xfrm>
            <a:off x="294714" y="1988840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>
                <a:solidFill>
                  <a:schemeClr val="tx1"/>
                </a:solidFill>
              </a:rPr>
              <a:t>STEP 1.</a:t>
            </a:r>
            <a:endParaRPr lang="ko-KR" altLang="en-US" sz="2800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27272" y="1988840"/>
            <a:ext cx="1478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/>
              <a:t>소요시간 </a:t>
            </a:r>
            <a:r>
              <a:rPr lang="en-US" altLang="ko-KR" sz="1400" b="1" dirty="0" smtClean="0"/>
              <a:t>:</a:t>
            </a:r>
            <a:r>
              <a:rPr lang="ko-KR" altLang="en-US" sz="1400" b="1" dirty="0"/>
              <a:t> </a:t>
            </a:r>
            <a:r>
              <a:rPr lang="en-US" altLang="ko-KR" sz="1400" b="1" dirty="0" smtClean="0"/>
              <a:t>30min</a:t>
            </a:r>
            <a:endParaRPr lang="en-US" sz="1400" b="1" dirty="0"/>
          </a:p>
        </p:txBody>
      </p:sp>
      <p:pic>
        <p:nvPicPr>
          <p:cNvPr id="10" name="Picture 2" descr="C:\Users\위현진\AppData\Local\Microsoft\Windows\Temporary Internet Files\Content.IE5\QXLNBWJK\MC900433921[1].png">
            <a:hlinkClick r:id="rId3" action="ppaction://program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522" y="1782316"/>
            <a:ext cx="638572" cy="63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7659" y="3477375"/>
            <a:ext cx="2781291" cy="27937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reflection blurRad="12700" stA="38000" endPos="28000" dist="5000" dir="5400000" sy="-100000" algn="bl" rotWithShape="0"/>
          </a:effectLst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1968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동기부여 전략 개발원칙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116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684212" y="1392238"/>
            <a:ext cx="3887788" cy="408623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ko-KR" altLang="en-US" b="1" dirty="0">
                <a:latin typeface="+mn-ea"/>
              </a:rPr>
              <a:t>원칙 </a:t>
            </a:r>
            <a:r>
              <a:rPr lang="en-US" altLang="ko-KR" b="1" dirty="0">
                <a:latin typeface="+mn-ea"/>
              </a:rPr>
              <a:t>1. </a:t>
            </a:r>
            <a:r>
              <a:rPr lang="ko-KR" altLang="en-US" b="1" dirty="0">
                <a:latin typeface="+mn-ea"/>
              </a:rPr>
              <a:t>보상체계</a:t>
            </a:r>
            <a:r>
              <a:rPr lang="en-US" altLang="ko-KR" b="1" dirty="0">
                <a:latin typeface="+mn-ea"/>
              </a:rPr>
              <a:t>, </a:t>
            </a:r>
            <a:r>
              <a:rPr lang="ko-KR" altLang="en-US" b="1" dirty="0">
                <a:latin typeface="+mn-ea"/>
              </a:rPr>
              <a:t>이대로 좋은가</a:t>
            </a: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159335" y="1977213"/>
            <a:ext cx="276229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ko-KR" altLang="en-US" sz="2800" b="1" dirty="0">
                <a:solidFill>
                  <a:srgbClr val="333399"/>
                </a:solidFill>
                <a:latin typeface="+mn-ea"/>
              </a:rPr>
              <a:t>「무늬」만의 연봉제</a:t>
            </a:r>
            <a:endParaRPr lang="en-US" altLang="ko-KR" sz="2800" b="1" dirty="0">
              <a:solidFill>
                <a:srgbClr val="333399"/>
              </a:solidFill>
              <a:latin typeface="+mn-ea"/>
            </a:endParaRPr>
          </a:p>
        </p:txBody>
      </p:sp>
      <p:pic>
        <p:nvPicPr>
          <p:cNvPr id="10" name="Picture 5" descr="200266327-001"/>
          <p:cNvPicPr>
            <a:picLocks noChangeAspect="1" noChangeArrowheads="1"/>
          </p:cNvPicPr>
          <p:nvPr/>
        </p:nvPicPr>
        <p:blipFill>
          <a:blip r:embed="rId3" cstate="print">
            <a:lum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46"/>
          <a:stretch>
            <a:fillRect/>
          </a:stretch>
        </p:blipFill>
        <p:spPr bwMode="auto">
          <a:xfrm>
            <a:off x="1692275" y="2528888"/>
            <a:ext cx="6048375" cy="338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1476375" y="5048250"/>
            <a:ext cx="2087563" cy="504825"/>
          </a:xfrm>
          <a:prstGeom prst="roundRect">
            <a:avLst>
              <a:gd name="adj" fmla="val 50000"/>
            </a:avLst>
          </a:prstGeom>
          <a:solidFill>
            <a:srgbClr val="EAEAEA"/>
          </a:solidFill>
          <a:ln w="28575">
            <a:solidFill>
              <a:srgbClr val="33339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ko-KR" b="1">
                <a:solidFill>
                  <a:srgbClr val="CC0000"/>
                </a:solidFill>
                <a:latin typeface="+mn-ea"/>
              </a:rPr>
              <a:t>(</a:t>
            </a:r>
            <a:r>
              <a:rPr lang="ko-KR" altLang="en-US" b="1">
                <a:solidFill>
                  <a:srgbClr val="CC0000"/>
                </a:solidFill>
                <a:latin typeface="+mn-ea"/>
              </a:rPr>
              <a:t>보상</a:t>
            </a:r>
            <a:r>
              <a:rPr lang="en-US" altLang="ko-KR" b="1">
                <a:solidFill>
                  <a:srgbClr val="CC0000"/>
                </a:solidFill>
                <a:latin typeface="+mn-ea"/>
              </a:rPr>
              <a:t>)</a:t>
            </a:r>
            <a:r>
              <a:rPr lang="ko-KR" altLang="en-US" b="1">
                <a:solidFill>
                  <a:srgbClr val="CC0000"/>
                </a:solidFill>
                <a:latin typeface="+mn-ea"/>
              </a:rPr>
              <a:t>제도는 </a:t>
            </a:r>
            <a:r>
              <a:rPr lang="en-US" altLang="ko-KR" b="1">
                <a:solidFill>
                  <a:srgbClr val="CC0000"/>
                </a:solidFill>
                <a:latin typeface="+mn-ea"/>
              </a:rPr>
              <a:t>4</a:t>
            </a:r>
            <a:r>
              <a:rPr lang="ko-KR" altLang="en-US" b="1">
                <a:solidFill>
                  <a:srgbClr val="CC0000"/>
                </a:solidFill>
                <a:latin typeface="+mn-ea"/>
              </a:rPr>
              <a:t>차선</a:t>
            </a:r>
          </a:p>
        </p:txBody>
      </p:sp>
      <p:sp>
        <p:nvSpPr>
          <p:cNvPr id="13" name="AutoShape 7"/>
          <p:cNvSpPr>
            <a:spLocks noChangeArrowheads="1"/>
          </p:cNvSpPr>
          <p:nvPr/>
        </p:nvSpPr>
        <p:spPr bwMode="auto">
          <a:xfrm>
            <a:off x="5940425" y="5048250"/>
            <a:ext cx="2087563" cy="504825"/>
          </a:xfrm>
          <a:prstGeom prst="roundRect">
            <a:avLst>
              <a:gd name="adj" fmla="val 50000"/>
            </a:avLst>
          </a:prstGeom>
          <a:solidFill>
            <a:srgbClr val="EAEAEA"/>
          </a:solidFill>
          <a:ln w="28575">
            <a:solidFill>
              <a:srgbClr val="33339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ko-KR" b="1">
                <a:solidFill>
                  <a:srgbClr val="CC0000"/>
                </a:solidFill>
                <a:latin typeface="+mn-ea"/>
              </a:rPr>
              <a:t>(</a:t>
            </a:r>
            <a:r>
              <a:rPr lang="ko-KR" altLang="en-US" b="1">
                <a:solidFill>
                  <a:srgbClr val="CC0000"/>
                </a:solidFill>
                <a:latin typeface="+mn-ea"/>
              </a:rPr>
              <a:t>직원</a:t>
            </a:r>
            <a:r>
              <a:rPr lang="en-US" altLang="ko-KR" b="1">
                <a:solidFill>
                  <a:srgbClr val="CC0000"/>
                </a:solidFill>
                <a:latin typeface="+mn-ea"/>
              </a:rPr>
              <a:t>)</a:t>
            </a:r>
            <a:r>
              <a:rPr lang="ko-KR" altLang="en-US" b="1">
                <a:solidFill>
                  <a:srgbClr val="CC0000"/>
                </a:solidFill>
                <a:latin typeface="+mn-ea"/>
              </a:rPr>
              <a:t>사고는 </a:t>
            </a:r>
            <a:r>
              <a:rPr lang="en-US" altLang="ko-KR" b="1">
                <a:solidFill>
                  <a:srgbClr val="CC0000"/>
                </a:solidFill>
                <a:latin typeface="+mn-ea"/>
              </a:rPr>
              <a:t>2</a:t>
            </a:r>
            <a:r>
              <a:rPr lang="ko-KR" altLang="en-US" b="1">
                <a:solidFill>
                  <a:srgbClr val="CC0000"/>
                </a:solidFill>
                <a:latin typeface="+mn-ea"/>
              </a:rPr>
              <a:t>차선</a:t>
            </a: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2260600" y="6056313"/>
            <a:ext cx="43765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ko-KR" altLang="en-US" sz="2000" b="1">
                <a:latin typeface="+mn-ea"/>
              </a:rPr>
              <a:t>보상체계와 사원의식간의 균형여부 체크</a:t>
            </a:r>
            <a:r>
              <a:rPr lang="en-US" altLang="ko-KR" sz="2000" b="1">
                <a:latin typeface="+mn-ea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06671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동기부여 전략 개발원칙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117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684212" y="1392238"/>
            <a:ext cx="4895900" cy="408623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ko-KR" altLang="en-US" b="1" dirty="0">
                <a:latin typeface="+mn-ea"/>
              </a:rPr>
              <a:t>원칙 </a:t>
            </a:r>
            <a:r>
              <a:rPr lang="en-US" altLang="ko-KR" b="1" dirty="0">
                <a:latin typeface="+mn-ea"/>
              </a:rPr>
              <a:t>2. </a:t>
            </a:r>
            <a:r>
              <a:rPr lang="ko-KR" altLang="en-US" b="1" dirty="0" err="1">
                <a:latin typeface="+mn-ea"/>
              </a:rPr>
              <a:t>망치형</a:t>
            </a:r>
            <a:r>
              <a:rPr lang="ko-KR" altLang="en-US" b="1" dirty="0">
                <a:latin typeface="+mn-ea"/>
              </a:rPr>
              <a:t> 관리방식 </a:t>
            </a:r>
            <a:r>
              <a:rPr lang="en-US" altLang="ko-KR" b="1" dirty="0">
                <a:latin typeface="+mn-ea"/>
              </a:rPr>
              <a:t>vs. </a:t>
            </a:r>
            <a:r>
              <a:rPr lang="ko-KR" altLang="en-US" b="1" dirty="0" err="1">
                <a:latin typeface="+mn-ea"/>
              </a:rPr>
              <a:t>벤치형</a:t>
            </a:r>
            <a:r>
              <a:rPr lang="ko-KR" altLang="en-US" b="1" dirty="0">
                <a:latin typeface="+mn-ea"/>
              </a:rPr>
              <a:t> 관리방식</a:t>
            </a:r>
          </a:p>
        </p:txBody>
      </p:sp>
      <p:pic>
        <p:nvPicPr>
          <p:cNvPr id="15" name="Picture 4" descr="%B8%C1%C4%A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75" r="30313"/>
          <a:stretch>
            <a:fillRect/>
          </a:stretch>
        </p:blipFill>
        <p:spPr bwMode="auto">
          <a:xfrm rot="20994199">
            <a:off x="755649" y="2133396"/>
            <a:ext cx="2528888" cy="3916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5" descr="DSC_2073-novafeel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5" t="54784" r="4654" b="6961"/>
          <a:stretch>
            <a:fillRect/>
          </a:stretch>
        </p:blipFill>
        <p:spPr bwMode="auto">
          <a:xfrm>
            <a:off x="4716462" y="2709659"/>
            <a:ext cx="3887787" cy="249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3635374" y="3430384"/>
            <a:ext cx="819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ko-KR" sz="3600" b="1">
                <a:solidFill>
                  <a:srgbClr val="0066CC"/>
                </a:solidFill>
              </a:rPr>
              <a:t>vs.</a:t>
            </a:r>
            <a:endParaRPr lang="ko-KR" altLang="en-US" sz="3600" b="1">
              <a:solidFill>
                <a:srgbClr val="0066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973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동기부여 전략 개발원칙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118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684212" y="1392238"/>
            <a:ext cx="3887788" cy="408623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ko-KR" altLang="en-US" b="1" dirty="0">
                <a:latin typeface="+mn-ea"/>
              </a:rPr>
              <a:t>원칙 </a:t>
            </a:r>
            <a:r>
              <a:rPr lang="en-US" altLang="ko-KR" b="1" dirty="0">
                <a:latin typeface="+mn-ea"/>
              </a:rPr>
              <a:t>3. </a:t>
            </a:r>
            <a:r>
              <a:rPr lang="ko-KR" altLang="en-US" b="1" dirty="0">
                <a:latin typeface="+mn-ea"/>
              </a:rPr>
              <a:t>되로 주고 말로 받기</a:t>
            </a:r>
          </a:p>
        </p:txBody>
      </p:sp>
      <p:sp>
        <p:nvSpPr>
          <p:cNvPr id="9" name="Oval 2"/>
          <p:cNvSpPr>
            <a:spLocks noChangeArrowheads="1"/>
          </p:cNvSpPr>
          <p:nvPr/>
        </p:nvSpPr>
        <p:spPr bwMode="auto">
          <a:xfrm>
            <a:off x="2714675" y="2276623"/>
            <a:ext cx="4032250" cy="4032250"/>
          </a:xfrm>
          <a:prstGeom prst="ellipse">
            <a:avLst/>
          </a:prstGeom>
          <a:noFill/>
          <a:ln w="9525">
            <a:solidFill>
              <a:srgbClr val="CA1502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1058913" y="3141811"/>
            <a:ext cx="3455987" cy="25908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ko-KR"/>
              <a:t>“</a:t>
            </a:r>
            <a:r>
              <a:rPr lang="ko-KR" altLang="en-US"/>
              <a:t>공짜샘플전략</a:t>
            </a:r>
            <a:r>
              <a:rPr lang="en-US" altLang="ko-KR"/>
              <a:t>”</a:t>
            </a:r>
          </a:p>
          <a:p>
            <a:pPr algn="ctr"/>
            <a:r>
              <a:rPr lang="ko-KR" altLang="en-US"/>
              <a:t>버그</a:t>
            </a:r>
            <a:r>
              <a:rPr lang="en-US" altLang="ko-KR" b="1"/>
              <a:t>(Bug)</a:t>
            </a:r>
            <a:endParaRPr lang="ko-KR" altLang="en-US" b="1"/>
          </a:p>
        </p:txBody>
      </p: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781448"/>
            <a:ext cx="1685925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4730800" y="3141811"/>
            <a:ext cx="3455988" cy="25908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lnSpc>
                <a:spcPct val="150000"/>
              </a:lnSpc>
            </a:pPr>
            <a:r>
              <a:rPr lang="en-US" altLang="ko-KR" sz="1600"/>
              <a:t>“</a:t>
            </a:r>
            <a:r>
              <a:rPr lang="ko-KR" altLang="en-US" sz="1600"/>
              <a:t>꽃 한송이 받아가세요</a:t>
            </a:r>
            <a:r>
              <a:rPr lang="en-US" altLang="ko-KR" sz="1600"/>
              <a:t>.</a:t>
            </a:r>
          </a:p>
          <a:p>
            <a:pPr algn="ctr">
              <a:lnSpc>
                <a:spcPct val="150000"/>
              </a:lnSpc>
            </a:pPr>
            <a:r>
              <a:rPr lang="ko-KR" altLang="en-US" sz="1600"/>
              <a:t>헌금은 꼭 하지 않으셔도 괜찮아요</a:t>
            </a:r>
            <a:r>
              <a:rPr lang="en-US" altLang="ko-KR" sz="1600"/>
              <a:t>”</a:t>
            </a:r>
          </a:p>
        </p:txBody>
      </p:sp>
      <p:sp>
        <p:nvSpPr>
          <p:cNvPr id="14" name="AutoShape 8"/>
          <p:cNvSpPr>
            <a:spLocks noChangeArrowheads="1"/>
          </p:cNvSpPr>
          <p:nvPr/>
        </p:nvSpPr>
        <p:spPr bwMode="auto">
          <a:xfrm>
            <a:off x="4659363" y="2825898"/>
            <a:ext cx="1439862" cy="1108075"/>
          </a:xfrm>
          <a:prstGeom prst="roundRect">
            <a:avLst>
              <a:gd name="adj" fmla="val 8264"/>
            </a:avLst>
          </a:prstGeom>
          <a:solidFill>
            <a:schemeClr val="bg1"/>
          </a:solidFill>
          <a:ln w="317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lnSpc>
                <a:spcPct val="120000"/>
              </a:lnSpc>
            </a:pPr>
            <a:r>
              <a:rPr lang="en-US" altLang="ko-KR" sz="2400" b="1">
                <a:solidFill>
                  <a:srgbClr val="33769F"/>
                </a:solidFill>
              </a:rPr>
              <a:t>HSK</a:t>
            </a:r>
          </a:p>
          <a:p>
            <a:pPr algn="ctr">
              <a:lnSpc>
                <a:spcPct val="120000"/>
              </a:lnSpc>
            </a:pPr>
            <a:r>
              <a:rPr lang="en-US" altLang="ko-KR" sz="1600">
                <a:solidFill>
                  <a:srgbClr val="33769F"/>
                </a:solidFill>
              </a:rPr>
              <a:t>(</a:t>
            </a:r>
            <a:r>
              <a:rPr lang="ko-KR" altLang="en-US" sz="1600">
                <a:solidFill>
                  <a:srgbClr val="33769F"/>
                </a:solidFill>
              </a:rPr>
              <a:t>美 종교단체</a:t>
            </a:r>
            <a:r>
              <a:rPr lang="en-US" altLang="ko-KR" sz="1600">
                <a:solidFill>
                  <a:srgbClr val="33769F"/>
                </a:solidFill>
              </a:rPr>
              <a:t>)</a:t>
            </a:r>
          </a:p>
        </p:txBody>
      </p:sp>
      <p:sp>
        <p:nvSpPr>
          <p:cNvPr id="18" name="Rectangle 9"/>
          <p:cNvSpPr>
            <a:spLocks noChangeArrowheads="1"/>
          </p:cNvSpPr>
          <p:nvPr/>
        </p:nvSpPr>
        <p:spPr bwMode="auto">
          <a:xfrm>
            <a:off x="1101775" y="5084911"/>
            <a:ext cx="3240088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l"/>
            <a:r>
              <a:rPr lang="ko-KR" altLang="en-US" sz="1000">
                <a:solidFill>
                  <a:srgbClr val="33769F"/>
                </a:solidFill>
                <a:latin typeface="산돌 도로표지판M" pitchFamily="18" charset="-127"/>
                <a:ea typeface="산돌 도로표지판M" pitchFamily="18" charset="-127"/>
              </a:rPr>
              <a:t>가구 윤택제</a:t>
            </a:r>
            <a:r>
              <a:rPr lang="en-US" altLang="ko-KR" sz="1000">
                <a:solidFill>
                  <a:srgbClr val="33769F"/>
                </a:solidFill>
                <a:latin typeface="산돌 도로표지판M" pitchFamily="18" charset="-127"/>
                <a:ea typeface="산돌 도로표지판M" pitchFamily="18" charset="-127"/>
              </a:rPr>
              <a:t>, </a:t>
            </a:r>
            <a:r>
              <a:rPr lang="ko-KR" altLang="en-US" sz="1000">
                <a:solidFill>
                  <a:srgbClr val="33769F"/>
                </a:solidFill>
                <a:latin typeface="산돌 도로표지판M" pitchFamily="18" charset="-127"/>
                <a:ea typeface="산돌 도로표지판M" pitchFamily="18" charset="-127"/>
              </a:rPr>
              <a:t>세제</a:t>
            </a:r>
            <a:r>
              <a:rPr lang="en-US" altLang="ko-KR" sz="1000">
                <a:solidFill>
                  <a:srgbClr val="33769F"/>
                </a:solidFill>
                <a:latin typeface="산돌 도로표지판M" pitchFamily="18" charset="-127"/>
                <a:ea typeface="산돌 도로표지판M" pitchFamily="18" charset="-127"/>
              </a:rPr>
              <a:t>, </a:t>
            </a:r>
            <a:r>
              <a:rPr lang="ko-KR" altLang="en-US" sz="1000">
                <a:solidFill>
                  <a:srgbClr val="33769F"/>
                </a:solidFill>
                <a:latin typeface="산돌 도로표지판M" pitchFamily="18" charset="-127"/>
                <a:ea typeface="산돌 도로표지판M" pitchFamily="18" charset="-127"/>
              </a:rPr>
              <a:t>샴푸</a:t>
            </a:r>
            <a:r>
              <a:rPr lang="en-US" altLang="ko-KR" sz="1000">
                <a:solidFill>
                  <a:srgbClr val="33769F"/>
                </a:solidFill>
                <a:latin typeface="산돌 도로표지판M" pitchFamily="18" charset="-127"/>
                <a:ea typeface="산돌 도로표지판M" pitchFamily="18" charset="-127"/>
              </a:rPr>
              <a:t>, </a:t>
            </a:r>
            <a:r>
              <a:rPr lang="ko-KR" altLang="en-US" sz="1000">
                <a:solidFill>
                  <a:srgbClr val="33769F"/>
                </a:solidFill>
                <a:latin typeface="산돌 도로표지판M" pitchFamily="18" charset="-127"/>
                <a:ea typeface="산돌 도로표지판M" pitchFamily="18" charset="-127"/>
              </a:rPr>
              <a:t>방향제 등 갖가지 암웨이 제품들을 총망라하고 있는 샘플 상자를 잠재 고객에게 </a:t>
            </a:r>
            <a:r>
              <a:rPr lang="en-US" altLang="ko-KR" sz="1000">
                <a:solidFill>
                  <a:srgbClr val="33769F"/>
                </a:solidFill>
                <a:latin typeface="산돌 도로표지판M" pitchFamily="18" charset="-127"/>
                <a:ea typeface="산돌 도로표지판M" pitchFamily="18" charset="-127"/>
              </a:rPr>
              <a:t>2-3</a:t>
            </a:r>
            <a:r>
              <a:rPr lang="ko-KR" altLang="en-US" sz="1000">
                <a:solidFill>
                  <a:srgbClr val="33769F"/>
                </a:solidFill>
                <a:latin typeface="산돌 도로표지판M" pitchFamily="18" charset="-127"/>
                <a:ea typeface="산돌 도로표지판M" pitchFamily="18" charset="-127"/>
              </a:rPr>
              <a:t>일간 무료로 사용하도록 권유</a:t>
            </a:r>
            <a:r>
              <a:rPr lang="en-US" altLang="ko-KR" sz="1000">
                <a:solidFill>
                  <a:srgbClr val="33769F"/>
                </a:solidFill>
                <a:latin typeface="산돌 도로표지판M" pitchFamily="18" charset="-127"/>
                <a:ea typeface="산돌 도로표지판M" pitchFamily="18" charset="-127"/>
              </a:rPr>
              <a:t>, </a:t>
            </a:r>
            <a:r>
              <a:rPr lang="ko-KR" altLang="en-US" sz="1000">
                <a:solidFill>
                  <a:srgbClr val="33769F"/>
                </a:solidFill>
                <a:latin typeface="산돌 도로표지판M" pitchFamily="18" charset="-127"/>
                <a:ea typeface="산돌 도로표지판M" pitchFamily="18" charset="-127"/>
              </a:rPr>
              <a:t>이후 재방문하여 판매유도</a:t>
            </a:r>
            <a:r>
              <a:rPr lang="en-US" altLang="ko-KR" sz="1000">
                <a:solidFill>
                  <a:srgbClr val="33769F"/>
                </a:solidFill>
                <a:latin typeface="산돌 도로표지판M" pitchFamily="18" charset="-127"/>
                <a:ea typeface="산돌 도로표지판M" pitchFamily="18" charset="-127"/>
              </a:rPr>
              <a:t>.</a:t>
            </a:r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4745088" y="4875361"/>
            <a:ext cx="3586162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l"/>
            <a:r>
              <a:rPr lang="ko-KR" altLang="ko-KR" sz="1000">
                <a:solidFill>
                  <a:srgbClr val="33769F"/>
                </a:solidFill>
                <a:latin typeface="산돌 도로표지판M" pitchFamily="18" charset="-127"/>
                <a:ea typeface="산돌 도로표지판M" pitchFamily="18" charset="-127"/>
              </a:rPr>
              <a:t>비정상적지만 종교적인 가르침이기 때문에 변화시킬 수 없는 옷차림, 그리고 그 옷차림으로 모금을 해야 한다는 두 가지 의무가 겹쳐 딜레마에 빠진 HSK. 상호성의 법칙을 이용, 공항에서 여행객에게 작은 선물을 주어 기부금을 받아내는 방법으로 재정적인 성공.</a:t>
            </a:r>
          </a:p>
        </p:txBody>
      </p:sp>
      <p:sp>
        <p:nvSpPr>
          <p:cNvPr id="20" name="Text Box 11"/>
          <p:cNvSpPr txBox="1">
            <a:spLocks noChangeArrowheads="1"/>
          </p:cNvSpPr>
          <p:nvPr/>
        </p:nvSpPr>
        <p:spPr bwMode="auto">
          <a:xfrm>
            <a:off x="3344913" y="1955948"/>
            <a:ext cx="2654300" cy="5191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ko-KR" sz="2800">
                <a:solidFill>
                  <a:srgbClr val="CA1502"/>
                </a:solidFill>
              </a:rPr>
              <a:t>“</a:t>
            </a:r>
            <a:r>
              <a:rPr lang="ko-KR" altLang="en-US" sz="2800">
                <a:solidFill>
                  <a:srgbClr val="CA1502"/>
                </a:solidFill>
              </a:rPr>
              <a:t>상호성의 원칙”</a:t>
            </a:r>
          </a:p>
        </p:txBody>
      </p:sp>
      <p:sp>
        <p:nvSpPr>
          <p:cNvPr id="21" name="Text Box 12"/>
          <p:cNvSpPr txBox="1">
            <a:spLocks noChangeArrowheads="1"/>
          </p:cNvSpPr>
          <p:nvPr/>
        </p:nvSpPr>
        <p:spPr bwMode="auto">
          <a:xfrm>
            <a:off x="2844850" y="6056461"/>
            <a:ext cx="3609975" cy="3968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ko-KR" sz="2000"/>
              <a:t>“</a:t>
            </a:r>
            <a:r>
              <a:rPr lang="ko-KR" altLang="en-US" sz="2000"/>
              <a:t>빚진 심리적 상태를 활용해라”</a:t>
            </a:r>
          </a:p>
        </p:txBody>
      </p:sp>
    </p:spTree>
    <p:extLst>
      <p:ext uri="{BB962C8B-B14F-4D97-AF65-F5344CB8AC3E}">
        <p14:creationId xmlns:p14="http://schemas.microsoft.com/office/powerpoint/2010/main" val="136359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동기부여 전략 개발원칙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119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684212" y="1392238"/>
            <a:ext cx="3965625" cy="408623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ko-KR" altLang="en-US" b="1" dirty="0">
                <a:latin typeface="+mn-ea"/>
              </a:rPr>
              <a:t>원칙 </a:t>
            </a:r>
            <a:r>
              <a:rPr lang="en-US" altLang="ko-KR" b="1" dirty="0">
                <a:latin typeface="+mn-ea"/>
              </a:rPr>
              <a:t>4. </a:t>
            </a:r>
            <a:r>
              <a:rPr lang="ko-KR" altLang="en-US" b="1" dirty="0">
                <a:latin typeface="+mn-ea"/>
              </a:rPr>
              <a:t>다수증거의 원칙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684212" y="1908115"/>
            <a:ext cx="7624763" cy="4316424"/>
            <a:chOff x="193675" y="1412875"/>
            <a:chExt cx="8777288" cy="4968875"/>
          </a:xfrm>
        </p:grpSpPr>
        <p:sp>
          <p:nvSpPr>
            <p:cNvPr id="15" name="Line 2"/>
            <p:cNvSpPr>
              <a:spLocks noChangeShapeType="1"/>
            </p:cNvSpPr>
            <p:nvPr/>
          </p:nvSpPr>
          <p:spPr bwMode="auto">
            <a:xfrm>
              <a:off x="4427538" y="1412875"/>
              <a:ext cx="0" cy="4968875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pic>
          <p:nvPicPr>
            <p:cNvPr id="16" name="Picture 3" descr="seung812_190776_6[384012]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0413" y="2593975"/>
              <a:ext cx="3962400" cy="25717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6" descr="DSCF0750"/>
            <p:cNvPicPr>
              <a:picLocks noChangeAspect="1" noChangeArrowheads="1"/>
            </p:cNvPicPr>
            <p:nvPr/>
          </p:nvPicPr>
          <p:blipFill>
            <a:blip r:embed="rId4" cstate="print">
              <a:lum contrast="4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213" y="4076700"/>
              <a:ext cx="3600450" cy="21605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7" descr="6123-000308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lum contras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213" y="1628775"/>
              <a:ext cx="3600450" cy="2371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 Box 8"/>
            <p:cNvSpPr txBox="1">
              <a:spLocks noChangeArrowheads="1"/>
            </p:cNvSpPr>
            <p:nvPr/>
          </p:nvSpPr>
          <p:spPr bwMode="auto">
            <a:xfrm>
              <a:off x="193675" y="3716338"/>
              <a:ext cx="8777288" cy="457200"/>
            </a:xfrm>
            <a:prstGeom prst="rect">
              <a:avLst/>
            </a:prstGeom>
            <a:solidFill>
              <a:schemeClr val="bg1">
                <a:alpha val="62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ko-KR" sz="2400">
                  <a:solidFill>
                    <a:srgbClr val="CA1502"/>
                  </a:solidFill>
                </a:rPr>
                <a:t>“95%</a:t>
              </a:r>
              <a:r>
                <a:rPr lang="ko-KR" altLang="en-US" sz="2400">
                  <a:solidFill>
                    <a:srgbClr val="CA1502"/>
                  </a:solidFill>
                </a:rPr>
                <a:t>는 모방자</a:t>
              </a:r>
              <a:r>
                <a:rPr lang="en-US" altLang="ko-KR" sz="2400">
                  <a:solidFill>
                    <a:srgbClr val="CA1502"/>
                  </a:solidFill>
                </a:rPr>
                <a:t>, </a:t>
              </a:r>
              <a:r>
                <a:rPr lang="ko-KR" altLang="en-US" sz="2400">
                  <a:solidFill>
                    <a:srgbClr val="CA1502"/>
                  </a:solidFill>
                </a:rPr>
                <a:t>오직 </a:t>
              </a:r>
              <a:r>
                <a:rPr lang="en-US" altLang="ko-KR" sz="2400">
                  <a:solidFill>
                    <a:srgbClr val="CA1502"/>
                  </a:solidFill>
                </a:rPr>
                <a:t>5%</a:t>
              </a:r>
              <a:r>
                <a:rPr lang="ko-KR" altLang="en-US" sz="2400">
                  <a:solidFill>
                    <a:srgbClr val="CA1502"/>
                  </a:solidFill>
                </a:rPr>
                <a:t>만이 창조자</a:t>
              </a:r>
              <a:r>
                <a:rPr lang="en-US" altLang="ko-KR" sz="2400">
                  <a:solidFill>
                    <a:srgbClr val="CA1502"/>
                  </a:solidFill>
                </a:rPr>
                <a:t>”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59117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한국 </a:t>
            </a:r>
            <a:r>
              <a:rPr lang="ko-KR" altLang="en-US" dirty="0" err="1"/>
              <a:t>사회적경제</a:t>
            </a:r>
            <a:r>
              <a:rPr lang="ko-KR" altLang="en-US" dirty="0"/>
              <a:t> 현황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12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pSp>
        <p:nvGrpSpPr>
          <p:cNvPr id="5" name="그룹 4"/>
          <p:cNvGrpSpPr/>
          <p:nvPr/>
        </p:nvGrpSpPr>
        <p:grpSpPr>
          <a:xfrm>
            <a:off x="575603" y="1484784"/>
            <a:ext cx="7915854" cy="661326"/>
            <a:chOff x="701528" y="1275088"/>
            <a:chExt cx="7517633" cy="628057"/>
          </a:xfrm>
        </p:grpSpPr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>
              <a:off x="971600" y="1275088"/>
              <a:ext cx="7247561" cy="628057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rgbClr val="0070C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ko-KR" altLang="en-US" dirty="0"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1176150" y="1390507"/>
              <a:ext cx="6838461" cy="3911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none" lIns="54000" tIns="10800" rIns="54000" bIns="10800" anchor="ctr">
              <a:spAutoFit/>
            </a:bodyPr>
            <a:lstStyle/>
            <a:p>
              <a:pPr latinLnBrk="0"/>
              <a:r>
                <a:rPr lang="en-US" altLang="ko-KR" sz="2400" b="1" dirty="0">
                  <a:latin typeface="+mn-ea"/>
                </a:rPr>
                <a:t>GDP 0.1% </a:t>
              </a:r>
              <a:r>
                <a:rPr lang="ko-KR" altLang="en-US" sz="2400" b="1" dirty="0">
                  <a:latin typeface="+mn-ea"/>
                </a:rPr>
                <a:t>수준 </a:t>
              </a:r>
              <a:r>
                <a:rPr lang="en-US" altLang="ko-KR" sz="2000" dirty="0">
                  <a:latin typeface="+mn-ea"/>
                </a:rPr>
                <a:t>– </a:t>
              </a:r>
              <a:r>
                <a:rPr lang="ko-KR" altLang="en-US" sz="2000" dirty="0" err="1">
                  <a:latin typeface="+mn-ea"/>
                </a:rPr>
                <a:t>사회적기업</a:t>
              </a:r>
              <a:r>
                <a:rPr lang="en-US" altLang="ko-KR" sz="2000" dirty="0">
                  <a:latin typeface="+mn-ea"/>
                </a:rPr>
                <a:t>, </a:t>
              </a:r>
              <a:r>
                <a:rPr lang="ko-KR" altLang="en-US" sz="2000" dirty="0">
                  <a:latin typeface="+mn-ea"/>
                </a:rPr>
                <a:t>협동조합</a:t>
              </a:r>
              <a:r>
                <a:rPr lang="en-US" altLang="ko-KR" sz="2000" dirty="0">
                  <a:latin typeface="+mn-ea"/>
                </a:rPr>
                <a:t>, </a:t>
              </a:r>
              <a:r>
                <a:rPr lang="ko-KR" altLang="en-US" sz="2000" dirty="0">
                  <a:latin typeface="+mn-ea"/>
                </a:rPr>
                <a:t>마을기업</a:t>
              </a:r>
              <a:r>
                <a:rPr lang="en-US" altLang="ko-KR" sz="2000" dirty="0">
                  <a:latin typeface="+mn-ea"/>
                </a:rPr>
                <a:t>, </a:t>
              </a:r>
              <a:r>
                <a:rPr lang="ko-KR" altLang="en-US" sz="2000" dirty="0">
                  <a:latin typeface="+mn-ea"/>
                </a:rPr>
                <a:t>자활기업 </a:t>
              </a:r>
            </a:p>
          </p:txBody>
        </p:sp>
        <p:grpSp>
          <p:nvGrpSpPr>
            <p:cNvPr id="8" name="그룹 7"/>
            <p:cNvGrpSpPr/>
            <p:nvPr/>
          </p:nvGrpSpPr>
          <p:grpSpPr>
            <a:xfrm>
              <a:off x="701528" y="1347143"/>
              <a:ext cx="474622" cy="483946"/>
              <a:chOff x="-1125784" y="1681184"/>
              <a:chExt cx="474622" cy="483946"/>
            </a:xfrm>
          </p:grpSpPr>
          <p:sp>
            <p:nvSpPr>
              <p:cNvPr id="9" name="타원 8"/>
              <p:cNvSpPr/>
              <p:nvPr/>
            </p:nvSpPr>
            <p:spPr>
              <a:xfrm>
                <a:off x="-1044624" y="1781650"/>
                <a:ext cx="312303" cy="31230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10" name="Picture 32"/>
              <p:cNvPicPr>
                <a:picLocks noChangeAspect="1"/>
              </p:cNvPicPr>
              <p:nvPr/>
            </p:nvPicPr>
            <p:blipFill rotWithShape="1">
              <a:blip r:embed="rId3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23256" b="78837" l="30645" r="68871"/>
                        </a14:imgEffect>
                      </a14:imgLayer>
                    </a14:imgProps>
                  </a:ext>
                </a:extLst>
              </a:blip>
              <a:srcRect l="30581" t="21875" r="30468" b="20860"/>
              <a:stretch/>
            </p:blipFill>
            <p:spPr>
              <a:xfrm>
                <a:off x="-1125784" y="1681184"/>
                <a:ext cx="474622" cy="483946"/>
              </a:xfrm>
              <a:prstGeom prst="rect">
                <a:avLst/>
              </a:prstGeom>
            </p:spPr>
          </p:pic>
        </p:grpSp>
      </p:grpSp>
      <p:grpSp>
        <p:nvGrpSpPr>
          <p:cNvPr id="11" name="그룹 10"/>
          <p:cNvGrpSpPr/>
          <p:nvPr/>
        </p:nvGrpSpPr>
        <p:grpSpPr>
          <a:xfrm>
            <a:off x="575603" y="2695721"/>
            <a:ext cx="7915854" cy="661326"/>
            <a:chOff x="701528" y="2093953"/>
            <a:chExt cx="7517633" cy="628057"/>
          </a:xfrm>
        </p:grpSpPr>
        <p:sp>
          <p:nvSpPr>
            <p:cNvPr id="12" name="Rectangle 4"/>
            <p:cNvSpPr>
              <a:spLocks noChangeArrowheads="1"/>
            </p:cNvSpPr>
            <p:nvPr/>
          </p:nvSpPr>
          <p:spPr bwMode="auto">
            <a:xfrm>
              <a:off x="971600" y="2093953"/>
              <a:ext cx="7247561" cy="628057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rgbClr val="0070C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ko-KR" altLang="en-US" dirty="0"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13" name="Rectangle 6"/>
            <p:cNvSpPr>
              <a:spLocks noChangeArrowheads="1"/>
            </p:cNvSpPr>
            <p:nvPr/>
          </p:nvSpPr>
          <p:spPr bwMode="auto">
            <a:xfrm>
              <a:off x="1176150" y="2209372"/>
              <a:ext cx="6923421" cy="3911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none" lIns="54000" tIns="10800" rIns="54000" bIns="10800" anchor="ctr">
              <a:spAutoFit/>
            </a:bodyPr>
            <a:lstStyle/>
            <a:p>
              <a:pPr latinLnBrk="0"/>
              <a:r>
                <a:rPr lang="ko-KR" altLang="en-US" sz="2400" b="1" dirty="0">
                  <a:latin typeface="+mn-ea"/>
                </a:rPr>
                <a:t>국가 주도와 일부 자생 </a:t>
              </a:r>
              <a:r>
                <a:rPr lang="ko-KR" altLang="en-US" sz="2400" b="1" dirty="0" smtClean="0">
                  <a:latin typeface="+mn-ea"/>
                </a:rPr>
                <a:t>모델 </a:t>
              </a:r>
              <a:r>
                <a:rPr lang="en-US" altLang="ko-KR" sz="2000" dirty="0" smtClean="0">
                  <a:latin typeface="+mn-ea"/>
                </a:rPr>
                <a:t>- </a:t>
              </a:r>
              <a:r>
                <a:rPr lang="ko-KR" altLang="en-US" sz="2000" dirty="0" smtClean="0">
                  <a:latin typeface="+mn-ea"/>
                </a:rPr>
                <a:t>원주</a:t>
              </a:r>
              <a:r>
                <a:rPr lang="en-US" altLang="ko-KR" sz="2000" dirty="0">
                  <a:latin typeface="+mn-ea"/>
                </a:rPr>
                <a:t>, </a:t>
              </a:r>
              <a:r>
                <a:rPr lang="ko-KR" altLang="en-US" sz="2000" dirty="0">
                  <a:latin typeface="+mn-ea"/>
                </a:rPr>
                <a:t>홍성</a:t>
              </a:r>
              <a:r>
                <a:rPr lang="en-US" altLang="ko-KR" sz="2000" dirty="0">
                  <a:latin typeface="+mn-ea"/>
                </a:rPr>
                <a:t>, </a:t>
              </a:r>
              <a:r>
                <a:rPr lang="ko-KR" altLang="en-US" sz="2000" dirty="0">
                  <a:latin typeface="+mn-ea"/>
                </a:rPr>
                <a:t>완주</a:t>
              </a:r>
              <a:r>
                <a:rPr lang="en-US" altLang="ko-KR" sz="2000" dirty="0">
                  <a:latin typeface="+mn-ea"/>
                </a:rPr>
                <a:t>, </a:t>
              </a:r>
              <a:r>
                <a:rPr lang="ko-KR" altLang="en-US" sz="2000" dirty="0">
                  <a:latin typeface="+mn-ea"/>
                </a:rPr>
                <a:t>성미산마을 </a:t>
              </a:r>
            </a:p>
          </p:txBody>
        </p:sp>
        <p:grpSp>
          <p:nvGrpSpPr>
            <p:cNvPr id="14" name="그룹 13"/>
            <p:cNvGrpSpPr/>
            <p:nvPr/>
          </p:nvGrpSpPr>
          <p:grpSpPr>
            <a:xfrm>
              <a:off x="701528" y="2166009"/>
              <a:ext cx="474622" cy="483946"/>
              <a:chOff x="-1125784" y="1681184"/>
              <a:chExt cx="474622" cy="483946"/>
            </a:xfrm>
          </p:grpSpPr>
          <p:sp>
            <p:nvSpPr>
              <p:cNvPr id="15" name="타원 14"/>
              <p:cNvSpPr/>
              <p:nvPr/>
            </p:nvSpPr>
            <p:spPr>
              <a:xfrm>
                <a:off x="-1044624" y="1781650"/>
                <a:ext cx="312303" cy="31230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16" name="Picture 32"/>
              <p:cNvPicPr>
                <a:picLocks noChangeAspect="1"/>
              </p:cNvPicPr>
              <p:nvPr/>
            </p:nvPicPr>
            <p:blipFill rotWithShape="1">
              <a:blip r:embed="rId3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23256" b="78837" l="30645" r="68871"/>
                        </a14:imgEffect>
                      </a14:imgLayer>
                    </a14:imgProps>
                  </a:ext>
                </a:extLst>
              </a:blip>
              <a:srcRect l="30581" t="21875" r="30468" b="20860"/>
              <a:stretch/>
            </p:blipFill>
            <p:spPr>
              <a:xfrm>
                <a:off x="-1125784" y="1681184"/>
                <a:ext cx="474622" cy="483946"/>
              </a:xfrm>
              <a:prstGeom prst="rect">
                <a:avLst/>
              </a:prstGeom>
            </p:spPr>
          </p:pic>
        </p:grpSp>
      </p:grpSp>
      <p:grpSp>
        <p:nvGrpSpPr>
          <p:cNvPr id="17" name="그룹 16"/>
          <p:cNvGrpSpPr/>
          <p:nvPr/>
        </p:nvGrpSpPr>
        <p:grpSpPr>
          <a:xfrm>
            <a:off x="575603" y="3906659"/>
            <a:ext cx="7915854" cy="661326"/>
            <a:chOff x="701528" y="2926468"/>
            <a:chExt cx="7517633" cy="628057"/>
          </a:xfrm>
        </p:grpSpPr>
        <p:sp>
          <p:nvSpPr>
            <p:cNvPr id="18" name="Rectangle 4"/>
            <p:cNvSpPr>
              <a:spLocks noChangeArrowheads="1"/>
            </p:cNvSpPr>
            <p:nvPr/>
          </p:nvSpPr>
          <p:spPr bwMode="auto">
            <a:xfrm>
              <a:off x="971600" y="2926468"/>
              <a:ext cx="7247561" cy="628057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rgbClr val="0070C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ko-KR" altLang="en-US" dirty="0"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19" name="Rectangle 6"/>
            <p:cNvSpPr>
              <a:spLocks noChangeArrowheads="1"/>
            </p:cNvSpPr>
            <p:nvPr/>
          </p:nvSpPr>
          <p:spPr bwMode="auto">
            <a:xfrm>
              <a:off x="1176150" y="3041887"/>
              <a:ext cx="5333242" cy="3911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none" lIns="54000" tIns="10800" rIns="54000" bIns="10800" anchor="ctr">
              <a:spAutoFit/>
            </a:bodyPr>
            <a:lstStyle/>
            <a:p>
              <a:pPr latinLnBrk="0"/>
              <a:r>
                <a:rPr lang="ko-KR" altLang="en-US" sz="2400" b="1" dirty="0">
                  <a:latin typeface="+mn-ea"/>
                </a:rPr>
                <a:t>지역 </a:t>
              </a:r>
              <a:r>
                <a:rPr lang="ko-KR" altLang="en-US" sz="2400" b="1" dirty="0" err="1">
                  <a:latin typeface="+mn-ea"/>
                </a:rPr>
                <a:t>사회적경제</a:t>
              </a:r>
              <a:r>
                <a:rPr lang="ko-KR" altLang="en-US" sz="2400" b="1" dirty="0">
                  <a:latin typeface="+mn-ea"/>
                </a:rPr>
                <a:t> 생태계 및 성공모델 부족 </a:t>
              </a:r>
            </a:p>
          </p:txBody>
        </p:sp>
        <p:grpSp>
          <p:nvGrpSpPr>
            <p:cNvPr id="20" name="그룹 19"/>
            <p:cNvGrpSpPr/>
            <p:nvPr/>
          </p:nvGrpSpPr>
          <p:grpSpPr>
            <a:xfrm>
              <a:off x="701528" y="2998523"/>
              <a:ext cx="474622" cy="483946"/>
              <a:chOff x="-1125784" y="1681184"/>
              <a:chExt cx="474622" cy="483946"/>
            </a:xfrm>
          </p:grpSpPr>
          <p:sp>
            <p:nvSpPr>
              <p:cNvPr id="21" name="타원 20"/>
              <p:cNvSpPr/>
              <p:nvPr/>
            </p:nvSpPr>
            <p:spPr>
              <a:xfrm>
                <a:off x="-1044624" y="1781650"/>
                <a:ext cx="312303" cy="31230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22" name="Picture 32"/>
              <p:cNvPicPr>
                <a:picLocks noChangeAspect="1"/>
              </p:cNvPicPr>
              <p:nvPr/>
            </p:nvPicPr>
            <p:blipFill rotWithShape="1">
              <a:blip r:embed="rId3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23256" b="78837" l="30645" r="68871"/>
                        </a14:imgEffect>
                      </a14:imgLayer>
                    </a14:imgProps>
                  </a:ext>
                </a:extLst>
              </a:blip>
              <a:srcRect l="30581" t="21875" r="30468" b="20860"/>
              <a:stretch/>
            </p:blipFill>
            <p:spPr>
              <a:xfrm>
                <a:off x="-1125784" y="1681184"/>
                <a:ext cx="474622" cy="483946"/>
              </a:xfrm>
              <a:prstGeom prst="rect">
                <a:avLst/>
              </a:prstGeom>
            </p:spPr>
          </p:pic>
        </p:grpSp>
      </p:grpSp>
      <p:grpSp>
        <p:nvGrpSpPr>
          <p:cNvPr id="23" name="그룹 22"/>
          <p:cNvGrpSpPr/>
          <p:nvPr/>
        </p:nvGrpSpPr>
        <p:grpSpPr>
          <a:xfrm>
            <a:off x="575603" y="5117595"/>
            <a:ext cx="7915854" cy="661326"/>
            <a:chOff x="701528" y="3745333"/>
            <a:chExt cx="7517633" cy="628057"/>
          </a:xfrm>
        </p:grpSpPr>
        <p:sp>
          <p:nvSpPr>
            <p:cNvPr id="24" name="Rectangle 4"/>
            <p:cNvSpPr>
              <a:spLocks noChangeArrowheads="1"/>
            </p:cNvSpPr>
            <p:nvPr/>
          </p:nvSpPr>
          <p:spPr bwMode="auto">
            <a:xfrm>
              <a:off x="971600" y="3745333"/>
              <a:ext cx="7247561" cy="628057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rgbClr val="0070C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ko-KR" altLang="en-US" dirty="0"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25" name="Rectangle 6"/>
            <p:cNvSpPr>
              <a:spLocks noChangeArrowheads="1"/>
            </p:cNvSpPr>
            <p:nvPr/>
          </p:nvSpPr>
          <p:spPr bwMode="auto">
            <a:xfrm>
              <a:off x="1176150" y="3860752"/>
              <a:ext cx="5363698" cy="3911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none" lIns="54000" tIns="10800" rIns="54000" bIns="10800" anchor="ctr">
              <a:spAutoFit/>
            </a:bodyPr>
            <a:lstStyle/>
            <a:p>
              <a:pPr latinLnBrk="0"/>
              <a:r>
                <a:rPr lang="en-US" altLang="ko-KR" sz="2400" b="1" dirty="0">
                  <a:latin typeface="+mn-ea"/>
                </a:rPr>
                <a:t>6</a:t>
              </a:r>
              <a:r>
                <a:rPr lang="ko-KR" altLang="en-US" sz="2400" b="1" dirty="0" err="1">
                  <a:latin typeface="+mn-ea"/>
                </a:rPr>
                <a:t>천여개</a:t>
              </a:r>
              <a:r>
                <a:rPr lang="en-US" altLang="ko-KR" sz="2400" b="1" dirty="0">
                  <a:latin typeface="+mn-ea"/>
                </a:rPr>
                <a:t>, 9</a:t>
              </a:r>
              <a:r>
                <a:rPr lang="ko-KR" altLang="en-US" sz="2400" b="1" dirty="0" err="1">
                  <a:latin typeface="+mn-ea"/>
                </a:rPr>
                <a:t>만명</a:t>
              </a:r>
              <a:r>
                <a:rPr lang="ko-KR" altLang="en-US" sz="2400" b="1" dirty="0">
                  <a:latin typeface="+mn-ea"/>
                </a:rPr>
                <a:t> 종사</a:t>
              </a:r>
              <a:r>
                <a:rPr lang="en-US" altLang="ko-KR" sz="2400" b="1" dirty="0">
                  <a:latin typeface="+mn-ea"/>
                </a:rPr>
                <a:t>, 100</a:t>
              </a:r>
              <a:r>
                <a:rPr lang="ko-KR" altLang="en-US" sz="2400" b="1" dirty="0" err="1">
                  <a:latin typeface="+mn-ea"/>
                </a:rPr>
                <a:t>만명</a:t>
              </a:r>
              <a:r>
                <a:rPr lang="ko-KR" altLang="en-US" sz="2400" b="1" dirty="0">
                  <a:latin typeface="+mn-ea"/>
                </a:rPr>
                <a:t> 참여로 추정</a:t>
              </a:r>
            </a:p>
          </p:txBody>
        </p:sp>
        <p:grpSp>
          <p:nvGrpSpPr>
            <p:cNvPr id="26" name="그룹 25"/>
            <p:cNvGrpSpPr/>
            <p:nvPr/>
          </p:nvGrpSpPr>
          <p:grpSpPr>
            <a:xfrm>
              <a:off x="701528" y="3817389"/>
              <a:ext cx="474622" cy="483946"/>
              <a:chOff x="-1125784" y="1681184"/>
              <a:chExt cx="474622" cy="483946"/>
            </a:xfrm>
          </p:grpSpPr>
          <p:sp>
            <p:nvSpPr>
              <p:cNvPr id="27" name="타원 26"/>
              <p:cNvSpPr/>
              <p:nvPr/>
            </p:nvSpPr>
            <p:spPr>
              <a:xfrm>
                <a:off x="-1044624" y="1781650"/>
                <a:ext cx="312303" cy="31230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28" name="Picture 32"/>
              <p:cNvPicPr>
                <a:picLocks noChangeAspect="1"/>
              </p:cNvPicPr>
              <p:nvPr/>
            </p:nvPicPr>
            <p:blipFill rotWithShape="1">
              <a:blip r:embed="rId3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23256" b="78837" l="30645" r="68871"/>
                        </a14:imgEffect>
                      </a14:imgLayer>
                    </a14:imgProps>
                  </a:ext>
                </a:extLst>
              </a:blip>
              <a:srcRect l="30581" t="21875" r="30468" b="20860"/>
              <a:stretch/>
            </p:blipFill>
            <p:spPr>
              <a:xfrm>
                <a:off x="-1125784" y="1681184"/>
                <a:ext cx="474622" cy="483946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700067710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동기부여 전략 개발원칙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120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684212" y="1392238"/>
            <a:ext cx="3965625" cy="408623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ko-KR" altLang="en-US" b="1" dirty="0">
                <a:latin typeface="+mn-ea"/>
              </a:rPr>
              <a:t>원칙 </a:t>
            </a:r>
            <a:r>
              <a:rPr lang="en-US" altLang="ko-KR" b="1" dirty="0">
                <a:latin typeface="+mn-ea"/>
              </a:rPr>
              <a:t>5. </a:t>
            </a:r>
            <a:r>
              <a:rPr lang="ko-KR" altLang="en-US" b="1" dirty="0">
                <a:latin typeface="+mn-ea"/>
              </a:rPr>
              <a:t>맏며느리 신드롬</a:t>
            </a:r>
          </a:p>
        </p:txBody>
      </p:sp>
      <p:grpSp>
        <p:nvGrpSpPr>
          <p:cNvPr id="13" name="Group 4"/>
          <p:cNvGrpSpPr>
            <a:grpSpLocks/>
          </p:cNvGrpSpPr>
          <p:nvPr/>
        </p:nvGrpSpPr>
        <p:grpSpPr bwMode="auto">
          <a:xfrm>
            <a:off x="755650" y="2276475"/>
            <a:ext cx="3311525" cy="1670050"/>
            <a:chOff x="703" y="1109"/>
            <a:chExt cx="3356" cy="1694"/>
          </a:xfrm>
        </p:grpSpPr>
        <p:sp>
          <p:nvSpPr>
            <p:cNvPr id="14" name="Oval 5"/>
            <p:cNvSpPr>
              <a:spLocks noChangeArrowheads="1"/>
            </p:cNvSpPr>
            <p:nvPr/>
          </p:nvSpPr>
          <p:spPr bwMode="auto">
            <a:xfrm>
              <a:off x="703" y="1389"/>
              <a:ext cx="1134" cy="1134"/>
            </a:xfrm>
            <a:prstGeom prst="ellipse">
              <a:avLst/>
            </a:prstGeom>
            <a:solidFill>
              <a:srgbClr val="33769F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18" name="Oval 6"/>
            <p:cNvSpPr>
              <a:spLocks noChangeArrowheads="1"/>
            </p:cNvSpPr>
            <p:nvPr/>
          </p:nvSpPr>
          <p:spPr bwMode="auto">
            <a:xfrm>
              <a:off x="847" y="1525"/>
              <a:ext cx="862" cy="862"/>
            </a:xfrm>
            <a:prstGeom prst="ellipse">
              <a:avLst/>
            </a:prstGeom>
            <a:solidFill>
              <a:srgbClr val="FBFB9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19" name="Oval 7"/>
            <p:cNvSpPr>
              <a:spLocks noChangeArrowheads="1"/>
            </p:cNvSpPr>
            <p:nvPr/>
          </p:nvSpPr>
          <p:spPr bwMode="auto">
            <a:xfrm>
              <a:off x="2365" y="1109"/>
              <a:ext cx="1694" cy="1694"/>
            </a:xfrm>
            <a:prstGeom prst="ellipse">
              <a:avLst/>
            </a:prstGeom>
            <a:solidFill>
              <a:srgbClr val="33769F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20" name="Oval 8"/>
            <p:cNvSpPr>
              <a:spLocks noChangeArrowheads="1"/>
            </p:cNvSpPr>
            <p:nvPr/>
          </p:nvSpPr>
          <p:spPr bwMode="auto">
            <a:xfrm>
              <a:off x="2789" y="1525"/>
              <a:ext cx="862" cy="862"/>
            </a:xfrm>
            <a:prstGeom prst="ellipse">
              <a:avLst/>
            </a:prstGeom>
            <a:solidFill>
              <a:srgbClr val="FBFB9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>
                <a:latin typeface="+mn-ea"/>
              </a:endParaRPr>
            </a:p>
          </p:txBody>
        </p:sp>
      </p:grp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1547813" y="1916113"/>
            <a:ext cx="99257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ko-KR" altLang="en-US" dirty="0">
                <a:latin typeface="+mn-ea"/>
              </a:rPr>
              <a:t>착시현상</a:t>
            </a:r>
          </a:p>
        </p:txBody>
      </p:sp>
      <p:pic>
        <p:nvPicPr>
          <p:cNvPr id="24" name="Picture 11" descr="2005-12-13T111303Z_01_NOOTR_NISIDSP_2_12005121309220149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5038" y="1268413"/>
            <a:ext cx="3887787" cy="269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2" descr="200508010330_00"/>
          <p:cNvPicPr>
            <a:picLocks noChangeAspect="1" noChangeArrowheads="1"/>
          </p:cNvPicPr>
          <p:nvPr/>
        </p:nvPicPr>
        <p:blipFill>
          <a:blip r:embed="rId4" cstate="print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5038" y="3789363"/>
            <a:ext cx="3889375" cy="272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 Box 13"/>
          <p:cNvSpPr txBox="1">
            <a:spLocks noChangeArrowheads="1"/>
          </p:cNvSpPr>
          <p:nvPr/>
        </p:nvSpPr>
        <p:spPr bwMode="auto">
          <a:xfrm rot="933690">
            <a:off x="3248634" y="4588996"/>
            <a:ext cx="2795958" cy="52322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ko-KR" sz="2800">
                <a:solidFill>
                  <a:srgbClr val="CA1502"/>
                </a:solidFill>
                <a:latin typeface="+mn-ea"/>
              </a:rPr>
              <a:t>“</a:t>
            </a:r>
            <a:r>
              <a:rPr lang="ko-KR" altLang="en-US" sz="2800">
                <a:solidFill>
                  <a:srgbClr val="CA1502"/>
                </a:solidFill>
                <a:latin typeface="+mn-ea"/>
              </a:rPr>
              <a:t>기대치 위반이론”</a:t>
            </a:r>
          </a:p>
        </p:txBody>
      </p:sp>
      <p:sp>
        <p:nvSpPr>
          <p:cNvPr id="27" name="Rectangle 14"/>
          <p:cNvSpPr>
            <a:spLocks noChangeArrowheads="1"/>
          </p:cNvSpPr>
          <p:nvPr/>
        </p:nvSpPr>
        <p:spPr bwMode="auto">
          <a:xfrm>
            <a:off x="4745038" y="3429000"/>
            <a:ext cx="3870325" cy="360363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ko-KR" altLang="en-US" sz="1400" b="1">
                <a:solidFill>
                  <a:srgbClr val="4A2BA1"/>
                </a:solidFill>
                <a:latin typeface="+mn-ea"/>
              </a:rPr>
              <a:t>낮은 기대치</a:t>
            </a:r>
            <a:r>
              <a:rPr lang="en-US" altLang="ko-KR" sz="1400" b="1">
                <a:solidFill>
                  <a:srgbClr val="4A2BA1"/>
                </a:solidFill>
                <a:latin typeface="+mn-ea"/>
              </a:rPr>
              <a:t>, “</a:t>
            </a:r>
            <a:r>
              <a:rPr lang="ko-KR" altLang="en-US" sz="1400" b="1">
                <a:solidFill>
                  <a:srgbClr val="4A2BA1"/>
                </a:solidFill>
                <a:latin typeface="+mn-ea"/>
              </a:rPr>
              <a:t>어</a:t>
            </a:r>
            <a:r>
              <a:rPr lang="en-US" altLang="ko-KR" sz="1400" b="1">
                <a:solidFill>
                  <a:srgbClr val="4A2BA1"/>
                </a:solidFill>
                <a:latin typeface="+mn-ea"/>
              </a:rPr>
              <a:t>~.</a:t>
            </a:r>
            <a:r>
              <a:rPr lang="ko-KR" altLang="en-US" sz="1400" b="1">
                <a:solidFill>
                  <a:srgbClr val="4A2BA1"/>
                </a:solidFill>
                <a:latin typeface="+mn-ea"/>
              </a:rPr>
              <a:t>생각보다 나쁘지 않군 그래</a:t>
            </a:r>
            <a:r>
              <a:rPr lang="en-US" altLang="ko-KR" sz="1400" b="1">
                <a:solidFill>
                  <a:srgbClr val="4A2BA1"/>
                </a:solidFill>
                <a:latin typeface="+mn-ea"/>
              </a:rPr>
              <a:t>?”</a:t>
            </a:r>
          </a:p>
        </p:txBody>
      </p:sp>
      <p:sp>
        <p:nvSpPr>
          <p:cNvPr id="28" name="Rectangle 15"/>
          <p:cNvSpPr>
            <a:spLocks noChangeArrowheads="1"/>
          </p:cNvSpPr>
          <p:nvPr/>
        </p:nvSpPr>
        <p:spPr bwMode="auto">
          <a:xfrm>
            <a:off x="4745038" y="6164263"/>
            <a:ext cx="3870325" cy="360362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ko-KR" altLang="en-US" sz="1400" b="1">
                <a:solidFill>
                  <a:srgbClr val="4A2BA1"/>
                </a:solidFill>
                <a:latin typeface="+mn-ea"/>
              </a:rPr>
              <a:t>높은 기대치</a:t>
            </a:r>
            <a:r>
              <a:rPr lang="en-US" altLang="ko-KR" sz="1400" b="1">
                <a:solidFill>
                  <a:srgbClr val="4A2BA1"/>
                </a:solidFill>
                <a:latin typeface="+mn-ea"/>
              </a:rPr>
              <a:t>, “</a:t>
            </a:r>
            <a:r>
              <a:rPr lang="ko-KR" altLang="en-US" sz="1400" b="1">
                <a:solidFill>
                  <a:srgbClr val="4A2BA1"/>
                </a:solidFill>
                <a:latin typeface="+mn-ea"/>
              </a:rPr>
              <a:t>어</a:t>
            </a:r>
            <a:r>
              <a:rPr lang="en-US" altLang="ko-KR" sz="1400" b="1">
                <a:solidFill>
                  <a:srgbClr val="4A2BA1"/>
                </a:solidFill>
                <a:latin typeface="+mn-ea"/>
              </a:rPr>
              <a:t>~ </a:t>
            </a:r>
            <a:r>
              <a:rPr lang="ko-KR" altLang="en-US" sz="1400" b="1">
                <a:solidFill>
                  <a:srgbClr val="4A2BA1"/>
                </a:solidFill>
                <a:latin typeface="+mn-ea"/>
              </a:rPr>
              <a:t>겨우 이 정도야</a:t>
            </a:r>
            <a:r>
              <a:rPr lang="en-US" altLang="ko-KR" sz="1400" b="1">
                <a:solidFill>
                  <a:srgbClr val="4A2BA1"/>
                </a:solidFill>
                <a:latin typeface="+mn-ea"/>
              </a:rPr>
              <a:t>?” </a:t>
            </a:r>
          </a:p>
        </p:txBody>
      </p:sp>
    </p:spTree>
    <p:extLst>
      <p:ext uri="{BB962C8B-B14F-4D97-AF65-F5344CB8AC3E}">
        <p14:creationId xmlns:p14="http://schemas.microsoft.com/office/powerpoint/2010/main" val="2363185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동기부여 전략 개발원칙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121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684212" y="1392238"/>
            <a:ext cx="3965625" cy="408623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ko-KR" altLang="en-US" b="1" dirty="0">
                <a:latin typeface="+mn-ea"/>
              </a:rPr>
              <a:t>원칙 </a:t>
            </a:r>
            <a:r>
              <a:rPr lang="en-US" altLang="ko-KR" b="1" dirty="0">
                <a:latin typeface="+mn-ea"/>
              </a:rPr>
              <a:t>6. </a:t>
            </a:r>
            <a:r>
              <a:rPr lang="ko-KR" altLang="en-US" b="1" dirty="0">
                <a:latin typeface="+mn-ea"/>
              </a:rPr>
              <a:t>강남구 번호판 신드롬</a:t>
            </a:r>
          </a:p>
        </p:txBody>
      </p:sp>
      <p:pic>
        <p:nvPicPr>
          <p:cNvPr id="17" name="Picture 4" descr="phone-jpdiv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2713038"/>
            <a:ext cx="5832475" cy="330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4" cstate="print">
            <a:lum contrast="4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2636838"/>
            <a:ext cx="773112" cy="938212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6"/>
          <p:cNvPicPr>
            <a:picLocks noChangeAspect="1" noChangeArrowheads="1"/>
          </p:cNvPicPr>
          <p:nvPr/>
        </p:nvPicPr>
        <p:blipFill>
          <a:blip r:embed="rId5" cstate="print">
            <a:lum contrast="4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3355975"/>
            <a:ext cx="669925" cy="936625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Text Box 7"/>
          <p:cNvSpPr txBox="1">
            <a:spLocks noChangeArrowheads="1"/>
          </p:cNvSpPr>
          <p:nvPr/>
        </p:nvSpPr>
        <p:spPr bwMode="auto">
          <a:xfrm>
            <a:off x="2051050" y="2209800"/>
            <a:ext cx="37655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ko-KR" altLang="en-US" dirty="0"/>
              <a:t>전화부스에 남녀 표시를 해 둔다면</a:t>
            </a:r>
            <a:r>
              <a:rPr lang="en-US" altLang="ko-KR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484987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동기부여 전략 개발원칙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122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684212" y="1392238"/>
            <a:ext cx="3965625" cy="408623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ko-KR" altLang="en-US" b="1" dirty="0">
                <a:latin typeface="+mn-ea"/>
              </a:rPr>
              <a:t>원칙 </a:t>
            </a:r>
            <a:r>
              <a:rPr lang="en-US" altLang="ko-KR" b="1" dirty="0">
                <a:latin typeface="+mn-ea"/>
              </a:rPr>
              <a:t>7. </a:t>
            </a:r>
            <a:r>
              <a:rPr lang="ko-KR" altLang="en-US" b="1" dirty="0">
                <a:latin typeface="+mn-ea"/>
              </a:rPr>
              <a:t>청개구리 효과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697566" y="1963480"/>
            <a:ext cx="7499726" cy="4200757"/>
            <a:chOff x="371475" y="1700213"/>
            <a:chExt cx="7842250" cy="4392612"/>
          </a:xfrm>
        </p:grpSpPr>
        <p:pic>
          <p:nvPicPr>
            <p:cNvPr id="10" name="Picture 4" descr="014005000001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7088" y="1700213"/>
              <a:ext cx="3384550" cy="43926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5" descr="jiwonl81_18"/>
            <p:cNvPicPr>
              <a:picLocks noChangeAspect="1" noChangeArrowheads="1"/>
            </p:cNvPicPr>
            <p:nvPr/>
          </p:nvPicPr>
          <p:blipFill>
            <a:blip r:embed="rId4" cstate="print">
              <a:lum contras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32363" y="1700213"/>
              <a:ext cx="3281362" cy="4321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 Box 6"/>
            <p:cNvSpPr txBox="1">
              <a:spLocks noChangeArrowheads="1"/>
            </p:cNvSpPr>
            <p:nvPr/>
          </p:nvSpPr>
          <p:spPr bwMode="auto">
            <a:xfrm rot="933690">
              <a:off x="4614863" y="5672138"/>
              <a:ext cx="3121025" cy="41592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ko-KR" sz="2000">
                  <a:solidFill>
                    <a:srgbClr val="CA1502"/>
                  </a:solidFill>
                </a:rPr>
                <a:t>“</a:t>
              </a:r>
              <a:r>
                <a:rPr lang="ko-KR" altLang="en-US" sz="2000">
                  <a:solidFill>
                    <a:srgbClr val="CA1502"/>
                  </a:solidFill>
                </a:rPr>
                <a:t>뜯어볼 수 없는 포장판매”</a:t>
              </a:r>
            </a:p>
          </p:txBody>
        </p:sp>
        <p:sp>
          <p:nvSpPr>
            <p:cNvPr id="14" name="Text Box 7"/>
            <p:cNvSpPr txBox="1">
              <a:spLocks noChangeArrowheads="1"/>
            </p:cNvSpPr>
            <p:nvPr/>
          </p:nvSpPr>
          <p:spPr bwMode="auto">
            <a:xfrm rot="933690">
              <a:off x="371475" y="5673725"/>
              <a:ext cx="3289300" cy="38576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ko-KR">
                  <a:solidFill>
                    <a:srgbClr val="CA1502"/>
                  </a:solidFill>
                </a:rPr>
                <a:t>“</a:t>
              </a:r>
              <a:r>
                <a:rPr lang="ko-KR" altLang="en-US">
                  <a:solidFill>
                    <a:srgbClr val="CA1502"/>
                  </a:solidFill>
                </a:rPr>
                <a:t>판매금지 내용에 대한 호기심”</a:t>
              </a:r>
            </a:p>
          </p:txBody>
        </p:sp>
        <p:sp>
          <p:nvSpPr>
            <p:cNvPr id="15" name="Oval 8"/>
            <p:cNvSpPr>
              <a:spLocks noChangeArrowheads="1"/>
            </p:cNvSpPr>
            <p:nvPr/>
          </p:nvSpPr>
          <p:spPr bwMode="auto">
            <a:xfrm>
              <a:off x="3879850" y="3227388"/>
              <a:ext cx="1368425" cy="1368425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/>
            </a:p>
          </p:txBody>
        </p:sp>
        <p:pic>
          <p:nvPicPr>
            <p:cNvPr id="16" name="Picture 9" descr="큰볼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1900" y="3095625"/>
              <a:ext cx="1547813" cy="1597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Rectangle 10"/>
            <p:cNvSpPr>
              <a:spLocks noChangeArrowheads="1"/>
            </p:cNvSpPr>
            <p:nvPr/>
          </p:nvSpPr>
          <p:spPr bwMode="auto">
            <a:xfrm>
              <a:off x="3844925" y="3443288"/>
              <a:ext cx="1403350" cy="822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2400">
                  <a:solidFill>
                    <a:schemeClr val="bg1"/>
                  </a:solidFill>
                  <a:latin typeface="HY견고딕" pitchFamily="18" charset="-127"/>
                </a:rPr>
                <a:t>소비자</a:t>
              </a:r>
            </a:p>
            <a:p>
              <a:pPr algn="ctr"/>
              <a:r>
                <a:rPr lang="ko-KR" altLang="en-US" sz="2400">
                  <a:solidFill>
                    <a:schemeClr val="bg1"/>
                  </a:solidFill>
                  <a:latin typeface="HY견고딕" pitchFamily="18" charset="-127"/>
                </a:rPr>
                <a:t>자유제한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18270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동기부여 전략 개발원칙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123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684212" y="1392238"/>
            <a:ext cx="3965625" cy="408623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ko-KR" altLang="en-US" b="1" dirty="0">
                <a:latin typeface="+mn-ea"/>
              </a:rPr>
              <a:t>원칙 </a:t>
            </a:r>
            <a:r>
              <a:rPr lang="en-US" altLang="ko-KR" b="1" dirty="0">
                <a:latin typeface="+mn-ea"/>
              </a:rPr>
              <a:t>8. </a:t>
            </a:r>
            <a:r>
              <a:rPr lang="ko-KR" altLang="en-US" b="1" dirty="0">
                <a:latin typeface="+mn-ea"/>
              </a:rPr>
              <a:t>마감전략</a:t>
            </a:r>
          </a:p>
        </p:txBody>
      </p:sp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3" cstate="print">
            <a:lum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2925762"/>
            <a:ext cx="3438525" cy="271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5" descr="051224-001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2492375"/>
            <a:ext cx="2681287" cy="357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AutoShape 6"/>
          <p:cNvSpPr>
            <a:spLocks noChangeArrowheads="1"/>
          </p:cNvSpPr>
          <p:nvPr/>
        </p:nvSpPr>
        <p:spPr bwMode="auto">
          <a:xfrm>
            <a:off x="395288" y="2492375"/>
            <a:ext cx="1728787" cy="1152525"/>
          </a:xfrm>
          <a:prstGeom prst="cloudCallout">
            <a:avLst>
              <a:gd name="adj1" fmla="val 82324"/>
              <a:gd name="adj2" fmla="val 61569"/>
            </a:avLst>
          </a:prstGeom>
          <a:solidFill>
            <a:srgbClr val="333399"/>
          </a:solidFill>
          <a:ln w="9525">
            <a:solidFill>
              <a:srgbClr val="DDDDDD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ko-KR" altLang="en-US" sz="1600">
                <a:solidFill>
                  <a:schemeClr val="bg1"/>
                </a:solidFill>
              </a:rPr>
              <a:t>오늘은 </a:t>
            </a:r>
          </a:p>
          <a:p>
            <a:pPr algn="ctr"/>
            <a:r>
              <a:rPr lang="ko-KR" altLang="en-US" sz="1600">
                <a:solidFill>
                  <a:schemeClr val="bg1"/>
                </a:solidFill>
              </a:rPr>
              <a:t>세일 마지막날</a:t>
            </a:r>
            <a:r>
              <a:rPr lang="en-US" altLang="ko-KR" sz="1600">
                <a:solidFill>
                  <a:schemeClr val="bg1"/>
                </a:solidFill>
              </a:rPr>
              <a:t>!!</a:t>
            </a:r>
          </a:p>
        </p:txBody>
      </p:sp>
      <p:sp>
        <p:nvSpPr>
          <p:cNvPr id="21" name="AutoShape 7"/>
          <p:cNvSpPr>
            <a:spLocks noChangeArrowheads="1"/>
          </p:cNvSpPr>
          <p:nvPr/>
        </p:nvSpPr>
        <p:spPr bwMode="auto">
          <a:xfrm>
            <a:off x="395288" y="4797425"/>
            <a:ext cx="1728787" cy="1152525"/>
          </a:xfrm>
          <a:prstGeom prst="cloudCallout">
            <a:avLst>
              <a:gd name="adj1" fmla="val 83148"/>
              <a:gd name="adj2" fmla="val -27412"/>
            </a:avLst>
          </a:prstGeom>
          <a:solidFill>
            <a:srgbClr val="333399"/>
          </a:solidFill>
          <a:ln w="9525">
            <a:solidFill>
              <a:srgbClr val="DDDDDD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ko-KR" altLang="en-US" sz="1600">
                <a:solidFill>
                  <a:schemeClr val="bg1"/>
                </a:solidFill>
              </a:rPr>
              <a:t>한정판매</a:t>
            </a:r>
            <a:r>
              <a:rPr lang="en-US" altLang="ko-KR" sz="1600">
                <a:solidFill>
                  <a:schemeClr val="bg1"/>
                </a:solidFill>
              </a:rPr>
              <a:t>!!!</a:t>
            </a:r>
          </a:p>
        </p:txBody>
      </p:sp>
      <p:sp>
        <p:nvSpPr>
          <p:cNvPr id="22" name="AutoShape 8"/>
          <p:cNvSpPr>
            <a:spLocks noChangeArrowheads="1"/>
          </p:cNvSpPr>
          <p:nvPr/>
        </p:nvSpPr>
        <p:spPr bwMode="auto">
          <a:xfrm>
            <a:off x="7092950" y="1989137"/>
            <a:ext cx="1728788" cy="1152525"/>
          </a:xfrm>
          <a:prstGeom prst="cloudCallout">
            <a:avLst>
              <a:gd name="adj1" fmla="val -73968"/>
              <a:gd name="adj2" fmla="val 84296"/>
            </a:avLst>
          </a:prstGeom>
          <a:solidFill>
            <a:srgbClr val="333399"/>
          </a:solidFill>
          <a:ln w="9525">
            <a:solidFill>
              <a:srgbClr val="DDDDDD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ko-KR" altLang="en-US" sz="1600">
                <a:solidFill>
                  <a:schemeClr val="bg1"/>
                </a:solidFill>
              </a:rPr>
              <a:t>놓치면 다시는 못 올 기회</a:t>
            </a:r>
            <a:r>
              <a:rPr lang="en-US" altLang="ko-KR" sz="1600">
                <a:solidFill>
                  <a:schemeClr val="bg1"/>
                </a:solidFill>
              </a:rPr>
              <a:t>!</a:t>
            </a:r>
          </a:p>
        </p:txBody>
      </p:sp>
      <p:sp>
        <p:nvSpPr>
          <p:cNvPr id="23" name="AutoShape 9"/>
          <p:cNvSpPr>
            <a:spLocks noChangeArrowheads="1"/>
          </p:cNvSpPr>
          <p:nvPr/>
        </p:nvSpPr>
        <p:spPr bwMode="auto">
          <a:xfrm>
            <a:off x="7415213" y="4725987"/>
            <a:ext cx="1728787" cy="1152525"/>
          </a:xfrm>
          <a:prstGeom prst="cloudCallout">
            <a:avLst>
              <a:gd name="adj1" fmla="val -84435"/>
              <a:gd name="adj2" fmla="val -39532"/>
            </a:avLst>
          </a:prstGeom>
          <a:solidFill>
            <a:srgbClr val="333399"/>
          </a:solidFill>
          <a:ln w="9525">
            <a:solidFill>
              <a:srgbClr val="DDDDDD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en-US" altLang="ko-KR" sz="1600">
                <a:solidFill>
                  <a:schemeClr val="bg1"/>
                </a:solidFill>
              </a:rPr>
              <a:t>21</a:t>
            </a:r>
            <a:r>
              <a:rPr lang="ko-KR" altLang="en-US" sz="1600">
                <a:solidFill>
                  <a:schemeClr val="bg1"/>
                </a:solidFill>
              </a:rPr>
              <a:t>세기 마지막 </a:t>
            </a:r>
          </a:p>
          <a:p>
            <a:pPr algn="ctr"/>
            <a:r>
              <a:rPr lang="ko-KR" altLang="en-US" sz="1600">
                <a:solidFill>
                  <a:schemeClr val="bg1"/>
                </a:solidFill>
              </a:rPr>
              <a:t>기회</a:t>
            </a:r>
            <a:r>
              <a:rPr lang="en-US" altLang="ko-KR" sz="1600">
                <a:solidFill>
                  <a:schemeClr val="bg1"/>
                </a:solidFill>
              </a:rPr>
              <a:t>!!</a:t>
            </a:r>
          </a:p>
        </p:txBody>
      </p:sp>
    </p:spTree>
    <p:extLst>
      <p:ext uri="{BB962C8B-B14F-4D97-AF65-F5344CB8AC3E}">
        <p14:creationId xmlns:p14="http://schemas.microsoft.com/office/powerpoint/2010/main" val="3692400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동기부여 전략 개발원칙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124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684212" y="1392238"/>
            <a:ext cx="4679876" cy="408623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ko-KR" altLang="en-US" b="1" dirty="0">
                <a:latin typeface="+mn-ea"/>
              </a:rPr>
              <a:t> 원칙 </a:t>
            </a:r>
            <a:r>
              <a:rPr lang="en-US" altLang="ko-KR" b="1" dirty="0">
                <a:latin typeface="+mn-ea"/>
              </a:rPr>
              <a:t>9. </a:t>
            </a:r>
            <a:r>
              <a:rPr lang="ko-KR" altLang="en-US" b="1" dirty="0">
                <a:latin typeface="+mn-ea"/>
              </a:rPr>
              <a:t>파워를 부르는 단어 “왜냐하면</a:t>
            </a:r>
            <a:r>
              <a:rPr lang="en-US" altLang="ko-KR" b="1" dirty="0">
                <a:latin typeface="+mn-ea"/>
              </a:rPr>
              <a:t>…”</a:t>
            </a:r>
          </a:p>
        </p:txBody>
      </p:sp>
      <p:pic>
        <p:nvPicPr>
          <p:cNvPr id="13" name="Picture 4" descr="사용자 지정 1"/>
          <p:cNvPicPr>
            <a:picLocks noChangeAspect="1" noChangeArrowheads="1"/>
          </p:cNvPicPr>
          <p:nvPr/>
        </p:nvPicPr>
        <p:blipFill>
          <a:blip r:embed="rId3" cstate="print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2" y="2964656"/>
            <a:ext cx="3382962" cy="312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200025442-001"/>
          <p:cNvPicPr>
            <a:picLocks noChangeAspect="1" noChangeArrowheads="1"/>
          </p:cNvPicPr>
          <p:nvPr/>
        </p:nvPicPr>
        <p:blipFill>
          <a:blip r:embed="rId4" cstate="print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06" b="7162"/>
          <a:stretch>
            <a:fillRect/>
          </a:stretch>
        </p:blipFill>
        <p:spPr bwMode="auto">
          <a:xfrm>
            <a:off x="4067174" y="2886868"/>
            <a:ext cx="4537075" cy="3216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AutoShape 6"/>
          <p:cNvSpPr>
            <a:spLocks noChangeArrowheads="1"/>
          </p:cNvSpPr>
          <p:nvPr/>
        </p:nvSpPr>
        <p:spPr bwMode="auto">
          <a:xfrm>
            <a:off x="5292724" y="4693443"/>
            <a:ext cx="1727200" cy="754063"/>
          </a:xfrm>
          <a:prstGeom prst="wedgeRoundRectCallout">
            <a:avLst>
              <a:gd name="adj1" fmla="val 17387"/>
              <a:gd name="adj2" fmla="val -77861"/>
              <a:gd name="adj3" fmla="val 16667"/>
            </a:avLst>
          </a:prstGeom>
          <a:solidFill>
            <a:schemeClr val="bg1"/>
          </a:solidFill>
          <a:ln w="3175">
            <a:solidFill>
              <a:srgbClr val="2A567A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latinLnBrk="1"/>
            <a:r>
              <a:rPr kumimoji="1" lang="ko-KR" altLang="en-US" sz="1000" b="1" dirty="0">
                <a:latin typeface="+mn-ea"/>
              </a:rPr>
              <a:t>제가 먼저 좀 </a:t>
            </a:r>
            <a:r>
              <a:rPr kumimoji="1" lang="ko-KR" altLang="en-US" sz="1000" b="1" dirty="0" err="1">
                <a:latin typeface="+mn-ea"/>
              </a:rPr>
              <a:t>사용할께요</a:t>
            </a:r>
            <a:r>
              <a:rPr kumimoji="1" lang="en-US" altLang="ko-KR" sz="1000" b="1" dirty="0">
                <a:latin typeface="+mn-ea"/>
              </a:rPr>
              <a:t>.</a:t>
            </a:r>
          </a:p>
          <a:p>
            <a:pPr algn="ctr" latinLnBrk="1"/>
            <a:r>
              <a:rPr kumimoji="1" lang="ko-KR" altLang="en-US" sz="1000" b="1" dirty="0">
                <a:latin typeface="+mn-ea"/>
              </a:rPr>
              <a:t>왜냐하면</a:t>
            </a:r>
            <a:r>
              <a:rPr kumimoji="1" lang="en-US" altLang="ko-KR" sz="1000" b="1" dirty="0">
                <a:latin typeface="+mn-ea"/>
              </a:rPr>
              <a:t>,</a:t>
            </a:r>
          </a:p>
          <a:p>
            <a:pPr algn="ctr" latinLnBrk="1"/>
            <a:r>
              <a:rPr kumimoji="1" lang="ko-KR" altLang="en-US" sz="1000" b="1" dirty="0">
                <a:latin typeface="+mn-ea"/>
              </a:rPr>
              <a:t>좀 바쁜 일이 있어서요</a:t>
            </a:r>
            <a:r>
              <a:rPr kumimoji="1" lang="en-US" altLang="ko-KR" sz="1000" b="1" dirty="0">
                <a:latin typeface="+mn-ea"/>
              </a:rPr>
              <a:t>..</a:t>
            </a:r>
          </a:p>
        </p:txBody>
      </p:sp>
      <p:sp>
        <p:nvSpPr>
          <p:cNvPr id="16" name="AutoShape 7"/>
          <p:cNvSpPr>
            <a:spLocks noChangeArrowheads="1"/>
          </p:cNvSpPr>
          <p:nvPr/>
        </p:nvSpPr>
        <p:spPr bwMode="auto">
          <a:xfrm>
            <a:off x="684212" y="2604293"/>
            <a:ext cx="1439862" cy="395288"/>
          </a:xfrm>
          <a:prstGeom prst="wedgeEllipseCallout">
            <a:avLst>
              <a:gd name="adj1" fmla="val -27398"/>
              <a:gd name="adj2" fmla="val 74097"/>
            </a:avLst>
          </a:prstGeom>
          <a:solidFill>
            <a:schemeClr val="bg1"/>
          </a:solidFill>
          <a:ln w="3175">
            <a:solidFill>
              <a:srgbClr val="2A567A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latinLnBrk="1"/>
            <a:r>
              <a:rPr kumimoji="1" lang="ko-KR" altLang="en-US" sz="1200" b="1">
                <a:latin typeface="+mn-ea"/>
              </a:rPr>
              <a:t>일 없다</a:t>
            </a:r>
            <a:r>
              <a:rPr kumimoji="1" lang="en-US" altLang="ko-KR" sz="1200" b="1">
                <a:latin typeface="+mn-ea"/>
              </a:rPr>
              <a:t>..</a:t>
            </a:r>
          </a:p>
        </p:txBody>
      </p:sp>
      <p:sp>
        <p:nvSpPr>
          <p:cNvPr id="18" name="AutoShape 8"/>
          <p:cNvSpPr>
            <a:spLocks noChangeArrowheads="1"/>
          </p:cNvSpPr>
          <p:nvPr/>
        </p:nvSpPr>
        <p:spPr bwMode="auto">
          <a:xfrm>
            <a:off x="2051049" y="3215481"/>
            <a:ext cx="1800225" cy="1077615"/>
          </a:xfrm>
          <a:prstGeom prst="wedgeEllipseCallout">
            <a:avLst>
              <a:gd name="adj1" fmla="val 21250"/>
              <a:gd name="adj2" fmla="val 91727"/>
            </a:avLst>
          </a:prstGeom>
          <a:solidFill>
            <a:schemeClr val="bg1"/>
          </a:solidFill>
          <a:ln w="3175">
            <a:solidFill>
              <a:srgbClr val="2A567A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l" latinLnBrk="1"/>
            <a:r>
              <a:rPr kumimoji="1" lang="ko-KR" altLang="en-US" sz="1200" b="1" dirty="0">
                <a:latin typeface="+mn-ea"/>
              </a:rPr>
              <a:t>부장님이 지시</a:t>
            </a:r>
            <a:r>
              <a:rPr kumimoji="1" lang="en-US" altLang="ko-KR" sz="1200" b="1" dirty="0" smtClean="0">
                <a:latin typeface="+mn-ea"/>
              </a:rPr>
              <a:t>..</a:t>
            </a:r>
          </a:p>
          <a:p>
            <a:pPr algn="l" latinLnBrk="1"/>
            <a:r>
              <a:rPr kumimoji="1" lang="ko-KR" altLang="en-US" sz="1200" b="1" dirty="0" smtClean="0">
                <a:latin typeface="+mn-ea"/>
              </a:rPr>
              <a:t>어쩌고</a:t>
            </a:r>
            <a:r>
              <a:rPr kumimoji="1" lang="en-US" altLang="ko-KR" sz="1200" b="1" dirty="0">
                <a:latin typeface="+mn-ea"/>
              </a:rPr>
              <a:t>..</a:t>
            </a:r>
          </a:p>
          <a:p>
            <a:pPr algn="l" latinLnBrk="1"/>
            <a:r>
              <a:rPr kumimoji="1" lang="ko-KR" altLang="en-US" sz="1200" b="1" dirty="0">
                <a:latin typeface="+mn-ea"/>
              </a:rPr>
              <a:t>빨리 </a:t>
            </a:r>
            <a:r>
              <a:rPr kumimoji="1" lang="ko-KR" altLang="en-US" sz="1200" b="1" dirty="0" err="1">
                <a:latin typeface="+mn-ea"/>
              </a:rPr>
              <a:t>가져오랬</a:t>
            </a:r>
            <a:r>
              <a:rPr kumimoji="1" lang="en-US" altLang="ko-KR" sz="1200" b="1" dirty="0">
                <a:latin typeface="+mn-ea"/>
              </a:rPr>
              <a:t>…</a:t>
            </a:r>
          </a:p>
        </p:txBody>
      </p:sp>
      <p:sp>
        <p:nvSpPr>
          <p:cNvPr id="24" name="AutoShape 9"/>
          <p:cNvSpPr>
            <a:spLocks noChangeArrowheads="1"/>
          </p:cNvSpPr>
          <p:nvPr/>
        </p:nvSpPr>
        <p:spPr bwMode="auto">
          <a:xfrm>
            <a:off x="7019924" y="2820193"/>
            <a:ext cx="1439863" cy="395288"/>
          </a:xfrm>
          <a:prstGeom prst="wedgeRoundRectCallout">
            <a:avLst>
              <a:gd name="adj1" fmla="val -27398"/>
              <a:gd name="adj2" fmla="val 74097"/>
              <a:gd name="adj3" fmla="val 16667"/>
            </a:avLst>
          </a:prstGeom>
          <a:solidFill>
            <a:schemeClr val="bg1"/>
          </a:solidFill>
          <a:ln w="3175">
            <a:solidFill>
              <a:srgbClr val="2A567A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latinLnBrk="1"/>
            <a:r>
              <a:rPr kumimoji="1" lang="ko-KR" altLang="en-US" sz="1200" b="1">
                <a:latin typeface="+mn-ea"/>
              </a:rPr>
              <a:t>아</a:t>
            </a:r>
            <a:r>
              <a:rPr kumimoji="1" lang="en-US" altLang="ko-KR" sz="1200" b="1">
                <a:latin typeface="+mn-ea"/>
              </a:rPr>
              <a:t>~ </a:t>
            </a:r>
            <a:r>
              <a:rPr kumimoji="1" lang="ko-KR" altLang="en-US" sz="1200" b="1">
                <a:latin typeface="+mn-ea"/>
              </a:rPr>
              <a:t>그러시죠</a:t>
            </a:r>
            <a:r>
              <a:rPr kumimoji="1" lang="en-US" altLang="ko-KR" sz="1200" b="1">
                <a:latin typeface="+mn-ea"/>
              </a:rPr>
              <a:t>.</a:t>
            </a:r>
          </a:p>
        </p:txBody>
      </p:sp>
      <p:sp>
        <p:nvSpPr>
          <p:cNvPr id="25" name="Text Box 10"/>
          <p:cNvSpPr txBox="1">
            <a:spLocks noChangeArrowheads="1"/>
          </p:cNvSpPr>
          <p:nvPr/>
        </p:nvSpPr>
        <p:spPr bwMode="auto">
          <a:xfrm>
            <a:off x="2082799" y="2013743"/>
            <a:ext cx="4891083" cy="5232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ko-KR" sz="2800" dirty="0">
                <a:solidFill>
                  <a:srgbClr val="CA1502"/>
                </a:solidFill>
                <a:latin typeface="+mn-ea"/>
              </a:rPr>
              <a:t>“</a:t>
            </a:r>
            <a:r>
              <a:rPr lang="ko-KR" altLang="en-US" sz="2800" dirty="0">
                <a:solidFill>
                  <a:srgbClr val="CA1502"/>
                </a:solidFill>
                <a:latin typeface="+mn-ea"/>
              </a:rPr>
              <a:t>설득</a:t>
            </a:r>
            <a:r>
              <a:rPr lang="en-US" altLang="ko-KR" sz="2800" dirty="0">
                <a:solidFill>
                  <a:srgbClr val="CA1502"/>
                </a:solidFill>
                <a:latin typeface="+mn-ea"/>
              </a:rPr>
              <a:t>(</a:t>
            </a:r>
            <a:r>
              <a:rPr lang="ko-KR" altLang="en-US" sz="2800" dirty="0">
                <a:solidFill>
                  <a:srgbClr val="CA1502"/>
                </a:solidFill>
                <a:latin typeface="+mn-ea"/>
              </a:rPr>
              <a:t>說得</a:t>
            </a:r>
            <a:r>
              <a:rPr lang="en-US" altLang="ko-KR" sz="2800" dirty="0">
                <a:solidFill>
                  <a:srgbClr val="CA1502"/>
                </a:solidFill>
                <a:latin typeface="+mn-ea"/>
              </a:rPr>
              <a:t>) : </a:t>
            </a:r>
            <a:r>
              <a:rPr lang="ko-KR" altLang="en-US" sz="2800" dirty="0">
                <a:solidFill>
                  <a:srgbClr val="CA1502"/>
                </a:solidFill>
                <a:latin typeface="+mn-ea"/>
              </a:rPr>
              <a:t>말을 통해 얻는다”</a:t>
            </a:r>
          </a:p>
        </p:txBody>
      </p:sp>
    </p:spTree>
    <p:extLst>
      <p:ext uri="{BB962C8B-B14F-4D97-AF65-F5344CB8AC3E}">
        <p14:creationId xmlns:p14="http://schemas.microsoft.com/office/powerpoint/2010/main" val="3141383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동기부여 전략 개발원칙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125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684212" y="1392238"/>
            <a:ext cx="4679876" cy="408623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ko-KR" altLang="en-US" b="1" dirty="0">
                <a:latin typeface="+mn-ea"/>
              </a:rPr>
              <a:t> 원칙 </a:t>
            </a:r>
            <a:r>
              <a:rPr lang="en-US" altLang="ko-KR" b="1" dirty="0">
                <a:latin typeface="+mn-ea"/>
              </a:rPr>
              <a:t>10. </a:t>
            </a:r>
            <a:r>
              <a:rPr lang="ko-KR" altLang="en-US" b="1" dirty="0">
                <a:latin typeface="+mn-ea"/>
              </a:rPr>
              <a:t>설득은 </a:t>
            </a:r>
            <a:r>
              <a:rPr lang="ko-KR" altLang="en-US" b="1" dirty="0" err="1">
                <a:latin typeface="+mn-ea"/>
              </a:rPr>
              <a:t>따라쟁이</a:t>
            </a:r>
            <a:endParaRPr lang="ko-KR" altLang="en-US" b="1" dirty="0">
              <a:latin typeface="+mn-ea"/>
            </a:endParaRPr>
          </a:p>
        </p:txBody>
      </p:sp>
      <p:pic>
        <p:nvPicPr>
          <p:cNvPr id="17" name="Picture 4" descr="20040805000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1844675"/>
            <a:ext cx="3787775" cy="4497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4511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동기부여 전략 개발원칙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126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684212" y="1392238"/>
            <a:ext cx="4679876" cy="408623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ko-KR" altLang="en-US" b="1" dirty="0">
                <a:latin typeface="+mn-ea"/>
              </a:rPr>
              <a:t> 원칙 </a:t>
            </a:r>
            <a:r>
              <a:rPr lang="en-US" altLang="ko-KR" b="1" dirty="0">
                <a:latin typeface="+mn-ea"/>
              </a:rPr>
              <a:t>11. </a:t>
            </a:r>
            <a:r>
              <a:rPr lang="ko-KR" altLang="en-US" b="1" dirty="0">
                <a:latin typeface="+mn-ea"/>
              </a:rPr>
              <a:t>결과지향적 커뮤니케이션</a:t>
            </a:r>
          </a:p>
        </p:txBody>
      </p:sp>
      <p:pic>
        <p:nvPicPr>
          <p:cNvPr id="8" name="Picture 4" descr="MPj0227508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1875" y="3177306"/>
            <a:ext cx="2466975" cy="2206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MPj01787890000[1]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3525" y="3166194"/>
            <a:ext cx="2057400" cy="215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1116013" y="1959694"/>
            <a:ext cx="2673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ko-KR"/>
              <a:t>“</a:t>
            </a:r>
            <a:r>
              <a:rPr lang="ko-KR" altLang="en-US"/>
              <a:t>일을 잘 마무리하면</a:t>
            </a:r>
          </a:p>
          <a:p>
            <a:pPr algn="ctr"/>
            <a:r>
              <a:rPr lang="ko-KR" altLang="en-US"/>
              <a:t>연말에 보너스를 주겠다</a:t>
            </a:r>
            <a:r>
              <a:rPr lang="en-US" altLang="ko-KR"/>
              <a:t>”</a:t>
            </a: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4483100" y="1959694"/>
            <a:ext cx="3257550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ko-KR"/>
              <a:t>“</a:t>
            </a:r>
            <a:r>
              <a:rPr lang="ko-KR" altLang="en-US"/>
              <a:t>이번 일만 잘 마무리되면</a:t>
            </a:r>
          </a:p>
          <a:p>
            <a:pPr algn="ctr"/>
            <a:r>
              <a:rPr lang="ko-KR" altLang="en-US"/>
              <a:t>이번 연말은 가족과 함께</a:t>
            </a:r>
          </a:p>
          <a:p>
            <a:pPr algn="ctr"/>
            <a:r>
              <a:rPr lang="ko-KR" altLang="en-US"/>
              <a:t>멋진 여행을 하고 있을 것이다</a:t>
            </a:r>
            <a:r>
              <a:rPr lang="en-US" altLang="ko-KR"/>
              <a:t>”</a:t>
            </a: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1913453" y="5516563"/>
            <a:ext cx="5354350" cy="800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z="2000" b="1" i="1">
                <a:solidFill>
                  <a:srgbClr val="CA1502"/>
                </a:solidFill>
              </a:rPr>
              <a:t>행동결과를 미리 선언하여 확실한 동기부여를 한다</a:t>
            </a:r>
          </a:p>
          <a:p>
            <a:pPr algn="ctr">
              <a:lnSpc>
                <a:spcPct val="120000"/>
              </a:lnSpc>
            </a:pPr>
            <a:r>
              <a:rPr lang="ko-KR" altLang="en-US" sz="2000" b="1" i="1">
                <a:solidFill>
                  <a:srgbClr val="CA1502"/>
                </a:solidFill>
              </a:rPr>
              <a:t>직원의 열정을 자극하는 도화선</a:t>
            </a:r>
            <a:r>
              <a:rPr lang="en-US" altLang="ko-KR" sz="2000" b="1" i="1">
                <a:solidFill>
                  <a:srgbClr val="CA1502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771232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동기부여 전략 개발원칙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127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684212" y="1392238"/>
            <a:ext cx="6264052" cy="408623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ko-KR" altLang="en-US" b="1" dirty="0">
                <a:latin typeface="+mn-ea"/>
              </a:rPr>
              <a:t>원칙 </a:t>
            </a:r>
            <a:r>
              <a:rPr lang="en-US" altLang="ko-KR" b="1" dirty="0">
                <a:latin typeface="+mn-ea"/>
              </a:rPr>
              <a:t>12. </a:t>
            </a:r>
            <a:r>
              <a:rPr lang="ko-KR" altLang="en-US" b="1" dirty="0">
                <a:latin typeface="+mn-ea"/>
              </a:rPr>
              <a:t>또 하나의 유혹</a:t>
            </a:r>
            <a:r>
              <a:rPr lang="en-US" altLang="ko-KR" b="1" dirty="0">
                <a:latin typeface="+mn-ea"/>
              </a:rPr>
              <a:t>, </a:t>
            </a:r>
            <a:r>
              <a:rPr lang="ko-KR" altLang="en-US" b="1" dirty="0" err="1">
                <a:latin typeface="+mn-ea"/>
              </a:rPr>
              <a:t>프레이밍</a:t>
            </a:r>
            <a:r>
              <a:rPr lang="ko-KR" altLang="en-US" b="1" dirty="0">
                <a:latin typeface="+mn-ea"/>
              </a:rPr>
              <a:t> 효과</a:t>
            </a:r>
            <a:r>
              <a:rPr lang="en-US" altLang="ko-KR" b="1" dirty="0">
                <a:latin typeface="+mn-ea"/>
              </a:rPr>
              <a:t>(Framing Effect)</a:t>
            </a:r>
          </a:p>
        </p:txBody>
      </p:sp>
      <p:sp>
        <p:nvSpPr>
          <p:cNvPr id="32" name="Oval 4"/>
          <p:cNvSpPr>
            <a:spLocks noChangeArrowheads="1"/>
          </p:cNvSpPr>
          <p:nvPr/>
        </p:nvSpPr>
        <p:spPr bwMode="auto">
          <a:xfrm>
            <a:off x="2478088" y="2297922"/>
            <a:ext cx="1368425" cy="1368425"/>
          </a:xfrm>
          <a:prstGeom prst="ellipse">
            <a:avLst/>
          </a:prstGeom>
          <a:gradFill rotWithShape="1">
            <a:gsLst>
              <a:gs pos="0">
                <a:srgbClr val="15A2E9"/>
              </a:gs>
              <a:gs pos="100000">
                <a:srgbClr val="15A2E9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33" name="Picture 5" descr="큰볼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0138" y="2166159"/>
            <a:ext cx="1547812" cy="159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Rectangle 6"/>
          <p:cNvSpPr>
            <a:spLocks noChangeArrowheads="1"/>
          </p:cNvSpPr>
          <p:nvPr/>
        </p:nvSpPr>
        <p:spPr bwMode="auto">
          <a:xfrm>
            <a:off x="2509838" y="2728134"/>
            <a:ext cx="1174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Y견고딕" pitchFamily="18" charset="-127"/>
              </a:rPr>
              <a:t>10</a:t>
            </a:r>
            <a:r>
              <a:rPr kumimoji="0" lang="ko-KR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Y견고딕" pitchFamily="18" charset="-127"/>
              </a:rPr>
              <a:t>만원</a:t>
            </a:r>
          </a:p>
        </p:txBody>
      </p:sp>
      <p:sp>
        <p:nvSpPr>
          <p:cNvPr id="35" name="Oval 7"/>
          <p:cNvSpPr>
            <a:spLocks noChangeArrowheads="1"/>
          </p:cNvSpPr>
          <p:nvPr/>
        </p:nvSpPr>
        <p:spPr bwMode="auto">
          <a:xfrm>
            <a:off x="5214938" y="2297922"/>
            <a:ext cx="1368425" cy="1368425"/>
          </a:xfrm>
          <a:prstGeom prst="ellipse">
            <a:avLst/>
          </a:prstGeom>
          <a:gradFill rotWithShape="1">
            <a:gsLst>
              <a:gs pos="0">
                <a:srgbClr val="15A2E9"/>
              </a:gs>
              <a:gs pos="100000">
                <a:srgbClr val="15A2E9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36" name="Picture 8" descr="큰볼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6988" y="2166159"/>
            <a:ext cx="1547812" cy="159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Rectangle 9"/>
          <p:cNvSpPr>
            <a:spLocks noChangeArrowheads="1"/>
          </p:cNvSpPr>
          <p:nvPr/>
        </p:nvSpPr>
        <p:spPr bwMode="auto">
          <a:xfrm>
            <a:off x="5341938" y="2728134"/>
            <a:ext cx="9842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Y견고딕" pitchFamily="18" charset="-127"/>
              </a:rPr>
              <a:t>6</a:t>
            </a:r>
            <a:r>
              <a:rPr kumimoji="0" lang="ko-KR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Y견고딕" pitchFamily="18" charset="-127"/>
              </a:rPr>
              <a:t>만원</a:t>
            </a:r>
          </a:p>
        </p:txBody>
      </p:sp>
      <p:sp>
        <p:nvSpPr>
          <p:cNvPr id="38" name="Oval 10"/>
          <p:cNvSpPr>
            <a:spLocks noChangeArrowheads="1"/>
          </p:cNvSpPr>
          <p:nvPr/>
        </p:nvSpPr>
        <p:spPr bwMode="auto">
          <a:xfrm>
            <a:off x="2478088" y="4734734"/>
            <a:ext cx="1368425" cy="1368425"/>
          </a:xfrm>
          <a:prstGeom prst="ellipse">
            <a:avLst/>
          </a:prstGeom>
          <a:gradFill rotWithShape="1">
            <a:gsLst>
              <a:gs pos="0">
                <a:srgbClr val="15A2E9"/>
              </a:gs>
              <a:gs pos="100000">
                <a:srgbClr val="15A2E9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39" name="Picture 11" descr="큰볼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0138" y="4602972"/>
            <a:ext cx="1547812" cy="159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Rectangle 12"/>
          <p:cNvSpPr>
            <a:spLocks noChangeArrowheads="1"/>
          </p:cNvSpPr>
          <p:nvPr/>
        </p:nvSpPr>
        <p:spPr bwMode="auto">
          <a:xfrm>
            <a:off x="2414588" y="5164947"/>
            <a:ext cx="13652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Y견고딕" pitchFamily="18" charset="-127"/>
              </a:rPr>
              <a:t>100</a:t>
            </a:r>
            <a:r>
              <a:rPr kumimoji="0" lang="ko-KR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Y견고딕" pitchFamily="18" charset="-127"/>
              </a:rPr>
              <a:t>만원</a:t>
            </a:r>
          </a:p>
        </p:txBody>
      </p:sp>
      <p:sp>
        <p:nvSpPr>
          <p:cNvPr id="41" name="Oval 13"/>
          <p:cNvSpPr>
            <a:spLocks noChangeArrowheads="1"/>
          </p:cNvSpPr>
          <p:nvPr/>
        </p:nvSpPr>
        <p:spPr bwMode="auto">
          <a:xfrm>
            <a:off x="5214938" y="4734734"/>
            <a:ext cx="1368425" cy="1368425"/>
          </a:xfrm>
          <a:prstGeom prst="ellipse">
            <a:avLst/>
          </a:prstGeom>
          <a:gradFill rotWithShape="1">
            <a:gsLst>
              <a:gs pos="0">
                <a:srgbClr val="15A2E9"/>
              </a:gs>
              <a:gs pos="100000">
                <a:srgbClr val="15A2E9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42" name="Picture 14" descr="큰볼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6988" y="4602972"/>
            <a:ext cx="1547812" cy="159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Rectangle 15"/>
          <p:cNvSpPr>
            <a:spLocks noChangeArrowheads="1"/>
          </p:cNvSpPr>
          <p:nvPr/>
        </p:nvSpPr>
        <p:spPr bwMode="auto">
          <a:xfrm>
            <a:off x="5246688" y="5164947"/>
            <a:ext cx="1174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Y견고딕" pitchFamily="18" charset="-127"/>
              </a:rPr>
              <a:t>96</a:t>
            </a:r>
            <a:r>
              <a:rPr kumimoji="0" lang="ko-KR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Y견고딕" pitchFamily="18" charset="-127"/>
              </a:rPr>
              <a:t>만원</a:t>
            </a:r>
          </a:p>
        </p:txBody>
      </p:sp>
      <p:sp>
        <p:nvSpPr>
          <p:cNvPr id="44" name="Line 16"/>
          <p:cNvSpPr>
            <a:spLocks noChangeShapeType="1"/>
          </p:cNvSpPr>
          <p:nvPr/>
        </p:nvSpPr>
        <p:spPr bwMode="auto">
          <a:xfrm>
            <a:off x="1866900" y="4110847"/>
            <a:ext cx="5256213" cy="0"/>
          </a:xfrm>
          <a:prstGeom prst="line">
            <a:avLst/>
          </a:prstGeom>
          <a:noFill/>
          <a:ln w="28575">
            <a:solidFill>
              <a:srgbClr val="FF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5" name="Text Box 17"/>
          <p:cNvSpPr txBox="1">
            <a:spLocks noChangeArrowheads="1"/>
          </p:cNvSpPr>
          <p:nvPr/>
        </p:nvSpPr>
        <p:spPr bwMode="auto">
          <a:xfrm>
            <a:off x="4027488" y="2886884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에서</a:t>
            </a:r>
          </a:p>
        </p:txBody>
      </p:sp>
      <p:sp>
        <p:nvSpPr>
          <p:cNvPr id="46" name="Text Box 18"/>
          <p:cNvSpPr txBox="1">
            <a:spLocks noChangeArrowheads="1"/>
          </p:cNvSpPr>
          <p:nvPr/>
        </p:nvSpPr>
        <p:spPr bwMode="auto">
          <a:xfrm>
            <a:off x="4027488" y="5334809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에서</a:t>
            </a:r>
          </a:p>
        </p:txBody>
      </p:sp>
      <p:sp>
        <p:nvSpPr>
          <p:cNvPr id="47" name="Text Box 19"/>
          <p:cNvSpPr txBox="1">
            <a:spLocks noChangeArrowheads="1"/>
          </p:cNvSpPr>
          <p:nvPr/>
        </p:nvSpPr>
        <p:spPr bwMode="auto">
          <a:xfrm>
            <a:off x="6610350" y="2864659"/>
            <a:ext cx="1162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으로 할인</a:t>
            </a:r>
          </a:p>
        </p:txBody>
      </p:sp>
      <p:sp>
        <p:nvSpPr>
          <p:cNvPr id="48" name="Text Box 20"/>
          <p:cNvSpPr txBox="1">
            <a:spLocks noChangeArrowheads="1"/>
          </p:cNvSpPr>
          <p:nvPr/>
        </p:nvSpPr>
        <p:spPr bwMode="auto">
          <a:xfrm>
            <a:off x="6610350" y="5369734"/>
            <a:ext cx="1162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으로 할인</a:t>
            </a:r>
          </a:p>
        </p:txBody>
      </p:sp>
      <p:pic>
        <p:nvPicPr>
          <p:cNvPr id="49" name="Picture 21" descr="MCj03909940000[1]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738" y="2382059"/>
            <a:ext cx="1143000" cy="1554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7570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동기부여 전략 개발원칙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128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684212" y="1392238"/>
            <a:ext cx="6264052" cy="408623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ko-KR" altLang="en-US" b="1" dirty="0">
                <a:latin typeface="+mn-ea"/>
              </a:rPr>
              <a:t>원칙 </a:t>
            </a:r>
            <a:r>
              <a:rPr lang="en-US" altLang="ko-KR" b="1" dirty="0">
                <a:latin typeface="+mn-ea"/>
              </a:rPr>
              <a:t>13. </a:t>
            </a:r>
            <a:r>
              <a:rPr lang="ko-KR" altLang="en-US" b="1" dirty="0">
                <a:latin typeface="+mn-ea"/>
              </a:rPr>
              <a:t>기억을 남기는 마술</a:t>
            </a:r>
            <a:r>
              <a:rPr lang="en-US" altLang="ko-KR" b="1" dirty="0">
                <a:latin typeface="+mn-ea"/>
              </a:rPr>
              <a:t>, </a:t>
            </a:r>
            <a:r>
              <a:rPr lang="ko-KR" altLang="en-US" b="1" dirty="0">
                <a:latin typeface="+mn-ea"/>
              </a:rPr>
              <a:t>슬리퍼 효과</a:t>
            </a:r>
            <a:r>
              <a:rPr lang="en-US" altLang="ko-KR" b="1" dirty="0">
                <a:latin typeface="+mn-ea"/>
              </a:rPr>
              <a:t>(Sleeper Effect)</a:t>
            </a:r>
          </a:p>
        </p:txBody>
      </p:sp>
      <p:sp>
        <p:nvSpPr>
          <p:cNvPr id="24" name="Oval 4"/>
          <p:cNvSpPr>
            <a:spLocks noChangeArrowheads="1"/>
          </p:cNvSpPr>
          <p:nvPr/>
        </p:nvSpPr>
        <p:spPr bwMode="auto">
          <a:xfrm>
            <a:off x="1350061" y="2041973"/>
            <a:ext cx="1368425" cy="1368425"/>
          </a:xfrm>
          <a:prstGeom prst="ellipse">
            <a:avLst/>
          </a:prstGeom>
          <a:solidFill>
            <a:srgbClr val="CA150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pic>
        <p:nvPicPr>
          <p:cNvPr id="25" name="Picture 5" descr="큰볼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7186" y="1897511"/>
            <a:ext cx="1577975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6" descr="큰볼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0048" y="1883223"/>
            <a:ext cx="1577975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Rectangle 7"/>
          <p:cNvSpPr>
            <a:spLocks noChangeArrowheads="1"/>
          </p:cNvSpPr>
          <p:nvPr/>
        </p:nvSpPr>
        <p:spPr bwMode="auto">
          <a:xfrm>
            <a:off x="1315136" y="2459486"/>
            <a:ext cx="1403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ko-KR" altLang="en-US" sz="2400">
                <a:solidFill>
                  <a:schemeClr val="bg1"/>
                </a:solidFill>
                <a:latin typeface="HY견고딕" pitchFamily="18" charset="-127"/>
              </a:rPr>
              <a:t>광고효과</a:t>
            </a:r>
          </a:p>
        </p:txBody>
      </p:sp>
      <p:sp>
        <p:nvSpPr>
          <p:cNvPr id="28" name="Oval 8"/>
          <p:cNvSpPr>
            <a:spLocks noChangeArrowheads="1"/>
          </p:cNvSpPr>
          <p:nvPr/>
        </p:nvSpPr>
        <p:spPr bwMode="auto">
          <a:xfrm>
            <a:off x="3942448" y="2041973"/>
            <a:ext cx="1368425" cy="1368425"/>
          </a:xfrm>
          <a:prstGeom prst="ellipse">
            <a:avLst/>
          </a:prstGeom>
          <a:solidFill>
            <a:srgbClr val="CA150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pic>
        <p:nvPicPr>
          <p:cNvPr id="29" name="Picture 9" descr="큰볼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9573" y="1897511"/>
            <a:ext cx="1577975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0" descr="큰볼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2436" y="1883223"/>
            <a:ext cx="1577975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Rectangle 11"/>
          <p:cNvSpPr>
            <a:spLocks noChangeArrowheads="1"/>
          </p:cNvSpPr>
          <p:nvPr/>
        </p:nvSpPr>
        <p:spPr bwMode="auto">
          <a:xfrm>
            <a:off x="3907523" y="2459486"/>
            <a:ext cx="1403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ko-KR" altLang="en-US" sz="2400">
                <a:solidFill>
                  <a:schemeClr val="bg1"/>
                </a:solidFill>
                <a:latin typeface="HY견고딕" pitchFamily="18" charset="-127"/>
              </a:rPr>
              <a:t>모델효과</a:t>
            </a:r>
          </a:p>
        </p:txBody>
      </p:sp>
      <p:sp>
        <p:nvSpPr>
          <p:cNvPr id="50" name="Oval 12"/>
          <p:cNvSpPr>
            <a:spLocks noChangeArrowheads="1"/>
          </p:cNvSpPr>
          <p:nvPr/>
        </p:nvSpPr>
        <p:spPr bwMode="auto">
          <a:xfrm>
            <a:off x="6461811" y="2041973"/>
            <a:ext cx="1368425" cy="1368425"/>
          </a:xfrm>
          <a:prstGeom prst="ellipse">
            <a:avLst/>
          </a:prstGeom>
          <a:solidFill>
            <a:srgbClr val="CA150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pic>
        <p:nvPicPr>
          <p:cNvPr id="51" name="Picture 13" descr="큰볼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936" y="1897511"/>
            <a:ext cx="1577975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14" descr="큰볼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798" y="1883223"/>
            <a:ext cx="1577975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Rectangle 15"/>
          <p:cNvSpPr>
            <a:spLocks noChangeArrowheads="1"/>
          </p:cNvSpPr>
          <p:nvPr/>
        </p:nvSpPr>
        <p:spPr bwMode="auto">
          <a:xfrm>
            <a:off x="6576111" y="2349948"/>
            <a:ext cx="10985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ko-KR" altLang="en-US" sz="2400">
                <a:solidFill>
                  <a:schemeClr val="bg1"/>
                </a:solidFill>
                <a:latin typeface="HY견고딕" pitchFamily="18" charset="-127"/>
              </a:rPr>
              <a:t>메시지</a:t>
            </a:r>
          </a:p>
          <a:p>
            <a:pPr algn="ctr"/>
            <a:r>
              <a:rPr lang="ko-KR" altLang="en-US" sz="2400">
                <a:solidFill>
                  <a:schemeClr val="bg1"/>
                </a:solidFill>
                <a:latin typeface="HY견고딕" pitchFamily="18" charset="-127"/>
              </a:rPr>
              <a:t>효과</a:t>
            </a:r>
          </a:p>
        </p:txBody>
      </p:sp>
      <p:sp>
        <p:nvSpPr>
          <p:cNvPr id="54" name="Text Box 16"/>
          <p:cNvSpPr txBox="1">
            <a:spLocks noChangeArrowheads="1"/>
          </p:cNvSpPr>
          <p:nvPr/>
        </p:nvSpPr>
        <p:spPr bwMode="auto">
          <a:xfrm>
            <a:off x="3050273" y="2351536"/>
            <a:ext cx="4810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ko-KR" sz="4000" b="1"/>
              <a:t>=</a:t>
            </a:r>
          </a:p>
        </p:txBody>
      </p:sp>
      <p:sp>
        <p:nvSpPr>
          <p:cNvPr id="55" name="Text Box 17"/>
          <p:cNvSpPr txBox="1">
            <a:spLocks noChangeArrowheads="1"/>
          </p:cNvSpPr>
          <p:nvPr/>
        </p:nvSpPr>
        <p:spPr bwMode="auto">
          <a:xfrm>
            <a:off x="5650598" y="2351536"/>
            <a:ext cx="4810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ko-KR" sz="4000" b="1"/>
              <a:t>+</a:t>
            </a:r>
          </a:p>
        </p:txBody>
      </p:sp>
      <p:sp>
        <p:nvSpPr>
          <p:cNvPr id="56" name="Oval 18"/>
          <p:cNvSpPr>
            <a:spLocks noChangeArrowheads="1"/>
          </p:cNvSpPr>
          <p:nvPr/>
        </p:nvSpPr>
        <p:spPr bwMode="auto">
          <a:xfrm>
            <a:off x="1350061" y="3662811"/>
            <a:ext cx="1368425" cy="1368425"/>
          </a:xfrm>
          <a:prstGeom prst="ellipse">
            <a:avLst/>
          </a:prstGeom>
          <a:solidFill>
            <a:srgbClr val="CA150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pic>
        <p:nvPicPr>
          <p:cNvPr id="57" name="Picture 19" descr="큰볼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7186" y="3518348"/>
            <a:ext cx="1577975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0" descr="큰볼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0048" y="3504061"/>
            <a:ext cx="1577975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Rectangle 21"/>
          <p:cNvSpPr>
            <a:spLocks noChangeArrowheads="1"/>
          </p:cNvSpPr>
          <p:nvPr/>
        </p:nvSpPr>
        <p:spPr bwMode="auto">
          <a:xfrm>
            <a:off x="1315136" y="4080323"/>
            <a:ext cx="1403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ko-KR" altLang="en-US" sz="2400">
                <a:solidFill>
                  <a:schemeClr val="bg1"/>
                </a:solidFill>
                <a:latin typeface="HY견고딕" pitchFamily="18" charset="-127"/>
              </a:rPr>
              <a:t>설득효과</a:t>
            </a:r>
          </a:p>
        </p:txBody>
      </p:sp>
      <p:sp>
        <p:nvSpPr>
          <p:cNvPr id="60" name="Oval 22"/>
          <p:cNvSpPr>
            <a:spLocks noChangeArrowheads="1"/>
          </p:cNvSpPr>
          <p:nvPr/>
        </p:nvSpPr>
        <p:spPr bwMode="auto">
          <a:xfrm>
            <a:off x="3942448" y="3662811"/>
            <a:ext cx="1368425" cy="1368425"/>
          </a:xfrm>
          <a:prstGeom prst="ellipse">
            <a:avLst/>
          </a:prstGeom>
          <a:solidFill>
            <a:srgbClr val="CA150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pic>
        <p:nvPicPr>
          <p:cNvPr id="61" name="Picture 23" descr="큰볼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9573" y="3518348"/>
            <a:ext cx="1577975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4" descr="큰볼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2436" y="3504061"/>
            <a:ext cx="1577975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" name="Rectangle 25"/>
          <p:cNvSpPr>
            <a:spLocks noChangeArrowheads="1"/>
          </p:cNvSpPr>
          <p:nvPr/>
        </p:nvSpPr>
        <p:spPr bwMode="auto">
          <a:xfrm>
            <a:off x="4072623" y="3934273"/>
            <a:ext cx="10985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ko-KR" altLang="en-US" sz="2400">
                <a:solidFill>
                  <a:schemeClr val="bg1"/>
                </a:solidFill>
                <a:latin typeface="HY견고딕" pitchFamily="18" charset="-127"/>
              </a:rPr>
              <a:t>정보원</a:t>
            </a:r>
          </a:p>
          <a:p>
            <a:pPr algn="ctr"/>
            <a:r>
              <a:rPr lang="ko-KR" altLang="en-US" sz="2400">
                <a:solidFill>
                  <a:schemeClr val="bg1"/>
                </a:solidFill>
                <a:latin typeface="HY견고딕" pitchFamily="18" charset="-127"/>
              </a:rPr>
              <a:t>효과</a:t>
            </a:r>
          </a:p>
        </p:txBody>
      </p:sp>
      <p:sp>
        <p:nvSpPr>
          <p:cNvPr id="64" name="Oval 26"/>
          <p:cNvSpPr>
            <a:spLocks noChangeArrowheads="1"/>
          </p:cNvSpPr>
          <p:nvPr/>
        </p:nvSpPr>
        <p:spPr bwMode="auto">
          <a:xfrm>
            <a:off x="6461811" y="3662811"/>
            <a:ext cx="1368425" cy="1368425"/>
          </a:xfrm>
          <a:prstGeom prst="ellipse">
            <a:avLst/>
          </a:prstGeom>
          <a:solidFill>
            <a:srgbClr val="CA150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pic>
        <p:nvPicPr>
          <p:cNvPr id="65" name="Picture 27" descr="큰볼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936" y="3518348"/>
            <a:ext cx="1577975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8" descr="큰볼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798" y="3504061"/>
            <a:ext cx="1577975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7" name="Rectangle 29"/>
          <p:cNvSpPr>
            <a:spLocks noChangeArrowheads="1"/>
          </p:cNvSpPr>
          <p:nvPr/>
        </p:nvSpPr>
        <p:spPr bwMode="auto">
          <a:xfrm>
            <a:off x="6576111" y="3970786"/>
            <a:ext cx="10985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ko-KR" altLang="en-US" sz="2400">
                <a:solidFill>
                  <a:schemeClr val="bg1"/>
                </a:solidFill>
                <a:latin typeface="HY견고딕" pitchFamily="18" charset="-127"/>
              </a:rPr>
              <a:t>메시지</a:t>
            </a:r>
          </a:p>
          <a:p>
            <a:pPr algn="ctr"/>
            <a:r>
              <a:rPr lang="ko-KR" altLang="en-US" sz="2400">
                <a:solidFill>
                  <a:schemeClr val="bg1"/>
                </a:solidFill>
                <a:latin typeface="HY견고딕" pitchFamily="18" charset="-127"/>
              </a:rPr>
              <a:t>효과</a:t>
            </a:r>
          </a:p>
        </p:txBody>
      </p:sp>
      <p:sp>
        <p:nvSpPr>
          <p:cNvPr id="68" name="Text Box 30"/>
          <p:cNvSpPr txBox="1">
            <a:spLocks noChangeArrowheads="1"/>
          </p:cNvSpPr>
          <p:nvPr/>
        </p:nvSpPr>
        <p:spPr bwMode="auto">
          <a:xfrm>
            <a:off x="3050273" y="3972373"/>
            <a:ext cx="4810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ko-KR" sz="4000" b="1"/>
              <a:t>=</a:t>
            </a:r>
          </a:p>
        </p:txBody>
      </p:sp>
      <p:sp>
        <p:nvSpPr>
          <p:cNvPr id="69" name="Text Box 31"/>
          <p:cNvSpPr txBox="1">
            <a:spLocks noChangeArrowheads="1"/>
          </p:cNvSpPr>
          <p:nvPr/>
        </p:nvSpPr>
        <p:spPr bwMode="auto">
          <a:xfrm>
            <a:off x="5650598" y="3972373"/>
            <a:ext cx="4810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ko-KR" sz="4000" b="1"/>
              <a:t>+</a:t>
            </a:r>
          </a:p>
        </p:txBody>
      </p:sp>
      <p:sp>
        <p:nvSpPr>
          <p:cNvPr id="70" name="Rectangle 32"/>
          <p:cNvSpPr>
            <a:spLocks noChangeArrowheads="1"/>
          </p:cNvSpPr>
          <p:nvPr/>
        </p:nvSpPr>
        <p:spPr bwMode="auto">
          <a:xfrm>
            <a:off x="3547161" y="1905448"/>
            <a:ext cx="2016125" cy="3889375"/>
          </a:xfrm>
          <a:prstGeom prst="rect">
            <a:avLst/>
          </a:prstGeom>
          <a:noFill/>
          <a:ln w="9525">
            <a:solidFill>
              <a:schemeClr val="tx2"/>
            </a:solidFill>
            <a:prstDash val="lg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71" name="Text Box 33"/>
          <p:cNvSpPr txBox="1">
            <a:spLocks noChangeArrowheads="1"/>
          </p:cNvSpPr>
          <p:nvPr/>
        </p:nvSpPr>
        <p:spPr bwMode="auto">
          <a:xfrm rot="933690">
            <a:off x="2953436" y="5363023"/>
            <a:ext cx="2311400" cy="38576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ko-KR">
                <a:solidFill>
                  <a:srgbClr val="CA1502"/>
                </a:solidFill>
              </a:rPr>
              <a:t>“</a:t>
            </a:r>
            <a:r>
              <a:rPr lang="ko-KR" altLang="en-US">
                <a:solidFill>
                  <a:srgbClr val="CA1502"/>
                </a:solidFill>
              </a:rPr>
              <a:t>망각의 속도가 빠름”</a:t>
            </a:r>
          </a:p>
        </p:txBody>
      </p:sp>
      <p:sp>
        <p:nvSpPr>
          <p:cNvPr id="72" name="Rectangle 34"/>
          <p:cNvSpPr>
            <a:spLocks noChangeArrowheads="1"/>
          </p:cNvSpPr>
          <p:nvPr/>
        </p:nvSpPr>
        <p:spPr bwMode="auto">
          <a:xfrm>
            <a:off x="6212573" y="1905448"/>
            <a:ext cx="1800225" cy="3889375"/>
          </a:xfrm>
          <a:prstGeom prst="rect">
            <a:avLst/>
          </a:prstGeom>
          <a:noFill/>
          <a:ln w="9525">
            <a:solidFill>
              <a:schemeClr val="tx2"/>
            </a:solidFill>
            <a:prstDash val="lg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73" name="Text Box 35"/>
          <p:cNvSpPr txBox="1">
            <a:spLocks noChangeArrowheads="1"/>
          </p:cNvSpPr>
          <p:nvPr/>
        </p:nvSpPr>
        <p:spPr bwMode="auto">
          <a:xfrm rot="933690">
            <a:off x="5707748" y="5404298"/>
            <a:ext cx="2311400" cy="38576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ko-KR">
                <a:solidFill>
                  <a:srgbClr val="CA1502"/>
                </a:solidFill>
              </a:rPr>
              <a:t>“</a:t>
            </a:r>
            <a:r>
              <a:rPr lang="ko-KR" altLang="en-US">
                <a:solidFill>
                  <a:srgbClr val="CA1502"/>
                </a:solidFill>
              </a:rPr>
              <a:t>망각의 속도가 느림”</a:t>
            </a:r>
          </a:p>
        </p:txBody>
      </p:sp>
      <p:sp>
        <p:nvSpPr>
          <p:cNvPr id="74" name="Text Box 36"/>
          <p:cNvSpPr txBox="1">
            <a:spLocks noChangeArrowheads="1"/>
          </p:cNvSpPr>
          <p:nvPr/>
        </p:nvSpPr>
        <p:spPr bwMode="auto">
          <a:xfrm rot="933690">
            <a:off x="2828023" y="5828161"/>
            <a:ext cx="2603500" cy="3857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ko-KR">
                <a:solidFill>
                  <a:srgbClr val="CA1502"/>
                </a:solidFill>
              </a:rPr>
              <a:t>“</a:t>
            </a:r>
            <a:r>
              <a:rPr lang="ko-KR" altLang="en-US">
                <a:solidFill>
                  <a:srgbClr val="CA1502"/>
                </a:solidFill>
              </a:rPr>
              <a:t>단기광고</a:t>
            </a:r>
            <a:r>
              <a:rPr lang="en-US" altLang="ko-KR">
                <a:solidFill>
                  <a:srgbClr val="CA1502"/>
                </a:solidFill>
              </a:rPr>
              <a:t>, </a:t>
            </a:r>
            <a:r>
              <a:rPr lang="ko-KR" altLang="en-US">
                <a:solidFill>
                  <a:srgbClr val="CA1502"/>
                </a:solidFill>
              </a:rPr>
              <a:t>강렬한 광고</a:t>
            </a:r>
            <a:r>
              <a:rPr lang="en-US" altLang="ko-KR">
                <a:solidFill>
                  <a:srgbClr val="CA1502"/>
                </a:solidFill>
              </a:rPr>
              <a:t>”</a:t>
            </a:r>
          </a:p>
        </p:txBody>
      </p:sp>
      <p:sp>
        <p:nvSpPr>
          <p:cNvPr id="75" name="Text Box 37"/>
          <p:cNvSpPr txBox="1">
            <a:spLocks noChangeArrowheads="1"/>
          </p:cNvSpPr>
          <p:nvPr/>
        </p:nvSpPr>
        <p:spPr bwMode="auto">
          <a:xfrm rot="933690">
            <a:off x="5564873" y="5869436"/>
            <a:ext cx="2603500" cy="3857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ko-KR">
                <a:solidFill>
                  <a:srgbClr val="CA1502"/>
                </a:solidFill>
              </a:rPr>
              <a:t>“</a:t>
            </a:r>
            <a:r>
              <a:rPr lang="ko-KR" altLang="en-US">
                <a:solidFill>
                  <a:srgbClr val="CA1502"/>
                </a:solidFill>
              </a:rPr>
              <a:t>기업이미지</a:t>
            </a:r>
            <a:r>
              <a:rPr lang="en-US" altLang="ko-KR">
                <a:solidFill>
                  <a:srgbClr val="CA1502"/>
                </a:solidFill>
              </a:rPr>
              <a:t>, </a:t>
            </a:r>
            <a:r>
              <a:rPr lang="ko-KR" altLang="en-US">
                <a:solidFill>
                  <a:srgbClr val="CA1502"/>
                </a:solidFill>
              </a:rPr>
              <a:t>장기 광고”</a:t>
            </a:r>
          </a:p>
        </p:txBody>
      </p:sp>
    </p:spTree>
    <p:extLst>
      <p:ext uri="{BB962C8B-B14F-4D97-AF65-F5344CB8AC3E}">
        <p14:creationId xmlns:p14="http://schemas.microsoft.com/office/powerpoint/2010/main" val="990567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동기부여 전략 개발원칙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129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684212" y="1392238"/>
            <a:ext cx="4879074" cy="408623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ko-KR" altLang="en-US" b="1" dirty="0">
                <a:latin typeface="+mn-ea"/>
              </a:rPr>
              <a:t>원칙 </a:t>
            </a:r>
            <a:r>
              <a:rPr lang="en-US" altLang="ko-KR" b="1" dirty="0">
                <a:latin typeface="+mn-ea"/>
              </a:rPr>
              <a:t>14. </a:t>
            </a:r>
            <a:r>
              <a:rPr lang="ko-KR" altLang="en-US" b="1" dirty="0">
                <a:latin typeface="+mn-ea"/>
              </a:rPr>
              <a:t>설득으로 통하는 </a:t>
            </a:r>
            <a:r>
              <a:rPr lang="ko-KR" altLang="en-US" b="1" dirty="0" err="1">
                <a:latin typeface="+mn-ea"/>
              </a:rPr>
              <a:t>직행로</a:t>
            </a:r>
            <a:r>
              <a:rPr lang="en-US" altLang="ko-KR" b="1" dirty="0">
                <a:latin typeface="+mn-ea"/>
              </a:rPr>
              <a:t>, ‘</a:t>
            </a:r>
            <a:r>
              <a:rPr lang="ko-KR" altLang="en-US" b="1" dirty="0">
                <a:latin typeface="+mn-ea"/>
              </a:rPr>
              <a:t>질문’</a:t>
            </a:r>
          </a:p>
        </p:txBody>
      </p:sp>
      <p:sp>
        <p:nvSpPr>
          <p:cNvPr id="40" name="Text Box 4"/>
          <p:cNvSpPr txBox="1">
            <a:spLocks noChangeArrowheads="1"/>
          </p:cNvSpPr>
          <p:nvPr/>
        </p:nvSpPr>
        <p:spPr bwMode="auto">
          <a:xfrm>
            <a:off x="971550" y="2163763"/>
            <a:ext cx="1512888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ko-KR" altLang="en-US" sz="6000" dirty="0"/>
              <a:t>질</a:t>
            </a:r>
          </a:p>
        </p:txBody>
      </p:sp>
      <p:sp>
        <p:nvSpPr>
          <p:cNvPr id="41" name="Text Box 5"/>
          <p:cNvSpPr txBox="1">
            <a:spLocks noChangeArrowheads="1"/>
          </p:cNvSpPr>
          <p:nvPr/>
        </p:nvSpPr>
        <p:spPr bwMode="auto">
          <a:xfrm>
            <a:off x="1474788" y="2955925"/>
            <a:ext cx="1512887" cy="283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ko-KR" altLang="en-US" sz="6000" dirty="0"/>
              <a:t>문의 힘</a:t>
            </a:r>
          </a:p>
        </p:txBody>
      </p:sp>
      <p:pic>
        <p:nvPicPr>
          <p:cNvPr id="42" name="Picture 6" descr="stk20558pwh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2060848"/>
            <a:ext cx="4537075" cy="4176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1570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한국 </a:t>
            </a:r>
            <a:r>
              <a:rPr lang="ko-KR" altLang="en-US" dirty="0" err="1"/>
              <a:t>사회적기업</a:t>
            </a:r>
            <a:r>
              <a:rPr lang="ko-KR" altLang="en-US" dirty="0"/>
              <a:t> 현황</a:t>
            </a:r>
            <a:r>
              <a:rPr lang="en-US" altLang="ko-KR" dirty="0"/>
              <a:t>_82%, 98</a:t>
            </a:r>
            <a:r>
              <a:rPr lang="ko-KR" altLang="en-US" dirty="0"/>
              <a:t>개 생존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13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TextBox 7"/>
          <p:cNvSpPr txBox="1">
            <a:spLocks noChangeArrowheads="1"/>
          </p:cNvSpPr>
          <p:nvPr/>
        </p:nvSpPr>
        <p:spPr bwMode="auto">
          <a:xfrm>
            <a:off x="3275856" y="6237312"/>
            <a:ext cx="259228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1pPr>
            <a:lvl2pPr marL="742950" indent="-285750" eaLnBrk="0" hangingPunct="0"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2pPr>
            <a:lvl3pPr marL="1143000" indent="-228600" eaLnBrk="0" hangingPunct="0"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3pPr>
            <a:lvl4pPr marL="1600200" indent="-228600" eaLnBrk="0" hangingPunct="0"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4pPr>
            <a:lvl5pPr marL="2057400" indent="-228600" eaLnBrk="0" hangingPunct="0"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5pPr>
            <a:lvl6pPr marL="2514600" indent="-228600" algn="ctr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50000"/>
              <a:buFont typeface="Monotype Sorts"/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6pPr>
            <a:lvl7pPr marL="2971800" indent="-228600" algn="ctr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50000"/>
              <a:buFont typeface="Monotype Sorts"/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7pPr>
            <a:lvl8pPr marL="3429000" indent="-228600" algn="ctr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50000"/>
              <a:buFont typeface="Monotype Sorts"/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8pPr>
            <a:lvl9pPr marL="3886200" indent="-228600" algn="ctr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50000"/>
              <a:buFont typeface="Monotype Sorts"/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ko-KR" altLang="en-US" sz="1200" dirty="0">
                <a:latin typeface="+mn-ea"/>
                <a:ea typeface="+mn-ea"/>
              </a:rPr>
              <a:t>출처 </a:t>
            </a:r>
            <a:r>
              <a:rPr kumimoji="0" lang="en-US" altLang="ko-KR" sz="1200" dirty="0">
                <a:latin typeface="+mn-ea"/>
                <a:ea typeface="+mn-ea"/>
              </a:rPr>
              <a:t>: </a:t>
            </a:r>
            <a:r>
              <a:rPr kumimoji="0" lang="ko-KR" altLang="ko-KR" sz="1200" dirty="0" err="1" smtClean="0">
                <a:latin typeface="+mn-ea"/>
                <a:ea typeface="+mn-ea"/>
              </a:rPr>
              <a:t>사회적기업진흥원</a:t>
            </a:r>
            <a:endParaRPr kumimoji="0" lang="ko-KR" altLang="en-US" sz="1200" dirty="0">
              <a:latin typeface="+mn-ea"/>
              <a:ea typeface="+mn-ea"/>
            </a:endParaRPr>
          </a:p>
        </p:txBody>
      </p:sp>
      <p:sp>
        <p:nvSpPr>
          <p:cNvPr id="6" name="모서리가 둥근 직사각형 5"/>
          <p:cNvSpPr/>
          <p:nvPr/>
        </p:nvSpPr>
        <p:spPr>
          <a:xfrm>
            <a:off x="467544" y="1340768"/>
            <a:ext cx="8208912" cy="447089"/>
          </a:xfrm>
          <a:prstGeom prst="roundRect">
            <a:avLst>
              <a:gd name="adj" fmla="val 31241"/>
            </a:avLst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총매출</a:t>
            </a:r>
            <a:r>
              <a:rPr kumimoji="0" lang="ko-KR" altLang="en-US" sz="1600" b="1" i="0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 </a:t>
            </a:r>
            <a:r>
              <a:rPr kumimoji="0" lang="en-US" altLang="ko-KR" sz="1600" b="1" i="0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2011</a:t>
            </a:r>
            <a:r>
              <a:rPr kumimoji="0" lang="ko-KR" altLang="en-US" sz="1600" b="1" i="0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년 인증 기준 </a:t>
            </a:r>
            <a:r>
              <a:rPr kumimoji="0" lang="en-US" altLang="ko-KR" sz="1600" b="1" i="0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6536</a:t>
            </a:r>
            <a:r>
              <a:rPr kumimoji="0" lang="ko-KR" altLang="en-US" sz="1600" b="1" i="0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억</a:t>
            </a:r>
            <a:r>
              <a:rPr kumimoji="0" lang="en-US" altLang="ko-KR" sz="1600" b="1" i="0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, </a:t>
            </a:r>
            <a:r>
              <a:rPr kumimoji="0" lang="ko-KR" altLang="en-US" sz="1600" b="1" i="0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평균 급여 </a:t>
            </a:r>
            <a:r>
              <a:rPr kumimoji="0" lang="en-US" altLang="ko-KR" sz="1600" b="1" i="0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110</a:t>
            </a:r>
            <a:r>
              <a:rPr kumimoji="0" lang="ko-KR" altLang="en-US" sz="1600" b="1" i="0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만원</a:t>
            </a:r>
            <a:r>
              <a:rPr kumimoji="0" lang="en-US" altLang="ko-KR" sz="1600" b="1" i="0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, 16000</a:t>
            </a:r>
            <a:r>
              <a:rPr kumimoji="0" lang="ko-KR" altLang="en-US" sz="1600" b="1" i="0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명 종사</a:t>
            </a:r>
            <a:r>
              <a:rPr kumimoji="0" lang="en-US" altLang="ko-KR" sz="1600" b="1" i="0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, </a:t>
            </a:r>
            <a:r>
              <a:rPr kumimoji="0" lang="ko-KR" altLang="en-US" sz="1600" b="1" i="0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취약계층 </a:t>
            </a:r>
            <a:r>
              <a:rPr kumimoji="0" lang="en-US" altLang="ko-KR" sz="1600" b="1" i="0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52%, NGO 40%</a:t>
            </a:r>
            <a:endParaRPr kumimoji="0" lang="ko-KR" altLang="en-US" sz="2400" b="1" i="0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821966" y="2973289"/>
            <a:ext cx="1258678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ctr">
              <a:lnSpc>
                <a:spcPct val="150000"/>
              </a:lnSpc>
              <a:defRPr/>
            </a:pPr>
            <a:r>
              <a:rPr lang="ko-KR" altLang="en-US" b="1" u="sng" dirty="0">
                <a:solidFill>
                  <a:prstClr val="black"/>
                </a:solidFill>
              </a:rPr>
              <a:t>지역별 구성</a:t>
            </a:r>
            <a:endParaRPr lang="en-US" altLang="ko-KR" b="1" u="sng" dirty="0">
              <a:solidFill>
                <a:prstClr val="black"/>
              </a:solidFill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3115877" y="2973289"/>
            <a:ext cx="2911374" cy="793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ctr">
              <a:lnSpc>
                <a:spcPct val="150000"/>
              </a:lnSpc>
              <a:defRPr/>
            </a:pPr>
            <a:r>
              <a:rPr lang="ko-KR" altLang="en-US" b="1" u="sng" dirty="0">
                <a:solidFill>
                  <a:prstClr val="black"/>
                </a:solidFill>
              </a:rPr>
              <a:t>사회적 목적 실현 유형별 </a:t>
            </a:r>
            <a:r>
              <a:rPr lang="ko-KR" altLang="en-US" b="1" u="sng" dirty="0" smtClean="0">
                <a:solidFill>
                  <a:prstClr val="black"/>
                </a:solidFill>
              </a:rPr>
              <a:t>현황</a:t>
            </a:r>
            <a:r>
              <a:rPr lang="en-US" altLang="ko-KR" b="1" u="sng" dirty="0" smtClean="0">
                <a:solidFill>
                  <a:prstClr val="black"/>
                </a:solidFill>
              </a:rPr>
              <a:t/>
            </a:r>
            <a:br>
              <a:rPr lang="en-US" altLang="ko-KR" b="1" u="sng" dirty="0" smtClean="0">
                <a:solidFill>
                  <a:prstClr val="black"/>
                </a:solidFill>
              </a:rPr>
            </a:br>
            <a:r>
              <a:rPr lang="en-US" altLang="ko-KR" sz="1400" dirty="0" smtClean="0">
                <a:solidFill>
                  <a:prstClr val="black"/>
                </a:solidFill>
              </a:rPr>
              <a:t>(</a:t>
            </a:r>
            <a:r>
              <a:rPr lang="ko-KR" altLang="en-US" sz="1400" dirty="0">
                <a:solidFill>
                  <a:prstClr val="black"/>
                </a:solidFill>
              </a:rPr>
              <a:t>일자리 </a:t>
            </a:r>
            <a:r>
              <a:rPr lang="en-US" altLang="ko-KR" sz="1400" dirty="0">
                <a:solidFill>
                  <a:prstClr val="black"/>
                </a:solidFill>
              </a:rPr>
              <a:t>50%)</a:t>
            </a:r>
          </a:p>
        </p:txBody>
      </p:sp>
      <p:graphicFrame>
        <p:nvGraphicFramePr>
          <p:cNvPr id="9" name="차트 8"/>
          <p:cNvGraphicFramePr/>
          <p:nvPr>
            <p:extLst>
              <p:ext uri="{D42A27DB-BD31-4B8C-83A1-F6EECF244321}">
                <p14:modId xmlns:p14="http://schemas.microsoft.com/office/powerpoint/2010/main" val="618921065"/>
              </p:ext>
            </p:extLst>
          </p:nvPr>
        </p:nvGraphicFramePr>
        <p:xfrm>
          <a:off x="2915816" y="3660227"/>
          <a:ext cx="3311495" cy="2471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직사각형 9"/>
          <p:cNvSpPr/>
          <p:nvPr/>
        </p:nvSpPr>
        <p:spPr>
          <a:xfrm>
            <a:off x="6876256" y="2973289"/>
            <a:ext cx="1285929" cy="4596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ctr">
              <a:lnSpc>
                <a:spcPct val="150000"/>
              </a:lnSpc>
              <a:defRPr/>
            </a:pPr>
            <a:r>
              <a:rPr lang="ko-KR" altLang="en-US" b="1" u="sng" dirty="0">
                <a:solidFill>
                  <a:prstClr val="black"/>
                </a:solidFill>
              </a:rPr>
              <a:t>분야별 현황</a:t>
            </a:r>
          </a:p>
        </p:txBody>
      </p:sp>
      <p:graphicFrame>
        <p:nvGraphicFramePr>
          <p:cNvPr id="11" name="차트 10"/>
          <p:cNvGraphicFramePr/>
          <p:nvPr>
            <p:extLst>
              <p:ext uri="{D42A27DB-BD31-4B8C-83A1-F6EECF244321}">
                <p14:modId xmlns:p14="http://schemas.microsoft.com/office/powerpoint/2010/main" val="2395264838"/>
              </p:ext>
            </p:extLst>
          </p:nvPr>
        </p:nvGraphicFramePr>
        <p:xfrm>
          <a:off x="6372200" y="3432966"/>
          <a:ext cx="2574379" cy="29483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차트 11"/>
          <p:cNvGraphicFramePr/>
          <p:nvPr>
            <p:extLst>
              <p:ext uri="{D42A27DB-BD31-4B8C-83A1-F6EECF244321}">
                <p14:modId xmlns:p14="http://schemas.microsoft.com/office/powerpoint/2010/main" val="2031879684"/>
              </p:ext>
            </p:extLst>
          </p:nvPr>
        </p:nvGraphicFramePr>
        <p:xfrm>
          <a:off x="339890" y="3432966"/>
          <a:ext cx="2574379" cy="29483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3" name="AutoShape 3"/>
          <p:cNvSpPr>
            <a:spLocks noChangeArrowheads="1"/>
          </p:cNvSpPr>
          <p:nvPr/>
        </p:nvSpPr>
        <p:spPr bwMode="auto">
          <a:xfrm>
            <a:off x="756968" y="1988840"/>
            <a:ext cx="2094291" cy="819599"/>
          </a:xfrm>
          <a:prstGeom prst="roundRect">
            <a:avLst>
              <a:gd name="adj" fmla="val 10995"/>
            </a:avLst>
          </a:prstGeom>
          <a:solidFill>
            <a:srgbClr val="DF962D"/>
          </a:solidFill>
          <a:ln>
            <a:noFill/>
          </a:ln>
          <a:effectLst/>
          <a:ex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600" dirty="0">
              <a:solidFill>
                <a:prstClr val="white"/>
              </a:solidFill>
              <a:latin typeface="Rix모던고딕 EB" pitchFamily="18" charset="-127"/>
              <a:ea typeface="Rix모던고딕 EB" pitchFamily="18" charset="-127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2718916" y="2001540"/>
            <a:ext cx="5658102" cy="78856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 algn="ctr">
            <a:solidFill>
              <a:srgbClr val="DF962D"/>
            </a:solidFill>
            <a:miter lim="800000"/>
            <a:headEnd/>
            <a:tailEnd/>
          </a:ln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defTabSz="914400"/>
            <a:endParaRPr lang="ko-KR" altLang="ko-KR" dirty="0" smtClean="0">
              <a:solidFill>
                <a:prstClr val="black"/>
              </a:solidFill>
              <a:latin typeface="Rix모던고딕 EB" pitchFamily="18" charset="-127"/>
              <a:ea typeface="Rix모던고딕 EB" pitchFamily="18" charset="-127"/>
              <a:cs typeface="굴림" pitchFamily="50" charset="-127"/>
            </a:endParaRPr>
          </a:p>
        </p:txBody>
      </p:sp>
      <p:sp>
        <p:nvSpPr>
          <p:cNvPr id="15" name="직사각형 14"/>
          <p:cNvSpPr/>
          <p:nvPr/>
        </p:nvSpPr>
        <p:spPr bwMode="auto">
          <a:xfrm>
            <a:off x="807303" y="2087098"/>
            <a:ext cx="1865193" cy="617449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lvl="0" algn="ctr" latinLnBrk="0">
              <a:defRPr/>
            </a:pPr>
            <a:r>
              <a:rPr lang="ko-KR" altLang="en-US" b="1" kern="0" dirty="0">
                <a:solidFill>
                  <a:prstClr val="black"/>
                </a:solidFill>
                <a:latin typeface="+mn-ea"/>
              </a:rPr>
              <a:t>인증 사회적 기업</a:t>
            </a:r>
          </a:p>
        </p:txBody>
      </p:sp>
      <p:sp>
        <p:nvSpPr>
          <p:cNvPr id="16" name="직사각형 15"/>
          <p:cNvSpPr/>
          <p:nvPr/>
        </p:nvSpPr>
        <p:spPr>
          <a:xfrm>
            <a:off x="2905161" y="2144723"/>
            <a:ext cx="2125903" cy="4596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lnSpc>
                <a:spcPct val="150000"/>
              </a:lnSpc>
              <a:defRPr/>
            </a:pPr>
            <a:r>
              <a:rPr lang="en-US" altLang="ko-KR" b="1" dirty="0">
                <a:solidFill>
                  <a:prstClr val="black"/>
                </a:solidFill>
              </a:rPr>
              <a:t>828 </a:t>
            </a:r>
            <a:r>
              <a:rPr lang="ko-KR" altLang="en-US" b="1" dirty="0">
                <a:solidFill>
                  <a:prstClr val="black"/>
                </a:solidFill>
              </a:rPr>
              <a:t>개 </a:t>
            </a:r>
            <a:r>
              <a:rPr lang="en-US" altLang="ko-KR" b="1" dirty="0">
                <a:solidFill>
                  <a:prstClr val="black"/>
                </a:solidFill>
              </a:rPr>
              <a:t>(’13. 6. 17)  </a:t>
            </a:r>
          </a:p>
        </p:txBody>
      </p:sp>
    </p:spTree>
    <p:extLst>
      <p:ext uri="{BB962C8B-B14F-4D97-AF65-F5344CB8AC3E}">
        <p14:creationId xmlns:p14="http://schemas.microsoft.com/office/powerpoint/2010/main" val="578670687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[</a:t>
            </a:r>
            <a:r>
              <a:rPr lang="ko-KR" altLang="en-US" dirty="0"/>
              <a:t>활동</a:t>
            </a:r>
            <a:r>
              <a:rPr lang="en-US" altLang="ko-KR" dirty="0"/>
              <a:t>] </a:t>
            </a:r>
            <a:r>
              <a:rPr lang="ko-KR" altLang="en-US" dirty="0"/>
              <a:t>동기부여 전략 개발원칙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130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양쪽 모서리가 둥근 사각형 5"/>
          <p:cNvSpPr/>
          <p:nvPr/>
        </p:nvSpPr>
        <p:spPr>
          <a:xfrm>
            <a:off x="287524" y="1988840"/>
            <a:ext cx="8568952" cy="4464496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590872" y="2826795"/>
            <a:ext cx="8013576" cy="34442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1pPr>
            <a:lvl2pPr marL="4572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2pPr>
            <a:lvl3pPr marL="9144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3pPr>
            <a:lvl4pPr marL="13716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4pPr>
            <a:lvl5pPr marL="18288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sz="1800" dirty="0">
                <a:latin typeface="+mn-ea"/>
              </a:rPr>
              <a:t>동기부여 아이디어 개발</a:t>
            </a:r>
            <a:br>
              <a:rPr lang="ko-KR" altLang="en-US" sz="1800" dirty="0">
                <a:latin typeface="+mn-ea"/>
              </a:rPr>
            </a:br>
            <a:r>
              <a:rPr lang="ko-KR" altLang="en-US" sz="1800" dirty="0">
                <a:latin typeface="+mn-ea"/>
              </a:rPr>
              <a:t/>
            </a:r>
            <a:br>
              <a:rPr lang="ko-KR" altLang="en-US" sz="1800" dirty="0">
                <a:latin typeface="+mn-ea"/>
              </a:rPr>
            </a:br>
            <a:r>
              <a:rPr lang="en-US" altLang="ko-KR" sz="1800" dirty="0">
                <a:latin typeface="+mn-ea"/>
              </a:rPr>
              <a:t>- </a:t>
            </a:r>
            <a:r>
              <a:rPr lang="ko-KR" altLang="en-US" sz="1800" dirty="0">
                <a:latin typeface="+mn-ea"/>
              </a:rPr>
              <a:t>동기부여전략개발원칙 </a:t>
            </a:r>
            <a:r>
              <a:rPr lang="ko-KR" altLang="en-US" sz="1800" dirty="0" err="1">
                <a:latin typeface="+mn-ea"/>
              </a:rPr>
              <a:t>소강의를</a:t>
            </a:r>
            <a:r>
              <a:rPr lang="ko-KR" altLang="en-US" sz="1800" dirty="0">
                <a:latin typeface="+mn-ea"/>
              </a:rPr>
              <a:t> 들으면서 해당 원칙에 해당되는 </a:t>
            </a:r>
            <a:br>
              <a:rPr lang="ko-KR" altLang="en-US" sz="1800" dirty="0">
                <a:latin typeface="+mn-ea"/>
              </a:rPr>
            </a:br>
            <a:r>
              <a:rPr lang="ko-KR" altLang="en-US" sz="1800" dirty="0">
                <a:latin typeface="+mn-ea"/>
              </a:rPr>
              <a:t>   자신만의 독특한 동기부여 아이디어를 </a:t>
            </a:r>
            <a:r>
              <a:rPr lang="en-US" altLang="ko-KR" sz="1800" dirty="0">
                <a:latin typeface="+mn-ea"/>
              </a:rPr>
              <a:t>&lt;</a:t>
            </a:r>
            <a:r>
              <a:rPr lang="ko-KR" altLang="en-US" sz="1800" dirty="0">
                <a:latin typeface="+mn-ea"/>
              </a:rPr>
              <a:t>동기부여 아이디어 </a:t>
            </a:r>
            <a:r>
              <a:rPr lang="en-US" altLang="ko-KR" sz="1800" dirty="0">
                <a:latin typeface="+mn-ea"/>
              </a:rPr>
              <a:t/>
            </a:r>
            <a:br>
              <a:rPr lang="en-US" altLang="ko-KR" sz="1800" dirty="0">
                <a:latin typeface="+mn-ea"/>
              </a:rPr>
            </a:br>
            <a:r>
              <a:rPr lang="en-US" altLang="ko-KR" sz="1800" dirty="0">
                <a:latin typeface="+mn-ea"/>
              </a:rPr>
              <a:t>  Sheet&gt;</a:t>
            </a:r>
            <a:r>
              <a:rPr lang="ko-KR" altLang="en-US" sz="1800" dirty="0">
                <a:latin typeface="+mn-ea"/>
              </a:rPr>
              <a:t>에 </a:t>
            </a:r>
            <a:r>
              <a:rPr lang="ko-KR" altLang="en-US" sz="1800" dirty="0" smtClean="0">
                <a:latin typeface="+mn-ea"/>
              </a:rPr>
              <a:t>작성합니다</a:t>
            </a:r>
            <a:r>
              <a:rPr lang="en-US" altLang="ko-KR" sz="1800" dirty="0">
                <a:latin typeface="+mn-ea"/>
              </a:rPr>
              <a:t>.</a:t>
            </a:r>
            <a:br>
              <a:rPr lang="en-US" altLang="ko-KR" sz="1800" dirty="0">
                <a:latin typeface="+mn-ea"/>
              </a:rPr>
            </a:br>
            <a:r>
              <a:rPr lang="en-US" altLang="ko-KR" sz="1800" dirty="0">
                <a:latin typeface="+mn-ea"/>
              </a:rPr>
              <a:t/>
            </a:r>
            <a:br>
              <a:rPr lang="en-US" altLang="ko-KR" sz="1800" dirty="0">
                <a:latin typeface="+mn-ea"/>
              </a:rPr>
            </a:br>
            <a:endParaRPr lang="ko-KR" altLang="en-US" sz="1800" dirty="0">
              <a:latin typeface="+mn-ea"/>
            </a:endParaRPr>
          </a:p>
        </p:txBody>
      </p:sp>
      <p:sp>
        <p:nvSpPr>
          <p:cNvPr id="8" name="양쪽 모서리가 둥근 사각형 7"/>
          <p:cNvSpPr/>
          <p:nvPr/>
        </p:nvSpPr>
        <p:spPr>
          <a:xfrm>
            <a:off x="294714" y="1988840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>
                <a:solidFill>
                  <a:schemeClr val="tx1"/>
                </a:solidFill>
              </a:rPr>
              <a:t>STEP 2.</a:t>
            </a:r>
            <a:endParaRPr lang="ko-KR" altLang="en-US" sz="2800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27272" y="1988840"/>
            <a:ext cx="1478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/>
              <a:t>소요시간 </a:t>
            </a:r>
            <a:r>
              <a:rPr lang="en-US" altLang="ko-KR" sz="1400" b="1" dirty="0" smtClean="0"/>
              <a:t>:</a:t>
            </a:r>
            <a:r>
              <a:rPr lang="ko-KR" altLang="en-US" sz="1400" b="1" dirty="0"/>
              <a:t> </a:t>
            </a:r>
            <a:r>
              <a:rPr lang="en-US" altLang="ko-KR" sz="1400" b="1" dirty="0" smtClean="0"/>
              <a:t>30min</a:t>
            </a:r>
            <a:endParaRPr lang="en-US" sz="1400" b="1" dirty="0"/>
          </a:p>
        </p:txBody>
      </p:sp>
      <p:pic>
        <p:nvPicPr>
          <p:cNvPr id="10" name="Picture 2" descr="C:\Users\위현진\AppData\Local\Microsoft\Windows\Temporary Internet Files\Content.IE5\QXLNBWJK\MC900433921[1].png">
            <a:hlinkClick r:id="rId3" action="ppaction://program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522" y="1782316"/>
            <a:ext cx="638572" cy="63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4120" y="4581525"/>
            <a:ext cx="2619375" cy="17430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reflection blurRad="12700" stA="38000" endPos="28000" dist="5000" dir="5400000" sy="-100000" algn="bl" rotWithShape="0"/>
          </a:effectLst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6193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[</a:t>
            </a:r>
            <a:r>
              <a:rPr lang="ko-KR" altLang="en-US" dirty="0"/>
              <a:t>활동</a:t>
            </a:r>
            <a:r>
              <a:rPr lang="en-US" altLang="ko-KR" dirty="0"/>
              <a:t>] </a:t>
            </a:r>
            <a:r>
              <a:rPr lang="ko-KR" altLang="en-US" dirty="0"/>
              <a:t>동기부여 전략 개발원칙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131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684212" y="1392238"/>
            <a:ext cx="3887788" cy="408623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ko-KR" altLang="en-US" b="1" dirty="0">
                <a:latin typeface="+mn-ea"/>
              </a:rPr>
              <a:t>동기부여 아이디어 </a:t>
            </a:r>
            <a:r>
              <a:rPr lang="en-US" altLang="ko-KR" b="1" dirty="0">
                <a:latin typeface="+mn-ea"/>
              </a:rPr>
              <a:t>Sheet (1)</a:t>
            </a:r>
          </a:p>
        </p:txBody>
      </p:sp>
      <p:graphicFrame>
        <p:nvGraphicFramePr>
          <p:cNvPr id="8" name="Group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1270880"/>
              </p:ext>
            </p:extLst>
          </p:nvPr>
        </p:nvGraphicFramePr>
        <p:xfrm>
          <a:off x="323850" y="1916113"/>
          <a:ext cx="8496622" cy="4249740"/>
        </p:xfrm>
        <a:graphic>
          <a:graphicData uri="http://schemas.openxmlformats.org/drawingml/2006/table">
            <a:tbl>
              <a:tblPr/>
              <a:tblGrid>
                <a:gridCol w="374650"/>
                <a:gridCol w="2936875"/>
                <a:gridCol w="5185097"/>
              </a:tblGrid>
              <a:tr h="62706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동기부여전략개발원칙</a:t>
                      </a:r>
                    </a:p>
                  </a:txBody>
                  <a:tcPr marL="7200" marR="7200" marT="7200" marB="72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F2F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동기부여아이디어</a:t>
                      </a:r>
                    </a:p>
                  </a:txBody>
                  <a:tcPr marL="7200" marR="7200" marT="7200" marB="72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F2FF"/>
                    </a:solidFill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marL="7200" marR="7200" marT="7200" marB="72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보상체계</a:t>
                      </a:r>
                      <a:r>
                        <a:rPr kumimoji="0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kumimoji="0" lang="ko-KR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이대로 좋은가</a:t>
                      </a:r>
                    </a:p>
                  </a:txBody>
                  <a:tcPr marL="7200" marR="7200" marT="7200" marB="72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" marR="7200" marT="7200" marB="72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</a:p>
                  </a:txBody>
                  <a:tcPr marL="7200" marR="7200" marT="7200" marB="72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망치형 관리방식 </a:t>
                      </a:r>
                      <a:r>
                        <a:rPr kumimoji="0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vs. </a:t>
                      </a:r>
                      <a:r>
                        <a:rPr kumimoji="0" lang="ko-KR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벤치형 관리방식</a:t>
                      </a:r>
                    </a:p>
                  </a:txBody>
                  <a:tcPr marL="7200" marR="7200" marT="7200" marB="72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" marR="7200" marT="7200" marB="72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5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</a:p>
                  </a:txBody>
                  <a:tcPr marL="7200" marR="7200" marT="7200" marB="72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되로 주고 말로 받기</a:t>
                      </a:r>
                    </a:p>
                  </a:txBody>
                  <a:tcPr marL="7200" marR="7200" marT="7200" marB="72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" marR="7200" marT="7200" marB="72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</a:p>
                  </a:txBody>
                  <a:tcPr marL="7200" marR="7200" marT="7200" marB="72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다수증거의 원칙</a:t>
                      </a:r>
                    </a:p>
                  </a:txBody>
                  <a:tcPr marL="7200" marR="7200" marT="7200" marB="72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" marR="7200" marT="7200" marB="72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5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</a:p>
                  </a:txBody>
                  <a:tcPr marL="7200" marR="7200" marT="7200" marB="72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맏며느리 신드롬</a:t>
                      </a:r>
                    </a:p>
                  </a:txBody>
                  <a:tcPr marL="7200" marR="7200" marT="7200" marB="72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" marR="7200" marT="7200" marB="72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</a:p>
                  </a:txBody>
                  <a:tcPr marL="7200" marR="7200" marT="7200" marB="72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강남구 번호판 신드롬</a:t>
                      </a:r>
                    </a:p>
                  </a:txBody>
                  <a:tcPr marL="7200" marR="7200" marT="7200" marB="72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" marR="7200" marT="7200" marB="72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5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</a:p>
                  </a:txBody>
                  <a:tcPr marL="7200" marR="7200" marT="7200" marB="72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청개구리 효과</a:t>
                      </a:r>
                    </a:p>
                  </a:txBody>
                  <a:tcPr marL="7200" marR="7200" marT="7200" marB="72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" marR="7200" marT="7200" marB="72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910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[</a:t>
            </a:r>
            <a:r>
              <a:rPr lang="ko-KR" altLang="en-US" dirty="0" smtClean="0"/>
              <a:t>활동</a:t>
            </a:r>
            <a:r>
              <a:rPr lang="en-US" altLang="ko-KR" dirty="0" smtClean="0"/>
              <a:t>] </a:t>
            </a:r>
            <a:r>
              <a:rPr lang="ko-KR" altLang="en-US" dirty="0" smtClean="0"/>
              <a:t>동기부여 </a:t>
            </a:r>
            <a:r>
              <a:rPr lang="ko-KR" altLang="en-US" dirty="0"/>
              <a:t>전략 개발원칙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132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684212" y="1392238"/>
            <a:ext cx="3887788" cy="408623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ko-KR" altLang="en-US" b="1" dirty="0">
                <a:latin typeface="+mn-ea"/>
              </a:rPr>
              <a:t>동기부여 아이디어 </a:t>
            </a:r>
            <a:r>
              <a:rPr lang="en-US" altLang="ko-KR" b="1" dirty="0">
                <a:latin typeface="+mn-ea"/>
              </a:rPr>
              <a:t>Sheet </a:t>
            </a:r>
            <a:r>
              <a:rPr lang="en-US" altLang="ko-KR" b="1" dirty="0" smtClean="0">
                <a:latin typeface="+mn-ea"/>
              </a:rPr>
              <a:t>(2)</a:t>
            </a:r>
            <a:endParaRPr lang="en-US" altLang="ko-KR" b="1" dirty="0">
              <a:latin typeface="+mn-ea"/>
            </a:endParaRPr>
          </a:p>
        </p:txBody>
      </p:sp>
      <p:graphicFrame>
        <p:nvGraphicFramePr>
          <p:cNvPr id="8" name="Group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5817186"/>
              </p:ext>
            </p:extLst>
          </p:nvPr>
        </p:nvGraphicFramePr>
        <p:xfrm>
          <a:off x="323850" y="1916113"/>
          <a:ext cx="8496622" cy="4249740"/>
        </p:xfrm>
        <a:graphic>
          <a:graphicData uri="http://schemas.openxmlformats.org/drawingml/2006/table">
            <a:tbl>
              <a:tblPr/>
              <a:tblGrid>
                <a:gridCol w="374650"/>
                <a:gridCol w="2936875"/>
                <a:gridCol w="5185097"/>
              </a:tblGrid>
              <a:tr h="62706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동기부여전략개발원칙</a:t>
                      </a:r>
                    </a:p>
                  </a:txBody>
                  <a:tcPr marL="7200" marR="7200" marT="7200" marB="72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F2F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동기부여아이디어</a:t>
                      </a:r>
                    </a:p>
                  </a:txBody>
                  <a:tcPr marL="7200" marR="7200" marT="7200" marB="72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F2FF"/>
                    </a:solidFill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8</a:t>
                      </a:r>
                    </a:p>
                  </a:txBody>
                  <a:tcPr marL="7200" marR="7200" marT="7200" marB="72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마감전략</a:t>
                      </a:r>
                    </a:p>
                  </a:txBody>
                  <a:tcPr marL="7200" marR="7200" marT="7200" marB="72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" marR="7200" marT="7200" marB="72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9</a:t>
                      </a:r>
                    </a:p>
                  </a:txBody>
                  <a:tcPr marL="7200" marR="7200" marT="7200" marB="72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파워를 부르는 단어 “왜냐하면</a:t>
                      </a:r>
                      <a:r>
                        <a:rPr kumimoji="0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…”</a:t>
                      </a:r>
                      <a:endParaRPr kumimoji="0" lang="ko-KR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" marR="7200" marT="7200" marB="72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" marR="7200" marT="7200" marB="72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5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10</a:t>
                      </a:r>
                    </a:p>
                  </a:txBody>
                  <a:tcPr marL="7200" marR="7200" marT="7200" marB="72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설득은 따라쟁이</a:t>
                      </a:r>
                    </a:p>
                  </a:txBody>
                  <a:tcPr marL="7200" marR="7200" marT="7200" marB="72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" marR="7200" marT="7200" marB="72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11</a:t>
                      </a:r>
                    </a:p>
                  </a:txBody>
                  <a:tcPr marL="7200" marR="7200" marT="7200" marB="72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결과지향적 커뮤니케이션</a:t>
                      </a:r>
                    </a:p>
                  </a:txBody>
                  <a:tcPr marL="7200" marR="7200" marT="7200" marB="72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" marR="7200" marT="7200" marB="72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5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12</a:t>
                      </a:r>
                    </a:p>
                  </a:txBody>
                  <a:tcPr marL="7200" marR="7200" marT="7200" marB="72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또 하나의 유혹</a:t>
                      </a:r>
                      <a:r>
                        <a:rPr kumimoji="0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kumimoji="0" lang="ko-KR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프레이밍 효과</a:t>
                      </a:r>
                      <a:br>
                        <a:rPr kumimoji="0" lang="ko-KR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</a:br>
                      <a:r>
                        <a:rPr kumimoji="0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(Framing Effect)</a:t>
                      </a:r>
                      <a:endParaRPr kumimoji="0" lang="ko-KR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" marR="7200" marT="7200" marB="72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" marR="7200" marT="7200" marB="72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13</a:t>
                      </a:r>
                    </a:p>
                  </a:txBody>
                  <a:tcPr marL="7200" marR="7200" marT="7200" marB="72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기억을 남기는 마술</a:t>
                      </a:r>
                      <a:r>
                        <a:rPr kumimoji="0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kumimoji="0" lang="ko-KR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슬리퍼 효과</a:t>
                      </a:r>
                      <a:br>
                        <a:rPr kumimoji="0" lang="ko-KR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</a:br>
                      <a:r>
                        <a:rPr kumimoji="0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(Sleeper Effect)</a:t>
                      </a:r>
                      <a:endParaRPr kumimoji="0" lang="ko-KR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" marR="7200" marT="7200" marB="72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" marR="7200" marT="7200" marB="72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5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14</a:t>
                      </a:r>
                    </a:p>
                  </a:txBody>
                  <a:tcPr marL="7200" marR="7200" marT="7200" marB="72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설득으로 통하는 직행로</a:t>
                      </a:r>
                      <a:r>
                        <a:rPr kumimoji="0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‘</a:t>
                      </a:r>
                      <a:r>
                        <a:rPr kumimoji="0" lang="ko-KR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질문</a:t>
                      </a:r>
                      <a:r>
                        <a:rPr kumimoji="0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’</a:t>
                      </a:r>
                      <a:endParaRPr kumimoji="0" lang="ko-KR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" marR="7200" marT="7200" marB="72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" marR="7200" marT="7200" marB="72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692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[</a:t>
            </a:r>
            <a:r>
              <a:rPr lang="ko-KR" altLang="en-US" dirty="0"/>
              <a:t>활동</a:t>
            </a:r>
            <a:r>
              <a:rPr lang="en-US" altLang="ko-KR" dirty="0"/>
              <a:t>] </a:t>
            </a:r>
            <a:r>
              <a:rPr lang="ko-KR" altLang="en-US" dirty="0"/>
              <a:t>동기부여 전략 개발원칙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133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양쪽 모서리가 둥근 사각형 5"/>
          <p:cNvSpPr/>
          <p:nvPr/>
        </p:nvSpPr>
        <p:spPr>
          <a:xfrm>
            <a:off x="287524" y="1988840"/>
            <a:ext cx="8568952" cy="4464496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590872" y="2826795"/>
            <a:ext cx="8013576" cy="34442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1pPr>
            <a:lvl2pPr marL="4572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2pPr>
            <a:lvl3pPr marL="9144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3pPr>
            <a:lvl4pPr marL="13716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4pPr>
            <a:lvl5pPr marL="18288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sz="1800" dirty="0" smtClean="0">
                <a:latin typeface="+mn-ea"/>
              </a:rPr>
              <a:t>자신이 </a:t>
            </a:r>
            <a:r>
              <a:rPr lang="ko-KR" altLang="en-US" sz="1800" dirty="0">
                <a:latin typeface="+mn-ea"/>
              </a:rPr>
              <a:t>작성한 동기부여 아이디어를 팀 구성원과 공유합니다</a:t>
            </a:r>
            <a:r>
              <a:rPr lang="en-US" altLang="ko-KR" sz="1800" dirty="0">
                <a:latin typeface="+mn-ea"/>
              </a:rPr>
              <a:t>.</a:t>
            </a:r>
            <a:endParaRPr lang="ko-KR" altLang="en-US" sz="1800" dirty="0">
              <a:latin typeface="+mn-ea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§"/>
            </a:pPr>
            <a:endParaRPr lang="en-US" altLang="ko-KR" sz="1800" dirty="0" smtClean="0">
              <a:latin typeface="+mn-ea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sz="1800" dirty="0" smtClean="0">
                <a:latin typeface="+mn-ea"/>
              </a:rPr>
              <a:t>공유결과는 </a:t>
            </a:r>
            <a:r>
              <a:rPr lang="ko-KR" altLang="en-US" sz="1800" dirty="0" err="1">
                <a:latin typeface="+mn-ea"/>
              </a:rPr>
              <a:t>팀별로</a:t>
            </a:r>
            <a:r>
              <a:rPr lang="ko-KR" altLang="en-US" sz="1800" dirty="0">
                <a:latin typeface="+mn-ea"/>
              </a:rPr>
              <a:t> 취합하여 발표합니다</a:t>
            </a:r>
            <a:r>
              <a:rPr lang="en-US" altLang="ko-KR" sz="1800" dirty="0">
                <a:latin typeface="+mn-ea"/>
              </a:rPr>
              <a:t>.</a:t>
            </a:r>
          </a:p>
        </p:txBody>
      </p:sp>
      <p:sp>
        <p:nvSpPr>
          <p:cNvPr id="8" name="양쪽 모서리가 둥근 사각형 7"/>
          <p:cNvSpPr/>
          <p:nvPr/>
        </p:nvSpPr>
        <p:spPr>
          <a:xfrm>
            <a:off x="294714" y="1988840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>
                <a:solidFill>
                  <a:schemeClr val="tx1"/>
                </a:solidFill>
              </a:rPr>
              <a:t>STEP 3.</a:t>
            </a:r>
            <a:endParaRPr lang="ko-KR" altLang="en-US" sz="2800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27272" y="1988840"/>
            <a:ext cx="1478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/>
              <a:t>소요시간 </a:t>
            </a:r>
            <a:r>
              <a:rPr lang="en-US" altLang="ko-KR" sz="1400" b="1" dirty="0" smtClean="0"/>
              <a:t>:</a:t>
            </a:r>
            <a:r>
              <a:rPr lang="ko-KR" altLang="en-US" sz="1400" b="1" dirty="0"/>
              <a:t> </a:t>
            </a:r>
            <a:r>
              <a:rPr lang="en-US" altLang="ko-KR" sz="1400" b="1" dirty="0" smtClean="0"/>
              <a:t>30min</a:t>
            </a:r>
            <a:endParaRPr lang="en-US" sz="1400" b="1" dirty="0"/>
          </a:p>
        </p:txBody>
      </p:sp>
      <p:pic>
        <p:nvPicPr>
          <p:cNvPr id="10" name="Picture 2" descr="C:\Users\위현진\AppData\Local\Microsoft\Windows\Temporary Internet Files\Content.IE5\QXLNBWJK\MC900433921[1].png">
            <a:hlinkClick r:id="rId3" action="ppaction://program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522" y="1782316"/>
            <a:ext cx="638572" cy="63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68" t="5267" r="6561" b="8371"/>
          <a:stretch/>
        </p:blipFill>
        <p:spPr bwMode="auto">
          <a:xfrm>
            <a:off x="5147439" y="3429000"/>
            <a:ext cx="3514165" cy="27803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reflection blurRad="12700" stA="38000" endPos="28000" dist="5000" dir="5400000" sy="-100000" algn="bl" rotWithShape="0"/>
          </a:effectLst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2967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동기부여의 장애물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134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AutoShape 3"/>
          <p:cNvSpPr>
            <a:spLocks noChangeArrowheads="1"/>
          </p:cNvSpPr>
          <p:nvPr/>
        </p:nvSpPr>
        <p:spPr bwMode="auto">
          <a:xfrm>
            <a:off x="4568101" y="3499913"/>
            <a:ext cx="4248150" cy="576263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9525">
            <a:solidFill>
              <a:schemeClr val="folHlink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/>
            <a:r>
              <a:rPr lang="ko-KR" altLang="en-US" sz="2800" b="1"/>
              <a:t>과소</a:t>
            </a:r>
            <a:r>
              <a:rPr lang="en-US" altLang="ko-KR" sz="2800" b="1"/>
              <a:t>/</a:t>
            </a:r>
            <a:r>
              <a:rPr lang="ko-KR" altLang="en-US" sz="2800" b="1"/>
              <a:t>과대 평가하지 말라</a:t>
            </a:r>
            <a:endParaRPr lang="ko-KR" altLang="en-US" sz="2800"/>
          </a:p>
        </p:txBody>
      </p:sp>
      <p:sp>
        <p:nvSpPr>
          <p:cNvPr id="10" name="AutoShape 4"/>
          <p:cNvSpPr>
            <a:spLocks noChangeArrowheads="1"/>
          </p:cNvSpPr>
          <p:nvPr/>
        </p:nvSpPr>
        <p:spPr bwMode="auto">
          <a:xfrm>
            <a:off x="4669701" y="4976288"/>
            <a:ext cx="3937000" cy="576263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9525">
            <a:solidFill>
              <a:schemeClr val="folHlink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r>
              <a:rPr lang="ko-KR" altLang="en-US" sz="2800" b="1"/>
              <a:t>교묘하게 이용하지 말라</a:t>
            </a:r>
            <a:endParaRPr lang="ko-KR" altLang="en-US" sz="2800"/>
          </a:p>
        </p:txBody>
      </p:sp>
      <p:sp>
        <p:nvSpPr>
          <p:cNvPr id="11" name="AutoShape 5"/>
          <p:cNvSpPr>
            <a:spLocks noChangeArrowheads="1"/>
          </p:cNvSpPr>
          <p:nvPr/>
        </p:nvSpPr>
        <p:spPr bwMode="auto">
          <a:xfrm>
            <a:off x="5071338" y="2025126"/>
            <a:ext cx="2790825" cy="576262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9525">
            <a:solidFill>
              <a:schemeClr val="folHlink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r>
              <a:rPr lang="ko-KR" altLang="en-US" sz="2800" b="1"/>
              <a:t>욕구에 민감하라</a:t>
            </a:r>
            <a:endParaRPr lang="ko-KR" altLang="en-US" sz="2800"/>
          </a:p>
        </p:txBody>
      </p:sp>
      <p:pic>
        <p:nvPicPr>
          <p:cNvPr id="13" name="Picture 6" descr="MCj0312408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2826" y="2169588"/>
            <a:ext cx="3600450" cy="308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1257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Grow </a:t>
            </a:r>
            <a:r>
              <a:rPr lang="ko-KR" altLang="en-US" dirty="0" smtClean="0"/>
              <a:t>多</a:t>
            </a:r>
            <a:r>
              <a:rPr lang="en-US" altLang="ko-KR" dirty="0"/>
              <a:t>Q</a:t>
            </a:r>
            <a:endParaRPr lang="ko-KR" altLang="en-US" dirty="0"/>
          </a:p>
        </p:txBody>
      </p:sp>
      <p:sp>
        <p:nvSpPr>
          <p:cNvPr id="6" name="텍스트 개체 틀 5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2050" name="Picture 2" descr="http://cfile25.uf.tistory.com/image/235103405188819E03F7A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912" y="1146262"/>
            <a:ext cx="5210175" cy="521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297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 smtClean="0"/>
              <a:t>소셜미션</a:t>
            </a:r>
            <a:r>
              <a:rPr lang="ko-KR" altLang="en-US" dirty="0" smtClean="0"/>
              <a:t> </a:t>
            </a:r>
            <a:r>
              <a:rPr lang="ko-KR" altLang="en-US" dirty="0"/>
              <a:t>수립 및 공유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4896" y="1088122"/>
            <a:ext cx="2294218" cy="646331"/>
          </a:xfrm>
        </p:spPr>
        <p:txBody>
          <a:bodyPr/>
          <a:lstStyle/>
          <a:p>
            <a:r>
              <a:rPr lang="en-US" altLang="ko-KR" dirty="0" smtClean="0"/>
              <a:t>Module 4.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3241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지난 시간 리뷰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137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3" t="30244" r="5551"/>
          <a:stretch>
            <a:fillRect/>
          </a:stretch>
        </p:blipFill>
        <p:spPr bwMode="auto">
          <a:xfrm>
            <a:off x="327025" y="1422400"/>
            <a:ext cx="8489950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직사각형 5"/>
          <p:cNvSpPr/>
          <p:nvPr/>
        </p:nvSpPr>
        <p:spPr>
          <a:xfrm>
            <a:off x="1180082" y="2852936"/>
            <a:ext cx="677629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9600" b="1" dirty="0" smtClean="0">
                <a:solidFill>
                  <a:srgbClr val="EEECE1">
                    <a:lumMod val="50000"/>
                  </a:srgbClr>
                </a:solidFill>
                <a:latin typeface="+mn-ea"/>
              </a:rPr>
              <a:t>동기부여란</a:t>
            </a:r>
            <a:r>
              <a:rPr lang="en-US" altLang="ko-KR" sz="9600" b="1" dirty="0" smtClean="0">
                <a:solidFill>
                  <a:srgbClr val="EEECE1">
                    <a:lumMod val="50000"/>
                  </a:srgbClr>
                </a:solidFill>
                <a:latin typeface="+mn-e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216384533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138</a:t>
            </a:fld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ko-KR" altLang="en-US" dirty="0" smtClean="0"/>
              <a:t>마지막 연주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9218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18" t="27115" r="14045" b="24588"/>
          <a:stretch/>
        </p:blipFill>
        <p:spPr bwMode="auto">
          <a:xfrm>
            <a:off x="1312030" y="1841158"/>
            <a:ext cx="6500057" cy="3675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320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err="1" smtClean="0"/>
              <a:t>소셜</a:t>
            </a:r>
            <a:r>
              <a:rPr lang="ko-KR" altLang="en-US" dirty="0" smtClean="0"/>
              <a:t> 미션이란 </a:t>
            </a:r>
            <a:r>
              <a:rPr lang="en-US" altLang="ko-KR" dirty="0"/>
              <a:t>? 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139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pSp>
        <p:nvGrpSpPr>
          <p:cNvPr id="26" name="그룹 25"/>
          <p:cNvGrpSpPr/>
          <p:nvPr/>
        </p:nvGrpSpPr>
        <p:grpSpPr>
          <a:xfrm>
            <a:off x="575603" y="1525995"/>
            <a:ext cx="7915854" cy="843488"/>
            <a:chOff x="701528" y="1275088"/>
            <a:chExt cx="7517633" cy="801057"/>
          </a:xfrm>
        </p:grpSpPr>
        <p:sp>
          <p:nvSpPr>
            <p:cNvPr id="27" name="Rectangle 4"/>
            <p:cNvSpPr>
              <a:spLocks noChangeArrowheads="1"/>
            </p:cNvSpPr>
            <p:nvPr/>
          </p:nvSpPr>
          <p:spPr bwMode="auto">
            <a:xfrm>
              <a:off x="971600" y="1275088"/>
              <a:ext cx="7247561" cy="801057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ko-KR" altLang="en-US" dirty="0"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28" name="Rectangle 6"/>
            <p:cNvSpPr>
              <a:spLocks noChangeArrowheads="1"/>
            </p:cNvSpPr>
            <p:nvPr/>
          </p:nvSpPr>
          <p:spPr bwMode="auto">
            <a:xfrm>
              <a:off x="1176150" y="1425499"/>
              <a:ext cx="4398149" cy="4766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none" lIns="54000" tIns="10800" rIns="54000" bIns="10800" anchor="ctr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ko-KR" altLang="en-US" sz="2400" b="1" dirty="0" smtClean="0">
                  <a:latin typeface="+mn-ea"/>
                </a:rPr>
                <a:t>사회적 기업이 </a:t>
              </a:r>
              <a:r>
                <a:rPr lang="ko-KR" altLang="en-US" sz="2400" b="1" dirty="0">
                  <a:latin typeface="+mn-ea"/>
                </a:rPr>
                <a:t>존재하는 근본이유</a:t>
              </a:r>
            </a:p>
          </p:txBody>
        </p:sp>
        <p:grpSp>
          <p:nvGrpSpPr>
            <p:cNvPr id="29" name="그룹 28"/>
            <p:cNvGrpSpPr/>
            <p:nvPr/>
          </p:nvGrpSpPr>
          <p:grpSpPr>
            <a:xfrm>
              <a:off x="701528" y="1398643"/>
              <a:ext cx="474622" cy="483946"/>
              <a:chOff x="-1125784" y="1732684"/>
              <a:chExt cx="474622" cy="483946"/>
            </a:xfrm>
          </p:grpSpPr>
          <p:sp>
            <p:nvSpPr>
              <p:cNvPr id="30" name="타원 29"/>
              <p:cNvSpPr/>
              <p:nvPr/>
            </p:nvSpPr>
            <p:spPr>
              <a:xfrm>
                <a:off x="-1044624" y="1781650"/>
                <a:ext cx="312303" cy="31230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31" name="Picture 32"/>
              <p:cNvPicPr>
                <a:picLocks noChangeAspect="1"/>
              </p:cNvPicPr>
              <p:nvPr/>
            </p:nvPicPr>
            <p:blipFill rotWithShape="1">
              <a:blip r:embed="rId3" cstate="print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23256" b="78837" l="30645" r="68871"/>
                        </a14:imgEffect>
                      </a14:imgLayer>
                    </a14:imgProps>
                  </a:ext>
                </a:extLst>
              </a:blip>
              <a:srcRect l="30581" t="21875" r="30468" b="20860"/>
              <a:stretch/>
            </p:blipFill>
            <p:spPr>
              <a:xfrm>
                <a:off x="-1125784" y="1732684"/>
                <a:ext cx="474622" cy="483946"/>
              </a:xfrm>
              <a:prstGeom prst="rect">
                <a:avLst/>
              </a:prstGeom>
            </p:spPr>
          </p:pic>
        </p:grpSp>
      </p:grpSp>
      <p:grpSp>
        <p:nvGrpSpPr>
          <p:cNvPr id="32" name="그룹 31"/>
          <p:cNvGrpSpPr/>
          <p:nvPr/>
        </p:nvGrpSpPr>
        <p:grpSpPr>
          <a:xfrm>
            <a:off x="575603" y="2795236"/>
            <a:ext cx="7915854" cy="1281835"/>
            <a:chOff x="701528" y="1275087"/>
            <a:chExt cx="7517633" cy="1217354"/>
          </a:xfrm>
        </p:grpSpPr>
        <p:sp>
          <p:nvSpPr>
            <p:cNvPr id="33" name="Rectangle 4"/>
            <p:cNvSpPr>
              <a:spLocks noChangeArrowheads="1"/>
            </p:cNvSpPr>
            <p:nvPr/>
          </p:nvSpPr>
          <p:spPr bwMode="auto">
            <a:xfrm>
              <a:off x="971600" y="1275087"/>
              <a:ext cx="7247561" cy="1217354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ko-KR" altLang="en-US" dirty="0"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34" name="Rectangle 6"/>
            <p:cNvSpPr>
              <a:spLocks noChangeArrowheads="1"/>
            </p:cNvSpPr>
            <p:nvPr/>
          </p:nvSpPr>
          <p:spPr bwMode="auto">
            <a:xfrm>
              <a:off x="1176150" y="1435103"/>
              <a:ext cx="6403850" cy="9326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square" lIns="54000" tIns="10800" rIns="54000" bIns="10800" anchor="ctr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ko-KR" altLang="en-US" sz="2400" b="1" dirty="0">
                  <a:latin typeface="+mn-ea"/>
                </a:rPr>
                <a:t>사회적 기업의 경우 기업가가 주목하는 사회적 문제와 기업가의 열정이 담겨 있음 </a:t>
              </a:r>
            </a:p>
          </p:txBody>
        </p:sp>
        <p:grpSp>
          <p:nvGrpSpPr>
            <p:cNvPr id="35" name="그룹 34"/>
            <p:cNvGrpSpPr/>
            <p:nvPr/>
          </p:nvGrpSpPr>
          <p:grpSpPr>
            <a:xfrm>
              <a:off x="701528" y="1447609"/>
              <a:ext cx="474622" cy="497747"/>
              <a:chOff x="-1125784" y="1781650"/>
              <a:chExt cx="474622" cy="497747"/>
            </a:xfrm>
          </p:grpSpPr>
          <p:sp>
            <p:nvSpPr>
              <p:cNvPr id="36" name="타원 35"/>
              <p:cNvSpPr/>
              <p:nvPr/>
            </p:nvSpPr>
            <p:spPr>
              <a:xfrm>
                <a:off x="-1044624" y="1781650"/>
                <a:ext cx="312303" cy="31230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37" name="Picture 32"/>
              <p:cNvPicPr>
                <a:picLocks noChangeAspect="1"/>
              </p:cNvPicPr>
              <p:nvPr/>
            </p:nvPicPr>
            <p:blipFill rotWithShape="1">
              <a:blip r:embed="rId3" cstate="print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23256" b="78837" l="30645" r="68871"/>
                        </a14:imgEffect>
                      </a14:imgLayer>
                    </a14:imgProps>
                  </a:ext>
                </a:extLst>
              </a:blip>
              <a:srcRect l="30581" t="21875" r="30468" b="20860"/>
              <a:stretch/>
            </p:blipFill>
            <p:spPr>
              <a:xfrm>
                <a:off x="-1125784" y="1795451"/>
                <a:ext cx="474622" cy="483946"/>
              </a:xfrm>
              <a:prstGeom prst="rect">
                <a:avLst/>
              </a:prstGeom>
            </p:spPr>
          </p:pic>
        </p:grpSp>
      </p:grpSp>
      <p:grpSp>
        <p:nvGrpSpPr>
          <p:cNvPr id="38" name="그룹 37"/>
          <p:cNvGrpSpPr/>
          <p:nvPr/>
        </p:nvGrpSpPr>
        <p:grpSpPr>
          <a:xfrm>
            <a:off x="575603" y="4477679"/>
            <a:ext cx="7915854" cy="1615617"/>
            <a:chOff x="701528" y="1275087"/>
            <a:chExt cx="7517633" cy="1534346"/>
          </a:xfrm>
        </p:grpSpPr>
        <p:sp>
          <p:nvSpPr>
            <p:cNvPr id="39" name="Rectangle 4"/>
            <p:cNvSpPr>
              <a:spLocks noChangeArrowheads="1"/>
            </p:cNvSpPr>
            <p:nvPr/>
          </p:nvSpPr>
          <p:spPr bwMode="auto">
            <a:xfrm>
              <a:off x="971600" y="1275087"/>
              <a:ext cx="7247561" cy="1534346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ko-KR" altLang="en-US" dirty="0"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40" name="Rectangle 6"/>
            <p:cNvSpPr>
              <a:spLocks noChangeArrowheads="1"/>
            </p:cNvSpPr>
            <p:nvPr/>
          </p:nvSpPr>
          <p:spPr bwMode="auto">
            <a:xfrm>
              <a:off x="1176149" y="1452997"/>
              <a:ext cx="7043011" cy="11606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square" lIns="54000" tIns="10800" rIns="54000" bIns="10800" anchor="ctr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ko-KR" altLang="en-US" sz="2400" b="1" dirty="0">
                  <a:latin typeface="+mn-ea"/>
                </a:rPr>
                <a:t>일반 영리 기업과 </a:t>
              </a:r>
              <a:r>
                <a:rPr lang="ko-KR" altLang="en-US" sz="2400" b="1" dirty="0" err="1">
                  <a:latin typeface="+mn-ea"/>
                </a:rPr>
                <a:t>사회적기업을</a:t>
              </a:r>
              <a:r>
                <a:rPr lang="ko-KR" altLang="en-US" sz="2400" b="1" dirty="0">
                  <a:latin typeface="+mn-ea"/>
                </a:rPr>
                <a:t> 구분하는 핵심적인 기준 </a:t>
              </a:r>
            </a:p>
            <a:p>
              <a:pPr latinLnBrk="0">
                <a:lnSpc>
                  <a:spcPct val="130000"/>
                </a:lnSpc>
              </a:pPr>
              <a:r>
                <a:rPr lang="en-US" altLang="ko-KR" b="1" dirty="0" smtClean="0">
                  <a:latin typeface="+mn-ea"/>
                </a:rPr>
                <a:t>- </a:t>
              </a:r>
              <a:r>
                <a:rPr lang="ko-KR" altLang="en-US" b="1" dirty="0" smtClean="0">
                  <a:latin typeface="+mn-ea"/>
                </a:rPr>
                <a:t>기업 </a:t>
              </a:r>
              <a:r>
                <a:rPr lang="ko-KR" altLang="en-US" b="1" dirty="0">
                  <a:latin typeface="+mn-ea"/>
                </a:rPr>
                <a:t>미션 </a:t>
              </a:r>
              <a:r>
                <a:rPr lang="en-US" altLang="ko-KR" b="1" dirty="0" smtClean="0">
                  <a:latin typeface="+mn-ea"/>
                </a:rPr>
                <a:t>: </a:t>
              </a:r>
              <a:r>
                <a:rPr lang="ko-KR" altLang="en-US" b="1" dirty="0">
                  <a:latin typeface="+mn-ea"/>
                </a:rPr>
                <a:t>고객 </a:t>
              </a:r>
              <a:r>
                <a:rPr lang="en-US" altLang="ko-KR" b="1" dirty="0">
                  <a:latin typeface="+mn-ea"/>
                </a:rPr>
                <a:t>( </a:t>
              </a:r>
              <a:r>
                <a:rPr lang="ko-KR" altLang="en-US" b="1" dirty="0">
                  <a:latin typeface="+mn-ea"/>
                </a:rPr>
                <a:t>이해관계자 </a:t>
              </a:r>
              <a:r>
                <a:rPr lang="en-US" altLang="ko-KR" b="1" dirty="0">
                  <a:latin typeface="+mn-ea"/>
                </a:rPr>
                <a:t>)</a:t>
              </a:r>
              <a:r>
                <a:rPr lang="ko-KR" altLang="en-US" b="1" dirty="0">
                  <a:latin typeface="+mn-ea"/>
                </a:rPr>
                <a:t>에게 어떤 가치를 제공할 것인가</a:t>
              </a:r>
              <a:r>
                <a:rPr lang="en-US" altLang="ko-KR" b="1" dirty="0">
                  <a:latin typeface="+mn-ea"/>
                </a:rPr>
                <a:t>? </a:t>
              </a:r>
            </a:p>
            <a:p>
              <a:pPr latinLnBrk="0">
                <a:lnSpc>
                  <a:spcPct val="130000"/>
                </a:lnSpc>
              </a:pPr>
              <a:r>
                <a:rPr lang="en-US" altLang="ko-KR" b="1" dirty="0" smtClean="0">
                  <a:latin typeface="+mn-ea"/>
                </a:rPr>
                <a:t>- </a:t>
              </a:r>
              <a:r>
                <a:rPr lang="ko-KR" altLang="en-US" b="1" dirty="0" err="1" smtClean="0">
                  <a:latin typeface="+mn-ea"/>
                </a:rPr>
                <a:t>소셜미션</a:t>
              </a:r>
              <a:r>
                <a:rPr lang="ko-KR" altLang="en-US" b="1" dirty="0" smtClean="0">
                  <a:latin typeface="+mn-ea"/>
                </a:rPr>
                <a:t> </a:t>
              </a:r>
              <a:r>
                <a:rPr lang="en-US" altLang="ko-KR" b="1" dirty="0" smtClean="0">
                  <a:latin typeface="+mn-ea"/>
                </a:rPr>
                <a:t>: </a:t>
              </a:r>
              <a:r>
                <a:rPr lang="ko-KR" altLang="en-US" b="1" dirty="0">
                  <a:latin typeface="+mn-ea"/>
                </a:rPr>
                <a:t>주목하는 사회적 문제와 실현코자 하는 사회적 가치 명확화</a:t>
              </a:r>
            </a:p>
          </p:txBody>
        </p:sp>
        <p:grpSp>
          <p:nvGrpSpPr>
            <p:cNvPr id="41" name="그룹 40"/>
            <p:cNvGrpSpPr/>
            <p:nvPr/>
          </p:nvGrpSpPr>
          <p:grpSpPr>
            <a:xfrm>
              <a:off x="701528" y="1447609"/>
              <a:ext cx="474622" cy="497747"/>
              <a:chOff x="-1125784" y="1781650"/>
              <a:chExt cx="474622" cy="497747"/>
            </a:xfrm>
          </p:grpSpPr>
          <p:sp>
            <p:nvSpPr>
              <p:cNvPr id="42" name="타원 41"/>
              <p:cNvSpPr/>
              <p:nvPr/>
            </p:nvSpPr>
            <p:spPr>
              <a:xfrm>
                <a:off x="-1044624" y="1781650"/>
                <a:ext cx="312303" cy="31230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43" name="Picture 32"/>
              <p:cNvPicPr>
                <a:picLocks noChangeAspect="1"/>
              </p:cNvPicPr>
              <p:nvPr/>
            </p:nvPicPr>
            <p:blipFill rotWithShape="1">
              <a:blip r:embed="rId3" cstate="print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23256" b="78837" l="30645" r="68871"/>
                        </a14:imgEffect>
                      </a14:imgLayer>
                    </a14:imgProps>
                  </a:ext>
                </a:extLst>
              </a:blip>
              <a:srcRect l="30581" t="21875" r="30468" b="20860"/>
              <a:stretch/>
            </p:blipFill>
            <p:spPr>
              <a:xfrm>
                <a:off x="-1125784" y="1795451"/>
                <a:ext cx="474622" cy="483946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4287667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트리플래닛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14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타원 4"/>
          <p:cNvSpPr/>
          <p:nvPr>
            <p:custDataLst>
              <p:tags r:id="rId1"/>
            </p:custDataLst>
          </p:nvPr>
        </p:nvSpPr>
        <p:spPr>
          <a:xfrm>
            <a:off x="3614737" y="1064418"/>
            <a:ext cx="1957388" cy="1804988"/>
          </a:xfrm>
          <a:prstGeom prst="ellipse">
            <a:avLst/>
          </a:prstGeom>
          <a:solidFill>
            <a:srgbClr val="06A0F5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33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800" dirty="0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>
            <p:custDataLst>
              <p:tags r:id="rId2"/>
            </p:custDataLst>
          </p:nvPr>
        </p:nvSpPr>
        <p:spPr>
          <a:xfrm>
            <a:off x="3967752" y="2833792"/>
            <a:ext cx="1275170" cy="387792"/>
          </a:xfrm>
          <a:prstGeom prst="rect">
            <a:avLst/>
          </a:prstGeom>
          <a:noFill/>
        </p:spPr>
        <p:txBody>
          <a:bodyPr lIns="91433" tIns="45717" rIns="91433" bIns="45717">
            <a:spAutoFit/>
            <a:scene3d>
              <a:camera prst="perspectiveFront"/>
              <a:lightRig rig="threePt" dir="t"/>
            </a:scene3d>
          </a:bodyPr>
          <a:lstStyle>
            <a:defPPr>
              <a:defRPr lang="ko-KR"/>
            </a:defPPr>
            <a:lvl1pPr algn="ctr">
              <a:lnSpc>
                <a:spcPct val="120000"/>
              </a:lnSpc>
              <a:defRPr sz="1600" b="1">
                <a:solidFill>
                  <a:srgbClr val="FFD2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-윤고딕330" pitchFamily="18" charset="-127"/>
                <a:cs typeface="Arial" pitchFamily="34" charset="0"/>
              </a:defRPr>
            </a:lvl1pPr>
          </a:lstStyle>
          <a:p>
            <a:pPr defTabSz="91433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ko-KR" dirty="0">
                <a:solidFill>
                  <a:prstClr val="black"/>
                </a:solidFill>
                <a:effectLst/>
                <a:ea typeface="서울남산체 L" pitchFamily="18" charset="-127"/>
                <a:sym typeface="Arial"/>
              </a:rPr>
              <a:t>AD + CSR</a:t>
            </a:r>
          </a:p>
        </p:txBody>
      </p:sp>
      <p:sp>
        <p:nvSpPr>
          <p:cNvPr id="7" name="TextBox 6"/>
          <p:cNvSpPr txBox="1"/>
          <p:nvPr>
            <p:custDataLst>
              <p:tags r:id="rId3"/>
            </p:custDataLst>
          </p:nvPr>
        </p:nvSpPr>
        <p:spPr>
          <a:xfrm>
            <a:off x="1243507" y="6099298"/>
            <a:ext cx="2484946" cy="387792"/>
          </a:xfrm>
          <a:prstGeom prst="rect">
            <a:avLst/>
          </a:prstGeom>
          <a:noFill/>
        </p:spPr>
        <p:txBody>
          <a:bodyPr lIns="91433" tIns="45717" rIns="91433" bIns="45717">
            <a:spAutoFit/>
            <a:scene3d>
              <a:camera prst="perspectiveFront"/>
              <a:lightRig rig="threePt" dir="t"/>
            </a:scene3d>
          </a:bodyPr>
          <a:lstStyle>
            <a:defPPr>
              <a:defRPr lang="ko-KR"/>
            </a:defPPr>
            <a:lvl1pPr algn="ctr">
              <a:lnSpc>
                <a:spcPct val="120000"/>
              </a:lnSpc>
              <a:defRPr sz="1600" b="1">
                <a:solidFill>
                  <a:srgbClr val="FFD2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-윤고딕330" pitchFamily="18" charset="-127"/>
                <a:cs typeface="Arial" pitchFamily="34" charset="0"/>
              </a:defRPr>
            </a:lvl1pPr>
          </a:lstStyle>
          <a:p>
            <a:pPr defTabSz="91433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ko-KR" dirty="0">
                <a:solidFill>
                  <a:prstClr val="black"/>
                </a:solidFill>
                <a:effectLst/>
                <a:ea typeface="서울남산체 L" pitchFamily="18" charset="-127"/>
                <a:sym typeface="Arial"/>
              </a:rPr>
              <a:t>PR + Save</a:t>
            </a:r>
          </a:p>
        </p:txBody>
      </p:sp>
      <p:sp>
        <p:nvSpPr>
          <p:cNvPr id="8" name="TextBox 7"/>
          <p:cNvSpPr txBox="1"/>
          <p:nvPr>
            <p:custDataLst>
              <p:tags r:id="rId4"/>
            </p:custDataLst>
          </p:nvPr>
        </p:nvSpPr>
        <p:spPr>
          <a:xfrm>
            <a:off x="3749209" y="4780735"/>
            <a:ext cx="1714223" cy="387792"/>
          </a:xfrm>
          <a:prstGeom prst="rect">
            <a:avLst/>
          </a:prstGeom>
          <a:noFill/>
        </p:spPr>
        <p:txBody>
          <a:bodyPr lIns="91433" tIns="45717" rIns="91433" bIns="45717">
            <a:spAutoFit/>
            <a:scene3d>
              <a:camera prst="perspectiveFront"/>
              <a:lightRig rig="threePt" dir="t"/>
            </a:scene3d>
          </a:bodyPr>
          <a:lstStyle/>
          <a:p>
            <a:pPr algn="ctr" defTabSz="91433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ko-KR" sz="1600" b="1" dirty="0">
                <a:solidFill>
                  <a:prstClr val="black"/>
                </a:solidFill>
                <a:latin typeface="Arial" pitchFamily="34" charset="0"/>
                <a:ea typeface="서울남산체 L" pitchFamily="18" charset="-127"/>
                <a:cs typeface="Arial" pitchFamily="34" charset="0"/>
                <a:sym typeface="Arial"/>
              </a:rPr>
              <a:t>Fun + Smart</a:t>
            </a:r>
          </a:p>
        </p:txBody>
      </p:sp>
      <p:sp>
        <p:nvSpPr>
          <p:cNvPr id="9" name="타원 8"/>
          <p:cNvSpPr/>
          <p:nvPr>
            <p:custDataLst>
              <p:tags r:id="rId5"/>
            </p:custDataLst>
          </p:nvPr>
        </p:nvSpPr>
        <p:spPr>
          <a:xfrm>
            <a:off x="1506537" y="4336256"/>
            <a:ext cx="1958975" cy="1806575"/>
          </a:xfrm>
          <a:prstGeom prst="ellipse">
            <a:avLst/>
          </a:prstGeom>
          <a:solidFill>
            <a:srgbClr val="06A0F5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33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800" dirty="0">
              <a:solidFill>
                <a:prstClr val="white"/>
              </a:solidFill>
            </a:endParaRPr>
          </a:p>
        </p:txBody>
      </p:sp>
      <p:sp>
        <p:nvSpPr>
          <p:cNvPr id="10" name="타원 9"/>
          <p:cNvSpPr/>
          <p:nvPr>
            <p:custDataLst>
              <p:tags r:id="rId6"/>
            </p:custDataLst>
          </p:nvPr>
        </p:nvSpPr>
        <p:spPr>
          <a:xfrm>
            <a:off x="5724525" y="4328318"/>
            <a:ext cx="1957387" cy="1806575"/>
          </a:xfrm>
          <a:prstGeom prst="ellipse">
            <a:avLst/>
          </a:prstGeom>
          <a:solidFill>
            <a:srgbClr val="06A0F5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33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800" dirty="0">
              <a:solidFill>
                <a:prstClr val="white"/>
              </a:solidFill>
            </a:endParaRPr>
          </a:p>
        </p:txBody>
      </p:sp>
      <p:sp>
        <p:nvSpPr>
          <p:cNvPr id="11" name="타원 10"/>
          <p:cNvSpPr/>
          <p:nvPr>
            <p:custDataLst>
              <p:tags r:id="rId7"/>
            </p:custDataLst>
          </p:nvPr>
        </p:nvSpPr>
        <p:spPr>
          <a:xfrm>
            <a:off x="2582862" y="2302668"/>
            <a:ext cx="4011613" cy="3705225"/>
          </a:xfrm>
          <a:prstGeom prst="ellipse">
            <a:avLst/>
          </a:prstGeom>
          <a:noFill/>
          <a:ln w="25400">
            <a:solidFill>
              <a:srgbClr val="06A0F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33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800" dirty="0">
              <a:solidFill>
                <a:prstClr val="white"/>
              </a:solidFill>
            </a:endParaRPr>
          </a:p>
        </p:txBody>
      </p:sp>
      <p:sp>
        <p:nvSpPr>
          <p:cNvPr id="12" name="TextBox 11"/>
          <p:cNvSpPr txBox="1"/>
          <p:nvPr>
            <p:custDataLst>
              <p:tags r:id="rId8"/>
            </p:custDataLst>
          </p:nvPr>
        </p:nvSpPr>
        <p:spPr>
          <a:xfrm>
            <a:off x="4079391" y="4583829"/>
            <a:ext cx="1053860" cy="307771"/>
          </a:xfrm>
          <a:prstGeom prst="rect">
            <a:avLst/>
          </a:prstGeom>
          <a:noFill/>
        </p:spPr>
        <p:txBody>
          <a:bodyPr lIns="91433" tIns="45717" rIns="91433" bIns="45717">
            <a:spAutoFit/>
            <a:scene3d>
              <a:camera prst="perspectiveFront"/>
              <a:lightRig rig="threePt" dir="t"/>
            </a:scene3d>
          </a:bodyPr>
          <a:lstStyle/>
          <a:p>
            <a:pPr algn="ctr" defTabSz="91433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ko-KR" altLang="en-US" sz="1400" b="1" dirty="0">
                <a:solidFill>
                  <a:srgbClr val="06A0F5"/>
                </a:solidFill>
                <a:latin typeface="+mn-ea"/>
                <a:cs typeface="Arial"/>
                <a:sym typeface="Arial"/>
              </a:rPr>
              <a:t>게임 참여</a:t>
            </a:r>
            <a:endParaRPr lang="en-US" altLang="ko-KR" sz="1400" b="1" dirty="0">
              <a:solidFill>
                <a:srgbClr val="06A0F5"/>
              </a:solidFill>
              <a:latin typeface="+mn-ea"/>
              <a:cs typeface="Arial"/>
              <a:sym typeface="Arial"/>
            </a:endParaRPr>
          </a:p>
        </p:txBody>
      </p:sp>
      <p:sp>
        <p:nvSpPr>
          <p:cNvPr id="13" name="TextBox 12"/>
          <p:cNvSpPr txBox="1"/>
          <p:nvPr>
            <p:custDataLst>
              <p:tags r:id="rId9"/>
            </p:custDataLst>
          </p:nvPr>
        </p:nvSpPr>
        <p:spPr>
          <a:xfrm>
            <a:off x="5200086" y="6099299"/>
            <a:ext cx="3006785" cy="387792"/>
          </a:xfrm>
          <a:prstGeom prst="rect">
            <a:avLst/>
          </a:prstGeom>
          <a:noFill/>
        </p:spPr>
        <p:txBody>
          <a:bodyPr lIns="91433" tIns="45717" rIns="91433" bIns="45717">
            <a:spAutoFit/>
            <a:scene3d>
              <a:camera prst="perspectiveFront"/>
              <a:lightRig rig="threePt" dir="t"/>
            </a:scene3d>
          </a:bodyPr>
          <a:lstStyle>
            <a:defPPr>
              <a:defRPr lang="ko-KR"/>
            </a:defPPr>
            <a:lvl1pPr algn="ctr">
              <a:lnSpc>
                <a:spcPct val="120000"/>
              </a:lnSpc>
              <a:defRPr sz="1600" b="1">
                <a:solidFill>
                  <a:srgbClr val="FFD2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-윤고딕330" pitchFamily="18" charset="-127"/>
                <a:cs typeface="Arial" pitchFamily="34" charset="0"/>
              </a:defRPr>
            </a:lvl1pPr>
          </a:lstStyle>
          <a:p>
            <a:pPr defTabSz="91433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ko-KR" dirty="0">
                <a:solidFill>
                  <a:prstClr val="black"/>
                </a:solidFill>
                <a:effectLst/>
                <a:ea typeface="서울남산체 L" pitchFamily="18" charset="-127"/>
                <a:sym typeface="Arial"/>
              </a:rPr>
              <a:t>Fundraise + Plant</a:t>
            </a:r>
          </a:p>
        </p:txBody>
      </p:sp>
      <p:grpSp>
        <p:nvGrpSpPr>
          <p:cNvPr id="14" name="그룹 5"/>
          <p:cNvGrpSpPr>
            <a:grpSpLocks/>
          </p:cNvGrpSpPr>
          <p:nvPr/>
        </p:nvGrpSpPr>
        <p:grpSpPr bwMode="auto">
          <a:xfrm>
            <a:off x="4394200" y="3729831"/>
            <a:ext cx="423862" cy="828675"/>
            <a:chOff x="4363261" y="3692306"/>
            <a:chExt cx="392079" cy="829070"/>
          </a:xfrm>
        </p:grpSpPr>
        <p:sp>
          <p:nvSpPr>
            <p:cNvPr id="15" name="직사각형 14"/>
            <p:cNvSpPr/>
            <p:nvPr>
              <p:custDataLst>
                <p:tags r:id="rId19"/>
              </p:custDataLst>
            </p:nvPr>
          </p:nvSpPr>
          <p:spPr>
            <a:xfrm>
              <a:off x="4366638" y="4338979"/>
              <a:ext cx="388201" cy="182397"/>
            </a:xfrm>
            <a:prstGeom prst="rect">
              <a:avLst/>
            </a:prstGeom>
            <a:solidFill>
              <a:srgbClr val="06A0F5"/>
            </a:solidFill>
            <a:ln>
              <a:noFill/>
            </a:ln>
            <a:scene3d>
              <a:camera prst="perspectiveFron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91433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lang="ko-KR" altLang="en-US" sz="1800" dirty="0">
                <a:solidFill>
                  <a:prstClr val="white"/>
                </a:solidFill>
              </a:endParaRPr>
            </a:p>
          </p:txBody>
        </p:sp>
        <p:grpSp>
          <p:nvGrpSpPr>
            <p:cNvPr id="16" name="그룹 4"/>
            <p:cNvGrpSpPr>
              <a:grpSpLocks/>
            </p:cNvGrpSpPr>
            <p:nvPr>
              <p:custDataLst>
                <p:tags r:id="rId20"/>
              </p:custDataLst>
            </p:nvPr>
          </p:nvGrpSpPr>
          <p:grpSpPr bwMode="auto">
            <a:xfrm>
              <a:off x="4363261" y="3692306"/>
              <a:ext cx="392079" cy="793720"/>
              <a:chOff x="4363261" y="3888591"/>
              <a:chExt cx="392079" cy="793720"/>
            </a:xfrm>
          </p:grpSpPr>
          <p:sp>
            <p:nvSpPr>
              <p:cNvPr id="17" name="타원 16"/>
              <p:cNvSpPr/>
              <p:nvPr/>
            </p:nvSpPr>
            <p:spPr>
              <a:xfrm>
                <a:off x="4366638" y="4321380"/>
                <a:ext cx="388201" cy="360931"/>
              </a:xfrm>
              <a:prstGeom prst="ellipse">
                <a:avLst/>
              </a:prstGeom>
              <a:solidFill>
                <a:srgbClr val="06A0F5"/>
              </a:solidFill>
              <a:ln>
                <a:noFill/>
              </a:ln>
              <a:scene3d>
                <a:camera prst="perspectiveFront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defTabSz="914331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lang="ko-KR" altLang="en-US" sz="18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타원 17"/>
              <p:cNvSpPr/>
              <p:nvPr/>
            </p:nvSpPr>
            <p:spPr>
              <a:xfrm>
                <a:off x="4363261" y="3888591"/>
                <a:ext cx="392079" cy="392079"/>
              </a:xfrm>
              <a:prstGeom prst="ellipse">
                <a:avLst/>
              </a:prstGeom>
              <a:solidFill>
                <a:srgbClr val="06A0F5"/>
              </a:solidFill>
              <a:ln>
                <a:noFill/>
              </a:ln>
              <a:scene3d>
                <a:camera prst="perspectiveFront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defTabSz="914331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lang="ko-KR" altLang="en-US" sz="18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타원 18"/>
              <p:cNvSpPr/>
              <p:nvPr/>
            </p:nvSpPr>
            <p:spPr>
              <a:xfrm>
                <a:off x="4444837" y="4000104"/>
                <a:ext cx="42772" cy="4277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scene3d>
                <a:camera prst="perspectiveFront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defTabSz="914331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lang="ko-KR" altLang="en-US" sz="18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타원 19"/>
              <p:cNvSpPr/>
              <p:nvPr/>
            </p:nvSpPr>
            <p:spPr>
              <a:xfrm>
                <a:off x="4595728" y="4000104"/>
                <a:ext cx="42772" cy="4277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scene3d>
                <a:camera prst="perspectiveFront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defTabSz="914331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lang="ko-KR" altLang="en-US" sz="18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원호 20"/>
              <p:cNvSpPr/>
              <p:nvPr/>
            </p:nvSpPr>
            <p:spPr>
              <a:xfrm rot="10800000">
                <a:off x="4470161" y="4095675"/>
                <a:ext cx="151990" cy="65356"/>
              </a:xfrm>
              <a:prstGeom prst="arc">
                <a:avLst>
                  <a:gd name="adj1" fmla="val 10781995"/>
                  <a:gd name="adj2" fmla="val 0"/>
                </a:avLst>
              </a:prstGeom>
              <a:ln>
                <a:solidFill>
                  <a:schemeClr val="bg1"/>
                </a:solidFill>
              </a:ln>
              <a:scene3d>
                <a:camera prst="perspectiveFront"/>
                <a:lightRig rig="threePt" dir="t"/>
              </a:scene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defTabSz="914331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lang="ko-KR" altLang="en-US" sz="1800" dirty="0">
                  <a:solidFill>
                    <a:prstClr val="black"/>
                  </a:solidFill>
                </a:endParaRPr>
              </a:p>
            </p:txBody>
          </p:sp>
        </p:grpSp>
      </p:grpSp>
      <p:pic>
        <p:nvPicPr>
          <p:cNvPr id="22" name="Picture 70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7837" y="4521993"/>
            <a:ext cx="1476375" cy="135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2"/>
          <p:cNvSpPr txBox="1"/>
          <p:nvPr>
            <p:custDataLst>
              <p:tags r:id="rId11"/>
            </p:custDataLst>
          </p:nvPr>
        </p:nvSpPr>
        <p:spPr>
          <a:xfrm>
            <a:off x="1795700" y="5600602"/>
            <a:ext cx="1402687" cy="307771"/>
          </a:xfrm>
          <a:prstGeom prst="rect">
            <a:avLst/>
          </a:prstGeom>
          <a:noFill/>
        </p:spPr>
        <p:txBody>
          <a:bodyPr lIns="91433" tIns="45717" rIns="91433" bIns="45717">
            <a:spAutoFit/>
            <a:scene3d>
              <a:camera prst="perspectiveFront"/>
              <a:lightRig rig="threePt" dir="t"/>
            </a:scene3d>
          </a:bodyPr>
          <a:lstStyle/>
          <a:p>
            <a:pPr algn="ctr" defTabSz="91433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ko-KR" altLang="en-US" sz="1400" b="1" dirty="0">
                <a:solidFill>
                  <a:prstClr val="white"/>
                </a:solidFill>
                <a:latin typeface="+mn-ea"/>
                <a:cs typeface="Arial"/>
                <a:sym typeface="Arial"/>
              </a:rPr>
              <a:t>조림 부지 협조</a:t>
            </a:r>
            <a:endParaRPr lang="en-US" altLang="ko-KR" sz="1400" b="1" dirty="0">
              <a:solidFill>
                <a:prstClr val="white"/>
              </a:solidFill>
              <a:latin typeface="+mn-ea"/>
              <a:cs typeface="Arial"/>
              <a:sym typeface="Arial"/>
            </a:endParaRPr>
          </a:p>
        </p:txBody>
      </p:sp>
      <p:pic>
        <p:nvPicPr>
          <p:cNvPr id="24" name="Picture 33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3175" y="1151731"/>
            <a:ext cx="1584325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4"/>
          <p:cNvSpPr txBox="1"/>
          <p:nvPr>
            <p:custDataLst>
              <p:tags r:id="rId13"/>
            </p:custDataLst>
          </p:nvPr>
        </p:nvSpPr>
        <p:spPr>
          <a:xfrm>
            <a:off x="3898735" y="2299532"/>
            <a:ext cx="1402687" cy="307771"/>
          </a:xfrm>
          <a:prstGeom prst="rect">
            <a:avLst/>
          </a:prstGeom>
          <a:noFill/>
        </p:spPr>
        <p:txBody>
          <a:bodyPr lIns="91433" tIns="45717" rIns="91433" bIns="45717">
            <a:spAutoFit/>
            <a:scene3d>
              <a:camera prst="perspectiveFront"/>
              <a:lightRig rig="threePt" dir="t"/>
            </a:scene3d>
          </a:bodyPr>
          <a:lstStyle/>
          <a:p>
            <a:pPr algn="ctr" defTabSz="91433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ko-KR" altLang="en-US" sz="1400" b="1" dirty="0">
                <a:solidFill>
                  <a:prstClr val="white"/>
                </a:solidFill>
                <a:latin typeface="+mn-ea"/>
                <a:cs typeface="Arial"/>
                <a:sym typeface="Arial"/>
              </a:rPr>
              <a:t>조림 비용 제공</a:t>
            </a:r>
            <a:endParaRPr lang="en-US" altLang="ko-KR" sz="1400" b="1" dirty="0">
              <a:solidFill>
                <a:prstClr val="white"/>
              </a:solidFill>
              <a:latin typeface="+mn-ea"/>
              <a:cs typeface="Arial"/>
              <a:sym typeface="Arial"/>
            </a:endParaRPr>
          </a:p>
        </p:txBody>
      </p:sp>
      <p:pic>
        <p:nvPicPr>
          <p:cNvPr id="26" name="Picture 35"/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0112" y="4512468"/>
            <a:ext cx="1446213" cy="132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26"/>
          <p:cNvSpPr txBox="1"/>
          <p:nvPr>
            <p:custDataLst>
              <p:tags r:id="rId15"/>
            </p:custDataLst>
          </p:nvPr>
        </p:nvSpPr>
        <p:spPr>
          <a:xfrm>
            <a:off x="6002135" y="5600602"/>
            <a:ext cx="1402687" cy="307771"/>
          </a:xfrm>
          <a:prstGeom prst="rect">
            <a:avLst/>
          </a:prstGeom>
          <a:noFill/>
        </p:spPr>
        <p:txBody>
          <a:bodyPr lIns="91433" tIns="45717" rIns="91433" bIns="45717">
            <a:spAutoFit/>
            <a:scene3d>
              <a:camera prst="perspectiveFront"/>
              <a:lightRig rig="threePt" dir="t"/>
            </a:scene3d>
          </a:bodyPr>
          <a:lstStyle/>
          <a:p>
            <a:pPr algn="ctr" defTabSz="91433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ko-KR" altLang="en-US" sz="1400" b="1" dirty="0">
                <a:solidFill>
                  <a:prstClr val="white"/>
                </a:solidFill>
                <a:latin typeface="+mn-ea"/>
                <a:cs typeface="Arial"/>
                <a:sym typeface="Arial"/>
              </a:rPr>
              <a:t>현지 조림 활동</a:t>
            </a:r>
            <a:endParaRPr lang="en-US" altLang="ko-KR" sz="1400" b="1" dirty="0">
              <a:solidFill>
                <a:prstClr val="white"/>
              </a:solidFill>
              <a:latin typeface="+mn-ea"/>
              <a:cs typeface="Arial"/>
              <a:sym typeface="Arial"/>
            </a:endParaRPr>
          </a:p>
        </p:txBody>
      </p:sp>
      <p:sp>
        <p:nvSpPr>
          <p:cNvPr id="28" name="TextBox 27"/>
          <p:cNvSpPr txBox="1"/>
          <p:nvPr>
            <p:custDataLst>
              <p:tags r:id="rId16"/>
            </p:custDataLst>
          </p:nvPr>
        </p:nvSpPr>
        <p:spPr>
          <a:xfrm>
            <a:off x="6176548" y="4421439"/>
            <a:ext cx="1053860" cy="307771"/>
          </a:xfrm>
          <a:prstGeom prst="rect">
            <a:avLst/>
          </a:prstGeom>
          <a:noFill/>
        </p:spPr>
        <p:txBody>
          <a:bodyPr lIns="91433" tIns="45717" rIns="91433" bIns="45717">
            <a:spAutoFit/>
            <a:scene3d>
              <a:camera prst="perspectiveFront"/>
              <a:lightRig rig="threePt" dir="t"/>
            </a:scene3d>
          </a:bodyPr>
          <a:lstStyle/>
          <a:p>
            <a:pPr algn="ctr" defTabSz="91433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ko-KR" sz="1400" b="1" dirty="0">
                <a:solidFill>
                  <a:prstClr val="black"/>
                </a:solidFill>
                <a:latin typeface="+mn-ea"/>
                <a:cs typeface="Arial"/>
                <a:sym typeface="Arial"/>
              </a:rPr>
              <a:t>NGO</a:t>
            </a:r>
          </a:p>
        </p:txBody>
      </p:sp>
      <p:sp>
        <p:nvSpPr>
          <p:cNvPr id="29" name="TextBox 28"/>
          <p:cNvSpPr txBox="1"/>
          <p:nvPr>
            <p:custDataLst>
              <p:tags r:id="rId17"/>
            </p:custDataLst>
          </p:nvPr>
        </p:nvSpPr>
        <p:spPr>
          <a:xfrm>
            <a:off x="1959050" y="4421439"/>
            <a:ext cx="1053860" cy="307771"/>
          </a:xfrm>
          <a:prstGeom prst="rect">
            <a:avLst/>
          </a:prstGeom>
          <a:noFill/>
        </p:spPr>
        <p:txBody>
          <a:bodyPr lIns="91433" tIns="45717" rIns="91433" bIns="45717">
            <a:spAutoFit/>
            <a:scene3d>
              <a:camera prst="perspectiveFront"/>
              <a:lightRig rig="threePt" dir="t"/>
            </a:scene3d>
          </a:bodyPr>
          <a:lstStyle/>
          <a:p>
            <a:pPr algn="ctr" defTabSz="91433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ko-KR" altLang="en-US" sz="1400" b="1" dirty="0">
                <a:solidFill>
                  <a:prstClr val="black"/>
                </a:solidFill>
                <a:latin typeface="+mn-ea"/>
                <a:cs typeface="Arial"/>
                <a:sym typeface="Arial"/>
              </a:rPr>
              <a:t>정부</a:t>
            </a:r>
            <a:endParaRPr lang="en-US" altLang="ko-KR" sz="1400" b="1" dirty="0">
              <a:solidFill>
                <a:prstClr val="black"/>
              </a:solidFill>
              <a:latin typeface="+mn-ea"/>
              <a:cs typeface="Arial"/>
              <a:sym typeface="Arial"/>
            </a:endParaRPr>
          </a:p>
        </p:txBody>
      </p:sp>
      <p:sp>
        <p:nvSpPr>
          <p:cNvPr id="30" name="TextBox 29"/>
          <p:cNvSpPr txBox="1"/>
          <p:nvPr>
            <p:custDataLst>
              <p:tags r:id="rId18"/>
            </p:custDataLst>
          </p:nvPr>
        </p:nvSpPr>
        <p:spPr>
          <a:xfrm>
            <a:off x="4073147" y="1141408"/>
            <a:ext cx="1053860" cy="307771"/>
          </a:xfrm>
          <a:prstGeom prst="rect">
            <a:avLst/>
          </a:prstGeom>
          <a:noFill/>
        </p:spPr>
        <p:txBody>
          <a:bodyPr lIns="91433" tIns="45717" rIns="91433" bIns="45717">
            <a:spAutoFit/>
            <a:scene3d>
              <a:camera prst="perspectiveFront"/>
              <a:lightRig rig="threePt" dir="t"/>
            </a:scene3d>
          </a:bodyPr>
          <a:lstStyle/>
          <a:p>
            <a:pPr algn="ctr" defTabSz="91433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ko-KR" altLang="en-US" sz="1400" b="1" dirty="0">
                <a:solidFill>
                  <a:prstClr val="black"/>
                </a:solidFill>
                <a:latin typeface="+mn-ea"/>
                <a:cs typeface="Arial"/>
                <a:sym typeface="Arial"/>
              </a:rPr>
              <a:t>기업</a:t>
            </a:r>
            <a:endParaRPr lang="en-US" altLang="ko-KR" sz="1400" b="1" dirty="0">
              <a:solidFill>
                <a:prstClr val="black"/>
              </a:solidFill>
              <a:latin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43423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소셜미션의</a:t>
            </a:r>
            <a:r>
              <a:rPr lang="ko-KR" altLang="en-US" dirty="0"/>
              <a:t> 구성요소 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140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aphicFrame>
        <p:nvGraphicFramePr>
          <p:cNvPr id="3" name="다이어그램 2"/>
          <p:cNvGraphicFramePr/>
          <p:nvPr>
            <p:extLst>
              <p:ext uri="{D42A27DB-BD31-4B8C-83A1-F6EECF244321}">
                <p14:modId xmlns:p14="http://schemas.microsoft.com/office/powerpoint/2010/main" val="916606997"/>
              </p:ext>
            </p:extLst>
          </p:nvPr>
        </p:nvGraphicFramePr>
        <p:xfrm>
          <a:off x="1259632" y="1412875"/>
          <a:ext cx="6576392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1559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비전이란</a:t>
            </a:r>
            <a:r>
              <a:rPr lang="en-US" altLang="ko-KR" dirty="0"/>
              <a:t>? 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141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pSp>
        <p:nvGrpSpPr>
          <p:cNvPr id="8" name="그룹 7"/>
          <p:cNvGrpSpPr/>
          <p:nvPr/>
        </p:nvGrpSpPr>
        <p:grpSpPr>
          <a:xfrm>
            <a:off x="575603" y="1412776"/>
            <a:ext cx="7915854" cy="845154"/>
            <a:chOff x="701528" y="1273506"/>
            <a:chExt cx="7517633" cy="802639"/>
          </a:xfrm>
        </p:grpSpPr>
        <p:sp>
          <p:nvSpPr>
            <p:cNvPr id="9" name="Rectangle 4"/>
            <p:cNvSpPr>
              <a:spLocks noChangeArrowheads="1"/>
            </p:cNvSpPr>
            <p:nvPr/>
          </p:nvSpPr>
          <p:spPr bwMode="auto">
            <a:xfrm>
              <a:off x="971600" y="1275088"/>
              <a:ext cx="7247561" cy="801057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chemeClr val="accent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ko-KR" altLang="en-US" dirty="0"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10" name="Rectangle 6"/>
            <p:cNvSpPr>
              <a:spLocks noChangeArrowheads="1"/>
            </p:cNvSpPr>
            <p:nvPr/>
          </p:nvSpPr>
          <p:spPr bwMode="auto">
            <a:xfrm>
              <a:off x="1176150" y="1273506"/>
              <a:ext cx="6030121" cy="7806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none" lIns="54000" tIns="10800" rIns="54000" bIns="10800" anchor="ctr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ko-KR" altLang="en-US" sz="2000" b="1" dirty="0">
                  <a:latin typeface="+mn-ea"/>
                </a:rPr>
                <a:t>미션 달성을 위해 </a:t>
              </a:r>
              <a:r>
                <a:rPr lang="en-US" altLang="ko-KR" sz="2000" b="1" dirty="0">
                  <a:latin typeface="+mn-ea"/>
                </a:rPr>
                <a:t>5-10</a:t>
              </a:r>
              <a:r>
                <a:rPr lang="ko-KR" altLang="en-US" sz="2000" b="1" dirty="0">
                  <a:latin typeface="+mn-ea"/>
                </a:rPr>
                <a:t>년 내에 달성해야 할 조직의 </a:t>
              </a:r>
              <a:r>
                <a:rPr lang="ko-KR" altLang="en-US" sz="2000" b="1" dirty="0" smtClean="0">
                  <a:latin typeface="+mn-ea"/>
                </a:rPr>
                <a:t>구체화된 </a:t>
              </a:r>
              <a:r>
                <a:rPr lang="en-US" altLang="ko-KR" sz="2000" b="1" dirty="0" smtClean="0">
                  <a:latin typeface="+mn-ea"/>
                </a:rPr>
                <a:t/>
              </a:r>
              <a:br>
                <a:rPr lang="en-US" altLang="ko-KR" sz="2000" b="1" dirty="0" smtClean="0">
                  <a:latin typeface="+mn-ea"/>
                </a:rPr>
              </a:br>
              <a:r>
                <a:rPr lang="ko-KR" altLang="en-US" sz="2000" b="1" dirty="0" smtClean="0">
                  <a:latin typeface="+mn-ea"/>
                </a:rPr>
                <a:t>미래상</a:t>
              </a:r>
              <a:r>
                <a:rPr lang="en-US" altLang="ko-KR" sz="2000" b="1" dirty="0" smtClean="0">
                  <a:latin typeface="+mn-ea"/>
                </a:rPr>
                <a:t>(WHAT) </a:t>
              </a:r>
              <a:endParaRPr lang="ko-KR" altLang="en-US" sz="2000" b="1" dirty="0">
                <a:latin typeface="+mn-ea"/>
              </a:endParaRPr>
            </a:p>
          </p:txBody>
        </p:sp>
        <p:grpSp>
          <p:nvGrpSpPr>
            <p:cNvPr id="11" name="그룹 10"/>
            <p:cNvGrpSpPr/>
            <p:nvPr/>
          </p:nvGrpSpPr>
          <p:grpSpPr>
            <a:xfrm>
              <a:off x="701528" y="1398643"/>
              <a:ext cx="474622" cy="483946"/>
              <a:chOff x="-1125784" y="1732684"/>
              <a:chExt cx="474622" cy="483946"/>
            </a:xfrm>
          </p:grpSpPr>
          <p:sp>
            <p:nvSpPr>
              <p:cNvPr id="12" name="타원 11"/>
              <p:cNvSpPr/>
              <p:nvPr/>
            </p:nvSpPr>
            <p:spPr>
              <a:xfrm>
                <a:off x="-1044624" y="1781650"/>
                <a:ext cx="312303" cy="31230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13" name="Picture 32"/>
              <p:cNvPicPr>
                <a:picLocks noChangeAspect="1"/>
              </p:cNvPicPr>
              <p:nvPr/>
            </p:nvPicPr>
            <p:blipFill rotWithShape="1">
              <a:blip r:embed="rId3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23256" b="78837" l="30645" r="68871"/>
                        </a14:imgEffect>
                      </a14:imgLayer>
                    </a14:imgProps>
                  </a:ext>
                </a:extLst>
              </a:blip>
              <a:srcRect l="30581" t="21875" r="30468" b="20860"/>
              <a:stretch/>
            </p:blipFill>
            <p:spPr>
              <a:xfrm>
                <a:off x="-1125784" y="1732684"/>
                <a:ext cx="474622" cy="483946"/>
              </a:xfrm>
              <a:prstGeom prst="rect">
                <a:avLst/>
              </a:prstGeom>
            </p:spPr>
          </p:pic>
        </p:grpSp>
      </p:grpSp>
      <p:grpSp>
        <p:nvGrpSpPr>
          <p:cNvPr id="26" name="그룹 25"/>
          <p:cNvGrpSpPr/>
          <p:nvPr/>
        </p:nvGrpSpPr>
        <p:grpSpPr>
          <a:xfrm>
            <a:off x="575603" y="2675290"/>
            <a:ext cx="7915854" cy="845154"/>
            <a:chOff x="701528" y="1273506"/>
            <a:chExt cx="7517633" cy="802639"/>
          </a:xfrm>
        </p:grpSpPr>
        <p:sp>
          <p:nvSpPr>
            <p:cNvPr id="27" name="Rectangle 4"/>
            <p:cNvSpPr>
              <a:spLocks noChangeArrowheads="1"/>
            </p:cNvSpPr>
            <p:nvPr/>
          </p:nvSpPr>
          <p:spPr bwMode="auto">
            <a:xfrm>
              <a:off x="971600" y="1275088"/>
              <a:ext cx="7247561" cy="801057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chemeClr val="accent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ko-KR" altLang="en-US" dirty="0"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28" name="Rectangle 6"/>
            <p:cNvSpPr>
              <a:spLocks noChangeArrowheads="1"/>
            </p:cNvSpPr>
            <p:nvPr/>
          </p:nvSpPr>
          <p:spPr bwMode="auto">
            <a:xfrm>
              <a:off x="1176150" y="1273506"/>
              <a:ext cx="6740005" cy="7806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square" lIns="54000" tIns="10800" rIns="54000" bIns="10800" anchor="ctr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ko-KR" altLang="en-US" sz="2000" b="1" dirty="0">
                  <a:latin typeface="+mn-ea"/>
                </a:rPr>
                <a:t>크고</a:t>
              </a:r>
              <a:r>
                <a:rPr lang="en-US" altLang="ko-KR" sz="2000" b="1" dirty="0">
                  <a:latin typeface="+mn-ea"/>
                </a:rPr>
                <a:t>, </a:t>
              </a:r>
              <a:r>
                <a:rPr lang="ko-KR" altLang="en-US" sz="2000" b="1" dirty="0">
                  <a:latin typeface="+mn-ea"/>
                </a:rPr>
                <a:t>어렵고</a:t>
              </a:r>
              <a:r>
                <a:rPr lang="en-US" altLang="ko-KR" sz="2000" b="1" dirty="0">
                  <a:latin typeface="+mn-ea"/>
                </a:rPr>
                <a:t>, </a:t>
              </a:r>
              <a:r>
                <a:rPr lang="ko-KR" altLang="en-US" sz="2000" b="1" dirty="0">
                  <a:latin typeface="+mn-ea"/>
                </a:rPr>
                <a:t>대담한 목표 </a:t>
              </a:r>
              <a:r>
                <a:rPr lang="en-US" altLang="ko-KR" sz="2000" b="1" dirty="0">
                  <a:latin typeface="+mn-ea"/>
                </a:rPr>
                <a:t>( BHAG )</a:t>
              </a:r>
              <a:r>
                <a:rPr lang="ko-KR" altLang="en-US" sz="2000" b="1" dirty="0">
                  <a:latin typeface="+mn-ea"/>
                </a:rPr>
                <a:t>와 목표 달성시의 조직의 모습을 표현함 </a:t>
              </a:r>
              <a:r>
                <a:rPr lang="en-US" altLang="ko-KR" sz="2000" b="1" dirty="0">
                  <a:latin typeface="+mn-ea"/>
                </a:rPr>
                <a:t>(Jim C. Collins) </a:t>
              </a:r>
            </a:p>
          </p:txBody>
        </p:sp>
        <p:grpSp>
          <p:nvGrpSpPr>
            <p:cNvPr id="29" name="그룹 28"/>
            <p:cNvGrpSpPr/>
            <p:nvPr/>
          </p:nvGrpSpPr>
          <p:grpSpPr>
            <a:xfrm>
              <a:off x="701528" y="1398643"/>
              <a:ext cx="474622" cy="483946"/>
              <a:chOff x="-1125784" y="1732684"/>
              <a:chExt cx="474622" cy="483946"/>
            </a:xfrm>
          </p:grpSpPr>
          <p:sp>
            <p:nvSpPr>
              <p:cNvPr id="30" name="타원 29"/>
              <p:cNvSpPr/>
              <p:nvPr/>
            </p:nvSpPr>
            <p:spPr>
              <a:xfrm>
                <a:off x="-1044624" y="1781650"/>
                <a:ext cx="312303" cy="31230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31" name="Picture 32"/>
              <p:cNvPicPr>
                <a:picLocks noChangeAspect="1"/>
              </p:cNvPicPr>
              <p:nvPr/>
            </p:nvPicPr>
            <p:blipFill rotWithShape="1">
              <a:blip r:embed="rId3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23256" b="78837" l="30645" r="68871"/>
                        </a14:imgEffect>
                      </a14:imgLayer>
                    </a14:imgProps>
                  </a:ext>
                </a:extLst>
              </a:blip>
              <a:srcRect l="30581" t="21875" r="30468" b="20860"/>
              <a:stretch/>
            </p:blipFill>
            <p:spPr>
              <a:xfrm>
                <a:off x="-1125784" y="1732684"/>
                <a:ext cx="474622" cy="483946"/>
              </a:xfrm>
              <a:prstGeom prst="rect">
                <a:avLst/>
              </a:prstGeom>
            </p:spPr>
          </p:pic>
        </p:grpSp>
      </p:grpSp>
      <p:grpSp>
        <p:nvGrpSpPr>
          <p:cNvPr id="32" name="그룹 31"/>
          <p:cNvGrpSpPr/>
          <p:nvPr/>
        </p:nvGrpSpPr>
        <p:grpSpPr>
          <a:xfrm>
            <a:off x="575603" y="3937804"/>
            <a:ext cx="7915854" cy="843488"/>
            <a:chOff x="701528" y="1275088"/>
            <a:chExt cx="7517633" cy="801057"/>
          </a:xfrm>
        </p:grpSpPr>
        <p:sp>
          <p:nvSpPr>
            <p:cNvPr id="33" name="Rectangle 4"/>
            <p:cNvSpPr>
              <a:spLocks noChangeArrowheads="1"/>
            </p:cNvSpPr>
            <p:nvPr/>
          </p:nvSpPr>
          <p:spPr bwMode="auto">
            <a:xfrm>
              <a:off x="971600" y="1275088"/>
              <a:ext cx="7247561" cy="801057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chemeClr val="accent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ko-KR" altLang="en-US" dirty="0"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34" name="Rectangle 6"/>
            <p:cNvSpPr>
              <a:spLocks noChangeArrowheads="1"/>
            </p:cNvSpPr>
            <p:nvPr/>
          </p:nvSpPr>
          <p:spPr bwMode="auto">
            <a:xfrm>
              <a:off x="1176150" y="1481583"/>
              <a:ext cx="6740005" cy="3645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square" lIns="54000" tIns="10800" rIns="54000" bIns="10800" anchor="ctr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ko-KR" altLang="en-US" sz="2000" b="1" dirty="0">
                  <a:latin typeface="+mn-ea"/>
                </a:rPr>
                <a:t>미션</a:t>
              </a:r>
              <a:r>
                <a:rPr lang="en-US" altLang="ko-KR" sz="2000" b="1" dirty="0">
                  <a:latin typeface="+mn-ea"/>
                </a:rPr>
                <a:t>, </a:t>
              </a:r>
              <a:r>
                <a:rPr lang="ko-KR" altLang="en-US" sz="2000" b="1" dirty="0">
                  <a:latin typeface="+mn-ea"/>
                </a:rPr>
                <a:t>가치</a:t>
              </a:r>
              <a:r>
                <a:rPr lang="en-US" altLang="ko-KR" sz="2000" b="1" dirty="0">
                  <a:latin typeface="+mn-ea"/>
                </a:rPr>
                <a:t>, </a:t>
              </a:r>
              <a:r>
                <a:rPr lang="ko-KR" altLang="en-US" sz="2000" b="1" dirty="0">
                  <a:latin typeface="+mn-ea"/>
                </a:rPr>
                <a:t>전략의 수로 역할을 함</a:t>
              </a:r>
              <a:endParaRPr lang="en-US" altLang="ko-KR" sz="2000" b="1" dirty="0">
                <a:latin typeface="+mn-ea"/>
              </a:endParaRPr>
            </a:p>
          </p:txBody>
        </p:sp>
        <p:grpSp>
          <p:nvGrpSpPr>
            <p:cNvPr id="35" name="그룹 34"/>
            <p:cNvGrpSpPr/>
            <p:nvPr/>
          </p:nvGrpSpPr>
          <p:grpSpPr>
            <a:xfrm>
              <a:off x="701528" y="1398643"/>
              <a:ext cx="474622" cy="483946"/>
              <a:chOff x="-1125784" y="1732684"/>
              <a:chExt cx="474622" cy="483946"/>
            </a:xfrm>
          </p:grpSpPr>
          <p:sp>
            <p:nvSpPr>
              <p:cNvPr id="36" name="타원 35"/>
              <p:cNvSpPr/>
              <p:nvPr/>
            </p:nvSpPr>
            <p:spPr>
              <a:xfrm>
                <a:off x="-1044624" y="1781650"/>
                <a:ext cx="312303" cy="31230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37" name="Picture 32"/>
              <p:cNvPicPr>
                <a:picLocks noChangeAspect="1"/>
              </p:cNvPicPr>
              <p:nvPr/>
            </p:nvPicPr>
            <p:blipFill rotWithShape="1">
              <a:blip r:embed="rId3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23256" b="78837" l="30645" r="68871"/>
                        </a14:imgEffect>
                      </a14:imgLayer>
                    </a14:imgProps>
                  </a:ext>
                </a:extLst>
              </a:blip>
              <a:srcRect l="30581" t="21875" r="30468" b="20860"/>
              <a:stretch/>
            </p:blipFill>
            <p:spPr>
              <a:xfrm>
                <a:off x="-1125784" y="1732684"/>
                <a:ext cx="474622" cy="483946"/>
              </a:xfrm>
              <a:prstGeom prst="rect">
                <a:avLst/>
              </a:prstGeom>
            </p:spPr>
          </p:pic>
        </p:grpSp>
      </p:grpSp>
      <p:grpSp>
        <p:nvGrpSpPr>
          <p:cNvPr id="39" name="그룹 38"/>
          <p:cNvGrpSpPr/>
          <p:nvPr/>
        </p:nvGrpSpPr>
        <p:grpSpPr>
          <a:xfrm>
            <a:off x="575603" y="5198651"/>
            <a:ext cx="7915854" cy="843488"/>
            <a:chOff x="701528" y="1275088"/>
            <a:chExt cx="7517633" cy="801057"/>
          </a:xfrm>
        </p:grpSpPr>
        <p:sp>
          <p:nvSpPr>
            <p:cNvPr id="40" name="Rectangle 4"/>
            <p:cNvSpPr>
              <a:spLocks noChangeArrowheads="1"/>
            </p:cNvSpPr>
            <p:nvPr/>
          </p:nvSpPr>
          <p:spPr bwMode="auto">
            <a:xfrm>
              <a:off x="971600" y="1275088"/>
              <a:ext cx="7247561" cy="801057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chemeClr val="accent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ko-KR" altLang="en-US" dirty="0"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41" name="Rectangle 6"/>
            <p:cNvSpPr>
              <a:spLocks noChangeArrowheads="1"/>
            </p:cNvSpPr>
            <p:nvPr/>
          </p:nvSpPr>
          <p:spPr bwMode="auto">
            <a:xfrm>
              <a:off x="1176150" y="1291591"/>
              <a:ext cx="6740005" cy="7445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square" lIns="54000" tIns="10800" rIns="54000" bIns="10800" anchor="ctr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ko-KR" altLang="en-US" sz="2000" b="1" dirty="0">
                  <a:latin typeface="+mn-ea"/>
                </a:rPr>
                <a:t>비전의 구성요소 </a:t>
              </a:r>
              <a:r>
                <a:rPr lang="en-US" altLang="ko-KR" sz="2000" b="1" dirty="0" smtClean="0">
                  <a:latin typeface="+mn-ea"/>
                </a:rPr>
                <a:t/>
              </a:r>
              <a:br>
                <a:rPr lang="en-US" altLang="ko-KR" sz="2000" b="1" dirty="0" smtClean="0">
                  <a:latin typeface="+mn-ea"/>
                </a:rPr>
              </a:br>
              <a:r>
                <a:rPr lang="en-US" altLang="ko-KR" sz="2000" b="1" dirty="0" smtClean="0">
                  <a:latin typeface="+mn-ea"/>
                </a:rPr>
                <a:t>- </a:t>
              </a:r>
              <a:r>
                <a:rPr lang="ko-KR" altLang="en-US" sz="2000" b="1" dirty="0">
                  <a:solidFill>
                    <a:srgbClr val="FF0000"/>
                  </a:solidFill>
                  <a:latin typeface="+mn-ea"/>
                </a:rPr>
                <a:t>사업 목표</a:t>
              </a:r>
              <a:r>
                <a:rPr lang="en-US" altLang="ko-KR" sz="2000" b="1" dirty="0">
                  <a:solidFill>
                    <a:srgbClr val="FF0000"/>
                  </a:solidFill>
                  <a:latin typeface="+mn-ea"/>
                </a:rPr>
                <a:t>, </a:t>
              </a:r>
              <a:r>
                <a:rPr lang="ko-KR" altLang="en-US" sz="2000" b="1" dirty="0">
                  <a:solidFill>
                    <a:srgbClr val="FF0000"/>
                  </a:solidFill>
                  <a:latin typeface="+mn-ea"/>
                </a:rPr>
                <a:t>사업 영역</a:t>
              </a:r>
              <a:r>
                <a:rPr lang="en-US" altLang="ko-KR" sz="2000" b="1" dirty="0">
                  <a:solidFill>
                    <a:srgbClr val="FF0000"/>
                  </a:solidFill>
                  <a:latin typeface="+mn-ea"/>
                </a:rPr>
                <a:t>, </a:t>
              </a:r>
              <a:r>
                <a:rPr lang="ko-KR" altLang="en-US" sz="2000" b="1" dirty="0">
                  <a:solidFill>
                    <a:srgbClr val="FF0000"/>
                  </a:solidFill>
                  <a:latin typeface="+mn-ea"/>
                </a:rPr>
                <a:t>전략 방향</a:t>
              </a:r>
              <a:r>
                <a:rPr lang="en-US" altLang="ko-KR" sz="2000" b="1" dirty="0">
                  <a:solidFill>
                    <a:srgbClr val="FF0000"/>
                  </a:solidFill>
                  <a:latin typeface="+mn-ea"/>
                </a:rPr>
                <a:t>, </a:t>
              </a:r>
              <a:r>
                <a:rPr lang="ko-KR" altLang="en-US" sz="2000" b="1" dirty="0">
                  <a:solidFill>
                    <a:srgbClr val="FF0000"/>
                  </a:solidFill>
                  <a:latin typeface="+mn-ea"/>
                </a:rPr>
                <a:t>핵심역량 </a:t>
              </a:r>
            </a:p>
          </p:txBody>
        </p:sp>
        <p:grpSp>
          <p:nvGrpSpPr>
            <p:cNvPr id="42" name="그룹 41"/>
            <p:cNvGrpSpPr/>
            <p:nvPr/>
          </p:nvGrpSpPr>
          <p:grpSpPr>
            <a:xfrm>
              <a:off x="701528" y="1398643"/>
              <a:ext cx="474622" cy="483946"/>
              <a:chOff x="-1125784" y="1732684"/>
              <a:chExt cx="474622" cy="483946"/>
            </a:xfrm>
          </p:grpSpPr>
          <p:sp>
            <p:nvSpPr>
              <p:cNvPr id="43" name="타원 42"/>
              <p:cNvSpPr/>
              <p:nvPr/>
            </p:nvSpPr>
            <p:spPr>
              <a:xfrm>
                <a:off x="-1044624" y="1781650"/>
                <a:ext cx="312303" cy="31230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44" name="Picture 32"/>
              <p:cNvPicPr>
                <a:picLocks noChangeAspect="1"/>
              </p:cNvPicPr>
              <p:nvPr/>
            </p:nvPicPr>
            <p:blipFill rotWithShape="1">
              <a:blip r:embed="rId3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23256" b="78837" l="30645" r="68871"/>
                        </a14:imgEffect>
                      </a14:imgLayer>
                    </a14:imgProps>
                  </a:ext>
                </a:extLst>
              </a:blip>
              <a:srcRect l="30581" t="21875" r="30468" b="20860"/>
              <a:stretch/>
            </p:blipFill>
            <p:spPr>
              <a:xfrm>
                <a:off x="-1125784" y="1732684"/>
                <a:ext cx="474622" cy="483946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820251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미션 및 비전 어떻게 명확히 </a:t>
            </a:r>
            <a:r>
              <a:rPr lang="ko-KR" altLang="en-US" dirty="0" err="1"/>
              <a:t>할것인가</a:t>
            </a:r>
            <a:r>
              <a:rPr lang="en-US" altLang="ko-KR" dirty="0"/>
              <a:t>? 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142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pSp>
        <p:nvGrpSpPr>
          <p:cNvPr id="38" name="그룹 37"/>
          <p:cNvGrpSpPr/>
          <p:nvPr/>
        </p:nvGrpSpPr>
        <p:grpSpPr>
          <a:xfrm>
            <a:off x="743186" y="1628800"/>
            <a:ext cx="7657629" cy="4621171"/>
            <a:chOff x="611560" y="1628800"/>
            <a:chExt cx="7657629" cy="3454907"/>
          </a:xfrm>
        </p:grpSpPr>
        <p:pic>
          <p:nvPicPr>
            <p:cNvPr id="45" name="Picture 6" descr="61"/>
            <p:cNvPicPr>
              <a:picLocks noChangeAspect="1" noChangeArrowheads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44"/>
            <a:stretch>
              <a:fillRect/>
            </a:stretch>
          </p:blipFill>
          <p:spPr bwMode="auto">
            <a:xfrm>
              <a:off x="2555776" y="1628800"/>
              <a:ext cx="5713413" cy="34549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6" name="Picture 7" descr="61"/>
            <p:cNvPicPr>
              <a:picLocks noChangeAspect="1" noChangeArrowheads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2682"/>
            <a:stretch>
              <a:fillRect/>
            </a:stretch>
          </p:blipFill>
          <p:spPr bwMode="auto">
            <a:xfrm>
              <a:off x="611560" y="1628800"/>
              <a:ext cx="5468938" cy="34549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7" name="그룹 46"/>
          <p:cNvGrpSpPr/>
          <p:nvPr/>
        </p:nvGrpSpPr>
        <p:grpSpPr>
          <a:xfrm>
            <a:off x="2397568" y="1412776"/>
            <a:ext cx="3929406" cy="525151"/>
            <a:chOff x="2397568" y="1663338"/>
            <a:chExt cx="3929406" cy="525151"/>
          </a:xfrm>
        </p:grpSpPr>
        <p:sp>
          <p:nvSpPr>
            <p:cNvPr id="48" name="Rounded Rectangle 1"/>
            <p:cNvSpPr/>
            <p:nvPr/>
          </p:nvSpPr>
          <p:spPr>
            <a:xfrm>
              <a:off x="2397568" y="1663338"/>
              <a:ext cx="3929406" cy="525151"/>
            </a:xfrm>
            <a:prstGeom prst="roundRect">
              <a:avLst>
                <a:gd name="adj" fmla="val 50000"/>
              </a:avLst>
            </a:prstGeom>
            <a:solidFill>
              <a:srgbClr val="086A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  <a:ea typeface="Rix모던고딕 M" panose="02020603020101020101" pitchFamily="18" charset="-127"/>
              </a:endParaRPr>
            </a:p>
          </p:txBody>
        </p:sp>
        <p:sp>
          <p:nvSpPr>
            <p:cNvPr id="49" name="Rounded Rectangle 10"/>
            <p:cNvSpPr/>
            <p:nvPr/>
          </p:nvSpPr>
          <p:spPr>
            <a:xfrm>
              <a:off x="2481152" y="1694659"/>
              <a:ext cx="3790949" cy="45480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  <a:ea typeface="Rix모던고딕 M" panose="02020603020101020101" pitchFamily="18" charset="-127"/>
              </a:endParaRPr>
            </a:p>
          </p:txBody>
        </p:sp>
        <p:sp>
          <p:nvSpPr>
            <p:cNvPr id="50" name="Oval 2"/>
            <p:cNvSpPr/>
            <p:nvPr/>
          </p:nvSpPr>
          <p:spPr>
            <a:xfrm>
              <a:off x="2411106" y="1748520"/>
              <a:ext cx="221493" cy="351411"/>
            </a:xfrm>
            <a:prstGeom prst="ellipse">
              <a:avLst/>
            </a:prstGeom>
            <a:gradFill flip="none" rotWithShape="1">
              <a:gsLst>
                <a:gs pos="0">
                  <a:srgbClr val="4BB0D8"/>
                </a:gs>
                <a:gs pos="68000">
                  <a:srgbClr val="086AAA"/>
                </a:gs>
              </a:gsLst>
              <a:lin ang="10800000" scaled="1"/>
              <a:tileRect/>
            </a:gradFill>
            <a:ln w="38100">
              <a:solidFill>
                <a:srgbClr val="086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  <a:ea typeface="Rix모던고딕 M" panose="02020603020101020101" pitchFamily="18" charset="-127"/>
              </a:endParaRPr>
            </a:p>
          </p:txBody>
        </p:sp>
        <p:sp>
          <p:nvSpPr>
            <p:cNvPr id="51" name="Oval 9"/>
            <p:cNvSpPr/>
            <p:nvPr/>
          </p:nvSpPr>
          <p:spPr>
            <a:xfrm rot="10800000">
              <a:off x="6038739" y="1748520"/>
              <a:ext cx="240610" cy="358080"/>
            </a:xfrm>
            <a:prstGeom prst="ellipse">
              <a:avLst/>
            </a:prstGeom>
            <a:gradFill flip="none" rotWithShape="1">
              <a:gsLst>
                <a:gs pos="0">
                  <a:srgbClr val="4BB0D8"/>
                </a:gs>
                <a:gs pos="68000">
                  <a:srgbClr val="086AAA"/>
                </a:gs>
              </a:gsLst>
              <a:lin ang="10800000" scaled="1"/>
              <a:tileRect/>
            </a:gradFill>
            <a:ln w="38100">
              <a:solidFill>
                <a:srgbClr val="086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  <a:ea typeface="Rix모던고딕 M" panose="02020603020101020101" pitchFamily="18" charset="-127"/>
              </a:endParaRPr>
            </a:p>
          </p:txBody>
        </p:sp>
        <p:sp>
          <p:nvSpPr>
            <p:cNvPr id="52" name="Rounded Rectangle 12"/>
            <p:cNvSpPr/>
            <p:nvPr/>
          </p:nvSpPr>
          <p:spPr>
            <a:xfrm>
              <a:off x="2539255" y="1693819"/>
              <a:ext cx="3674744" cy="45480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alpha val="34000"/>
                  </a:schemeClr>
                </a:gs>
                <a:gs pos="68000">
                  <a:srgbClr val="086AAA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  <a:ea typeface="Rix모던고딕 M" panose="02020603020101020101" pitchFamily="18" charset="-127"/>
              </a:endParaRPr>
            </a:p>
          </p:txBody>
        </p:sp>
        <p:sp>
          <p:nvSpPr>
            <p:cNvPr id="53" name="Oval 13"/>
            <p:cNvSpPr/>
            <p:nvPr/>
          </p:nvSpPr>
          <p:spPr>
            <a:xfrm>
              <a:off x="5662675" y="1693819"/>
              <a:ext cx="602864" cy="45480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34000"/>
                  </a:schemeClr>
                </a:gs>
                <a:gs pos="68000">
                  <a:srgbClr val="086AAA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  <a:ea typeface="Rix모던고딕 M" panose="02020603020101020101" pitchFamily="18" charset="-127"/>
              </a:endParaRPr>
            </a:p>
          </p:txBody>
        </p:sp>
        <p:sp>
          <p:nvSpPr>
            <p:cNvPr id="54" name="Trapezoid 3"/>
            <p:cNvSpPr/>
            <p:nvPr/>
          </p:nvSpPr>
          <p:spPr>
            <a:xfrm>
              <a:off x="2756087" y="1981186"/>
              <a:ext cx="3206452" cy="157634"/>
            </a:xfrm>
            <a:prstGeom prst="trapezoid">
              <a:avLst>
                <a:gd name="adj" fmla="val 175108"/>
              </a:avLst>
            </a:prstGeom>
            <a:gradFill flip="none" rotWithShape="1">
              <a:gsLst>
                <a:gs pos="0">
                  <a:srgbClr val="D9F2FF"/>
                </a:gs>
                <a:gs pos="68000">
                  <a:srgbClr val="086AAA">
                    <a:alpha val="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  <a:ea typeface="Rix모던고딕 M" panose="02020603020101020101" pitchFamily="18" charset="-127"/>
              </a:endParaRPr>
            </a:p>
          </p:txBody>
        </p:sp>
        <p:sp>
          <p:nvSpPr>
            <p:cNvPr id="55" name="Trapezoid 15"/>
            <p:cNvSpPr/>
            <p:nvPr/>
          </p:nvSpPr>
          <p:spPr>
            <a:xfrm rot="10800000">
              <a:off x="2756087" y="1698611"/>
              <a:ext cx="3206452" cy="157634"/>
            </a:xfrm>
            <a:prstGeom prst="trapezoid">
              <a:avLst>
                <a:gd name="adj" fmla="val 175108"/>
              </a:avLst>
            </a:prstGeom>
            <a:gradFill flip="none" rotWithShape="1">
              <a:gsLst>
                <a:gs pos="0">
                  <a:srgbClr val="D9F2FF"/>
                </a:gs>
                <a:gs pos="68000">
                  <a:srgbClr val="086AAA">
                    <a:alpha val="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  <a:ea typeface="Rix모던고딕 M" panose="02020603020101020101" pitchFamily="18" charset="-127"/>
              </a:endParaRPr>
            </a:p>
          </p:txBody>
        </p:sp>
      </p:grpSp>
      <p:sp>
        <p:nvSpPr>
          <p:cNvPr id="4" name="직사각형 3"/>
          <p:cNvSpPr/>
          <p:nvPr/>
        </p:nvSpPr>
        <p:spPr>
          <a:xfrm>
            <a:off x="1483049" y="2543133"/>
            <a:ext cx="6335389" cy="2677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Char char="§"/>
            </a:pPr>
            <a:r>
              <a:rPr lang="ko-KR" altLang="en-US" sz="2400" b="1" dirty="0"/>
              <a:t>존재목적과 미래상으로 엄밀하게 보면 다름 </a:t>
            </a:r>
            <a:endParaRPr lang="en-US" altLang="ko-KR" sz="2400" b="1" dirty="0" smtClean="0"/>
          </a:p>
          <a:p>
            <a:pPr marL="342900" indent="-342900">
              <a:buFont typeface="Wingdings" pitchFamily="2" charset="2"/>
              <a:buChar char="§"/>
            </a:pPr>
            <a:endParaRPr lang="en-US" altLang="ko-KR" sz="2400" b="1" dirty="0"/>
          </a:p>
          <a:p>
            <a:pPr marL="342900" indent="-342900">
              <a:buFont typeface="Wingdings" pitchFamily="2" charset="2"/>
              <a:buChar char="§"/>
            </a:pPr>
            <a:r>
              <a:rPr lang="ko-KR" altLang="en-US" sz="2400" b="1" dirty="0"/>
              <a:t>그러나 기업 규모나 발전단계상 혼용 경우 많음</a:t>
            </a:r>
          </a:p>
          <a:p>
            <a:pPr marL="342900" indent="-342900">
              <a:buFont typeface="Wingdings" pitchFamily="2" charset="2"/>
              <a:buChar char="§"/>
            </a:pPr>
            <a:endParaRPr lang="en-US" altLang="ko-KR" sz="2400" b="1" dirty="0" smtClean="0"/>
          </a:p>
          <a:p>
            <a:pPr marL="342900" indent="-342900">
              <a:buFont typeface="Wingdings" pitchFamily="2" charset="2"/>
              <a:buChar char="§"/>
            </a:pPr>
            <a:r>
              <a:rPr lang="ko-KR" altLang="en-US" sz="2400" b="1" dirty="0"/>
              <a:t>구성요소를 분명히 하고</a:t>
            </a:r>
            <a:r>
              <a:rPr lang="en-US" altLang="ko-KR" sz="2400" b="1" dirty="0"/>
              <a:t>, </a:t>
            </a:r>
            <a:r>
              <a:rPr lang="ko-KR" altLang="en-US" sz="2400" b="1" dirty="0"/>
              <a:t>공유가 더 중요함 </a:t>
            </a:r>
          </a:p>
          <a:p>
            <a:pPr marL="342900" indent="-342900">
              <a:buFont typeface="Wingdings" pitchFamily="2" charset="2"/>
              <a:buChar char="§"/>
            </a:pPr>
            <a:endParaRPr lang="en-US" altLang="ko-KR" sz="2400" b="1" dirty="0"/>
          </a:p>
          <a:p>
            <a:pPr marL="342900" indent="-342900">
              <a:buFont typeface="Wingdings" pitchFamily="2" charset="2"/>
              <a:buChar char="§"/>
            </a:pPr>
            <a:r>
              <a:rPr lang="ko-KR" altLang="en-US" sz="2400" b="1" dirty="0"/>
              <a:t>여기서는 </a:t>
            </a:r>
            <a:r>
              <a:rPr lang="ko-KR" altLang="en-US" sz="2400" b="1" dirty="0">
                <a:solidFill>
                  <a:srgbClr val="FF0000"/>
                </a:solidFill>
              </a:rPr>
              <a:t>미션 중심</a:t>
            </a:r>
            <a:r>
              <a:rPr lang="ko-KR" altLang="en-US" sz="2400" b="1" dirty="0"/>
              <a:t>으로 설명할 예정임 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2771800" y="1471510"/>
            <a:ext cx="309498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b="1" smtClean="0"/>
              <a:t>미션 및 비전의 명확화</a:t>
            </a:r>
            <a:endParaRPr lang="ko-KR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993423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타원 2"/>
          <p:cNvSpPr/>
          <p:nvPr/>
        </p:nvSpPr>
        <p:spPr>
          <a:xfrm>
            <a:off x="1043608" y="1700808"/>
            <a:ext cx="7056784" cy="4104456"/>
          </a:xfrm>
          <a:prstGeom prst="ellipse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미션이 경영에 미치는 영향 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143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pSp>
        <p:nvGrpSpPr>
          <p:cNvPr id="27" name="Group 6"/>
          <p:cNvGrpSpPr>
            <a:grpSpLocks/>
          </p:cNvGrpSpPr>
          <p:nvPr/>
        </p:nvGrpSpPr>
        <p:grpSpPr bwMode="auto">
          <a:xfrm>
            <a:off x="663894" y="1353642"/>
            <a:ext cx="7868543" cy="4822834"/>
            <a:chOff x="2773" y="1570"/>
            <a:chExt cx="2799" cy="1716"/>
          </a:xfrm>
        </p:grpSpPr>
        <p:sp>
          <p:nvSpPr>
            <p:cNvPr id="28" name="Line 7"/>
            <p:cNvSpPr>
              <a:spLocks noChangeShapeType="1"/>
            </p:cNvSpPr>
            <p:nvPr/>
          </p:nvSpPr>
          <p:spPr bwMode="auto">
            <a:xfrm flipH="1">
              <a:off x="5012" y="2062"/>
              <a:ext cx="181" cy="136"/>
            </a:xfrm>
            <a:prstGeom prst="line">
              <a:avLst/>
            </a:prstGeom>
            <a:noFill/>
            <a:ln w="9525">
              <a:solidFill>
                <a:srgbClr val="30311D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Oval 9"/>
            <p:cNvSpPr>
              <a:spLocks noChangeArrowheads="1"/>
            </p:cNvSpPr>
            <p:nvPr/>
          </p:nvSpPr>
          <p:spPr bwMode="auto">
            <a:xfrm>
              <a:off x="3761" y="1570"/>
              <a:ext cx="803" cy="50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76200">
              <a:solidFill>
                <a:srgbClr val="C0C0C0"/>
              </a:solidFill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lvl="0" algn="ctr" latinLnBrk="0"/>
              <a:r>
                <a:rPr lang="ko-KR" altLang="en-US" sz="2400" b="1" kern="0" dirty="0">
                  <a:solidFill>
                    <a:sysClr val="windowText" lastClr="000000"/>
                  </a:solidFill>
                  <a:latin typeface="+mn-ea"/>
                </a:rPr>
                <a:t>전략 등 </a:t>
              </a:r>
              <a:endParaRPr lang="en-US" altLang="ko-KR" sz="2400" b="1" kern="0" dirty="0" smtClean="0">
                <a:solidFill>
                  <a:sysClr val="windowText" lastClr="000000"/>
                </a:solidFill>
                <a:latin typeface="+mn-ea"/>
              </a:endParaRPr>
            </a:p>
            <a:p>
              <a:pPr lvl="0" algn="ctr" latinLnBrk="0"/>
              <a:r>
                <a:rPr lang="ko-KR" altLang="en-US" sz="2400" b="1" kern="0" dirty="0" smtClean="0">
                  <a:solidFill>
                    <a:sysClr val="windowText" lastClr="000000"/>
                  </a:solidFill>
                  <a:latin typeface="+mn-ea"/>
                </a:rPr>
                <a:t>의사결정</a:t>
              </a:r>
              <a:endParaRPr lang="ko-KR" altLang="en-US" sz="2400" b="1" kern="0" dirty="0">
                <a:solidFill>
                  <a:sysClr val="windowText" lastClr="000000"/>
                </a:solidFill>
                <a:latin typeface="+mn-ea"/>
              </a:endParaRPr>
            </a:p>
          </p:txBody>
        </p:sp>
        <p:sp>
          <p:nvSpPr>
            <p:cNvPr id="31" name="Oval 10"/>
            <p:cNvSpPr>
              <a:spLocks noChangeArrowheads="1"/>
            </p:cNvSpPr>
            <p:nvPr/>
          </p:nvSpPr>
          <p:spPr bwMode="auto">
            <a:xfrm>
              <a:off x="4769" y="2060"/>
              <a:ext cx="803" cy="50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76200">
              <a:solidFill>
                <a:srgbClr val="C0C0C0"/>
              </a:solidFill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lvl="0" algn="ctr" latinLnBrk="0"/>
              <a:r>
                <a:rPr lang="ko-KR" altLang="en-US" sz="2400" b="1" kern="0" dirty="0">
                  <a:solidFill>
                    <a:sysClr val="windowText" lastClr="000000"/>
                  </a:solidFill>
                  <a:latin typeface="+mn-ea"/>
                </a:rPr>
                <a:t>인사관리 </a:t>
              </a:r>
              <a:r>
                <a:rPr lang="en-US" altLang="ko-KR" sz="2400" b="1" kern="0" dirty="0" smtClean="0">
                  <a:solidFill>
                    <a:sysClr val="windowText" lastClr="000000"/>
                  </a:solidFill>
                  <a:latin typeface="+mn-ea"/>
                </a:rPr>
                <a:t/>
              </a:r>
              <a:br>
                <a:rPr lang="en-US" altLang="ko-KR" sz="2400" b="1" kern="0" dirty="0" smtClean="0">
                  <a:solidFill>
                    <a:sysClr val="windowText" lastClr="000000"/>
                  </a:solidFill>
                  <a:latin typeface="+mn-ea"/>
                </a:rPr>
              </a:br>
              <a:r>
                <a:rPr lang="en-US" altLang="ko-KR" sz="2000" b="1" kern="0" dirty="0" smtClean="0">
                  <a:solidFill>
                    <a:sysClr val="windowText" lastClr="000000"/>
                  </a:solidFill>
                  <a:latin typeface="+mn-ea"/>
                </a:rPr>
                <a:t>– </a:t>
              </a:r>
              <a:r>
                <a:rPr lang="ko-KR" altLang="en-US" sz="2000" b="1" kern="0" dirty="0">
                  <a:solidFill>
                    <a:sysClr val="windowText" lastClr="000000"/>
                  </a:solidFill>
                  <a:latin typeface="+mn-ea"/>
                </a:rPr>
                <a:t>채용</a:t>
              </a:r>
              <a:r>
                <a:rPr lang="en-US" altLang="ko-KR" sz="2000" b="1" kern="0" dirty="0">
                  <a:solidFill>
                    <a:sysClr val="windowText" lastClr="000000"/>
                  </a:solidFill>
                  <a:latin typeface="+mn-ea"/>
                </a:rPr>
                <a:t>, </a:t>
              </a:r>
              <a:r>
                <a:rPr lang="ko-KR" altLang="en-US" sz="2000" b="1" kern="0" dirty="0">
                  <a:solidFill>
                    <a:sysClr val="windowText" lastClr="000000"/>
                  </a:solidFill>
                  <a:latin typeface="+mn-ea"/>
                </a:rPr>
                <a:t>승진</a:t>
              </a:r>
              <a:r>
                <a:rPr lang="en-US" altLang="ko-KR" sz="2000" b="1" kern="0" dirty="0">
                  <a:solidFill>
                    <a:sysClr val="windowText" lastClr="000000"/>
                  </a:solidFill>
                  <a:latin typeface="+mn-ea"/>
                </a:rPr>
                <a:t>, </a:t>
              </a:r>
              <a:r>
                <a:rPr lang="ko-KR" altLang="en-US" sz="2000" b="1" kern="0" dirty="0">
                  <a:solidFill>
                    <a:sysClr val="windowText" lastClr="000000"/>
                  </a:solidFill>
                  <a:latin typeface="+mn-ea"/>
                </a:rPr>
                <a:t>육성</a:t>
              </a:r>
              <a:r>
                <a:rPr lang="en-US" altLang="ko-KR" sz="2000" b="1" kern="0" dirty="0">
                  <a:solidFill>
                    <a:sysClr val="windowText" lastClr="000000"/>
                  </a:solidFill>
                  <a:latin typeface="+mn-ea"/>
                </a:rPr>
                <a:t>, </a:t>
              </a:r>
              <a:endParaRPr lang="en-US" altLang="ko-KR" sz="2000" b="1" kern="0" dirty="0" smtClean="0">
                <a:solidFill>
                  <a:sysClr val="windowText" lastClr="000000"/>
                </a:solidFill>
                <a:latin typeface="+mn-ea"/>
              </a:endParaRPr>
            </a:p>
            <a:p>
              <a:pPr lvl="0" algn="ctr" latinLnBrk="0"/>
              <a:r>
                <a:rPr lang="ko-KR" altLang="en-US" sz="2000" b="1" kern="0" dirty="0" smtClean="0">
                  <a:solidFill>
                    <a:sysClr val="windowText" lastClr="000000"/>
                  </a:solidFill>
                  <a:latin typeface="+mn-ea"/>
                </a:rPr>
                <a:t>보상</a:t>
              </a:r>
              <a:r>
                <a:rPr lang="en-US" altLang="ko-KR" sz="2000" b="1" kern="0" dirty="0">
                  <a:solidFill>
                    <a:sysClr val="windowText" lastClr="000000"/>
                  </a:solidFill>
                  <a:latin typeface="+mn-ea"/>
                </a:rPr>
                <a:t>, </a:t>
              </a:r>
              <a:r>
                <a:rPr lang="ko-KR" altLang="en-US" sz="2000" b="1" kern="0" dirty="0">
                  <a:solidFill>
                    <a:sysClr val="windowText" lastClr="000000"/>
                  </a:solidFill>
                  <a:latin typeface="+mn-ea"/>
                </a:rPr>
                <a:t>평가 </a:t>
              </a:r>
              <a:endParaRPr kumimoji="0" lang="ko-KR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32" name="Oval 11"/>
            <p:cNvSpPr>
              <a:spLocks noChangeArrowheads="1"/>
            </p:cNvSpPr>
            <p:nvPr/>
          </p:nvSpPr>
          <p:spPr bwMode="auto">
            <a:xfrm>
              <a:off x="4270" y="2785"/>
              <a:ext cx="803" cy="50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76200">
              <a:solidFill>
                <a:srgbClr val="C0C0C0"/>
              </a:solidFill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lvl="0" algn="ctr" latinLnBrk="0"/>
              <a:r>
                <a:rPr lang="ko-KR" altLang="en-US" sz="2400" b="1" kern="0" dirty="0">
                  <a:solidFill>
                    <a:sysClr val="windowText" lastClr="000000"/>
                  </a:solidFill>
                  <a:latin typeface="+mn-ea"/>
                </a:rPr>
                <a:t>경영관리 </a:t>
              </a:r>
              <a:endParaRPr lang="en-US" altLang="ko-KR" sz="2400" b="1" kern="0" dirty="0" smtClean="0">
                <a:solidFill>
                  <a:sysClr val="windowText" lastClr="000000"/>
                </a:solidFill>
                <a:latin typeface="+mn-ea"/>
              </a:endParaRPr>
            </a:p>
            <a:p>
              <a:pPr lvl="0" algn="ctr" latinLnBrk="0"/>
              <a:r>
                <a:rPr lang="en-US" altLang="ko-KR" sz="2000" b="1" kern="0" dirty="0" smtClean="0">
                  <a:solidFill>
                    <a:sysClr val="windowText" lastClr="000000"/>
                  </a:solidFill>
                  <a:latin typeface="+mn-ea"/>
                </a:rPr>
                <a:t>– </a:t>
              </a:r>
              <a:r>
                <a:rPr lang="ko-KR" altLang="en-US" sz="2000" b="1" kern="0" dirty="0">
                  <a:solidFill>
                    <a:sysClr val="windowText" lastClr="000000"/>
                  </a:solidFill>
                  <a:latin typeface="+mn-ea"/>
                </a:rPr>
                <a:t>미션 성과관리 </a:t>
              </a:r>
              <a:endParaRPr kumimoji="0" lang="ko-KR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33" name="Oval 12"/>
            <p:cNvSpPr>
              <a:spLocks noChangeArrowheads="1"/>
            </p:cNvSpPr>
            <p:nvPr/>
          </p:nvSpPr>
          <p:spPr bwMode="auto">
            <a:xfrm>
              <a:off x="3182" y="2786"/>
              <a:ext cx="803" cy="50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76200">
              <a:solidFill>
                <a:srgbClr val="C0C0C0"/>
              </a:solidFill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lvl="0" algn="ctr" latinLnBrk="0"/>
              <a:r>
                <a:rPr lang="ko-KR" altLang="en-US" sz="2400" b="1" kern="0" dirty="0">
                  <a:solidFill>
                    <a:sysClr val="windowText" lastClr="000000"/>
                  </a:solidFill>
                  <a:latin typeface="+mn-ea"/>
                </a:rPr>
                <a:t>구매</a:t>
              </a:r>
              <a:r>
                <a:rPr lang="en-US" altLang="ko-KR" sz="2400" b="1" kern="0" dirty="0">
                  <a:solidFill>
                    <a:sysClr val="windowText" lastClr="000000"/>
                  </a:solidFill>
                  <a:latin typeface="+mn-ea"/>
                </a:rPr>
                <a:t>, </a:t>
              </a:r>
              <a:r>
                <a:rPr lang="ko-KR" altLang="en-US" sz="2400" b="1" kern="0" dirty="0">
                  <a:solidFill>
                    <a:sysClr val="windowText" lastClr="000000"/>
                  </a:solidFill>
                  <a:latin typeface="+mn-ea"/>
                </a:rPr>
                <a:t>영업 등 </a:t>
              </a:r>
              <a:endParaRPr lang="en-US" altLang="ko-KR" sz="2400" b="1" kern="0" dirty="0" smtClean="0">
                <a:solidFill>
                  <a:sysClr val="windowText" lastClr="000000"/>
                </a:solidFill>
                <a:latin typeface="+mn-ea"/>
              </a:endParaRPr>
            </a:p>
            <a:p>
              <a:pPr lvl="0" algn="ctr" latinLnBrk="0"/>
              <a:r>
                <a:rPr lang="ko-KR" altLang="en-US" sz="2400" b="1" kern="0" dirty="0" smtClean="0">
                  <a:solidFill>
                    <a:sysClr val="windowText" lastClr="000000"/>
                  </a:solidFill>
                  <a:latin typeface="+mn-ea"/>
                </a:rPr>
                <a:t>업무 프로세스</a:t>
              </a:r>
              <a:endParaRPr kumimoji="0" lang="ko-KR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34" name="Oval 13"/>
            <p:cNvSpPr>
              <a:spLocks noChangeArrowheads="1"/>
            </p:cNvSpPr>
            <p:nvPr/>
          </p:nvSpPr>
          <p:spPr bwMode="auto">
            <a:xfrm>
              <a:off x="2773" y="2004"/>
              <a:ext cx="803" cy="50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76200">
              <a:solidFill>
                <a:srgbClr val="C0C0C0"/>
              </a:solidFill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lvl="0" algn="ctr" latinLnBrk="0"/>
              <a:r>
                <a:rPr lang="ko-KR" altLang="en-US" sz="2400" b="1" kern="0" dirty="0">
                  <a:solidFill>
                    <a:sysClr val="windowText" lastClr="000000"/>
                  </a:solidFill>
                  <a:latin typeface="+mn-ea"/>
                </a:rPr>
                <a:t>이익 배분 </a:t>
              </a:r>
              <a:r>
                <a:rPr lang="ko-KR" altLang="en-US" sz="2400" b="1" kern="0" dirty="0" smtClean="0">
                  <a:solidFill>
                    <a:sysClr val="windowText" lastClr="000000"/>
                  </a:solidFill>
                  <a:latin typeface="+mn-ea"/>
                </a:rPr>
                <a:t>및</a:t>
              </a:r>
              <a:endParaRPr lang="en-US" altLang="ko-KR" sz="2400" b="1" kern="0" dirty="0" smtClean="0">
                <a:solidFill>
                  <a:sysClr val="windowText" lastClr="000000"/>
                </a:solidFill>
                <a:latin typeface="+mn-ea"/>
              </a:endParaRPr>
            </a:p>
            <a:p>
              <a:pPr lvl="0" algn="ctr" latinLnBrk="0"/>
              <a:r>
                <a:rPr lang="ko-KR" altLang="en-US" sz="2400" b="1" kern="0" dirty="0" smtClean="0">
                  <a:solidFill>
                    <a:sysClr val="windowText" lastClr="000000"/>
                  </a:solidFill>
                  <a:latin typeface="+mn-ea"/>
                </a:rPr>
                <a:t>지배구조</a:t>
              </a:r>
              <a:endParaRPr lang="ko-KR" altLang="en-US" sz="2400" b="1" kern="0" dirty="0">
                <a:solidFill>
                  <a:sysClr val="windowText" lastClr="000000"/>
                </a:solidFill>
                <a:latin typeface="+mn-ea"/>
              </a:endParaRPr>
            </a:p>
          </p:txBody>
        </p:sp>
      </p:grpSp>
      <p:sp>
        <p:nvSpPr>
          <p:cNvPr id="8" name="직사각형 7"/>
          <p:cNvSpPr/>
          <p:nvPr/>
        </p:nvSpPr>
        <p:spPr>
          <a:xfrm>
            <a:off x="3937576" y="3258185"/>
            <a:ext cx="123303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4800" b="1" dirty="0">
                <a:ln w="18000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미션</a:t>
            </a:r>
          </a:p>
        </p:txBody>
      </p:sp>
    </p:spTree>
    <p:extLst>
      <p:ext uri="{BB962C8B-B14F-4D97-AF65-F5344CB8AC3E}">
        <p14:creationId xmlns:p14="http://schemas.microsoft.com/office/powerpoint/2010/main" val="721687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무엇이 명확하지 않은가</a:t>
            </a:r>
            <a:r>
              <a:rPr lang="en-US" altLang="ko-KR" dirty="0"/>
              <a:t>? 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144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1619424" y="1844675"/>
            <a:ext cx="5905152" cy="647700"/>
          </a:xfrm>
          <a:prstGeom prst="rect">
            <a:avLst/>
          </a:prstGeom>
          <a:solidFill>
            <a:schemeClr val="accent6"/>
          </a:solidFill>
          <a:ln w="9525">
            <a:miter lim="800000"/>
            <a:headEnd/>
            <a:tailEnd/>
          </a:ln>
          <a:effectLst/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A40404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ko-KR" altLang="en-US" sz="2400" b="1" dirty="0">
                <a:solidFill>
                  <a:schemeClr val="bg1"/>
                </a:solidFill>
              </a:rPr>
              <a:t>문제 인식 </a:t>
            </a:r>
            <a:r>
              <a:rPr lang="en-US" altLang="ko-KR" sz="2400" b="1" dirty="0" smtClean="0">
                <a:solidFill>
                  <a:schemeClr val="bg1"/>
                </a:solidFill>
              </a:rPr>
              <a:t>(</a:t>
            </a:r>
            <a:r>
              <a:rPr lang="ko-KR" altLang="en-US" sz="2400" b="1" dirty="0" smtClean="0">
                <a:solidFill>
                  <a:schemeClr val="bg1"/>
                </a:solidFill>
              </a:rPr>
              <a:t>현황과 근본원인</a:t>
            </a:r>
            <a:r>
              <a:rPr lang="en-US" altLang="ko-KR" sz="2400" b="1" dirty="0" smtClean="0">
                <a:solidFill>
                  <a:schemeClr val="bg1"/>
                </a:solidFill>
              </a:rPr>
              <a:t>)</a:t>
            </a:r>
            <a:endParaRPr lang="en-US" altLang="ko-KR" sz="2400" b="1" dirty="0">
              <a:solidFill>
                <a:schemeClr val="bg1"/>
              </a:solidFill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1619424" y="2968341"/>
            <a:ext cx="5905152" cy="647700"/>
          </a:xfrm>
          <a:prstGeom prst="rect">
            <a:avLst/>
          </a:prstGeom>
          <a:solidFill>
            <a:schemeClr val="accent6"/>
          </a:solidFill>
          <a:ln w="9525">
            <a:miter lim="800000"/>
            <a:headEnd/>
            <a:tailEnd/>
          </a:ln>
          <a:effectLst/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A40404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ko-KR" altLang="en-US" sz="2400" b="1" dirty="0">
                <a:solidFill>
                  <a:schemeClr val="bg1"/>
                </a:solidFill>
              </a:rPr>
              <a:t>미션과 비즈니스 모델 연계 </a:t>
            </a: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1619424" y="4092007"/>
            <a:ext cx="5905152" cy="647700"/>
          </a:xfrm>
          <a:prstGeom prst="rect">
            <a:avLst/>
          </a:prstGeom>
          <a:solidFill>
            <a:schemeClr val="accent6"/>
          </a:solidFill>
          <a:ln w="9525">
            <a:miter lim="800000"/>
            <a:headEnd/>
            <a:tailEnd/>
          </a:ln>
          <a:effectLst/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A40404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ko-KR" altLang="en-US" sz="2400" b="1" dirty="0">
                <a:solidFill>
                  <a:schemeClr val="bg1"/>
                </a:solidFill>
              </a:rPr>
              <a:t>실현 가치</a:t>
            </a: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1619424" y="5215673"/>
            <a:ext cx="5905152" cy="647700"/>
          </a:xfrm>
          <a:prstGeom prst="rect">
            <a:avLst/>
          </a:prstGeom>
          <a:solidFill>
            <a:schemeClr val="accent6"/>
          </a:solidFill>
          <a:ln w="9525">
            <a:miter lim="800000"/>
            <a:headEnd/>
            <a:tailEnd/>
          </a:ln>
          <a:effectLst/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A40404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ko-KR" altLang="en-US" sz="2400" b="1" dirty="0">
                <a:solidFill>
                  <a:schemeClr val="bg1"/>
                </a:solidFill>
              </a:rPr>
              <a:t>선언문 자체의 모호성 </a:t>
            </a:r>
          </a:p>
        </p:txBody>
      </p:sp>
    </p:spTree>
    <p:extLst>
      <p:ext uri="{BB962C8B-B14F-4D97-AF65-F5344CB8AC3E}">
        <p14:creationId xmlns:p14="http://schemas.microsoft.com/office/powerpoint/2010/main" val="2581178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명확하지 않은 미션 원인은</a:t>
            </a:r>
            <a:r>
              <a:rPr lang="en-US" altLang="ko-KR" dirty="0"/>
              <a:t>? 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145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9" name="Picture 25" descr="ㄷ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5" r="15446" b="7674"/>
          <a:stretch>
            <a:fillRect/>
          </a:stretch>
        </p:blipFill>
        <p:spPr bwMode="auto">
          <a:xfrm>
            <a:off x="0" y="554038"/>
            <a:ext cx="7905750" cy="6646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53640926-AAD7-44D8-BBD7-CCE9431645EC}">
              <a14:shadowObscured xmlns:a14="http://schemas.microsoft.com/office/drawing/2010/main" val="1"/>
            </a:ext>
          </a:extLst>
        </p:spPr>
      </p:pic>
      <p:grpSp>
        <p:nvGrpSpPr>
          <p:cNvPr id="3" name="그룹 2"/>
          <p:cNvGrpSpPr/>
          <p:nvPr/>
        </p:nvGrpSpPr>
        <p:grpSpPr>
          <a:xfrm>
            <a:off x="966651" y="1844824"/>
            <a:ext cx="6269645" cy="4104456"/>
            <a:chOff x="966651" y="1844824"/>
            <a:chExt cx="5477557" cy="2602763"/>
          </a:xfrm>
        </p:grpSpPr>
        <p:grpSp>
          <p:nvGrpSpPr>
            <p:cNvPr id="10" name="그룹 9"/>
            <p:cNvGrpSpPr/>
            <p:nvPr/>
          </p:nvGrpSpPr>
          <p:grpSpPr>
            <a:xfrm>
              <a:off x="971600" y="1844824"/>
              <a:ext cx="5472608" cy="2602763"/>
              <a:chOff x="921468" y="2019672"/>
              <a:chExt cx="4170778" cy="2015713"/>
            </a:xfrm>
          </p:grpSpPr>
          <p:sp>
            <p:nvSpPr>
              <p:cNvPr id="11" name="직사각형 10"/>
              <p:cNvSpPr>
                <a:spLocks noChangeArrowheads="1"/>
              </p:cNvSpPr>
              <p:nvPr/>
            </p:nvSpPr>
            <p:spPr bwMode="auto">
              <a:xfrm>
                <a:off x="921468" y="2399378"/>
                <a:ext cx="3567113" cy="493713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ko-KR" sz="2400" b="1" dirty="0" smtClean="0">
                    <a:solidFill>
                      <a:prstClr val="black"/>
                    </a:solidFill>
                    <a:latin typeface="+mn-ea"/>
                  </a:rPr>
                  <a:t>2. </a:t>
                </a:r>
                <a:r>
                  <a:rPr lang="ko-KR" altLang="en-US" sz="2400" b="1" dirty="0" smtClean="0">
                    <a:solidFill>
                      <a:prstClr val="black"/>
                    </a:solidFill>
                    <a:latin typeface="+mn-ea"/>
                  </a:rPr>
                  <a:t>수립 </a:t>
                </a:r>
                <a:r>
                  <a:rPr lang="ko-KR" altLang="en-US" sz="2400" b="1" dirty="0">
                    <a:solidFill>
                      <a:prstClr val="black"/>
                    </a:solidFill>
                    <a:latin typeface="+mn-ea"/>
                  </a:rPr>
                  <a:t>방법론 이해 부족 </a:t>
                </a:r>
                <a:endParaRPr kumimoji="0" lang="ko-KR" altLang="en-US" sz="2400" b="1" dirty="0">
                  <a:solidFill>
                    <a:prstClr val="black"/>
                  </a:solidFill>
                  <a:latin typeface="+mn-ea"/>
                </a:endParaRPr>
              </a:p>
            </p:txBody>
          </p:sp>
          <p:sp>
            <p:nvSpPr>
              <p:cNvPr id="12" name="직사각형 11"/>
              <p:cNvSpPr>
                <a:spLocks noChangeArrowheads="1"/>
              </p:cNvSpPr>
              <p:nvPr/>
            </p:nvSpPr>
            <p:spPr bwMode="auto">
              <a:xfrm>
                <a:off x="921468" y="2779085"/>
                <a:ext cx="4170778" cy="495300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ko-KR" sz="2400" b="1" dirty="0" smtClean="0">
                    <a:solidFill>
                      <a:prstClr val="black"/>
                    </a:solidFill>
                    <a:latin typeface="+mn-ea"/>
                  </a:rPr>
                  <a:t>3. </a:t>
                </a:r>
                <a:r>
                  <a:rPr lang="ko-KR" altLang="en-US" sz="2400" b="1" dirty="0" smtClean="0">
                    <a:solidFill>
                      <a:prstClr val="black"/>
                    </a:solidFill>
                    <a:latin typeface="+mn-ea"/>
                  </a:rPr>
                  <a:t>비즈니스 </a:t>
                </a:r>
                <a:r>
                  <a:rPr lang="ko-KR" altLang="en-US" sz="2400" b="1" dirty="0">
                    <a:solidFill>
                      <a:prstClr val="black"/>
                    </a:solidFill>
                    <a:latin typeface="+mn-ea"/>
                  </a:rPr>
                  <a:t>과정에서 미션과의 일관성 부족 </a:t>
                </a:r>
                <a:endParaRPr kumimoji="0" lang="ko-KR" altLang="en-US" sz="2400" b="1" dirty="0">
                  <a:solidFill>
                    <a:prstClr val="black"/>
                  </a:solidFill>
                  <a:latin typeface="+mn-ea"/>
                </a:endParaRPr>
              </a:p>
            </p:txBody>
          </p:sp>
          <p:sp>
            <p:nvSpPr>
              <p:cNvPr id="13" name="직사각형 12"/>
              <p:cNvSpPr>
                <a:spLocks noChangeArrowheads="1"/>
              </p:cNvSpPr>
              <p:nvPr/>
            </p:nvSpPr>
            <p:spPr bwMode="auto">
              <a:xfrm>
                <a:off x="921468" y="3160379"/>
                <a:ext cx="4115899" cy="493712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ko-KR" sz="2400" b="1" dirty="0" smtClean="0">
                    <a:solidFill>
                      <a:prstClr val="black"/>
                    </a:solidFill>
                    <a:latin typeface="+mn-ea"/>
                  </a:rPr>
                  <a:t>4. </a:t>
                </a:r>
                <a:r>
                  <a:rPr lang="ko-KR" altLang="en-US" sz="2400" b="1" dirty="0" smtClean="0">
                    <a:solidFill>
                      <a:prstClr val="black"/>
                    </a:solidFill>
                    <a:latin typeface="+mn-ea"/>
                  </a:rPr>
                  <a:t>기업 내 </a:t>
                </a:r>
                <a:r>
                  <a:rPr lang="ko-KR" altLang="en-US" sz="2400" b="1" dirty="0">
                    <a:solidFill>
                      <a:prstClr val="black"/>
                    </a:solidFill>
                    <a:latin typeface="+mn-ea"/>
                  </a:rPr>
                  <a:t>내재화 방법론 및 의지 부족 </a:t>
                </a:r>
                <a:endParaRPr kumimoji="0" lang="ko-KR" altLang="en-US" sz="2400" b="1" dirty="0">
                  <a:solidFill>
                    <a:prstClr val="black"/>
                  </a:solidFill>
                  <a:latin typeface="+mn-ea"/>
                </a:endParaRPr>
              </a:p>
            </p:txBody>
          </p:sp>
          <p:sp>
            <p:nvSpPr>
              <p:cNvPr id="14" name="직사각형 13"/>
              <p:cNvSpPr>
                <a:spLocks noChangeArrowheads="1"/>
              </p:cNvSpPr>
              <p:nvPr/>
            </p:nvSpPr>
            <p:spPr bwMode="auto">
              <a:xfrm>
                <a:off x="921468" y="3540085"/>
                <a:ext cx="3567113" cy="495300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latinLnBrk="0"/>
                <a:r>
                  <a:rPr lang="en-US" altLang="ko-KR" sz="2400" b="1" dirty="0" smtClean="0">
                    <a:solidFill>
                      <a:prstClr val="black"/>
                    </a:solidFill>
                    <a:latin typeface="+mn-ea"/>
                  </a:rPr>
                  <a:t>5. </a:t>
                </a:r>
                <a:r>
                  <a:rPr lang="ko-KR" altLang="en-US" sz="2400" b="1" dirty="0" err="1" smtClean="0">
                    <a:solidFill>
                      <a:prstClr val="black"/>
                    </a:solidFill>
                    <a:latin typeface="+mn-ea"/>
                  </a:rPr>
                  <a:t>내외부</a:t>
                </a:r>
                <a:r>
                  <a:rPr lang="ko-KR" altLang="en-US" sz="2400" b="1" dirty="0" smtClean="0">
                    <a:solidFill>
                      <a:prstClr val="black"/>
                    </a:solidFill>
                    <a:latin typeface="+mn-ea"/>
                  </a:rPr>
                  <a:t> </a:t>
                </a:r>
                <a:r>
                  <a:rPr lang="ko-KR" altLang="en-US" sz="2400" b="1" dirty="0">
                    <a:solidFill>
                      <a:prstClr val="black"/>
                    </a:solidFill>
                    <a:latin typeface="+mn-ea"/>
                  </a:rPr>
                  <a:t>커뮤니케이션 부족 </a:t>
                </a:r>
                <a:endParaRPr kumimoji="0" lang="ko-KR" altLang="en-US" sz="2400" b="1" dirty="0" smtClean="0">
                  <a:solidFill>
                    <a:prstClr val="black"/>
                  </a:solidFill>
                  <a:latin typeface="+mn-ea"/>
                </a:endParaRPr>
              </a:p>
            </p:txBody>
          </p:sp>
          <p:sp>
            <p:nvSpPr>
              <p:cNvPr id="22" name="직사각형 21"/>
              <p:cNvSpPr>
                <a:spLocks noChangeArrowheads="1"/>
              </p:cNvSpPr>
              <p:nvPr/>
            </p:nvSpPr>
            <p:spPr bwMode="auto">
              <a:xfrm>
                <a:off x="921468" y="2019672"/>
                <a:ext cx="3567113" cy="493712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ko-KR" sz="2400" b="1" dirty="0" smtClean="0">
                    <a:solidFill>
                      <a:prstClr val="black"/>
                    </a:solidFill>
                    <a:latin typeface="+mn-ea"/>
                  </a:rPr>
                  <a:t>1. </a:t>
                </a:r>
                <a:r>
                  <a:rPr lang="ko-KR" altLang="en-US" sz="2400" b="1" dirty="0" smtClean="0">
                    <a:solidFill>
                      <a:prstClr val="black"/>
                    </a:solidFill>
                    <a:latin typeface="+mn-ea"/>
                  </a:rPr>
                  <a:t>기업가의 </a:t>
                </a:r>
                <a:r>
                  <a:rPr lang="ko-KR" altLang="en-US" sz="2400" b="1" dirty="0">
                    <a:solidFill>
                      <a:prstClr val="black"/>
                    </a:solidFill>
                    <a:latin typeface="+mn-ea"/>
                  </a:rPr>
                  <a:t>정체성 부족 </a:t>
                </a:r>
                <a:endParaRPr kumimoji="0" lang="ko-KR" altLang="en-US" sz="2400" b="1" dirty="0">
                  <a:solidFill>
                    <a:prstClr val="black"/>
                  </a:solidFill>
                  <a:latin typeface="+mn-ea"/>
                </a:endParaRPr>
              </a:p>
            </p:txBody>
          </p:sp>
        </p:grpSp>
        <p:cxnSp>
          <p:nvCxnSpPr>
            <p:cNvPr id="23" name="직선 연결선 22"/>
            <p:cNvCxnSpPr/>
            <p:nvPr/>
          </p:nvCxnSpPr>
          <p:spPr>
            <a:xfrm>
              <a:off x="966651" y="2413492"/>
              <a:ext cx="5189525" cy="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직선 연결선 23"/>
            <p:cNvCxnSpPr/>
            <p:nvPr/>
          </p:nvCxnSpPr>
          <p:spPr>
            <a:xfrm>
              <a:off x="966651" y="2907527"/>
              <a:ext cx="5189525" cy="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연결선 24"/>
            <p:cNvCxnSpPr/>
            <p:nvPr/>
          </p:nvCxnSpPr>
          <p:spPr>
            <a:xfrm>
              <a:off x="966651" y="3401562"/>
              <a:ext cx="5189525" cy="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966651" y="3895597"/>
              <a:ext cx="5189525" cy="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86771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사회적기업</a:t>
            </a:r>
            <a:r>
              <a:rPr lang="ko-KR" altLang="en-US" dirty="0"/>
              <a:t> 현장에서 발생하는 미션 문제들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146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9" name="AutoShape 3"/>
          <p:cNvSpPr>
            <a:spLocks noChangeArrowheads="1"/>
          </p:cNvSpPr>
          <p:nvPr/>
        </p:nvSpPr>
        <p:spPr bwMode="auto">
          <a:xfrm>
            <a:off x="179512" y="1781427"/>
            <a:ext cx="4284000" cy="48031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380E1"/>
          </a:solidFill>
          <a:ln w="3175" algn="ctr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2400" b="1" dirty="0">
                <a:solidFill>
                  <a:srgbClr val="FFFFFF"/>
                </a:solidFill>
                <a:latin typeface="+mn-ea"/>
                <a:cs typeface="굴림" pitchFamily="50" charset="-127"/>
              </a:rPr>
              <a:t>외부 </a:t>
            </a:r>
          </a:p>
        </p:txBody>
      </p:sp>
      <p:sp>
        <p:nvSpPr>
          <p:cNvPr id="20" name="Freeform 4"/>
          <p:cNvSpPr>
            <a:spLocks/>
          </p:cNvSpPr>
          <p:nvPr/>
        </p:nvSpPr>
        <p:spPr bwMode="auto">
          <a:xfrm>
            <a:off x="188051" y="1781427"/>
            <a:ext cx="3395329" cy="447675"/>
          </a:xfrm>
          <a:custGeom>
            <a:avLst/>
            <a:gdLst>
              <a:gd name="T0" fmla="*/ 0 w 545"/>
              <a:gd name="T1" fmla="*/ 0 h 317"/>
              <a:gd name="T2" fmla="*/ 0 w 545"/>
              <a:gd name="T3" fmla="*/ 317 h 317"/>
              <a:gd name="T4" fmla="*/ 545 w 545"/>
              <a:gd name="T5" fmla="*/ 3 h 317"/>
              <a:gd name="T6" fmla="*/ 0 w 545"/>
              <a:gd name="T7" fmla="*/ 0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45" h="317">
                <a:moveTo>
                  <a:pt x="0" y="0"/>
                </a:moveTo>
                <a:lnTo>
                  <a:pt x="0" y="317"/>
                </a:lnTo>
                <a:lnTo>
                  <a:pt x="545" y="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14999"/>
            </a:scheme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prstClr val="black"/>
              </a:solidFill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179512" y="2246622"/>
            <a:ext cx="4284000" cy="3697733"/>
          </a:xfrm>
          <a:prstGeom prst="rect">
            <a:avLst/>
          </a:prstGeom>
          <a:solidFill>
            <a:srgbClr val="F3FAFF"/>
          </a:solidFill>
          <a:ln w="3175" algn="ctr">
            <a:noFill/>
            <a:miter lim="800000"/>
            <a:headEnd/>
            <a:tailEnd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defTabSz="914400"/>
            <a:endParaRPr lang="ko-KR" altLang="ko-KR" dirty="0" smtClean="0">
              <a:solidFill>
                <a:prstClr val="black"/>
              </a:solidFill>
              <a:latin typeface="Rix모던고딕 L" panose="02020603020101020101" pitchFamily="18" charset="-127"/>
              <a:ea typeface="Rix모던고딕 L" panose="02020603020101020101" pitchFamily="18" charset="-127"/>
              <a:cs typeface="굴림" pitchFamily="50" charset="-127"/>
            </a:endParaRPr>
          </a:p>
        </p:txBody>
      </p:sp>
      <p:sp>
        <p:nvSpPr>
          <p:cNvPr id="30" name="AutoShape 3"/>
          <p:cNvSpPr>
            <a:spLocks noChangeArrowheads="1"/>
          </p:cNvSpPr>
          <p:nvPr/>
        </p:nvSpPr>
        <p:spPr bwMode="auto">
          <a:xfrm>
            <a:off x="4617019" y="1786189"/>
            <a:ext cx="4275461" cy="50616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DD6520"/>
          </a:solidFill>
          <a:ln w="3175" algn="ctr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defTabSz="914400"/>
            <a:r>
              <a:rPr lang="ko-KR" altLang="en-US" sz="2400" b="1" dirty="0" smtClean="0">
                <a:solidFill>
                  <a:srgbClr val="FFFFFF"/>
                </a:solidFill>
                <a:latin typeface="+mn-ea"/>
                <a:cs typeface="굴림" pitchFamily="50" charset="-127"/>
              </a:rPr>
              <a:t>내부</a:t>
            </a:r>
            <a:endParaRPr lang="ko-KR" altLang="en-US" sz="2400" b="1" dirty="0">
              <a:solidFill>
                <a:srgbClr val="FFFFFF"/>
              </a:solidFill>
              <a:latin typeface="+mn-ea"/>
              <a:cs typeface="굴림" pitchFamily="50" charset="-127"/>
            </a:endParaRPr>
          </a:p>
        </p:txBody>
      </p:sp>
      <p:sp>
        <p:nvSpPr>
          <p:cNvPr id="31" name="Freeform 4"/>
          <p:cNvSpPr>
            <a:spLocks/>
          </p:cNvSpPr>
          <p:nvPr/>
        </p:nvSpPr>
        <p:spPr bwMode="auto">
          <a:xfrm>
            <a:off x="4617020" y="1786190"/>
            <a:ext cx="3352079" cy="305620"/>
          </a:xfrm>
          <a:custGeom>
            <a:avLst/>
            <a:gdLst>
              <a:gd name="T0" fmla="*/ 0 w 545"/>
              <a:gd name="T1" fmla="*/ 0 h 317"/>
              <a:gd name="T2" fmla="*/ 0 w 545"/>
              <a:gd name="T3" fmla="*/ 317 h 317"/>
              <a:gd name="T4" fmla="*/ 545 w 545"/>
              <a:gd name="T5" fmla="*/ 3 h 317"/>
              <a:gd name="T6" fmla="*/ 0 w 545"/>
              <a:gd name="T7" fmla="*/ 0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45" h="317">
                <a:moveTo>
                  <a:pt x="0" y="0"/>
                </a:moveTo>
                <a:lnTo>
                  <a:pt x="0" y="317"/>
                </a:lnTo>
                <a:lnTo>
                  <a:pt x="545" y="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14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prstClr val="black"/>
              </a:solidFill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</p:txBody>
      </p:sp>
      <p:sp>
        <p:nvSpPr>
          <p:cNvPr id="32" name="Rectangle 4"/>
          <p:cNvSpPr>
            <a:spLocks noChangeArrowheads="1"/>
          </p:cNvSpPr>
          <p:nvPr/>
        </p:nvSpPr>
        <p:spPr bwMode="auto">
          <a:xfrm>
            <a:off x="4617019" y="2266501"/>
            <a:ext cx="4275461" cy="3697737"/>
          </a:xfrm>
          <a:prstGeom prst="rect">
            <a:avLst/>
          </a:prstGeom>
          <a:solidFill>
            <a:srgbClr val="FEEADB"/>
          </a:solidFill>
          <a:ln w="3175" algn="ctr">
            <a:noFill/>
            <a:miter lim="800000"/>
            <a:headEnd/>
            <a:tailEnd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defTabSz="914400"/>
            <a:endParaRPr lang="ko-KR" altLang="ko-KR" dirty="0">
              <a:solidFill>
                <a:prstClr val="black"/>
              </a:solidFill>
              <a:latin typeface="Rix모던고딕 L" panose="02020603020101020101" pitchFamily="18" charset="-127"/>
              <a:ea typeface="Rix모던고딕 L" panose="02020603020101020101" pitchFamily="18" charset="-127"/>
              <a:cs typeface="굴림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494159" y="2654910"/>
            <a:ext cx="3573016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2000" b="1" dirty="0"/>
              <a:t>모럴 해저드와 윤리경영  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2000" b="1" dirty="0"/>
              <a:t>중요성에 대한 몰이해 </a:t>
            </a:r>
            <a:r>
              <a:rPr lang="en-US" altLang="ko-KR" sz="2000" b="1" dirty="0" smtClean="0"/>
              <a:t/>
            </a:r>
            <a:br>
              <a:rPr lang="en-US" altLang="ko-KR" sz="2000" b="1" dirty="0" smtClean="0"/>
            </a:br>
            <a:r>
              <a:rPr lang="en-US" altLang="ko-KR" sz="2000" b="1" dirty="0" smtClean="0"/>
              <a:t>(</a:t>
            </a:r>
            <a:r>
              <a:rPr lang="ko-KR" altLang="en-US" sz="2000" b="1" dirty="0" smtClean="0"/>
              <a:t>지역 </a:t>
            </a:r>
            <a:r>
              <a:rPr lang="ko-KR" altLang="en-US" sz="2000" b="1" dirty="0"/>
              <a:t>활성화 </a:t>
            </a:r>
            <a:r>
              <a:rPr lang="en-US" altLang="ko-KR" sz="2000" b="1" dirty="0"/>
              <a:t>vs </a:t>
            </a:r>
            <a:r>
              <a:rPr lang="ko-KR" altLang="en-US" sz="2000" b="1" dirty="0" smtClean="0"/>
              <a:t>취약계층</a:t>
            </a:r>
            <a:r>
              <a:rPr lang="en-US" altLang="ko-KR" sz="2000" b="1" dirty="0" smtClean="0"/>
              <a:t>)</a:t>
            </a:r>
            <a:endParaRPr lang="en-US" altLang="ko-KR" sz="2000" b="1" dirty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2000" b="1" dirty="0" err="1"/>
              <a:t>사회적문제</a:t>
            </a:r>
            <a:r>
              <a:rPr lang="ko-KR" altLang="en-US" sz="2000" b="1" dirty="0"/>
              <a:t> 인식 부족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2000" b="1" dirty="0"/>
              <a:t>미션에 대한 공감 부족 </a:t>
            </a:r>
          </a:p>
        </p:txBody>
      </p:sp>
      <p:sp>
        <p:nvSpPr>
          <p:cNvPr id="37" name="직사각형 36"/>
          <p:cNvSpPr/>
          <p:nvPr/>
        </p:nvSpPr>
        <p:spPr>
          <a:xfrm>
            <a:off x="4916034" y="2654910"/>
            <a:ext cx="390411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2000" b="1" dirty="0" smtClean="0"/>
              <a:t>창업기 </a:t>
            </a:r>
            <a:r>
              <a:rPr lang="ko-KR" altLang="en-US" sz="2000" b="1" dirty="0"/>
              <a:t>이후 신규 직원과의 미션 공유 한계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2000" b="1" dirty="0" err="1" smtClean="0"/>
              <a:t>사회적기업</a:t>
            </a:r>
            <a:r>
              <a:rPr lang="ko-KR" altLang="en-US" sz="2000" b="1" dirty="0" smtClean="0"/>
              <a:t> </a:t>
            </a:r>
            <a:r>
              <a:rPr lang="ko-KR" altLang="en-US" sz="2000" b="1" dirty="0"/>
              <a:t>정체성 </a:t>
            </a:r>
            <a:r>
              <a:rPr lang="en-US" altLang="ko-KR" sz="2000" b="1" dirty="0" smtClean="0"/>
              <a:t/>
            </a:r>
            <a:br>
              <a:rPr lang="en-US" altLang="ko-KR" sz="2000" b="1" dirty="0" smtClean="0"/>
            </a:br>
            <a:r>
              <a:rPr lang="en-US" altLang="ko-KR" sz="2000" b="1" dirty="0" smtClean="0"/>
              <a:t>(</a:t>
            </a:r>
            <a:r>
              <a:rPr lang="ko-KR" altLang="en-US" sz="2000" b="1" dirty="0" smtClean="0"/>
              <a:t>영리기업과 </a:t>
            </a:r>
            <a:r>
              <a:rPr lang="en-US" altLang="ko-KR" sz="2000" b="1" dirty="0"/>
              <a:t>NGO 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2000" b="1" dirty="0" smtClean="0"/>
              <a:t>경영관리 </a:t>
            </a:r>
            <a:r>
              <a:rPr lang="ko-KR" altLang="en-US" sz="2000" b="1" dirty="0"/>
              <a:t>인사관리 시스템과 </a:t>
            </a:r>
            <a:r>
              <a:rPr lang="en-US" altLang="ko-KR" sz="2000" b="1" dirty="0" smtClean="0"/>
              <a:t/>
            </a:r>
            <a:br>
              <a:rPr lang="en-US" altLang="ko-KR" sz="2000" b="1" dirty="0" smtClean="0"/>
            </a:br>
            <a:r>
              <a:rPr lang="ko-KR" altLang="en-US" sz="2000" b="1" dirty="0" smtClean="0"/>
              <a:t>미션 </a:t>
            </a:r>
            <a:r>
              <a:rPr lang="ko-KR" altLang="en-US" sz="2000" b="1" dirty="0"/>
              <a:t>연계 </a:t>
            </a:r>
            <a:r>
              <a:rPr lang="ko-KR" altLang="en-US" sz="2000" b="1" dirty="0" smtClean="0"/>
              <a:t>부족 </a:t>
            </a:r>
            <a:endParaRPr lang="ko-KR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468443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미션 유형 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147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pSp>
        <p:nvGrpSpPr>
          <p:cNvPr id="16" name="그룹 6"/>
          <p:cNvGrpSpPr>
            <a:grpSpLocks/>
          </p:cNvGrpSpPr>
          <p:nvPr/>
        </p:nvGrpSpPr>
        <p:grpSpPr bwMode="auto">
          <a:xfrm>
            <a:off x="2555776" y="1844675"/>
            <a:ext cx="6187948" cy="828675"/>
            <a:chOff x="3298653" y="1147589"/>
            <a:chExt cx="1276223" cy="829545"/>
          </a:xfrm>
        </p:grpSpPr>
        <p:sp>
          <p:nvSpPr>
            <p:cNvPr id="17" name="모서리가 둥근 직사각형 16"/>
            <p:cNvSpPr/>
            <p:nvPr/>
          </p:nvSpPr>
          <p:spPr>
            <a:xfrm>
              <a:off x="3298653" y="1147589"/>
              <a:ext cx="1276223" cy="82954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sp>
        <p:sp>
          <p:nvSpPr>
            <p:cNvPr id="18" name="모서리가 둥근 직사각형 6"/>
            <p:cNvSpPr/>
            <p:nvPr/>
          </p:nvSpPr>
          <p:spPr>
            <a:xfrm>
              <a:off x="3339274" y="1187318"/>
              <a:ext cx="1194982" cy="75008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36000" tIns="36000" rIns="36000" bIns="36000" spcCol="1270" anchor="ctr"/>
            <a:lstStyle/>
            <a:p>
              <a:pPr algn="ctr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2000" b="1" kern="0" dirty="0">
                  <a:solidFill>
                    <a:schemeClr val="tx1"/>
                  </a:solidFill>
                  <a:latin typeface="+mn-ea"/>
                </a:rPr>
                <a:t>사람들이 더욱 효과적으로 일하도록 돕는다</a:t>
              </a:r>
              <a:endParaRPr lang="en-US" altLang="ko-KR" sz="2000" b="1" kern="0" dirty="0">
                <a:solidFill>
                  <a:schemeClr val="tx1"/>
                </a:solidFill>
                <a:latin typeface="+mn-ea"/>
              </a:endParaRPr>
            </a:p>
            <a:p>
              <a:pPr algn="ctr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000" b="1" kern="0" dirty="0">
                  <a:solidFill>
                    <a:schemeClr val="tx1"/>
                  </a:solidFill>
                  <a:latin typeface="+mn-ea"/>
                </a:rPr>
                <a:t>&lt;</a:t>
              </a:r>
              <a:r>
                <a:rPr lang="ko-KR" altLang="en-US" sz="2000" b="1" kern="0" dirty="0" err="1">
                  <a:solidFill>
                    <a:schemeClr val="tx1"/>
                  </a:solidFill>
                  <a:latin typeface="+mn-ea"/>
                </a:rPr>
                <a:t>스틸</a:t>
              </a:r>
              <a:r>
                <a:rPr lang="ko-KR" altLang="en-US" sz="2000" b="1" kern="0" dirty="0">
                  <a:solidFill>
                    <a:schemeClr val="tx1"/>
                  </a:solidFill>
                  <a:latin typeface="+mn-ea"/>
                </a:rPr>
                <a:t> 케이스 </a:t>
              </a:r>
              <a:r>
                <a:rPr lang="en-US" altLang="ko-KR" sz="2000" b="1" kern="0" dirty="0">
                  <a:solidFill>
                    <a:schemeClr val="tx1"/>
                  </a:solidFill>
                  <a:latin typeface="+mn-ea"/>
                </a:rPr>
                <a:t>90</a:t>
              </a:r>
              <a:r>
                <a:rPr lang="ko-KR" altLang="en-US" sz="2000" b="1" kern="0" dirty="0">
                  <a:solidFill>
                    <a:schemeClr val="tx1"/>
                  </a:solidFill>
                  <a:latin typeface="+mn-ea"/>
                </a:rPr>
                <a:t>년 가구회사</a:t>
              </a:r>
              <a:r>
                <a:rPr lang="en-US" altLang="ko-KR" sz="2000" b="1" kern="0" dirty="0">
                  <a:solidFill>
                    <a:schemeClr val="tx1"/>
                  </a:solidFill>
                  <a:latin typeface="+mn-ea"/>
                </a:rPr>
                <a:t>&gt;</a:t>
              </a:r>
              <a:endParaRPr lang="ko-KR" altLang="en-US" sz="2000" b="1" kern="0" dirty="0">
                <a:solidFill>
                  <a:schemeClr val="tx1"/>
                </a:solidFill>
                <a:latin typeface="+mn-ea"/>
              </a:endParaRPr>
            </a:p>
          </p:txBody>
        </p:sp>
      </p:grpSp>
      <p:grpSp>
        <p:nvGrpSpPr>
          <p:cNvPr id="41" name="그룹 6"/>
          <p:cNvGrpSpPr>
            <a:grpSpLocks/>
          </p:cNvGrpSpPr>
          <p:nvPr/>
        </p:nvGrpSpPr>
        <p:grpSpPr bwMode="auto">
          <a:xfrm>
            <a:off x="2555776" y="3307715"/>
            <a:ext cx="6187948" cy="828675"/>
            <a:chOff x="3298653" y="1147589"/>
            <a:chExt cx="1276223" cy="829545"/>
          </a:xfrm>
        </p:grpSpPr>
        <p:sp>
          <p:nvSpPr>
            <p:cNvPr id="42" name="모서리가 둥근 직사각형 41"/>
            <p:cNvSpPr/>
            <p:nvPr/>
          </p:nvSpPr>
          <p:spPr>
            <a:xfrm>
              <a:off x="3298653" y="1147589"/>
              <a:ext cx="1276223" cy="82954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sp>
        <p:sp>
          <p:nvSpPr>
            <p:cNvPr id="43" name="모서리가 둥근 직사각형 6"/>
            <p:cNvSpPr/>
            <p:nvPr/>
          </p:nvSpPr>
          <p:spPr>
            <a:xfrm>
              <a:off x="3339274" y="1187318"/>
              <a:ext cx="1194982" cy="75008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36000" tIns="36000" rIns="36000" bIns="36000" spcCol="1270" anchor="ctr"/>
            <a:lstStyle/>
            <a:p>
              <a:pPr algn="ctr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2000" b="1" kern="0" dirty="0">
                  <a:solidFill>
                    <a:schemeClr val="tx1"/>
                  </a:solidFill>
                  <a:latin typeface="+mn-ea"/>
                </a:rPr>
                <a:t>대부분의 기업들</a:t>
              </a:r>
              <a:br>
                <a:rPr lang="ko-KR" altLang="en-US" sz="2000" b="1" kern="0" dirty="0">
                  <a:solidFill>
                    <a:schemeClr val="tx1"/>
                  </a:solidFill>
                  <a:latin typeface="+mn-ea"/>
                </a:rPr>
              </a:br>
              <a:r>
                <a:rPr lang="en-US" altLang="ko-KR" sz="2000" b="1" kern="0" dirty="0">
                  <a:solidFill>
                    <a:schemeClr val="tx1"/>
                  </a:solidFill>
                  <a:latin typeface="+mn-ea"/>
                </a:rPr>
                <a:t>&lt;</a:t>
              </a:r>
              <a:r>
                <a:rPr lang="ko-KR" altLang="en-US" sz="2000" b="1" kern="0" dirty="0" err="1">
                  <a:solidFill>
                    <a:schemeClr val="tx1"/>
                  </a:solidFill>
                  <a:latin typeface="+mn-ea"/>
                </a:rPr>
                <a:t>존슨앤존슨</a:t>
              </a:r>
              <a:r>
                <a:rPr lang="en-US" altLang="ko-KR" sz="2000" b="1" kern="0" dirty="0">
                  <a:solidFill>
                    <a:schemeClr val="tx1"/>
                  </a:solidFill>
                  <a:latin typeface="+mn-ea"/>
                </a:rPr>
                <a:t>&gt; </a:t>
              </a:r>
              <a:r>
                <a:rPr lang="ko-KR" altLang="en-US" sz="2000" b="1" kern="0" dirty="0">
                  <a:solidFill>
                    <a:schemeClr val="tx1"/>
                  </a:solidFill>
                  <a:latin typeface="+mn-ea"/>
                </a:rPr>
                <a:t>등</a:t>
              </a:r>
            </a:p>
          </p:txBody>
        </p:sp>
      </p:grpSp>
      <p:grpSp>
        <p:nvGrpSpPr>
          <p:cNvPr id="44" name="그룹 6"/>
          <p:cNvGrpSpPr>
            <a:grpSpLocks/>
          </p:cNvGrpSpPr>
          <p:nvPr/>
        </p:nvGrpSpPr>
        <p:grpSpPr bwMode="auto">
          <a:xfrm>
            <a:off x="2555776" y="4770755"/>
            <a:ext cx="6187948" cy="828675"/>
            <a:chOff x="3298653" y="1147589"/>
            <a:chExt cx="1276223" cy="829545"/>
          </a:xfrm>
        </p:grpSpPr>
        <p:sp>
          <p:nvSpPr>
            <p:cNvPr id="45" name="모서리가 둥근 직사각형 44"/>
            <p:cNvSpPr/>
            <p:nvPr/>
          </p:nvSpPr>
          <p:spPr>
            <a:xfrm>
              <a:off x="3298653" y="1147589"/>
              <a:ext cx="1276223" cy="82954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sp>
        <p:sp>
          <p:nvSpPr>
            <p:cNvPr id="46" name="모서리가 둥근 직사각형 6"/>
            <p:cNvSpPr/>
            <p:nvPr/>
          </p:nvSpPr>
          <p:spPr>
            <a:xfrm>
              <a:off x="3339274" y="1187318"/>
              <a:ext cx="1194982" cy="75008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36000" tIns="36000" rIns="36000" bIns="36000" spcCol="1270" anchor="ctr"/>
            <a:lstStyle/>
            <a:p>
              <a:pPr algn="ctr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000" b="1" kern="0" dirty="0">
                  <a:solidFill>
                    <a:schemeClr val="tx1"/>
                  </a:solidFill>
                  <a:latin typeface="+mn-ea"/>
                </a:rPr>
                <a:t>1989</a:t>
              </a:r>
              <a:r>
                <a:rPr lang="ko-KR" altLang="en-US" sz="2000" b="1" kern="0" dirty="0">
                  <a:solidFill>
                    <a:schemeClr val="tx1"/>
                  </a:solidFill>
                  <a:latin typeface="+mn-ea"/>
                </a:rPr>
                <a:t>년 전략 계획</a:t>
              </a:r>
              <a:r>
                <a:rPr lang="en-US" altLang="ko-KR" sz="2000" b="1" kern="0" dirty="0">
                  <a:solidFill>
                    <a:schemeClr val="tx1"/>
                  </a:solidFill>
                  <a:latin typeface="+mn-ea"/>
                </a:rPr>
                <a:t>… 91</a:t>
              </a:r>
              <a:r>
                <a:rPr lang="ko-KR" altLang="en-US" sz="2000" b="1" kern="0" dirty="0">
                  <a:solidFill>
                    <a:schemeClr val="tx1"/>
                  </a:solidFill>
                  <a:latin typeface="+mn-ea"/>
                </a:rPr>
                <a:t>년 전략계획</a:t>
              </a:r>
            </a:p>
            <a:p>
              <a:pPr algn="ctr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000" b="1" kern="0" dirty="0">
                  <a:solidFill>
                    <a:schemeClr val="tx1"/>
                  </a:solidFill>
                  <a:latin typeface="+mn-ea"/>
                </a:rPr>
                <a:t>&lt; </a:t>
              </a:r>
              <a:r>
                <a:rPr lang="ko-KR" altLang="en-US" sz="2000" b="1" kern="0" dirty="0" err="1">
                  <a:solidFill>
                    <a:schemeClr val="tx1"/>
                  </a:solidFill>
                  <a:latin typeface="+mn-ea"/>
                </a:rPr>
                <a:t>가네트</a:t>
              </a:r>
              <a:r>
                <a:rPr lang="ko-KR" altLang="en-US" sz="2000" b="1" kern="0" dirty="0">
                  <a:solidFill>
                    <a:schemeClr val="tx1"/>
                  </a:solidFill>
                  <a:latin typeface="+mn-ea"/>
                </a:rPr>
                <a:t> 미디어 그룹 </a:t>
              </a:r>
              <a:r>
                <a:rPr lang="en-US" altLang="ko-KR" sz="2000" b="1" kern="0" dirty="0">
                  <a:solidFill>
                    <a:schemeClr val="tx1"/>
                  </a:solidFill>
                  <a:latin typeface="+mn-ea"/>
                </a:rPr>
                <a:t>&gt;</a:t>
              </a:r>
            </a:p>
          </p:txBody>
        </p:sp>
      </p:grpSp>
      <p:grpSp>
        <p:nvGrpSpPr>
          <p:cNvPr id="47" name="그룹 11"/>
          <p:cNvGrpSpPr>
            <a:grpSpLocks/>
          </p:cNvGrpSpPr>
          <p:nvPr/>
        </p:nvGrpSpPr>
        <p:grpSpPr bwMode="auto">
          <a:xfrm>
            <a:off x="539552" y="3293665"/>
            <a:ext cx="2376487" cy="830262"/>
            <a:chOff x="1720828" y="1233"/>
            <a:chExt cx="1276223" cy="829545"/>
          </a:xfrm>
        </p:grpSpPr>
        <p:sp>
          <p:nvSpPr>
            <p:cNvPr id="48" name="모서리가 둥근 직사각형 22"/>
            <p:cNvSpPr/>
            <p:nvPr/>
          </p:nvSpPr>
          <p:spPr>
            <a:xfrm>
              <a:off x="1720828" y="1233"/>
              <a:ext cx="1276223" cy="829545"/>
            </a:xfrm>
            <a:prstGeom prst="homePlate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</p:sp>
        <p:sp>
          <p:nvSpPr>
            <p:cNvPr id="49" name="모서리가 둥근 직사각형 4"/>
            <p:cNvSpPr/>
            <p:nvPr/>
          </p:nvSpPr>
          <p:spPr>
            <a:xfrm>
              <a:off x="1761749" y="42472"/>
              <a:ext cx="1194381" cy="747066"/>
            </a:xfrm>
            <a:prstGeom prst="homePlate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000" tIns="36000" rIns="36000" bIns="36000" spcCol="1270" anchor="ctr"/>
            <a:lstStyle/>
            <a:p>
              <a:pPr algn="ct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ko-KR" altLang="en-US" sz="2000" b="1">
                  <a:solidFill>
                    <a:schemeClr val="tx1"/>
                  </a:solidFill>
                  <a:latin typeface="+mn-ea"/>
                </a:rPr>
                <a:t>미션 선언문</a:t>
              </a:r>
              <a:endParaRPr lang="ko-KR" altLang="en-US" sz="2000" b="1" dirty="0">
                <a:solidFill>
                  <a:schemeClr val="tx1"/>
                </a:solidFill>
                <a:latin typeface="+mn-ea"/>
              </a:endParaRPr>
            </a:p>
          </p:txBody>
        </p:sp>
      </p:grpSp>
      <p:grpSp>
        <p:nvGrpSpPr>
          <p:cNvPr id="50" name="그룹 14"/>
          <p:cNvGrpSpPr>
            <a:grpSpLocks/>
          </p:cNvGrpSpPr>
          <p:nvPr/>
        </p:nvGrpSpPr>
        <p:grpSpPr bwMode="auto">
          <a:xfrm>
            <a:off x="539552" y="4742656"/>
            <a:ext cx="2376487" cy="830263"/>
            <a:chOff x="1720828" y="1233"/>
            <a:chExt cx="1276223" cy="829545"/>
          </a:xfrm>
        </p:grpSpPr>
        <p:sp>
          <p:nvSpPr>
            <p:cNvPr id="51" name="모서리가 둥근 직사각형 25"/>
            <p:cNvSpPr/>
            <p:nvPr/>
          </p:nvSpPr>
          <p:spPr>
            <a:xfrm>
              <a:off x="1720828" y="1233"/>
              <a:ext cx="1276223" cy="829545"/>
            </a:xfrm>
            <a:prstGeom prst="homePlate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</p:sp>
        <p:sp>
          <p:nvSpPr>
            <p:cNvPr id="52" name="모서리가 둥근 직사각형 4"/>
            <p:cNvSpPr/>
            <p:nvPr/>
          </p:nvSpPr>
          <p:spPr>
            <a:xfrm>
              <a:off x="1761749" y="42472"/>
              <a:ext cx="1194381" cy="747066"/>
            </a:xfrm>
            <a:prstGeom prst="homePlate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000" tIns="36000" rIns="36000" bIns="36000" spcCol="1270" anchor="ctr"/>
            <a:lstStyle/>
            <a:p>
              <a:pPr algn="ct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ko-KR" altLang="en-US" sz="2000" b="1" dirty="0">
                  <a:solidFill>
                    <a:schemeClr val="tx1"/>
                  </a:solidFill>
                  <a:latin typeface="+mn-ea"/>
                </a:rPr>
                <a:t>미션 비전 혼합형</a:t>
              </a:r>
            </a:p>
          </p:txBody>
        </p:sp>
      </p:grpSp>
      <p:grpSp>
        <p:nvGrpSpPr>
          <p:cNvPr id="53" name="그룹 5"/>
          <p:cNvGrpSpPr>
            <a:grpSpLocks/>
          </p:cNvGrpSpPr>
          <p:nvPr/>
        </p:nvGrpSpPr>
        <p:grpSpPr bwMode="auto">
          <a:xfrm>
            <a:off x="539552" y="1844675"/>
            <a:ext cx="2376487" cy="830262"/>
            <a:chOff x="1720828" y="1233"/>
            <a:chExt cx="1276223" cy="829545"/>
          </a:xfrm>
        </p:grpSpPr>
        <p:sp>
          <p:nvSpPr>
            <p:cNvPr id="54" name="모서리가 둥근 직사각형 13"/>
            <p:cNvSpPr/>
            <p:nvPr/>
          </p:nvSpPr>
          <p:spPr>
            <a:xfrm>
              <a:off x="1720828" y="1233"/>
              <a:ext cx="1276223" cy="829545"/>
            </a:xfrm>
            <a:prstGeom prst="homePlate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</p:sp>
        <p:sp>
          <p:nvSpPr>
            <p:cNvPr id="55" name="모서리가 둥근 직사각형 4"/>
            <p:cNvSpPr/>
            <p:nvPr/>
          </p:nvSpPr>
          <p:spPr>
            <a:xfrm>
              <a:off x="1761749" y="42472"/>
              <a:ext cx="1194381" cy="747066"/>
            </a:xfrm>
            <a:prstGeom prst="homePlate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36000" tIns="36000" rIns="36000" bIns="36000" spcCol="1270" anchor="ctr"/>
            <a:lstStyle/>
            <a:p>
              <a:pPr algn="ct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ko-KR" altLang="en-US" sz="2000" b="1" dirty="0" err="1">
                  <a:solidFill>
                    <a:schemeClr val="tx1"/>
                  </a:solidFill>
                  <a:latin typeface="+mn-ea"/>
                </a:rPr>
                <a:t>한문장</a:t>
              </a:r>
              <a:r>
                <a:rPr lang="en-US" altLang="ko-KR" sz="2000" b="1" dirty="0">
                  <a:solidFill>
                    <a:schemeClr val="tx1"/>
                  </a:solidFill>
                  <a:latin typeface="+mn-ea"/>
                </a:rPr>
                <a:t>/</a:t>
              </a:r>
              <a:r>
                <a:rPr lang="ko-KR" altLang="en-US" sz="2000" b="1" dirty="0">
                  <a:solidFill>
                    <a:schemeClr val="tx1"/>
                  </a:solidFill>
                  <a:latin typeface="+mn-ea"/>
                </a:rPr>
                <a:t>슬로건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70247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미션 사례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148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1" name="모서리가 둥근 직사각형 60"/>
          <p:cNvSpPr/>
          <p:nvPr/>
        </p:nvSpPr>
        <p:spPr>
          <a:xfrm>
            <a:off x="1900238" y="1196752"/>
            <a:ext cx="6775450" cy="323850"/>
          </a:xfrm>
          <a:prstGeom prst="roundRect">
            <a:avLst/>
          </a:prstGeom>
          <a:ln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ea"/>
                <a:cs typeface="+mn-cs"/>
              </a:rPr>
              <a:t>미션</a:t>
            </a:r>
            <a:endParaRPr kumimoji="0" lang="ko-KR" altLang="en-US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62" name="직선 연결선 61"/>
          <p:cNvCxnSpPr/>
          <p:nvPr/>
        </p:nvCxnSpPr>
        <p:spPr>
          <a:xfrm>
            <a:off x="276225" y="1922239"/>
            <a:ext cx="8567738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63" name="모서리가 둥근 직사각형 62"/>
          <p:cNvSpPr/>
          <p:nvPr/>
        </p:nvSpPr>
        <p:spPr>
          <a:xfrm>
            <a:off x="250825" y="1196752"/>
            <a:ext cx="1441450" cy="323850"/>
          </a:xfrm>
          <a:prstGeom prst="roundRect">
            <a:avLst/>
          </a:prstGeom>
          <a:ln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ea"/>
                <a:cs typeface="+mn-cs"/>
              </a:rPr>
              <a:t>사명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1855788" y="1557114"/>
            <a:ext cx="5184433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</a:rPr>
              <a:t>청소년들이 대학 교육을 받을 수 있도록 하여 빈곤의 순환을 깨트린다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319088" y="1557114"/>
            <a:ext cx="1373187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kumimoji="0" lang="en-US" altLang="ja-JP" sz="1400" b="1" dirty="0" err="1">
                <a:latin typeface="+mn-ea"/>
              </a:rPr>
              <a:t>Juma</a:t>
            </a:r>
            <a:r>
              <a:rPr kumimoji="0" lang="en-US" altLang="ja-JP" sz="1400" b="1" dirty="0">
                <a:latin typeface="+mn-ea"/>
              </a:rPr>
              <a:t> Ventures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1847850" y="1960339"/>
            <a:ext cx="5816016" cy="8248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107315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몇 백만 명의 사람들을 행복하게 하고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, </a:t>
            </a:r>
            <a:r>
              <a:rPr kumimoji="0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건전한 미국의 가치관을 모색하고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, </a:t>
            </a:r>
          </a:p>
          <a:p>
            <a:pPr marL="0" marR="0" lvl="0" indent="0" defTabSz="107315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보호 육성하고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, </a:t>
            </a:r>
            <a:r>
              <a:rPr kumimoji="0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넓힌다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. </a:t>
            </a:r>
            <a:r>
              <a:rPr kumimoji="0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디즈니의 </a:t>
            </a: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「</a:t>
            </a:r>
            <a:r>
              <a:rPr kumimoji="0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마법</a:t>
            </a: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」</a:t>
            </a:r>
            <a:r>
              <a:rPr kumimoji="0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의 이미지를 철저하게 관리하고 지킨다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.</a:t>
            </a:r>
            <a:endParaRPr kumimoji="0" lang="en-US" altLang="ja-JP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</a:endParaRPr>
          </a:p>
          <a:p>
            <a:pPr marL="0" marR="0" lvl="0" indent="0" defTabSz="107315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창조력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, </a:t>
            </a:r>
            <a:r>
              <a:rPr kumimoji="0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꿈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, </a:t>
            </a:r>
            <a:r>
              <a:rPr kumimoji="0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상상력을 활발히 진보시킨다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.</a:t>
            </a:r>
            <a:endParaRPr kumimoji="0" lang="en-US" altLang="ja-JP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387350" y="2185764"/>
            <a:ext cx="1152525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073150" eaLnBrk="0" latinLnBrk="0" hangingPunct="0">
              <a:spcBef>
                <a:spcPct val="20000"/>
              </a:spcBef>
              <a:defRPr/>
            </a:pPr>
            <a:r>
              <a:rPr kumimoji="0" lang="en-US" altLang="ko-KR" sz="1400" b="1" dirty="0">
                <a:solidFill>
                  <a:srgbClr val="000000"/>
                </a:solidFill>
                <a:latin typeface="+mn-ea"/>
              </a:rPr>
              <a:t>Walt Disney</a:t>
            </a:r>
            <a:endParaRPr kumimoji="0" lang="en-US" altLang="ja-JP" sz="1400" b="1" dirty="0">
              <a:solidFill>
                <a:srgbClr val="000000"/>
              </a:solidFill>
              <a:latin typeface="+mn-ea"/>
            </a:endParaRPr>
          </a:p>
        </p:txBody>
      </p:sp>
      <p:cxnSp>
        <p:nvCxnSpPr>
          <p:cNvPr id="68" name="직선 연결선 67"/>
          <p:cNvCxnSpPr/>
          <p:nvPr/>
        </p:nvCxnSpPr>
        <p:spPr>
          <a:xfrm>
            <a:off x="250825" y="2808064"/>
            <a:ext cx="8569325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69" name="TextBox 68"/>
          <p:cNvSpPr txBox="1"/>
          <p:nvPr/>
        </p:nvSpPr>
        <p:spPr>
          <a:xfrm>
            <a:off x="1838325" y="2822352"/>
            <a:ext cx="5448928" cy="8248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107315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당사는 </a:t>
            </a: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「</a:t>
            </a:r>
            <a:r>
              <a:rPr kumimoji="0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아픔과 병환을 경감시키기 위해</a:t>
            </a: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」</a:t>
            </a:r>
            <a:r>
              <a:rPr kumimoji="0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존재하고 있다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. </a:t>
            </a:r>
          </a:p>
          <a:p>
            <a:pPr marL="0" marR="0" lvl="0" indent="0" defTabSz="107315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우리들의 책임을 서열이 있다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. </a:t>
            </a:r>
            <a:r>
              <a:rPr kumimoji="0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첫째가 고객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, </a:t>
            </a:r>
            <a:r>
              <a:rPr kumimoji="0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둘째가 종업원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, </a:t>
            </a:r>
            <a:r>
              <a:rPr kumimoji="0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셋째가 사회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, </a:t>
            </a:r>
          </a:p>
          <a:p>
            <a:pPr marL="0" marR="0" lvl="0" indent="0" defTabSz="107315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그리고 주주는 네 번째 이다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.   </a:t>
            </a:r>
            <a:r>
              <a:rPr kumimoji="0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권위의 분산</a:t>
            </a: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＝</a:t>
            </a:r>
            <a:r>
              <a:rPr kumimoji="0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창조력</a:t>
            </a: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＝</a:t>
            </a:r>
            <a:r>
              <a:rPr kumimoji="0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생산성</a:t>
            </a:r>
            <a:endParaRPr kumimoji="0" lang="en-US" altLang="ja-JP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422275" y="2925539"/>
            <a:ext cx="1063625" cy="5667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073150" eaLnBrk="0" latinLnBrk="0" hangingPunct="0">
              <a:spcBef>
                <a:spcPct val="20000"/>
              </a:spcBef>
              <a:defRPr/>
            </a:pPr>
            <a:r>
              <a:rPr kumimoji="0" lang="en-US" altLang="ja-JP" sz="1400" b="1" dirty="0">
                <a:solidFill>
                  <a:srgbClr val="000000"/>
                </a:solidFill>
                <a:latin typeface="+mn-ea"/>
              </a:rPr>
              <a:t>Johnson &amp;</a:t>
            </a:r>
          </a:p>
          <a:p>
            <a:pPr algn="ctr" defTabSz="1073150" eaLnBrk="0" latinLnBrk="0" hangingPunct="0">
              <a:spcBef>
                <a:spcPct val="20000"/>
              </a:spcBef>
              <a:defRPr/>
            </a:pPr>
            <a:r>
              <a:rPr kumimoji="0" lang="en-US" altLang="ja-JP" sz="1400" b="1" dirty="0">
                <a:solidFill>
                  <a:srgbClr val="000000"/>
                </a:solidFill>
                <a:latin typeface="+mn-ea"/>
              </a:rPr>
              <a:t>Johnson</a:t>
            </a:r>
          </a:p>
        </p:txBody>
      </p:sp>
      <p:cxnSp>
        <p:nvCxnSpPr>
          <p:cNvPr id="71" name="직선 연결선 70"/>
          <p:cNvCxnSpPr/>
          <p:nvPr/>
        </p:nvCxnSpPr>
        <p:spPr>
          <a:xfrm>
            <a:off x="250825" y="3643089"/>
            <a:ext cx="8569325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72" name="TextBox 71"/>
          <p:cNvSpPr txBox="1"/>
          <p:nvPr/>
        </p:nvSpPr>
        <p:spPr>
          <a:xfrm>
            <a:off x="1838325" y="3643089"/>
            <a:ext cx="4027064" cy="8248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107315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우리들의 진정한 사업은 문제를 해결하는 것이다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. </a:t>
            </a:r>
          </a:p>
          <a:p>
            <a:pPr marL="0" marR="0" lvl="0" indent="0" defTabSz="107315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혁신</a:t>
            </a: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「</a:t>
            </a:r>
            <a:r>
              <a:rPr kumimoji="0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신상품의 아이디어를 파괴하는 것을 없게 한다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.</a:t>
            </a: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」</a:t>
            </a:r>
            <a:r>
              <a:rPr kumimoji="0" lang="ja-JP" altLang="ko-KR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 </a:t>
            </a:r>
            <a:endParaRPr kumimoji="0" lang="en-US" altLang="ja-JP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</a:endParaRPr>
          </a:p>
          <a:p>
            <a:pPr marL="0" marR="0" lvl="0" indent="0" defTabSz="107315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성실하게 노력한 결과의 실패에는 관용한다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.</a:t>
            </a:r>
            <a:endParaRPr kumimoji="0" lang="en-US" altLang="ja-JP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742323" y="3912964"/>
            <a:ext cx="425116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073150" eaLnBrk="0" latinLnBrk="0" hangingPunct="0">
              <a:spcBef>
                <a:spcPct val="20000"/>
              </a:spcBef>
              <a:defRPr/>
            </a:pPr>
            <a:r>
              <a:rPr kumimoji="0" lang="en-US" altLang="ko-KR" sz="1400" b="1" dirty="0">
                <a:solidFill>
                  <a:srgbClr val="000000"/>
                </a:solidFill>
                <a:latin typeface="+mn-ea"/>
              </a:rPr>
              <a:t>3M</a:t>
            </a:r>
            <a:endParaRPr kumimoji="0" lang="en-US" altLang="ja-JP" sz="1400" b="1" dirty="0">
              <a:solidFill>
                <a:srgbClr val="000000"/>
              </a:solidFill>
              <a:latin typeface="+mn-ea"/>
            </a:endParaRPr>
          </a:p>
        </p:txBody>
      </p:sp>
      <p:cxnSp>
        <p:nvCxnSpPr>
          <p:cNvPr id="74" name="직선 연결선 73"/>
          <p:cNvCxnSpPr/>
          <p:nvPr/>
        </p:nvCxnSpPr>
        <p:spPr>
          <a:xfrm>
            <a:off x="250825" y="4506689"/>
            <a:ext cx="8569325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75" name="TextBox 74"/>
          <p:cNvSpPr txBox="1"/>
          <p:nvPr/>
        </p:nvSpPr>
        <p:spPr>
          <a:xfrm>
            <a:off x="1838325" y="4508277"/>
            <a:ext cx="6454011" cy="56630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1073150" eaLnBrk="0" latinLnBrk="0" hangingPunct="0">
              <a:spcBef>
                <a:spcPct val="20000"/>
              </a:spcBef>
              <a:defRPr/>
            </a:pPr>
            <a:r>
              <a:rPr kumimoji="0" lang="ko-KR" altLang="en-US" sz="1400" b="0" dirty="0">
                <a:latin typeface="+mn-ea"/>
              </a:rPr>
              <a:t>물건의 재사용과 재순환을 통해 우리 사회의 생태적</a:t>
            </a:r>
            <a:r>
              <a:rPr kumimoji="0" lang="en-US" altLang="ko-KR" sz="1400" b="0" dirty="0">
                <a:latin typeface="+mn-ea"/>
              </a:rPr>
              <a:t>, </a:t>
            </a:r>
            <a:r>
              <a:rPr kumimoji="0" lang="ko-KR" altLang="en-US" sz="1400" b="0" dirty="0">
                <a:latin typeface="+mn-ea"/>
              </a:rPr>
              <a:t>친환경적 변화에 기여하고 국내외 </a:t>
            </a:r>
            <a:endParaRPr kumimoji="0" lang="en-US" altLang="ko-KR" sz="1400" b="0" dirty="0">
              <a:latin typeface="+mn-ea"/>
            </a:endParaRPr>
          </a:p>
          <a:p>
            <a:pPr defTabSz="1073150" eaLnBrk="0" latinLnBrk="0" hangingPunct="0">
              <a:spcBef>
                <a:spcPct val="20000"/>
              </a:spcBef>
              <a:defRPr/>
            </a:pPr>
            <a:r>
              <a:rPr kumimoji="0" lang="ko-KR" altLang="en-US" sz="1400" b="0" dirty="0">
                <a:latin typeface="+mn-ea"/>
              </a:rPr>
              <a:t>소외계층 및 공익활동을 지원하며 시민의식 성장과 </a:t>
            </a:r>
            <a:r>
              <a:rPr kumimoji="0" lang="ko-KR" altLang="en-US" sz="1400" b="0" dirty="0" err="1">
                <a:latin typeface="+mn-ea"/>
              </a:rPr>
              <a:t>풀뿌리</a:t>
            </a:r>
            <a:r>
              <a:rPr kumimoji="0" lang="ko-KR" altLang="en-US" sz="1400" b="0" dirty="0">
                <a:latin typeface="+mn-ea"/>
              </a:rPr>
              <a:t> 공동체 발전에 기여한다</a:t>
            </a:r>
            <a:endParaRPr kumimoji="0" lang="en-US" altLang="ja-JP" sz="1400" b="0" dirty="0">
              <a:latin typeface="+mn-ea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376838" y="4652739"/>
            <a:ext cx="1156086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073150" eaLnBrk="0" latinLnBrk="0" hangingPunct="0">
              <a:spcBef>
                <a:spcPct val="20000"/>
              </a:spcBef>
              <a:defRPr/>
            </a:pPr>
            <a:r>
              <a:rPr kumimoji="0" lang="ko-KR" altLang="en-US" sz="1400" b="1" dirty="0" err="1">
                <a:solidFill>
                  <a:srgbClr val="000000"/>
                </a:solidFill>
                <a:latin typeface="+mn-ea"/>
              </a:rPr>
              <a:t>아름다운가게</a:t>
            </a:r>
            <a:endParaRPr kumimoji="0" lang="en-US" altLang="ja-JP" sz="1400" b="1" dirty="0">
              <a:solidFill>
                <a:srgbClr val="000000"/>
              </a:solidFill>
              <a:latin typeface="+mn-ea"/>
            </a:endParaRPr>
          </a:p>
        </p:txBody>
      </p:sp>
      <p:cxnSp>
        <p:nvCxnSpPr>
          <p:cNvPr id="77" name="직선 연결선 76"/>
          <p:cNvCxnSpPr/>
          <p:nvPr/>
        </p:nvCxnSpPr>
        <p:spPr>
          <a:xfrm>
            <a:off x="250825" y="5760814"/>
            <a:ext cx="8569325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78" name="직선 연결선 77"/>
          <p:cNvCxnSpPr/>
          <p:nvPr/>
        </p:nvCxnSpPr>
        <p:spPr>
          <a:xfrm>
            <a:off x="250825" y="5127402"/>
            <a:ext cx="8569325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79" name="TextBox 78"/>
          <p:cNvSpPr txBox="1"/>
          <p:nvPr/>
        </p:nvSpPr>
        <p:spPr>
          <a:xfrm>
            <a:off x="1838325" y="5170264"/>
            <a:ext cx="6131807" cy="56630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1073150" eaLnBrk="0" latinLnBrk="0" hangingPunct="0">
              <a:spcBef>
                <a:spcPct val="20000"/>
              </a:spcBef>
              <a:defRPr/>
            </a:pPr>
            <a:r>
              <a:rPr kumimoji="0" lang="ko-KR" altLang="en-US" sz="1400" b="0" dirty="0">
                <a:solidFill>
                  <a:srgbClr val="000000"/>
                </a:solidFill>
                <a:latin typeface="+mn-ea"/>
              </a:rPr>
              <a:t>기술과 혁신에 의해서 품질을 향상시킨다</a:t>
            </a:r>
            <a:r>
              <a:rPr kumimoji="0" lang="en-US" altLang="ko-KR" sz="1400" b="0" dirty="0">
                <a:solidFill>
                  <a:srgbClr val="000000"/>
                </a:solidFill>
                <a:latin typeface="+mn-ea"/>
              </a:rPr>
              <a:t>. </a:t>
            </a:r>
            <a:r>
              <a:rPr kumimoji="0" lang="ko-KR" altLang="en-US" sz="1400" b="0" dirty="0">
                <a:solidFill>
                  <a:srgbClr val="000000"/>
                </a:solidFill>
                <a:latin typeface="+mn-ea"/>
              </a:rPr>
              <a:t>고객</a:t>
            </a:r>
            <a:r>
              <a:rPr kumimoji="0" lang="en-US" altLang="ko-KR" sz="1400" b="0" dirty="0">
                <a:solidFill>
                  <a:srgbClr val="000000"/>
                </a:solidFill>
                <a:latin typeface="+mn-ea"/>
              </a:rPr>
              <a:t>, </a:t>
            </a:r>
            <a:r>
              <a:rPr kumimoji="0" lang="ko-KR" altLang="en-US" sz="1400" b="0" dirty="0">
                <a:solidFill>
                  <a:srgbClr val="000000"/>
                </a:solidFill>
                <a:latin typeface="+mn-ea"/>
              </a:rPr>
              <a:t>종업원</a:t>
            </a:r>
            <a:r>
              <a:rPr kumimoji="0" lang="en-US" altLang="ko-KR" sz="1400" b="0" dirty="0">
                <a:solidFill>
                  <a:srgbClr val="000000"/>
                </a:solidFill>
                <a:latin typeface="+mn-ea"/>
              </a:rPr>
              <a:t>, </a:t>
            </a:r>
            <a:r>
              <a:rPr kumimoji="0" lang="ko-KR" altLang="en-US" sz="1400" b="0" dirty="0">
                <a:solidFill>
                  <a:srgbClr val="000000"/>
                </a:solidFill>
                <a:latin typeface="+mn-ea"/>
              </a:rPr>
              <a:t>사회</a:t>
            </a:r>
            <a:r>
              <a:rPr kumimoji="0" lang="en-US" altLang="ko-KR" sz="1400" b="0" dirty="0">
                <a:solidFill>
                  <a:srgbClr val="000000"/>
                </a:solidFill>
                <a:latin typeface="+mn-ea"/>
              </a:rPr>
              <a:t>, </a:t>
            </a:r>
            <a:r>
              <a:rPr kumimoji="0" lang="ko-KR" altLang="en-US" sz="1400" b="0" dirty="0">
                <a:solidFill>
                  <a:srgbClr val="000000"/>
                </a:solidFill>
                <a:latin typeface="+mn-ea"/>
              </a:rPr>
              <a:t>주주에 대한 책임을 </a:t>
            </a:r>
            <a:endParaRPr kumimoji="0" lang="en-US" altLang="ko-KR" sz="1400" b="0" dirty="0">
              <a:solidFill>
                <a:srgbClr val="000000"/>
              </a:solidFill>
              <a:latin typeface="+mn-ea"/>
            </a:endParaRPr>
          </a:p>
          <a:p>
            <a:pPr defTabSz="1073150" eaLnBrk="0" latinLnBrk="0" hangingPunct="0">
              <a:spcBef>
                <a:spcPct val="20000"/>
              </a:spcBef>
              <a:defRPr/>
            </a:pPr>
            <a:r>
              <a:rPr kumimoji="0" lang="ko-KR" altLang="en-US" sz="1400" b="0" dirty="0">
                <a:solidFill>
                  <a:srgbClr val="000000"/>
                </a:solidFill>
                <a:latin typeface="+mn-ea"/>
              </a:rPr>
              <a:t>상호 의존의 관계로 하면서 균형을 유지한다</a:t>
            </a:r>
            <a:r>
              <a:rPr kumimoji="0" lang="en-US" altLang="ko-KR" sz="1400" b="0" dirty="0">
                <a:solidFill>
                  <a:srgbClr val="000000"/>
                </a:solidFill>
                <a:latin typeface="+mn-ea"/>
              </a:rPr>
              <a:t>. </a:t>
            </a:r>
            <a:r>
              <a:rPr kumimoji="0" lang="ko-KR" altLang="en-US" sz="1400" b="0" dirty="0">
                <a:solidFill>
                  <a:srgbClr val="000000"/>
                </a:solidFill>
                <a:latin typeface="+mn-ea"/>
              </a:rPr>
              <a:t>개인에게 책임과 기회를 부여한다</a:t>
            </a:r>
            <a:r>
              <a:rPr kumimoji="0" lang="en-US" altLang="ko-KR" sz="1400" b="0" dirty="0">
                <a:solidFill>
                  <a:srgbClr val="000000"/>
                </a:solidFill>
                <a:latin typeface="+mn-ea"/>
              </a:rPr>
              <a:t>.   </a:t>
            </a:r>
            <a:endParaRPr kumimoji="0" lang="ja-JP" altLang="en-US" sz="1400" b="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752475" y="5302027"/>
            <a:ext cx="404813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073150" eaLnBrk="0" latinLnBrk="0" hangingPunct="0">
              <a:spcBef>
                <a:spcPct val="20000"/>
              </a:spcBef>
              <a:defRPr/>
            </a:pPr>
            <a:r>
              <a:rPr kumimoji="0" lang="en-US" altLang="ko-KR" sz="1400" b="1" dirty="0">
                <a:solidFill>
                  <a:srgbClr val="000000"/>
                </a:solidFill>
                <a:latin typeface="+mn-ea"/>
              </a:rPr>
              <a:t>GE</a:t>
            </a:r>
            <a:endParaRPr kumimoji="0" lang="en-US" altLang="ja-JP" sz="1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1841500" y="5802089"/>
            <a:ext cx="6075702" cy="56630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1073150" eaLnBrk="0" latinLnBrk="0" hangingPunct="0">
              <a:spcBef>
                <a:spcPct val="20000"/>
              </a:spcBef>
              <a:defRPr/>
            </a:pPr>
            <a:r>
              <a:rPr kumimoji="0" lang="ko-KR" altLang="en-US" sz="1400" b="0" dirty="0">
                <a:solidFill>
                  <a:srgbClr val="000000"/>
                </a:solidFill>
                <a:latin typeface="+mn-ea"/>
              </a:rPr>
              <a:t>고객으로의 서비스를 무엇보다도 소중히 한다</a:t>
            </a:r>
            <a:r>
              <a:rPr kumimoji="0" lang="en-US" altLang="ko-KR" sz="1400" b="0" dirty="0">
                <a:solidFill>
                  <a:srgbClr val="000000"/>
                </a:solidFill>
                <a:latin typeface="+mn-ea"/>
              </a:rPr>
              <a:t>. </a:t>
            </a:r>
            <a:r>
              <a:rPr kumimoji="0" lang="ko-KR" altLang="en-US" sz="1400" b="0" dirty="0">
                <a:solidFill>
                  <a:srgbClr val="000000"/>
                </a:solidFill>
                <a:latin typeface="+mn-ea"/>
              </a:rPr>
              <a:t>맹렬하게 일해서 생산성을 높인다</a:t>
            </a:r>
            <a:r>
              <a:rPr kumimoji="0" lang="en-US" altLang="ko-KR" sz="1400" b="0" dirty="0">
                <a:solidFill>
                  <a:srgbClr val="000000"/>
                </a:solidFill>
                <a:latin typeface="+mn-ea"/>
              </a:rPr>
              <a:t>. </a:t>
            </a:r>
          </a:p>
          <a:p>
            <a:pPr defTabSz="1073150" eaLnBrk="0" latinLnBrk="0" hangingPunct="0">
              <a:spcBef>
                <a:spcPct val="20000"/>
              </a:spcBef>
              <a:defRPr/>
            </a:pPr>
            <a:r>
              <a:rPr kumimoji="0" lang="ko-KR" altLang="en-US" sz="1400" b="0" dirty="0">
                <a:solidFill>
                  <a:srgbClr val="000000"/>
                </a:solidFill>
                <a:latin typeface="+mn-ea"/>
              </a:rPr>
              <a:t>끝없이 개선하고</a:t>
            </a:r>
            <a:r>
              <a:rPr kumimoji="0" lang="en-US" altLang="ko-KR" sz="1400" b="0" dirty="0">
                <a:solidFill>
                  <a:srgbClr val="000000"/>
                </a:solidFill>
                <a:latin typeface="+mn-ea"/>
              </a:rPr>
              <a:t>, </a:t>
            </a:r>
            <a:r>
              <a:rPr kumimoji="0" lang="ko-KR" altLang="en-US" sz="1400" b="0" dirty="0">
                <a:solidFill>
                  <a:srgbClr val="000000"/>
                </a:solidFill>
                <a:latin typeface="+mn-ea"/>
              </a:rPr>
              <a:t>절대로 만족하지 않는다</a:t>
            </a:r>
            <a:r>
              <a:rPr kumimoji="0" lang="en-US" altLang="ko-KR" sz="1400" b="0" dirty="0">
                <a:solidFill>
                  <a:srgbClr val="000000"/>
                </a:solidFill>
                <a:latin typeface="+mn-ea"/>
              </a:rPr>
              <a:t>.   </a:t>
            </a:r>
            <a:endParaRPr kumimoji="0" lang="ja-JP" altLang="en-US" sz="1400" b="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48141" y="5929089"/>
            <a:ext cx="101983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073150" eaLnBrk="0" latinLnBrk="0" hangingPunct="0">
              <a:spcBef>
                <a:spcPct val="20000"/>
              </a:spcBef>
              <a:defRPr/>
            </a:pPr>
            <a:r>
              <a:rPr kumimoji="0" lang="en-US" altLang="ko-KR" sz="1400" b="1" dirty="0">
                <a:solidFill>
                  <a:srgbClr val="000000"/>
                </a:solidFill>
                <a:latin typeface="+mn-ea"/>
              </a:rPr>
              <a:t>Nordstrom</a:t>
            </a:r>
            <a:endParaRPr kumimoji="0" lang="en-US" altLang="ja-JP" sz="1400" b="1" dirty="0">
              <a:solidFill>
                <a:srgbClr val="000000"/>
              </a:solidFill>
              <a:latin typeface="+mn-ea"/>
            </a:endParaRPr>
          </a:p>
        </p:txBody>
      </p:sp>
      <p:cxnSp>
        <p:nvCxnSpPr>
          <p:cNvPr id="83" name="직선 연결선 82"/>
          <p:cNvCxnSpPr/>
          <p:nvPr/>
        </p:nvCxnSpPr>
        <p:spPr>
          <a:xfrm>
            <a:off x="1806575" y="1253902"/>
            <a:ext cx="0" cy="5113337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1957790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비전 유형 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149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pSp>
        <p:nvGrpSpPr>
          <p:cNvPr id="5" name="그룹 4"/>
          <p:cNvGrpSpPr/>
          <p:nvPr/>
        </p:nvGrpSpPr>
        <p:grpSpPr>
          <a:xfrm>
            <a:off x="539552" y="2752564"/>
            <a:ext cx="8204172" cy="842725"/>
            <a:chOff x="539552" y="2861865"/>
            <a:chExt cx="8204172" cy="842725"/>
          </a:xfrm>
        </p:grpSpPr>
        <p:grpSp>
          <p:nvGrpSpPr>
            <p:cNvPr id="31" name="그룹 6"/>
            <p:cNvGrpSpPr>
              <a:grpSpLocks/>
            </p:cNvGrpSpPr>
            <p:nvPr/>
          </p:nvGrpSpPr>
          <p:grpSpPr bwMode="auto">
            <a:xfrm>
              <a:off x="2555776" y="2875915"/>
              <a:ext cx="6187948" cy="828675"/>
              <a:chOff x="3298653" y="1147589"/>
              <a:chExt cx="1276223" cy="829545"/>
            </a:xfrm>
          </p:grpSpPr>
          <p:sp>
            <p:nvSpPr>
              <p:cNvPr id="32" name="모서리가 둥근 직사각형 31"/>
              <p:cNvSpPr/>
              <p:nvPr/>
            </p:nvSpPr>
            <p:spPr>
              <a:xfrm>
                <a:off x="3298653" y="1147589"/>
                <a:ext cx="1276223" cy="829545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 w="285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</p:sp>
          <p:sp>
            <p:nvSpPr>
              <p:cNvPr id="33" name="모서리가 둥근 직사각형 6"/>
              <p:cNvSpPr/>
              <p:nvPr/>
            </p:nvSpPr>
            <p:spPr>
              <a:xfrm>
                <a:off x="3339274" y="1187318"/>
                <a:ext cx="1194982" cy="75008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36000" tIns="36000" rIns="36000" bIns="36000" spcCol="1270" anchor="ctr"/>
              <a:lstStyle/>
              <a:p>
                <a:pPr algn="ctr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ko-KR" altLang="en-US" sz="2000" b="1" kern="0" dirty="0">
                    <a:solidFill>
                      <a:schemeClr val="tx1"/>
                    </a:solidFill>
                    <a:latin typeface="+mn-ea"/>
                  </a:rPr>
                  <a:t>우리는 못된 </a:t>
                </a:r>
                <a:r>
                  <a:rPr lang="ko-KR" altLang="en-US" sz="2000" b="1" kern="0" dirty="0" err="1" smtClean="0">
                    <a:solidFill>
                      <a:schemeClr val="tx1"/>
                    </a:solidFill>
                    <a:latin typeface="+mn-ea"/>
                  </a:rPr>
                  <a:t>야마하를</a:t>
                </a:r>
                <a:r>
                  <a:rPr lang="ko-KR" altLang="en-US" sz="2000" b="1" kern="0" dirty="0" smtClean="0">
                    <a:solidFill>
                      <a:schemeClr val="tx1"/>
                    </a:solidFill>
                    <a:latin typeface="+mn-ea"/>
                  </a:rPr>
                  <a:t> 완전히 </a:t>
                </a:r>
                <a:r>
                  <a:rPr lang="ko-KR" altLang="en-US" sz="2000" b="1" kern="0" dirty="0">
                    <a:solidFill>
                      <a:schemeClr val="tx1"/>
                    </a:solidFill>
                    <a:latin typeface="+mn-ea"/>
                  </a:rPr>
                  <a:t>뭉개버릴 것이다</a:t>
                </a:r>
              </a:p>
            </p:txBody>
          </p:sp>
        </p:grpSp>
        <p:grpSp>
          <p:nvGrpSpPr>
            <p:cNvPr id="37" name="그룹 11"/>
            <p:cNvGrpSpPr>
              <a:grpSpLocks/>
            </p:cNvGrpSpPr>
            <p:nvPr/>
          </p:nvGrpSpPr>
          <p:grpSpPr bwMode="auto">
            <a:xfrm>
              <a:off x="539552" y="2861865"/>
              <a:ext cx="2376487" cy="830262"/>
              <a:chOff x="1720828" y="1233"/>
              <a:chExt cx="1276223" cy="829545"/>
            </a:xfrm>
          </p:grpSpPr>
          <p:sp>
            <p:nvSpPr>
              <p:cNvPr id="38" name="모서리가 둥근 직사각형 22"/>
              <p:cNvSpPr/>
              <p:nvPr/>
            </p:nvSpPr>
            <p:spPr>
              <a:xfrm>
                <a:off x="1720828" y="1233"/>
                <a:ext cx="1276223" cy="829545"/>
              </a:xfrm>
              <a:prstGeom prst="homePlate">
                <a:avLst/>
              </a:prstGeom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</p:sp>
          <p:sp>
            <p:nvSpPr>
              <p:cNvPr id="39" name="모서리가 둥근 직사각형 4"/>
              <p:cNvSpPr/>
              <p:nvPr/>
            </p:nvSpPr>
            <p:spPr>
              <a:xfrm>
                <a:off x="1761749" y="42472"/>
                <a:ext cx="1194381" cy="747066"/>
              </a:xfrm>
              <a:prstGeom prst="homePlate">
                <a:avLst/>
              </a:prstGeom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lIns="36000" tIns="36000" rIns="36000" bIns="36000" spcCol="1270" anchor="ctr"/>
              <a:lstStyle/>
              <a:p>
                <a:pPr algn="ctr" defTabSz="5334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ko-KR" altLang="en-US" b="1" dirty="0">
                    <a:solidFill>
                      <a:schemeClr val="tx1"/>
                    </a:solidFill>
                    <a:latin typeface="+mn-ea"/>
                  </a:rPr>
                  <a:t>공동의 적</a:t>
                </a:r>
              </a:p>
              <a:p>
                <a:pPr algn="ctr" defTabSz="5334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en-US" altLang="ko-KR" sz="1400" b="1" dirty="0">
                    <a:solidFill>
                      <a:schemeClr val="tx1"/>
                    </a:solidFill>
                    <a:latin typeface="+mn-ea"/>
                  </a:rPr>
                  <a:t>- </a:t>
                </a:r>
                <a:r>
                  <a:rPr lang="ko-KR" altLang="en-US" sz="1400" b="1" dirty="0" err="1">
                    <a:solidFill>
                      <a:schemeClr val="tx1"/>
                    </a:solidFill>
                    <a:latin typeface="+mn-ea"/>
                  </a:rPr>
                  <a:t>창조적이진</a:t>
                </a:r>
                <a:r>
                  <a:rPr lang="ko-KR" altLang="en-US" sz="1400" b="1" dirty="0">
                    <a:solidFill>
                      <a:schemeClr val="tx1"/>
                    </a:solidFill>
                    <a:latin typeface="+mn-ea"/>
                  </a:rPr>
                  <a:t> 않으나 강렬</a:t>
                </a:r>
              </a:p>
            </p:txBody>
          </p:sp>
        </p:grpSp>
      </p:grpSp>
      <p:grpSp>
        <p:nvGrpSpPr>
          <p:cNvPr id="4" name="그룹 3"/>
          <p:cNvGrpSpPr/>
          <p:nvPr/>
        </p:nvGrpSpPr>
        <p:grpSpPr>
          <a:xfrm>
            <a:off x="539552" y="4104716"/>
            <a:ext cx="8204172" cy="856774"/>
            <a:chOff x="539552" y="4310856"/>
            <a:chExt cx="8204172" cy="856774"/>
          </a:xfrm>
        </p:grpSpPr>
        <p:grpSp>
          <p:nvGrpSpPr>
            <p:cNvPr id="34" name="그룹 6"/>
            <p:cNvGrpSpPr>
              <a:grpSpLocks/>
            </p:cNvGrpSpPr>
            <p:nvPr/>
          </p:nvGrpSpPr>
          <p:grpSpPr bwMode="auto">
            <a:xfrm>
              <a:off x="2555776" y="4338955"/>
              <a:ext cx="6187948" cy="828675"/>
              <a:chOff x="3298653" y="1147589"/>
              <a:chExt cx="1276223" cy="829545"/>
            </a:xfrm>
          </p:grpSpPr>
          <p:sp>
            <p:nvSpPr>
              <p:cNvPr id="35" name="모서리가 둥근 직사각형 34"/>
              <p:cNvSpPr/>
              <p:nvPr/>
            </p:nvSpPr>
            <p:spPr>
              <a:xfrm>
                <a:off x="3298653" y="1147589"/>
                <a:ext cx="1276223" cy="829545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 w="285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</p:sp>
          <p:sp>
            <p:nvSpPr>
              <p:cNvPr id="36" name="모서리가 둥근 직사각형 6"/>
              <p:cNvSpPr/>
              <p:nvPr/>
            </p:nvSpPr>
            <p:spPr>
              <a:xfrm>
                <a:off x="3339274" y="1187318"/>
                <a:ext cx="1194982" cy="75008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36000" tIns="36000" rIns="36000" bIns="36000" spcCol="1270" anchor="ctr"/>
              <a:lstStyle/>
              <a:p>
                <a:pPr algn="ctr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ko-KR" altLang="en-US" sz="2000" b="1" kern="0" dirty="0">
                    <a:solidFill>
                      <a:schemeClr val="tx1"/>
                    </a:solidFill>
                    <a:latin typeface="+mn-ea"/>
                  </a:rPr>
                  <a:t>운동화 업계의 나이키</a:t>
                </a:r>
                <a:r>
                  <a:rPr lang="en-US" altLang="ko-KR" sz="2000" b="1" kern="0" dirty="0">
                    <a:solidFill>
                      <a:schemeClr val="tx1"/>
                    </a:solidFill>
                    <a:latin typeface="+mn-ea"/>
                  </a:rPr>
                  <a:t>, </a:t>
                </a:r>
                <a:endParaRPr lang="en-US" altLang="ko-KR" sz="2000" b="1" kern="0" dirty="0" smtClean="0">
                  <a:solidFill>
                    <a:schemeClr val="tx1"/>
                  </a:solidFill>
                  <a:latin typeface="+mn-ea"/>
                </a:endParaRPr>
              </a:p>
              <a:p>
                <a:pPr algn="ctr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ko-KR" altLang="en-US" sz="2000" b="1" kern="0" dirty="0" smtClean="0">
                    <a:solidFill>
                      <a:schemeClr val="tx1"/>
                    </a:solidFill>
                    <a:latin typeface="+mn-ea"/>
                  </a:rPr>
                  <a:t>컴퓨터 </a:t>
                </a:r>
                <a:r>
                  <a:rPr lang="ko-KR" altLang="en-US" sz="2000" b="1" kern="0" dirty="0">
                    <a:solidFill>
                      <a:schemeClr val="tx1"/>
                    </a:solidFill>
                    <a:latin typeface="+mn-ea"/>
                  </a:rPr>
                  <a:t>업계의 애플처럼 성공하고 싶다</a:t>
                </a:r>
              </a:p>
            </p:txBody>
          </p:sp>
        </p:grpSp>
        <p:grpSp>
          <p:nvGrpSpPr>
            <p:cNvPr id="40" name="그룹 14"/>
            <p:cNvGrpSpPr>
              <a:grpSpLocks/>
            </p:cNvGrpSpPr>
            <p:nvPr/>
          </p:nvGrpSpPr>
          <p:grpSpPr bwMode="auto">
            <a:xfrm>
              <a:off x="539552" y="4310856"/>
              <a:ext cx="2376487" cy="830263"/>
              <a:chOff x="1720828" y="1233"/>
              <a:chExt cx="1276223" cy="829545"/>
            </a:xfrm>
          </p:grpSpPr>
          <p:sp>
            <p:nvSpPr>
              <p:cNvPr id="41" name="모서리가 둥근 직사각형 25"/>
              <p:cNvSpPr/>
              <p:nvPr/>
            </p:nvSpPr>
            <p:spPr>
              <a:xfrm>
                <a:off x="1720828" y="1233"/>
                <a:ext cx="1276223" cy="829545"/>
              </a:xfrm>
              <a:prstGeom prst="homePlate">
                <a:avLst/>
              </a:prstGeom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</p:sp>
          <p:sp>
            <p:nvSpPr>
              <p:cNvPr id="42" name="모서리가 둥근 직사각형 4"/>
              <p:cNvSpPr/>
              <p:nvPr/>
            </p:nvSpPr>
            <p:spPr>
              <a:xfrm>
                <a:off x="1761749" y="42472"/>
                <a:ext cx="1194381" cy="747066"/>
              </a:xfrm>
              <a:prstGeom prst="homePlate">
                <a:avLst/>
              </a:prstGeom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lIns="36000" tIns="36000" rIns="36000" bIns="36000" spcCol="1270" anchor="ctr"/>
              <a:lstStyle/>
              <a:p>
                <a:pPr algn="ctr" defTabSz="5334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ko-KR" altLang="en-US" b="1" dirty="0">
                    <a:solidFill>
                      <a:schemeClr val="tx1"/>
                    </a:solidFill>
                    <a:latin typeface="+mn-ea"/>
                  </a:rPr>
                  <a:t>역할 모델 </a:t>
                </a:r>
              </a:p>
            </p:txBody>
          </p:sp>
        </p:grpSp>
      </p:grpSp>
      <p:grpSp>
        <p:nvGrpSpPr>
          <p:cNvPr id="8" name="그룹 7"/>
          <p:cNvGrpSpPr/>
          <p:nvPr/>
        </p:nvGrpSpPr>
        <p:grpSpPr>
          <a:xfrm>
            <a:off x="539552" y="1412875"/>
            <a:ext cx="8204172" cy="830262"/>
            <a:chOff x="539552" y="1412875"/>
            <a:chExt cx="8204172" cy="830262"/>
          </a:xfrm>
        </p:grpSpPr>
        <p:grpSp>
          <p:nvGrpSpPr>
            <p:cNvPr id="28" name="그룹 6"/>
            <p:cNvGrpSpPr>
              <a:grpSpLocks/>
            </p:cNvGrpSpPr>
            <p:nvPr/>
          </p:nvGrpSpPr>
          <p:grpSpPr bwMode="auto">
            <a:xfrm>
              <a:off x="2555776" y="1412875"/>
              <a:ext cx="6187948" cy="828675"/>
              <a:chOff x="3298653" y="1147589"/>
              <a:chExt cx="1276223" cy="829545"/>
            </a:xfrm>
          </p:grpSpPr>
          <p:sp>
            <p:nvSpPr>
              <p:cNvPr id="29" name="모서리가 둥근 직사각형 28"/>
              <p:cNvSpPr/>
              <p:nvPr/>
            </p:nvSpPr>
            <p:spPr>
              <a:xfrm>
                <a:off x="3298653" y="1147589"/>
                <a:ext cx="1276223" cy="829545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 w="285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</p:sp>
          <p:sp>
            <p:nvSpPr>
              <p:cNvPr id="30" name="모서리가 둥근 직사각형 6"/>
              <p:cNvSpPr/>
              <p:nvPr/>
            </p:nvSpPr>
            <p:spPr>
              <a:xfrm>
                <a:off x="3339274" y="1187318"/>
                <a:ext cx="1194982" cy="75008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36000" tIns="36000" rIns="36000" bIns="36000" spcCol="1270" anchor="ctr"/>
              <a:lstStyle/>
              <a:p>
                <a:pPr algn="ctr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ko-KR" altLang="en-US" sz="2000" b="1" kern="0" dirty="0">
                    <a:solidFill>
                      <a:schemeClr val="tx1"/>
                    </a:solidFill>
                    <a:latin typeface="+mn-ea"/>
                  </a:rPr>
                  <a:t>일본 생산품의 낮은 질에 대한 이미지를 </a:t>
                </a:r>
              </a:p>
              <a:p>
                <a:pPr algn="ctr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ko-KR" altLang="en-US" sz="2000" b="1" kern="0" dirty="0">
                    <a:solidFill>
                      <a:schemeClr val="tx1"/>
                    </a:solidFill>
                    <a:latin typeface="+mn-ea"/>
                  </a:rPr>
                  <a:t>변화시키는 가장 잘 알려진 세계적인 회사</a:t>
                </a:r>
              </a:p>
            </p:txBody>
          </p:sp>
        </p:grpSp>
        <p:grpSp>
          <p:nvGrpSpPr>
            <p:cNvPr id="43" name="그룹 5"/>
            <p:cNvGrpSpPr>
              <a:grpSpLocks/>
            </p:cNvGrpSpPr>
            <p:nvPr/>
          </p:nvGrpSpPr>
          <p:grpSpPr bwMode="auto">
            <a:xfrm>
              <a:off x="539552" y="1412875"/>
              <a:ext cx="2376487" cy="830262"/>
              <a:chOff x="1720828" y="1233"/>
              <a:chExt cx="1276223" cy="829545"/>
            </a:xfrm>
          </p:grpSpPr>
          <p:sp>
            <p:nvSpPr>
              <p:cNvPr id="44" name="모서리가 둥근 직사각형 13"/>
              <p:cNvSpPr/>
              <p:nvPr/>
            </p:nvSpPr>
            <p:spPr>
              <a:xfrm>
                <a:off x="1720828" y="1233"/>
                <a:ext cx="1276223" cy="829545"/>
              </a:xfrm>
              <a:prstGeom prst="homePlate">
                <a:avLst/>
              </a:prstGeom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</p:sp>
          <p:sp>
            <p:nvSpPr>
              <p:cNvPr id="45" name="모서리가 둥근 직사각형 4"/>
              <p:cNvSpPr/>
              <p:nvPr/>
            </p:nvSpPr>
            <p:spPr>
              <a:xfrm>
                <a:off x="1761749" y="42472"/>
                <a:ext cx="1194381" cy="747066"/>
              </a:xfrm>
              <a:prstGeom prst="homePlate">
                <a:avLst/>
              </a:prstGeom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lIns="36000" tIns="36000" rIns="36000" bIns="36000" spcCol="1270" anchor="ctr"/>
              <a:lstStyle/>
              <a:p>
                <a:pPr algn="ctr" defTabSz="5334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ko-KR" altLang="en-US" b="1" dirty="0">
                    <a:solidFill>
                      <a:schemeClr val="tx1"/>
                    </a:solidFill>
                    <a:latin typeface="+mn-ea"/>
                  </a:rPr>
                  <a:t>목표화</a:t>
                </a:r>
              </a:p>
              <a:p>
                <a:pPr algn="ctr" defTabSz="5334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en-US" altLang="ko-KR" sz="1400" b="1" dirty="0">
                    <a:solidFill>
                      <a:schemeClr val="tx1"/>
                    </a:solidFill>
                    <a:latin typeface="+mn-ea"/>
                  </a:rPr>
                  <a:t>-</a:t>
                </a:r>
                <a:r>
                  <a:rPr lang="ko-KR" altLang="en-US" sz="1400" b="1" dirty="0">
                    <a:solidFill>
                      <a:schemeClr val="tx1"/>
                    </a:solidFill>
                    <a:latin typeface="+mn-ea"/>
                  </a:rPr>
                  <a:t>도쿄통신공업주식회사</a:t>
                </a:r>
                <a:r>
                  <a:rPr lang="en-US" altLang="ko-KR" sz="1400" b="1" dirty="0">
                    <a:solidFill>
                      <a:schemeClr val="tx1"/>
                    </a:solidFill>
                    <a:latin typeface="+mn-ea"/>
                  </a:rPr>
                  <a:t>(1952) </a:t>
                </a:r>
              </a:p>
            </p:txBody>
          </p:sp>
        </p:grpSp>
      </p:grpSp>
      <p:grpSp>
        <p:nvGrpSpPr>
          <p:cNvPr id="3" name="그룹 2"/>
          <p:cNvGrpSpPr/>
          <p:nvPr/>
        </p:nvGrpSpPr>
        <p:grpSpPr>
          <a:xfrm>
            <a:off x="539552" y="5470916"/>
            <a:ext cx="8204172" cy="856774"/>
            <a:chOff x="539552" y="5470916"/>
            <a:chExt cx="8204172" cy="856774"/>
          </a:xfrm>
        </p:grpSpPr>
        <p:grpSp>
          <p:nvGrpSpPr>
            <p:cNvPr id="49" name="그룹 6"/>
            <p:cNvGrpSpPr>
              <a:grpSpLocks/>
            </p:cNvGrpSpPr>
            <p:nvPr/>
          </p:nvGrpSpPr>
          <p:grpSpPr bwMode="auto">
            <a:xfrm>
              <a:off x="2555776" y="5499015"/>
              <a:ext cx="6187948" cy="828675"/>
              <a:chOff x="3298653" y="1147589"/>
              <a:chExt cx="1276223" cy="829545"/>
            </a:xfrm>
          </p:grpSpPr>
          <p:sp>
            <p:nvSpPr>
              <p:cNvPr id="50" name="모서리가 둥근 직사각형 49"/>
              <p:cNvSpPr/>
              <p:nvPr/>
            </p:nvSpPr>
            <p:spPr>
              <a:xfrm>
                <a:off x="3298653" y="1147589"/>
                <a:ext cx="1276223" cy="829545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 w="285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</p:sp>
          <p:sp>
            <p:nvSpPr>
              <p:cNvPr id="51" name="모서리가 둥근 직사각형 6"/>
              <p:cNvSpPr/>
              <p:nvPr/>
            </p:nvSpPr>
            <p:spPr>
              <a:xfrm>
                <a:off x="3339274" y="1187318"/>
                <a:ext cx="1194982" cy="75008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36000" tIns="36000" rIns="36000" bIns="36000" spcCol="1270" anchor="ctr"/>
              <a:lstStyle/>
              <a:p>
                <a:pPr algn="ctr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ko-KR" sz="2000" b="1" kern="0" dirty="0">
                    <a:solidFill>
                      <a:schemeClr val="tx1"/>
                    </a:solidFill>
                    <a:latin typeface="+mn-ea"/>
                  </a:rPr>
                  <a:t>1989</a:t>
                </a:r>
                <a:r>
                  <a:rPr lang="ko-KR" altLang="en-US" sz="2000" b="1" kern="0" dirty="0">
                    <a:solidFill>
                      <a:schemeClr val="tx1"/>
                    </a:solidFill>
                    <a:latin typeface="+mn-ea"/>
                  </a:rPr>
                  <a:t>년 전략 계획</a:t>
                </a:r>
                <a:r>
                  <a:rPr lang="en-US" altLang="ko-KR" sz="2000" b="1" kern="0" dirty="0">
                    <a:solidFill>
                      <a:schemeClr val="tx1"/>
                    </a:solidFill>
                    <a:latin typeface="+mn-ea"/>
                  </a:rPr>
                  <a:t>… 91</a:t>
                </a:r>
                <a:r>
                  <a:rPr lang="ko-KR" altLang="en-US" sz="2000" b="1" kern="0" dirty="0">
                    <a:solidFill>
                      <a:schemeClr val="tx1"/>
                    </a:solidFill>
                    <a:latin typeface="+mn-ea"/>
                  </a:rPr>
                  <a:t>년 전략계획</a:t>
                </a:r>
              </a:p>
              <a:p>
                <a:pPr algn="ctr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ko-KR" sz="2000" b="1" kern="0" dirty="0">
                    <a:solidFill>
                      <a:schemeClr val="tx1"/>
                    </a:solidFill>
                    <a:latin typeface="+mn-ea"/>
                  </a:rPr>
                  <a:t>&lt; </a:t>
                </a:r>
                <a:r>
                  <a:rPr lang="ko-KR" altLang="en-US" sz="2000" b="1" kern="0" dirty="0" err="1">
                    <a:solidFill>
                      <a:schemeClr val="tx1"/>
                    </a:solidFill>
                    <a:latin typeface="+mn-ea"/>
                  </a:rPr>
                  <a:t>가네트</a:t>
                </a:r>
                <a:r>
                  <a:rPr lang="ko-KR" altLang="en-US" sz="2000" b="1" kern="0" dirty="0">
                    <a:solidFill>
                      <a:schemeClr val="tx1"/>
                    </a:solidFill>
                    <a:latin typeface="+mn-ea"/>
                  </a:rPr>
                  <a:t> 미디어 그룹 </a:t>
                </a:r>
                <a:r>
                  <a:rPr lang="en-US" altLang="ko-KR" sz="2000" b="1" kern="0" dirty="0">
                    <a:solidFill>
                      <a:schemeClr val="tx1"/>
                    </a:solidFill>
                    <a:latin typeface="+mn-ea"/>
                  </a:rPr>
                  <a:t>&gt;</a:t>
                </a:r>
              </a:p>
            </p:txBody>
          </p:sp>
        </p:grpSp>
        <p:grpSp>
          <p:nvGrpSpPr>
            <p:cNvPr id="52" name="그룹 14"/>
            <p:cNvGrpSpPr>
              <a:grpSpLocks/>
            </p:cNvGrpSpPr>
            <p:nvPr/>
          </p:nvGrpSpPr>
          <p:grpSpPr bwMode="auto">
            <a:xfrm>
              <a:off x="539552" y="5470916"/>
              <a:ext cx="2376487" cy="830263"/>
              <a:chOff x="1720828" y="1233"/>
              <a:chExt cx="1276223" cy="829545"/>
            </a:xfrm>
          </p:grpSpPr>
          <p:sp>
            <p:nvSpPr>
              <p:cNvPr id="53" name="모서리가 둥근 직사각형 25"/>
              <p:cNvSpPr/>
              <p:nvPr/>
            </p:nvSpPr>
            <p:spPr>
              <a:xfrm>
                <a:off x="1720828" y="1233"/>
                <a:ext cx="1276223" cy="829545"/>
              </a:xfrm>
              <a:prstGeom prst="homePlate">
                <a:avLst/>
              </a:prstGeom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</p:sp>
          <p:sp>
            <p:nvSpPr>
              <p:cNvPr id="54" name="모서리가 둥근 직사각형 4"/>
              <p:cNvSpPr/>
              <p:nvPr/>
            </p:nvSpPr>
            <p:spPr>
              <a:xfrm>
                <a:off x="1761749" y="42472"/>
                <a:ext cx="1194381" cy="747066"/>
              </a:xfrm>
              <a:prstGeom prst="homePlate">
                <a:avLst/>
              </a:prstGeom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lIns="36000" tIns="36000" rIns="36000" bIns="36000" spcCol="1270" anchor="ctr"/>
              <a:lstStyle/>
              <a:p>
                <a:pPr algn="ctr" defTabSz="5334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ko-KR" altLang="en-US" b="1" dirty="0">
                    <a:solidFill>
                      <a:schemeClr val="tx1"/>
                    </a:solidFill>
                    <a:latin typeface="+mn-ea"/>
                  </a:rPr>
                  <a:t>내적 변화</a:t>
                </a:r>
              </a:p>
              <a:p>
                <a:pPr algn="ctr" defTabSz="5334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en-US" altLang="ko-KR" sz="1400" b="1" dirty="0">
                    <a:solidFill>
                      <a:schemeClr val="tx1"/>
                    </a:solidFill>
                    <a:latin typeface="+mn-ea"/>
                  </a:rPr>
                  <a:t>- </a:t>
                </a:r>
                <a:r>
                  <a:rPr lang="ko-KR" altLang="en-US" sz="1400" b="1" dirty="0">
                    <a:solidFill>
                      <a:schemeClr val="tx1"/>
                    </a:solidFill>
                    <a:latin typeface="+mn-ea"/>
                  </a:rPr>
                  <a:t>정체된 대기업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62638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성미산마을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15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Rectangle 68"/>
          <p:cNvSpPr>
            <a:spLocks noChangeArrowheads="1"/>
          </p:cNvSpPr>
          <p:nvPr/>
        </p:nvSpPr>
        <p:spPr bwMode="auto">
          <a:xfrm>
            <a:off x="4499992" y="1484784"/>
            <a:ext cx="4248472" cy="4558878"/>
          </a:xfrm>
          <a:prstGeom prst="rect">
            <a:avLst/>
          </a:prstGeom>
          <a:solidFill>
            <a:srgbClr val="FFFFFF"/>
          </a:solidFill>
          <a:ln w="12700">
            <a:solidFill>
              <a:srgbClr val="808080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lIns="180000" tIns="108000" rIns="144000" bIns="108000"/>
          <a:lstStyle/>
          <a:p>
            <a:pPr marL="304800" indent="-304800" algn="l" latinLnBrk="0">
              <a:lnSpc>
                <a:spcPct val="130000"/>
              </a:lnSpc>
              <a:spcBef>
                <a:spcPct val="70000"/>
              </a:spcBef>
              <a:spcAft>
                <a:spcPct val="0"/>
              </a:spcAft>
              <a:buClrTx/>
              <a:buSzPct val="90000"/>
              <a:buFontTx/>
              <a:buBlip>
                <a:blip r:embed="rId3"/>
              </a:buBlip>
              <a:defRPr/>
            </a:pPr>
            <a:r>
              <a:rPr lang="en-US" altLang="ko-KR" sz="2000" b="1" dirty="0">
                <a:solidFill>
                  <a:prstClr val="black"/>
                </a:solidFill>
                <a:latin typeface="+mn-ea"/>
              </a:rPr>
              <a:t>2000</a:t>
            </a:r>
            <a:r>
              <a:rPr lang="ko-KR" altLang="en-US" sz="2000" b="1" dirty="0">
                <a:solidFill>
                  <a:prstClr val="black"/>
                </a:solidFill>
                <a:latin typeface="+mn-ea"/>
              </a:rPr>
              <a:t>여명이 살고</a:t>
            </a:r>
            <a:r>
              <a:rPr lang="en-US" altLang="ko-KR" sz="2000" b="1" dirty="0">
                <a:solidFill>
                  <a:prstClr val="black"/>
                </a:solidFill>
                <a:latin typeface="+mn-ea"/>
              </a:rPr>
              <a:t>, 30</a:t>
            </a:r>
            <a:r>
              <a:rPr lang="ko-KR" altLang="en-US" sz="2000" b="1" dirty="0" err="1">
                <a:solidFill>
                  <a:prstClr val="black"/>
                </a:solidFill>
                <a:latin typeface="+mn-ea"/>
              </a:rPr>
              <a:t>여개의</a:t>
            </a:r>
            <a:r>
              <a:rPr lang="ko-KR" altLang="en-US" sz="2000" b="1" dirty="0">
                <a:solidFill>
                  <a:prstClr val="black"/>
                </a:solidFill>
                <a:latin typeface="+mn-ea"/>
              </a:rPr>
              <a:t> </a:t>
            </a:r>
            <a:r>
              <a:rPr lang="ko-KR" altLang="en-US" sz="2000" b="1" dirty="0" err="1">
                <a:solidFill>
                  <a:prstClr val="black"/>
                </a:solidFill>
                <a:latin typeface="+mn-ea"/>
              </a:rPr>
              <a:t>사회적경제</a:t>
            </a:r>
            <a:r>
              <a:rPr lang="ko-KR" altLang="en-US" sz="2000" b="1" dirty="0">
                <a:solidFill>
                  <a:prstClr val="black"/>
                </a:solidFill>
                <a:latin typeface="+mn-ea"/>
              </a:rPr>
              <a:t> 조직이 존재함 </a:t>
            </a:r>
            <a:endParaRPr lang="en-US" altLang="ko-KR" sz="2000" b="1" dirty="0">
              <a:solidFill>
                <a:prstClr val="black"/>
              </a:solidFill>
              <a:latin typeface="+mn-ea"/>
            </a:endParaRPr>
          </a:p>
          <a:p>
            <a:pPr marL="304800" indent="-304800" algn="l" latinLnBrk="0">
              <a:lnSpc>
                <a:spcPct val="130000"/>
              </a:lnSpc>
              <a:spcBef>
                <a:spcPct val="70000"/>
              </a:spcBef>
              <a:spcAft>
                <a:spcPct val="0"/>
              </a:spcAft>
              <a:buClrTx/>
              <a:buSzPct val="90000"/>
              <a:buFontTx/>
              <a:buBlip>
                <a:blip r:embed="rId3"/>
              </a:buBlip>
              <a:defRPr/>
            </a:pPr>
            <a:r>
              <a:rPr lang="en-US" altLang="ko-KR" sz="2000" b="1" dirty="0">
                <a:solidFill>
                  <a:prstClr val="black"/>
                </a:solidFill>
                <a:latin typeface="+mn-ea"/>
              </a:rPr>
              <a:t>1994</a:t>
            </a:r>
            <a:r>
              <a:rPr lang="ko-KR" altLang="en-US" sz="2000" b="1" dirty="0">
                <a:solidFill>
                  <a:prstClr val="black"/>
                </a:solidFill>
                <a:latin typeface="+mn-ea"/>
              </a:rPr>
              <a:t>년 공동육아 협동조합이 시작되고</a:t>
            </a:r>
            <a:r>
              <a:rPr lang="en-US" altLang="ko-KR" sz="2000" b="1" dirty="0">
                <a:solidFill>
                  <a:prstClr val="black"/>
                </a:solidFill>
                <a:latin typeface="+mn-ea"/>
              </a:rPr>
              <a:t>, 2002</a:t>
            </a:r>
            <a:r>
              <a:rPr lang="ko-KR" altLang="en-US" sz="2000" b="1" dirty="0">
                <a:solidFill>
                  <a:prstClr val="black"/>
                </a:solidFill>
                <a:latin typeface="+mn-ea"/>
              </a:rPr>
              <a:t>년 </a:t>
            </a:r>
            <a:r>
              <a:rPr lang="ko-KR" altLang="en-US" sz="2000" b="1" dirty="0" err="1">
                <a:solidFill>
                  <a:prstClr val="black"/>
                </a:solidFill>
                <a:latin typeface="+mn-ea"/>
              </a:rPr>
              <a:t>성미산</a:t>
            </a:r>
            <a:r>
              <a:rPr lang="ko-KR" altLang="en-US" sz="2000" b="1" dirty="0">
                <a:solidFill>
                  <a:prstClr val="black"/>
                </a:solidFill>
                <a:latin typeface="+mn-ea"/>
              </a:rPr>
              <a:t> 싸움이 모태가 됨  </a:t>
            </a:r>
            <a:endParaRPr lang="en-US" altLang="ko-KR" sz="2000" b="1" dirty="0">
              <a:solidFill>
                <a:prstClr val="black"/>
              </a:solidFill>
              <a:latin typeface="+mn-ea"/>
            </a:endParaRPr>
          </a:p>
          <a:p>
            <a:pPr marL="304800" indent="-304800" algn="l" latinLnBrk="0">
              <a:lnSpc>
                <a:spcPct val="130000"/>
              </a:lnSpc>
              <a:spcBef>
                <a:spcPct val="70000"/>
              </a:spcBef>
              <a:spcAft>
                <a:spcPct val="0"/>
              </a:spcAft>
              <a:buClrTx/>
              <a:buSzPct val="90000"/>
              <a:buFontTx/>
              <a:buBlip>
                <a:blip r:embed="rId3"/>
              </a:buBlip>
              <a:defRPr/>
            </a:pPr>
            <a:r>
              <a:rPr lang="ko-KR" altLang="en-US" sz="2000" b="1" dirty="0" err="1">
                <a:solidFill>
                  <a:prstClr val="black"/>
                </a:solidFill>
                <a:latin typeface="+mn-ea"/>
              </a:rPr>
              <a:t>생협</a:t>
            </a:r>
            <a:r>
              <a:rPr lang="en-US" altLang="ko-KR" sz="2000" b="1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2000" b="1" dirty="0">
                <a:solidFill>
                  <a:prstClr val="black"/>
                </a:solidFill>
                <a:latin typeface="+mn-ea"/>
              </a:rPr>
              <a:t>마을극장</a:t>
            </a:r>
            <a:r>
              <a:rPr lang="en-US" altLang="ko-KR" sz="2000" b="1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2000" b="1" dirty="0" err="1">
                <a:solidFill>
                  <a:prstClr val="black"/>
                </a:solidFill>
                <a:latin typeface="+mn-ea"/>
              </a:rPr>
              <a:t>성미산</a:t>
            </a:r>
            <a:r>
              <a:rPr lang="ko-KR" altLang="en-US" sz="2000" b="1" dirty="0">
                <a:solidFill>
                  <a:prstClr val="black"/>
                </a:solidFill>
                <a:latin typeface="+mn-ea"/>
              </a:rPr>
              <a:t> 학교 </a:t>
            </a:r>
            <a:r>
              <a:rPr lang="en-US" altLang="ko-KR" sz="2000" b="1" dirty="0">
                <a:solidFill>
                  <a:prstClr val="black"/>
                </a:solidFill>
                <a:latin typeface="+mn-ea"/>
              </a:rPr>
              <a:t>4</a:t>
            </a:r>
            <a:r>
              <a:rPr lang="ko-KR" altLang="en-US" sz="2000" b="1" dirty="0">
                <a:solidFill>
                  <a:prstClr val="black"/>
                </a:solidFill>
                <a:latin typeface="+mn-ea"/>
              </a:rPr>
              <a:t>개의 공동육아 협동조합</a:t>
            </a:r>
            <a:r>
              <a:rPr lang="en-US" altLang="ko-KR" sz="2000" b="1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2000" b="1" dirty="0">
                <a:solidFill>
                  <a:prstClr val="black"/>
                </a:solidFill>
                <a:latin typeface="+mn-ea"/>
              </a:rPr>
              <a:t>대동계</a:t>
            </a:r>
            <a:r>
              <a:rPr lang="en-US" altLang="ko-KR" sz="2000" b="1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2000" b="1" dirty="0" err="1" smtClean="0">
                <a:solidFill>
                  <a:prstClr val="black"/>
                </a:solidFill>
                <a:latin typeface="+mn-ea"/>
              </a:rPr>
              <a:t>차병원</a:t>
            </a:r>
            <a:r>
              <a:rPr lang="en-US" altLang="ko-KR" sz="2000" b="1" dirty="0" smtClean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2000" b="1" dirty="0" err="1" smtClean="0">
                <a:solidFill>
                  <a:prstClr val="black"/>
                </a:solidFill>
                <a:latin typeface="+mn-ea"/>
              </a:rPr>
              <a:t>되살림가게</a:t>
            </a:r>
            <a:r>
              <a:rPr lang="en-US" altLang="ko-KR" sz="2000" b="1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2000" b="1" dirty="0">
                <a:solidFill>
                  <a:prstClr val="black"/>
                </a:solidFill>
                <a:latin typeface="+mn-ea"/>
              </a:rPr>
              <a:t>동네부엌</a:t>
            </a:r>
            <a:r>
              <a:rPr lang="en-US" altLang="ko-KR" sz="2000" b="1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2000" b="1" dirty="0" err="1">
                <a:solidFill>
                  <a:prstClr val="black"/>
                </a:solidFill>
                <a:latin typeface="+mn-ea"/>
              </a:rPr>
              <a:t>성미산</a:t>
            </a:r>
            <a:r>
              <a:rPr lang="ko-KR" altLang="en-US" sz="2000" b="1" dirty="0">
                <a:solidFill>
                  <a:prstClr val="black"/>
                </a:solidFill>
                <a:latin typeface="+mn-ea"/>
              </a:rPr>
              <a:t> 식당</a:t>
            </a:r>
            <a:r>
              <a:rPr lang="en-US" altLang="ko-KR" sz="2000" b="1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2000" b="1" dirty="0" err="1">
                <a:solidFill>
                  <a:prstClr val="black"/>
                </a:solidFill>
                <a:latin typeface="+mn-ea"/>
              </a:rPr>
              <a:t>춤동아리</a:t>
            </a:r>
            <a:r>
              <a:rPr lang="en-US" altLang="ko-KR" sz="2000" b="1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2000" b="1" dirty="0">
                <a:solidFill>
                  <a:prstClr val="black"/>
                </a:solidFill>
                <a:latin typeface="+mn-ea"/>
              </a:rPr>
              <a:t>작은 나무</a:t>
            </a:r>
            <a:r>
              <a:rPr lang="en-US" altLang="ko-KR" sz="2000" b="1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2000" b="1" dirty="0" smtClean="0">
                <a:solidFill>
                  <a:prstClr val="black"/>
                </a:solidFill>
                <a:latin typeface="+mn-ea"/>
              </a:rPr>
              <a:t>비누 </a:t>
            </a:r>
            <a:r>
              <a:rPr lang="ko-KR" altLang="en-US" sz="2000" b="1" dirty="0">
                <a:solidFill>
                  <a:prstClr val="black"/>
                </a:solidFill>
                <a:latin typeface="+mn-ea"/>
              </a:rPr>
              <a:t>두레</a:t>
            </a:r>
            <a:endParaRPr lang="en-US" altLang="ko-KR" sz="2000" b="1" dirty="0">
              <a:solidFill>
                <a:prstClr val="black"/>
              </a:solidFill>
              <a:latin typeface="+mn-ea"/>
            </a:endParaRPr>
          </a:p>
        </p:txBody>
      </p:sp>
      <p:pic>
        <p:nvPicPr>
          <p:cNvPr id="6" name="그림 7" descr="성미산 마을축제2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838" y="1822450"/>
            <a:ext cx="4324350" cy="32131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6679388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미션 수립 프로세스 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150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aphicFrame>
        <p:nvGraphicFramePr>
          <p:cNvPr id="3" name="다이어그램 2"/>
          <p:cNvGraphicFramePr/>
          <p:nvPr>
            <p:extLst>
              <p:ext uri="{D42A27DB-BD31-4B8C-83A1-F6EECF244321}">
                <p14:modId xmlns:p14="http://schemas.microsoft.com/office/powerpoint/2010/main" val="2436010052"/>
              </p:ext>
            </p:extLst>
          </p:nvPr>
        </p:nvGraphicFramePr>
        <p:xfrm>
          <a:off x="250825" y="1397000"/>
          <a:ext cx="8569325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419699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문제 인식 </a:t>
            </a:r>
            <a:r>
              <a:rPr lang="en-US" altLang="ko-KR" dirty="0"/>
              <a:t>_ </a:t>
            </a:r>
            <a:r>
              <a:rPr lang="ko-KR" altLang="en-US" dirty="0"/>
              <a:t>현황과 근본원인 파악 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151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cxnSp>
        <p:nvCxnSpPr>
          <p:cNvPr id="23" name="AutoShape 4"/>
          <p:cNvCxnSpPr>
            <a:cxnSpLocks noChangeShapeType="1"/>
            <a:stCxn id="26" idx="2"/>
          </p:cNvCxnSpPr>
          <p:nvPr/>
        </p:nvCxnSpPr>
        <p:spPr bwMode="auto">
          <a:xfrm>
            <a:off x="1132717" y="2489082"/>
            <a:ext cx="5882" cy="228600"/>
          </a:xfrm>
          <a:prstGeom prst="straightConnector1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AutoShape 5"/>
          <p:cNvCxnSpPr>
            <a:cxnSpLocks noChangeShapeType="1"/>
            <a:stCxn id="29" idx="2"/>
          </p:cNvCxnSpPr>
          <p:nvPr/>
        </p:nvCxnSpPr>
        <p:spPr bwMode="auto">
          <a:xfrm>
            <a:off x="3413481" y="2489082"/>
            <a:ext cx="5882" cy="228600"/>
          </a:xfrm>
          <a:prstGeom prst="straightConnector1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" name="AutoShape 6"/>
          <p:cNvCxnSpPr>
            <a:cxnSpLocks noChangeShapeType="1"/>
            <a:stCxn id="32" idx="2"/>
          </p:cNvCxnSpPr>
          <p:nvPr/>
        </p:nvCxnSpPr>
        <p:spPr bwMode="auto">
          <a:xfrm flipH="1">
            <a:off x="5675129" y="2489082"/>
            <a:ext cx="1471" cy="228600"/>
          </a:xfrm>
          <a:prstGeom prst="straightConnector1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6" name="AutoShape 11"/>
          <p:cNvSpPr>
            <a:spLocks noChangeArrowheads="1"/>
          </p:cNvSpPr>
          <p:nvPr/>
        </p:nvSpPr>
        <p:spPr bwMode="auto">
          <a:xfrm>
            <a:off x="265115" y="1552457"/>
            <a:ext cx="1733733" cy="9366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7" name="AutoShape 12"/>
          <p:cNvSpPr>
            <a:spLocks noChangeArrowheads="1"/>
          </p:cNvSpPr>
          <p:nvPr/>
        </p:nvSpPr>
        <p:spPr bwMode="auto">
          <a:xfrm>
            <a:off x="406284" y="1652470"/>
            <a:ext cx="1451395" cy="711200"/>
          </a:xfrm>
          <a:prstGeom prst="roundRect">
            <a:avLst>
              <a:gd name="adj" fmla="val 16667"/>
            </a:avLst>
          </a:prstGeom>
          <a:solidFill>
            <a:srgbClr val="FFCC00">
              <a:alpha val="39999"/>
            </a:srgbClr>
          </a:solidFill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8" name="Rectangle 13"/>
          <p:cNvSpPr>
            <a:spLocks noChangeArrowheads="1"/>
          </p:cNvSpPr>
          <p:nvPr/>
        </p:nvSpPr>
        <p:spPr bwMode="auto">
          <a:xfrm>
            <a:off x="913852" y="1743012"/>
            <a:ext cx="36420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ko-KR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1</a:t>
            </a:r>
            <a:endParaRPr lang="en-US" altLang="ko-KR" sz="2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29" name="AutoShape 14"/>
          <p:cNvSpPr>
            <a:spLocks noChangeArrowheads="1"/>
          </p:cNvSpPr>
          <p:nvPr/>
        </p:nvSpPr>
        <p:spPr bwMode="auto">
          <a:xfrm>
            <a:off x="2545879" y="1552457"/>
            <a:ext cx="1733734" cy="9366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0" name="AutoShape 15"/>
          <p:cNvSpPr>
            <a:spLocks noChangeArrowheads="1"/>
          </p:cNvSpPr>
          <p:nvPr/>
        </p:nvSpPr>
        <p:spPr bwMode="auto">
          <a:xfrm>
            <a:off x="2687048" y="1652470"/>
            <a:ext cx="1451396" cy="711200"/>
          </a:xfrm>
          <a:prstGeom prst="roundRect">
            <a:avLst>
              <a:gd name="adj" fmla="val 16667"/>
            </a:avLst>
          </a:prstGeom>
          <a:solidFill>
            <a:srgbClr val="FFCC00">
              <a:alpha val="39999"/>
            </a:srgbClr>
          </a:solidFill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1" name="Rectangle 16"/>
          <p:cNvSpPr>
            <a:spLocks noChangeArrowheads="1"/>
          </p:cNvSpPr>
          <p:nvPr/>
        </p:nvSpPr>
        <p:spPr bwMode="auto">
          <a:xfrm>
            <a:off x="3244615" y="1743012"/>
            <a:ext cx="36420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ko-KR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2</a:t>
            </a:r>
            <a:endParaRPr lang="en-US" altLang="ko-KR" sz="2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32" name="AutoShape 17"/>
          <p:cNvSpPr>
            <a:spLocks noChangeArrowheads="1"/>
          </p:cNvSpPr>
          <p:nvPr/>
        </p:nvSpPr>
        <p:spPr bwMode="auto">
          <a:xfrm>
            <a:off x="4808997" y="1552457"/>
            <a:ext cx="1733733" cy="9366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3" name="AutoShape 18"/>
          <p:cNvSpPr>
            <a:spLocks noChangeArrowheads="1"/>
          </p:cNvSpPr>
          <p:nvPr/>
        </p:nvSpPr>
        <p:spPr bwMode="auto">
          <a:xfrm>
            <a:off x="4950167" y="1652470"/>
            <a:ext cx="1451395" cy="711200"/>
          </a:xfrm>
          <a:prstGeom prst="roundRect">
            <a:avLst>
              <a:gd name="adj" fmla="val 16667"/>
            </a:avLst>
          </a:prstGeom>
          <a:solidFill>
            <a:srgbClr val="FFCC00">
              <a:alpha val="39999"/>
            </a:srgbClr>
          </a:solidFill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4" name="Rectangle 19"/>
          <p:cNvSpPr>
            <a:spLocks noChangeArrowheads="1"/>
          </p:cNvSpPr>
          <p:nvPr/>
        </p:nvSpPr>
        <p:spPr bwMode="auto">
          <a:xfrm>
            <a:off x="5457735" y="1743012"/>
            <a:ext cx="36420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ko-KR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3</a:t>
            </a:r>
            <a:endParaRPr lang="en-US" altLang="ko-KR" sz="2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cxnSp>
        <p:nvCxnSpPr>
          <p:cNvPr id="35" name="AutoShape 31"/>
          <p:cNvCxnSpPr>
            <a:cxnSpLocks noChangeShapeType="1"/>
          </p:cNvCxnSpPr>
          <p:nvPr/>
        </p:nvCxnSpPr>
        <p:spPr bwMode="auto">
          <a:xfrm>
            <a:off x="1998848" y="2020770"/>
            <a:ext cx="547030" cy="0"/>
          </a:xfrm>
          <a:prstGeom prst="straightConnector1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6" name="AutoShape 32"/>
          <p:cNvCxnSpPr>
            <a:cxnSpLocks noChangeShapeType="1"/>
          </p:cNvCxnSpPr>
          <p:nvPr/>
        </p:nvCxnSpPr>
        <p:spPr bwMode="auto">
          <a:xfrm>
            <a:off x="4279613" y="2020770"/>
            <a:ext cx="529384" cy="0"/>
          </a:xfrm>
          <a:prstGeom prst="straightConnector1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7" name="AutoShape 6"/>
          <p:cNvCxnSpPr>
            <a:cxnSpLocks noChangeShapeType="1"/>
            <a:stCxn id="38" idx="2"/>
          </p:cNvCxnSpPr>
          <p:nvPr/>
        </p:nvCxnSpPr>
        <p:spPr bwMode="auto">
          <a:xfrm flipH="1">
            <a:off x="7938049" y="2489082"/>
            <a:ext cx="1471" cy="228600"/>
          </a:xfrm>
          <a:prstGeom prst="straightConnector1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8" name="AutoShape 17"/>
          <p:cNvSpPr>
            <a:spLocks noChangeArrowheads="1"/>
          </p:cNvSpPr>
          <p:nvPr/>
        </p:nvSpPr>
        <p:spPr bwMode="auto">
          <a:xfrm>
            <a:off x="7071918" y="1552457"/>
            <a:ext cx="1733733" cy="9366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9" name="AutoShape 18"/>
          <p:cNvSpPr>
            <a:spLocks noChangeArrowheads="1"/>
          </p:cNvSpPr>
          <p:nvPr/>
        </p:nvSpPr>
        <p:spPr bwMode="auto">
          <a:xfrm>
            <a:off x="7213087" y="1652470"/>
            <a:ext cx="1451395" cy="711200"/>
          </a:xfrm>
          <a:prstGeom prst="roundRect">
            <a:avLst>
              <a:gd name="adj" fmla="val 16667"/>
            </a:avLst>
          </a:prstGeom>
          <a:solidFill>
            <a:srgbClr val="FFCC00">
              <a:alpha val="39999"/>
            </a:srgbClr>
          </a:solidFill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0" name="Rectangle 19"/>
          <p:cNvSpPr>
            <a:spLocks noChangeArrowheads="1"/>
          </p:cNvSpPr>
          <p:nvPr/>
        </p:nvSpPr>
        <p:spPr bwMode="auto">
          <a:xfrm>
            <a:off x="7720655" y="1743012"/>
            <a:ext cx="36420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ko-KR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4</a:t>
            </a:r>
            <a:endParaRPr lang="en-US" altLang="ko-KR" sz="2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cxnSp>
        <p:nvCxnSpPr>
          <p:cNvPr id="41" name="AutoShape 32"/>
          <p:cNvCxnSpPr>
            <a:cxnSpLocks noChangeShapeType="1"/>
          </p:cNvCxnSpPr>
          <p:nvPr/>
        </p:nvCxnSpPr>
        <p:spPr bwMode="auto">
          <a:xfrm>
            <a:off x="6542533" y="2020770"/>
            <a:ext cx="529384" cy="0"/>
          </a:xfrm>
          <a:prstGeom prst="straightConnector1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2" name="AutoShape 11"/>
          <p:cNvSpPr>
            <a:spLocks noChangeArrowheads="1"/>
          </p:cNvSpPr>
          <p:nvPr/>
        </p:nvSpPr>
        <p:spPr bwMode="auto">
          <a:xfrm>
            <a:off x="265115" y="2726164"/>
            <a:ext cx="1733733" cy="336713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square" anchor="t"/>
          <a:lstStyle/>
          <a:p>
            <a:pPr algn="ctr" latinLnBrk="0"/>
            <a:r>
              <a:rPr lang="ko-KR" altLang="en-US" dirty="0"/>
              <a:t>내가 정말 </a:t>
            </a:r>
            <a:endParaRPr lang="en-US" altLang="ko-KR" dirty="0" smtClean="0"/>
          </a:p>
          <a:p>
            <a:pPr algn="ctr" latinLnBrk="0"/>
            <a:r>
              <a:rPr lang="ko-KR" altLang="en-US" dirty="0" smtClean="0"/>
              <a:t>꼭 </a:t>
            </a:r>
            <a:r>
              <a:rPr lang="ko-KR" altLang="en-US" dirty="0"/>
              <a:t>해결하고 싶은 문제 </a:t>
            </a:r>
            <a:endParaRPr lang="en-US" altLang="ko-KR" dirty="0" smtClean="0"/>
          </a:p>
          <a:p>
            <a:pPr algn="ctr" latinLnBrk="0"/>
            <a:r>
              <a:rPr lang="ko-KR" altLang="en-US" dirty="0" smtClean="0"/>
              <a:t>혹은 </a:t>
            </a:r>
            <a:r>
              <a:rPr lang="ko-KR" altLang="en-US" dirty="0"/>
              <a:t>꼭 해결되어야 한다고 </a:t>
            </a:r>
            <a:r>
              <a:rPr lang="ko-KR" altLang="en-US" dirty="0" smtClean="0"/>
              <a:t>생각하는 문제와 </a:t>
            </a:r>
            <a:r>
              <a:rPr lang="ko-KR" altLang="en-US" dirty="0"/>
              <a:t>근본원인을 파악 </a:t>
            </a:r>
          </a:p>
        </p:txBody>
      </p:sp>
      <p:sp>
        <p:nvSpPr>
          <p:cNvPr id="43" name="AutoShape 14"/>
          <p:cNvSpPr>
            <a:spLocks noChangeArrowheads="1"/>
          </p:cNvSpPr>
          <p:nvPr/>
        </p:nvSpPr>
        <p:spPr bwMode="auto">
          <a:xfrm>
            <a:off x="2545879" y="2726164"/>
            <a:ext cx="1733734" cy="336713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square" anchor="t"/>
          <a:lstStyle/>
          <a:p>
            <a:pPr algn="ctr" latinLnBrk="0"/>
            <a:r>
              <a:rPr lang="ko-KR" altLang="en-US" dirty="0" err="1"/>
              <a:t>사회적기업의</a:t>
            </a:r>
            <a:r>
              <a:rPr lang="ko-KR" altLang="en-US" dirty="0"/>
              <a:t> 경우 </a:t>
            </a:r>
            <a:endParaRPr lang="en-US" altLang="ko-KR" dirty="0" smtClean="0"/>
          </a:p>
          <a:p>
            <a:pPr algn="ctr" latinLnBrk="0"/>
            <a:r>
              <a:rPr lang="ko-KR" altLang="en-US" dirty="0" smtClean="0"/>
              <a:t>시장 </a:t>
            </a:r>
            <a:r>
              <a:rPr lang="ko-KR" altLang="en-US" dirty="0"/>
              <a:t>조사 수준의 사회문제 </a:t>
            </a:r>
            <a:endParaRPr lang="en-US" altLang="ko-KR" dirty="0" smtClean="0"/>
          </a:p>
          <a:p>
            <a:pPr algn="ctr" latinLnBrk="0"/>
            <a:r>
              <a:rPr lang="ko-KR" altLang="en-US" dirty="0" smtClean="0"/>
              <a:t>인식 </a:t>
            </a:r>
            <a:r>
              <a:rPr lang="ko-KR" altLang="en-US" dirty="0"/>
              <a:t>조사 필요 </a:t>
            </a:r>
          </a:p>
        </p:txBody>
      </p:sp>
      <p:sp>
        <p:nvSpPr>
          <p:cNvPr id="44" name="AutoShape 17"/>
          <p:cNvSpPr>
            <a:spLocks noChangeArrowheads="1"/>
          </p:cNvSpPr>
          <p:nvPr/>
        </p:nvSpPr>
        <p:spPr bwMode="auto">
          <a:xfrm>
            <a:off x="4808997" y="2726164"/>
            <a:ext cx="1733733" cy="336713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square" anchor="t"/>
          <a:lstStyle/>
          <a:p>
            <a:pPr algn="ctr" latinLnBrk="0"/>
            <a:r>
              <a:rPr lang="ko-KR" altLang="en-US" dirty="0"/>
              <a:t>전문가와 토론이 가능한 수준</a:t>
            </a:r>
            <a:r>
              <a:rPr lang="en-US" altLang="ko-KR" dirty="0"/>
              <a:t>? </a:t>
            </a:r>
            <a:endParaRPr lang="en-US" altLang="ko-KR" dirty="0" smtClean="0"/>
          </a:p>
          <a:p>
            <a:pPr algn="ctr" latinLnBrk="0"/>
            <a:endParaRPr lang="en-US" altLang="ko-KR" dirty="0" smtClean="0"/>
          </a:p>
          <a:p>
            <a:pPr algn="ctr" latinLnBrk="0"/>
            <a:r>
              <a:rPr lang="ko-KR" altLang="en-US" dirty="0" smtClean="0"/>
              <a:t>대안을 </a:t>
            </a:r>
            <a:r>
              <a:rPr lang="ko-KR" altLang="en-US" dirty="0"/>
              <a:t>제시하고 있는가</a:t>
            </a:r>
            <a:r>
              <a:rPr lang="en-US" altLang="ko-KR" dirty="0"/>
              <a:t>? </a:t>
            </a:r>
          </a:p>
        </p:txBody>
      </p:sp>
      <p:sp>
        <p:nvSpPr>
          <p:cNvPr id="45" name="AutoShape 17"/>
          <p:cNvSpPr>
            <a:spLocks noChangeArrowheads="1"/>
          </p:cNvSpPr>
          <p:nvPr/>
        </p:nvSpPr>
        <p:spPr bwMode="auto">
          <a:xfrm>
            <a:off x="7071918" y="2726164"/>
            <a:ext cx="1733733" cy="336713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square" anchor="t"/>
          <a:lstStyle/>
          <a:p>
            <a:pPr algn="ctr" latinLnBrk="0"/>
            <a:r>
              <a:rPr lang="ko-KR" altLang="en-US" dirty="0"/>
              <a:t>주목하는 문제에 대해 그 문제를 </a:t>
            </a:r>
            <a:endParaRPr lang="en-US" altLang="ko-KR" dirty="0" smtClean="0"/>
          </a:p>
          <a:p>
            <a:pPr algn="ctr" latinLnBrk="0"/>
            <a:r>
              <a:rPr lang="ko-KR" altLang="en-US" dirty="0" smtClean="0"/>
              <a:t>잘 </a:t>
            </a:r>
            <a:r>
              <a:rPr lang="ko-KR" altLang="en-US" dirty="0"/>
              <a:t>모르는 청소년들도 </a:t>
            </a:r>
            <a:r>
              <a:rPr lang="ko-KR" altLang="en-US" dirty="0" smtClean="0"/>
              <a:t>설명하면 공감할 </a:t>
            </a:r>
            <a:r>
              <a:rPr lang="ko-KR" altLang="en-US" dirty="0"/>
              <a:t>수 </a:t>
            </a:r>
            <a:r>
              <a:rPr lang="ko-KR" altLang="en-US" dirty="0" smtClean="0"/>
              <a:t>있도록</a:t>
            </a:r>
            <a:endParaRPr lang="en-US" altLang="ko-KR" dirty="0" smtClean="0"/>
          </a:p>
          <a:p>
            <a:pPr algn="ctr" latinLnBrk="0"/>
            <a:r>
              <a:rPr lang="ko-KR" altLang="en-US" dirty="0" smtClean="0"/>
              <a:t>잘 </a:t>
            </a:r>
            <a:r>
              <a:rPr lang="ko-KR" altLang="en-US" dirty="0"/>
              <a:t>정리해 놓아야 함 </a:t>
            </a:r>
          </a:p>
        </p:txBody>
      </p:sp>
    </p:spTree>
    <p:extLst>
      <p:ext uri="{BB962C8B-B14F-4D97-AF65-F5344CB8AC3E}">
        <p14:creationId xmlns:p14="http://schemas.microsoft.com/office/powerpoint/2010/main" val="2963950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문제 인식 </a:t>
            </a:r>
            <a:r>
              <a:rPr lang="en-US" altLang="ko-KR" dirty="0"/>
              <a:t>_ </a:t>
            </a:r>
            <a:r>
              <a:rPr lang="ko-KR" altLang="en-US" dirty="0"/>
              <a:t>현황과 근본원인 파악 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152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46" name="Picture 25" descr="ㄷ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5" r="15446" b="7674"/>
          <a:stretch>
            <a:fillRect/>
          </a:stretch>
        </p:blipFill>
        <p:spPr bwMode="auto">
          <a:xfrm>
            <a:off x="-10147" y="998540"/>
            <a:ext cx="8110539" cy="6345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53640926-AAD7-44D8-BBD7-CCE9431645EC}">
              <a14:shadowObscured xmlns:a14="http://schemas.microsoft.com/office/drawing/2010/main" val="1"/>
            </a:ext>
          </a:extLst>
        </p:spPr>
      </p:pic>
      <p:sp>
        <p:nvSpPr>
          <p:cNvPr id="47" name="AutoShape 97"/>
          <p:cNvSpPr>
            <a:spLocks noChangeArrowheads="1"/>
          </p:cNvSpPr>
          <p:nvPr/>
        </p:nvSpPr>
        <p:spPr bwMode="auto">
          <a:xfrm>
            <a:off x="5213990" y="1228064"/>
            <a:ext cx="2590800" cy="431800"/>
          </a:xfrm>
          <a:prstGeom prst="homePlate">
            <a:avLst>
              <a:gd name="adj" fmla="val 0"/>
            </a:avLst>
          </a:prstGeom>
          <a:solidFill>
            <a:srgbClr val="B3D9FF"/>
          </a:solidFill>
          <a:ln w="38100" algn="ctr">
            <a:solidFill>
              <a:schemeClr val="tx2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wrap="none" lIns="72000" tIns="72000" rIns="72000" bIns="72000" anchor="ctr"/>
          <a:lstStyle/>
          <a:p>
            <a:pPr marL="182563" indent="-182563" algn="ctr">
              <a:lnSpc>
                <a:spcPct val="90000"/>
              </a:lnSpc>
              <a:defRPr/>
            </a:pPr>
            <a:r>
              <a:rPr kumimoji="0" lang="ko-KR" altLang="en-US" sz="1400" b="1" dirty="0">
                <a:latin typeface="+mn-ea"/>
              </a:rPr>
              <a:t>생태적 세제 회사 </a:t>
            </a:r>
            <a:r>
              <a:rPr kumimoji="0" lang="ko-KR" altLang="en-US" sz="1400" b="1" dirty="0" err="1">
                <a:latin typeface="+mn-ea"/>
              </a:rPr>
              <a:t>에코버</a:t>
            </a:r>
            <a:r>
              <a:rPr kumimoji="0" lang="ko-KR" altLang="en-US" sz="1400" b="1" dirty="0">
                <a:latin typeface="+mn-ea"/>
              </a:rPr>
              <a:t> 사례 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250824" y="1989995"/>
            <a:ext cx="720149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latinLnBrk="0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sz="2000" b="1" dirty="0"/>
              <a:t>유럽의 한 가구에서 빨래는 </a:t>
            </a:r>
            <a:r>
              <a:rPr lang="ko-KR" altLang="en-US" sz="2000" b="1" dirty="0" smtClean="0"/>
              <a:t>하는 데는 </a:t>
            </a:r>
            <a:r>
              <a:rPr lang="ko-KR" altLang="en-US" sz="2000" b="1" dirty="0"/>
              <a:t>연간 평균 </a:t>
            </a:r>
            <a:r>
              <a:rPr lang="en-US" altLang="ko-KR" sz="2000" b="1" dirty="0"/>
              <a:t>40</a:t>
            </a:r>
            <a:r>
              <a:rPr lang="ko-KR" altLang="en-US" sz="2000" b="1" dirty="0"/>
              <a:t>킬로그램의 액체 세제를</a:t>
            </a:r>
            <a:r>
              <a:rPr lang="en-US" altLang="ko-KR" sz="2000" b="1" dirty="0"/>
              <a:t>, </a:t>
            </a:r>
            <a:r>
              <a:rPr lang="ko-KR" altLang="en-US" sz="2000" b="1" dirty="0"/>
              <a:t>식기를 </a:t>
            </a:r>
            <a:r>
              <a:rPr lang="ko-KR" altLang="en-US" sz="2000" b="1" dirty="0" smtClean="0"/>
              <a:t>세척하는 데는 </a:t>
            </a:r>
            <a:r>
              <a:rPr lang="en-US" altLang="ko-KR" sz="2000" b="1" dirty="0"/>
              <a:t>10</a:t>
            </a:r>
            <a:r>
              <a:rPr lang="ko-KR" altLang="en-US" sz="2000" b="1" dirty="0"/>
              <a:t>킬로그램의 분말 세제를 사용한다</a:t>
            </a:r>
            <a:r>
              <a:rPr lang="en-US" altLang="ko-KR" sz="2000" b="1" dirty="0"/>
              <a:t>. </a:t>
            </a:r>
            <a:r>
              <a:rPr lang="ko-KR" altLang="en-US" sz="2000" b="1" dirty="0"/>
              <a:t>이 세제에는 </a:t>
            </a:r>
            <a:r>
              <a:rPr lang="en-US" altLang="ko-KR" sz="2000" b="1" dirty="0"/>
              <a:t>30%</a:t>
            </a:r>
            <a:r>
              <a:rPr lang="ko-KR" altLang="en-US" sz="2000" b="1" dirty="0"/>
              <a:t>정도의 </a:t>
            </a:r>
            <a:r>
              <a:rPr lang="ko-KR" altLang="en-US" sz="2000" b="1" dirty="0" err="1"/>
              <a:t>인산염이</a:t>
            </a:r>
            <a:r>
              <a:rPr lang="ko-KR" altLang="en-US" sz="2000" b="1" dirty="0"/>
              <a:t> 포함되어 </a:t>
            </a:r>
            <a:r>
              <a:rPr lang="ko-KR" altLang="en-US" sz="2000" b="1" dirty="0" smtClean="0"/>
              <a:t>있고 </a:t>
            </a:r>
            <a:r>
              <a:rPr lang="ko-KR" altLang="en-US" sz="2000" b="1" dirty="0"/>
              <a:t>이 화학 성분은 수질 환경의 균형을 파괴함</a:t>
            </a:r>
            <a:r>
              <a:rPr lang="en-US" altLang="ko-KR" sz="2000" b="1" dirty="0"/>
              <a:t>. </a:t>
            </a:r>
          </a:p>
          <a:p>
            <a:pPr marL="342900" indent="-342900" latinLnBrk="0">
              <a:lnSpc>
                <a:spcPct val="150000"/>
              </a:lnSpc>
              <a:buFont typeface="Wingdings" pitchFamily="2" charset="2"/>
              <a:buChar char="§"/>
            </a:pPr>
            <a:endParaRPr lang="en-US" altLang="ko-KR" sz="2000" b="1" dirty="0" smtClean="0"/>
          </a:p>
          <a:p>
            <a:pPr marL="342900" indent="-342900" latinLnBrk="0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sz="2000" b="1" dirty="0" smtClean="0"/>
              <a:t>한 </a:t>
            </a:r>
            <a:r>
              <a:rPr lang="ko-KR" altLang="en-US" sz="2000" b="1" dirty="0"/>
              <a:t>가구가 </a:t>
            </a:r>
            <a:r>
              <a:rPr lang="en-US" altLang="ko-KR" sz="2000" b="1" dirty="0"/>
              <a:t>1</a:t>
            </a:r>
            <a:r>
              <a:rPr lang="ko-KR" altLang="en-US" sz="2000" b="1" dirty="0"/>
              <a:t>년에 넓이 </a:t>
            </a:r>
            <a:r>
              <a:rPr lang="en-US" altLang="ko-KR" sz="2000" b="1" dirty="0"/>
              <a:t>6</a:t>
            </a:r>
            <a:r>
              <a:rPr lang="ko-KR" altLang="en-US" sz="2000" b="1" dirty="0"/>
              <a:t>헥타르</a:t>
            </a:r>
            <a:r>
              <a:rPr lang="en-US" altLang="ko-KR" sz="2000" b="1" dirty="0"/>
              <a:t>, </a:t>
            </a:r>
            <a:r>
              <a:rPr lang="ko-KR" altLang="en-US" sz="2000" b="1" dirty="0"/>
              <a:t>깊이 </a:t>
            </a:r>
            <a:r>
              <a:rPr lang="en-US" altLang="ko-KR" sz="2000" b="1" dirty="0"/>
              <a:t>1.5</a:t>
            </a:r>
            <a:r>
              <a:rPr lang="ko-KR" altLang="en-US" sz="2000" b="1" dirty="0"/>
              <a:t>미터의 호수 하나를 오염시키고 </a:t>
            </a:r>
            <a:r>
              <a:rPr lang="ko-KR" altLang="en-US" sz="2000" b="1" dirty="0" smtClean="0"/>
              <a:t>그 안의 </a:t>
            </a:r>
            <a:r>
              <a:rPr lang="ko-KR" altLang="en-US" sz="2000" b="1" dirty="0"/>
              <a:t>수생생물을 </a:t>
            </a:r>
            <a:r>
              <a:rPr lang="ko-KR" altLang="en-US" sz="2000" b="1" dirty="0" smtClean="0"/>
              <a:t>몰살시킴</a:t>
            </a:r>
            <a:r>
              <a:rPr lang="en-US" altLang="ko-KR" sz="2000" b="1" dirty="0"/>
              <a:t>, </a:t>
            </a:r>
            <a:r>
              <a:rPr lang="ko-KR" altLang="en-US" sz="2000" b="1" dirty="0"/>
              <a:t>북유럽에서는 </a:t>
            </a:r>
            <a:r>
              <a:rPr lang="ko-KR" altLang="en-US" sz="2000" b="1" dirty="0" err="1"/>
              <a:t>인산염</a:t>
            </a:r>
            <a:r>
              <a:rPr lang="ko-KR" altLang="en-US" sz="2000" b="1" dirty="0"/>
              <a:t> 제외를 법으로 규제</a:t>
            </a:r>
            <a:r>
              <a:rPr lang="en-US" altLang="ko-KR" sz="2000" b="1" dirty="0"/>
              <a:t>, </a:t>
            </a:r>
            <a:r>
              <a:rPr lang="ko-KR" altLang="en-US" sz="2000" b="1" dirty="0"/>
              <a:t>남유럽은 달라서 유럽 전체로는 </a:t>
            </a:r>
            <a:r>
              <a:rPr lang="en-US" altLang="ko-KR" sz="2000" b="1" dirty="0"/>
              <a:t>45%</a:t>
            </a:r>
            <a:r>
              <a:rPr lang="ko-KR" altLang="en-US" sz="2000" b="1" dirty="0"/>
              <a:t>의 </a:t>
            </a:r>
            <a:r>
              <a:rPr lang="ko-KR" altLang="en-US" sz="2000" b="1" dirty="0" err="1" smtClean="0"/>
              <a:t>인산염이</a:t>
            </a:r>
            <a:r>
              <a:rPr lang="ko-KR" altLang="en-US" sz="2000" b="1" dirty="0" smtClean="0"/>
              <a:t> </a:t>
            </a:r>
            <a:r>
              <a:rPr lang="ko-KR" altLang="en-US" sz="2000" b="1" dirty="0"/>
              <a:t>함유됨</a:t>
            </a:r>
            <a:r>
              <a:rPr lang="en-US" altLang="ko-KR" sz="2000" b="1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693618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아이디어와 기회 파악 </a:t>
            </a:r>
            <a:r>
              <a:rPr lang="en-US" altLang="ko-KR" dirty="0"/>
              <a:t>_ </a:t>
            </a:r>
            <a:r>
              <a:rPr lang="ko-KR" altLang="en-US" dirty="0"/>
              <a:t>조사 방법 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153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4" name="모서리가 접힌 도형 33"/>
          <p:cNvSpPr/>
          <p:nvPr/>
        </p:nvSpPr>
        <p:spPr>
          <a:xfrm>
            <a:off x="323528" y="1826397"/>
            <a:ext cx="2592447" cy="3788071"/>
          </a:xfrm>
          <a:prstGeom prst="foldedCorner">
            <a:avLst/>
          </a:prstGeom>
          <a:solidFill>
            <a:srgbClr val="FFFFE1"/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</a:pPr>
            <a:endParaRPr kumimoji="0" lang="ko-KR" altLang="en-US" sz="1200" dirty="0">
              <a:solidFill>
                <a:prstClr val="white"/>
              </a:solidFill>
              <a:latin typeface="Rix모던고딕 B" pitchFamily="18" charset="-127"/>
              <a:ea typeface="Rix모던고딕 B" pitchFamily="18" charset="-127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374288" y="2282252"/>
            <a:ext cx="2490925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2200" b="1" dirty="0">
                <a:solidFill>
                  <a:srgbClr val="FF0000"/>
                </a:solidFill>
                <a:latin typeface="+mn-ea"/>
              </a:rPr>
              <a:t>시장</a:t>
            </a:r>
            <a:r>
              <a:rPr lang="en-US" altLang="ko-KR" sz="2200" b="1" dirty="0">
                <a:solidFill>
                  <a:srgbClr val="FF0000"/>
                </a:solidFill>
                <a:latin typeface="+mn-ea"/>
              </a:rPr>
              <a:t>, </a:t>
            </a:r>
            <a:r>
              <a:rPr lang="ko-KR" altLang="en-US" sz="2200" b="1" dirty="0">
                <a:solidFill>
                  <a:srgbClr val="FF0000"/>
                </a:solidFill>
                <a:latin typeface="+mn-ea"/>
              </a:rPr>
              <a:t>시민사회</a:t>
            </a:r>
            <a:r>
              <a:rPr lang="en-US" altLang="ko-KR" sz="2200" b="1" dirty="0">
                <a:solidFill>
                  <a:srgbClr val="FF0000"/>
                </a:solidFill>
                <a:latin typeface="+mn-ea"/>
              </a:rPr>
              <a:t>, </a:t>
            </a:r>
            <a:r>
              <a:rPr lang="ko-KR" altLang="en-US" sz="2200" b="1" dirty="0">
                <a:solidFill>
                  <a:srgbClr val="FF0000"/>
                </a:solidFill>
                <a:latin typeface="+mn-ea"/>
              </a:rPr>
              <a:t>정부</a:t>
            </a:r>
            <a:r>
              <a:rPr lang="ko-KR" altLang="en-US" sz="2200" b="1" dirty="0">
                <a:latin typeface="+mn-ea"/>
              </a:rPr>
              <a:t>가 이 문제에 대해 어떤 해결 방향을 취했는가 파악</a:t>
            </a:r>
            <a:endParaRPr lang="en-US" altLang="ko-KR" sz="2200" b="1" dirty="0">
              <a:latin typeface="+mn-ea"/>
            </a:endParaRPr>
          </a:p>
        </p:txBody>
      </p:sp>
      <p:pic>
        <p:nvPicPr>
          <p:cNvPr id="36" name="Picture 2" descr="D:\Works\db\04_확인불가 일러스트_PNG_Beta1006\포인트\NeedleLeftYellow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0447" y="1463583"/>
            <a:ext cx="725625" cy="725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모서리가 접힌 도형 36"/>
          <p:cNvSpPr/>
          <p:nvPr/>
        </p:nvSpPr>
        <p:spPr>
          <a:xfrm>
            <a:off x="3298740" y="1826397"/>
            <a:ext cx="2592447" cy="3788071"/>
          </a:xfrm>
          <a:prstGeom prst="foldedCorner">
            <a:avLst/>
          </a:prstGeom>
          <a:solidFill>
            <a:srgbClr val="FFFFE1"/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</a:pPr>
            <a:endParaRPr kumimoji="0" lang="ko-KR" altLang="en-US" sz="1200" dirty="0">
              <a:solidFill>
                <a:prstClr val="white"/>
              </a:solidFill>
              <a:latin typeface="Rix모던고딕 B" pitchFamily="18" charset="-127"/>
              <a:ea typeface="Rix모던고딕 B" pitchFamily="18" charset="-127"/>
            </a:endParaRPr>
          </a:p>
        </p:txBody>
      </p:sp>
      <p:sp>
        <p:nvSpPr>
          <p:cNvPr id="38" name="직사각형 37"/>
          <p:cNvSpPr/>
          <p:nvPr/>
        </p:nvSpPr>
        <p:spPr>
          <a:xfrm>
            <a:off x="3349500" y="2282252"/>
            <a:ext cx="2490925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2200" b="1" dirty="0">
                <a:latin typeface="+mn-ea"/>
              </a:rPr>
              <a:t>문제 해결의 아이디어를 다양하게 도출 </a:t>
            </a:r>
            <a:r>
              <a:rPr lang="en-US" altLang="ko-KR" sz="2200" b="1" dirty="0">
                <a:latin typeface="+mn-ea"/>
              </a:rPr>
              <a:t>– </a:t>
            </a:r>
            <a:r>
              <a:rPr lang="ko-KR" altLang="en-US" sz="2200" b="1" dirty="0">
                <a:latin typeface="+mn-ea"/>
              </a:rPr>
              <a:t>제약조건 </a:t>
            </a:r>
            <a:endParaRPr lang="en-US" altLang="ko-KR" sz="2200" b="1" dirty="0" smtClean="0">
              <a:latin typeface="+mn-ea"/>
            </a:endParaRPr>
          </a:p>
          <a:p>
            <a:pPr algn="ctr" fontAlgn="auto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2200" b="1" dirty="0" smtClean="0">
                <a:latin typeface="+mn-ea"/>
              </a:rPr>
              <a:t>없어야 함</a:t>
            </a:r>
            <a:endParaRPr lang="en-US" altLang="ko-KR" sz="2200" b="1" dirty="0">
              <a:latin typeface="+mn-ea"/>
            </a:endParaRPr>
          </a:p>
        </p:txBody>
      </p:sp>
      <p:pic>
        <p:nvPicPr>
          <p:cNvPr id="39" name="Picture 2" descr="D:\Works\db\04_확인불가 일러스트_PNG_Beta1006\포인트\NeedleLeftYellow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5659" y="1463583"/>
            <a:ext cx="725625" cy="725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모서리가 접힌 도형 39"/>
          <p:cNvSpPr/>
          <p:nvPr/>
        </p:nvSpPr>
        <p:spPr>
          <a:xfrm>
            <a:off x="6260304" y="1826397"/>
            <a:ext cx="2592447" cy="3788071"/>
          </a:xfrm>
          <a:prstGeom prst="foldedCorner">
            <a:avLst/>
          </a:prstGeom>
          <a:solidFill>
            <a:srgbClr val="FFFFE1"/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</a:pPr>
            <a:endParaRPr kumimoji="0" lang="ko-KR" altLang="en-US" sz="1200" dirty="0">
              <a:solidFill>
                <a:prstClr val="white"/>
              </a:solidFill>
              <a:latin typeface="Rix모던고딕 B" pitchFamily="18" charset="-127"/>
              <a:ea typeface="Rix모던고딕 B" pitchFamily="18" charset="-127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6311064" y="2282252"/>
            <a:ext cx="2490925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2200" b="1" dirty="0">
                <a:latin typeface="+mn-ea"/>
              </a:rPr>
              <a:t>아이디어 중 </a:t>
            </a:r>
            <a:endParaRPr lang="en-US" altLang="ko-KR" sz="2200" b="1" dirty="0" smtClean="0">
              <a:latin typeface="+mn-ea"/>
            </a:endParaRPr>
          </a:p>
          <a:p>
            <a:pPr algn="ctr" fontAlgn="auto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2200" b="1" dirty="0" smtClean="0">
                <a:latin typeface="+mn-ea"/>
              </a:rPr>
              <a:t>수요를 </a:t>
            </a:r>
            <a:r>
              <a:rPr lang="ko-KR" altLang="en-US" sz="2200" b="1" dirty="0">
                <a:latin typeface="+mn-ea"/>
              </a:rPr>
              <a:t>창출하는 아이디어를 </a:t>
            </a:r>
            <a:endParaRPr lang="en-US" altLang="ko-KR" sz="2200" b="1" dirty="0" smtClean="0">
              <a:latin typeface="+mn-ea"/>
            </a:endParaRPr>
          </a:p>
          <a:p>
            <a:pPr algn="ctr" fontAlgn="auto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2200" b="1" dirty="0" smtClean="0">
                <a:latin typeface="+mn-ea"/>
              </a:rPr>
              <a:t>기회로 </a:t>
            </a:r>
            <a:r>
              <a:rPr lang="ko-KR" altLang="en-US" sz="2200" b="1" dirty="0">
                <a:latin typeface="+mn-ea"/>
              </a:rPr>
              <a:t>파악 </a:t>
            </a:r>
            <a:r>
              <a:rPr lang="en-US" altLang="ko-KR" sz="2200" b="1" dirty="0">
                <a:latin typeface="+mn-ea"/>
              </a:rPr>
              <a:t>– </a:t>
            </a:r>
            <a:endParaRPr lang="en-US" altLang="ko-KR" sz="2200" b="1" dirty="0" smtClean="0">
              <a:latin typeface="+mn-ea"/>
            </a:endParaRPr>
          </a:p>
          <a:p>
            <a:pPr algn="ctr" fontAlgn="auto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2200" b="1" dirty="0" smtClean="0">
                <a:latin typeface="+mn-ea"/>
              </a:rPr>
              <a:t>수요 </a:t>
            </a:r>
            <a:r>
              <a:rPr lang="ko-KR" altLang="en-US" sz="2200" b="1" dirty="0">
                <a:latin typeface="+mn-ea"/>
              </a:rPr>
              <a:t>검증되어야 </a:t>
            </a:r>
            <a:r>
              <a:rPr lang="ko-KR" altLang="en-US" sz="2200" b="1" dirty="0" smtClean="0">
                <a:latin typeface="+mn-ea"/>
              </a:rPr>
              <a:t>함</a:t>
            </a:r>
            <a:endParaRPr lang="en-US" altLang="ko-KR" sz="2200" b="1" dirty="0">
              <a:latin typeface="+mn-ea"/>
            </a:endParaRPr>
          </a:p>
        </p:txBody>
      </p:sp>
      <p:pic>
        <p:nvPicPr>
          <p:cNvPr id="42" name="Picture 2" descr="D:\Works\db\04_확인불가 일러스트_PNG_Beta1006\포인트\NeedleLeftYellow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7223" y="1463583"/>
            <a:ext cx="725625" cy="725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5068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아이디어와 기회 파악 </a:t>
            </a:r>
            <a:r>
              <a:rPr lang="en-US" altLang="ko-KR" dirty="0"/>
              <a:t>_ </a:t>
            </a:r>
            <a:r>
              <a:rPr lang="ko-KR" altLang="en-US" dirty="0"/>
              <a:t>조사 방법 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154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46" name="Picture 25" descr="ㄷ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5" r="15446" b="7674"/>
          <a:stretch>
            <a:fillRect/>
          </a:stretch>
        </p:blipFill>
        <p:spPr bwMode="auto">
          <a:xfrm>
            <a:off x="-10147" y="998540"/>
            <a:ext cx="8110539" cy="6345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53640926-AAD7-44D8-BBD7-CCE9431645EC}">
              <a14:shadowObscured xmlns:a14="http://schemas.microsoft.com/office/drawing/2010/main" val="1"/>
            </a:ext>
          </a:extLst>
        </p:spPr>
      </p:pic>
      <p:sp>
        <p:nvSpPr>
          <p:cNvPr id="47" name="AutoShape 97"/>
          <p:cNvSpPr>
            <a:spLocks noChangeArrowheads="1"/>
          </p:cNvSpPr>
          <p:nvPr/>
        </p:nvSpPr>
        <p:spPr bwMode="auto">
          <a:xfrm>
            <a:off x="5213990" y="1228064"/>
            <a:ext cx="2590800" cy="431800"/>
          </a:xfrm>
          <a:prstGeom prst="homePlate">
            <a:avLst>
              <a:gd name="adj" fmla="val 0"/>
            </a:avLst>
          </a:prstGeom>
          <a:solidFill>
            <a:srgbClr val="B3D9FF"/>
          </a:solidFill>
          <a:ln w="38100" algn="ctr">
            <a:solidFill>
              <a:schemeClr val="tx2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wrap="none" lIns="72000" tIns="72000" rIns="72000" bIns="72000" anchor="ctr"/>
          <a:lstStyle/>
          <a:p>
            <a:pPr marL="182563" indent="-182563" algn="ctr">
              <a:lnSpc>
                <a:spcPct val="90000"/>
              </a:lnSpc>
              <a:defRPr/>
            </a:pPr>
            <a:r>
              <a:rPr lang="ko-KR" altLang="en-US" sz="1400" b="1" dirty="0">
                <a:latin typeface="+mn-ea"/>
              </a:rPr>
              <a:t>생태적 세제 회사 </a:t>
            </a:r>
            <a:r>
              <a:rPr lang="ko-KR" altLang="en-US" sz="1400" b="1" dirty="0" err="1">
                <a:latin typeface="+mn-ea"/>
              </a:rPr>
              <a:t>에코버</a:t>
            </a:r>
            <a:r>
              <a:rPr lang="ko-KR" altLang="en-US" sz="1400" b="1" dirty="0">
                <a:latin typeface="+mn-ea"/>
              </a:rPr>
              <a:t> </a:t>
            </a:r>
            <a:r>
              <a:rPr lang="ko-KR" altLang="en-US" sz="1400" b="1" dirty="0" smtClean="0">
                <a:latin typeface="+mn-ea"/>
              </a:rPr>
              <a:t>사례</a:t>
            </a:r>
            <a:endParaRPr lang="ko-KR" altLang="en-US" sz="1400" b="1" dirty="0">
              <a:latin typeface="+mn-ea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250824" y="1989995"/>
            <a:ext cx="720149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28763" indent="-1528763" latinLnBrk="0">
              <a:lnSpc>
                <a:spcPct val="150000"/>
              </a:lnSpc>
            </a:pPr>
            <a:r>
              <a:rPr lang="en-US" altLang="ko-KR" sz="2000" b="1" dirty="0" smtClean="0"/>
              <a:t>1. </a:t>
            </a:r>
            <a:r>
              <a:rPr lang="ko-KR" altLang="en-US" sz="2000" b="1" dirty="0" smtClean="0"/>
              <a:t>문제 </a:t>
            </a:r>
            <a:r>
              <a:rPr lang="ko-KR" altLang="en-US" sz="2000" b="1" dirty="0"/>
              <a:t>제기 </a:t>
            </a:r>
            <a:r>
              <a:rPr lang="en-US" altLang="ko-KR" sz="2000" b="1" dirty="0"/>
              <a:t>: </a:t>
            </a:r>
            <a:r>
              <a:rPr lang="ko-KR" altLang="en-US" sz="2000" dirty="0"/>
              <a:t>어떻게 하면 환경을 고려하는 동시에 효력이 뛰어난 세제를 제조할 수 있을까</a:t>
            </a:r>
            <a:r>
              <a:rPr lang="en-US" altLang="ko-KR" sz="2000" dirty="0"/>
              <a:t>? </a:t>
            </a:r>
            <a:endParaRPr lang="en-US" altLang="ko-KR" sz="2000" dirty="0" smtClean="0"/>
          </a:p>
          <a:p>
            <a:pPr marL="1528763" indent="-1528763" latinLnBrk="0">
              <a:lnSpc>
                <a:spcPct val="150000"/>
              </a:lnSpc>
            </a:pPr>
            <a:endParaRPr lang="en-US" altLang="ko-KR" sz="2000" b="1" dirty="0"/>
          </a:p>
          <a:p>
            <a:pPr marL="1528763" indent="-1528763" latinLnBrk="0">
              <a:lnSpc>
                <a:spcPct val="150000"/>
              </a:lnSpc>
            </a:pPr>
            <a:r>
              <a:rPr lang="en-US" altLang="ko-KR" sz="2000" b="1" dirty="0"/>
              <a:t>2. </a:t>
            </a:r>
            <a:r>
              <a:rPr lang="ko-KR" altLang="en-US" sz="2000" b="1" dirty="0"/>
              <a:t>고정 관념 </a:t>
            </a:r>
            <a:r>
              <a:rPr lang="en-US" altLang="ko-KR" sz="2000" b="1" dirty="0"/>
              <a:t>: </a:t>
            </a:r>
            <a:r>
              <a:rPr lang="ko-KR" altLang="en-US" sz="2000" dirty="0"/>
              <a:t>효력이 뛰어난 세제는 환경을 오염시킬 수 밖에 없다</a:t>
            </a:r>
            <a:r>
              <a:rPr lang="en-US" altLang="ko-KR" sz="2000" dirty="0" smtClean="0"/>
              <a:t>.</a:t>
            </a:r>
          </a:p>
          <a:p>
            <a:pPr marL="1528763" indent="-1528763" latinLnBrk="0">
              <a:lnSpc>
                <a:spcPct val="150000"/>
              </a:lnSpc>
            </a:pPr>
            <a:r>
              <a:rPr lang="en-US" altLang="ko-KR" sz="2000" b="1" dirty="0" smtClean="0"/>
              <a:t> </a:t>
            </a:r>
            <a:endParaRPr lang="en-US" altLang="ko-KR" sz="2000" b="1" dirty="0"/>
          </a:p>
          <a:p>
            <a:pPr marL="1528763" indent="-1528763" latinLnBrk="0">
              <a:lnSpc>
                <a:spcPct val="150000"/>
              </a:lnSpc>
            </a:pPr>
            <a:r>
              <a:rPr lang="en-US" altLang="ko-KR" sz="2000" b="1" dirty="0"/>
              <a:t>3. </a:t>
            </a:r>
            <a:r>
              <a:rPr lang="ko-KR" altLang="en-US" sz="2000" b="1" dirty="0"/>
              <a:t>해결 방법 </a:t>
            </a:r>
            <a:r>
              <a:rPr lang="en-US" altLang="ko-KR" sz="2000" b="1" dirty="0"/>
              <a:t>: </a:t>
            </a:r>
            <a:r>
              <a:rPr lang="ko-KR" altLang="en-US" sz="2000" dirty="0"/>
              <a:t>작은 것으로도 많은 것을 만들어 내는 인체 메커니즘에서 영감을 얻어 효력이 </a:t>
            </a:r>
            <a:r>
              <a:rPr lang="ko-KR" altLang="en-US" sz="2000" dirty="0" smtClean="0"/>
              <a:t>뛰어나면서도 </a:t>
            </a:r>
            <a:r>
              <a:rPr lang="ko-KR" altLang="en-US" sz="2000" dirty="0"/>
              <a:t>생물학적 분해가 가능한</a:t>
            </a:r>
            <a:r>
              <a:rPr lang="en-US" altLang="ko-KR" sz="2000" dirty="0"/>
              <a:t>, </a:t>
            </a:r>
            <a:r>
              <a:rPr lang="ko-KR" altLang="en-US" sz="2000" dirty="0"/>
              <a:t>그리고 수익성도 있는 제품을 구상할 수 </a:t>
            </a:r>
            <a:r>
              <a:rPr lang="ko-KR" altLang="en-US" sz="2000" dirty="0" smtClean="0"/>
              <a:t>있다</a:t>
            </a:r>
            <a:r>
              <a:rPr lang="en-US" altLang="ko-KR" sz="2000" dirty="0" smtClean="0"/>
              <a:t>.</a:t>
            </a:r>
            <a:endParaRPr lang="ko-KR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481475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사회적 </a:t>
            </a:r>
            <a:r>
              <a:rPr lang="en-US" altLang="ko-KR" dirty="0"/>
              <a:t>/ </a:t>
            </a:r>
            <a:r>
              <a:rPr lang="ko-KR" altLang="en-US" dirty="0"/>
              <a:t>경제적 가치 파악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155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Rectangle 29"/>
          <p:cNvSpPr>
            <a:spLocks noChangeArrowheads="1"/>
          </p:cNvSpPr>
          <p:nvPr/>
        </p:nvSpPr>
        <p:spPr bwMode="auto">
          <a:xfrm>
            <a:off x="1209253" y="3215398"/>
            <a:ext cx="7035154" cy="598760"/>
          </a:xfrm>
          <a:prstGeom prst="rect">
            <a:avLst/>
          </a:prstGeom>
          <a:solidFill>
            <a:sysClr val="window" lastClr="FFFFFF"/>
          </a:solidFill>
          <a:ln w="28575" algn="ctr">
            <a:solidFill>
              <a:srgbClr val="0070C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0" name="Rectangle 31"/>
          <p:cNvSpPr>
            <a:spLocks noChangeArrowheads="1"/>
          </p:cNvSpPr>
          <p:nvPr/>
        </p:nvSpPr>
        <p:spPr bwMode="auto">
          <a:xfrm>
            <a:off x="1454561" y="3344594"/>
            <a:ext cx="4458002" cy="298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txBody>
          <a:bodyPr wrap="none" lIns="54000" tIns="10800" rIns="54000" bIns="10800" anchor="ctr">
            <a:spAutoFit/>
          </a:bodyPr>
          <a:lstStyle/>
          <a:p>
            <a:pPr latinLnBrk="0"/>
            <a:r>
              <a:rPr lang="ko-KR" altLang="en-US" i="1" dirty="0">
                <a:latin typeface="+mj-ea"/>
                <a:ea typeface="+mj-ea"/>
              </a:rPr>
              <a:t>사회적 가치는 정량적</a:t>
            </a:r>
            <a:r>
              <a:rPr lang="en-US" altLang="ko-KR" i="1" dirty="0">
                <a:latin typeface="+mj-ea"/>
                <a:ea typeface="+mj-ea"/>
              </a:rPr>
              <a:t>, </a:t>
            </a:r>
            <a:r>
              <a:rPr lang="ko-KR" altLang="en-US" i="1" dirty="0">
                <a:latin typeface="+mj-ea"/>
                <a:ea typeface="+mj-ea"/>
              </a:rPr>
              <a:t>정성적 지표의 결과 </a:t>
            </a:r>
            <a:r>
              <a:rPr lang="ko-KR" altLang="en-US" i="1" dirty="0" smtClean="0">
                <a:latin typeface="+mj-ea"/>
                <a:ea typeface="+mj-ea"/>
              </a:rPr>
              <a:t>수치</a:t>
            </a:r>
            <a:endParaRPr lang="ko-KR" altLang="en-US" i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grpSp>
        <p:nvGrpSpPr>
          <p:cNvPr id="11" name="그룹 10"/>
          <p:cNvGrpSpPr/>
          <p:nvPr/>
        </p:nvGrpSpPr>
        <p:grpSpPr>
          <a:xfrm>
            <a:off x="565975" y="3064863"/>
            <a:ext cx="901642" cy="901642"/>
            <a:chOff x="3169122" y="3459809"/>
            <a:chExt cx="836612" cy="836613"/>
          </a:xfrm>
        </p:grpSpPr>
        <p:pic>
          <p:nvPicPr>
            <p:cNvPr id="12" name="Picture 35" descr="볼1-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69122" y="3459809"/>
              <a:ext cx="836612" cy="836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Line 36"/>
            <p:cNvSpPr>
              <a:spLocks noChangeShapeType="1"/>
            </p:cNvSpPr>
            <p:nvPr/>
          </p:nvSpPr>
          <p:spPr bwMode="auto">
            <a:xfrm>
              <a:off x="3399309" y="3985272"/>
              <a:ext cx="523875" cy="0"/>
            </a:xfrm>
            <a:prstGeom prst="line">
              <a:avLst/>
            </a:prstGeom>
            <a:noFill/>
            <a:ln w="12700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pic>
          <p:nvPicPr>
            <p:cNvPr id="14" name="Picture 37" descr="03"/>
            <p:cNvPicPr>
              <a:picLocks noChangeAspect="1" noChangeArrowheads="1"/>
            </p:cNvPicPr>
            <p:nvPr/>
          </p:nvPicPr>
          <p:blipFill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3756"/>
            <a:stretch>
              <a:fillRect/>
            </a:stretch>
          </p:blipFill>
          <p:spPr bwMode="auto">
            <a:xfrm>
              <a:off x="3391372" y="3697934"/>
              <a:ext cx="434975" cy="2905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" name="그룹 14"/>
          <p:cNvGrpSpPr/>
          <p:nvPr/>
        </p:nvGrpSpPr>
        <p:grpSpPr>
          <a:xfrm>
            <a:off x="1258888" y="1402113"/>
            <a:ext cx="6985520" cy="598760"/>
            <a:chOff x="1900355" y="1550823"/>
            <a:chExt cx="8716569" cy="747136"/>
          </a:xfrm>
        </p:grpSpPr>
        <p:sp>
          <p:nvSpPr>
            <p:cNvPr id="16" name="Rectangle 4"/>
            <p:cNvSpPr>
              <a:spLocks noChangeArrowheads="1"/>
            </p:cNvSpPr>
            <p:nvPr/>
          </p:nvSpPr>
          <p:spPr bwMode="auto">
            <a:xfrm>
              <a:off x="1900355" y="1550823"/>
              <a:ext cx="8716569" cy="747136"/>
            </a:xfrm>
            <a:prstGeom prst="rect">
              <a:avLst/>
            </a:prstGeom>
            <a:solidFill>
              <a:sysClr val="window" lastClr="FFFFFF"/>
            </a:solidFill>
            <a:ln w="28575" algn="ctr">
              <a:solidFill>
                <a:srgbClr val="0070C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17" name="Rectangle 6"/>
            <p:cNvSpPr>
              <a:spLocks noChangeArrowheads="1"/>
            </p:cNvSpPr>
            <p:nvPr/>
          </p:nvSpPr>
          <p:spPr bwMode="auto">
            <a:xfrm>
              <a:off x="2144516" y="1707272"/>
              <a:ext cx="8383051" cy="3728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none" lIns="54000" tIns="10800" rIns="54000" bIns="10800" anchor="ctr">
              <a:spAutoFit/>
            </a:bodyPr>
            <a:lstStyle/>
            <a:p>
              <a:pPr lvl="0" latinLnBrk="0"/>
              <a:r>
                <a:rPr lang="ko-KR" altLang="en-US" i="1" kern="0" dirty="0" err="1" smtClean="0">
                  <a:solidFill>
                    <a:sysClr val="windowText" lastClr="000000"/>
                  </a:solidFill>
                  <a:latin typeface="+mj-ea"/>
                  <a:ea typeface="+mj-ea"/>
                </a:rPr>
                <a:t>소셜미션</a:t>
              </a:r>
              <a:r>
                <a:rPr lang="ko-KR" altLang="en-US" i="1" kern="0" dirty="0" smtClean="0">
                  <a:solidFill>
                    <a:sysClr val="windowText" lastClr="000000"/>
                  </a:solidFill>
                  <a:latin typeface="+mj-ea"/>
                  <a:ea typeface="+mj-ea"/>
                </a:rPr>
                <a:t> </a:t>
              </a:r>
              <a:r>
                <a:rPr lang="ko-KR" altLang="en-US" i="1" kern="0" dirty="0" err="1">
                  <a:solidFill>
                    <a:sysClr val="windowText" lastClr="000000"/>
                  </a:solidFill>
                  <a:latin typeface="+mj-ea"/>
                  <a:ea typeface="+mj-ea"/>
                </a:rPr>
                <a:t>수립시</a:t>
              </a:r>
              <a:r>
                <a:rPr lang="ko-KR" altLang="en-US" i="1" kern="0" dirty="0">
                  <a:solidFill>
                    <a:sysClr val="windowText" lastClr="000000"/>
                  </a:solidFill>
                  <a:latin typeface="+mj-ea"/>
                  <a:ea typeface="+mj-ea"/>
                </a:rPr>
                <a:t> </a:t>
              </a:r>
              <a:r>
                <a:rPr lang="ko-KR" altLang="en-US" i="1" kern="0" dirty="0" err="1">
                  <a:solidFill>
                    <a:sysClr val="windowText" lastClr="000000"/>
                  </a:solidFill>
                  <a:latin typeface="+mj-ea"/>
                  <a:ea typeface="+mj-ea"/>
                </a:rPr>
                <a:t>사회적기업의</a:t>
              </a:r>
              <a:r>
                <a:rPr lang="ko-KR" altLang="en-US" i="1" kern="0" dirty="0">
                  <a:solidFill>
                    <a:sysClr val="windowText" lastClr="000000"/>
                  </a:solidFill>
                  <a:latin typeface="+mj-ea"/>
                  <a:ea typeface="+mj-ea"/>
                </a:rPr>
                <a:t> 문제 해결의 기대치와 범위를 명확히 함 </a:t>
              </a:r>
            </a:p>
          </p:txBody>
        </p:sp>
      </p:grpSp>
      <p:grpSp>
        <p:nvGrpSpPr>
          <p:cNvPr id="18" name="그룹 17"/>
          <p:cNvGrpSpPr/>
          <p:nvPr/>
        </p:nvGrpSpPr>
        <p:grpSpPr>
          <a:xfrm>
            <a:off x="565975" y="1250672"/>
            <a:ext cx="901644" cy="901642"/>
            <a:chOff x="2265834" y="1316401"/>
            <a:chExt cx="836613" cy="836612"/>
          </a:xfrm>
        </p:grpSpPr>
        <p:pic>
          <p:nvPicPr>
            <p:cNvPr id="19" name="Picture 57" descr="볼1-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5834" y="1316401"/>
              <a:ext cx="836613" cy="8366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58" descr="01"/>
            <p:cNvPicPr>
              <a:picLocks noChangeAspect="1" noChangeArrowheads="1"/>
            </p:cNvPicPr>
            <p:nvPr/>
          </p:nvPicPr>
          <p:blipFill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713"/>
            <a:stretch>
              <a:fillRect/>
            </a:stretch>
          </p:blipFill>
          <p:spPr bwMode="auto">
            <a:xfrm>
              <a:off x="2483322" y="1570401"/>
              <a:ext cx="442913" cy="2635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Line 59"/>
            <p:cNvSpPr>
              <a:spLocks noChangeShapeType="1"/>
            </p:cNvSpPr>
            <p:nvPr/>
          </p:nvSpPr>
          <p:spPr bwMode="auto">
            <a:xfrm>
              <a:off x="2497609" y="1837101"/>
              <a:ext cx="523875" cy="0"/>
            </a:xfrm>
            <a:prstGeom prst="line">
              <a:avLst/>
            </a:prstGeom>
            <a:noFill/>
            <a:ln w="12700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</p:grp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199408" y="2320663"/>
            <a:ext cx="7044999" cy="598760"/>
          </a:xfrm>
          <a:prstGeom prst="rect">
            <a:avLst/>
          </a:prstGeom>
          <a:solidFill>
            <a:sysClr val="window" lastClr="FFFFFF"/>
          </a:solidFill>
          <a:ln w="28575" algn="ctr">
            <a:solidFill>
              <a:srgbClr val="0070C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3" name="Rectangle 23"/>
          <p:cNvSpPr>
            <a:spLocks noChangeArrowheads="1"/>
          </p:cNvSpPr>
          <p:nvPr/>
        </p:nvSpPr>
        <p:spPr bwMode="auto">
          <a:xfrm>
            <a:off x="1454561" y="2452404"/>
            <a:ext cx="6264586" cy="298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txBody>
          <a:bodyPr wrap="none" lIns="54000" tIns="10800" rIns="54000" bIns="10800" anchor="ctr">
            <a:spAutoFit/>
          </a:bodyPr>
          <a:lstStyle/>
          <a:p>
            <a:pPr latinLnBrk="0"/>
            <a:r>
              <a:rPr lang="ko-KR" altLang="en-US" i="1" dirty="0">
                <a:latin typeface="+mj-ea"/>
                <a:ea typeface="+mj-ea"/>
              </a:rPr>
              <a:t>사업 기대효과를 </a:t>
            </a:r>
            <a:r>
              <a:rPr lang="ko-KR" altLang="en-US" i="1" dirty="0" err="1">
                <a:latin typeface="+mj-ea"/>
                <a:ea typeface="+mj-ea"/>
              </a:rPr>
              <a:t>내외부</a:t>
            </a:r>
            <a:r>
              <a:rPr lang="ko-KR" altLang="en-US" i="1" dirty="0">
                <a:latin typeface="+mj-ea"/>
                <a:ea typeface="+mj-ea"/>
              </a:rPr>
              <a:t> 이해 관계자들에게 명확히 전달할 수 있음</a:t>
            </a:r>
          </a:p>
        </p:txBody>
      </p:sp>
      <p:grpSp>
        <p:nvGrpSpPr>
          <p:cNvPr id="24" name="그룹 23"/>
          <p:cNvGrpSpPr/>
          <p:nvPr/>
        </p:nvGrpSpPr>
        <p:grpSpPr>
          <a:xfrm>
            <a:off x="565975" y="2154595"/>
            <a:ext cx="901642" cy="901642"/>
            <a:chOff x="2940522" y="2346235"/>
            <a:chExt cx="836612" cy="836612"/>
          </a:xfrm>
        </p:grpSpPr>
        <p:pic>
          <p:nvPicPr>
            <p:cNvPr id="25" name="Picture 61" descr="볼1-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40522" y="2346235"/>
              <a:ext cx="836612" cy="8366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Line 62"/>
            <p:cNvSpPr>
              <a:spLocks noChangeShapeType="1"/>
            </p:cNvSpPr>
            <p:nvPr/>
          </p:nvSpPr>
          <p:spPr bwMode="auto">
            <a:xfrm>
              <a:off x="3170709" y="2871697"/>
              <a:ext cx="523875" cy="0"/>
            </a:xfrm>
            <a:prstGeom prst="line">
              <a:avLst/>
            </a:prstGeom>
            <a:noFill/>
            <a:ln w="12700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pic>
          <p:nvPicPr>
            <p:cNvPr id="27" name="Picture 63" descr="02"/>
            <p:cNvPicPr>
              <a:picLocks noChangeAspect="1" noChangeArrowheads="1"/>
            </p:cNvPicPr>
            <p:nvPr/>
          </p:nvPicPr>
          <p:blipFill>
            <a:blip r:embed="rId6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547"/>
            <a:stretch>
              <a:fillRect/>
            </a:stretch>
          </p:blipFill>
          <p:spPr bwMode="auto">
            <a:xfrm>
              <a:off x="3148484" y="2579597"/>
              <a:ext cx="434975" cy="2905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8" name="Rectangle 29"/>
          <p:cNvSpPr>
            <a:spLocks noChangeArrowheads="1"/>
          </p:cNvSpPr>
          <p:nvPr/>
        </p:nvSpPr>
        <p:spPr bwMode="auto">
          <a:xfrm>
            <a:off x="1209252" y="5461011"/>
            <a:ext cx="7035155" cy="598760"/>
          </a:xfrm>
          <a:prstGeom prst="rect">
            <a:avLst/>
          </a:prstGeom>
          <a:solidFill>
            <a:sysClr val="window" lastClr="FFFFFF"/>
          </a:solidFill>
          <a:ln w="28575" algn="ctr">
            <a:solidFill>
              <a:srgbClr val="0070C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29" name="그룹 28"/>
          <p:cNvGrpSpPr/>
          <p:nvPr/>
        </p:nvGrpSpPr>
        <p:grpSpPr>
          <a:xfrm>
            <a:off x="551609" y="5291727"/>
            <a:ext cx="902951" cy="902953"/>
            <a:chOff x="2921472" y="4432721"/>
            <a:chExt cx="836612" cy="836613"/>
          </a:xfrm>
        </p:grpSpPr>
        <p:pic>
          <p:nvPicPr>
            <p:cNvPr id="30" name="Picture 16" descr="볼1-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1472" y="4432721"/>
              <a:ext cx="836612" cy="836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</p:pic>
        <p:sp>
          <p:nvSpPr>
            <p:cNvPr id="31" name="Line 17"/>
            <p:cNvSpPr>
              <a:spLocks noChangeShapeType="1"/>
            </p:cNvSpPr>
            <p:nvPr/>
          </p:nvSpPr>
          <p:spPr bwMode="auto">
            <a:xfrm>
              <a:off x="3151659" y="4958184"/>
              <a:ext cx="523875" cy="0"/>
            </a:xfrm>
            <a:prstGeom prst="line">
              <a:avLst/>
            </a:prstGeom>
            <a:noFill/>
            <a:ln w="12700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pic>
          <p:nvPicPr>
            <p:cNvPr id="32" name="Picture 18" descr="04"/>
            <p:cNvPicPr>
              <a:picLocks noChangeAspect="1" noChangeArrowheads="1"/>
            </p:cNvPicPr>
            <p:nvPr/>
          </p:nvPicPr>
          <p:blipFill>
            <a:blip r:embed="rId7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3204"/>
            <a:stretch>
              <a:fillRect/>
            </a:stretch>
          </p:blipFill>
          <p:spPr bwMode="auto">
            <a:xfrm>
              <a:off x="3127847" y="4667671"/>
              <a:ext cx="434975" cy="2905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3" name="Rectangle 31"/>
          <p:cNvSpPr>
            <a:spLocks noChangeArrowheads="1"/>
          </p:cNvSpPr>
          <p:nvPr/>
        </p:nvSpPr>
        <p:spPr bwMode="auto">
          <a:xfrm>
            <a:off x="1454561" y="5604869"/>
            <a:ext cx="5907117" cy="298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txBody>
          <a:bodyPr wrap="none" lIns="54000" tIns="10800" rIns="54000" bIns="10800" anchor="ctr">
            <a:spAutoFit/>
          </a:bodyPr>
          <a:lstStyle/>
          <a:p>
            <a:pPr latinLnBrk="0"/>
            <a:r>
              <a:rPr lang="ko-KR" altLang="en-US" i="1" dirty="0">
                <a:latin typeface="+mj-ea"/>
                <a:ea typeface="+mj-ea"/>
              </a:rPr>
              <a:t>경제적 가치는 목표로 하는 매출</a:t>
            </a:r>
            <a:r>
              <a:rPr lang="en-US" altLang="ko-KR" i="1" dirty="0">
                <a:latin typeface="+mj-ea"/>
                <a:ea typeface="+mj-ea"/>
              </a:rPr>
              <a:t>,</a:t>
            </a:r>
            <a:r>
              <a:rPr lang="ko-KR" altLang="en-US" i="1" dirty="0">
                <a:latin typeface="+mj-ea"/>
                <a:ea typeface="+mj-ea"/>
              </a:rPr>
              <a:t>이익</a:t>
            </a:r>
            <a:r>
              <a:rPr lang="en-US" altLang="ko-KR" i="1" dirty="0">
                <a:latin typeface="+mj-ea"/>
                <a:ea typeface="+mj-ea"/>
              </a:rPr>
              <a:t>, </a:t>
            </a:r>
            <a:r>
              <a:rPr lang="ko-KR" altLang="en-US" i="1" dirty="0">
                <a:latin typeface="+mj-ea"/>
                <a:ea typeface="+mj-ea"/>
              </a:rPr>
              <a:t>자산</a:t>
            </a:r>
            <a:r>
              <a:rPr lang="en-US" altLang="ko-KR" i="1" dirty="0">
                <a:latin typeface="+mj-ea"/>
                <a:ea typeface="+mj-ea"/>
              </a:rPr>
              <a:t>, </a:t>
            </a:r>
            <a:r>
              <a:rPr lang="ko-KR" altLang="en-US" i="1" dirty="0">
                <a:latin typeface="+mj-ea"/>
                <a:ea typeface="+mj-ea"/>
              </a:rPr>
              <a:t>일자리 창출 수치 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1277710" y="3948519"/>
            <a:ext cx="71827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dirty="0" smtClean="0"/>
              <a:t>- </a:t>
            </a:r>
            <a:r>
              <a:rPr lang="ko-KR" altLang="en-US" b="1" dirty="0" smtClean="0"/>
              <a:t>정량적 </a:t>
            </a:r>
            <a:r>
              <a:rPr lang="ko-KR" altLang="en-US" b="1" dirty="0"/>
              <a:t>지표 </a:t>
            </a:r>
            <a:r>
              <a:rPr lang="en-US" altLang="ko-KR" b="1" dirty="0"/>
              <a:t>: </a:t>
            </a:r>
            <a:r>
              <a:rPr lang="ko-KR" altLang="en-US" dirty="0"/>
              <a:t>화폐가치로 환산이 어려운 사회적 가치를 정량적으로 정의 </a:t>
            </a:r>
          </a:p>
          <a:p>
            <a:r>
              <a:rPr lang="ko-KR" altLang="en-US" dirty="0" smtClean="0"/>
              <a:t>                    취약계층 </a:t>
            </a:r>
            <a:r>
              <a:rPr lang="ko-KR" altLang="en-US" dirty="0"/>
              <a:t>고용</a:t>
            </a:r>
            <a:r>
              <a:rPr lang="en-US" altLang="ko-KR" dirty="0"/>
              <a:t>, </a:t>
            </a:r>
            <a:r>
              <a:rPr lang="ko-KR" altLang="en-US" dirty="0"/>
              <a:t>저소득층 </a:t>
            </a:r>
            <a:r>
              <a:rPr lang="ko-KR" altLang="en-US" dirty="0" err="1"/>
              <a:t>멘토링</a:t>
            </a:r>
            <a:r>
              <a:rPr lang="ko-KR" altLang="en-US" dirty="0"/>
              <a:t> 수</a:t>
            </a:r>
            <a:r>
              <a:rPr lang="en-US" altLang="ko-KR" dirty="0"/>
              <a:t>, </a:t>
            </a:r>
            <a:r>
              <a:rPr lang="ko-KR" altLang="en-US" dirty="0"/>
              <a:t>현수막 재활용 실적</a:t>
            </a:r>
          </a:p>
          <a:p>
            <a:r>
              <a:rPr lang="en-US" altLang="ko-KR" b="1" dirty="0" smtClean="0"/>
              <a:t>- </a:t>
            </a:r>
            <a:r>
              <a:rPr lang="ko-KR" altLang="en-US" b="1" dirty="0" smtClean="0"/>
              <a:t>정성적 </a:t>
            </a:r>
            <a:r>
              <a:rPr lang="ko-KR" altLang="en-US" b="1" dirty="0"/>
              <a:t>지표 </a:t>
            </a:r>
            <a:r>
              <a:rPr lang="en-US" altLang="ko-KR" b="1" dirty="0"/>
              <a:t>: </a:t>
            </a:r>
            <a:r>
              <a:rPr lang="ko-KR" altLang="en-US" dirty="0"/>
              <a:t>정량적 측정이 어려운 사회적 가치를 정의 </a:t>
            </a:r>
          </a:p>
          <a:p>
            <a:r>
              <a:rPr lang="ko-KR" altLang="en-US" dirty="0"/>
              <a:t>                    </a:t>
            </a:r>
            <a:r>
              <a:rPr lang="ko-KR" altLang="en-US" dirty="0" smtClean="0"/>
              <a:t>개인의 </a:t>
            </a:r>
            <a:r>
              <a:rPr lang="ko-KR" altLang="en-US" dirty="0" err="1"/>
              <a:t>자존감</a:t>
            </a:r>
            <a:r>
              <a:rPr lang="ko-KR" altLang="en-US" dirty="0"/>
              <a:t> 향상</a:t>
            </a:r>
            <a:r>
              <a:rPr lang="en-US" altLang="ko-KR" dirty="0"/>
              <a:t>, </a:t>
            </a:r>
            <a:r>
              <a:rPr lang="ko-KR" altLang="en-US" dirty="0"/>
              <a:t>시장 정화</a:t>
            </a:r>
            <a:r>
              <a:rPr lang="en-US" altLang="ko-KR" dirty="0"/>
              <a:t>, </a:t>
            </a:r>
            <a:r>
              <a:rPr lang="ko-KR" altLang="en-US" dirty="0"/>
              <a:t>사회적 연대감 등 </a:t>
            </a:r>
          </a:p>
        </p:txBody>
      </p:sp>
    </p:spTree>
    <p:extLst>
      <p:ext uri="{BB962C8B-B14F-4D97-AF65-F5344CB8AC3E}">
        <p14:creationId xmlns:p14="http://schemas.microsoft.com/office/powerpoint/2010/main" val="2046934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미션 정의 </a:t>
            </a:r>
            <a:r>
              <a:rPr lang="en-US" altLang="ko-KR" dirty="0"/>
              <a:t>_ </a:t>
            </a:r>
            <a:r>
              <a:rPr lang="ko-KR" altLang="en-US" dirty="0"/>
              <a:t>읽어보면 느낀다</a:t>
            </a:r>
            <a:r>
              <a:rPr lang="en-US" altLang="ko-KR" dirty="0"/>
              <a:t>, </a:t>
            </a:r>
            <a:r>
              <a:rPr lang="ko-KR" altLang="en-US" dirty="0"/>
              <a:t>단어 해석 명확화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156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모서리가 접힌 도형 4"/>
          <p:cNvSpPr/>
          <p:nvPr/>
        </p:nvSpPr>
        <p:spPr>
          <a:xfrm>
            <a:off x="323528" y="1484313"/>
            <a:ext cx="8352928" cy="4680991"/>
          </a:xfrm>
          <a:prstGeom prst="foldedCorner">
            <a:avLst/>
          </a:prstGeom>
          <a:solidFill>
            <a:srgbClr val="FFFFE1"/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</a:pPr>
            <a:endParaRPr kumimoji="0" lang="ko-KR" altLang="en-US" sz="1200" dirty="0">
              <a:solidFill>
                <a:prstClr val="white"/>
              </a:solidFill>
              <a:latin typeface="Rix모던고딕 B" pitchFamily="18" charset="-127"/>
              <a:ea typeface="Rix모던고딕 B" pitchFamily="18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374288" y="1700808"/>
            <a:ext cx="8014136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fontAlgn="auto" latinLnBrk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</a:pPr>
            <a:r>
              <a:rPr lang="ko-KR" altLang="en-US" sz="2000" b="1" dirty="0">
                <a:latin typeface="+mn-ea"/>
              </a:rPr>
              <a:t>우리는 누구인가</a:t>
            </a:r>
            <a:r>
              <a:rPr lang="en-US" altLang="ko-KR" sz="2000" b="1" dirty="0">
                <a:latin typeface="+mn-ea"/>
              </a:rPr>
              <a:t>? (</a:t>
            </a:r>
            <a:r>
              <a:rPr lang="ko-KR" altLang="en-US" sz="2000" b="1" dirty="0">
                <a:latin typeface="+mn-ea"/>
              </a:rPr>
              <a:t>차별성</a:t>
            </a:r>
            <a:r>
              <a:rPr lang="en-US" altLang="ko-KR" sz="2000" b="1" dirty="0">
                <a:latin typeface="+mn-ea"/>
              </a:rPr>
              <a:t>) </a:t>
            </a:r>
          </a:p>
          <a:p>
            <a:pPr marL="342900" indent="-342900" fontAlgn="auto" latinLnBrk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</a:pPr>
            <a:r>
              <a:rPr lang="ko-KR" altLang="en-US" sz="2000" b="1" dirty="0">
                <a:latin typeface="+mn-ea"/>
              </a:rPr>
              <a:t>우리가 만나는 사회적 문제는 무엇인가</a:t>
            </a:r>
            <a:r>
              <a:rPr lang="en-US" altLang="ko-KR" sz="2000" b="1" dirty="0">
                <a:latin typeface="+mn-ea"/>
              </a:rPr>
              <a:t>? </a:t>
            </a:r>
          </a:p>
          <a:p>
            <a:pPr marL="342900" indent="-342900" fontAlgn="auto" latinLnBrk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</a:pPr>
            <a:r>
              <a:rPr lang="ko-KR" altLang="en-US" sz="2000" b="1" dirty="0">
                <a:latin typeface="+mn-ea"/>
              </a:rPr>
              <a:t>주요 이해관계자에게 어떤 가치를 제공해야 하는가</a:t>
            </a:r>
            <a:r>
              <a:rPr lang="en-US" altLang="ko-KR" sz="2000" b="1" dirty="0">
                <a:latin typeface="+mn-ea"/>
              </a:rPr>
              <a:t>?</a:t>
            </a:r>
          </a:p>
          <a:p>
            <a:pPr marL="342900" indent="-342900" fontAlgn="auto" latinLnBrk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</a:pPr>
            <a:r>
              <a:rPr lang="ko-KR" altLang="en-US" sz="2000" b="1" dirty="0">
                <a:latin typeface="+mn-ea"/>
              </a:rPr>
              <a:t>장기적으로 사용될 수 </a:t>
            </a:r>
            <a:r>
              <a:rPr lang="ko-KR" altLang="en-US" sz="2000" b="1" dirty="0" smtClean="0">
                <a:latin typeface="+mn-ea"/>
              </a:rPr>
              <a:t>있는가</a:t>
            </a:r>
            <a:r>
              <a:rPr lang="en-US" altLang="ko-KR" sz="2000" b="1" dirty="0" smtClean="0">
                <a:latin typeface="+mn-ea"/>
              </a:rPr>
              <a:t>? </a:t>
            </a:r>
            <a:endParaRPr lang="en-US" altLang="ko-KR" sz="2000" b="1" dirty="0">
              <a:latin typeface="+mn-ea"/>
            </a:endParaRPr>
          </a:p>
          <a:p>
            <a:pPr marL="342900" indent="-342900" fontAlgn="auto" latinLnBrk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</a:pPr>
            <a:r>
              <a:rPr lang="ko-KR" altLang="en-US" sz="2000" b="1" dirty="0">
                <a:latin typeface="+mn-ea"/>
              </a:rPr>
              <a:t>쉽고 명확하고 단순하게 작성했는가</a:t>
            </a:r>
            <a:r>
              <a:rPr lang="en-US" altLang="ko-KR" sz="2000" b="1" dirty="0">
                <a:latin typeface="+mn-ea"/>
              </a:rPr>
              <a:t>? </a:t>
            </a:r>
          </a:p>
          <a:p>
            <a:pPr marL="342900" indent="-342900" fontAlgn="auto" latinLnBrk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</a:pPr>
            <a:r>
              <a:rPr lang="ko-KR" altLang="en-US" sz="2000" b="1" dirty="0">
                <a:latin typeface="+mn-ea"/>
              </a:rPr>
              <a:t>조직이 추구해야 할 행동과 제거해야 할 행동 결정의 </a:t>
            </a:r>
            <a:r>
              <a:rPr lang="ko-KR" altLang="en-US" sz="2000" b="1" dirty="0" smtClean="0">
                <a:latin typeface="+mn-ea"/>
              </a:rPr>
              <a:t>기준이 </a:t>
            </a:r>
            <a:r>
              <a:rPr lang="ko-KR" altLang="en-US" sz="2000" b="1" dirty="0">
                <a:latin typeface="+mn-ea"/>
              </a:rPr>
              <a:t>될 수 있는가</a:t>
            </a:r>
            <a:r>
              <a:rPr lang="en-US" altLang="ko-KR" sz="2000" b="1" dirty="0">
                <a:latin typeface="+mn-ea"/>
              </a:rPr>
              <a:t>?</a:t>
            </a:r>
          </a:p>
          <a:p>
            <a:pPr marL="342900" indent="-342900" fontAlgn="auto" latinLnBrk="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</a:pPr>
            <a:r>
              <a:rPr lang="ko-KR" altLang="en-US" sz="2000" b="1" dirty="0">
                <a:latin typeface="+mn-ea"/>
              </a:rPr>
              <a:t>당신이 당신의 아이들</a:t>
            </a:r>
            <a:r>
              <a:rPr lang="en-US" altLang="ko-KR" sz="2000" b="1" dirty="0">
                <a:latin typeface="+mn-ea"/>
              </a:rPr>
              <a:t>, </a:t>
            </a:r>
            <a:r>
              <a:rPr lang="ko-KR" altLang="en-US" sz="2000" b="1" dirty="0">
                <a:latin typeface="+mn-ea"/>
              </a:rPr>
              <a:t>사랑하는 이들에게 당신 조직의 미션을 말할 때 자랑스러워 할 수 있는가</a:t>
            </a:r>
            <a:r>
              <a:rPr lang="en-US" altLang="ko-KR" sz="2000" b="1" dirty="0">
                <a:latin typeface="+mn-ea"/>
              </a:rPr>
              <a:t>?</a:t>
            </a:r>
          </a:p>
        </p:txBody>
      </p:sp>
      <p:pic>
        <p:nvPicPr>
          <p:cNvPr id="7" name="Picture 2" descr="D:\Works\db\04_확인불가 일러스트_PNG_Beta1006\포인트\NeedleLeftYellow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7179" y="1100770"/>
            <a:ext cx="725625" cy="725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7125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미션 공유 및 내재화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157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395536" y="905916"/>
            <a:ext cx="8087816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2000" b="1" dirty="0">
                <a:solidFill>
                  <a:schemeClr val="tx1"/>
                </a:solidFill>
              </a:rPr>
              <a:t>이해관계자 공감대 확보</a:t>
            </a:r>
          </a:p>
        </p:txBody>
      </p:sp>
      <p:sp>
        <p:nvSpPr>
          <p:cNvPr id="6" name="AutoShape 14"/>
          <p:cNvSpPr>
            <a:spLocks noChangeArrowheads="1"/>
          </p:cNvSpPr>
          <p:nvPr/>
        </p:nvSpPr>
        <p:spPr bwMode="auto">
          <a:xfrm>
            <a:off x="251520" y="1773188"/>
            <a:ext cx="2159000" cy="647700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72000" tIns="72000" rIns="72000" bIns="72000" anchor="ctr"/>
          <a:lstStyle/>
          <a:p>
            <a:pPr marL="182563" indent="-182563" algn="ctr">
              <a:lnSpc>
                <a:spcPct val="90000"/>
              </a:lnSpc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50000"/>
              <a:buFont typeface="Monotype Sorts" pitchFamily="2" charset="2"/>
              <a:buNone/>
              <a:defRPr/>
            </a:pPr>
            <a:r>
              <a:rPr lang="ko-KR" altLang="en-US" sz="2200" b="1">
                <a:latin typeface="+mn-ea"/>
                <a:cs typeface="Arial" pitchFamily="34" charset="0"/>
              </a:rPr>
              <a:t>내부 구성원</a:t>
            </a:r>
          </a:p>
        </p:txBody>
      </p:sp>
      <p:sp>
        <p:nvSpPr>
          <p:cNvPr id="7" name="AutoShape 16"/>
          <p:cNvSpPr>
            <a:spLocks noChangeArrowheads="1"/>
          </p:cNvSpPr>
          <p:nvPr/>
        </p:nvSpPr>
        <p:spPr bwMode="auto">
          <a:xfrm>
            <a:off x="6642323" y="1773188"/>
            <a:ext cx="2159000" cy="647700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lIns="72000" tIns="72000" rIns="72000" bIns="72000" anchor="ctr"/>
          <a:lstStyle/>
          <a:p>
            <a:pPr marL="182563" indent="-182563" algn="ctr">
              <a:defRPr/>
            </a:pPr>
            <a:r>
              <a:rPr lang="ko-KR" altLang="en-US" sz="2200" b="1" dirty="0">
                <a:latin typeface="+mn-ea"/>
                <a:cs typeface="Arial" pitchFamily="34" charset="0"/>
              </a:rPr>
              <a:t>외부 이해관계자</a:t>
            </a:r>
          </a:p>
        </p:txBody>
      </p:sp>
      <p:sp>
        <p:nvSpPr>
          <p:cNvPr id="8" name="AutoShape 15"/>
          <p:cNvSpPr>
            <a:spLocks noChangeArrowheads="1"/>
          </p:cNvSpPr>
          <p:nvPr/>
        </p:nvSpPr>
        <p:spPr bwMode="auto">
          <a:xfrm>
            <a:off x="250825" y="2290763"/>
            <a:ext cx="4004468" cy="3874541"/>
          </a:xfrm>
          <a:prstGeom prst="homePlate">
            <a:avLst>
              <a:gd name="adj" fmla="val 0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72000" tIns="72000" rIns="72000" bIns="72000" anchor="t"/>
          <a:lstStyle/>
          <a:p>
            <a:pPr marL="304800" indent="-304800" latinLnBrk="0">
              <a:lnSpc>
                <a:spcPct val="150000"/>
              </a:lnSpc>
              <a:spcBef>
                <a:spcPct val="70000"/>
              </a:spcBef>
              <a:buSzPct val="90000"/>
              <a:buFont typeface="Wingdings" pitchFamily="2" charset="2"/>
              <a:buChar char="§"/>
              <a:defRPr/>
            </a:pPr>
            <a:endParaRPr lang="en-US" altLang="ko-KR" sz="1000" b="0" dirty="0" smtClean="0">
              <a:latin typeface="+mn-ea"/>
              <a:cs typeface="Arial" pitchFamily="34" charset="0"/>
            </a:endParaRPr>
          </a:p>
          <a:p>
            <a:pPr marL="304800" indent="-304800" latinLnBrk="0">
              <a:lnSpc>
                <a:spcPct val="150000"/>
              </a:lnSpc>
              <a:spcBef>
                <a:spcPct val="70000"/>
              </a:spcBef>
              <a:buSzPct val="90000"/>
              <a:buFont typeface="Wingdings" pitchFamily="2" charset="2"/>
              <a:buChar char="§"/>
              <a:defRPr/>
            </a:pPr>
            <a:r>
              <a:rPr lang="ko-KR" altLang="en-US" sz="2000" b="0" dirty="0" smtClean="0">
                <a:latin typeface="+mn-ea"/>
                <a:cs typeface="Arial" pitchFamily="34" charset="0"/>
              </a:rPr>
              <a:t>사회적 </a:t>
            </a:r>
            <a:r>
              <a:rPr lang="ko-KR" altLang="en-US" sz="2000" b="0" dirty="0">
                <a:latin typeface="+mn-ea"/>
                <a:cs typeface="Arial" pitchFamily="34" charset="0"/>
              </a:rPr>
              <a:t>문제와 </a:t>
            </a:r>
            <a:r>
              <a:rPr lang="ko-KR" altLang="en-US" sz="2000" b="0" dirty="0" err="1">
                <a:latin typeface="+mn-ea"/>
                <a:cs typeface="Arial" pitchFamily="34" charset="0"/>
              </a:rPr>
              <a:t>소셜미션에</a:t>
            </a:r>
            <a:r>
              <a:rPr lang="ko-KR" altLang="en-US" sz="2000" b="0" dirty="0">
                <a:latin typeface="+mn-ea"/>
                <a:cs typeface="Arial" pitchFamily="34" charset="0"/>
              </a:rPr>
              <a:t> 대한 이벤트 필요</a:t>
            </a:r>
            <a:endParaRPr lang="en-US" altLang="ko-KR" sz="2000" b="0" dirty="0">
              <a:latin typeface="+mn-ea"/>
              <a:cs typeface="Arial" pitchFamily="34" charset="0"/>
            </a:endParaRPr>
          </a:p>
          <a:p>
            <a:pPr marL="304800" indent="-304800" latinLnBrk="0">
              <a:lnSpc>
                <a:spcPct val="150000"/>
              </a:lnSpc>
              <a:spcBef>
                <a:spcPct val="70000"/>
              </a:spcBef>
              <a:buSzPct val="90000"/>
              <a:buFont typeface="Wingdings" pitchFamily="2" charset="2"/>
              <a:buChar char="§"/>
              <a:defRPr/>
            </a:pPr>
            <a:r>
              <a:rPr lang="ko-KR" altLang="en-US" sz="2000" b="0" dirty="0" smtClean="0">
                <a:latin typeface="+mn-ea"/>
                <a:cs typeface="Arial" pitchFamily="34" charset="0"/>
              </a:rPr>
              <a:t>의사 </a:t>
            </a:r>
            <a:r>
              <a:rPr lang="ko-KR" altLang="en-US" sz="2000" b="0" dirty="0">
                <a:latin typeface="+mn-ea"/>
                <a:cs typeface="Arial" pitchFamily="34" charset="0"/>
              </a:rPr>
              <a:t>결정 과정에서 </a:t>
            </a:r>
            <a:r>
              <a:rPr lang="ko-KR" altLang="en-US" sz="2000" b="0" dirty="0" err="1" smtClean="0">
                <a:latin typeface="+mn-ea"/>
                <a:cs typeface="Arial" pitchFamily="34" charset="0"/>
              </a:rPr>
              <a:t>소셜미션이</a:t>
            </a:r>
            <a:r>
              <a:rPr lang="ko-KR" altLang="en-US" sz="2000" b="0" dirty="0" smtClean="0">
                <a:latin typeface="+mn-ea"/>
                <a:cs typeface="Arial" pitchFamily="34" charset="0"/>
              </a:rPr>
              <a:t> </a:t>
            </a:r>
            <a:r>
              <a:rPr lang="ko-KR" altLang="en-US" sz="2000" b="0" dirty="0">
                <a:latin typeface="+mn-ea"/>
                <a:cs typeface="Arial" pitchFamily="34" charset="0"/>
              </a:rPr>
              <a:t>실현됨을 </a:t>
            </a:r>
            <a:r>
              <a:rPr lang="ko-KR" altLang="en-US" sz="2000" b="0" dirty="0" smtClean="0">
                <a:latin typeface="+mn-ea"/>
                <a:cs typeface="Arial" pitchFamily="34" charset="0"/>
              </a:rPr>
              <a:t>구성원이 경험하고 </a:t>
            </a:r>
            <a:r>
              <a:rPr lang="ko-KR" altLang="en-US" sz="2000" b="0" dirty="0">
                <a:latin typeface="+mn-ea"/>
                <a:cs typeface="Arial" pitchFamily="34" charset="0"/>
              </a:rPr>
              <a:t>그것이 하나의 조직문화로 만들어져야 함</a:t>
            </a:r>
            <a:endParaRPr lang="en-US" altLang="ko-KR" sz="2000" b="0" dirty="0">
              <a:latin typeface="+mn-ea"/>
              <a:cs typeface="Arial" pitchFamily="34" charset="0"/>
            </a:endParaRPr>
          </a:p>
        </p:txBody>
      </p:sp>
      <p:sp>
        <p:nvSpPr>
          <p:cNvPr id="9" name="AutoShape 17"/>
          <p:cNvSpPr>
            <a:spLocks noChangeArrowheads="1"/>
          </p:cNvSpPr>
          <p:nvPr/>
        </p:nvSpPr>
        <p:spPr bwMode="auto">
          <a:xfrm>
            <a:off x="4814796" y="2290762"/>
            <a:ext cx="3986527" cy="3874541"/>
          </a:xfrm>
          <a:prstGeom prst="homePlate">
            <a:avLst>
              <a:gd name="adj" fmla="val 0"/>
            </a:avLst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72000" tIns="72000" rIns="72000" bIns="72000" anchor="t"/>
          <a:lstStyle/>
          <a:p>
            <a:pPr marL="304800" indent="-304800" latinLnBrk="0">
              <a:lnSpc>
                <a:spcPct val="150000"/>
              </a:lnSpc>
              <a:spcBef>
                <a:spcPct val="70000"/>
              </a:spcBef>
              <a:buSzPct val="90000"/>
              <a:buFont typeface="Wingdings" pitchFamily="2" charset="2"/>
              <a:buChar char="§"/>
              <a:defRPr/>
            </a:pPr>
            <a:endParaRPr lang="en-US" altLang="ko-KR" sz="1000" b="0" dirty="0" smtClean="0">
              <a:latin typeface="+mn-ea"/>
              <a:cs typeface="Arial" pitchFamily="34" charset="0"/>
            </a:endParaRPr>
          </a:p>
          <a:p>
            <a:pPr marL="304800" indent="-304800" latinLnBrk="0">
              <a:lnSpc>
                <a:spcPct val="150000"/>
              </a:lnSpc>
              <a:spcBef>
                <a:spcPct val="70000"/>
              </a:spcBef>
              <a:buSzPct val="90000"/>
              <a:buFont typeface="Wingdings" pitchFamily="2" charset="2"/>
              <a:buChar char="§"/>
              <a:defRPr/>
            </a:pPr>
            <a:r>
              <a:rPr lang="en-US" altLang="ko-KR" sz="2000" b="0" dirty="0" smtClean="0">
                <a:latin typeface="+mn-ea"/>
                <a:cs typeface="Arial" pitchFamily="34" charset="0"/>
              </a:rPr>
              <a:t>5</a:t>
            </a:r>
            <a:r>
              <a:rPr lang="ko-KR" altLang="en-US" sz="2000" b="0" dirty="0">
                <a:latin typeface="+mn-ea"/>
                <a:cs typeface="Arial" pitchFamily="34" charset="0"/>
              </a:rPr>
              <a:t>분 설명으로 이해 가능한 </a:t>
            </a:r>
            <a:r>
              <a:rPr lang="en-US" altLang="ko-KR" sz="2000" b="0" dirty="0" smtClean="0">
                <a:latin typeface="+mn-ea"/>
                <a:cs typeface="Arial" pitchFamily="34" charset="0"/>
              </a:rPr>
              <a:t/>
            </a:r>
            <a:br>
              <a:rPr lang="en-US" altLang="ko-KR" sz="2000" b="0" dirty="0" smtClean="0">
                <a:latin typeface="+mn-ea"/>
                <a:cs typeface="Arial" pitchFamily="34" charset="0"/>
              </a:rPr>
            </a:br>
            <a:r>
              <a:rPr lang="ko-KR" altLang="en-US" sz="2000" b="0" dirty="0" err="1" smtClean="0">
                <a:latin typeface="+mn-ea"/>
                <a:cs typeface="Arial" pitchFamily="34" charset="0"/>
              </a:rPr>
              <a:t>소셜미션</a:t>
            </a:r>
            <a:r>
              <a:rPr lang="ko-KR" altLang="en-US" sz="2000" b="0" dirty="0" smtClean="0">
                <a:latin typeface="+mn-ea"/>
                <a:cs typeface="Arial" pitchFamily="34" charset="0"/>
              </a:rPr>
              <a:t>  </a:t>
            </a:r>
            <a:endParaRPr lang="en-US" altLang="ko-KR" sz="2000" b="0" dirty="0">
              <a:latin typeface="+mn-ea"/>
              <a:cs typeface="Arial" pitchFamily="34" charset="0"/>
            </a:endParaRPr>
          </a:p>
          <a:p>
            <a:pPr marL="304800" indent="-304800" latinLnBrk="0">
              <a:lnSpc>
                <a:spcPct val="150000"/>
              </a:lnSpc>
              <a:spcBef>
                <a:spcPct val="70000"/>
              </a:spcBef>
              <a:buSzPct val="90000"/>
              <a:buFont typeface="Wingdings" pitchFamily="2" charset="2"/>
              <a:buChar char="§"/>
              <a:defRPr/>
            </a:pPr>
            <a:r>
              <a:rPr lang="ko-KR" altLang="en-US" sz="2000" b="0" dirty="0">
                <a:latin typeface="+mn-ea"/>
                <a:cs typeface="Arial" pitchFamily="34" charset="0"/>
              </a:rPr>
              <a:t>이해관계자 인식이 통일될 수 </a:t>
            </a:r>
            <a:r>
              <a:rPr lang="ko-KR" altLang="en-US" sz="2000" b="0" dirty="0" smtClean="0">
                <a:latin typeface="+mn-ea"/>
                <a:cs typeface="Arial" pitchFamily="34" charset="0"/>
              </a:rPr>
              <a:t>있어야 함</a:t>
            </a:r>
            <a:endParaRPr lang="en-US" altLang="ko-KR" sz="2000" b="0" dirty="0">
              <a:latin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181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미션 공유 및 내재화 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158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제목 1"/>
          <p:cNvSpPr txBox="1">
            <a:spLocks/>
          </p:cNvSpPr>
          <p:nvPr/>
        </p:nvSpPr>
        <p:spPr>
          <a:xfrm>
            <a:off x="395536" y="905916"/>
            <a:ext cx="8087816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2000" b="1" dirty="0" smtClean="0">
                <a:solidFill>
                  <a:schemeClr val="tx1"/>
                </a:solidFill>
              </a:rPr>
              <a:t>미션 내재화란</a:t>
            </a:r>
            <a:r>
              <a:rPr lang="en-US" altLang="ko-KR" sz="2000" b="1" dirty="0" smtClean="0">
                <a:solidFill>
                  <a:schemeClr val="tx1"/>
                </a:solidFill>
              </a:rPr>
              <a:t>?</a:t>
            </a:r>
            <a:endParaRPr lang="ko-KR" altLang="en-US" sz="2000" b="1" dirty="0">
              <a:solidFill>
                <a:schemeClr val="tx1"/>
              </a:solidFill>
            </a:endParaRPr>
          </a:p>
        </p:txBody>
      </p:sp>
      <p:graphicFrame>
        <p:nvGraphicFramePr>
          <p:cNvPr id="5" name="다이어그램 4"/>
          <p:cNvGraphicFramePr/>
          <p:nvPr>
            <p:extLst>
              <p:ext uri="{D42A27DB-BD31-4B8C-83A1-F6EECF244321}">
                <p14:modId xmlns:p14="http://schemas.microsoft.com/office/powerpoint/2010/main" val="2752095580"/>
              </p:ext>
            </p:extLst>
          </p:nvPr>
        </p:nvGraphicFramePr>
        <p:xfrm>
          <a:off x="1225724" y="1428824"/>
          <a:ext cx="6959352" cy="4912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956187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AutoShape 16"/>
          <p:cNvSpPr>
            <a:spLocks noChangeArrowheads="1"/>
          </p:cNvSpPr>
          <p:nvPr/>
        </p:nvSpPr>
        <p:spPr bwMode="auto">
          <a:xfrm>
            <a:off x="250825" y="1643309"/>
            <a:ext cx="8569325" cy="4594003"/>
          </a:xfrm>
          <a:prstGeom prst="roundRect">
            <a:avLst>
              <a:gd name="adj" fmla="val 5720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72000" tIns="72000" rIns="72000" bIns="72000" anchor="ctr"/>
          <a:lstStyle/>
          <a:p>
            <a:pPr latinLnBrk="0">
              <a:lnSpc>
                <a:spcPct val="130000"/>
              </a:lnSpc>
              <a:defRPr/>
            </a:pPr>
            <a:endParaRPr lang="en-US" altLang="ko-KR" dirty="0">
              <a:solidFill>
                <a:prstClr val="black"/>
              </a:solidFill>
              <a:latin typeface="+mn-ea"/>
              <a:cs typeface="Arial" pitchFamily="34" charset="0"/>
            </a:endParaRPr>
          </a:p>
          <a:p>
            <a:pPr latinLnBrk="0">
              <a:lnSpc>
                <a:spcPct val="130000"/>
              </a:lnSpc>
              <a:defRPr/>
            </a:pPr>
            <a:endParaRPr lang="en-US" altLang="ko-KR" dirty="0" smtClean="0">
              <a:solidFill>
                <a:prstClr val="black"/>
              </a:solidFill>
              <a:latin typeface="+mn-ea"/>
              <a:cs typeface="Arial" pitchFamily="34" charset="0"/>
            </a:endParaRPr>
          </a:p>
          <a:p>
            <a:pPr latinLnBrk="0">
              <a:lnSpc>
                <a:spcPct val="130000"/>
              </a:lnSpc>
              <a:defRPr/>
            </a:pPr>
            <a:endParaRPr lang="en-US" altLang="ko-KR" dirty="0">
              <a:solidFill>
                <a:prstClr val="black"/>
              </a:solidFill>
              <a:latin typeface="+mn-ea"/>
              <a:cs typeface="Arial" pitchFamily="34" charset="0"/>
            </a:endParaRPr>
          </a:p>
          <a:p>
            <a:pPr latinLnBrk="0">
              <a:lnSpc>
                <a:spcPct val="130000"/>
              </a:lnSpc>
              <a:defRPr/>
            </a:pPr>
            <a:endParaRPr lang="en-US" altLang="ko-KR" dirty="0" smtClean="0">
              <a:solidFill>
                <a:prstClr val="black"/>
              </a:solidFill>
              <a:latin typeface="+mn-ea"/>
              <a:cs typeface="Arial" pitchFamily="34" charset="0"/>
            </a:endParaRPr>
          </a:p>
          <a:p>
            <a:pPr latinLnBrk="0">
              <a:lnSpc>
                <a:spcPct val="130000"/>
              </a:lnSpc>
              <a:defRPr/>
            </a:pPr>
            <a:endParaRPr lang="en-US" altLang="ko-KR" dirty="0">
              <a:solidFill>
                <a:prstClr val="black"/>
              </a:solidFill>
              <a:latin typeface="+mn-ea"/>
              <a:cs typeface="Arial" pitchFamily="34" charset="0"/>
            </a:endParaRPr>
          </a:p>
          <a:p>
            <a:pPr latinLnBrk="0">
              <a:lnSpc>
                <a:spcPct val="130000"/>
              </a:lnSpc>
              <a:defRPr/>
            </a:pPr>
            <a:endParaRPr lang="en-US" altLang="ko-KR" dirty="0" smtClean="0">
              <a:solidFill>
                <a:prstClr val="black"/>
              </a:solidFill>
              <a:latin typeface="+mn-ea"/>
              <a:cs typeface="Arial" pitchFamily="34" charset="0"/>
            </a:endParaRPr>
          </a:p>
        </p:txBody>
      </p:sp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미션 공유 및 내재화 </a:t>
            </a:r>
            <a:r>
              <a:rPr lang="ko-KR" altLang="en-US" dirty="0" smtClean="0"/>
              <a:t>사례</a:t>
            </a:r>
            <a:endParaRPr lang="ko-KR" altLang="en-US" dirty="0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159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제목 1"/>
          <p:cNvSpPr txBox="1">
            <a:spLocks/>
          </p:cNvSpPr>
          <p:nvPr/>
        </p:nvSpPr>
        <p:spPr>
          <a:xfrm>
            <a:off x="395536" y="905916"/>
            <a:ext cx="8087816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endParaRPr lang="ko-KR" altLang="en-US" sz="2000" b="1" dirty="0">
              <a:solidFill>
                <a:schemeClr val="tx1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179" y="1385235"/>
            <a:ext cx="1535517" cy="2044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모서리가 둥근 직사각형 18"/>
          <p:cNvSpPr/>
          <p:nvPr/>
        </p:nvSpPr>
        <p:spPr>
          <a:xfrm>
            <a:off x="1835696" y="1817593"/>
            <a:ext cx="5976392" cy="589720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 latinLnBrk="0">
              <a:lnSpc>
                <a:spcPct val="150000"/>
              </a:lnSpc>
            </a:pPr>
            <a:r>
              <a:rPr lang="ko-KR" altLang="en-US" sz="2000" b="1" dirty="0" smtClean="0"/>
              <a:t>미션 공유 및 내재화를 위한 프로세스 제안</a:t>
            </a:r>
            <a:endParaRPr lang="ko-KR" altLang="en-US" sz="2000" b="1" dirty="0"/>
          </a:p>
        </p:txBody>
      </p:sp>
      <p:grpSp>
        <p:nvGrpSpPr>
          <p:cNvPr id="3" name="그룹 2"/>
          <p:cNvGrpSpPr/>
          <p:nvPr/>
        </p:nvGrpSpPr>
        <p:grpSpPr>
          <a:xfrm>
            <a:off x="1335056" y="2760407"/>
            <a:ext cx="7146169" cy="3343432"/>
            <a:chOff x="1335056" y="2760407"/>
            <a:chExt cx="7146169" cy="3343432"/>
          </a:xfrm>
        </p:grpSpPr>
        <p:sp>
          <p:nvSpPr>
            <p:cNvPr id="4" name="자유형 3"/>
            <p:cNvSpPr/>
            <p:nvPr/>
          </p:nvSpPr>
          <p:spPr>
            <a:xfrm>
              <a:off x="1335056" y="2760407"/>
              <a:ext cx="1374263" cy="3343432"/>
            </a:xfrm>
            <a:custGeom>
              <a:avLst/>
              <a:gdLst>
                <a:gd name="connsiteX0" fmla="*/ 0 w 1374263"/>
                <a:gd name="connsiteY0" fmla="*/ 137426 h 3343432"/>
                <a:gd name="connsiteX1" fmla="*/ 137426 w 1374263"/>
                <a:gd name="connsiteY1" fmla="*/ 0 h 3343432"/>
                <a:gd name="connsiteX2" fmla="*/ 1236837 w 1374263"/>
                <a:gd name="connsiteY2" fmla="*/ 0 h 3343432"/>
                <a:gd name="connsiteX3" fmla="*/ 1374263 w 1374263"/>
                <a:gd name="connsiteY3" fmla="*/ 137426 h 3343432"/>
                <a:gd name="connsiteX4" fmla="*/ 1374263 w 1374263"/>
                <a:gd name="connsiteY4" fmla="*/ 3206006 h 3343432"/>
                <a:gd name="connsiteX5" fmla="*/ 1236837 w 1374263"/>
                <a:gd name="connsiteY5" fmla="*/ 3343432 h 3343432"/>
                <a:gd name="connsiteX6" fmla="*/ 137426 w 1374263"/>
                <a:gd name="connsiteY6" fmla="*/ 3343432 h 3343432"/>
                <a:gd name="connsiteX7" fmla="*/ 0 w 1374263"/>
                <a:gd name="connsiteY7" fmla="*/ 3206006 h 3343432"/>
                <a:gd name="connsiteX8" fmla="*/ 0 w 1374263"/>
                <a:gd name="connsiteY8" fmla="*/ 137426 h 334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4263" h="3343432">
                  <a:moveTo>
                    <a:pt x="0" y="137426"/>
                  </a:moveTo>
                  <a:cubicBezTo>
                    <a:pt x="0" y="61528"/>
                    <a:pt x="61528" y="0"/>
                    <a:pt x="137426" y="0"/>
                  </a:cubicBezTo>
                  <a:lnTo>
                    <a:pt x="1236837" y="0"/>
                  </a:lnTo>
                  <a:cubicBezTo>
                    <a:pt x="1312735" y="0"/>
                    <a:pt x="1374263" y="61528"/>
                    <a:pt x="1374263" y="137426"/>
                  </a:cubicBezTo>
                  <a:lnTo>
                    <a:pt x="1374263" y="3206006"/>
                  </a:lnTo>
                  <a:cubicBezTo>
                    <a:pt x="1374263" y="3281904"/>
                    <a:pt x="1312735" y="3343432"/>
                    <a:pt x="1236837" y="3343432"/>
                  </a:cubicBezTo>
                  <a:lnTo>
                    <a:pt x="137426" y="3343432"/>
                  </a:lnTo>
                  <a:cubicBezTo>
                    <a:pt x="61528" y="3343432"/>
                    <a:pt x="0" y="3281904"/>
                    <a:pt x="0" y="3206006"/>
                  </a:cubicBezTo>
                  <a:lnTo>
                    <a:pt x="0" y="137426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2">
                <a:hueOff val="0"/>
                <a:satOff val="0"/>
                <a:lumOff val="0"/>
                <a:alphaOff val="0"/>
              </a:schemeClr>
            </a:fillRef>
            <a:effectRef idx="1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146931" tIns="146931" rIns="146931" bIns="146931" numCol="1" spcCol="1270" anchor="t" anchorCtr="0">
              <a:noAutofit/>
            </a:bodyPr>
            <a:lstStyle/>
            <a:p>
              <a:pPr lvl="0" algn="ctr" defTabSz="1244600" latinLnBrk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en-US" sz="2800" b="1" kern="1200" dirty="0" smtClean="0"/>
                <a:t>1. </a:t>
              </a:r>
            </a:p>
            <a:p>
              <a:pPr lvl="0" algn="ctr" defTabSz="1244600" latinLnBrk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en-US" sz="2000" kern="1200" dirty="0" smtClean="0"/>
                <a:t>1</a:t>
              </a:r>
              <a:r>
                <a:rPr lang="ko-KR" altLang="en-US" sz="2000" kern="1200" dirty="0" smtClean="0"/>
                <a:t>사분기내  미션 공유 </a:t>
              </a:r>
              <a:r>
                <a:rPr lang="ko-KR" altLang="en-US" sz="2000" kern="1200" dirty="0" err="1" smtClean="0"/>
                <a:t>워크샵</a:t>
              </a:r>
              <a:r>
                <a:rPr lang="ko-KR" altLang="en-US" sz="2000" kern="1200" dirty="0" smtClean="0"/>
                <a:t> 추진 </a:t>
              </a:r>
              <a:endParaRPr lang="ko-KR" altLang="en-US" sz="2000" kern="1200" dirty="0"/>
            </a:p>
          </p:txBody>
        </p:sp>
        <p:sp>
          <p:nvSpPr>
            <p:cNvPr id="9" name="자유형 8"/>
            <p:cNvSpPr/>
            <p:nvPr/>
          </p:nvSpPr>
          <p:spPr>
            <a:xfrm>
              <a:off x="2812499" y="3940310"/>
              <a:ext cx="359835" cy="983626"/>
            </a:xfrm>
            <a:custGeom>
              <a:avLst/>
              <a:gdLst>
                <a:gd name="connsiteX0" fmla="*/ 0 w 359835"/>
                <a:gd name="connsiteY0" fmla="*/ 196725 h 983626"/>
                <a:gd name="connsiteX1" fmla="*/ 179918 w 359835"/>
                <a:gd name="connsiteY1" fmla="*/ 196725 h 983626"/>
                <a:gd name="connsiteX2" fmla="*/ 179918 w 359835"/>
                <a:gd name="connsiteY2" fmla="*/ 0 h 983626"/>
                <a:gd name="connsiteX3" fmla="*/ 359835 w 359835"/>
                <a:gd name="connsiteY3" fmla="*/ 491813 h 983626"/>
                <a:gd name="connsiteX4" fmla="*/ 179918 w 359835"/>
                <a:gd name="connsiteY4" fmla="*/ 983626 h 983626"/>
                <a:gd name="connsiteX5" fmla="*/ 179918 w 359835"/>
                <a:gd name="connsiteY5" fmla="*/ 786901 h 983626"/>
                <a:gd name="connsiteX6" fmla="*/ 0 w 359835"/>
                <a:gd name="connsiteY6" fmla="*/ 786901 h 983626"/>
                <a:gd name="connsiteX7" fmla="*/ 0 w 359835"/>
                <a:gd name="connsiteY7" fmla="*/ 196725 h 983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9835" h="983626">
                  <a:moveTo>
                    <a:pt x="0" y="196725"/>
                  </a:moveTo>
                  <a:lnTo>
                    <a:pt x="179918" y="196725"/>
                  </a:lnTo>
                  <a:lnTo>
                    <a:pt x="179918" y="0"/>
                  </a:lnTo>
                  <a:lnTo>
                    <a:pt x="359835" y="491813"/>
                  </a:lnTo>
                  <a:lnTo>
                    <a:pt x="179918" y="983626"/>
                  </a:lnTo>
                  <a:lnTo>
                    <a:pt x="179918" y="786901"/>
                  </a:lnTo>
                  <a:lnTo>
                    <a:pt x="0" y="786901"/>
                  </a:lnTo>
                  <a:lnTo>
                    <a:pt x="0" y="196725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2">
                <a:hueOff val="0"/>
                <a:satOff val="0"/>
                <a:lumOff val="0"/>
                <a:alphaOff val="0"/>
              </a:schemeClr>
            </a:fillRef>
            <a:effectRef idx="1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0" tIns="196725" rIns="107950" bIns="196725" numCol="1" spcCol="1270" anchor="ctr" anchorCtr="0">
              <a:noAutofit/>
            </a:bodyPr>
            <a:lstStyle/>
            <a:p>
              <a:pPr lvl="0" algn="ctr" defTabSz="168910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ko-KR" altLang="en-US" sz="3800" kern="1200"/>
            </a:p>
          </p:txBody>
        </p:sp>
        <p:sp>
          <p:nvSpPr>
            <p:cNvPr id="10" name="자유형 9"/>
            <p:cNvSpPr/>
            <p:nvPr/>
          </p:nvSpPr>
          <p:spPr>
            <a:xfrm>
              <a:off x="3259024" y="2760407"/>
              <a:ext cx="1374263" cy="3343432"/>
            </a:xfrm>
            <a:custGeom>
              <a:avLst/>
              <a:gdLst>
                <a:gd name="connsiteX0" fmla="*/ 0 w 1374263"/>
                <a:gd name="connsiteY0" fmla="*/ 137426 h 3343432"/>
                <a:gd name="connsiteX1" fmla="*/ 137426 w 1374263"/>
                <a:gd name="connsiteY1" fmla="*/ 0 h 3343432"/>
                <a:gd name="connsiteX2" fmla="*/ 1236837 w 1374263"/>
                <a:gd name="connsiteY2" fmla="*/ 0 h 3343432"/>
                <a:gd name="connsiteX3" fmla="*/ 1374263 w 1374263"/>
                <a:gd name="connsiteY3" fmla="*/ 137426 h 3343432"/>
                <a:gd name="connsiteX4" fmla="*/ 1374263 w 1374263"/>
                <a:gd name="connsiteY4" fmla="*/ 3206006 h 3343432"/>
                <a:gd name="connsiteX5" fmla="*/ 1236837 w 1374263"/>
                <a:gd name="connsiteY5" fmla="*/ 3343432 h 3343432"/>
                <a:gd name="connsiteX6" fmla="*/ 137426 w 1374263"/>
                <a:gd name="connsiteY6" fmla="*/ 3343432 h 3343432"/>
                <a:gd name="connsiteX7" fmla="*/ 0 w 1374263"/>
                <a:gd name="connsiteY7" fmla="*/ 3206006 h 3343432"/>
                <a:gd name="connsiteX8" fmla="*/ 0 w 1374263"/>
                <a:gd name="connsiteY8" fmla="*/ 137426 h 334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4263" h="3343432">
                  <a:moveTo>
                    <a:pt x="0" y="137426"/>
                  </a:moveTo>
                  <a:cubicBezTo>
                    <a:pt x="0" y="61528"/>
                    <a:pt x="61528" y="0"/>
                    <a:pt x="137426" y="0"/>
                  </a:cubicBezTo>
                  <a:lnTo>
                    <a:pt x="1236837" y="0"/>
                  </a:lnTo>
                  <a:cubicBezTo>
                    <a:pt x="1312735" y="0"/>
                    <a:pt x="1374263" y="61528"/>
                    <a:pt x="1374263" y="137426"/>
                  </a:cubicBezTo>
                  <a:lnTo>
                    <a:pt x="1374263" y="3206006"/>
                  </a:lnTo>
                  <a:cubicBezTo>
                    <a:pt x="1374263" y="3281904"/>
                    <a:pt x="1312735" y="3343432"/>
                    <a:pt x="1236837" y="3343432"/>
                  </a:cubicBezTo>
                  <a:lnTo>
                    <a:pt x="137426" y="3343432"/>
                  </a:lnTo>
                  <a:cubicBezTo>
                    <a:pt x="61528" y="3343432"/>
                    <a:pt x="0" y="3281904"/>
                    <a:pt x="0" y="3206006"/>
                  </a:cubicBezTo>
                  <a:lnTo>
                    <a:pt x="0" y="137426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3">
                <a:hueOff val="0"/>
                <a:satOff val="0"/>
                <a:lumOff val="0"/>
                <a:alphaOff val="0"/>
              </a:schemeClr>
            </a:fillRef>
            <a:effectRef idx="1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146931" tIns="146931" rIns="146931" bIns="146931" numCol="1" spcCol="1270" anchor="t" anchorCtr="0">
              <a:noAutofit/>
            </a:bodyPr>
            <a:lstStyle/>
            <a:p>
              <a:pPr lvl="0" algn="ctr" defTabSz="1244600" latinLnBrk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en-US" sz="2800" b="1" kern="1200" dirty="0" smtClean="0"/>
                <a:t>2. </a:t>
              </a:r>
            </a:p>
            <a:p>
              <a:pPr lvl="0" algn="ctr" defTabSz="1244600" latinLnBrk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2000" kern="1200" dirty="0" err="1" smtClean="0"/>
                <a:t>매분기</a:t>
              </a:r>
              <a:r>
                <a:rPr lang="ko-KR" altLang="en-US" sz="2000" kern="1200" dirty="0" smtClean="0"/>
                <a:t> </a:t>
              </a:r>
              <a:r>
                <a:rPr lang="en-US" altLang="en-US" sz="2000" kern="1200" dirty="0" smtClean="0"/>
                <a:t>1</a:t>
              </a:r>
              <a:r>
                <a:rPr lang="ko-KR" altLang="en-US" sz="2000" kern="1200" dirty="0" smtClean="0"/>
                <a:t>회 </a:t>
              </a:r>
              <a:r>
                <a:rPr lang="ko-KR" altLang="en-US" sz="2000" kern="1200" dirty="0" err="1" smtClean="0"/>
                <a:t>소셜미션</a:t>
              </a:r>
              <a:r>
                <a:rPr lang="ko-KR" altLang="en-US" sz="2000" kern="1200" dirty="0" smtClean="0"/>
                <a:t> 공유 미팅을 통한 성과관리 강화 </a:t>
              </a:r>
              <a:endParaRPr lang="ko-KR" altLang="en-US" sz="2000" kern="1200" dirty="0"/>
            </a:p>
          </p:txBody>
        </p:sp>
        <p:sp>
          <p:nvSpPr>
            <p:cNvPr id="11" name="자유형 10"/>
            <p:cNvSpPr/>
            <p:nvPr/>
          </p:nvSpPr>
          <p:spPr>
            <a:xfrm>
              <a:off x="4736468" y="3940310"/>
              <a:ext cx="359835" cy="983626"/>
            </a:xfrm>
            <a:custGeom>
              <a:avLst/>
              <a:gdLst>
                <a:gd name="connsiteX0" fmla="*/ 0 w 359835"/>
                <a:gd name="connsiteY0" fmla="*/ 196725 h 983626"/>
                <a:gd name="connsiteX1" fmla="*/ 179918 w 359835"/>
                <a:gd name="connsiteY1" fmla="*/ 196725 h 983626"/>
                <a:gd name="connsiteX2" fmla="*/ 179918 w 359835"/>
                <a:gd name="connsiteY2" fmla="*/ 0 h 983626"/>
                <a:gd name="connsiteX3" fmla="*/ 359835 w 359835"/>
                <a:gd name="connsiteY3" fmla="*/ 491813 h 983626"/>
                <a:gd name="connsiteX4" fmla="*/ 179918 w 359835"/>
                <a:gd name="connsiteY4" fmla="*/ 983626 h 983626"/>
                <a:gd name="connsiteX5" fmla="*/ 179918 w 359835"/>
                <a:gd name="connsiteY5" fmla="*/ 786901 h 983626"/>
                <a:gd name="connsiteX6" fmla="*/ 0 w 359835"/>
                <a:gd name="connsiteY6" fmla="*/ 786901 h 983626"/>
                <a:gd name="connsiteX7" fmla="*/ 0 w 359835"/>
                <a:gd name="connsiteY7" fmla="*/ 196725 h 983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9835" h="983626">
                  <a:moveTo>
                    <a:pt x="0" y="196725"/>
                  </a:moveTo>
                  <a:lnTo>
                    <a:pt x="179918" y="196725"/>
                  </a:lnTo>
                  <a:lnTo>
                    <a:pt x="179918" y="0"/>
                  </a:lnTo>
                  <a:lnTo>
                    <a:pt x="359835" y="491813"/>
                  </a:lnTo>
                  <a:lnTo>
                    <a:pt x="179918" y="983626"/>
                  </a:lnTo>
                  <a:lnTo>
                    <a:pt x="179918" y="786901"/>
                  </a:lnTo>
                  <a:lnTo>
                    <a:pt x="0" y="786901"/>
                  </a:lnTo>
                  <a:lnTo>
                    <a:pt x="0" y="196725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3">
                <a:hueOff val="0"/>
                <a:satOff val="0"/>
                <a:lumOff val="0"/>
                <a:alphaOff val="0"/>
              </a:schemeClr>
            </a:fillRef>
            <a:effectRef idx="1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0" tIns="196725" rIns="107950" bIns="196725" numCol="1" spcCol="1270" anchor="ctr" anchorCtr="0">
              <a:noAutofit/>
            </a:bodyPr>
            <a:lstStyle/>
            <a:p>
              <a:pPr lvl="0" algn="ctr" defTabSz="168910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ko-KR" altLang="en-US" sz="3800" kern="1200"/>
            </a:p>
          </p:txBody>
        </p:sp>
        <p:sp>
          <p:nvSpPr>
            <p:cNvPr id="12" name="자유형 11"/>
            <p:cNvSpPr/>
            <p:nvPr/>
          </p:nvSpPr>
          <p:spPr>
            <a:xfrm>
              <a:off x="5182993" y="2760407"/>
              <a:ext cx="1374263" cy="3343432"/>
            </a:xfrm>
            <a:custGeom>
              <a:avLst/>
              <a:gdLst>
                <a:gd name="connsiteX0" fmla="*/ 0 w 1374263"/>
                <a:gd name="connsiteY0" fmla="*/ 137426 h 3343432"/>
                <a:gd name="connsiteX1" fmla="*/ 137426 w 1374263"/>
                <a:gd name="connsiteY1" fmla="*/ 0 h 3343432"/>
                <a:gd name="connsiteX2" fmla="*/ 1236837 w 1374263"/>
                <a:gd name="connsiteY2" fmla="*/ 0 h 3343432"/>
                <a:gd name="connsiteX3" fmla="*/ 1374263 w 1374263"/>
                <a:gd name="connsiteY3" fmla="*/ 137426 h 3343432"/>
                <a:gd name="connsiteX4" fmla="*/ 1374263 w 1374263"/>
                <a:gd name="connsiteY4" fmla="*/ 3206006 h 3343432"/>
                <a:gd name="connsiteX5" fmla="*/ 1236837 w 1374263"/>
                <a:gd name="connsiteY5" fmla="*/ 3343432 h 3343432"/>
                <a:gd name="connsiteX6" fmla="*/ 137426 w 1374263"/>
                <a:gd name="connsiteY6" fmla="*/ 3343432 h 3343432"/>
                <a:gd name="connsiteX7" fmla="*/ 0 w 1374263"/>
                <a:gd name="connsiteY7" fmla="*/ 3206006 h 3343432"/>
                <a:gd name="connsiteX8" fmla="*/ 0 w 1374263"/>
                <a:gd name="connsiteY8" fmla="*/ 137426 h 334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4263" h="3343432">
                  <a:moveTo>
                    <a:pt x="0" y="137426"/>
                  </a:moveTo>
                  <a:cubicBezTo>
                    <a:pt x="0" y="61528"/>
                    <a:pt x="61528" y="0"/>
                    <a:pt x="137426" y="0"/>
                  </a:cubicBezTo>
                  <a:lnTo>
                    <a:pt x="1236837" y="0"/>
                  </a:lnTo>
                  <a:cubicBezTo>
                    <a:pt x="1312735" y="0"/>
                    <a:pt x="1374263" y="61528"/>
                    <a:pt x="1374263" y="137426"/>
                  </a:cubicBezTo>
                  <a:lnTo>
                    <a:pt x="1374263" y="3206006"/>
                  </a:lnTo>
                  <a:cubicBezTo>
                    <a:pt x="1374263" y="3281904"/>
                    <a:pt x="1312735" y="3343432"/>
                    <a:pt x="1236837" y="3343432"/>
                  </a:cubicBezTo>
                  <a:lnTo>
                    <a:pt x="137426" y="3343432"/>
                  </a:lnTo>
                  <a:cubicBezTo>
                    <a:pt x="61528" y="3343432"/>
                    <a:pt x="0" y="3281904"/>
                    <a:pt x="0" y="3206006"/>
                  </a:cubicBezTo>
                  <a:lnTo>
                    <a:pt x="0" y="137426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4">
                <a:hueOff val="0"/>
                <a:satOff val="0"/>
                <a:lumOff val="0"/>
                <a:alphaOff val="0"/>
              </a:schemeClr>
            </a:fillRef>
            <a:effectRef idx="1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146931" tIns="146931" rIns="146931" bIns="146931" numCol="1" spcCol="1270" anchor="t" anchorCtr="0">
              <a:noAutofit/>
            </a:bodyPr>
            <a:lstStyle/>
            <a:p>
              <a:pPr lvl="0" algn="ctr" defTabSz="1244600" latinLnBrk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en-US" sz="2800" b="1" kern="1200" dirty="0" smtClean="0"/>
                <a:t>3. </a:t>
              </a:r>
            </a:p>
            <a:p>
              <a:pPr lvl="0" algn="ctr" defTabSz="1244600" latinLnBrk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en-US" sz="2000" kern="1200" dirty="0" smtClean="0"/>
                <a:t>1</a:t>
              </a:r>
              <a:r>
                <a:rPr lang="ko-KR" altLang="en-US" sz="2000" kern="1200" dirty="0" smtClean="0"/>
                <a:t>년에 한번 이해</a:t>
              </a:r>
              <a:r>
                <a:rPr lang="en-US" altLang="ko-KR" sz="2000" kern="1200" dirty="0" smtClean="0"/>
                <a:t/>
              </a:r>
              <a:br>
                <a:rPr lang="en-US" altLang="ko-KR" sz="2000" kern="1200" dirty="0" smtClean="0"/>
              </a:br>
              <a:r>
                <a:rPr lang="ko-KR" altLang="en-US" sz="2000" kern="1200" dirty="0" smtClean="0"/>
                <a:t>관계자 조사 </a:t>
              </a:r>
              <a:r>
                <a:rPr lang="en-US" altLang="ko-KR" sz="2000" kern="1200" dirty="0" smtClean="0"/>
                <a:t/>
              </a:r>
              <a:br>
                <a:rPr lang="en-US" altLang="ko-KR" sz="2000" kern="1200" dirty="0" smtClean="0"/>
              </a:br>
              <a:r>
                <a:rPr lang="ko-KR" altLang="en-US" sz="2000" kern="1200" dirty="0" smtClean="0"/>
                <a:t>검토</a:t>
              </a:r>
              <a:endParaRPr lang="ko-KR" altLang="en-US" sz="2000" kern="1200" dirty="0"/>
            </a:p>
          </p:txBody>
        </p:sp>
        <p:sp>
          <p:nvSpPr>
            <p:cNvPr id="13" name="자유형 12"/>
            <p:cNvSpPr/>
            <p:nvPr/>
          </p:nvSpPr>
          <p:spPr>
            <a:xfrm>
              <a:off x="6660437" y="3940310"/>
              <a:ext cx="359835" cy="983626"/>
            </a:xfrm>
            <a:custGeom>
              <a:avLst/>
              <a:gdLst>
                <a:gd name="connsiteX0" fmla="*/ 0 w 359835"/>
                <a:gd name="connsiteY0" fmla="*/ 196725 h 983626"/>
                <a:gd name="connsiteX1" fmla="*/ 179918 w 359835"/>
                <a:gd name="connsiteY1" fmla="*/ 196725 h 983626"/>
                <a:gd name="connsiteX2" fmla="*/ 179918 w 359835"/>
                <a:gd name="connsiteY2" fmla="*/ 0 h 983626"/>
                <a:gd name="connsiteX3" fmla="*/ 359835 w 359835"/>
                <a:gd name="connsiteY3" fmla="*/ 491813 h 983626"/>
                <a:gd name="connsiteX4" fmla="*/ 179918 w 359835"/>
                <a:gd name="connsiteY4" fmla="*/ 983626 h 983626"/>
                <a:gd name="connsiteX5" fmla="*/ 179918 w 359835"/>
                <a:gd name="connsiteY5" fmla="*/ 786901 h 983626"/>
                <a:gd name="connsiteX6" fmla="*/ 0 w 359835"/>
                <a:gd name="connsiteY6" fmla="*/ 786901 h 983626"/>
                <a:gd name="connsiteX7" fmla="*/ 0 w 359835"/>
                <a:gd name="connsiteY7" fmla="*/ 196725 h 983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9835" h="983626">
                  <a:moveTo>
                    <a:pt x="0" y="196725"/>
                  </a:moveTo>
                  <a:lnTo>
                    <a:pt x="179918" y="196725"/>
                  </a:lnTo>
                  <a:lnTo>
                    <a:pt x="179918" y="0"/>
                  </a:lnTo>
                  <a:lnTo>
                    <a:pt x="359835" y="491813"/>
                  </a:lnTo>
                  <a:lnTo>
                    <a:pt x="179918" y="983626"/>
                  </a:lnTo>
                  <a:lnTo>
                    <a:pt x="179918" y="786901"/>
                  </a:lnTo>
                  <a:lnTo>
                    <a:pt x="0" y="786901"/>
                  </a:lnTo>
                  <a:lnTo>
                    <a:pt x="0" y="196725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4">
                <a:hueOff val="0"/>
                <a:satOff val="0"/>
                <a:lumOff val="0"/>
                <a:alphaOff val="0"/>
              </a:schemeClr>
            </a:fillRef>
            <a:effectRef idx="1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0" tIns="196725" rIns="107950" bIns="196725" numCol="1" spcCol="1270" anchor="ctr" anchorCtr="0">
              <a:noAutofit/>
            </a:bodyPr>
            <a:lstStyle/>
            <a:p>
              <a:pPr lvl="0" algn="ctr" defTabSz="168910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ko-KR" altLang="en-US" sz="3800" kern="1200"/>
            </a:p>
          </p:txBody>
        </p:sp>
        <p:sp>
          <p:nvSpPr>
            <p:cNvPr id="15" name="자유형 14"/>
            <p:cNvSpPr/>
            <p:nvPr/>
          </p:nvSpPr>
          <p:spPr>
            <a:xfrm>
              <a:off x="7106962" y="2760407"/>
              <a:ext cx="1374263" cy="3343432"/>
            </a:xfrm>
            <a:custGeom>
              <a:avLst/>
              <a:gdLst>
                <a:gd name="connsiteX0" fmla="*/ 0 w 1374263"/>
                <a:gd name="connsiteY0" fmla="*/ 137426 h 3343432"/>
                <a:gd name="connsiteX1" fmla="*/ 137426 w 1374263"/>
                <a:gd name="connsiteY1" fmla="*/ 0 h 3343432"/>
                <a:gd name="connsiteX2" fmla="*/ 1236837 w 1374263"/>
                <a:gd name="connsiteY2" fmla="*/ 0 h 3343432"/>
                <a:gd name="connsiteX3" fmla="*/ 1374263 w 1374263"/>
                <a:gd name="connsiteY3" fmla="*/ 137426 h 3343432"/>
                <a:gd name="connsiteX4" fmla="*/ 1374263 w 1374263"/>
                <a:gd name="connsiteY4" fmla="*/ 3206006 h 3343432"/>
                <a:gd name="connsiteX5" fmla="*/ 1236837 w 1374263"/>
                <a:gd name="connsiteY5" fmla="*/ 3343432 h 3343432"/>
                <a:gd name="connsiteX6" fmla="*/ 137426 w 1374263"/>
                <a:gd name="connsiteY6" fmla="*/ 3343432 h 3343432"/>
                <a:gd name="connsiteX7" fmla="*/ 0 w 1374263"/>
                <a:gd name="connsiteY7" fmla="*/ 3206006 h 3343432"/>
                <a:gd name="connsiteX8" fmla="*/ 0 w 1374263"/>
                <a:gd name="connsiteY8" fmla="*/ 137426 h 3343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4263" h="3343432">
                  <a:moveTo>
                    <a:pt x="0" y="137426"/>
                  </a:moveTo>
                  <a:cubicBezTo>
                    <a:pt x="0" y="61528"/>
                    <a:pt x="61528" y="0"/>
                    <a:pt x="137426" y="0"/>
                  </a:cubicBezTo>
                  <a:lnTo>
                    <a:pt x="1236837" y="0"/>
                  </a:lnTo>
                  <a:cubicBezTo>
                    <a:pt x="1312735" y="0"/>
                    <a:pt x="1374263" y="61528"/>
                    <a:pt x="1374263" y="137426"/>
                  </a:cubicBezTo>
                  <a:lnTo>
                    <a:pt x="1374263" y="3206006"/>
                  </a:lnTo>
                  <a:cubicBezTo>
                    <a:pt x="1374263" y="3281904"/>
                    <a:pt x="1312735" y="3343432"/>
                    <a:pt x="1236837" y="3343432"/>
                  </a:cubicBezTo>
                  <a:lnTo>
                    <a:pt x="137426" y="3343432"/>
                  </a:lnTo>
                  <a:cubicBezTo>
                    <a:pt x="61528" y="3343432"/>
                    <a:pt x="0" y="3281904"/>
                    <a:pt x="0" y="3206006"/>
                  </a:cubicBezTo>
                  <a:lnTo>
                    <a:pt x="0" y="137426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5"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146931" tIns="146931" rIns="146931" bIns="146931" numCol="1" spcCol="1270" anchor="t" anchorCtr="0">
              <a:noAutofit/>
            </a:bodyPr>
            <a:lstStyle/>
            <a:p>
              <a:pPr lvl="0" algn="ctr" defTabSz="1244600" latinLnBrk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en-US" sz="2800" b="1" kern="1200" dirty="0" smtClean="0"/>
                <a:t>4. </a:t>
              </a:r>
            </a:p>
            <a:p>
              <a:pPr lvl="0" algn="ctr" defTabSz="1244600" latinLnBrk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2000" kern="1200" dirty="0" smtClean="0"/>
                <a:t>눈에 보이는 미션</a:t>
              </a:r>
              <a:r>
                <a:rPr lang="en-US" altLang="ko-KR" sz="2000" kern="1200" dirty="0" smtClean="0"/>
                <a:t/>
              </a:r>
              <a:br>
                <a:rPr lang="en-US" altLang="ko-KR" sz="2000" kern="1200" dirty="0" smtClean="0"/>
              </a:br>
              <a:r>
                <a:rPr lang="ko-KR" altLang="en-US" sz="2000" kern="1200" dirty="0" smtClean="0"/>
                <a:t>관리 </a:t>
              </a:r>
              <a:endParaRPr lang="ko-KR" altLang="en-US" sz="20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994426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텍스트 개체 틀 8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16</a:t>
            </a:fld>
            <a:endParaRPr lang="ko-KR" altLang="en-US"/>
          </a:p>
        </p:txBody>
      </p:sp>
      <p:sp>
        <p:nvSpPr>
          <p:cNvPr id="5" name="모서리가 둥근 사각형 설명선 4"/>
          <p:cNvSpPr/>
          <p:nvPr/>
        </p:nvSpPr>
        <p:spPr>
          <a:xfrm>
            <a:off x="848501" y="692696"/>
            <a:ext cx="7488832" cy="5256584"/>
          </a:xfrm>
          <a:prstGeom prst="wedgeRoundRectCallout">
            <a:avLst>
              <a:gd name="adj1" fmla="val 30762"/>
              <a:gd name="adj2" fmla="val 60898"/>
              <a:gd name="adj3" fmla="val 16667"/>
            </a:avLst>
          </a:prstGeom>
          <a:solidFill>
            <a:schemeClr val="bg1">
              <a:lumMod val="85000"/>
            </a:schemeClr>
          </a:solidFill>
          <a:ln w="76200">
            <a:solidFill>
              <a:schemeClr val="bg1">
                <a:lumMod val="65000"/>
              </a:schemeClr>
            </a:solidFill>
          </a:ln>
          <a:scene3d>
            <a:camera prst="perspectiveBelow"/>
            <a:lightRig rig="threePt" dir="t"/>
          </a:scene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슬라이드 번호 개체 틀 2"/>
          <p:cNvSpPr txBox="1">
            <a:spLocks/>
          </p:cNvSpPr>
          <p:nvPr/>
        </p:nvSpPr>
        <p:spPr>
          <a:xfrm>
            <a:off x="4247964" y="6520259"/>
            <a:ext cx="6480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ctr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EF2B13C-EE0B-44DC-85D1-2864BFF8F9B8}" type="slidenum">
              <a:rPr lang="ko-KR" altLang="en-US" smtClean="0"/>
              <a:pPr/>
              <a:t>16</a:t>
            </a:fld>
            <a:endParaRPr lang="ko-KR" altLang="en-US"/>
          </a:p>
        </p:txBody>
      </p:sp>
      <p:sp>
        <p:nvSpPr>
          <p:cNvPr id="7" name="직사각형 8"/>
          <p:cNvSpPr>
            <a:spLocks noChangeArrowheads="1"/>
          </p:cNvSpPr>
          <p:nvPr/>
        </p:nvSpPr>
        <p:spPr bwMode="auto">
          <a:xfrm>
            <a:off x="1280549" y="782409"/>
            <a:ext cx="6747835" cy="4755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ko-KR" b="1" dirty="0">
                <a:latin typeface="+mn-ea"/>
              </a:rPr>
              <a:t>"</a:t>
            </a:r>
            <a:r>
              <a:rPr lang="ko-KR" altLang="en-US" sz="2000" b="1" dirty="0">
                <a:solidFill>
                  <a:srgbClr val="C00000"/>
                </a:solidFill>
                <a:latin typeface="+mn-ea"/>
              </a:rPr>
              <a:t>마을은 만드는 게 아니라 사는 거라고 생각해요</a:t>
            </a:r>
            <a:r>
              <a:rPr lang="en-US" altLang="ko-KR" sz="2000" b="1" dirty="0">
                <a:solidFill>
                  <a:srgbClr val="C00000"/>
                </a:solidFill>
                <a:latin typeface="+mn-ea"/>
              </a:rPr>
              <a:t>. </a:t>
            </a:r>
            <a:endParaRPr lang="en-US" altLang="ko-KR" b="1" dirty="0" smtClean="0">
              <a:solidFill>
                <a:srgbClr val="C00000"/>
              </a:solidFill>
              <a:latin typeface="+mn-ea"/>
            </a:endParaRPr>
          </a:p>
          <a:p>
            <a:pPr algn="l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ko-KR" b="1" dirty="0" smtClean="0">
                <a:latin typeface="+mn-ea"/>
              </a:rPr>
              <a:t>'</a:t>
            </a:r>
            <a:r>
              <a:rPr lang="ko-KR" altLang="en-US" b="1" dirty="0">
                <a:latin typeface="+mn-ea"/>
              </a:rPr>
              <a:t>우리 아이 어떻게 키우지</a:t>
            </a:r>
            <a:r>
              <a:rPr lang="en-US" altLang="ko-KR" b="1" dirty="0">
                <a:latin typeface="+mn-ea"/>
              </a:rPr>
              <a:t>?‘ ’</a:t>
            </a:r>
            <a:r>
              <a:rPr lang="ko-KR" altLang="en-US" b="1" dirty="0" smtClean="0">
                <a:latin typeface="+mn-ea"/>
              </a:rPr>
              <a:t>먹을 거리</a:t>
            </a:r>
            <a:r>
              <a:rPr lang="en-US" altLang="ko-KR" b="1" dirty="0">
                <a:latin typeface="+mn-ea"/>
              </a:rPr>
              <a:t>, </a:t>
            </a:r>
            <a:r>
              <a:rPr lang="ko-KR" altLang="en-US" b="1" dirty="0">
                <a:latin typeface="+mn-ea"/>
              </a:rPr>
              <a:t>믿을 수 없는데</a:t>
            </a:r>
            <a:r>
              <a:rPr lang="en-US" altLang="ko-KR" b="1" dirty="0">
                <a:latin typeface="+mn-ea"/>
              </a:rPr>
              <a:t>' </a:t>
            </a:r>
            <a:endParaRPr lang="en-US" altLang="ko-KR" b="1" dirty="0" smtClean="0">
              <a:latin typeface="+mn-ea"/>
            </a:endParaRPr>
          </a:p>
          <a:p>
            <a:pPr algn="l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ko-KR" altLang="en-US" b="1" dirty="0" smtClean="0">
                <a:latin typeface="+mn-ea"/>
              </a:rPr>
              <a:t>내 </a:t>
            </a:r>
            <a:r>
              <a:rPr lang="ko-KR" altLang="en-US" b="1" dirty="0">
                <a:latin typeface="+mn-ea"/>
              </a:rPr>
              <a:t>삶의 걱정과 결핍을 누군가와 함께 수다 떨고</a:t>
            </a:r>
            <a:r>
              <a:rPr lang="en-US" altLang="ko-KR" b="1" dirty="0">
                <a:latin typeface="+mn-ea"/>
              </a:rPr>
              <a:t>, </a:t>
            </a:r>
            <a:endParaRPr lang="en-US" altLang="ko-KR" b="1" dirty="0" smtClean="0">
              <a:latin typeface="+mn-ea"/>
            </a:endParaRPr>
          </a:p>
          <a:p>
            <a:pPr algn="l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ko-KR" altLang="en-US" b="1" dirty="0" smtClean="0">
                <a:latin typeface="+mn-ea"/>
              </a:rPr>
              <a:t>공감하고 </a:t>
            </a:r>
            <a:r>
              <a:rPr lang="ko-KR" altLang="en-US" b="1" dirty="0">
                <a:latin typeface="+mn-ea"/>
              </a:rPr>
              <a:t>해결하려는 궁리에서 시작되는 거죠</a:t>
            </a:r>
            <a:r>
              <a:rPr lang="en-US" altLang="ko-KR" b="1" dirty="0">
                <a:latin typeface="+mn-ea"/>
              </a:rPr>
              <a:t>. </a:t>
            </a:r>
            <a:endParaRPr lang="en-US" altLang="ko-KR" b="1" dirty="0" smtClean="0">
              <a:latin typeface="+mn-ea"/>
            </a:endParaRPr>
          </a:p>
          <a:p>
            <a:pPr algn="l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ko-KR" altLang="en-US" b="1" dirty="0" smtClean="0">
                <a:latin typeface="+mn-ea"/>
              </a:rPr>
              <a:t>그 </a:t>
            </a:r>
            <a:r>
              <a:rPr lang="ko-KR" altLang="en-US" b="1" dirty="0">
                <a:latin typeface="+mn-ea"/>
              </a:rPr>
              <a:t>다음에는 협동이라는 문제해결이 행동으로 이어진다는 겁니다</a:t>
            </a:r>
            <a:r>
              <a:rPr lang="en-US" altLang="ko-KR" b="1" dirty="0">
                <a:latin typeface="+mn-ea"/>
              </a:rPr>
              <a:t>. </a:t>
            </a:r>
            <a:endParaRPr lang="en-US" altLang="ko-KR" b="1" dirty="0" smtClean="0">
              <a:latin typeface="+mn-ea"/>
            </a:endParaRPr>
          </a:p>
          <a:p>
            <a:pPr algn="l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ko-KR" altLang="en-US" b="1" dirty="0" smtClean="0">
                <a:latin typeface="+mn-ea"/>
              </a:rPr>
              <a:t>이 </a:t>
            </a:r>
            <a:r>
              <a:rPr lang="ko-KR" altLang="en-US" b="1" dirty="0">
                <a:latin typeface="+mn-ea"/>
              </a:rPr>
              <a:t>과정에서 만들어지는 이웃들의 관계망</a:t>
            </a:r>
            <a:r>
              <a:rPr lang="en-US" altLang="ko-KR" b="1" dirty="0">
                <a:latin typeface="+mn-ea"/>
              </a:rPr>
              <a:t>. </a:t>
            </a:r>
            <a:endParaRPr lang="en-US" altLang="ko-KR" b="1" dirty="0" smtClean="0">
              <a:latin typeface="+mn-ea"/>
            </a:endParaRPr>
          </a:p>
          <a:p>
            <a:pPr algn="l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ko-KR" altLang="en-US" b="1" dirty="0" smtClean="0">
                <a:latin typeface="+mn-ea"/>
              </a:rPr>
              <a:t>이게 </a:t>
            </a:r>
            <a:r>
              <a:rPr lang="ko-KR" altLang="en-US" b="1" dirty="0">
                <a:latin typeface="+mn-ea"/>
              </a:rPr>
              <a:t>마을이라고 생각해요</a:t>
            </a:r>
            <a:r>
              <a:rPr lang="en-US" altLang="ko-KR" b="1" dirty="0">
                <a:latin typeface="+mn-ea"/>
              </a:rPr>
              <a:t>. </a:t>
            </a:r>
            <a:r>
              <a:rPr lang="ko-KR" altLang="en-US" b="1" dirty="0">
                <a:latin typeface="+mn-ea"/>
              </a:rPr>
              <a:t>모듈화된 프로세스가 있는 것도 아니고</a:t>
            </a:r>
            <a:r>
              <a:rPr lang="en-US" altLang="ko-KR" b="1" dirty="0">
                <a:latin typeface="+mn-ea"/>
              </a:rPr>
              <a:t>, </a:t>
            </a:r>
            <a:endParaRPr lang="en-US" altLang="ko-KR" b="1" dirty="0" smtClean="0">
              <a:latin typeface="+mn-ea"/>
            </a:endParaRPr>
          </a:p>
          <a:p>
            <a:pPr algn="l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ko-KR" altLang="en-US" b="1" dirty="0" smtClean="0">
                <a:latin typeface="+mn-ea"/>
              </a:rPr>
              <a:t>패턴이 </a:t>
            </a:r>
            <a:r>
              <a:rPr lang="ko-KR" altLang="en-US" b="1" dirty="0">
                <a:latin typeface="+mn-ea"/>
              </a:rPr>
              <a:t>있는 것도 아니고</a:t>
            </a:r>
            <a:r>
              <a:rPr lang="en-US" altLang="ko-KR" b="1" dirty="0">
                <a:latin typeface="+mn-ea"/>
              </a:rPr>
              <a:t>, </a:t>
            </a:r>
            <a:r>
              <a:rPr lang="ko-KR" altLang="en-US" b="1" dirty="0">
                <a:latin typeface="+mn-ea"/>
              </a:rPr>
              <a:t>마스터플랜은 더더욱 없어요</a:t>
            </a:r>
            <a:r>
              <a:rPr lang="en-US" altLang="ko-KR" b="1" dirty="0">
                <a:latin typeface="+mn-ea"/>
              </a:rPr>
              <a:t>. </a:t>
            </a:r>
            <a:endParaRPr lang="en-US" altLang="ko-KR" b="1" dirty="0" smtClean="0">
              <a:latin typeface="+mn-ea"/>
            </a:endParaRPr>
          </a:p>
          <a:p>
            <a:pPr algn="l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ko-KR" sz="1200" b="1" dirty="0" smtClean="0">
              <a:latin typeface="+mn-ea"/>
            </a:endParaRPr>
          </a:p>
          <a:p>
            <a:pPr algn="l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ko-KR" altLang="en-US" sz="2000" b="1" dirty="0" smtClean="0">
                <a:solidFill>
                  <a:srgbClr val="C00000"/>
                </a:solidFill>
                <a:latin typeface="+mn-ea"/>
              </a:rPr>
              <a:t>만난 </a:t>
            </a:r>
            <a:r>
              <a:rPr lang="ko-KR" altLang="en-US" sz="2000" b="1" dirty="0">
                <a:solidFill>
                  <a:srgbClr val="C00000"/>
                </a:solidFill>
                <a:latin typeface="+mn-ea"/>
              </a:rPr>
              <a:t>그 사람의 우연적 </a:t>
            </a:r>
            <a:r>
              <a:rPr lang="ko-KR" altLang="en-US" sz="2000" b="1" dirty="0" smtClean="0">
                <a:solidFill>
                  <a:srgbClr val="C00000"/>
                </a:solidFill>
                <a:latin typeface="+mn-ea"/>
              </a:rPr>
              <a:t>사연</a:t>
            </a:r>
            <a:r>
              <a:rPr lang="en-US" altLang="ko-KR" sz="2000" b="1" dirty="0" smtClean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2000" b="1" dirty="0" smtClean="0">
                <a:solidFill>
                  <a:srgbClr val="C00000"/>
                </a:solidFill>
                <a:latin typeface="+mn-ea"/>
              </a:rPr>
              <a:t>만난 </a:t>
            </a:r>
            <a:r>
              <a:rPr lang="ko-KR" altLang="en-US" sz="2000" b="1" dirty="0">
                <a:solidFill>
                  <a:srgbClr val="C00000"/>
                </a:solidFill>
                <a:latin typeface="+mn-ea"/>
              </a:rPr>
              <a:t>그 사람의 특수한 관계가 </a:t>
            </a:r>
            <a:endParaRPr lang="en-US" altLang="ko-KR" sz="2000" b="1" dirty="0" smtClean="0">
              <a:solidFill>
                <a:srgbClr val="C00000"/>
              </a:solidFill>
              <a:latin typeface="+mn-ea"/>
            </a:endParaRPr>
          </a:p>
          <a:p>
            <a:pPr algn="l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ko-KR" altLang="en-US" sz="2000" b="1" dirty="0" smtClean="0">
                <a:solidFill>
                  <a:srgbClr val="C00000"/>
                </a:solidFill>
                <a:latin typeface="+mn-ea"/>
              </a:rPr>
              <a:t>발전한 </a:t>
            </a:r>
            <a:r>
              <a:rPr lang="ko-KR" altLang="en-US" sz="2000" b="1" dirty="0">
                <a:solidFill>
                  <a:srgbClr val="C00000"/>
                </a:solidFill>
                <a:latin typeface="+mn-ea"/>
              </a:rPr>
              <a:t>것이 마을</a:t>
            </a:r>
            <a:r>
              <a:rPr lang="ko-KR" altLang="en-US" b="1" dirty="0">
                <a:latin typeface="+mn-ea"/>
              </a:rPr>
              <a:t>이라고 생각합니다</a:t>
            </a:r>
            <a:r>
              <a:rPr lang="en-US" altLang="ko-KR" b="1" dirty="0" smtClean="0">
                <a:latin typeface="+mn-ea"/>
              </a:rPr>
              <a:t>.”</a:t>
            </a:r>
            <a:endParaRPr lang="en-US" altLang="ko-KR" b="1" dirty="0">
              <a:latin typeface="+mn-ea"/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8271" y="5754727"/>
            <a:ext cx="3269062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959005"/>
      </p:ext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err="1" smtClean="0"/>
              <a:t>소셜미션</a:t>
            </a:r>
            <a:r>
              <a:rPr lang="ko-KR" altLang="en-US" dirty="0" smtClean="0"/>
              <a:t> 작성사례</a:t>
            </a:r>
            <a:endParaRPr lang="ko-KR" altLang="en-US" dirty="0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160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제목 1"/>
          <p:cNvSpPr txBox="1">
            <a:spLocks/>
          </p:cNvSpPr>
          <p:nvPr/>
        </p:nvSpPr>
        <p:spPr>
          <a:xfrm>
            <a:off x="395536" y="905916"/>
            <a:ext cx="8087816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2000" b="1" dirty="0" err="1">
                <a:solidFill>
                  <a:schemeClr val="tx1"/>
                </a:solidFill>
              </a:rPr>
              <a:t>트리플래닛</a:t>
            </a:r>
            <a:r>
              <a:rPr lang="en-US" altLang="ko-KR" sz="2000" b="1" dirty="0" smtClean="0">
                <a:solidFill>
                  <a:schemeClr val="tx1"/>
                </a:solidFill>
              </a:rPr>
              <a:t> </a:t>
            </a:r>
            <a:r>
              <a:rPr lang="en-US" altLang="ko-KR" sz="2000" b="1" dirty="0">
                <a:solidFill>
                  <a:schemeClr val="tx1"/>
                </a:solidFill>
              </a:rPr>
              <a:t>_ </a:t>
            </a:r>
            <a:r>
              <a:rPr lang="ko-KR" altLang="en-US" sz="2000" b="1" dirty="0">
                <a:solidFill>
                  <a:schemeClr val="tx1"/>
                </a:solidFill>
              </a:rPr>
              <a:t>기업 소개 </a:t>
            </a:r>
          </a:p>
        </p:txBody>
      </p:sp>
      <p:sp>
        <p:nvSpPr>
          <p:cNvPr id="10" name="Rectangle 18"/>
          <p:cNvSpPr>
            <a:spLocks noChangeArrowheads="1"/>
          </p:cNvSpPr>
          <p:nvPr/>
        </p:nvSpPr>
        <p:spPr bwMode="gray">
          <a:xfrm>
            <a:off x="395536" y="1608294"/>
            <a:ext cx="8424613" cy="1028618"/>
          </a:xfrm>
          <a:prstGeom prst="rect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 w="12700">
            <a:noFill/>
            <a:miter lim="800000"/>
            <a:headEnd/>
            <a:tailEnd/>
          </a:ln>
        </p:spPr>
        <p:txBody>
          <a:bodyPr lIns="74610" tIns="38797" rIns="74610" bIns="38797" anchor="ctr"/>
          <a:lstStyle/>
          <a:p>
            <a:pPr marL="285750" indent="-285750" defTabSz="758825" latinLnBrk="0">
              <a:buFont typeface="Wingdings" pitchFamily="2" charset="2"/>
              <a:buChar char="§"/>
              <a:defRPr/>
            </a:pPr>
            <a:r>
              <a:rPr lang="ko-KR" altLang="en-US" sz="1700" b="1" dirty="0" err="1" smtClean="0">
                <a:solidFill>
                  <a:prstClr val="black"/>
                </a:solidFill>
                <a:latin typeface="+mn-ea"/>
              </a:rPr>
              <a:t>스마트폰</a:t>
            </a:r>
            <a:r>
              <a:rPr lang="ko-KR" altLang="en-US" sz="1700" b="1" dirty="0" smtClean="0">
                <a:solidFill>
                  <a:prstClr val="black"/>
                </a:solidFill>
                <a:latin typeface="+mn-ea"/>
              </a:rPr>
              <a:t> </a:t>
            </a:r>
            <a:r>
              <a:rPr lang="ko-KR" altLang="en-US" sz="1700" b="1" dirty="0">
                <a:solidFill>
                  <a:prstClr val="black"/>
                </a:solidFill>
                <a:latin typeface="+mn-ea"/>
              </a:rPr>
              <a:t>어플리케이션을 활용한 나무 심기 사업 </a:t>
            </a:r>
          </a:p>
          <a:p>
            <a:pPr marL="285750" indent="-285750" defTabSz="758825" latinLnBrk="0">
              <a:buFont typeface="Wingdings" pitchFamily="2" charset="2"/>
              <a:buChar char="§"/>
              <a:defRPr/>
            </a:pPr>
            <a:r>
              <a:rPr lang="ko-KR" altLang="en-US" sz="1700" b="1" dirty="0" smtClean="0">
                <a:solidFill>
                  <a:prstClr val="black"/>
                </a:solidFill>
                <a:latin typeface="+mn-ea"/>
              </a:rPr>
              <a:t>광고 </a:t>
            </a:r>
            <a:r>
              <a:rPr lang="ko-KR" altLang="en-US" sz="1700" b="1" dirty="0">
                <a:solidFill>
                  <a:prstClr val="black"/>
                </a:solidFill>
                <a:latin typeface="+mn-ea"/>
              </a:rPr>
              <a:t>아이템을 활용해 고객이 나무를 성장시키고</a:t>
            </a:r>
            <a:r>
              <a:rPr lang="en-US" altLang="ko-KR" sz="1700" b="1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700" b="1" dirty="0">
                <a:solidFill>
                  <a:prstClr val="black"/>
                </a:solidFill>
                <a:latin typeface="+mn-ea"/>
              </a:rPr>
              <a:t>원하는 곳에 환경단체에서 나무를 </a:t>
            </a:r>
            <a:r>
              <a:rPr lang="ko-KR" altLang="en-US" sz="1700" b="1" dirty="0" smtClean="0">
                <a:solidFill>
                  <a:prstClr val="black"/>
                </a:solidFill>
                <a:latin typeface="+mn-ea"/>
              </a:rPr>
              <a:t>심음</a:t>
            </a:r>
            <a:r>
              <a:rPr lang="en-US" altLang="ko-KR" sz="1700" b="1" dirty="0" smtClean="0">
                <a:solidFill>
                  <a:prstClr val="black"/>
                </a:solidFill>
                <a:latin typeface="+mn-ea"/>
              </a:rPr>
              <a:t> </a:t>
            </a:r>
            <a:endParaRPr lang="en-US" altLang="ko-KR" sz="1700" b="1" dirty="0">
              <a:solidFill>
                <a:prstClr val="black"/>
              </a:solidFill>
              <a:latin typeface="+mn-ea"/>
            </a:endParaRPr>
          </a:p>
          <a:p>
            <a:pPr marL="285750" indent="-285750" defTabSz="758825" latinLnBrk="0">
              <a:buFont typeface="Wingdings" pitchFamily="2" charset="2"/>
              <a:buChar char="§"/>
              <a:defRPr/>
            </a:pPr>
            <a:r>
              <a:rPr lang="ko-KR" altLang="en-US" sz="1700" b="1" dirty="0" smtClean="0">
                <a:solidFill>
                  <a:prstClr val="black"/>
                </a:solidFill>
                <a:latin typeface="+mn-ea"/>
              </a:rPr>
              <a:t>수익의 </a:t>
            </a:r>
            <a:r>
              <a:rPr lang="en-US" altLang="ko-KR" sz="1700" b="1" dirty="0">
                <a:solidFill>
                  <a:prstClr val="black"/>
                </a:solidFill>
                <a:latin typeface="+mn-ea"/>
              </a:rPr>
              <a:t>50%</a:t>
            </a:r>
            <a:r>
              <a:rPr lang="ko-KR" altLang="en-US" sz="1700" b="1" dirty="0">
                <a:solidFill>
                  <a:prstClr val="black"/>
                </a:solidFill>
                <a:latin typeface="+mn-ea"/>
              </a:rPr>
              <a:t>를 환경 단체에 기부</a:t>
            </a:r>
          </a:p>
        </p:txBody>
      </p:sp>
      <p:grpSp>
        <p:nvGrpSpPr>
          <p:cNvPr id="4" name="그룹 3"/>
          <p:cNvGrpSpPr/>
          <p:nvPr/>
        </p:nvGrpSpPr>
        <p:grpSpPr>
          <a:xfrm>
            <a:off x="549692" y="2852414"/>
            <a:ext cx="8054756" cy="3607619"/>
            <a:chOff x="428596" y="2214554"/>
            <a:chExt cx="8501092" cy="4286280"/>
          </a:xfrm>
        </p:grpSpPr>
        <p:pic>
          <p:nvPicPr>
            <p:cNvPr id="14" name="그림 36" descr="tp_system [Converted]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786438" y="2214563"/>
              <a:ext cx="3143250" cy="4286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28596" y="3571876"/>
              <a:ext cx="5150598" cy="292895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6" name="Picture 1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85763" y="2214554"/>
              <a:ext cx="2371725" cy="135732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7" name="Picture 1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150464" y="2285992"/>
              <a:ext cx="2278792" cy="121444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</p:spTree>
    <p:extLst>
      <p:ext uri="{BB962C8B-B14F-4D97-AF65-F5344CB8AC3E}">
        <p14:creationId xmlns:p14="http://schemas.microsoft.com/office/powerpoint/2010/main" val="1522450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err="1" smtClean="0"/>
              <a:t>소셜미션</a:t>
            </a:r>
            <a:r>
              <a:rPr lang="ko-KR" altLang="en-US" dirty="0" smtClean="0"/>
              <a:t> 작성사례</a:t>
            </a:r>
            <a:endParaRPr lang="ko-KR" altLang="en-US" dirty="0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161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제목 1"/>
          <p:cNvSpPr txBox="1">
            <a:spLocks/>
          </p:cNvSpPr>
          <p:nvPr/>
        </p:nvSpPr>
        <p:spPr>
          <a:xfrm>
            <a:off x="395536" y="905916"/>
            <a:ext cx="8087816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2000" b="1" dirty="0" err="1">
                <a:solidFill>
                  <a:schemeClr val="tx1"/>
                </a:solidFill>
              </a:rPr>
              <a:t>트리플래닛</a:t>
            </a:r>
            <a:r>
              <a:rPr lang="en-US" altLang="ko-KR" sz="2000" b="1" dirty="0" smtClean="0">
                <a:solidFill>
                  <a:schemeClr val="tx1"/>
                </a:solidFill>
              </a:rPr>
              <a:t> </a:t>
            </a:r>
            <a:r>
              <a:rPr lang="en-US" altLang="ko-KR" sz="2000" b="1" dirty="0">
                <a:solidFill>
                  <a:schemeClr val="tx1"/>
                </a:solidFill>
              </a:rPr>
              <a:t>_ </a:t>
            </a:r>
            <a:r>
              <a:rPr lang="ko-KR" altLang="en-US" sz="2000" b="1" dirty="0">
                <a:solidFill>
                  <a:schemeClr val="tx1"/>
                </a:solidFill>
              </a:rPr>
              <a:t>기업 소개 </a:t>
            </a:r>
          </a:p>
        </p:txBody>
      </p:sp>
      <p:sp>
        <p:nvSpPr>
          <p:cNvPr id="15" name="AutoShape 16"/>
          <p:cNvSpPr>
            <a:spLocks noChangeArrowheads="1"/>
          </p:cNvSpPr>
          <p:nvPr/>
        </p:nvSpPr>
        <p:spPr bwMode="auto">
          <a:xfrm>
            <a:off x="2915816" y="1520825"/>
            <a:ext cx="5904334" cy="6477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72000" tIns="72000" rIns="72000" bIns="72000" anchor="ctr"/>
          <a:lstStyle/>
          <a:p>
            <a:pPr latinLnBrk="0">
              <a:defRPr/>
            </a:pPr>
            <a:r>
              <a:rPr lang="ko-KR" altLang="en-US" sz="1600" b="1" dirty="0" smtClean="0">
                <a:solidFill>
                  <a:prstClr val="black"/>
                </a:solidFill>
                <a:latin typeface="+mn-ea"/>
                <a:cs typeface="Arial" pitchFamily="34" charset="0"/>
              </a:rPr>
              <a:t>사회적 </a:t>
            </a:r>
            <a:r>
              <a:rPr lang="ko-KR" altLang="en-US" sz="1600" b="1" dirty="0">
                <a:solidFill>
                  <a:prstClr val="black"/>
                </a:solidFill>
                <a:latin typeface="+mn-ea"/>
                <a:cs typeface="Arial" pitchFamily="34" charset="0"/>
              </a:rPr>
              <a:t>가치 및 핵심 키워드 명확화</a:t>
            </a:r>
            <a:r>
              <a:rPr lang="en-US" altLang="ko-KR" sz="1600" b="1" dirty="0">
                <a:solidFill>
                  <a:prstClr val="black"/>
                </a:solidFill>
                <a:latin typeface="+mn-ea"/>
                <a:cs typeface="Arial" pitchFamily="34" charset="0"/>
              </a:rPr>
              <a:t>, </a:t>
            </a:r>
            <a:r>
              <a:rPr lang="ko-KR" altLang="en-US" sz="1600" b="1" dirty="0">
                <a:solidFill>
                  <a:prstClr val="black"/>
                </a:solidFill>
                <a:latin typeface="+mn-ea"/>
                <a:cs typeface="Arial" pitchFamily="34" charset="0"/>
              </a:rPr>
              <a:t>구성원 공감대 확보</a:t>
            </a:r>
            <a:r>
              <a:rPr lang="en-US" altLang="ko-KR" sz="1600" b="1" dirty="0">
                <a:solidFill>
                  <a:prstClr val="black"/>
                </a:solidFill>
                <a:latin typeface="+mn-ea"/>
                <a:cs typeface="Arial" pitchFamily="34" charset="0"/>
              </a:rPr>
              <a:t>, </a:t>
            </a:r>
            <a:r>
              <a:rPr lang="ko-KR" altLang="en-US" sz="1600" b="1" dirty="0">
                <a:solidFill>
                  <a:prstClr val="black"/>
                </a:solidFill>
                <a:latin typeface="+mn-ea"/>
                <a:cs typeface="Arial" pitchFamily="34" charset="0"/>
              </a:rPr>
              <a:t>사회적 문제 현황 분석 부족 </a:t>
            </a:r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2325" y="1503691"/>
            <a:ext cx="1162050" cy="681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그룹 2"/>
          <p:cNvGrpSpPr/>
          <p:nvPr/>
        </p:nvGrpSpPr>
        <p:grpSpPr>
          <a:xfrm>
            <a:off x="279400" y="2425725"/>
            <a:ext cx="8569325" cy="3811587"/>
            <a:chOff x="279400" y="2425725"/>
            <a:chExt cx="8569325" cy="3811587"/>
          </a:xfrm>
        </p:grpSpPr>
        <p:grpSp>
          <p:nvGrpSpPr>
            <p:cNvPr id="41" name="그룹 22"/>
            <p:cNvGrpSpPr>
              <a:grpSpLocks/>
            </p:cNvGrpSpPr>
            <p:nvPr/>
          </p:nvGrpSpPr>
          <p:grpSpPr bwMode="auto">
            <a:xfrm>
              <a:off x="279400" y="2425725"/>
              <a:ext cx="2228850" cy="828675"/>
              <a:chOff x="1720828" y="1233"/>
              <a:chExt cx="1276223" cy="829545"/>
            </a:xfrm>
          </p:grpSpPr>
          <p:sp>
            <p:nvSpPr>
              <p:cNvPr id="42" name="모서리가 둥근 직사각형 41"/>
              <p:cNvSpPr/>
              <p:nvPr/>
            </p:nvSpPr>
            <p:spPr>
              <a:xfrm>
                <a:off x="1720828" y="1233"/>
                <a:ext cx="1276223" cy="829545"/>
              </a:xfrm>
              <a:prstGeom prst="roundRect">
                <a:avLst/>
              </a:prstGeom>
              <a:solidFill>
                <a:schemeClr val="accent6"/>
              </a:solidFill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rgbClr r="0" g="0" b="0"/>
              </a:fillRef>
              <a:effectRef idx="2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3" name="모서리가 둥근 직사각형 4"/>
              <p:cNvSpPr/>
              <p:nvPr/>
            </p:nvSpPr>
            <p:spPr>
              <a:xfrm>
                <a:off x="1761733" y="40962"/>
                <a:ext cx="1194414" cy="75008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36000" tIns="36000" rIns="36000" bIns="36000" spcCol="1270" anchor="ctr"/>
              <a:lstStyle/>
              <a:p>
                <a:pPr algn="ctr" defTabSz="5334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ko-KR" altLang="en-US" sz="1600" b="1" dirty="0">
                    <a:solidFill>
                      <a:prstClr val="white"/>
                    </a:solidFill>
                  </a:rPr>
                  <a:t>입주초기 사업계획서</a:t>
                </a:r>
              </a:p>
            </p:txBody>
          </p:sp>
        </p:grpSp>
        <p:grpSp>
          <p:nvGrpSpPr>
            <p:cNvPr id="44" name="그룹 25"/>
            <p:cNvGrpSpPr>
              <a:grpSpLocks/>
            </p:cNvGrpSpPr>
            <p:nvPr/>
          </p:nvGrpSpPr>
          <p:grpSpPr bwMode="auto">
            <a:xfrm>
              <a:off x="2652713" y="2455887"/>
              <a:ext cx="6192837" cy="830263"/>
              <a:chOff x="3298653" y="1147589"/>
              <a:chExt cx="1276223" cy="829545"/>
            </a:xfrm>
          </p:grpSpPr>
          <p:sp>
            <p:nvSpPr>
              <p:cNvPr id="45" name="모서리가 둥근 직사각형 44"/>
              <p:cNvSpPr/>
              <p:nvPr/>
            </p:nvSpPr>
            <p:spPr>
              <a:xfrm>
                <a:off x="3298653" y="1147589"/>
                <a:ext cx="1276223" cy="829545"/>
              </a:xfrm>
              <a:prstGeom prst="roundRect">
                <a:avLst/>
              </a:pr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6" name="모서리가 둥근 직사각형 6"/>
              <p:cNvSpPr/>
              <p:nvPr/>
            </p:nvSpPr>
            <p:spPr>
              <a:xfrm>
                <a:off x="3339220" y="1188828"/>
                <a:ext cx="1195089" cy="747066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36000" tIns="36000" rIns="36000" bIns="36000" spcCol="1270" anchor="ctr"/>
              <a:lstStyle/>
              <a:p>
                <a:pPr marL="182563" indent="-182563" algn="ctr">
                  <a:defRPr/>
                </a:pPr>
                <a:r>
                  <a:rPr lang="ko-KR" altLang="en-US" sz="1600" b="1" dirty="0">
                    <a:solidFill>
                      <a:prstClr val="white"/>
                    </a:solidFill>
                  </a:rPr>
                  <a:t>자원을 소모할 뿐 아니라</a:t>
                </a:r>
                <a:r>
                  <a:rPr lang="en-US" altLang="ko-KR" sz="1600" b="1" dirty="0">
                    <a:solidFill>
                      <a:prstClr val="white"/>
                    </a:solidFill>
                  </a:rPr>
                  <a:t>, </a:t>
                </a:r>
              </a:p>
              <a:p>
                <a:pPr marL="182563" indent="-182563" algn="ctr">
                  <a:defRPr/>
                </a:pPr>
                <a:r>
                  <a:rPr lang="ko-KR" altLang="en-US" sz="1600" b="1" dirty="0">
                    <a:solidFill>
                      <a:prstClr val="white"/>
                    </a:solidFill>
                  </a:rPr>
                  <a:t>다시 재생시키는 것이야 말로 진정한 생산이다</a:t>
                </a:r>
                <a:endParaRPr lang="en-US" altLang="ko-KR" sz="1600" b="1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7" name="그룹 29"/>
            <p:cNvGrpSpPr>
              <a:grpSpLocks/>
            </p:cNvGrpSpPr>
            <p:nvPr/>
          </p:nvGrpSpPr>
          <p:grpSpPr bwMode="auto">
            <a:xfrm>
              <a:off x="279400" y="3438550"/>
              <a:ext cx="2228850" cy="830262"/>
              <a:chOff x="1720828" y="1233"/>
              <a:chExt cx="1276223" cy="829545"/>
            </a:xfrm>
          </p:grpSpPr>
          <p:sp>
            <p:nvSpPr>
              <p:cNvPr id="48" name="모서리가 둥근 직사각형 47"/>
              <p:cNvSpPr/>
              <p:nvPr/>
            </p:nvSpPr>
            <p:spPr>
              <a:xfrm>
                <a:off x="1720828" y="1233"/>
                <a:ext cx="1276223" cy="829545"/>
              </a:xfrm>
              <a:prstGeom prst="roundRect">
                <a:avLst/>
              </a:prstGeom>
              <a:solidFill>
                <a:schemeClr val="accent6"/>
              </a:solidFill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rgbClr r="0" g="0" b="0"/>
              </a:fillRef>
              <a:effectRef idx="2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9" name="모서리가 둥근 직사각형 4"/>
              <p:cNvSpPr/>
              <p:nvPr/>
            </p:nvSpPr>
            <p:spPr>
              <a:xfrm>
                <a:off x="1761733" y="42472"/>
                <a:ext cx="1194414" cy="747066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36000" tIns="36000" rIns="36000" bIns="36000" spcCol="1270" anchor="ctr"/>
              <a:lstStyle/>
              <a:p>
                <a:pPr algn="ctr" defTabSz="5334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en-US" altLang="ko-KR" sz="1600" b="1" dirty="0">
                    <a:solidFill>
                      <a:prstClr val="white"/>
                    </a:solidFill>
                  </a:rPr>
                  <a:t>2010</a:t>
                </a:r>
                <a:r>
                  <a:rPr lang="ko-KR" altLang="en-US" sz="1600" b="1" dirty="0">
                    <a:solidFill>
                      <a:prstClr val="white"/>
                    </a:solidFill>
                  </a:rPr>
                  <a:t>년</a:t>
                </a:r>
                <a:endParaRPr lang="en-US" altLang="ko-KR" sz="1600" b="1" dirty="0">
                  <a:solidFill>
                    <a:prstClr val="white"/>
                  </a:solidFill>
                </a:endParaRPr>
              </a:p>
              <a:p>
                <a:pPr algn="ctr" defTabSz="5334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ko-KR" altLang="en-US" sz="1600" b="1" dirty="0" err="1">
                    <a:solidFill>
                      <a:prstClr val="white"/>
                    </a:solidFill>
                  </a:rPr>
                  <a:t>소셜미션공유회</a:t>
                </a:r>
                <a:endParaRPr lang="ko-KR" altLang="en-US" sz="1600" b="1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0" name="그룹 32"/>
            <p:cNvGrpSpPr>
              <a:grpSpLocks/>
            </p:cNvGrpSpPr>
            <p:nvPr/>
          </p:nvGrpSpPr>
          <p:grpSpPr bwMode="auto">
            <a:xfrm>
              <a:off x="279400" y="4427562"/>
              <a:ext cx="2228850" cy="828675"/>
              <a:chOff x="1720828" y="1233"/>
              <a:chExt cx="1276223" cy="829545"/>
            </a:xfrm>
          </p:grpSpPr>
          <p:sp>
            <p:nvSpPr>
              <p:cNvPr id="51" name="모서리가 둥근 직사각형 50"/>
              <p:cNvSpPr/>
              <p:nvPr/>
            </p:nvSpPr>
            <p:spPr>
              <a:xfrm>
                <a:off x="1720828" y="1233"/>
                <a:ext cx="1276223" cy="829545"/>
              </a:xfrm>
              <a:prstGeom prst="roundRect">
                <a:avLst/>
              </a:prstGeom>
              <a:solidFill>
                <a:schemeClr val="accent6"/>
              </a:solidFill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rgbClr r="0" g="0" b="0"/>
              </a:fillRef>
              <a:effectRef idx="2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52" name="모서리가 둥근 직사각형 4"/>
              <p:cNvSpPr/>
              <p:nvPr/>
            </p:nvSpPr>
            <p:spPr>
              <a:xfrm>
                <a:off x="1761733" y="40963"/>
                <a:ext cx="1194414" cy="75008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36000" tIns="36000" rIns="36000" bIns="36000" spcCol="1270" anchor="ctr"/>
              <a:lstStyle/>
              <a:p>
                <a:pPr algn="ctr" defTabSz="5334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ko-KR" altLang="en-US" sz="1600" b="1" dirty="0" err="1">
                    <a:solidFill>
                      <a:prstClr val="white"/>
                    </a:solidFill>
                  </a:rPr>
                  <a:t>소셜미션공유회</a:t>
                </a:r>
                <a:r>
                  <a:rPr lang="ko-KR" altLang="en-US" sz="1600" b="1" dirty="0">
                    <a:solidFill>
                      <a:prstClr val="white"/>
                    </a:solidFill>
                  </a:rPr>
                  <a:t> 후</a:t>
                </a:r>
                <a:endParaRPr lang="en-US" altLang="ko-KR" sz="1600" b="1" dirty="0">
                  <a:solidFill>
                    <a:prstClr val="white"/>
                  </a:solidFill>
                </a:endParaRPr>
              </a:p>
              <a:p>
                <a:pPr algn="ctr" defTabSz="5334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ko-KR" altLang="en-US" sz="1600" b="1" dirty="0">
                    <a:solidFill>
                      <a:prstClr val="white"/>
                    </a:solidFill>
                  </a:rPr>
                  <a:t>수정 </a:t>
                </a:r>
                <a:r>
                  <a:rPr lang="ko-KR" altLang="en-US" sz="1600" b="1" dirty="0" err="1">
                    <a:solidFill>
                      <a:prstClr val="white"/>
                    </a:solidFill>
                  </a:rPr>
                  <a:t>소셜미션</a:t>
                </a:r>
                <a:endParaRPr lang="ko-KR" altLang="en-US" sz="1600" b="1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그룹 35"/>
            <p:cNvGrpSpPr>
              <a:grpSpLocks/>
            </p:cNvGrpSpPr>
            <p:nvPr/>
          </p:nvGrpSpPr>
          <p:grpSpPr bwMode="auto">
            <a:xfrm>
              <a:off x="2641600" y="3433787"/>
              <a:ext cx="6192838" cy="828675"/>
              <a:chOff x="3298653" y="1147589"/>
              <a:chExt cx="1276223" cy="829545"/>
            </a:xfrm>
          </p:grpSpPr>
          <p:sp>
            <p:nvSpPr>
              <p:cNvPr id="54" name="모서리가 둥근 직사각형 53"/>
              <p:cNvSpPr/>
              <p:nvPr/>
            </p:nvSpPr>
            <p:spPr>
              <a:xfrm>
                <a:off x="3298653" y="1147589"/>
                <a:ext cx="1276223" cy="829545"/>
              </a:xfrm>
              <a:prstGeom prst="roundRect">
                <a:avLst/>
              </a:pr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55" name="모서리가 둥근 직사각형 6"/>
              <p:cNvSpPr/>
              <p:nvPr/>
            </p:nvSpPr>
            <p:spPr>
              <a:xfrm>
                <a:off x="3339220" y="1187319"/>
                <a:ext cx="1195089" cy="75008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0" tIns="36000" rIns="36000" bIns="36000" spcCol="1270" anchor="ctr"/>
              <a:lstStyle/>
              <a:p>
                <a:pPr marL="182563" indent="-182563" algn="ctr">
                  <a:defRPr/>
                </a:pPr>
                <a:r>
                  <a:rPr lang="ko-KR" altLang="en-US" sz="1600" b="1" dirty="0">
                    <a:solidFill>
                      <a:prstClr val="white"/>
                    </a:solidFill>
                  </a:rPr>
                  <a:t>자원을 소모할 뿐 아니라</a:t>
                </a:r>
                <a:r>
                  <a:rPr lang="en-US" altLang="ko-KR" sz="1600" b="1" dirty="0">
                    <a:solidFill>
                      <a:prstClr val="white"/>
                    </a:solidFill>
                  </a:rPr>
                  <a:t>, </a:t>
                </a:r>
              </a:p>
              <a:p>
                <a:pPr marL="182563" indent="-182563" algn="ctr">
                  <a:defRPr/>
                </a:pPr>
                <a:r>
                  <a:rPr lang="ko-KR" altLang="en-US" sz="1600" b="1" dirty="0">
                    <a:solidFill>
                      <a:prstClr val="white"/>
                    </a:solidFill>
                  </a:rPr>
                  <a:t>다시 재생시키는 것이야 말로 진정한 생산이다</a:t>
                </a:r>
                <a:r>
                  <a:rPr lang="en-US" altLang="ko-KR" sz="1600" b="1" dirty="0">
                    <a:solidFill>
                      <a:prstClr val="white"/>
                    </a:solidFill>
                  </a:rPr>
                  <a:t>.</a:t>
                </a:r>
              </a:p>
            </p:txBody>
          </p:sp>
        </p:grpSp>
        <p:grpSp>
          <p:nvGrpSpPr>
            <p:cNvPr id="56" name="그룹 38"/>
            <p:cNvGrpSpPr>
              <a:grpSpLocks/>
            </p:cNvGrpSpPr>
            <p:nvPr/>
          </p:nvGrpSpPr>
          <p:grpSpPr bwMode="auto">
            <a:xfrm>
              <a:off x="2655888" y="4427562"/>
              <a:ext cx="6192837" cy="828675"/>
              <a:chOff x="3298653" y="1147589"/>
              <a:chExt cx="1276223" cy="829545"/>
            </a:xfrm>
          </p:grpSpPr>
          <p:sp>
            <p:nvSpPr>
              <p:cNvPr id="57" name="모서리가 둥근 직사각형 56"/>
              <p:cNvSpPr/>
              <p:nvPr/>
            </p:nvSpPr>
            <p:spPr>
              <a:xfrm>
                <a:off x="3298653" y="1147589"/>
                <a:ext cx="1276223" cy="829545"/>
              </a:xfrm>
              <a:prstGeom prst="roundRect">
                <a:avLst/>
              </a:pr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58" name="모서리가 둥근 직사각형 6"/>
              <p:cNvSpPr/>
              <p:nvPr/>
            </p:nvSpPr>
            <p:spPr>
              <a:xfrm>
                <a:off x="3339220" y="1187319"/>
                <a:ext cx="1195089" cy="75008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36000" tIns="36000" rIns="36000" bIns="36000" spcCol="1270" anchor="ctr"/>
              <a:lstStyle/>
              <a:p>
                <a:pPr marL="182563" indent="-182563" algn="ctr">
                  <a:defRPr/>
                </a:pPr>
                <a:r>
                  <a:rPr lang="ko-KR" altLang="en-US" sz="1600" b="1" dirty="0">
                    <a:solidFill>
                      <a:prstClr val="white"/>
                    </a:solidFill>
                  </a:rPr>
                  <a:t>사람들이 즐겁게 지구환경을 개선할 수 있도록</a:t>
                </a:r>
                <a:endParaRPr lang="en-US" altLang="ko-KR" sz="1600" b="1" dirty="0">
                  <a:solidFill>
                    <a:prstClr val="white"/>
                  </a:solidFill>
                </a:endParaRPr>
              </a:p>
              <a:p>
                <a:pPr marL="182563" indent="-182563" algn="ctr">
                  <a:defRPr/>
                </a:pPr>
                <a:r>
                  <a:rPr lang="ko-KR" altLang="en-US" sz="1600" b="1" dirty="0" err="1">
                    <a:solidFill>
                      <a:prstClr val="white"/>
                    </a:solidFill>
                  </a:rPr>
                  <a:t>지속가능한</a:t>
                </a:r>
                <a:r>
                  <a:rPr lang="ko-KR" altLang="en-US" sz="1600" b="1" dirty="0">
                    <a:solidFill>
                      <a:prstClr val="white"/>
                    </a:solidFill>
                  </a:rPr>
                  <a:t> 솔루션을 제공한다</a:t>
                </a:r>
                <a:r>
                  <a:rPr lang="en-US" altLang="ko-KR" sz="1600" b="1" dirty="0">
                    <a:solidFill>
                      <a:prstClr val="white"/>
                    </a:solidFill>
                  </a:rPr>
                  <a:t>.</a:t>
                </a:r>
              </a:p>
            </p:txBody>
          </p:sp>
        </p:grpSp>
        <p:grpSp>
          <p:nvGrpSpPr>
            <p:cNvPr id="59" name="그룹 41"/>
            <p:cNvGrpSpPr>
              <a:grpSpLocks/>
            </p:cNvGrpSpPr>
            <p:nvPr/>
          </p:nvGrpSpPr>
          <p:grpSpPr bwMode="auto">
            <a:xfrm>
              <a:off x="279400" y="5376887"/>
              <a:ext cx="2228850" cy="830263"/>
              <a:chOff x="1720828" y="1233"/>
              <a:chExt cx="1276223" cy="829545"/>
            </a:xfrm>
          </p:grpSpPr>
          <p:sp>
            <p:nvSpPr>
              <p:cNvPr id="60" name="모서리가 둥근 직사각형 59"/>
              <p:cNvSpPr/>
              <p:nvPr/>
            </p:nvSpPr>
            <p:spPr>
              <a:xfrm>
                <a:off x="1720828" y="1233"/>
                <a:ext cx="1276223" cy="829545"/>
              </a:xfrm>
              <a:prstGeom prst="roundRect">
                <a:avLst/>
              </a:prstGeom>
              <a:solidFill>
                <a:schemeClr val="accent6"/>
              </a:solidFill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rgbClr r="0" g="0" b="0"/>
              </a:fillRef>
              <a:effectRef idx="2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61" name="모서리가 둥근 직사각형 4"/>
              <p:cNvSpPr/>
              <p:nvPr/>
            </p:nvSpPr>
            <p:spPr>
              <a:xfrm>
                <a:off x="1761733" y="42472"/>
                <a:ext cx="1194414" cy="747066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36000" tIns="36000" rIns="36000" bIns="36000" spcCol="1270" anchor="ctr"/>
              <a:lstStyle/>
              <a:p>
                <a:pPr algn="ctr" defTabSz="5334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en-US" altLang="ko-KR" sz="1600" b="1" dirty="0">
                    <a:solidFill>
                      <a:prstClr val="white"/>
                    </a:solidFill>
                  </a:rPr>
                  <a:t>2011</a:t>
                </a:r>
                <a:r>
                  <a:rPr lang="ko-KR" altLang="en-US" sz="1600" b="1" dirty="0">
                    <a:solidFill>
                      <a:prstClr val="white"/>
                    </a:solidFill>
                  </a:rPr>
                  <a:t>년 하반기</a:t>
                </a:r>
                <a:endParaRPr lang="en-US" altLang="ko-KR" sz="1600" b="1" dirty="0">
                  <a:solidFill>
                    <a:prstClr val="white"/>
                  </a:solidFill>
                </a:endParaRPr>
              </a:p>
              <a:p>
                <a:pPr algn="ctr" defTabSz="5334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ko-KR" altLang="en-US" sz="1600" b="1" dirty="0" err="1">
                    <a:solidFill>
                      <a:prstClr val="white"/>
                    </a:solidFill>
                  </a:rPr>
                  <a:t>소셜미션</a:t>
                </a:r>
                <a:endParaRPr lang="ko-KR" altLang="en-US" sz="1600" b="1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2" name="그룹 44"/>
            <p:cNvGrpSpPr>
              <a:grpSpLocks/>
            </p:cNvGrpSpPr>
            <p:nvPr/>
          </p:nvGrpSpPr>
          <p:grpSpPr bwMode="auto">
            <a:xfrm>
              <a:off x="2652713" y="5408637"/>
              <a:ext cx="6192837" cy="828675"/>
              <a:chOff x="3298653" y="1147589"/>
              <a:chExt cx="1276223" cy="829545"/>
            </a:xfrm>
          </p:grpSpPr>
          <p:sp>
            <p:nvSpPr>
              <p:cNvPr id="63" name="모서리가 둥근 직사각형 62"/>
              <p:cNvSpPr/>
              <p:nvPr/>
            </p:nvSpPr>
            <p:spPr>
              <a:xfrm>
                <a:off x="3298653" y="1147589"/>
                <a:ext cx="1276223" cy="829545"/>
              </a:xfrm>
              <a:prstGeom prst="roundRect">
                <a:avLst/>
              </a:pr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64" name="모서리가 둥근 직사각형 6"/>
              <p:cNvSpPr/>
              <p:nvPr/>
            </p:nvSpPr>
            <p:spPr>
              <a:xfrm>
                <a:off x="3339220" y="1187319"/>
                <a:ext cx="1195089" cy="75008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36000" tIns="36000" rIns="36000" bIns="36000" spcCol="1270" anchor="ctr"/>
              <a:lstStyle/>
              <a:p>
                <a:pPr marL="182563" indent="-182563">
                  <a:defRPr/>
                </a:pPr>
                <a:r>
                  <a:rPr lang="ko-KR" altLang="en-US" sz="1600" b="1" dirty="0">
                    <a:solidFill>
                      <a:prstClr val="white"/>
                    </a:solidFill>
                  </a:rPr>
                  <a:t>사람들과 함께 나무를 가장 많이 심고 투명하게 기르는 기업</a:t>
                </a:r>
                <a:endParaRPr lang="en-US" altLang="ko-KR" sz="1600" b="1" dirty="0">
                  <a:solidFill>
                    <a:prstClr val="white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09560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[</a:t>
            </a:r>
            <a:r>
              <a:rPr lang="ko-KR" altLang="en-US" dirty="0"/>
              <a:t>활동</a:t>
            </a:r>
            <a:r>
              <a:rPr lang="en-US" altLang="ko-KR" dirty="0"/>
              <a:t>] </a:t>
            </a:r>
            <a:r>
              <a:rPr lang="ko-KR" altLang="en-US" dirty="0"/>
              <a:t>기업 미션 수립 실습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162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양쪽 모서리가 둥근 사각형 4"/>
          <p:cNvSpPr/>
          <p:nvPr/>
        </p:nvSpPr>
        <p:spPr>
          <a:xfrm>
            <a:off x="287524" y="1988840"/>
            <a:ext cx="8568952" cy="4464496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590872" y="2826796"/>
            <a:ext cx="8229600" cy="31944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1pPr>
            <a:lvl2pPr marL="4572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2pPr>
            <a:lvl3pPr marL="9144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3pPr>
            <a:lvl4pPr marL="13716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4pPr>
            <a:lvl5pPr marL="18288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Wingdings" pitchFamily="2" charset="2"/>
              <a:buChar char="§"/>
            </a:pPr>
            <a:r>
              <a:rPr lang="ko-KR" altLang="en-US" sz="2000" dirty="0" smtClean="0"/>
              <a:t>자신이 </a:t>
            </a:r>
            <a:r>
              <a:rPr lang="ko-KR" altLang="en-US" sz="2000" dirty="0" err="1" smtClean="0"/>
              <a:t>인큐베이팅</a:t>
            </a:r>
            <a:r>
              <a:rPr lang="ko-KR" altLang="en-US" sz="2000" dirty="0" smtClean="0"/>
              <a:t> 하고 있는 </a:t>
            </a:r>
            <a:r>
              <a:rPr lang="ko-KR" altLang="en-US" sz="2000" dirty="0" err="1" smtClean="0"/>
              <a:t>사회적기업의</a:t>
            </a:r>
            <a:r>
              <a:rPr lang="en-US" altLang="ko-KR" sz="2000" dirty="0"/>
              <a:t/>
            </a:r>
            <a:br>
              <a:rPr lang="en-US" altLang="ko-KR" sz="2000" dirty="0"/>
            </a:br>
            <a:r>
              <a:rPr lang="ko-KR" altLang="en-US" sz="2000" dirty="0" smtClean="0"/>
              <a:t>미션을 미션 수립 프로세스에 </a:t>
            </a:r>
            <a:r>
              <a:rPr lang="en-US" altLang="ko-KR" sz="2000" dirty="0" smtClean="0"/>
              <a:t/>
            </a:r>
            <a:br>
              <a:rPr lang="en-US" altLang="ko-KR" sz="2000" dirty="0" smtClean="0"/>
            </a:br>
            <a:r>
              <a:rPr lang="ko-KR" altLang="en-US" sz="2000" dirty="0" smtClean="0"/>
              <a:t>맞춰서 작성합니다</a:t>
            </a:r>
            <a:r>
              <a:rPr lang="en-US" altLang="ko-KR" sz="2000" dirty="0" smtClean="0"/>
              <a:t>.</a:t>
            </a:r>
          </a:p>
        </p:txBody>
      </p:sp>
      <p:sp>
        <p:nvSpPr>
          <p:cNvPr id="7" name="양쪽 모서리가 둥근 사각형 6"/>
          <p:cNvSpPr/>
          <p:nvPr/>
        </p:nvSpPr>
        <p:spPr>
          <a:xfrm>
            <a:off x="294714" y="1988840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>
                <a:solidFill>
                  <a:schemeClr val="tx1"/>
                </a:solidFill>
              </a:rPr>
              <a:t>STEP 1.</a:t>
            </a:r>
            <a:endParaRPr lang="ko-KR" altLang="en-US" sz="2800" b="1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327272" y="1988840"/>
            <a:ext cx="1478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/>
              <a:t>소요시간 </a:t>
            </a:r>
            <a:r>
              <a:rPr lang="en-US" altLang="ko-KR" sz="1400" b="1" dirty="0" smtClean="0"/>
              <a:t>:</a:t>
            </a:r>
            <a:r>
              <a:rPr lang="ko-KR" altLang="en-US" sz="1400" b="1" dirty="0"/>
              <a:t> </a:t>
            </a:r>
            <a:r>
              <a:rPr lang="en-US" altLang="ko-KR" sz="1400" b="1" dirty="0" smtClean="0"/>
              <a:t>15min</a:t>
            </a:r>
            <a:endParaRPr lang="en-US" sz="1400" b="1" dirty="0"/>
          </a:p>
        </p:txBody>
      </p:sp>
      <p:pic>
        <p:nvPicPr>
          <p:cNvPr id="14" name="Picture 2" descr="C:\Users\위현진\AppData\Local\Microsoft\Windows\Temporary Internet Files\Content.IE5\QXLNBWJK\MC900433921[1].png">
            <a:hlinkClick r:id="rId3" action="ppaction://program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522" y="1782316"/>
            <a:ext cx="638572" cy="63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0787" y="3612632"/>
            <a:ext cx="3750123" cy="24086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7967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[</a:t>
            </a:r>
            <a:r>
              <a:rPr lang="ko-KR" altLang="en-US" dirty="0" smtClean="0"/>
              <a:t>활동</a:t>
            </a:r>
            <a:r>
              <a:rPr lang="en-US" altLang="ko-KR" dirty="0" smtClean="0"/>
              <a:t>] </a:t>
            </a:r>
            <a:r>
              <a:rPr lang="ko-KR" altLang="en-US" dirty="0" smtClean="0"/>
              <a:t>기업 </a:t>
            </a:r>
            <a:r>
              <a:rPr lang="ko-KR" altLang="en-US" dirty="0"/>
              <a:t>미션 </a:t>
            </a:r>
            <a:r>
              <a:rPr lang="ko-KR" altLang="en-US" dirty="0" smtClean="0"/>
              <a:t>수립 실습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163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pSp>
        <p:nvGrpSpPr>
          <p:cNvPr id="5" name="그룹 4"/>
          <p:cNvGrpSpPr/>
          <p:nvPr/>
        </p:nvGrpSpPr>
        <p:grpSpPr>
          <a:xfrm>
            <a:off x="333788" y="2558513"/>
            <a:ext cx="8360046" cy="1296144"/>
            <a:chOff x="333788" y="2684997"/>
            <a:chExt cx="8360046" cy="1296144"/>
          </a:xfrm>
        </p:grpSpPr>
        <p:sp>
          <p:nvSpPr>
            <p:cNvPr id="6" name="아래쪽 화살표 설명선 5"/>
            <p:cNvSpPr/>
            <p:nvPr/>
          </p:nvSpPr>
          <p:spPr>
            <a:xfrm>
              <a:off x="333788" y="2684997"/>
              <a:ext cx="1645924" cy="1296144"/>
            </a:xfrm>
            <a:prstGeom prst="downArrowCallout">
              <a:avLst>
                <a:gd name="adj1" fmla="val 14622"/>
                <a:gd name="adj2" fmla="val 16351"/>
                <a:gd name="adj3" fmla="val 12892"/>
                <a:gd name="adj4" fmla="val 82274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500" b="1" dirty="0" smtClean="0">
                  <a:solidFill>
                    <a:prstClr val="black"/>
                  </a:solidFill>
                </a:rPr>
                <a:t>아이디어와 </a:t>
              </a:r>
              <a:endParaRPr lang="en-US" altLang="ko-KR" sz="1500" b="1" dirty="0" smtClean="0">
                <a:solidFill>
                  <a:prstClr val="black"/>
                </a:solidFill>
              </a:endParaRPr>
            </a:p>
            <a:p>
              <a:pPr algn="ctr"/>
              <a:r>
                <a:rPr lang="ko-KR" altLang="en-US" sz="1500" b="1" dirty="0" smtClean="0">
                  <a:solidFill>
                    <a:prstClr val="black"/>
                  </a:solidFill>
                </a:rPr>
                <a:t>기회 파악</a:t>
              </a:r>
              <a:endParaRPr lang="ko-KR" altLang="en-US" sz="1500" b="1" dirty="0">
                <a:solidFill>
                  <a:prstClr val="black"/>
                </a:solidFill>
              </a:endParaRPr>
            </a:p>
          </p:txBody>
        </p:sp>
        <p:sp>
          <p:nvSpPr>
            <p:cNvPr id="7" name="직사각형 6"/>
            <p:cNvSpPr/>
            <p:nvPr/>
          </p:nvSpPr>
          <p:spPr>
            <a:xfrm>
              <a:off x="2049586" y="2684997"/>
              <a:ext cx="6644248" cy="1068272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그룹 7"/>
          <p:cNvGrpSpPr/>
          <p:nvPr/>
        </p:nvGrpSpPr>
        <p:grpSpPr>
          <a:xfrm>
            <a:off x="333788" y="3920274"/>
            <a:ext cx="8360046" cy="1296144"/>
            <a:chOff x="333788" y="4046758"/>
            <a:chExt cx="8360046" cy="1296144"/>
          </a:xfrm>
        </p:grpSpPr>
        <p:sp>
          <p:nvSpPr>
            <p:cNvPr id="9" name="아래쪽 화살표 설명선 8"/>
            <p:cNvSpPr/>
            <p:nvPr/>
          </p:nvSpPr>
          <p:spPr>
            <a:xfrm>
              <a:off x="333788" y="4046758"/>
              <a:ext cx="1645924" cy="1296144"/>
            </a:xfrm>
            <a:prstGeom prst="downArrowCallout">
              <a:avLst>
                <a:gd name="adj1" fmla="val 14622"/>
                <a:gd name="adj2" fmla="val 16351"/>
                <a:gd name="adj3" fmla="val 12892"/>
                <a:gd name="adj4" fmla="val 82274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500" b="1" dirty="0" smtClean="0">
                  <a:solidFill>
                    <a:prstClr val="black"/>
                  </a:solidFill>
                </a:rPr>
                <a:t>사회적</a:t>
              </a:r>
              <a:r>
                <a:rPr lang="en-US" altLang="ko-KR" sz="1500" b="1" dirty="0" smtClean="0">
                  <a:solidFill>
                    <a:prstClr val="black"/>
                  </a:solidFill>
                </a:rPr>
                <a:t>/</a:t>
              </a:r>
              <a:r>
                <a:rPr lang="ko-KR" altLang="en-US" sz="1500" b="1" dirty="0" smtClean="0">
                  <a:solidFill>
                    <a:prstClr val="black"/>
                  </a:solidFill>
                </a:rPr>
                <a:t>경제적 </a:t>
              </a:r>
              <a:endParaRPr lang="en-US" altLang="ko-KR" sz="1500" b="1" dirty="0" smtClean="0">
                <a:solidFill>
                  <a:prstClr val="black"/>
                </a:solidFill>
              </a:endParaRPr>
            </a:p>
            <a:p>
              <a:pPr algn="ctr"/>
              <a:r>
                <a:rPr lang="ko-KR" altLang="en-US" sz="1500" b="1" dirty="0" smtClean="0">
                  <a:solidFill>
                    <a:prstClr val="black"/>
                  </a:solidFill>
                </a:rPr>
                <a:t>가치파악</a:t>
              </a:r>
              <a:endParaRPr lang="ko-KR" altLang="en-US" sz="1500" b="1" dirty="0">
                <a:solidFill>
                  <a:prstClr val="black"/>
                </a:solidFill>
              </a:endParaRPr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2049586" y="4046758"/>
              <a:ext cx="6644248" cy="1068272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그룹 10"/>
          <p:cNvGrpSpPr/>
          <p:nvPr/>
        </p:nvGrpSpPr>
        <p:grpSpPr>
          <a:xfrm>
            <a:off x="333328" y="5282034"/>
            <a:ext cx="8360506" cy="1068272"/>
            <a:chOff x="333328" y="5408518"/>
            <a:chExt cx="8360506" cy="1068272"/>
          </a:xfrm>
        </p:grpSpPr>
        <p:sp>
          <p:nvSpPr>
            <p:cNvPr id="12" name="직사각형 11"/>
            <p:cNvSpPr/>
            <p:nvPr/>
          </p:nvSpPr>
          <p:spPr>
            <a:xfrm>
              <a:off x="2049586" y="5408518"/>
              <a:ext cx="6644248" cy="1068272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333328" y="5408518"/>
              <a:ext cx="1650217" cy="106827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500" b="1" dirty="0" smtClean="0">
                  <a:solidFill>
                    <a:prstClr val="black"/>
                  </a:solidFill>
                </a:rPr>
                <a:t>미션</a:t>
              </a:r>
              <a:endParaRPr lang="en-US" altLang="ko-KR" sz="1500" b="1" dirty="0" smtClean="0">
                <a:solidFill>
                  <a:prstClr val="black"/>
                </a:solidFill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333788" y="1196752"/>
            <a:ext cx="8360046" cy="1296144"/>
            <a:chOff x="333788" y="1323236"/>
            <a:chExt cx="8360046" cy="1296144"/>
          </a:xfrm>
        </p:grpSpPr>
        <p:sp>
          <p:nvSpPr>
            <p:cNvPr id="15" name="직사각형 14"/>
            <p:cNvSpPr/>
            <p:nvPr/>
          </p:nvSpPr>
          <p:spPr>
            <a:xfrm>
              <a:off x="2049586" y="1323236"/>
              <a:ext cx="6644248" cy="1062000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아래쪽 화살표 설명선 15"/>
            <p:cNvSpPr/>
            <p:nvPr/>
          </p:nvSpPr>
          <p:spPr>
            <a:xfrm>
              <a:off x="333788" y="1323236"/>
              <a:ext cx="1645924" cy="1296144"/>
            </a:xfrm>
            <a:prstGeom prst="downArrowCallout">
              <a:avLst>
                <a:gd name="adj1" fmla="val 14622"/>
                <a:gd name="adj2" fmla="val 16351"/>
                <a:gd name="adj3" fmla="val 12892"/>
                <a:gd name="adj4" fmla="val 82274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500" b="1" dirty="0" smtClean="0">
                  <a:solidFill>
                    <a:prstClr val="black"/>
                  </a:solidFill>
                </a:rPr>
                <a:t>사회적 문제 </a:t>
              </a:r>
              <a:endParaRPr lang="en-US" altLang="ko-KR" sz="1500" b="1" dirty="0" smtClean="0">
                <a:solidFill>
                  <a:prstClr val="black"/>
                </a:solidFill>
              </a:endParaRPr>
            </a:p>
            <a:p>
              <a:pPr algn="ctr"/>
              <a:r>
                <a:rPr lang="ko-KR" altLang="en-US" sz="1500" b="1" dirty="0" smtClean="0">
                  <a:solidFill>
                    <a:prstClr val="black"/>
                  </a:solidFill>
                </a:rPr>
                <a:t>인식 </a:t>
              </a:r>
              <a:endParaRPr lang="ko-KR" altLang="en-US" sz="1500" b="1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60432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[</a:t>
            </a:r>
            <a:r>
              <a:rPr lang="ko-KR" altLang="en-US" dirty="0"/>
              <a:t>활동</a:t>
            </a:r>
            <a:r>
              <a:rPr lang="en-US" altLang="ko-KR" dirty="0"/>
              <a:t>] </a:t>
            </a:r>
            <a:r>
              <a:rPr lang="ko-KR" altLang="en-US" dirty="0"/>
              <a:t>기업 미션 수립 실습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164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양쪽 모서리가 둥근 사각형 4"/>
          <p:cNvSpPr/>
          <p:nvPr/>
        </p:nvSpPr>
        <p:spPr>
          <a:xfrm>
            <a:off x="287524" y="1988840"/>
            <a:ext cx="8568952" cy="4464496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590872" y="2826796"/>
            <a:ext cx="8229600" cy="31944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1pPr>
            <a:lvl2pPr marL="4572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2pPr>
            <a:lvl3pPr marL="9144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3pPr>
            <a:lvl4pPr marL="13716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4pPr>
            <a:lvl5pPr marL="18288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sz="2000" dirty="0">
                <a:latin typeface="+mn-ea"/>
              </a:rPr>
              <a:t>팀 내에서 공유하여 상호 피드백 합니다</a:t>
            </a:r>
            <a:r>
              <a:rPr lang="en-US" altLang="ko-KR" sz="2000" dirty="0">
                <a:latin typeface="+mn-ea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§"/>
            </a:pPr>
            <a:endParaRPr lang="en-US" altLang="ko-KR" sz="2000" dirty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sz="2000" dirty="0">
                <a:latin typeface="+mn-ea"/>
              </a:rPr>
              <a:t>궁금한 내용을 중심으로 </a:t>
            </a:r>
            <a:r>
              <a:rPr lang="en-US" altLang="ko-KR" sz="2000" dirty="0" smtClean="0">
                <a:latin typeface="+mn-ea"/>
              </a:rPr>
              <a:t/>
            </a:r>
            <a:br>
              <a:rPr lang="en-US" altLang="ko-KR" sz="2000" dirty="0" smtClean="0">
                <a:latin typeface="+mn-ea"/>
              </a:rPr>
            </a:br>
            <a:r>
              <a:rPr lang="ko-KR" altLang="en-US" sz="2000" dirty="0" smtClean="0">
                <a:latin typeface="+mn-ea"/>
              </a:rPr>
              <a:t>강사에게 </a:t>
            </a:r>
            <a:r>
              <a:rPr lang="ko-KR" altLang="en-US" sz="2000" dirty="0">
                <a:latin typeface="+mn-ea"/>
              </a:rPr>
              <a:t>질의응답을 받습니다</a:t>
            </a:r>
            <a:r>
              <a:rPr lang="en-US" altLang="ko-KR" sz="2000" dirty="0">
                <a:latin typeface="+mn-ea"/>
              </a:rPr>
              <a:t>.</a:t>
            </a:r>
            <a:endParaRPr lang="en-US" altLang="ko-KR" sz="2000" dirty="0" smtClean="0"/>
          </a:p>
        </p:txBody>
      </p:sp>
      <p:sp>
        <p:nvSpPr>
          <p:cNvPr id="7" name="양쪽 모서리가 둥근 사각형 6"/>
          <p:cNvSpPr/>
          <p:nvPr/>
        </p:nvSpPr>
        <p:spPr>
          <a:xfrm>
            <a:off x="294714" y="1988840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>
                <a:solidFill>
                  <a:schemeClr val="tx1"/>
                </a:solidFill>
              </a:rPr>
              <a:t>STEP 2.</a:t>
            </a:r>
            <a:endParaRPr lang="ko-KR" altLang="en-US" sz="2800" b="1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327272" y="1988840"/>
            <a:ext cx="1478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/>
              <a:t>소요시간 </a:t>
            </a:r>
            <a:r>
              <a:rPr lang="en-US" altLang="ko-KR" sz="1400" b="1" dirty="0" smtClean="0"/>
              <a:t>:</a:t>
            </a:r>
            <a:r>
              <a:rPr lang="ko-KR" altLang="en-US" sz="1400" b="1" dirty="0"/>
              <a:t> </a:t>
            </a:r>
            <a:r>
              <a:rPr lang="en-US" altLang="ko-KR" sz="1400" b="1" dirty="0" smtClean="0"/>
              <a:t>15min</a:t>
            </a:r>
            <a:endParaRPr lang="en-US" sz="1400" b="1" dirty="0"/>
          </a:p>
        </p:txBody>
      </p:sp>
      <p:pic>
        <p:nvPicPr>
          <p:cNvPr id="14" name="Picture 2" descr="C:\Users\위현진\AppData\Local\Microsoft\Windows\Temporary Internet Files\Content.IE5\QXLNBWJK\MC900433921[1].png">
            <a:hlinkClick r:id="rId3" action="ppaction://program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522" y="1782316"/>
            <a:ext cx="638572" cy="63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5672" y="3420596"/>
            <a:ext cx="3751623" cy="28100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5801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미션과 비즈니스 모델은 맥락이 </a:t>
            </a:r>
            <a:r>
              <a:rPr lang="ko-KR" altLang="en-US" dirty="0" smtClean="0"/>
              <a:t>연결되어야 함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165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405905"/>
            <a:ext cx="3819291" cy="478375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 rotWithShape="1">
          <a:blip r:embed="rId4" cstate="print"/>
          <a:srcRect t="2012" b="4025"/>
          <a:stretch/>
        </p:blipFill>
        <p:spPr bwMode="auto">
          <a:xfrm>
            <a:off x="5076056" y="1388752"/>
            <a:ext cx="3378200" cy="481806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22686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현장에서 나타나는 질문들과 답변</a:t>
            </a:r>
            <a:endParaRPr lang="en-US" altLang="ko-KR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166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모서리가 접힌 도형 4"/>
          <p:cNvSpPr/>
          <p:nvPr/>
        </p:nvSpPr>
        <p:spPr>
          <a:xfrm>
            <a:off x="265137" y="1845296"/>
            <a:ext cx="4032448" cy="1872208"/>
          </a:xfrm>
          <a:prstGeom prst="foldedCorner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모서리가 접힌 도형 11"/>
          <p:cNvSpPr/>
          <p:nvPr/>
        </p:nvSpPr>
        <p:spPr>
          <a:xfrm>
            <a:off x="4787702" y="1845295"/>
            <a:ext cx="4032448" cy="1872209"/>
          </a:xfrm>
          <a:prstGeom prst="foldedCorne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7" name="그룹 6"/>
          <p:cNvGrpSpPr/>
          <p:nvPr/>
        </p:nvGrpSpPr>
        <p:grpSpPr>
          <a:xfrm>
            <a:off x="395536" y="1340768"/>
            <a:ext cx="1296144" cy="1296144"/>
            <a:chOff x="467544" y="1484313"/>
            <a:chExt cx="1296144" cy="1296144"/>
          </a:xfrm>
        </p:grpSpPr>
        <p:sp>
          <p:nvSpPr>
            <p:cNvPr id="6" name="타원 5"/>
            <p:cNvSpPr/>
            <p:nvPr/>
          </p:nvSpPr>
          <p:spPr>
            <a:xfrm>
              <a:off x="467544" y="1484313"/>
              <a:ext cx="1296144" cy="1296144"/>
            </a:xfrm>
            <a:prstGeom prst="ellipse">
              <a:avLst/>
            </a:prstGeom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6" name="Picture 3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9359" y="1570050"/>
              <a:ext cx="1052513" cy="10858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8" name="그룹 7"/>
          <p:cNvGrpSpPr/>
          <p:nvPr/>
        </p:nvGrpSpPr>
        <p:grpSpPr>
          <a:xfrm>
            <a:off x="4939532" y="1340768"/>
            <a:ext cx="1296144" cy="1296144"/>
            <a:chOff x="4939532" y="1484313"/>
            <a:chExt cx="1296144" cy="1296144"/>
          </a:xfrm>
        </p:grpSpPr>
        <p:sp>
          <p:nvSpPr>
            <p:cNvPr id="19" name="타원 18"/>
            <p:cNvSpPr/>
            <p:nvPr/>
          </p:nvSpPr>
          <p:spPr>
            <a:xfrm>
              <a:off x="4939532" y="1484313"/>
              <a:ext cx="1296144" cy="1296144"/>
            </a:xfrm>
            <a:prstGeom prst="ellipse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08353" y="1506182"/>
              <a:ext cx="978726" cy="10941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1" name="직사각형 20"/>
          <p:cNvSpPr/>
          <p:nvPr/>
        </p:nvSpPr>
        <p:spPr>
          <a:xfrm>
            <a:off x="395536" y="2840220"/>
            <a:ext cx="35862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400" b="1" dirty="0" err="1"/>
              <a:t>소셜미션이</a:t>
            </a:r>
            <a:r>
              <a:rPr lang="ko-KR" altLang="en-US" sz="2400" b="1" dirty="0"/>
              <a:t> 변해도 되는가</a:t>
            </a:r>
            <a:r>
              <a:rPr lang="en-US" altLang="ko-KR" sz="2400" b="1" dirty="0"/>
              <a:t>? </a:t>
            </a:r>
            <a:endParaRPr lang="ko-KR" altLang="en-US" sz="2400" b="1" dirty="0"/>
          </a:p>
        </p:txBody>
      </p:sp>
      <p:sp>
        <p:nvSpPr>
          <p:cNvPr id="24" name="직사각형 23"/>
          <p:cNvSpPr/>
          <p:nvPr/>
        </p:nvSpPr>
        <p:spPr>
          <a:xfrm>
            <a:off x="4967536" y="2840220"/>
            <a:ext cx="35044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400" b="1" dirty="0"/>
              <a:t>변화하지 </a:t>
            </a:r>
            <a:r>
              <a:rPr lang="ko-KR" altLang="en-US" sz="2400" b="1" dirty="0" smtClean="0"/>
              <a:t>않을 때까지 </a:t>
            </a:r>
            <a:r>
              <a:rPr lang="ko-KR" altLang="en-US" sz="2400" b="1" dirty="0"/>
              <a:t>변화</a:t>
            </a:r>
          </a:p>
        </p:txBody>
      </p:sp>
      <p:sp>
        <p:nvSpPr>
          <p:cNvPr id="25" name="모서리가 접힌 도형 24"/>
          <p:cNvSpPr/>
          <p:nvPr/>
        </p:nvSpPr>
        <p:spPr>
          <a:xfrm>
            <a:off x="265137" y="4432004"/>
            <a:ext cx="4032448" cy="1872208"/>
          </a:xfrm>
          <a:prstGeom prst="foldedCorner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모서리가 접힌 도형 25"/>
          <p:cNvSpPr/>
          <p:nvPr/>
        </p:nvSpPr>
        <p:spPr>
          <a:xfrm>
            <a:off x="4787702" y="4432003"/>
            <a:ext cx="4032448" cy="1872209"/>
          </a:xfrm>
          <a:prstGeom prst="foldedCorne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7" name="그룹 26"/>
          <p:cNvGrpSpPr/>
          <p:nvPr/>
        </p:nvGrpSpPr>
        <p:grpSpPr>
          <a:xfrm>
            <a:off x="395536" y="3927476"/>
            <a:ext cx="1296144" cy="1296144"/>
            <a:chOff x="467544" y="1484313"/>
            <a:chExt cx="1296144" cy="1296144"/>
          </a:xfrm>
        </p:grpSpPr>
        <p:sp>
          <p:nvSpPr>
            <p:cNvPr id="28" name="타원 27"/>
            <p:cNvSpPr/>
            <p:nvPr/>
          </p:nvSpPr>
          <p:spPr>
            <a:xfrm>
              <a:off x="467544" y="1484313"/>
              <a:ext cx="1296144" cy="1296144"/>
            </a:xfrm>
            <a:prstGeom prst="ellipse">
              <a:avLst/>
            </a:prstGeom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9" name="Picture 3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9359" y="1570050"/>
              <a:ext cx="1052513" cy="10858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0" name="그룹 29"/>
          <p:cNvGrpSpPr/>
          <p:nvPr/>
        </p:nvGrpSpPr>
        <p:grpSpPr>
          <a:xfrm>
            <a:off x="4939532" y="3927476"/>
            <a:ext cx="1296144" cy="1296144"/>
            <a:chOff x="4939532" y="1484313"/>
            <a:chExt cx="1296144" cy="1296144"/>
          </a:xfrm>
        </p:grpSpPr>
        <p:sp>
          <p:nvSpPr>
            <p:cNvPr id="31" name="타원 30"/>
            <p:cNvSpPr/>
            <p:nvPr/>
          </p:nvSpPr>
          <p:spPr>
            <a:xfrm>
              <a:off x="4939532" y="1484313"/>
              <a:ext cx="1296144" cy="1296144"/>
            </a:xfrm>
            <a:prstGeom prst="ellipse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08353" y="1506182"/>
              <a:ext cx="978726" cy="10941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3" name="직사각형 32"/>
          <p:cNvSpPr/>
          <p:nvPr/>
        </p:nvSpPr>
        <p:spPr>
          <a:xfrm>
            <a:off x="395536" y="5426928"/>
            <a:ext cx="35862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400" b="1" dirty="0"/>
              <a:t>구성원과의 미션 공유 안됨 </a:t>
            </a:r>
          </a:p>
        </p:txBody>
      </p:sp>
      <p:sp>
        <p:nvSpPr>
          <p:cNvPr id="34" name="직사각형 33"/>
          <p:cNvSpPr/>
          <p:nvPr/>
        </p:nvSpPr>
        <p:spPr>
          <a:xfrm>
            <a:off x="4967536" y="5301208"/>
            <a:ext cx="382508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400" b="1" dirty="0"/>
              <a:t>소통 노력</a:t>
            </a:r>
            <a:r>
              <a:rPr lang="en-US" altLang="ko-KR" sz="2400" b="1" dirty="0"/>
              <a:t>? </a:t>
            </a:r>
            <a:r>
              <a:rPr lang="ko-KR" altLang="en-US" sz="2400" b="1" dirty="0"/>
              <a:t>의사결정 일관성</a:t>
            </a:r>
            <a:r>
              <a:rPr lang="en-US" altLang="ko-KR" sz="2400" b="1" dirty="0"/>
              <a:t>? </a:t>
            </a:r>
          </a:p>
          <a:p>
            <a:r>
              <a:rPr lang="ko-KR" altLang="en-US" sz="2400" b="1" dirty="0"/>
              <a:t>이 문제가 없다면 시스템화 </a:t>
            </a:r>
          </a:p>
        </p:txBody>
      </p:sp>
    </p:spTree>
    <p:extLst>
      <p:ext uri="{BB962C8B-B14F-4D97-AF65-F5344CB8AC3E}">
        <p14:creationId xmlns:p14="http://schemas.microsoft.com/office/powerpoint/2010/main" val="192454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현장에서 나타나는 질문들과 답변</a:t>
            </a:r>
            <a:endParaRPr lang="en-US" altLang="ko-KR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167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모서리가 접힌 도형 4"/>
          <p:cNvSpPr/>
          <p:nvPr/>
        </p:nvSpPr>
        <p:spPr>
          <a:xfrm>
            <a:off x="265137" y="1845296"/>
            <a:ext cx="4032448" cy="1872208"/>
          </a:xfrm>
          <a:prstGeom prst="foldedCorner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모서리가 접힌 도형 11"/>
          <p:cNvSpPr/>
          <p:nvPr/>
        </p:nvSpPr>
        <p:spPr>
          <a:xfrm>
            <a:off x="4787702" y="1845295"/>
            <a:ext cx="4032448" cy="1872209"/>
          </a:xfrm>
          <a:prstGeom prst="foldedCorne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7" name="그룹 6"/>
          <p:cNvGrpSpPr/>
          <p:nvPr/>
        </p:nvGrpSpPr>
        <p:grpSpPr>
          <a:xfrm>
            <a:off x="395536" y="1340768"/>
            <a:ext cx="1296144" cy="1296144"/>
            <a:chOff x="467544" y="1484313"/>
            <a:chExt cx="1296144" cy="1296144"/>
          </a:xfrm>
        </p:grpSpPr>
        <p:sp>
          <p:nvSpPr>
            <p:cNvPr id="6" name="타원 5"/>
            <p:cNvSpPr/>
            <p:nvPr/>
          </p:nvSpPr>
          <p:spPr>
            <a:xfrm>
              <a:off x="467544" y="1484313"/>
              <a:ext cx="1296144" cy="1296144"/>
            </a:xfrm>
            <a:prstGeom prst="ellipse">
              <a:avLst/>
            </a:prstGeom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6" name="Picture 3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9359" y="1570050"/>
              <a:ext cx="1052513" cy="10858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8" name="그룹 7"/>
          <p:cNvGrpSpPr/>
          <p:nvPr/>
        </p:nvGrpSpPr>
        <p:grpSpPr>
          <a:xfrm>
            <a:off x="4939532" y="1340768"/>
            <a:ext cx="1296144" cy="1296144"/>
            <a:chOff x="4939532" y="1484313"/>
            <a:chExt cx="1296144" cy="1296144"/>
          </a:xfrm>
        </p:grpSpPr>
        <p:sp>
          <p:nvSpPr>
            <p:cNvPr id="19" name="타원 18"/>
            <p:cNvSpPr/>
            <p:nvPr/>
          </p:nvSpPr>
          <p:spPr>
            <a:xfrm>
              <a:off x="4939532" y="1484313"/>
              <a:ext cx="1296144" cy="1296144"/>
            </a:xfrm>
            <a:prstGeom prst="ellipse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08353" y="1506182"/>
              <a:ext cx="978726" cy="10941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1" name="직사각형 20"/>
          <p:cNvSpPr/>
          <p:nvPr/>
        </p:nvSpPr>
        <p:spPr>
          <a:xfrm>
            <a:off x="395536" y="2840220"/>
            <a:ext cx="37048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400" b="1" dirty="0"/>
              <a:t>시민단체와 </a:t>
            </a:r>
            <a:r>
              <a:rPr lang="ko-KR" altLang="en-US" sz="2400" b="1" dirty="0" err="1"/>
              <a:t>사회적기업</a:t>
            </a:r>
            <a:r>
              <a:rPr lang="ko-KR" altLang="en-US" sz="2400" b="1" dirty="0"/>
              <a:t> 미션 </a:t>
            </a:r>
          </a:p>
        </p:txBody>
      </p:sp>
      <p:sp>
        <p:nvSpPr>
          <p:cNvPr id="24" name="직사각형 23"/>
          <p:cNvSpPr/>
          <p:nvPr/>
        </p:nvSpPr>
        <p:spPr>
          <a:xfrm>
            <a:off x="4967536" y="2840220"/>
            <a:ext cx="36369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 err="1"/>
              <a:t>사회적기업가</a:t>
            </a:r>
            <a:r>
              <a:rPr lang="ko-KR" altLang="en-US" sz="2400" b="1" dirty="0"/>
              <a:t> </a:t>
            </a:r>
          </a:p>
        </p:txBody>
      </p:sp>
      <p:sp>
        <p:nvSpPr>
          <p:cNvPr id="35" name="모서리가 접힌 도형 34"/>
          <p:cNvSpPr/>
          <p:nvPr/>
        </p:nvSpPr>
        <p:spPr>
          <a:xfrm>
            <a:off x="265137" y="4455940"/>
            <a:ext cx="4032448" cy="1872208"/>
          </a:xfrm>
          <a:prstGeom prst="foldedCorner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모서리가 접힌 도형 35"/>
          <p:cNvSpPr/>
          <p:nvPr/>
        </p:nvSpPr>
        <p:spPr>
          <a:xfrm>
            <a:off x="4787702" y="4455939"/>
            <a:ext cx="4032448" cy="1872209"/>
          </a:xfrm>
          <a:prstGeom prst="foldedCorne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7" name="그룹 36"/>
          <p:cNvGrpSpPr/>
          <p:nvPr/>
        </p:nvGrpSpPr>
        <p:grpSpPr>
          <a:xfrm>
            <a:off x="395536" y="3951412"/>
            <a:ext cx="1296144" cy="1296144"/>
            <a:chOff x="467544" y="1484313"/>
            <a:chExt cx="1296144" cy="1296144"/>
          </a:xfrm>
        </p:grpSpPr>
        <p:sp>
          <p:nvSpPr>
            <p:cNvPr id="38" name="타원 37"/>
            <p:cNvSpPr/>
            <p:nvPr/>
          </p:nvSpPr>
          <p:spPr>
            <a:xfrm>
              <a:off x="467544" y="1484313"/>
              <a:ext cx="1296144" cy="1296144"/>
            </a:xfrm>
            <a:prstGeom prst="ellipse">
              <a:avLst/>
            </a:prstGeom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9" name="Picture 3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9359" y="1570050"/>
              <a:ext cx="1052513" cy="10858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0" name="그룹 39"/>
          <p:cNvGrpSpPr/>
          <p:nvPr/>
        </p:nvGrpSpPr>
        <p:grpSpPr>
          <a:xfrm>
            <a:off x="4939532" y="3951412"/>
            <a:ext cx="1296144" cy="1296144"/>
            <a:chOff x="4939532" y="1484313"/>
            <a:chExt cx="1296144" cy="1296144"/>
          </a:xfrm>
        </p:grpSpPr>
        <p:sp>
          <p:nvSpPr>
            <p:cNvPr id="41" name="타원 40"/>
            <p:cNvSpPr/>
            <p:nvPr/>
          </p:nvSpPr>
          <p:spPr>
            <a:xfrm>
              <a:off x="4939532" y="1484313"/>
              <a:ext cx="1296144" cy="1296144"/>
            </a:xfrm>
            <a:prstGeom prst="ellipse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42" name="Picture 2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08353" y="1506182"/>
              <a:ext cx="978726" cy="10941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3" name="직사각형 42"/>
          <p:cNvSpPr/>
          <p:nvPr/>
        </p:nvSpPr>
        <p:spPr>
          <a:xfrm>
            <a:off x="395536" y="5450864"/>
            <a:ext cx="31822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400" b="1" dirty="0"/>
              <a:t>신규 직원과의 미션 공유</a:t>
            </a:r>
          </a:p>
        </p:txBody>
      </p:sp>
      <p:sp>
        <p:nvSpPr>
          <p:cNvPr id="44" name="직사각형 43"/>
          <p:cNvSpPr/>
          <p:nvPr/>
        </p:nvSpPr>
        <p:spPr>
          <a:xfrm>
            <a:off x="4967536" y="5450864"/>
            <a:ext cx="36369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/>
              <a:t>첫 </a:t>
            </a:r>
            <a:r>
              <a:rPr lang="en-US" altLang="ko-KR" sz="2400" b="1" dirty="0"/>
              <a:t>OJT </a:t>
            </a:r>
            <a:r>
              <a:rPr lang="ko-KR" altLang="en-US" sz="2400" b="1" dirty="0"/>
              <a:t>기업가와 중간 </a:t>
            </a:r>
            <a:r>
              <a:rPr lang="en-US" altLang="ko-KR" sz="2400" b="1" dirty="0" smtClean="0"/>
              <a:t/>
            </a:r>
            <a:br>
              <a:rPr lang="en-US" altLang="ko-KR" sz="2400" b="1" dirty="0" smtClean="0"/>
            </a:br>
            <a:r>
              <a:rPr lang="ko-KR" altLang="en-US" sz="2400" b="1" dirty="0" smtClean="0"/>
              <a:t>리더십</a:t>
            </a:r>
            <a:r>
              <a:rPr lang="en-US" altLang="ko-KR" sz="2400" b="1" dirty="0"/>
              <a:t>, </a:t>
            </a:r>
            <a:r>
              <a:rPr lang="ko-KR" altLang="en-US" sz="2400" b="1" dirty="0" smtClean="0"/>
              <a:t>기업 </a:t>
            </a:r>
            <a:r>
              <a:rPr lang="ko-KR" altLang="en-US" sz="2400" b="1" dirty="0"/>
              <a:t>고유의 이벤트</a:t>
            </a:r>
          </a:p>
        </p:txBody>
      </p:sp>
    </p:spTree>
    <p:extLst>
      <p:ext uri="{BB962C8B-B14F-4D97-AF65-F5344CB8AC3E}">
        <p14:creationId xmlns:p14="http://schemas.microsoft.com/office/powerpoint/2010/main" val="110209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어느 도시 마을카페 협동조합 </a:t>
            </a:r>
            <a:r>
              <a:rPr lang="ko-KR" altLang="en-US" dirty="0" smtClean="0"/>
              <a:t>이야기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168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aphicFrame>
        <p:nvGraphicFramePr>
          <p:cNvPr id="7" name="다이어그램 6"/>
          <p:cNvGraphicFramePr/>
          <p:nvPr>
            <p:extLst>
              <p:ext uri="{D42A27DB-BD31-4B8C-83A1-F6EECF244321}">
                <p14:modId xmlns:p14="http://schemas.microsoft.com/office/powerpoint/2010/main" val="3519214895"/>
              </p:ext>
            </p:extLst>
          </p:nvPr>
        </p:nvGraphicFramePr>
        <p:xfrm>
          <a:off x="431540" y="1287029"/>
          <a:ext cx="8280920" cy="49377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8373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사회적기업가가</a:t>
            </a:r>
            <a:r>
              <a:rPr lang="ko-KR" altLang="en-US" dirty="0"/>
              <a:t> 정의하는 </a:t>
            </a:r>
            <a:r>
              <a:rPr lang="ko-KR" altLang="en-US" dirty="0" err="1"/>
              <a:t>사회적기업이란</a:t>
            </a:r>
            <a:r>
              <a:rPr lang="en-US" altLang="ko-KR" dirty="0"/>
              <a:t>?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169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aphicFrame>
        <p:nvGraphicFramePr>
          <p:cNvPr id="7" name="다이어그램 6"/>
          <p:cNvGraphicFramePr/>
          <p:nvPr>
            <p:extLst>
              <p:ext uri="{D42A27DB-BD31-4B8C-83A1-F6EECF244321}">
                <p14:modId xmlns:p14="http://schemas.microsoft.com/office/powerpoint/2010/main" val="4077729678"/>
              </p:ext>
            </p:extLst>
          </p:nvPr>
        </p:nvGraphicFramePr>
        <p:xfrm>
          <a:off x="431540" y="1287029"/>
          <a:ext cx="8280920" cy="49377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46505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스위스 </a:t>
            </a:r>
            <a:r>
              <a:rPr lang="ko-KR" altLang="en-US" dirty="0" err="1"/>
              <a:t>미그로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17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pSp>
        <p:nvGrpSpPr>
          <p:cNvPr id="5" name="그룹 4"/>
          <p:cNvGrpSpPr/>
          <p:nvPr/>
        </p:nvGrpSpPr>
        <p:grpSpPr>
          <a:xfrm>
            <a:off x="575603" y="2347813"/>
            <a:ext cx="7915854" cy="865158"/>
            <a:chOff x="701528" y="1254508"/>
            <a:chExt cx="7517633" cy="821637"/>
          </a:xfrm>
        </p:grpSpPr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>
              <a:off x="971600" y="1275088"/>
              <a:ext cx="7247561" cy="801057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ko-KR" altLang="en-US" dirty="0"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1176150" y="1254508"/>
              <a:ext cx="6602529" cy="8186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none" lIns="54000" tIns="10800" rIns="54000" bIns="10800" anchor="ctr">
              <a:spAutoFit/>
            </a:bodyPr>
            <a:lstStyle/>
            <a:p>
              <a:pPr latinLnBrk="0">
                <a:lnSpc>
                  <a:spcPct val="130000"/>
                </a:lnSpc>
              </a:pPr>
              <a:r>
                <a:rPr lang="ko-KR" altLang="en-US" sz="2400" b="1" dirty="0" err="1">
                  <a:latin typeface="+mn-ea"/>
                </a:rPr>
                <a:t>까르푸</a:t>
              </a:r>
              <a:r>
                <a:rPr lang="ko-KR" altLang="en-US" sz="2400" b="1" dirty="0">
                  <a:latin typeface="+mn-ea"/>
                </a:rPr>
                <a:t> 고용 승계</a:t>
              </a:r>
              <a:r>
                <a:rPr lang="en-US" altLang="ko-KR" sz="2400" b="1" dirty="0">
                  <a:latin typeface="+mn-ea"/>
                </a:rPr>
                <a:t>, </a:t>
              </a:r>
              <a:r>
                <a:rPr lang="ko-KR" altLang="en-US" sz="2400" b="1" dirty="0">
                  <a:latin typeface="+mn-ea"/>
                </a:rPr>
                <a:t>글로벌 전략 없음</a:t>
              </a:r>
              <a:r>
                <a:rPr lang="en-US" altLang="ko-KR" sz="2400" b="1" dirty="0">
                  <a:latin typeface="+mn-ea"/>
                </a:rPr>
                <a:t>, </a:t>
              </a:r>
              <a:r>
                <a:rPr lang="ko-KR" altLang="en-US" sz="2400" b="1" dirty="0">
                  <a:latin typeface="+mn-ea"/>
                </a:rPr>
                <a:t>술 담배 성인잡지 </a:t>
              </a:r>
            </a:p>
            <a:p>
              <a:pPr latinLnBrk="0">
                <a:lnSpc>
                  <a:spcPct val="130000"/>
                </a:lnSpc>
              </a:pPr>
              <a:r>
                <a:rPr lang="en-US" altLang="ko-KR" b="1" dirty="0">
                  <a:latin typeface="+mn-ea"/>
                </a:rPr>
                <a:t>&lt;</a:t>
              </a:r>
              <a:r>
                <a:rPr lang="ko-KR" altLang="en-US" b="1" dirty="0">
                  <a:latin typeface="+mn-ea"/>
                </a:rPr>
                <a:t>지역으로부터 지역을 위해</a:t>
              </a:r>
              <a:r>
                <a:rPr lang="en-US" altLang="ko-KR" b="1" dirty="0">
                  <a:latin typeface="+mn-ea"/>
                </a:rPr>
                <a:t>&gt;</a:t>
              </a:r>
            </a:p>
          </p:txBody>
        </p:sp>
        <p:grpSp>
          <p:nvGrpSpPr>
            <p:cNvPr id="8" name="그룹 7"/>
            <p:cNvGrpSpPr/>
            <p:nvPr/>
          </p:nvGrpSpPr>
          <p:grpSpPr>
            <a:xfrm>
              <a:off x="701528" y="1347143"/>
              <a:ext cx="474622" cy="483946"/>
              <a:chOff x="-1125784" y="1681184"/>
              <a:chExt cx="474622" cy="483946"/>
            </a:xfrm>
          </p:grpSpPr>
          <p:sp>
            <p:nvSpPr>
              <p:cNvPr id="9" name="타원 8"/>
              <p:cNvSpPr/>
              <p:nvPr/>
            </p:nvSpPr>
            <p:spPr>
              <a:xfrm>
                <a:off x="-1044624" y="1781650"/>
                <a:ext cx="312303" cy="31230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10" name="Picture 32"/>
              <p:cNvPicPr>
                <a:picLocks noChangeAspect="1"/>
              </p:cNvPicPr>
              <p:nvPr/>
            </p:nvPicPr>
            <p:blipFill rotWithShape="1">
              <a:blip r:embed="rId3" cstate="print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23256" b="78837" l="30645" r="68871"/>
                        </a14:imgEffect>
                      </a14:imgLayer>
                    </a14:imgProps>
                  </a:ext>
                </a:extLst>
              </a:blip>
              <a:srcRect l="30581" t="21875" r="30468" b="20860"/>
              <a:stretch/>
            </p:blipFill>
            <p:spPr>
              <a:xfrm>
                <a:off x="-1125784" y="1681184"/>
                <a:ext cx="474622" cy="483946"/>
              </a:xfrm>
              <a:prstGeom prst="rect">
                <a:avLst/>
              </a:prstGeom>
            </p:spPr>
          </p:pic>
        </p:grpSp>
      </p:grpSp>
      <p:grpSp>
        <p:nvGrpSpPr>
          <p:cNvPr id="11" name="그룹 10"/>
          <p:cNvGrpSpPr/>
          <p:nvPr/>
        </p:nvGrpSpPr>
        <p:grpSpPr>
          <a:xfrm>
            <a:off x="575603" y="3733391"/>
            <a:ext cx="7915854" cy="838608"/>
            <a:chOff x="701528" y="2093952"/>
            <a:chExt cx="7517633" cy="796421"/>
          </a:xfrm>
        </p:grpSpPr>
        <p:sp>
          <p:nvSpPr>
            <p:cNvPr id="12" name="Rectangle 4"/>
            <p:cNvSpPr>
              <a:spLocks noChangeArrowheads="1"/>
            </p:cNvSpPr>
            <p:nvPr/>
          </p:nvSpPr>
          <p:spPr bwMode="auto">
            <a:xfrm>
              <a:off x="971600" y="2093952"/>
              <a:ext cx="7247561" cy="796421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ko-KR" altLang="en-US" dirty="0"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13" name="Rectangle 6"/>
            <p:cNvSpPr>
              <a:spLocks noChangeArrowheads="1"/>
            </p:cNvSpPr>
            <p:nvPr/>
          </p:nvSpPr>
          <p:spPr bwMode="auto">
            <a:xfrm>
              <a:off x="1176150" y="2219210"/>
              <a:ext cx="6494440" cy="3714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none" lIns="54000" tIns="10800" rIns="54000" bIns="10800" anchor="ctr">
              <a:spAutoFit/>
            </a:bodyPr>
            <a:lstStyle/>
            <a:p>
              <a:pPr latinLnBrk="0"/>
              <a:r>
                <a:rPr lang="en-US" altLang="ko-KR" sz="2400" b="1" dirty="0">
                  <a:latin typeface="+mn-ea"/>
                </a:rPr>
                <a:t>1941</a:t>
              </a:r>
              <a:r>
                <a:rPr lang="ko-KR" altLang="en-US" sz="2400" b="1" dirty="0">
                  <a:latin typeface="+mn-ea"/>
                </a:rPr>
                <a:t>년 협동조합 전환</a:t>
              </a:r>
              <a:r>
                <a:rPr lang="en-US" altLang="ko-KR" sz="2400" b="1" dirty="0">
                  <a:latin typeface="+mn-ea"/>
                </a:rPr>
                <a:t>, 600</a:t>
              </a:r>
              <a:r>
                <a:rPr lang="ko-KR" altLang="en-US" sz="2400" b="1" dirty="0">
                  <a:latin typeface="+mn-ea"/>
                </a:rPr>
                <a:t>개 매장</a:t>
              </a:r>
              <a:r>
                <a:rPr lang="en-US" altLang="ko-KR" sz="2400" b="1" dirty="0">
                  <a:latin typeface="+mn-ea"/>
                </a:rPr>
                <a:t>, 700</a:t>
              </a:r>
              <a:r>
                <a:rPr lang="ko-KR" altLang="en-US" sz="2400" b="1" dirty="0" err="1">
                  <a:latin typeface="+mn-ea"/>
                </a:rPr>
                <a:t>만명</a:t>
              </a:r>
              <a:r>
                <a:rPr lang="ko-KR" altLang="en-US" sz="2400" b="1" dirty="0">
                  <a:latin typeface="+mn-ea"/>
                </a:rPr>
                <a:t> 중 </a:t>
              </a:r>
              <a:r>
                <a:rPr lang="en-US" altLang="ko-KR" sz="2400" b="1" dirty="0">
                  <a:latin typeface="+mn-ea"/>
                </a:rPr>
                <a:t>200</a:t>
              </a:r>
              <a:r>
                <a:rPr lang="ko-KR" altLang="en-US" sz="2400" b="1" dirty="0">
                  <a:latin typeface="+mn-ea"/>
                </a:rPr>
                <a:t>만</a:t>
              </a:r>
            </a:p>
          </p:txBody>
        </p:sp>
        <p:grpSp>
          <p:nvGrpSpPr>
            <p:cNvPr id="14" name="그룹 13"/>
            <p:cNvGrpSpPr/>
            <p:nvPr/>
          </p:nvGrpSpPr>
          <p:grpSpPr>
            <a:xfrm>
              <a:off x="701528" y="2166009"/>
              <a:ext cx="474622" cy="483946"/>
              <a:chOff x="-1125784" y="1681184"/>
              <a:chExt cx="474622" cy="483946"/>
            </a:xfrm>
          </p:grpSpPr>
          <p:sp>
            <p:nvSpPr>
              <p:cNvPr id="15" name="타원 14"/>
              <p:cNvSpPr/>
              <p:nvPr/>
            </p:nvSpPr>
            <p:spPr>
              <a:xfrm>
                <a:off x="-1044624" y="1781650"/>
                <a:ext cx="312303" cy="31230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16" name="Picture 32"/>
              <p:cNvPicPr>
                <a:picLocks noChangeAspect="1"/>
              </p:cNvPicPr>
              <p:nvPr/>
            </p:nvPicPr>
            <p:blipFill rotWithShape="1">
              <a:blip r:embed="rId3" cstate="print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23256" b="78837" l="30645" r="68871"/>
                        </a14:imgEffect>
                      </a14:imgLayer>
                    </a14:imgProps>
                  </a:ext>
                </a:extLst>
              </a:blip>
              <a:srcRect l="30581" t="21875" r="30468" b="20860"/>
              <a:stretch/>
            </p:blipFill>
            <p:spPr>
              <a:xfrm>
                <a:off x="-1125784" y="1681184"/>
                <a:ext cx="474622" cy="483946"/>
              </a:xfrm>
              <a:prstGeom prst="rect">
                <a:avLst/>
              </a:prstGeom>
            </p:spPr>
          </p:pic>
        </p:grpSp>
      </p:grpSp>
      <p:grpSp>
        <p:nvGrpSpPr>
          <p:cNvPr id="17" name="그룹 16"/>
          <p:cNvGrpSpPr/>
          <p:nvPr/>
        </p:nvGrpSpPr>
        <p:grpSpPr>
          <a:xfrm>
            <a:off x="575603" y="5097091"/>
            <a:ext cx="7915854" cy="852190"/>
            <a:chOff x="701528" y="2926468"/>
            <a:chExt cx="7517633" cy="809319"/>
          </a:xfrm>
        </p:grpSpPr>
        <p:sp>
          <p:nvSpPr>
            <p:cNvPr id="18" name="Rectangle 4"/>
            <p:cNvSpPr>
              <a:spLocks noChangeArrowheads="1"/>
            </p:cNvSpPr>
            <p:nvPr/>
          </p:nvSpPr>
          <p:spPr bwMode="auto">
            <a:xfrm>
              <a:off x="971600" y="2926468"/>
              <a:ext cx="7247561" cy="809319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ko-KR" altLang="en-US" dirty="0"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19" name="Rectangle 6"/>
            <p:cNvSpPr>
              <a:spLocks noChangeArrowheads="1"/>
            </p:cNvSpPr>
            <p:nvPr/>
          </p:nvSpPr>
          <p:spPr bwMode="auto">
            <a:xfrm>
              <a:off x="1176150" y="3051725"/>
              <a:ext cx="6960283" cy="3714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none" lIns="54000" tIns="10800" rIns="54000" bIns="10800" anchor="ctr">
              <a:spAutoFit/>
            </a:bodyPr>
            <a:lstStyle/>
            <a:p>
              <a:pPr latinLnBrk="0"/>
              <a:r>
                <a:rPr lang="en-US" altLang="ko-KR" sz="2400" b="1" dirty="0">
                  <a:latin typeface="+mn-ea"/>
                </a:rPr>
                <a:t>8</a:t>
              </a:r>
              <a:r>
                <a:rPr lang="ko-KR" altLang="en-US" sz="2400" b="1" dirty="0">
                  <a:latin typeface="+mn-ea"/>
                </a:rPr>
                <a:t>만 </a:t>
              </a:r>
              <a:r>
                <a:rPr lang="en-US" altLang="ko-KR" sz="2400" b="1" dirty="0">
                  <a:latin typeface="+mn-ea"/>
                </a:rPr>
                <a:t>3</a:t>
              </a:r>
              <a:r>
                <a:rPr lang="ko-KR" altLang="en-US" sz="2400" b="1" dirty="0">
                  <a:latin typeface="+mn-ea"/>
                </a:rPr>
                <a:t>천명 고용 </a:t>
              </a:r>
              <a:r>
                <a:rPr lang="en-US" altLang="ko-KR" sz="2400" b="1" dirty="0">
                  <a:latin typeface="+mn-ea"/>
                </a:rPr>
                <a:t>32</a:t>
              </a:r>
              <a:r>
                <a:rPr lang="ko-KR" altLang="en-US" sz="2400" b="1" dirty="0">
                  <a:latin typeface="+mn-ea"/>
                </a:rPr>
                <a:t>조 매출</a:t>
              </a:r>
              <a:r>
                <a:rPr lang="en-US" altLang="ko-KR" sz="2400" b="1" dirty="0">
                  <a:latin typeface="+mn-ea"/>
                </a:rPr>
                <a:t>, </a:t>
              </a:r>
              <a:r>
                <a:rPr lang="ko-KR" altLang="en-US" sz="2400" b="1" dirty="0">
                  <a:latin typeface="+mn-ea"/>
                </a:rPr>
                <a:t>수익의 </a:t>
              </a:r>
              <a:r>
                <a:rPr lang="en-US" altLang="ko-KR" sz="2400" b="1" dirty="0">
                  <a:latin typeface="+mn-ea"/>
                </a:rPr>
                <a:t>1% </a:t>
              </a:r>
              <a:r>
                <a:rPr lang="ko-KR" altLang="en-US" sz="2400" b="1" dirty="0">
                  <a:latin typeface="+mn-ea"/>
                </a:rPr>
                <a:t>사회공헌</a:t>
              </a:r>
              <a:r>
                <a:rPr lang="en-US" altLang="ko-KR" sz="2400" b="1" dirty="0">
                  <a:latin typeface="+mn-ea"/>
                </a:rPr>
                <a:t>, </a:t>
              </a:r>
              <a:r>
                <a:rPr lang="ko-KR" altLang="en-US" sz="2400" b="1" dirty="0">
                  <a:latin typeface="+mn-ea"/>
                </a:rPr>
                <a:t>야간학교</a:t>
              </a:r>
            </a:p>
          </p:txBody>
        </p:sp>
        <p:grpSp>
          <p:nvGrpSpPr>
            <p:cNvPr id="20" name="그룹 19"/>
            <p:cNvGrpSpPr/>
            <p:nvPr/>
          </p:nvGrpSpPr>
          <p:grpSpPr>
            <a:xfrm>
              <a:off x="701528" y="2998523"/>
              <a:ext cx="474622" cy="483946"/>
              <a:chOff x="-1125784" y="1681184"/>
              <a:chExt cx="474622" cy="483946"/>
            </a:xfrm>
          </p:grpSpPr>
          <p:sp>
            <p:nvSpPr>
              <p:cNvPr id="21" name="타원 20"/>
              <p:cNvSpPr/>
              <p:nvPr/>
            </p:nvSpPr>
            <p:spPr>
              <a:xfrm>
                <a:off x="-1044624" y="1781650"/>
                <a:ext cx="312303" cy="31230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22" name="Picture 32"/>
              <p:cNvPicPr>
                <a:picLocks noChangeAspect="1"/>
              </p:cNvPicPr>
              <p:nvPr/>
            </p:nvPicPr>
            <p:blipFill rotWithShape="1">
              <a:blip r:embed="rId3" cstate="print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23256" b="78837" l="30645" r="68871"/>
                        </a14:imgEffect>
                      </a14:imgLayer>
                    </a14:imgProps>
                  </a:ext>
                </a:extLst>
              </a:blip>
              <a:srcRect l="30581" t="21875" r="30468" b="20860"/>
              <a:stretch/>
            </p:blipFill>
            <p:spPr>
              <a:xfrm>
                <a:off x="-1125784" y="1681184"/>
                <a:ext cx="474622" cy="483946"/>
              </a:xfrm>
              <a:prstGeom prst="rect">
                <a:avLst/>
              </a:prstGeom>
            </p:spPr>
          </p:pic>
        </p:grpSp>
      </p:grpSp>
      <p:sp>
        <p:nvSpPr>
          <p:cNvPr id="23" name="모서리가 둥근 직사각형 22"/>
          <p:cNvSpPr/>
          <p:nvPr/>
        </p:nvSpPr>
        <p:spPr>
          <a:xfrm>
            <a:off x="3442383" y="1354416"/>
            <a:ext cx="5049074" cy="576064"/>
          </a:xfrm>
          <a:prstGeom prst="roundRect">
            <a:avLst>
              <a:gd name="adj" fmla="val 31241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noAutofit/>
          </a:bodyPr>
          <a:lstStyle/>
          <a:p>
            <a:pPr lvl="0" algn="ctr" latinLnBrk="0">
              <a:defRPr/>
            </a:pPr>
            <a:r>
              <a:rPr lang="ko-KR" altLang="en-US" sz="2000" b="1" kern="0" dirty="0" err="1">
                <a:solidFill>
                  <a:schemeClr val="bg1"/>
                </a:solidFill>
                <a:latin typeface="+mn-ea"/>
              </a:rPr>
              <a:t>고트리브두트바</a:t>
            </a:r>
            <a:r>
              <a:rPr lang="ko-KR" altLang="en-US" sz="2000" b="1" kern="0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ko-KR" sz="2000" b="1" kern="0" dirty="0">
                <a:solidFill>
                  <a:schemeClr val="bg1"/>
                </a:solidFill>
                <a:latin typeface="+mn-ea"/>
              </a:rPr>
              <a:t>2</a:t>
            </a:r>
            <a:r>
              <a:rPr lang="ko-KR" altLang="en-US" sz="2000" b="1" kern="0" dirty="0">
                <a:solidFill>
                  <a:schemeClr val="bg1"/>
                </a:solidFill>
                <a:latin typeface="+mn-ea"/>
              </a:rPr>
              <a:t>위 </a:t>
            </a:r>
            <a:r>
              <a:rPr lang="en-US" altLang="ko-KR" sz="2000" b="1" kern="0" dirty="0">
                <a:solidFill>
                  <a:schemeClr val="bg1"/>
                </a:solidFill>
                <a:latin typeface="+mn-ea"/>
              </a:rPr>
              <a:t>– </a:t>
            </a:r>
            <a:r>
              <a:rPr lang="ko-KR" altLang="en-US" sz="2000" b="1" kern="0" dirty="0">
                <a:solidFill>
                  <a:schemeClr val="bg1"/>
                </a:solidFill>
                <a:latin typeface="+mn-ea"/>
              </a:rPr>
              <a:t>유통혁신 </a:t>
            </a:r>
            <a:r>
              <a:rPr lang="en-US" altLang="ko-KR" sz="2000" b="1" kern="0" dirty="0">
                <a:solidFill>
                  <a:schemeClr val="bg1"/>
                </a:solidFill>
                <a:latin typeface="+mn-ea"/>
              </a:rPr>
              <a:t>40%</a:t>
            </a:r>
          </a:p>
        </p:txBody>
      </p:sp>
      <p:pic>
        <p:nvPicPr>
          <p:cNvPr id="24" name="Picture 4" descr="http://www.socialcenter.kr/xe/files/attach/images/4421/424/004/9ddb2c2bea1766c72fe097cdeae39451.pn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602" y="1216370"/>
            <a:ext cx="2866781" cy="844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7303282"/>
      </p:ext>
    </p:extLst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170</a:t>
            </a:fld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ko-KR" altLang="en-US" dirty="0" smtClean="0"/>
              <a:t>말하는 건축가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4</a:t>
            </a:r>
            <a:r>
              <a:rPr lang="ko-KR" altLang="en-US" dirty="0" smtClean="0"/>
              <a:t>분</a:t>
            </a:r>
            <a:endParaRPr lang="ko-KR" altLang="en-US" dirty="0"/>
          </a:p>
        </p:txBody>
      </p:sp>
      <p:pic>
        <p:nvPicPr>
          <p:cNvPr id="10242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022" y="1834014"/>
            <a:ext cx="6474066" cy="3682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2152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텍스트 개체 틀 5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171</a:t>
            </a:fld>
            <a:endParaRPr lang="ko-KR" altLang="en-US"/>
          </a:p>
        </p:txBody>
      </p:sp>
      <p:pic>
        <p:nvPicPr>
          <p:cNvPr id="7" name="그림 5" descr="우공이산 최종.jpg"/>
          <p:cNvPicPr>
            <a:picLocks noChangeAspect="1"/>
          </p:cNvPicPr>
          <p:nvPr/>
        </p:nvPicPr>
        <p:blipFill rotWithShape="1">
          <a:blip r:embed="rId3" cstate="print"/>
          <a:srcRect l="1976" r="3205"/>
          <a:stretch/>
        </p:blipFill>
        <p:spPr bwMode="auto">
          <a:xfrm>
            <a:off x="250824" y="260350"/>
            <a:ext cx="8569325" cy="619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42105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Grow </a:t>
            </a:r>
            <a:r>
              <a:rPr lang="ko-KR" altLang="en-US" dirty="0" smtClean="0"/>
              <a:t>多</a:t>
            </a:r>
            <a:r>
              <a:rPr lang="en-US" altLang="ko-KR" dirty="0"/>
              <a:t>Q</a:t>
            </a:r>
            <a:endParaRPr lang="ko-KR" altLang="en-US" dirty="0"/>
          </a:p>
        </p:txBody>
      </p:sp>
      <p:sp>
        <p:nvSpPr>
          <p:cNvPr id="6" name="텍스트 개체 틀 5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2050" name="Picture 2" descr="http://cfile25.uf.tistory.com/image/235103405188819E03F7A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912" y="1146262"/>
            <a:ext cx="5210175" cy="521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0946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비즈니스 모델 </a:t>
            </a:r>
            <a:r>
              <a:rPr lang="ko-KR" altLang="en-US" dirty="0" err="1"/>
              <a:t>인큐베이팅</a:t>
            </a:r>
            <a:r>
              <a:rPr lang="ko-KR" altLang="en-US" dirty="0"/>
              <a:t> 방법론 ➊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4896" y="1088122"/>
            <a:ext cx="2294218" cy="646331"/>
          </a:xfrm>
        </p:spPr>
        <p:txBody>
          <a:bodyPr/>
          <a:lstStyle/>
          <a:p>
            <a:r>
              <a:rPr lang="en-US" altLang="ko-KR" dirty="0" smtClean="0"/>
              <a:t>Module 5.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39700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지난 시간 리뷰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174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3" t="30244" r="5551"/>
          <a:stretch>
            <a:fillRect/>
          </a:stretch>
        </p:blipFill>
        <p:spPr bwMode="auto">
          <a:xfrm>
            <a:off x="327025" y="1422400"/>
            <a:ext cx="8489950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직사각형 5"/>
          <p:cNvSpPr/>
          <p:nvPr/>
        </p:nvSpPr>
        <p:spPr>
          <a:xfrm>
            <a:off x="1180082" y="2327781"/>
            <a:ext cx="677629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9600" b="1" dirty="0" err="1" smtClean="0">
                <a:solidFill>
                  <a:srgbClr val="EEECE1">
                    <a:lumMod val="50000"/>
                  </a:srgbClr>
                </a:solidFill>
                <a:latin typeface="+mn-ea"/>
              </a:rPr>
              <a:t>소셜미션</a:t>
            </a:r>
            <a:endParaRPr lang="en-US" altLang="ko-KR" sz="9600" b="1" dirty="0" smtClean="0">
              <a:solidFill>
                <a:srgbClr val="EEECE1">
                  <a:lumMod val="50000"/>
                </a:srgbClr>
              </a:solidFill>
              <a:latin typeface="+mn-ea"/>
            </a:endParaRPr>
          </a:p>
          <a:p>
            <a:pPr algn="ctr"/>
            <a:r>
              <a:rPr lang="ko-KR" altLang="en-US" sz="9600" b="1" dirty="0" smtClean="0">
                <a:solidFill>
                  <a:srgbClr val="EEECE1">
                    <a:lumMod val="50000"/>
                  </a:srgbClr>
                </a:solidFill>
                <a:latin typeface="+mn-ea"/>
              </a:rPr>
              <a:t>이란</a:t>
            </a:r>
            <a:r>
              <a:rPr lang="en-US" altLang="ko-KR" sz="9600" b="1" dirty="0" smtClean="0">
                <a:solidFill>
                  <a:srgbClr val="EEECE1">
                    <a:lumMod val="50000"/>
                  </a:srgbClr>
                </a:solidFill>
                <a:latin typeface="+mn-e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910484603"/>
      </p:ext>
    </p:extLst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175</a:t>
            </a:fld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ko-KR" altLang="en-US" dirty="0" err="1" smtClean="0"/>
              <a:t>윈윈도시락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>
          <a:xfrm>
            <a:off x="7797429" y="-16968"/>
            <a:ext cx="1144865" cy="307777"/>
          </a:xfrm>
        </p:spPr>
        <p:txBody>
          <a:bodyPr/>
          <a:lstStyle/>
          <a:p>
            <a:r>
              <a:rPr lang="en-US" altLang="ko-KR" dirty="0" smtClean="0"/>
              <a:t>[</a:t>
            </a:r>
            <a:r>
              <a:rPr lang="ko-KR" altLang="en-US" dirty="0" smtClean="0"/>
              <a:t>종결</a:t>
            </a:r>
            <a:r>
              <a:rPr lang="en-US" altLang="ko-KR" dirty="0" smtClean="0"/>
              <a:t>]</a:t>
            </a:r>
            <a:r>
              <a:rPr lang="ko-KR" altLang="en-US" dirty="0" smtClean="0"/>
              <a:t>마무리</a:t>
            </a:r>
            <a:endParaRPr lang="ko-KR" altLang="en-US" dirty="0"/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</a:t>
            </a:r>
            <a:r>
              <a:rPr lang="ko-KR" altLang="en-US" dirty="0" smtClean="0"/>
              <a:t>분</a:t>
            </a:r>
            <a:endParaRPr lang="ko-KR" altLang="en-US" dirty="0"/>
          </a:p>
        </p:txBody>
      </p:sp>
      <p:pic>
        <p:nvPicPr>
          <p:cNvPr id="1126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2" y="1844675"/>
            <a:ext cx="6480175" cy="3671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774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사회적기업</a:t>
            </a:r>
            <a:r>
              <a:rPr lang="ko-KR" altLang="en-US" dirty="0"/>
              <a:t> 생태계와 지속가능전략 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176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pSp>
        <p:nvGrpSpPr>
          <p:cNvPr id="23" name="그룹 65"/>
          <p:cNvGrpSpPr/>
          <p:nvPr/>
        </p:nvGrpSpPr>
        <p:grpSpPr>
          <a:xfrm>
            <a:off x="250824" y="1124745"/>
            <a:ext cx="8569325" cy="5258942"/>
            <a:chOff x="357158" y="2143116"/>
            <a:chExt cx="4000528" cy="4500594"/>
          </a:xfrm>
        </p:grpSpPr>
        <p:sp>
          <p:nvSpPr>
            <p:cNvPr id="24" name="직사각형 23"/>
            <p:cNvSpPr/>
            <p:nvPr/>
          </p:nvSpPr>
          <p:spPr>
            <a:xfrm>
              <a:off x="1928794" y="4500570"/>
              <a:ext cx="857256" cy="21431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/>
            </a:p>
          </p:txBody>
        </p:sp>
        <p:sp>
          <p:nvSpPr>
            <p:cNvPr id="25" name="오각형 24"/>
            <p:cNvSpPr/>
            <p:nvPr/>
          </p:nvSpPr>
          <p:spPr>
            <a:xfrm rot="5400000">
              <a:off x="2214546" y="3786190"/>
              <a:ext cx="285752" cy="857256"/>
            </a:xfrm>
            <a:prstGeom prst="homePlate">
              <a:avLst>
                <a:gd name="adj" fmla="val 25146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928794" y="4071944"/>
              <a:ext cx="857256" cy="2633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400" b="1" dirty="0" smtClean="0"/>
                <a:t>창업기</a:t>
              </a:r>
              <a:endParaRPr lang="ko-KR" altLang="en-US" sz="1400" b="1" dirty="0"/>
            </a:p>
          </p:txBody>
        </p:sp>
        <p:sp>
          <p:nvSpPr>
            <p:cNvPr id="45" name="오각형 44"/>
            <p:cNvSpPr/>
            <p:nvPr/>
          </p:nvSpPr>
          <p:spPr>
            <a:xfrm rot="5400000">
              <a:off x="2214546" y="3357563"/>
              <a:ext cx="285752" cy="857256"/>
            </a:xfrm>
            <a:prstGeom prst="homePlate">
              <a:avLst>
                <a:gd name="adj" fmla="val 25146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1928794" y="3643316"/>
              <a:ext cx="857256" cy="2633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400" b="1" dirty="0" smtClean="0"/>
                <a:t>창업준비기</a:t>
              </a:r>
              <a:endParaRPr lang="ko-KR" altLang="en-US" sz="1400" b="1" dirty="0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928794" y="4500573"/>
              <a:ext cx="857256" cy="2633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400" b="1" dirty="0" smtClean="0"/>
                <a:t>성장기</a:t>
              </a:r>
              <a:endParaRPr lang="ko-KR" altLang="en-US" sz="1400" b="1" dirty="0"/>
            </a:p>
          </p:txBody>
        </p:sp>
        <p:sp>
          <p:nvSpPr>
            <p:cNvPr id="48" name="직사각형 47"/>
            <p:cNvSpPr/>
            <p:nvPr/>
          </p:nvSpPr>
          <p:spPr>
            <a:xfrm>
              <a:off x="428596" y="3410618"/>
              <a:ext cx="928694" cy="642942"/>
            </a:xfrm>
            <a:prstGeom prst="rect">
              <a:avLst/>
            </a:prstGeom>
            <a:ln>
              <a:solidFill>
                <a:schemeClr val="accent3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+mn-ea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 flipH="1">
              <a:off x="428596" y="3203930"/>
              <a:ext cx="928694" cy="2633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400" b="1" dirty="0" smtClean="0"/>
                <a:t>상품시장</a:t>
              </a:r>
              <a:endParaRPr lang="ko-KR" altLang="en-US" sz="1400" b="1" dirty="0"/>
            </a:p>
          </p:txBody>
        </p:sp>
        <p:sp>
          <p:nvSpPr>
            <p:cNvPr id="50" name="직사각형 49"/>
            <p:cNvSpPr/>
            <p:nvPr/>
          </p:nvSpPr>
          <p:spPr>
            <a:xfrm>
              <a:off x="500034" y="3471796"/>
              <a:ext cx="785818" cy="214314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b="1" dirty="0" smtClean="0">
                  <a:solidFill>
                    <a:schemeClr val="tx1"/>
                  </a:solidFill>
                </a:rPr>
                <a:t>민간시장</a:t>
              </a:r>
              <a:endParaRPr lang="ko-KR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51" name="직사각형 50"/>
            <p:cNvSpPr/>
            <p:nvPr/>
          </p:nvSpPr>
          <p:spPr>
            <a:xfrm>
              <a:off x="500034" y="3767808"/>
              <a:ext cx="785818" cy="214314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b="1" dirty="0" smtClean="0">
                  <a:solidFill>
                    <a:schemeClr val="tx1"/>
                  </a:solidFill>
                </a:rPr>
                <a:t>공공시장</a:t>
              </a:r>
              <a:endParaRPr lang="ko-KR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52" name="직사각형 51"/>
            <p:cNvSpPr/>
            <p:nvPr/>
          </p:nvSpPr>
          <p:spPr>
            <a:xfrm>
              <a:off x="1857356" y="3571876"/>
              <a:ext cx="1000132" cy="121444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/>
            </a:p>
          </p:txBody>
        </p:sp>
        <p:sp>
          <p:nvSpPr>
            <p:cNvPr id="53" name="TextBox 52"/>
            <p:cNvSpPr txBox="1"/>
            <p:nvPr/>
          </p:nvSpPr>
          <p:spPr>
            <a:xfrm flipH="1">
              <a:off x="1643042" y="3357564"/>
              <a:ext cx="1440160" cy="2633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400" b="1" dirty="0" err="1" smtClean="0"/>
                <a:t>사회적기업</a:t>
              </a:r>
              <a:endParaRPr lang="ko-KR" altLang="en-US" sz="1400" b="1" dirty="0"/>
            </a:p>
          </p:txBody>
        </p:sp>
        <p:sp>
          <p:nvSpPr>
            <p:cNvPr id="54" name="TextBox 53"/>
            <p:cNvSpPr txBox="1"/>
            <p:nvPr/>
          </p:nvSpPr>
          <p:spPr>
            <a:xfrm flipH="1">
              <a:off x="1643042" y="5088247"/>
              <a:ext cx="1440160" cy="2633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400" b="1" dirty="0" smtClean="0"/>
                <a:t>자본시장</a:t>
              </a:r>
              <a:endParaRPr lang="ko-KR" altLang="en-US" sz="1400" b="1" dirty="0"/>
            </a:p>
          </p:txBody>
        </p:sp>
        <p:sp>
          <p:nvSpPr>
            <p:cNvPr id="55" name="직사각형 54"/>
            <p:cNvSpPr/>
            <p:nvPr/>
          </p:nvSpPr>
          <p:spPr>
            <a:xfrm>
              <a:off x="1225814" y="5379473"/>
              <a:ext cx="785818" cy="21431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b="1" dirty="0" smtClean="0">
                  <a:solidFill>
                    <a:schemeClr val="tx1"/>
                  </a:solidFill>
                </a:rPr>
                <a:t>보조금</a:t>
              </a:r>
              <a:endParaRPr lang="ko-KR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56" name="직사각형 55"/>
            <p:cNvSpPr/>
            <p:nvPr/>
          </p:nvSpPr>
          <p:spPr>
            <a:xfrm>
              <a:off x="1225814" y="5675485"/>
              <a:ext cx="785818" cy="21431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b="1" smtClean="0">
                  <a:solidFill>
                    <a:schemeClr val="tx1"/>
                  </a:solidFill>
                </a:rPr>
                <a:t>기부금</a:t>
              </a:r>
              <a:endParaRPr lang="ko-KR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57" name="직사각형 56"/>
            <p:cNvSpPr/>
            <p:nvPr/>
          </p:nvSpPr>
          <p:spPr>
            <a:xfrm>
              <a:off x="1214414" y="5990508"/>
              <a:ext cx="785818" cy="21431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b="1" dirty="0" smtClean="0">
                  <a:solidFill>
                    <a:schemeClr val="tx1"/>
                  </a:solidFill>
                </a:rPr>
                <a:t>모태펀드</a:t>
              </a:r>
              <a:endParaRPr lang="ko-KR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58" name="직사각형 57"/>
            <p:cNvSpPr/>
            <p:nvPr/>
          </p:nvSpPr>
          <p:spPr>
            <a:xfrm>
              <a:off x="1214414" y="6286520"/>
              <a:ext cx="785818" cy="21431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b="1" dirty="0" smtClean="0">
                  <a:solidFill>
                    <a:schemeClr val="tx1"/>
                  </a:solidFill>
                </a:rPr>
                <a:t>기업</a:t>
              </a:r>
              <a:r>
                <a:rPr lang="en-US" altLang="ko-KR" sz="1400" b="1" dirty="0" smtClean="0">
                  <a:solidFill>
                    <a:schemeClr val="tx1"/>
                  </a:solidFill>
                </a:rPr>
                <a:t>/</a:t>
              </a:r>
              <a:r>
                <a:rPr lang="ko-KR" altLang="en-US" sz="1400" b="1" dirty="0" smtClean="0">
                  <a:solidFill>
                    <a:schemeClr val="tx1"/>
                  </a:solidFill>
                </a:rPr>
                <a:t>개인</a:t>
              </a:r>
              <a:endParaRPr lang="ko-KR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59" name="직사각형 58"/>
            <p:cNvSpPr/>
            <p:nvPr/>
          </p:nvSpPr>
          <p:spPr>
            <a:xfrm>
              <a:off x="1142977" y="5318297"/>
              <a:ext cx="2357454" cy="1253977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+mn-ea"/>
              </a:endParaRPr>
            </a:p>
          </p:txBody>
        </p:sp>
        <p:sp>
          <p:nvSpPr>
            <p:cNvPr id="60" name="직사각형 59"/>
            <p:cNvSpPr/>
            <p:nvPr/>
          </p:nvSpPr>
          <p:spPr>
            <a:xfrm>
              <a:off x="2143108" y="5401122"/>
              <a:ext cx="1203046" cy="19266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b="1" dirty="0" err="1" smtClean="0">
                  <a:solidFill>
                    <a:schemeClr val="tx1"/>
                  </a:solidFill>
                </a:rPr>
                <a:t>소셜벤처</a:t>
              </a:r>
              <a:r>
                <a:rPr lang="ko-KR" altLang="en-US" sz="1400" b="1" dirty="0" smtClean="0">
                  <a:solidFill>
                    <a:schemeClr val="tx1"/>
                  </a:solidFill>
                </a:rPr>
                <a:t> 캐피털</a:t>
              </a:r>
              <a:endParaRPr lang="ko-KR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61" name="직사각형 60"/>
            <p:cNvSpPr/>
            <p:nvPr/>
          </p:nvSpPr>
          <p:spPr>
            <a:xfrm>
              <a:off x="2143108" y="5715016"/>
              <a:ext cx="1203046" cy="19266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b="1" smtClean="0">
                  <a:solidFill>
                    <a:schemeClr val="tx1"/>
                  </a:solidFill>
                </a:rPr>
                <a:t>사회혁신 채권</a:t>
              </a:r>
              <a:endParaRPr lang="ko-KR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62" name="직사각형 61"/>
            <p:cNvSpPr/>
            <p:nvPr/>
          </p:nvSpPr>
          <p:spPr>
            <a:xfrm>
              <a:off x="2143108" y="6000768"/>
              <a:ext cx="1203046" cy="19266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b="1" dirty="0" smtClean="0">
                  <a:solidFill>
                    <a:schemeClr val="tx1"/>
                  </a:solidFill>
                </a:rPr>
                <a:t>사회적 금융</a:t>
              </a:r>
              <a:endParaRPr lang="ko-KR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63" name="직사각형 62"/>
            <p:cNvSpPr/>
            <p:nvPr/>
          </p:nvSpPr>
          <p:spPr>
            <a:xfrm>
              <a:off x="2143108" y="6286520"/>
              <a:ext cx="1203046" cy="19266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b="1" dirty="0" smtClean="0">
                  <a:solidFill>
                    <a:schemeClr val="tx1"/>
                  </a:solidFill>
                </a:rPr>
                <a:t>벤처 자선기금</a:t>
              </a:r>
              <a:endParaRPr lang="ko-KR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64" name="직사각형 63"/>
            <p:cNvSpPr/>
            <p:nvPr/>
          </p:nvSpPr>
          <p:spPr>
            <a:xfrm>
              <a:off x="357158" y="2143116"/>
              <a:ext cx="4000528" cy="4500594"/>
            </a:xfrm>
            <a:prstGeom prst="rect">
              <a:avLst/>
            </a:prstGeom>
            <a:noFill/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/>
            </a:p>
          </p:txBody>
        </p:sp>
        <p:sp>
          <p:nvSpPr>
            <p:cNvPr id="65" name="TextBox 64"/>
            <p:cNvSpPr txBox="1"/>
            <p:nvPr/>
          </p:nvSpPr>
          <p:spPr>
            <a:xfrm flipH="1">
              <a:off x="1214414" y="2143118"/>
              <a:ext cx="1571636" cy="2633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400" b="1" dirty="0" smtClean="0"/>
                <a:t>사회혁신지원조직</a:t>
              </a:r>
              <a:endParaRPr lang="ko-KR" altLang="en-US" sz="1400" b="1" dirty="0"/>
            </a:p>
          </p:txBody>
        </p:sp>
        <p:sp>
          <p:nvSpPr>
            <p:cNvPr id="66" name="직사각형 65"/>
            <p:cNvSpPr/>
            <p:nvPr/>
          </p:nvSpPr>
          <p:spPr>
            <a:xfrm>
              <a:off x="500034" y="2418607"/>
              <a:ext cx="714380" cy="214314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b="1" dirty="0" smtClean="0">
                  <a:solidFill>
                    <a:schemeClr val="tx1"/>
                  </a:solidFill>
                </a:rPr>
                <a:t>중앙정부</a:t>
              </a:r>
              <a:endParaRPr lang="ko-KR" altLang="en-US" sz="1200" b="1" dirty="0">
                <a:solidFill>
                  <a:schemeClr val="tx1"/>
                </a:solidFill>
              </a:endParaRPr>
            </a:p>
          </p:txBody>
        </p:sp>
        <p:sp>
          <p:nvSpPr>
            <p:cNvPr id="67" name="직사각형 66"/>
            <p:cNvSpPr/>
            <p:nvPr/>
          </p:nvSpPr>
          <p:spPr>
            <a:xfrm>
              <a:off x="500034" y="2714619"/>
              <a:ext cx="714380" cy="214314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b="1" dirty="0" err="1" smtClean="0">
                  <a:solidFill>
                    <a:schemeClr val="tx1"/>
                  </a:solidFill>
                </a:rPr>
                <a:t>지자체</a:t>
              </a:r>
              <a:endParaRPr lang="ko-KR" altLang="en-US" sz="1200" b="1" dirty="0">
                <a:solidFill>
                  <a:schemeClr val="tx1"/>
                </a:solidFill>
              </a:endParaRPr>
            </a:p>
          </p:txBody>
        </p:sp>
        <p:sp>
          <p:nvSpPr>
            <p:cNvPr id="68" name="직사각형 67"/>
            <p:cNvSpPr/>
            <p:nvPr/>
          </p:nvSpPr>
          <p:spPr>
            <a:xfrm>
              <a:off x="428596" y="2357432"/>
              <a:ext cx="3286148" cy="642941"/>
            </a:xfrm>
            <a:prstGeom prst="rect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+mn-ea"/>
              </a:endParaRPr>
            </a:p>
          </p:txBody>
        </p:sp>
        <p:sp>
          <p:nvSpPr>
            <p:cNvPr id="69" name="직사각형 68"/>
            <p:cNvSpPr/>
            <p:nvPr/>
          </p:nvSpPr>
          <p:spPr>
            <a:xfrm>
              <a:off x="1285852" y="2714619"/>
              <a:ext cx="642942" cy="214314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b="1" smtClean="0">
                  <a:solidFill>
                    <a:schemeClr val="tx1"/>
                  </a:solidFill>
                </a:rPr>
                <a:t>연구소</a:t>
              </a:r>
              <a:endParaRPr lang="ko-KR" altLang="en-US" sz="1200" b="1" dirty="0">
                <a:solidFill>
                  <a:schemeClr val="tx1"/>
                </a:solidFill>
              </a:endParaRPr>
            </a:p>
          </p:txBody>
        </p:sp>
        <p:sp>
          <p:nvSpPr>
            <p:cNvPr id="70" name="직사각형 69"/>
            <p:cNvSpPr/>
            <p:nvPr/>
          </p:nvSpPr>
          <p:spPr>
            <a:xfrm>
              <a:off x="1285852" y="2428867"/>
              <a:ext cx="642942" cy="214314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b="1" smtClean="0">
                  <a:solidFill>
                    <a:schemeClr val="tx1"/>
                  </a:solidFill>
                </a:rPr>
                <a:t>대학</a:t>
              </a:r>
              <a:endParaRPr lang="ko-KR" altLang="en-US" sz="1200" b="1" dirty="0">
                <a:solidFill>
                  <a:schemeClr val="tx1"/>
                </a:solidFill>
              </a:endParaRPr>
            </a:p>
          </p:txBody>
        </p:sp>
        <p:sp>
          <p:nvSpPr>
            <p:cNvPr id="71" name="직사각형 70"/>
            <p:cNvSpPr/>
            <p:nvPr/>
          </p:nvSpPr>
          <p:spPr>
            <a:xfrm>
              <a:off x="2000232" y="2428867"/>
              <a:ext cx="714380" cy="214314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b="1" smtClean="0">
                  <a:solidFill>
                    <a:schemeClr val="tx1"/>
                  </a:solidFill>
                </a:rPr>
                <a:t>대기업</a:t>
              </a:r>
              <a:endParaRPr lang="ko-KR" altLang="en-US" sz="1200" b="1" dirty="0">
                <a:solidFill>
                  <a:schemeClr val="tx1"/>
                </a:solidFill>
              </a:endParaRPr>
            </a:p>
          </p:txBody>
        </p:sp>
        <p:sp>
          <p:nvSpPr>
            <p:cNvPr id="72" name="직사각형 71"/>
            <p:cNvSpPr/>
            <p:nvPr/>
          </p:nvSpPr>
          <p:spPr>
            <a:xfrm>
              <a:off x="2000232" y="2714619"/>
              <a:ext cx="714380" cy="214314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b="1" dirty="0" smtClean="0">
                  <a:solidFill>
                    <a:schemeClr val="tx1"/>
                  </a:solidFill>
                </a:rPr>
                <a:t>재단</a:t>
              </a:r>
              <a:endParaRPr lang="ko-KR" altLang="en-US" sz="1200" b="1" dirty="0">
                <a:solidFill>
                  <a:schemeClr val="tx1"/>
                </a:solidFill>
              </a:endParaRPr>
            </a:p>
          </p:txBody>
        </p:sp>
        <p:sp>
          <p:nvSpPr>
            <p:cNvPr id="73" name="직사각형 72"/>
            <p:cNvSpPr/>
            <p:nvPr/>
          </p:nvSpPr>
          <p:spPr>
            <a:xfrm>
              <a:off x="2786050" y="2428867"/>
              <a:ext cx="857256" cy="214314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b="1" dirty="0" smtClean="0">
                  <a:solidFill>
                    <a:schemeClr val="tx1"/>
                  </a:solidFill>
                </a:rPr>
                <a:t>커뮤니티</a:t>
              </a:r>
              <a:endParaRPr lang="ko-KR" altLang="en-US" sz="1200" b="1" dirty="0">
                <a:solidFill>
                  <a:schemeClr val="tx1"/>
                </a:solidFill>
              </a:endParaRPr>
            </a:p>
          </p:txBody>
        </p:sp>
        <p:sp>
          <p:nvSpPr>
            <p:cNvPr id="74" name="직사각형 73"/>
            <p:cNvSpPr/>
            <p:nvPr/>
          </p:nvSpPr>
          <p:spPr>
            <a:xfrm>
              <a:off x="2786050" y="2714619"/>
              <a:ext cx="857256" cy="214314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00" b="1" dirty="0" smtClean="0">
                  <a:solidFill>
                    <a:schemeClr val="tx1"/>
                  </a:solidFill>
                </a:rPr>
                <a:t>중간지원조직</a:t>
              </a:r>
              <a:endParaRPr lang="ko-KR" altLang="en-US" sz="1100" b="1" dirty="0">
                <a:solidFill>
                  <a:schemeClr val="tx1"/>
                </a:solidFill>
              </a:endParaRPr>
            </a:p>
          </p:txBody>
        </p:sp>
        <p:cxnSp>
          <p:nvCxnSpPr>
            <p:cNvPr id="75" name="직선 화살표 연결선 74"/>
            <p:cNvCxnSpPr/>
            <p:nvPr/>
          </p:nvCxnSpPr>
          <p:spPr>
            <a:xfrm>
              <a:off x="1428729" y="4213230"/>
              <a:ext cx="428628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직선 화살표 연결선 75"/>
            <p:cNvCxnSpPr/>
            <p:nvPr/>
          </p:nvCxnSpPr>
          <p:spPr>
            <a:xfrm rot="10800000">
              <a:off x="1428729" y="4357694"/>
              <a:ext cx="428628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직선 화살표 연결선 76"/>
            <p:cNvCxnSpPr/>
            <p:nvPr/>
          </p:nvCxnSpPr>
          <p:spPr>
            <a:xfrm rot="5400000">
              <a:off x="2140726" y="4991906"/>
              <a:ext cx="277816" cy="952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직선 화살표 연결선 77"/>
            <p:cNvCxnSpPr/>
            <p:nvPr/>
          </p:nvCxnSpPr>
          <p:spPr>
            <a:xfrm rot="5400000" flipH="1" flipV="1">
              <a:off x="2280428" y="4995080"/>
              <a:ext cx="295276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TextBox 78"/>
            <p:cNvSpPr txBox="1"/>
            <p:nvPr/>
          </p:nvSpPr>
          <p:spPr>
            <a:xfrm>
              <a:off x="1285852" y="3857628"/>
              <a:ext cx="714380" cy="368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100" b="1" dirty="0" smtClean="0"/>
                <a:t>매출</a:t>
              </a:r>
              <a:r>
                <a:rPr lang="en-US" altLang="ko-KR" sz="1100" b="1" dirty="0" smtClean="0"/>
                <a:t>, </a:t>
              </a:r>
            </a:p>
            <a:p>
              <a:pPr algn="ctr"/>
              <a:r>
                <a:rPr lang="ko-KR" altLang="en-US" sz="1100" b="1" dirty="0" smtClean="0"/>
                <a:t>수익</a:t>
              </a:r>
              <a:endParaRPr lang="ko-KR" altLang="en-US" sz="1100" b="1" dirty="0"/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1214414" y="4376330"/>
              <a:ext cx="857256" cy="368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100" b="1" dirty="0" smtClean="0"/>
                <a:t>상품</a:t>
              </a:r>
              <a:r>
                <a:rPr lang="en-US" altLang="ko-KR" sz="1100" b="1" dirty="0" smtClean="0"/>
                <a:t>, </a:t>
              </a:r>
            </a:p>
            <a:p>
              <a:pPr algn="ctr"/>
              <a:r>
                <a:rPr lang="ko-KR" altLang="en-US" sz="1100" b="1" dirty="0" smtClean="0"/>
                <a:t>서비스</a:t>
              </a:r>
              <a:endParaRPr lang="ko-KR" altLang="en-US" sz="1100" b="1" dirty="0"/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1500166" y="4804958"/>
              <a:ext cx="857256" cy="368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100" b="1" dirty="0" smtClean="0"/>
                <a:t>지분 </a:t>
              </a:r>
              <a:r>
                <a:rPr lang="en-US" altLang="ko-KR" sz="1100" b="1" dirty="0" smtClean="0"/>
                <a:t>or</a:t>
              </a:r>
              <a:r>
                <a:rPr lang="ko-KR" altLang="en-US" sz="1100" b="1" dirty="0" smtClean="0"/>
                <a:t> </a:t>
              </a:r>
              <a:endParaRPr lang="en-US" altLang="ko-KR" sz="1100" b="1" dirty="0" smtClean="0"/>
            </a:p>
            <a:p>
              <a:pPr algn="ctr"/>
              <a:r>
                <a:rPr lang="ko-KR" altLang="en-US" sz="1100" b="1" dirty="0" smtClean="0"/>
                <a:t>사회적</a:t>
              </a:r>
              <a:r>
                <a:rPr lang="en-US" altLang="ko-KR" sz="1100" b="1" dirty="0" smtClean="0"/>
                <a:t> </a:t>
              </a:r>
              <a:r>
                <a:rPr lang="ko-KR" altLang="en-US" sz="1100" b="1" dirty="0" smtClean="0"/>
                <a:t>가치</a:t>
              </a:r>
              <a:endParaRPr lang="ko-KR" altLang="en-US" sz="1100" b="1" dirty="0"/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2285984" y="4786322"/>
              <a:ext cx="857256" cy="368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100" b="1" dirty="0" smtClean="0"/>
                <a:t>자본 및 </a:t>
              </a:r>
              <a:endParaRPr lang="en-US" altLang="ko-KR" sz="1100" b="1" dirty="0" smtClean="0"/>
            </a:p>
            <a:p>
              <a:pPr algn="ctr"/>
              <a:r>
                <a:rPr lang="ko-KR" altLang="en-US" sz="1100" b="1" dirty="0" smtClean="0"/>
                <a:t>지식 투자</a:t>
              </a:r>
              <a:endParaRPr lang="ko-KR" altLang="en-US" sz="1100" b="1" dirty="0"/>
            </a:p>
          </p:txBody>
        </p:sp>
        <p:sp>
          <p:nvSpPr>
            <p:cNvPr id="83" name="아래쪽 화살표 82"/>
            <p:cNvSpPr/>
            <p:nvPr/>
          </p:nvSpPr>
          <p:spPr>
            <a:xfrm>
              <a:off x="2214546" y="3071810"/>
              <a:ext cx="357190" cy="285752"/>
            </a:xfrm>
            <a:prstGeom prst="downArrow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/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1571604" y="3000372"/>
              <a:ext cx="857256" cy="368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100" b="1" dirty="0" smtClean="0"/>
                <a:t>기회</a:t>
              </a:r>
              <a:r>
                <a:rPr lang="en-US" altLang="ko-KR" sz="1100" b="1" dirty="0" smtClean="0"/>
                <a:t>, </a:t>
              </a:r>
              <a:r>
                <a:rPr lang="ko-KR" altLang="en-US" sz="1100" b="1" dirty="0" smtClean="0"/>
                <a:t>자원</a:t>
              </a:r>
              <a:r>
                <a:rPr lang="en-US" altLang="ko-KR" sz="1100" b="1" dirty="0" smtClean="0"/>
                <a:t>,</a:t>
              </a:r>
            </a:p>
            <a:p>
              <a:pPr algn="ctr"/>
              <a:r>
                <a:rPr lang="ko-KR" altLang="en-US" sz="1100" b="1" dirty="0" smtClean="0"/>
                <a:t>교육</a:t>
              </a:r>
              <a:r>
                <a:rPr lang="en-US" altLang="ko-KR" sz="1100" b="1" dirty="0" smtClean="0"/>
                <a:t>, </a:t>
              </a:r>
              <a:r>
                <a:rPr lang="ko-KR" altLang="en-US" sz="1100" b="1" dirty="0" smtClean="0"/>
                <a:t>기획</a:t>
              </a:r>
              <a:endParaRPr lang="ko-KR" altLang="en-US" sz="1100" b="1" dirty="0"/>
            </a:p>
          </p:txBody>
        </p:sp>
        <p:sp>
          <p:nvSpPr>
            <p:cNvPr id="85" name="직사각형 84"/>
            <p:cNvSpPr/>
            <p:nvPr/>
          </p:nvSpPr>
          <p:spPr>
            <a:xfrm>
              <a:off x="3357554" y="3429000"/>
              <a:ext cx="928694" cy="642942"/>
            </a:xfrm>
            <a:prstGeom prst="rect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/>
            </a:p>
          </p:txBody>
        </p:sp>
        <p:sp>
          <p:nvSpPr>
            <p:cNvPr id="86" name="직사각형 85"/>
            <p:cNvSpPr/>
            <p:nvPr/>
          </p:nvSpPr>
          <p:spPr>
            <a:xfrm>
              <a:off x="3428992" y="3500438"/>
              <a:ext cx="785818" cy="214314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b="1" dirty="0" smtClean="0">
                  <a:solidFill>
                    <a:schemeClr val="tx1"/>
                  </a:solidFill>
                </a:rPr>
                <a:t>NGO</a:t>
              </a:r>
              <a:endParaRPr lang="ko-KR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87" name="직사각형 86"/>
            <p:cNvSpPr/>
            <p:nvPr/>
          </p:nvSpPr>
          <p:spPr>
            <a:xfrm>
              <a:off x="3428992" y="3786190"/>
              <a:ext cx="785818" cy="214314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b="1" dirty="0" smtClean="0">
                  <a:solidFill>
                    <a:schemeClr val="tx1"/>
                  </a:solidFill>
                </a:rPr>
                <a:t>NPO</a:t>
              </a:r>
              <a:endParaRPr lang="ko-KR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88" name="왼쪽/오른쪽 화살표 87"/>
            <p:cNvSpPr/>
            <p:nvPr/>
          </p:nvSpPr>
          <p:spPr>
            <a:xfrm>
              <a:off x="2857488" y="3643314"/>
              <a:ext cx="500066" cy="214314"/>
            </a:xfrm>
            <a:prstGeom prst="leftRightArrow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/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2714613" y="3786190"/>
              <a:ext cx="785818" cy="223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100" b="1" dirty="0" smtClean="0"/>
                <a:t>가치공유</a:t>
              </a:r>
              <a:endParaRPr lang="ko-KR" altLang="en-US" sz="1100" b="1" dirty="0"/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2714613" y="3500438"/>
              <a:ext cx="785818" cy="223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100" b="1" dirty="0" smtClean="0"/>
                <a:t>협업</a:t>
              </a:r>
              <a:endParaRPr lang="ko-KR" altLang="en-US" sz="1100" b="1" dirty="0"/>
            </a:p>
          </p:txBody>
        </p:sp>
        <p:sp>
          <p:nvSpPr>
            <p:cNvPr id="91" name="직사각형 90"/>
            <p:cNvSpPr/>
            <p:nvPr/>
          </p:nvSpPr>
          <p:spPr>
            <a:xfrm>
              <a:off x="467544" y="4410921"/>
              <a:ext cx="928694" cy="642942"/>
            </a:xfrm>
            <a:prstGeom prst="rect">
              <a:avLst/>
            </a:prstGeom>
            <a:ln>
              <a:solidFill>
                <a:schemeClr val="accent3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+mn-ea"/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 flipH="1">
              <a:off x="467544" y="4204233"/>
              <a:ext cx="928694" cy="2633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400" b="1" dirty="0" smtClean="0"/>
                <a:t>호혜시장</a:t>
              </a:r>
              <a:endParaRPr lang="ko-KR" altLang="en-US" sz="1400" b="1" dirty="0"/>
            </a:p>
          </p:txBody>
        </p:sp>
        <p:sp>
          <p:nvSpPr>
            <p:cNvPr id="93" name="직사각형 92"/>
            <p:cNvSpPr/>
            <p:nvPr/>
          </p:nvSpPr>
          <p:spPr>
            <a:xfrm>
              <a:off x="538982" y="4472099"/>
              <a:ext cx="785818" cy="214314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b="1" dirty="0" smtClean="0">
                  <a:solidFill>
                    <a:schemeClr val="tx1"/>
                  </a:solidFill>
                </a:rPr>
                <a:t>마을</a:t>
              </a:r>
              <a:endParaRPr lang="ko-KR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94" name="직사각형 93"/>
            <p:cNvSpPr/>
            <p:nvPr/>
          </p:nvSpPr>
          <p:spPr>
            <a:xfrm>
              <a:off x="538982" y="4768111"/>
              <a:ext cx="785818" cy="214314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b="1" dirty="0" smtClean="0">
                  <a:solidFill>
                    <a:schemeClr val="tx1"/>
                  </a:solidFill>
                </a:rPr>
                <a:t>내부거래</a:t>
              </a:r>
              <a:endParaRPr lang="ko-KR" altLang="en-US" sz="1400" b="1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8577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지속가능전략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177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95" name="Picture 4" descr="타원3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4463" y="2473338"/>
            <a:ext cx="5393960" cy="2768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6" name="그룹 95"/>
          <p:cNvGrpSpPr/>
          <p:nvPr/>
        </p:nvGrpSpPr>
        <p:grpSpPr>
          <a:xfrm>
            <a:off x="3261009" y="1298949"/>
            <a:ext cx="2460868" cy="2348778"/>
            <a:chOff x="6604001" y="552387"/>
            <a:chExt cx="3124202" cy="2981898"/>
          </a:xfrm>
        </p:grpSpPr>
        <p:pic>
          <p:nvPicPr>
            <p:cNvPr id="97" name="그림 96"/>
            <p:cNvPicPr>
              <a:picLocks noChangeAspect="1"/>
            </p:cNvPicPr>
            <p:nvPr/>
          </p:nvPicPr>
          <p:blipFill>
            <a:blip r:embed="rId4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04001" y="552387"/>
              <a:ext cx="3124202" cy="2981898"/>
            </a:xfrm>
            <a:prstGeom prst="rect">
              <a:avLst/>
            </a:prstGeom>
          </p:spPr>
        </p:pic>
        <p:pic>
          <p:nvPicPr>
            <p:cNvPr id="98" name="Picture 6" descr="11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017" t="51054" r="33443" b="23419"/>
            <a:stretch>
              <a:fillRect/>
            </a:stretch>
          </p:blipFill>
          <p:spPr bwMode="auto">
            <a:xfrm>
              <a:off x="8922047" y="1061120"/>
              <a:ext cx="709263" cy="8123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9" name="그룹 98"/>
          <p:cNvGrpSpPr/>
          <p:nvPr/>
        </p:nvGrpSpPr>
        <p:grpSpPr>
          <a:xfrm>
            <a:off x="613343" y="2817066"/>
            <a:ext cx="2460868" cy="2348778"/>
            <a:chOff x="6604001" y="552387"/>
            <a:chExt cx="3124202" cy="2981898"/>
          </a:xfrm>
        </p:grpSpPr>
        <p:pic>
          <p:nvPicPr>
            <p:cNvPr id="100" name="그림 99"/>
            <p:cNvPicPr>
              <a:picLocks noChangeAspect="1"/>
            </p:cNvPicPr>
            <p:nvPr/>
          </p:nvPicPr>
          <p:blipFill>
            <a:blip r:embed="rId4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04001" y="552387"/>
              <a:ext cx="3124202" cy="2981898"/>
            </a:xfrm>
            <a:prstGeom prst="rect">
              <a:avLst/>
            </a:prstGeom>
          </p:spPr>
        </p:pic>
        <p:pic>
          <p:nvPicPr>
            <p:cNvPr id="101" name="Picture 6" descr="11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017" t="51054" r="33443" b="23419"/>
            <a:stretch>
              <a:fillRect/>
            </a:stretch>
          </p:blipFill>
          <p:spPr bwMode="auto">
            <a:xfrm>
              <a:off x="8922047" y="1061120"/>
              <a:ext cx="709263" cy="8123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2" name="그룹 101"/>
          <p:cNvGrpSpPr/>
          <p:nvPr/>
        </p:nvGrpSpPr>
        <p:grpSpPr>
          <a:xfrm>
            <a:off x="6004208" y="2817066"/>
            <a:ext cx="2460868" cy="2348778"/>
            <a:chOff x="6604001" y="552387"/>
            <a:chExt cx="3124202" cy="2981898"/>
          </a:xfrm>
        </p:grpSpPr>
        <p:pic>
          <p:nvPicPr>
            <p:cNvPr id="103" name="그림 102"/>
            <p:cNvPicPr>
              <a:picLocks noChangeAspect="1"/>
            </p:cNvPicPr>
            <p:nvPr/>
          </p:nvPicPr>
          <p:blipFill>
            <a:blip r:embed="rId4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04001" y="552387"/>
              <a:ext cx="3124202" cy="2981898"/>
            </a:xfrm>
            <a:prstGeom prst="rect">
              <a:avLst/>
            </a:prstGeom>
          </p:spPr>
        </p:pic>
        <p:pic>
          <p:nvPicPr>
            <p:cNvPr id="104" name="Picture 6" descr="11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017" t="51054" r="33443" b="23419"/>
            <a:stretch>
              <a:fillRect/>
            </a:stretch>
          </p:blipFill>
          <p:spPr bwMode="auto">
            <a:xfrm>
              <a:off x="8922047" y="1061120"/>
              <a:ext cx="709263" cy="8123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5" name="그룹 104"/>
          <p:cNvGrpSpPr/>
          <p:nvPr/>
        </p:nvGrpSpPr>
        <p:grpSpPr>
          <a:xfrm>
            <a:off x="3261009" y="4067533"/>
            <a:ext cx="2460868" cy="2348778"/>
            <a:chOff x="6604001" y="552387"/>
            <a:chExt cx="3124202" cy="2981898"/>
          </a:xfrm>
        </p:grpSpPr>
        <p:pic>
          <p:nvPicPr>
            <p:cNvPr id="106" name="그림 105"/>
            <p:cNvPicPr>
              <a:picLocks noChangeAspect="1"/>
            </p:cNvPicPr>
            <p:nvPr/>
          </p:nvPicPr>
          <p:blipFill>
            <a:blip r:embed="rId4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04001" y="552387"/>
              <a:ext cx="3124202" cy="2981898"/>
            </a:xfrm>
            <a:prstGeom prst="rect">
              <a:avLst/>
            </a:prstGeom>
          </p:spPr>
        </p:pic>
        <p:pic>
          <p:nvPicPr>
            <p:cNvPr id="107" name="Picture 6" descr="11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017" t="51054" r="33443" b="23419"/>
            <a:stretch>
              <a:fillRect/>
            </a:stretch>
          </p:blipFill>
          <p:spPr bwMode="auto">
            <a:xfrm>
              <a:off x="8922047" y="1061120"/>
              <a:ext cx="709263" cy="8123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8" name="Text Box 8"/>
          <p:cNvSpPr txBox="1">
            <a:spLocks noChangeArrowheads="1"/>
          </p:cNvSpPr>
          <p:nvPr/>
        </p:nvSpPr>
        <p:spPr bwMode="auto">
          <a:xfrm>
            <a:off x="1016678" y="3524815"/>
            <a:ext cx="1675459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ko-KR" altLang="en-US" sz="1200" b="1" dirty="0">
                <a:latin typeface="+mn-ea"/>
              </a:rPr>
              <a:t>기부 </a:t>
            </a:r>
            <a:r>
              <a:rPr lang="en-US" altLang="ko-KR" sz="1200" b="1" dirty="0">
                <a:latin typeface="+mn-ea"/>
              </a:rPr>
              <a:t>, </a:t>
            </a:r>
            <a:r>
              <a:rPr lang="ko-KR" altLang="en-US" sz="1200" b="1" dirty="0">
                <a:latin typeface="+mn-ea"/>
              </a:rPr>
              <a:t>후원 등을 통한 </a:t>
            </a:r>
            <a:r>
              <a:rPr lang="en-US" altLang="ko-KR" sz="2000" b="1" dirty="0" smtClean="0">
                <a:latin typeface="+mn-ea"/>
              </a:rPr>
              <a:t/>
            </a:r>
            <a:br>
              <a:rPr lang="en-US" altLang="ko-KR" sz="2000" b="1" dirty="0" smtClean="0">
                <a:latin typeface="+mn-ea"/>
              </a:rPr>
            </a:br>
            <a:r>
              <a:rPr lang="ko-KR" altLang="en-US" sz="2000" b="1" dirty="0" smtClean="0">
                <a:latin typeface="+mn-ea"/>
              </a:rPr>
              <a:t>비영리 </a:t>
            </a:r>
            <a:r>
              <a:rPr lang="ko-KR" altLang="en-US" sz="2000" b="1" dirty="0">
                <a:latin typeface="+mn-ea"/>
              </a:rPr>
              <a:t>방식의 </a:t>
            </a:r>
            <a:r>
              <a:rPr lang="en-US" altLang="ko-KR" sz="2000" b="1" dirty="0" smtClean="0">
                <a:latin typeface="+mn-ea"/>
              </a:rPr>
              <a:t/>
            </a:r>
            <a:br>
              <a:rPr lang="en-US" altLang="ko-KR" sz="2000" b="1" dirty="0" smtClean="0">
                <a:latin typeface="+mn-ea"/>
              </a:rPr>
            </a:br>
            <a:r>
              <a:rPr lang="ko-KR" altLang="en-US" sz="2000" b="1" dirty="0" smtClean="0">
                <a:latin typeface="+mn-ea"/>
              </a:rPr>
              <a:t>지속가능성 </a:t>
            </a:r>
            <a:r>
              <a:rPr lang="en-US" altLang="ko-KR" sz="2000" b="1" dirty="0" smtClean="0">
                <a:latin typeface="+mn-ea"/>
              </a:rPr>
              <a:t/>
            </a:r>
            <a:br>
              <a:rPr lang="en-US" altLang="ko-KR" sz="2000" b="1" dirty="0" smtClean="0">
                <a:latin typeface="+mn-ea"/>
              </a:rPr>
            </a:br>
            <a:r>
              <a:rPr lang="ko-KR" altLang="en-US" sz="2000" b="1" dirty="0" smtClean="0">
                <a:latin typeface="+mn-ea"/>
              </a:rPr>
              <a:t>확보 </a:t>
            </a:r>
            <a:endParaRPr lang="ko-KR" altLang="en-US" sz="2000" b="1" dirty="0">
              <a:latin typeface="+mn-ea"/>
            </a:endParaRPr>
          </a:p>
        </p:txBody>
      </p:sp>
      <p:sp>
        <p:nvSpPr>
          <p:cNvPr id="109" name="Text Box 13"/>
          <p:cNvSpPr txBox="1">
            <a:spLocks noChangeArrowheads="1"/>
          </p:cNvSpPr>
          <p:nvPr/>
        </p:nvSpPr>
        <p:spPr bwMode="auto">
          <a:xfrm>
            <a:off x="3659896" y="4991100"/>
            <a:ext cx="1645002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ko-KR" altLang="en-US" sz="2400" b="1" dirty="0">
                <a:latin typeface="+mn-ea"/>
              </a:rPr>
              <a:t>호혜시장의 </a:t>
            </a:r>
            <a:r>
              <a:rPr lang="en-US" altLang="ko-KR" sz="2400" b="1" dirty="0" smtClean="0">
                <a:latin typeface="+mn-ea"/>
              </a:rPr>
              <a:t/>
            </a:r>
            <a:br>
              <a:rPr lang="en-US" altLang="ko-KR" sz="2400" b="1" dirty="0" smtClean="0">
                <a:latin typeface="+mn-ea"/>
              </a:rPr>
            </a:br>
            <a:r>
              <a:rPr lang="ko-KR" altLang="en-US" sz="2400" b="1" dirty="0" smtClean="0">
                <a:latin typeface="+mn-ea"/>
              </a:rPr>
              <a:t>확대 </a:t>
            </a:r>
            <a:endParaRPr lang="ko-KR" altLang="en-US" sz="2400" b="1" dirty="0">
              <a:latin typeface="+mn-ea"/>
            </a:endParaRPr>
          </a:p>
        </p:txBody>
      </p:sp>
      <p:sp>
        <p:nvSpPr>
          <p:cNvPr id="110" name="Text Box 17"/>
          <p:cNvSpPr txBox="1">
            <a:spLocks noChangeArrowheads="1"/>
          </p:cNvSpPr>
          <p:nvPr/>
        </p:nvSpPr>
        <p:spPr bwMode="auto">
          <a:xfrm>
            <a:off x="6483350" y="3467368"/>
            <a:ext cx="1473026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ko-KR" altLang="en-US" sz="2400" b="1" dirty="0">
                <a:latin typeface="+mn-ea"/>
              </a:rPr>
              <a:t>매출 확대 혹은 비용 절감 </a:t>
            </a:r>
          </a:p>
        </p:txBody>
      </p:sp>
      <p:sp>
        <p:nvSpPr>
          <p:cNvPr id="111" name="Text Box 22"/>
          <p:cNvSpPr txBox="1">
            <a:spLocks noChangeArrowheads="1"/>
          </p:cNvSpPr>
          <p:nvPr/>
        </p:nvSpPr>
        <p:spPr bwMode="auto">
          <a:xfrm>
            <a:off x="3843248" y="2038782"/>
            <a:ext cx="1278301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ko-KR" altLang="en-US" sz="2400" b="1" dirty="0">
                <a:latin typeface="+mn-ea"/>
              </a:rPr>
              <a:t>생태계 활성화 </a:t>
            </a:r>
          </a:p>
        </p:txBody>
      </p:sp>
    </p:spTree>
    <p:extLst>
      <p:ext uri="{BB962C8B-B14F-4D97-AF65-F5344CB8AC3E}">
        <p14:creationId xmlns:p14="http://schemas.microsoft.com/office/powerpoint/2010/main" val="2391459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[</a:t>
            </a:r>
            <a:r>
              <a:rPr lang="ko-KR" altLang="en-US" dirty="0" smtClean="0"/>
              <a:t>활동</a:t>
            </a:r>
            <a:r>
              <a:rPr lang="en-US" altLang="ko-KR" dirty="0" smtClean="0"/>
              <a:t>] </a:t>
            </a:r>
            <a:r>
              <a:rPr lang="ko-KR" altLang="en-US" dirty="0" err="1" smtClean="0"/>
              <a:t>인큐베이팅</a:t>
            </a:r>
            <a:r>
              <a:rPr lang="ko-KR" altLang="en-US" dirty="0" smtClean="0"/>
              <a:t> 하면서 </a:t>
            </a:r>
            <a:r>
              <a:rPr lang="ko-KR" altLang="en-US" dirty="0"/>
              <a:t>겪는 어려움 </a:t>
            </a:r>
            <a:r>
              <a:rPr lang="ko-KR" altLang="en-US" dirty="0" smtClean="0"/>
              <a:t>공유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178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양쪽 모서리가 둥근 사각형 4"/>
          <p:cNvSpPr/>
          <p:nvPr/>
        </p:nvSpPr>
        <p:spPr>
          <a:xfrm>
            <a:off x="287524" y="1988840"/>
            <a:ext cx="8568952" cy="4464496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590872" y="2826796"/>
            <a:ext cx="8229600" cy="31944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1pPr>
            <a:lvl2pPr marL="4572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2pPr>
            <a:lvl3pPr marL="9144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3pPr>
            <a:lvl4pPr marL="13716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4pPr>
            <a:lvl5pPr marL="18288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dirty="0" smtClean="0"/>
              <a:t>1. </a:t>
            </a:r>
            <a:r>
              <a:rPr lang="ko-KR" altLang="en-US" sz="2000" dirty="0" smtClean="0"/>
              <a:t>비즈니스 모델 수립에 대한 </a:t>
            </a:r>
            <a:r>
              <a:rPr lang="ko-KR" altLang="en-US" sz="2000" dirty="0" err="1" smtClean="0"/>
              <a:t>인큐베이팅을</a:t>
            </a:r>
            <a:r>
              <a:rPr lang="ko-KR" altLang="en-US" sz="2000" dirty="0" smtClean="0"/>
              <a:t> 하는데 있어서의 어려움을 </a:t>
            </a:r>
            <a:r>
              <a:rPr lang="en-US" altLang="ko-KR" sz="2000" dirty="0" smtClean="0"/>
              <a:t/>
            </a:r>
            <a:br>
              <a:rPr lang="en-US" altLang="ko-KR" sz="2000" dirty="0" smtClean="0"/>
            </a:br>
            <a:r>
              <a:rPr lang="en-US" altLang="ko-KR" sz="2000" dirty="0" smtClean="0"/>
              <a:t>   3~5</a:t>
            </a:r>
            <a:r>
              <a:rPr lang="ko-KR" altLang="en-US" sz="2000" dirty="0" smtClean="0"/>
              <a:t>가지 기술합니다</a:t>
            </a:r>
            <a:r>
              <a:rPr lang="en-US" altLang="ko-KR" sz="2000" dirty="0" smtClean="0"/>
              <a:t>. </a:t>
            </a:r>
          </a:p>
          <a:p>
            <a:endParaRPr lang="en-US" altLang="ko-KR" sz="2000" dirty="0" smtClean="0"/>
          </a:p>
          <a:p>
            <a:r>
              <a:rPr lang="en-US" altLang="ko-KR" sz="2000" dirty="0" smtClean="0"/>
              <a:t>2. 3</a:t>
            </a:r>
            <a:r>
              <a:rPr lang="ko-KR" altLang="en-US" sz="2000" dirty="0" smtClean="0"/>
              <a:t>가지를 선정하여</a:t>
            </a:r>
            <a:r>
              <a:rPr lang="en-US" altLang="ko-KR" sz="2000" dirty="0" smtClean="0"/>
              <a:t>, </a:t>
            </a:r>
            <a:br>
              <a:rPr lang="en-US" altLang="ko-KR" sz="2000" dirty="0" smtClean="0"/>
            </a:br>
            <a:r>
              <a:rPr lang="en-US" altLang="ko-KR" sz="2000" dirty="0" smtClean="0"/>
              <a:t>   </a:t>
            </a:r>
            <a:r>
              <a:rPr lang="ko-KR" altLang="en-US" sz="2000" dirty="0" smtClean="0"/>
              <a:t>비즈니스 </a:t>
            </a:r>
            <a:r>
              <a:rPr lang="ko-KR" altLang="en-US" sz="2000" dirty="0"/>
              <a:t>캔버스 모델 항목과 연결하여 </a:t>
            </a:r>
            <a:r>
              <a:rPr lang="en-US" altLang="ko-KR" sz="2000" dirty="0" smtClean="0"/>
              <a:t/>
            </a:r>
            <a:br>
              <a:rPr lang="en-US" altLang="ko-KR" sz="2000" dirty="0" smtClean="0"/>
            </a:br>
            <a:r>
              <a:rPr lang="en-US" altLang="ko-KR" sz="2000" dirty="0" smtClean="0"/>
              <a:t>   </a:t>
            </a:r>
            <a:r>
              <a:rPr lang="ko-KR" altLang="en-US" sz="2000" dirty="0" smtClean="0"/>
              <a:t>원인을 </a:t>
            </a:r>
            <a:r>
              <a:rPr lang="ko-KR" altLang="en-US" sz="2000" dirty="0"/>
              <a:t>정리합니다</a:t>
            </a:r>
            <a:r>
              <a:rPr lang="en-US" altLang="ko-KR" sz="2000" dirty="0"/>
              <a:t>.</a:t>
            </a:r>
            <a:r>
              <a:rPr lang="ko-KR" altLang="en-US" sz="2000" dirty="0"/>
              <a:t> </a:t>
            </a:r>
            <a:endParaRPr lang="en-US" altLang="ko-KR" sz="2000" dirty="0"/>
          </a:p>
          <a:p>
            <a:r>
              <a:rPr lang="en-US" altLang="ko-KR" sz="2000" dirty="0" smtClean="0"/>
              <a:t>   (</a:t>
            </a:r>
            <a:r>
              <a:rPr lang="ko-KR" altLang="en-US" sz="2000" dirty="0" smtClean="0"/>
              <a:t>뒤에 제시된 시트를 참고하여</a:t>
            </a:r>
            <a:r>
              <a:rPr lang="en-US" altLang="ko-KR" sz="2000" dirty="0" smtClean="0"/>
              <a:t>)</a:t>
            </a:r>
          </a:p>
        </p:txBody>
      </p:sp>
      <p:sp>
        <p:nvSpPr>
          <p:cNvPr id="7" name="양쪽 모서리가 둥근 사각형 6"/>
          <p:cNvSpPr/>
          <p:nvPr/>
        </p:nvSpPr>
        <p:spPr>
          <a:xfrm>
            <a:off x="294714" y="1988840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>
                <a:solidFill>
                  <a:schemeClr val="tx1"/>
                </a:solidFill>
              </a:rPr>
              <a:t>STEP</a:t>
            </a:r>
            <a:endParaRPr lang="ko-KR" altLang="en-US" sz="2800" b="1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327272" y="1988840"/>
            <a:ext cx="1478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/>
              <a:t>소요시간 </a:t>
            </a:r>
            <a:r>
              <a:rPr lang="en-US" altLang="ko-KR" sz="1400" b="1" dirty="0" smtClean="0"/>
              <a:t>:</a:t>
            </a:r>
            <a:r>
              <a:rPr lang="ko-KR" altLang="en-US" sz="1400" b="1" dirty="0"/>
              <a:t> </a:t>
            </a:r>
            <a:r>
              <a:rPr lang="en-US" altLang="ko-KR" sz="1400" b="1" dirty="0" smtClean="0"/>
              <a:t>15min</a:t>
            </a:r>
            <a:endParaRPr lang="en-US" sz="1400" b="1" dirty="0"/>
          </a:p>
        </p:txBody>
      </p:sp>
      <p:pic>
        <p:nvPicPr>
          <p:cNvPr id="14" name="Picture 2" descr="C:\Users\위현진\AppData\Local\Microsoft\Windows\Temporary Internet Files\Content.IE5\QXLNBWJK\MC900433921[1].png">
            <a:hlinkClick r:id="rId3" action="ppaction://program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522" y="1782316"/>
            <a:ext cx="638572" cy="63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 descr="C:\Users\위현진\AppData\Local\Microsoft\Windows\Temporary Internet Files\Content.IE5\LPJ61XO4\MP900442177[1]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1068" y="3645024"/>
            <a:ext cx="3655387" cy="26266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942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179</a:t>
            </a:fld>
            <a:endParaRPr lang="ko-KR" altLang="en-US"/>
          </a:p>
        </p:txBody>
      </p:sp>
      <p:grpSp>
        <p:nvGrpSpPr>
          <p:cNvPr id="55" name="그룹 54"/>
          <p:cNvGrpSpPr/>
          <p:nvPr/>
        </p:nvGrpSpPr>
        <p:grpSpPr>
          <a:xfrm>
            <a:off x="3563938" y="702216"/>
            <a:ext cx="2016224" cy="5857076"/>
            <a:chOff x="3563938" y="333792"/>
            <a:chExt cx="2016224" cy="6225500"/>
          </a:xfrm>
        </p:grpSpPr>
        <p:sp>
          <p:nvSpPr>
            <p:cNvPr id="40" name="직사각형 39"/>
            <p:cNvSpPr/>
            <p:nvPr/>
          </p:nvSpPr>
          <p:spPr>
            <a:xfrm>
              <a:off x="3563938" y="816580"/>
              <a:ext cx="2016224" cy="43204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dirty="0" err="1"/>
                <a:t>핵심파트너쉽</a:t>
              </a:r>
              <a:r>
                <a:rPr lang="ko-KR" altLang="en-US" sz="1600" dirty="0"/>
                <a:t> </a:t>
              </a:r>
              <a:r>
                <a:rPr lang="en-US" altLang="ko-KR" sz="1600" dirty="0"/>
                <a:t>(KP)</a:t>
              </a:r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3563938" y="1299368"/>
              <a:ext cx="2016224" cy="43204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dirty="0"/>
                <a:t>핵심활동 </a:t>
              </a:r>
              <a:r>
                <a:rPr lang="en-US" altLang="ko-KR" sz="1600" dirty="0"/>
                <a:t>(KA)</a:t>
              </a:r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3563938" y="1782156"/>
              <a:ext cx="2016224" cy="43204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dirty="0"/>
                <a:t>핵심자원 </a:t>
              </a:r>
              <a:r>
                <a:rPr lang="en-US" altLang="ko-KR" sz="1600" dirty="0"/>
                <a:t>(KR)</a:t>
              </a:r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3563938" y="2264944"/>
              <a:ext cx="2016224" cy="43204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dirty="0"/>
                <a:t>제품 및 서비스 </a:t>
              </a:r>
              <a:r>
                <a:rPr lang="en-US" altLang="ko-KR" sz="1600" dirty="0"/>
                <a:t>(VP)</a:t>
              </a:r>
            </a:p>
          </p:txBody>
        </p:sp>
        <p:sp>
          <p:nvSpPr>
            <p:cNvPr id="44" name="직사각형 43"/>
            <p:cNvSpPr/>
            <p:nvPr/>
          </p:nvSpPr>
          <p:spPr>
            <a:xfrm>
              <a:off x="3563938" y="2747732"/>
              <a:ext cx="2016224" cy="43204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dirty="0"/>
                <a:t>고객관계 </a:t>
              </a:r>
              <a:r>
                <a:rPr lang="en-US" altLang="ko-KR" sz="1600" dirty="0"/>
                <a:t>(CR)</a:t>
              </a:r>
            </a:p>
          </p:txBody>
        </p:sp>
        <p:sp>
          <p:nvSpPr>
            <p:cNvPr id="45" name="직사각형 44"/>
            <p:cNvSpPr/>
            <p:nvPr/>
          </p:nvSpPr>
          <p:spPr>
            <a:xfrm>
              <a:off x="3563938" y="3230520"/>
              <a:ext cx="2016224" cy="43204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dirty="0"/>
                <a:t>채널 </a:t>
              </a:r>
              <a:r>
                <a:rPr lang="en-US" altLang="ko-KR" sz="1600" dirty="0"/>
                <a:t>(CH)</a:t>
              </a:r>
            </a:p>
          </p:txBody>
        </p:sp>
        <p:sp>
          <p:nvSpPr>
            <p:cNvPr id="46" name="직사각형 45"/>
            <p:cNvSpPr/>
            <p:nvPr/>
          </p:nvSpPr>
          <p:spPr>
            <a:xfrm>
              <a:off x="3563938" y="3713308"/>
              <a:ext cx="2016224" cy="43204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dirty="0"/>
                <a:t>고객 세분화 </a:t>
              </a:r>
              <a:r>
                <a:rPr lang="en-US" altLang="ko-KR" sz="1600" dirty="0"/>
                <a:t>(CS)</a:t>
              </a:r>
            </a:p>
          </p:txBody>
        </p:sp>
        <p:sp>
          <p:nvSpPr>
            <p:cNvPr id="47" name="직사각형 46"/>
            <p:cNvSpPr/>
            <p:nvPr/>
          </p:nvSpPr>
          <p:spPr>
            <a:xfrm>
              <a:off x="3563938" y="4196096"/>
              <a:ext cx="2016224" cy="43204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dirty="0"/>
                <a:t>비용구조 </a:t>
              </a:r>
              <a:r>
                <a:rPr lang="en-US" altLang="ko-KR" sz="1600" dirty="0"/>
                <a:t>(C$)</a:t>
              </a:r>
            </a:p>
          </p:txBody>
        </p:sp>
        <p:sp>
          <p:nvSpPr>
            <p:cNvPr id="48" name="직사각형 47"/>
            <p:cNvSpPr/>
            <p:nvPr/>
          </p:nvSpPr>
          <p:spPr>
            <a:xfrm>
              <a:off x="3563938" y="4678884"/>
              <a:ext cx="2016224" cy="43204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dirty="0" err="1"/>
                <a:t>수익원</a:t>
              </a:r>
              <a:r>
                <a:rPr lang="ko-KR" altLang="en-US" sz="1600" dirty="0"/>
                <a:t> </a:t>
              </a:r>
              <a:r>
                <a:rPr lang="en-US" altLang="ko-KR" sz="1600" dirty="0"/>
                <a:t>(R$)</a:t>
              </a:r>
            </a:p>
          </p:txBody>
        </p:sp>
        <p:sp>
          <p:nvSpPr>
            <p:cNvPr id="49" name="직사각형 48"/>
            <p:cNvSpPr/>
            <p:nvPr/>
          </p:nvSpPr>
          <p:spPr>
            <a:xfrm>
              <a:off x="3563938" y="5161672"/>
              <a:ext cx="2016224" cy="43204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dirty="0"/>
                <a:t>사회적 비용 </a:t>
              </a:r>
              <a:r>
                <a:rPr lang="en-US" altLang="ko-KR" sz="1600" dirty="0"/>
                <a:t>(SC)</a:t>
              </a:r>
            </a:p>
          </p:txBody>
        </p:sp>
        <p:sp>
          <p:nvSpPr>
            <p:cNvPr id="50" name="직사각형 49"/>
            <p:cNvSpPr/>
            <p:nvPr/>
          </p:nvSpPr>
          <p:spPr>
            <a:xfrm>
              <a:off x="3563938" y="333792"/>
              <a:ext cx="2016224" cy="43204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dirty="0" err="1"/>
                <a:t>소셜미션</a:t>
              </a:r>
              <a:r>
                <a:rPr lang="ko-KR" altLang="en-US" sz="1600" dirty="0"/>
                <a:t> </a:t>
              </a:r>
              <a:r>
                <a:rPr lang="en-US" altLang="ko-KR" sz="1600" dirty="0"/>
                <a:t>(SM)</a:t>
              </a:r>
            </a:p>
          </p:txBody>
        </p:sp>
        <p:sp>
          <p:nvSpPr>
            <p:cNvPr id="51" name="직사각형 50"/>
            <p:cNvSpPr/>
            <p:nvPr/>
          </p:nvSpPr>
          <p:spPr>
            <a:xfrm>
              <a:off x="3563938" y="5644460"/>
              <a:ext cx="2016224" cy="43204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dirty="0"/>
                <a:t>사회적 편익 </a:t>
              </a:r>
              <a:r>
                <a:rPr lang="en-US" altLang="ko-KR" sz="1600" dirty="0"/>
                <a:t>(SB)</a:t>
              </a:r>
            </a:p>
          </p:txBody>
        </p:sp>
        <p:sp>
          <p:nvSpPr>
            <p:cNvPr id="52" name="직사각형 51"/>
            <p:cNvSpPr/>
            <p:nvPr/>
          </p:nvSpPr>
          <p:spPr>
            <a:xfrm>
              <a:off x="3563938" y="6127244"/>
              <a:ext cx="2016224" cy="43204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dirty="0"/>
                <a:t>기타</a:t>
              </a:r>
            </a:p>
          </p:txBody>
        </p:sp>
      </p:grpSp>
      <p:sp>
        <p:nvSpPr>
          <p:cNvPr id="54" name="양쪽 모서리가 둥근 사각형 53"/>
          <p:cNvSpPr/>
          <p:nvPr/>
        </p:nvSpPr>
        <p:spPr>
          <a:xfrm>
            <a:off x="467544" y="189156"/>
            <a:ext cx="2448272" cy="36066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>
              <a:lumMod val="20000"/>
              <a:lumOff val="80000"/>
            </a:schemeClr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600" b="1" dirty="0" smtClean="0">
                <a:solidFill>
                  <a:schemeClr val="tx1"/>
                </a:solidFill>
              </a:rPr>
              <a:t>어려움</a:t>
            </a:r>
            <a:endParaRPr lang="ko-KR" altLang="en-US" sz="1600" b="1" dirty="0">
              <a:solidFill>
                <a:schemeClr val="tx1"/>
              </a:solidFill>
            </a:endParaRPr>
          </a:p>
        </p:txBody>
      </p:sp>
      <p:sp>
        <p:nvSpPr>
          <p:cNvPr id="56" name="양쪽 모서리가 둥근 사각형 55"/>
          <p:cNvSpPr/>
          <p:nvPr/>
        </p:nvSpPr>
        <p:spPr>
          <a:xfrm>
            <a:off x="6273984" y="189156"/>
            <a:ext cx="2448272" cy="36066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>
              <a:lumMod val="20000"/>
              <a:lumOff val="80000"/>
            </a:schemeClr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600" b="1" dirty="0" smtClean="0">
                <a:solidFill>
                  <a:schemeClr val="tx1"/>
                </a:solidFill>
              </a:rPr>
              <a:t>원인</a:t>
            </a:r>
            <a:endParaRPr lang="ko-KR" altLang="en-US" sz="1600" b="1" dirty="0">
              <a:solidFill>
                <a:schemeClr val="tx1"/>
              </a:solidFill>
            </a:endParaRPr>
          </a:p>
        </p:txBody>
      </p:sp>
      <p:sp>
        <p:nvSpPr>
          <p:cNvPr id="57" name="직사각형 56"/>
          <p:cNvSpPr/>
          <p:nvPr/>
        </p:nvSpPr>
        <p:spPr>
          <a:xfrm>
            <a:off x="467544" y="702216"/>
            <a:ext cx="2448272" cy="175751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altLang="ko-KR" sz="1600" dirty="0"/>
          </a:p>
        </p:txBody>
      </p:sp>
      <p:sp>
        <p:nvSpPr>
          <p:cNvPr id="58" name="직사각형 57"/>
          <p:cNvSpPr/>
          <p:nvPr/>
        </p:nvSpPr>
        <p:spPr>
          <a:xfrm>
            <a:off x="467544" y="2751996"/>
            <a:ext cx="2448272" cy="175751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altLang="ko-KR" sz="1600" dirty="0"/>
          </a:p>
        </p:txBody>
      </p:sp>
      <p:sp>
        <p:nvSpPr>
          <p:cNvPr id="59" name="직사각형 58"/>
          <p:cNvSpPr/>
          <p:nvPr/>
        </p:nvSpPr>
        <p:spPr>
          <a:xfrm>
            <a:off x="467544" y="4801776"/>
            <a:ext cx="2448272" cy="175751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altLang="ko-KR" sz="1600" dirty="0"/>
          </a:p>
        </p:txBody>
      </p:sp>
      <p:sp>
        <p:nvSpPr>
          <p:cNvPr id="60" name="직사각형 59"/>
          <p:cNvSpPr/>
          <p:nvPr/>
        </p:nvSpPr>
        <p:spPr>
          <a:xfrm>
            <a:off x="6273984" y="702216"/>
            <a:ext cx="2448272" cy="175751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altLang="ko-KR" sz="1600" dirty="0"/>
          </a:p>
        </p:txBody>
      </p:sp>
      <p:sp>
        <p:nvSpPr>
          <p:cNvPr id="61" name="직사각형 60"/>
          <p:cNvSpPr/>
          <p:nvPr/>
        </p:nvSpPr>
        <p:spPr>
          <a:xfrm>
            <a:off x="6273984" y="2751996"/>
            <a:ext cx="2448272" cy="175751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altLang="ko-KR" sz="1600" dirty="0"/>
          </a:p>
        </p:txBody>
      </p:sp>
      <p:sp>
        <p:nvSpPr>
          <p:cNvPr id="62" name="직사각형 61"/>
          <p:cNvSpPr/>
          <p:nvPr/>
        </p:nvSpPr>
        <p:spPr>
          <a:xfrm>
            <a:off x="6273984" y="4801776"/>
            <a:ext cx="2448272" cy="175751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altLang="ko-KR" sz="1600" dirty="0"/>
          </a:p>
        </p:txBody>
      </p:sp>
    </p:spTree>
    <p:extLst>
      <p:ext uri="{BB962C8B-B14F-4D97-AF65-F5344CB8AC3E}">
        <p14:creationId xmlns:p14="http://schemas.microsoft.com/office/powerpoint/2010/main" val="3782512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사회적기업</a:t>
            </a:r>
            <a:r>
              <a:rPr lang="ko-KR" altLang="en-US" dirty="0"/>
              <a:t> 창업 성공은</a:t>
            </a:r>
            <a:r>
              <a:rPr lang="en-US" altLang="ko-KR" dirty="0"/>
              <a:t>? 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18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Picture 4" descr="타원3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4463" y="2473338"/>
            <a:ext cx="5393960" cy="2768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그룹 5"/>
          <p:cNvGrpSpPr/>
          <p:nvPr/>
        </p:nvGrpSpPr>
        <p:grpSpPr>
          <a:xfrm>
            <a:off x="3261009" y="1298949"/>
            <a:ext cx="2460868" cy="2348778"/>
            <a:chOff x="6604001" y="552387"/>
            <a:chExt cx="3124202" cy="2981898"/>
          </a:xfrm>
        </p:grpSpPr>
        <p:pic>
          <p:nvPicPr>
            <p:cNvPr id="7" name="그림 6"/>
            <p:cNvPicPr>
              <a:picLocks noChangeAspect="1"/>
            </p:cNvPicPr>
            <p:nvPr/>
          </p:nvPicPr>
          <p:blipFill>
            <a:blip r:embed="rId4" cstate="print">
              <a:duotone>
                <a:srgbClr val="F79646">
                  <a:shade val="45000"/>
                  <a:satMod val="135000"/>
                </a:srgbClr>
                <a:prstClr val="white"/>
              </a:duotone>
              <a:lum bright="-30000" contras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04001" y="552387"/>
              <a:ext cx="3124202" cy="2981898"/>
            </a:xfrm>
            <a:prstGeom prst="rect">
              <a:avLst/>
            </a:prstGeom>
          </p:spPr>
        </p:pic>
        <p:pic>
          <p:nvPicPr>
            <p:cNvPr id="8" name="Picture 6" descr="11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017" t="51054" r="33443" b="23419"/>
            <a:stretch>
              <a:fillRect/>
            </a:stretch>
          </p:blipFill>
          <p:spPr bwMode="auto">
            <a:xfrm>
              <a:off x="8922047" y="1061120"/>
              <a:ext cx="709263" cy="8123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그룹 8"/>
          <p:cNvGrpSpPr/>
          <p:nvPr/>
        </p:nvGrpSpPr>
        <p:grpSpPr>
          <a:xfrm>
            <a:off x="613343" y="2817066"/>
            <a:ext cx="2460868" cy="2348778"/>
            <a:chOff x="6604001" y="552387"/>
            <a:chExt cx="3124202" cy="2981898"/>
          </a:xfrm>
        </p:grpSpPr>
        <p:pic>
          <p:nvPicPr>
            <p:cNvPr id="10" name="그림 9"/>
            <p:cNvPicPr>
              <a:picLocks noChangeAspect="1"/>
            </p:cNvPicPr>
            <p:nvPr/>
          </p:nvPicPr>
          <p:blipFill>
            <a:blip r:embed="rId4" cstate="print">
              <a:duotone>
                <a:srgbClr val="F79646">
                  <a:shade val="45000"/>
                  <a:satMod val="135000"/>
                </a:srgbClr>
                <a:prstClr val="white"/>
              </a:duotone>
              <a:lum bright="-30000" contras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04001" y="552387"/>
              <a:ext cx="3124202" cy="2981898"/>
            </a:xfrm>
            <a:prstGeom prst="rect">
              <a:avLst/>
            </a:prstGeom>
          </p:spPr>
        </p:pic>
        <p:pic>
          <p:nvPicPr>
            <p:cNvPr id="11" name="Picture 6" descr="11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017" t="51054" r="33443" b="23419"/>
            <a:stretch>
              <a:fillRect/>
            </a:stretch>
          </p:blipFill>
          <p:spPr bwMode="auto">
            <a:xfrm>
              <a:off x="8922047" y="1061120"/>
              <a:ext cx="709263" cy="8123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2" name="그룹 11"/>
          <p:cNvGrpSpPr/>
          <p:nvPr/>
        </p:nvGrpSpPr>
        <p:grpSpPr>
          <a:xfrm>
            <a:off x="6004208" y="2817066"/>
            <a:ext cx="2460868" cy="2348778"/>
            <a:chOff x="6604001" y="552387"/>
            <a:chExt cx="3124202" cy="2981898"/>
          </a:xfrm>
        </p:grpSpPr>
        <p:pic>
          <p:nvPicPr>
            <p:cNvPr id="13" name="그림 12"/>
            <p:cNvPicPr>
              <a:picLocks noChangeAspect="1"/>
            </p:cNvPicPr>
            <p:nvPr/>
          </p:nvPicPr>
          <p:blipFill>
            <a:blip r:embed="rId4" cstate="print">
              <a:duotone>
                <a:srgbClr val="F79646">
                  <a:shade val="45000"/>
                  <a:satMod val="135000"/>
                </a:srgbClr>
                <a:prstClr val="white"/>
              </a:duotone>
              <a:lum bright="-30000" contras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04001" y="552387"/>
              <a:ext cx="3124202" cy="2981898"/>
            </a:xfrm>
            <a:prstGeom prst="rect">
              <a:avLst/>
            </a:prstGeom>
          </p:spPr>
        </p:pic>
        <p:pic>
          <p:nvPicPr>
            <p:cNvPr id="14" name="Picture 6" descr="11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017" t="51054" r="33443" b="23419"/>
            <a:stretch>
              <a:fillRect/>
            </a:stretch>
          </p:blipFill>
          <p:spPr bwMode="auto">
            <a:xfrm>
              <a:off x="8922047" y="1061120"/>
              <a:ext cx="709263" cy="8123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5" name="그룹 14"/>
          <p:cNvGrpSpPr/>
          <p:nvPr/>
        </p:nvGrpSpPr>
        <p:grpSpPr>
          <a:xfrm>
            <a:off x="3261009" y="4067533"/>
            <a:ext cx="2460868" cy="2348778"/>
            <a:chOff x="6604001" y="552387"/>
            <a:chExt cx="3124202" cy="2981898"/>
          </a:xfrm>
        </p:grpSpPr>
        <p:pic>
          <p:nvPicPr>
            <p:cNvPr id="16" name="그림 15"/>
            <p:cNvPicPr>
              <a:picLocks noChangeAspect="1"/>
            </p:cNvPicPr>
            <p:nvPr/>
          </p:nvPicPr>
          <p:blipFill>
            <a:blip r:embed="rId4" cstate="print">
              <a:duotone>
                <a:srgbClr val="F79646">
                  <a:shade val="45000"/>
                  <a:satMod val="135000"/>
                </a:srgbClr>
                <a:prstClr val="white"/>
              </a:duotone>
              <a:lum bright="-30000" contras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04001" y="552387"/>
              <a:ext cx="3124202" cy="2981898"/>
            </a:xfrm>
            <a:prstGeom prst="rect">
              <a:avLst/>
            </a:prstGeom>
          </p:spPr>
        </p:pic>
        <p:pic>
          <p:nvPicPr>
            <p:cNvPr id="17" name="Picture 6" descr="11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017" t="51054" r="33443" b="23419"/>
            <a:stretch>
              <a:fillRect/>
            </a:stretch>
          </p:blipFill>
          <p:spPr bwMode="auto">
            <a:xfrm>
              <a:off x="8922047" y="1061120"/>
              <a:ext cx="709263" cy="8123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1082404" y="3568700"/>
            <a:ext cx="1544012" cy="76944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ko-KR" sz="2400" b="1" dirty="0">
                <a:latin typeface="+mn-ea"/>
              </a:rPr>
              <a:t>SV</a:t>
            </a:r>
            <a:r>
              <a:rPr kumimoji="0" lang="ko-KR" altLang="en-US" sz="2400" b="1" dirty="0">
                <a:latin typeface="+mn-ea"/>
              </a:rPr>
              <a:t>형</a:t>
            </a:r>
            <a:endParaRPr kumimoji="0" lang="en-US" altLang="ko-KR" sz="2400" b="1" dirty="0">
              <a:latin typeface="+mn-ea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ko-KR" altLang="en-US" sz="2000" b="1" dirty="0">
                <a:latin typeface="+mn-ea"/>
              </a:rPr>
              <a:t>비즈니스모델</a:t>
            </a:r>
            <a:endParaRPr kumimoji="0" lang="ko-KR" altLang="en-US" sz="2400" b="1" dirty="0">
              <a:latin typeface="+mn-ea"/>
            </a:endParaRPr>
          </a:p>
        </p:txBody>
      </p:sp>
      <p:sp>
        <p:nvSpPr>
          <p:cNvPr id="19" name="Text Box 13"/>
          <p:cNvSpPr txBox="1">
            <a:spLocks noChangeArrowheads="1"/>
          </p:cNvSpPr>
          <p:nvPr/>
        </p:nvSpPr>
        <p:spPr bwMode="auto">
          <a:xfrm>
            <a:off x="4074273" y="4991100"/>
            <a:ext cx="816249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ko-KR" sz="2400" b="1" dirty="0">
                <a:latin typeface="+mn-ea"/>
              </a:rPr>
              <a:t>Infra</a:t>
            </a:r>
            <a:endParaRPr kumimoji="0" lang="ko-KR" altLang="en-US" sz="2400" b="1" dirty="0">
              <a:latin typeface="+mn-ea"/>
            </a:endParaRPr>
          </a:p>
        </p:txBody>
      </p:sp>
      <p:sp>
        <p:nvSpPr>
          <p:cNvPr id="20" name="Text Box 17"/>
          <p:cNvSpPr txBox="1">
            <a:spLocks noChangeArrowheads="1"/>
          </p:cNvSpPr>
          <p:nvPr/>
        </p:nvSpPr>
        <p:spPr bwMode="auto">
          <a:xfrm>
            <a:off x="6483350" y="3813175"/>
            <a:ext cx="1473026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ko-KR" altLang="en-US" sz="2400" b="1" dirty="0">
                <a:latin typeface="+mn-ea"/>
              </a:rPr>
              <a:t>사업 역량</a:t>
            </a:r>
          </a:p>
        </p:txBody>
      </p:sp>
      <p:sp>
        <p:nvSpPr>
          <p:cNvPr id="21" name="Text Box 22"/>
          <p:cNvSpPr txBox="1">
            <a:spLocks noChangeArrowheads="1"/>
          </p:cNvSpPr>
          <p:nvPr/>
        </p:nvSpPr>
        <p:spPr bwMode="auto">
          <a:xfrm>
            <a:off x="3843248" y="2038782"/>
            <a:ext cx="1278301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ko-KR" altLang="en-US" sz="2400" b="1" dirty="0">
                <a:latin typeface="+mn-ea"/>
              </a:rPr>
              <a:t>사회적 </a:t>
            </a:r>
            <a:r>
              <a:rPr kumimoji="0" lang="en-US" altLang="ko-KR" sz="2400" b="1" dirty="0" smtClean="0">
                <a:latin typeface="+mn-ea"/>
              </a:rPr>
              <a:t/>
            </a:r>
            <a:br>
              <a:rPr kumimoji="0" lang="en-US" altLang="ko-KR" sz="2400" b="1" dirty="0" smtClean="0">
                <a:latin typeface="+mn-ea"/>
              </a:rPr>
            </a:br>
            <a:r>
              <a:rPr kumimoji="0" lang="ko-KR" altLang="en-US" sz="2400" b="1" dirty="0" smtClean="0">
                <a:latin typeface="+mn-ea"/>
              </a:rPr>
              <a:t>기업가</a:t>
            </a:r>
            <a:endParaRPr kumimoji="0" lang="ko-KR" altLang="en-US" sz="24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9533692"/>
      </p:ext>
    </p:extLst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[</a:t>
            </a:r>
            <a:r>
              <a:rPr lang="ko-KR" altLang="en-US" dirty="0" smtClean="0"/>
              <a:t>활동</a:t>
            </a:r>
            <a:r>
              <a:rPr lang="en-US" altLang="ko-KR" dirty="0" smtClean="0"/>
              <a:t>] </a:t>
            </a:r>
            <a:r>
              <a:rPr lang="ko-KR" altLang="en-US" dirty="0" err="1" smtClean="0"/>
              <a:t>인큐베이팅</a:t>
            </a:r>
            <a:r>
              <a:rPr lang="ko-KR" altLang="en-US" dirty="0" smtClean="0"/>
              <a:t> 하면서 </a:t>
            </a:r>
            <a:r>
              <a:rPr lang="ko-KR" altLang="en-US" dirty="0"/>
              <a:t>겪는 어려움 </a:t>
            </a:r>
            <a:r>
              <a:rPr lang="ko-KR" altLang="en-US" dirty="0" smtClean="0"/>
              <a:t>공유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180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양쪽 모서리가 둥근 사각형 4"/>
          <p:cNvSpPr/>
          <p:nvPr/>
        </p:nvSpPr>
        <p:spPr>
          <a:xfrm>
            <a:off x="287524" y="1988840"/>
            <a:ext cx="8568952" cy="4464496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590872" y="2826796"/>
            <a:ext cx="8229600" cy="31944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1pPr>
            <a:lvl2pPr marL="4572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2pPr>
            <a:lvl3pPr marL="9144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3pPr>
            <a:lvl4pPr marL="13716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4pPr>
            <a:lvl5pPr marL="18288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dirty="0" smtClean="0"/>
              <a:t>3. </a:t>
            </a:r>
            <a:r>
              <a:rPr lang="ko-KR" altLang="en-US" sz="2000" dirty="0" smtClean="0"/>
              <a:t>팀원들이 공통적으로 겪는 어려움과 </a:t>
            </a:r>
            <a:r>
              <a:rPr lang="en-US" altLang="ko-KR" sz="2000" dirty="0" smtClean="0"/>
              <a:t/>
            </a:r>
            <a:br>
              <a:rPr lang="en-US" altLang="ko-KR" sz="2000" dirty="0" smtClean="0"/>
            </a:br>
            <a:r>
              <a:rPr lang="en-US" altLang="ko-KR" sz="2000" dirty="0" smtClean="0"/>
              <a:t>   </a:t>
            </a:r>
            <a:r>
              <a:rPr lang="ko-KR" altLang="en-US" sz="2000" dirty="0" smtClean="0"/>
              <a:t>그 이유를 논의과정을 거쳐 </a:t>
            </a:r>
            <a:r>
              <a:rPr lang="en-US" altLang="ko-KR" sz="2000" dirty="0" smtClean="0"/>
              <a:t/>
            </a:r>
            <a:br>
              <a:rPr lang="en-US" altLang="ko-KR" sz="2000" dirty="0" smtClean="0"/>
            </a:br>
            <a:r>
              <a:rPr lang="en-US" altLang="ko-KR" sz="2000" dirty="0" smtClean="0"/>
              <a:t>   </a:t>
            </a:r>
            <a:r>
              <a:rPr lang="ko-KR" altLang="en-US" sz="2000" dirty="0" smtClean="0"/>
              <a:t>전지에 정리합니다</a:t>
            </a:r>
            <a:r>
              <a:rPr lang="en-US" altLang="ko-KR" sz="2000" dirty="0" smtClean="0"/>
              <a:t>.</a:t>
            </a:r>
          </a:p>
        </p:txBody>
      </p:sp>
      <p:sp>
        <p:nvSpPr>
          <p:cNvPr id="7" name="양쪽 모서리가 둥근 사각형 6"/>
          <p:cNvSpPr/>
          <p:nvPr/>
        </p:nvSpPr>
        <p:spPr>
          <a:xfrm>
            <a:off x="294714" y="1988840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>
                <a:solidFill>
                  <a:schemeClr val="tx1"/>
                </a:solidFill>
              </a:rPr>
              <a:t>STEP</a:t>
            </a:r>
            <a:endParaRPr lang="ko-KR" altLang="en-US" sz="2800" b="1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327272" y="1988840"/>
            <a:ext cx="1478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/>
              <a:t>소요시간 </a:t>
            </a:r>
            <a:r>
              <a:rPr lang="en-US" altLang="ko-KR" sz="1400" b="1" dirty="0" smtClean="0"/>
              <a:t>:</a:t>
            </a:r>
            <a:r>
              <a:rPr lang="ko-KR" altLang="en-US" sz="1400" b="1" dirty="0"/>
              <a:t> </a:t>
            </a:r>
            <a:r>
              <a:rPr lang="en-US" altLang="ko-KR" sz="1400" b="1" dirty="0" smtClean="0"/>
              <a:t>15min</a:t>
            </a:r>
            <a:endParaRPr lang="en-US" sz="1400" b="1" dirty="0"/>
          </a:p>
        </p:txBody>
      </p:sp>
      <p:pic>
        <p:nvPicPr>
          <p:cNvPr id="14" name="Picture 2" descr="C:\Users\위현진\AppData\Local\Microsoft\Windows\Temporary Internet Files\Content.IE5\QXLNBWJK\MC900433921[1].png">
            <a:hlinkClick r:id="rId3" action="ppaction://program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522" y="1782316"/>
            <a:ext cx="638572" cy="63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 descr="C:\Users\meehoo\AppData\Local\Microsoft\Windows\Temporary Internet Files\Content.IE5\R24GBRPB\MP900422803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2872" y="2808311"/>
            <a:ext cx="3420527" cy="34205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chemeClr val="bg1">
                <a:lumMod val="50000"/>
              </a:schemeClr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982734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[</a:t>
            </a:r>
            <a:r>
              <a:rPr lang="ko-KR" altLang="en-US" dirty="0" smtClean="0"/>
              <a:t>활동</a:t>
            </a:r>
            <a:r>
              <a:rPr lang="en-US" altLang="ko-KR" dirty="0" smtClean="0"/>
              <a:t>] </a:t>
            </a:r>
            <a:r>
              <a:rPr lang="ko-KR" altLang="en-US" dirty="0" err="1" smtClean="0"/>
              <a:t>인큐베이팅하면서</a:t>
            </a:r>
            <a:r>
              <a:rPr lang="ko-KR" altLang="en-US" dirty="0" smtClean="0"/>
              <a:t> </a:t>
            </a:r>
            <a:r>
              <a:rPr lang="ko-KR" altLang="en-US" dirty="0"/>
              <a:t>겪는 어려움 </a:t>
            </a:r>
            <a:r>
              <a:rPr lang="ko-KR" altLang="en-US" dirty="0" smtClean="0"/>
              <a:t>공유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181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양쪽 모서리가 둥근 사각형 4"/>
          <p:cNvSpPr/>
          <p:nvPr/>
        </p:nvSpPr>
        <p:spPr>
          <a:xfrm>
            <a:off x="287524" y="1988840"/>
            <a:ext cx="8568952" cy="4464496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590872" y="2826796"/>
            <a:ext cx="8229600" cy="31944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1pPr>
            <a:lvl2pPr marL="4572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2pPr>
            <a:lvl3pPr marL="9144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3pPr>
            <a:lvl4pPr marL="13716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4pPr>
            <a:lvl5pPr marL="18288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dirty="0"/>
              <a:t>4</a:t>
            </a:r>
            <a:r>
              <a:rPr lang="en-US" altLang="ko-KR" sz="2000" dirty="0" smtClean="0"/>
              <a:t>. </a:t>
            </a:r>
            <a:r>
              <a:rPr lang="ko-KR" altLang="en-US" sz="2000" dirty="0" smtClean="0"/>
              <a:t>발표자를 선정하여 </a:t>
            </a:r>
            <a:r>
              <a:rPr lang="ko-KR" altLang="en-US" sz="2000" dirty="0"/>
              <a:t>팀에서 작성한 내용을 </a:t>
            </a:r>
            <a:r>
              <a:rPr lang="ko-KR" altLang="en-US" sz="2000" dirty="0" smtClean="0"/>
              <a:t>전체 발표를 </a:t>
            </a:r>
            <a:r>
              <a:rPr lang="ko-KR" altLang="en-US" sz="2000" dirty="0"/>
              <a:t>실시합니다</a:t>
            </a:r>
            <a:r>
              <a:rPr lang="en-US" altLang="ko-KR" sz="2000" dirty="0"/>
              <a:t>.</a:t>
            </a:r>
          </a:p>
        </p:txBody>
      </p:sp>
      <p:sp>
        <p:nvSpPr>
          <p:cNvPr id="7" name="양쪽 모서리가 둥근 사각형 6"/>
          <p:cNvSpPr/>
          <p:nvPr/>
        </p:nvSpPr>
        <p:spPr>
          <a:xfrm>
            <a:off x="294714" y="1988840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>
                <a:solidFill>
                  <a:schemeClr val="tx1"/>
                </a:solidFill>
              </a:rPr>
              <a:t>STEP</a:t>
            </a:r>
            <a:endParaRPr lang="ko-KR" altLang="en-US" sz="2800" b="1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327272" y="1988840"/>
            <a:ext cx="1478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/>
              <a:t>소요시간 </a:t>
            </a:r>
            <a:r>
              <a:rPr lang="en-US" altLang="ko-KR" sz="1400" b="1" dirty="0" smtClean="0"/>
              <a:t>:</a:t>
            </a:r>
            <a:r>
              <a:rPr lang="ko-KR" altLang="en-US" sz="1400" b="1" dirty="0"/>
              <a:t> </a:t>
            </a:r>
            <a:r>
              <a:rPr lang="en-US" altLang="ko-KR" sz="1400" b="1" dirty="0" smtClean="0"/>
              <a:t>15min</a:t>
            </a:r>
            <a:endParaRPr lang="en-US" sz="1400" b="1" dirty="0"/>
          </a:p>
        </p:txBody>
      </p:sp>
      <p:pic>
        <p:nvPicPr>
          <p:cNvPr id="14" name="Picture 2" descr="C:\Users\위현진\AppData\Local\Microsoft\Windows\Temporary Internet Files\Content.IE5\QXLNBWJK\MC900433921[1].png">
            <a:hlinkClick r:id="rId3" action="ppaction://program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522" y="1782316"/>
            <a:ext cx="638572" cy="63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그룹 7"/>
          <p:cNvGrpSpPr>
            <a:grpSpLocks/>
          </p:cNvGrpSpPr>
          <p:nvPr/>
        </p:nvGrpSpPr>
        <p:grpSpPr bwMode="auto">
          <a:xfrm>
            <a:off x="2886512" y="3284984"/>
            <a:ext cx="3152775" cy="3333750"/>
            <a:chOff x="468313" y="2400300"/>
            <a:chExt cx="3152775" cy="3333750"/>
          </a:xfrm>
        </p:grpSpPr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8313" y="2400300"/>
              <a:ext cx="3152775" cy="333375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3" descr="C:\Users\위현진\AppData\Local\Microsoft\Windows\Temporary Internet Files\Content.IE5\QXLNBWJK\MC900440388[1]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5576" y="2492896"/>
              <a:ext cx="1123528" cy="1123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915617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사회적기업의</a:t>
            </a:r>
            <a:r>
              <a:rPr lang="ko-KR" altLang="en-US" dirty="0"/>
              <a:t> 비즈니스 모델 문제점 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182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pSp>
        <p:nvGrpSpPr>
          <p:cNvPr id="22" name="그룹 21"/>
          <p:cNvGrpSpPr/>
          <p:nvPr/>
        </p:nvGrpSpPr>
        <p:grpSpPr>
          <a:xfrm>
            <a:off x="575603" y="1425371"/>
            <a:ext cx="7915854" cy="838608"/>
            <a:chOff x="701528" y="2093952"/>
            <a:chExt cx="7517633" cy="796421"/>
          </a:xfrm>
        </p:grpSpPr>
        <p:sp>
          <p:nvSpPr>
            <p:cNvPr id="23" name="Rectangle 4"/>
            <p:cNvSpPr>
              <a:spLocks noChangeArrowheads="1"/>
            </p:cNvSpPr>
            <p:nvPr/>
          </p:nvSpPr>
          <p:spPr bwMode="auto">
            <a:xfrm>
              <a:off x="971600" y="2093952"/>
              <a:ext cx="7247561" cy="796421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ko-KR" altLang="en-US" dirty="0"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24" name="Rectangle 6"/>
            <p:cNvSpPr>
              <a:spLocks noChangeArrowheads="1"/>
            </p:cNvSpPr>
            <p:nvPr/>
          </p:nvSpPr>
          <p:spPr bwMode="auto">
            <a:xfrm>
              <a:off x="1176150" y="2219210"/>
              <a:ext cx="5081689" cy="3714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none" lIns="54000" tIns="10800" rIns="54000" bIns="10800" anchor="ctr">
              <a:spAutoFit/>
            </a:bodyPr>
            <a:lstStyle/>
            <a:p>
              <a:pPr latinLnBrk="0"/>
              <a:r>
                <a:rPr lang="ko-KR" altLang="en-US" sz="2400" b="1" dirty="0">
                  <a:latin typeface="+mn-ea"/>
                </a:rPr>
                <a:t>미션과 비즈니스 모델과 연계 부족 </a:t>
              </a:r>
              <a:r>
                <a:rPr lang="en-US" altLang="ko-KR" sz="2400" b="1" dirty="0">
                  <a:latin typeface="+mn-ea"/>
                </a:rPr>
                <a:t>_ </a:t>
              </a:r>
              <a:r>
                <a:rPr lang="ko-KR" altLang="en-US" sz="2400" b="1" dirty="0">
                  <a:latin typeface="+mn-ea"/>
                </a:rPr>
                <a:t>공감 </a:t>
              </a:r>
            </a:p>
          </p:txBody>
        </p:sp>
        <p:grpSp>
          <p:nvGrpSpPr>
            <p:cNvPr id="25" name="그룹 24"/>
            <p:cNvGrpSpPr/>
            <p:nvPr/>
          </p:nvGrpSpPr>
          <p:grpSpPr>
            <a:xfrm>
              <a:off x="701528" y="2166009"/>
              <a:ext cx="474622" cy="483946"/>
              <a:chOff x="-1125784" y="1681184"/>
              <a:chExt cx="474622" cy="483946"/>
            </a:xfrm>
          </p:grpSpPr>
          <p:sp>
            <p:nvSpPr>
              <p:cNvPr id="26" name="타원 25"/>
              <p:cNvSpPr/>
              <p:nvPr/>
            </p:nvSpPr>
            <p:spPr>
              <a:xfrm>
                <a:off x="-1044624" y="1781650"/>
                <a:ext cx="312303" cy="31230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27" name="Picture 32"/>
              <p:cNvPicPr>
                <a:picLocks noChangeAspect="1"/>
              </p:cNvPicPr>
              <p:nvPr/>
            </p:nvPicPr>
            <p:blipFill rotWithShape="1">
              <a:blip r:embed="rId3" cstate="print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23256" b="78837" l="30645" r="68871"/>
                        </a14:imgEffect>
                      </a14:imgLayer>
                    </a14:imgProps>
                  </a:ext>
                </a:extLst>
              </a:blip>
              <a:srcRect l="30581" t="21875" r="30468" b="20860"/>
              <a:stretch/>
            </p:blipFill>
            <p:spPr>
              <a:xfrm>
                <a:off x="-1125784" y="1681184"/>
                <a:ext cx="474622" cy="483946"/>
              </a:xfrm>
              <a:prstGeom prst="rect">
                <a:avLst/>
              </a:prstGeom>
            </p:spPr>
          </p:pic>
        </p:grpSp>
      </p:grpSp>
      <p:grpSp>
        <p:nvGrpSpPr>
          <p:cNvPr id="28" name="그룹 27"/>
          <p:cNvGrpSpPr/>
          <p:nvPr/>
        </p:nvGrpSpPr>
        <p:grpSpPr>
          <a:xfrm>
            <a:off x="575603" y="2667317"/>
            <a:ext cx="7915854" cy="838608"/>
            <a:chOff x="701528" y="2093952"/>
            <a:chExt cx="7517633" cy="796421"/>
          </a:xfrm>
        </p:grpSpPr>
        <p:sp>
          <p:nvSpPr>
            <p:cNvPr id="29" name="Rectangle 4"/>
            <p:cNvSpPr>
              <a:spLocks noChangeArrowheads="1"/>
            </p:cNvSpPr>
            <p:nvPr/>
          </p:nvSpPr>
          <p:spPr bwMode="auto">
            <a:xfrm>
              <a:off x="971600" y="2093952"/>
              <a:ext cx="7247561" cy="796421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ko-KR" altLang="en-US" dirty="0"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30" name="Rectangle 6"/>
            <p:cNvSpPr>
              <a:spLocks noChangeArrowheads="1"/>
            </p:cNvSpPr>
            <p:nvPr/>
          </p:nvSpPr>
          <p:spPr bwMode="auto">
            <a:xfrm>
              <a:off x="1176150" y="2219210"/>
              <a:ext cx="2448004" cy="3714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none" lIns="54000" tIns="10800" rIns="54000" bIns="10800" anchor="ctr">
              <a:spAutoFit/>
            </a:bodyPr>
            <a:lstStyle/>
            <a:p>
              <a:pPr latinLnBrk="0"/>
              <a:r>
                <a:rPr lang="ko-KR" altLang="en-US" sz="2400" b="1" dirty="0">
                  <a:latin typeface="+mn-ea"/>
                </a:rPr>
                <a:t>고객 인지적 차별화 </a:t>
              </a:r>
            </a:p>
          </p:txBody>
        </p:sp>
        <p:grpSp>
          <p:nvGrpSpPr>
            <p:cNvPr id="31" name="그룹 30"/>
            <p:cNvGrpSpPr/>
            <p:nvPr/>
          </p:nvGrpSpPr>
          <p:grpSpPr>
            <a:xfrm>
              <a:off x="701528" y="2166009"/>
              <a:ext cx="474622" cy="483946"/>
              <a:chOff x="-1125784" y="1681184"/>
              <a:chExt cx="474622" cy="483946"/>
            </a:xfrm>
          </p:grpSpPr>
          <p:sp>
            <p:nvSpPr>
              <p:cNvPr id="32" name="타원 31"/>
              <p:cNvSpPr/>
              <p:nvPr/>
            </p:nvSpPr>
            <p:spPr>
              <a:xfrm>
                <a:off x="-1044624" y="1781650"/>
                <a:ext cx="312303" cy="31230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33" name="Picture 32"/>
              <p:cNvPicPr>
                <a:picLocks noChangeAspect="1"/>
              </p:cNvPicPr>
              <p:nvPr/>
            </p:nvPicPr>
            <p:blipFill rotWithShape="1">
              <a:blip r:embed="rId3" cstate="print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23256" b="78837" l="30645" r="68871"/>
                        </a14:imgEffect>
                      </a14:imgLayer>
                    </a14:imgProps>
                  </a:ext>
                </a:extLst>
              </a:blip>
              <a:srcRect l="30581" t="21875" r="30468" b="20860"/>
              <a:stretch/>
            </p:blipFill>
            <p:spPr>
              <a:xfrm>
                <a:off x="-1125784" y="1681184"/>
                <a:ext cx="474622" cy="483946"/>
              </a:xfrm>
              <a:prstGeom prst="rect">
                <a:avLst/>
              </a:prstGeom>
            </p:spPr>
          </p:pic>
        </p:grpSp>
      </p:grpSp>
      <p:grpSp>
        <p:nvGrpSpPr>
          <p:cNvPr id="34" name="그룹 33"/>
          <p:cNvGrpSpPr/>
          <p:nvPr/>
        </p:nvGrpSpPr>
        <p:grpSpPr>
          <a:xfrm>
            <a:off x="575603" y="3909263"/>
            <a:ext cx="7915854" cy="838608"/>
            <a:chOff x="701528" y="2093952"/>
            <a:chExt cx="7517633" cy="796421"/>
          </a:xfrm>
        </p:grpSpPr>
        <p:sp>
          <p:nvSpPr>
            <p:cNvPr id="35" name="Rectangle 4"/>
            <p:cNvSpPr>
              <a:spLocks noChangeArrowheads="1"/>
            </p:cNvSpPr>
            <p:nvPr/>
          </p:nvSpPr>
          <p:spPr bwMode="auto">
            <a:xfrm>
              <a:off x="971600" y="2093952"/>
              <a:ext cx="7247561" cy="796421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ko-KR" altLang="en-US" dirty="0"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36" name="Rectangle 6"/>
            <p:cNvSpPr>
              <a:spLocks noChangeArrowheads="1"/>
            </p:cNvSpPr>
            <p:nvPr/>
          </p:nvSpPr>
          <p:spPr bwMode="auto">
            <a:xfrm>
              <a:off x="1176150" y="2219210"/>
              <a:ext cx="5080167" cy="3714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none" lIns="54000" tIns="10800" rIns="54000" bIns="10800" anchor="ctr">
              <a:spAutoFit/>
            </a:bodyPr>
            <a:lstStyle/>
            <a:p>
              <a:pPr latinLnBrk="0"/>
              <a:r>
                <a:rPr lang="ko-KR" altLang="en-US" sz="2400" b="1" dirty="0">
                  <a:latin typeface="+mn-ea"/>
                </a:rPr>
                <a:t>적정 목표 그리고 재무적 지속가능성 확보 </a:t>
              </a:r>
            </a:p>
          </p:txBody>
        </p:sp>
        <p:grpSp>
          <p:nvGrpSpPr>
            <p:cNvPr id="37" name="그룹 36"/>
            <p:cNvGrpSpPr/>
            <p:nvPr/>
          </p:nvGrpSpPr>
          <p:grpSpPr>
            <a:xfrm>
              <a:off x="701528" y="2166009"/>
              <a:ext cx="474622" cy="483946"/>
              <a:chOff x="-1125784" y="1681184"/>
              <a:chExt cx="474622" cy="483946"/>
            </a:xfrm>
          </p:grpSpPr>
          <p:sp>
            <p:nvSpPr>
              <p:cNvPr id="38" name="타원 37"/>
              <p:cNvSpPr/>
              <p:nvPr/>
            </p:nvSpPr>
            <p:spPr>
              <a:xfrm>
                <a:off x="-1044624" y="1781650"/>
                <a:ext cx="312303" cy="31230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39" name="Picture 32"/>
              <p:cNvPicPr>
                <a:picLocks noChangeAspect="1"/>
              </p:cNvPicPr>
              <p:nvPr/>
            </p:nvPicPr>
            <p:blipFill rotWithShape="1">
              <a:blip r:embed="rId3" cstate="print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23256" b="78837" l="30645" r="68871"/>
                        </a14:imgEffect>
                      </a14:imgLayer>
                    </a14:imgProps>
                  </a:ext>
                </a:extLst>
              </a:blip>
              <a:srcRect l="30581" t="21875" r="30468" b="20860"/>
              <a:stretch/>
            </p:blipFill>
            <p:spPr>
              <a:xfrm>
                <a:off x="-1125784" y="1681184"/>
                <a:ext cx="474622" cy="483946"/>
              </a:xfrm>
              <a:prstGeom prst="rect">
                <a:avLst/>
              </a:prstGeom>
            </p:spPr>
          </p:pic>
        </p:grpSp>
      </p:grpSp>
      <p:grpSp>
        <p:nvGrpSpPr>
          <p:cNvPr id="40" name="그룹 39"/>
          <p:cNvGrpSpPr/>
          <p:nvPr/>
        </p:nvGrpSpPr>
        <p:grpSpPr>
          <a:xfrm>
            <a:off x="575603" y="5151209"/>
            <a:ext cx="7915854" cy="838608"/>
            <a:chOff x="701528" y="2093952"/>
            <a:chExt cx="7517633" cy="796421"/>
          </a:xfrm>
        </p:grpSpPr>
        <p:sp>
          <p:nvSpPr>
            <p:cNvPr id="41" name="Rectangle 4"/>
            <p:cNvSpPr>
              <a:spLocks noChangeArrowheads="1"/>
            </p:cNvSpPr>
            <p:nvPr/>
          </p:nvSpPr>
          <p:spPr bwMode="auto">
            <a:xfrm>
              <a:off x="971600" y="2093952"/>
              <a:ext cx="7247561" cy="796421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ko-KR" altLang="en-US" dirty="0"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42" name="Rectangle 6"/>
            <p:cNvSpPr>
              <a:spLocks noChangeArrowheads="1"/>
            </p:cNvSpPr>
            <p:nvPr/>
          </p:nvSpPr>
          <p:spPr bwMode="auto">
            <a:xfrm>
              <a:off x="1176150" y="2219210"/>
              <a:ext cx="3923173" cy="3714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none" lIns="54000" tIns="10800" rIns="54000" bIns="10800" anchor="ctr">
              <a:spAutoFit/>
            </a:bodyPr>
            <a:lstStyle/>
            <a:p>
              <a:pPr latinLnBrk="0"/>
              <a:r>
                <a:rPr lang="ko-KR" altLang="en-US" sz="2400" b="1" dirty="0">
                  <a:latin typeface="+mn-ea"/>
                </a:rPr>
                <a:t>비즈니스 모델 혁신 노력 아쉬움 </a:t>
              </a:r>
            </a:p>
          </p:txBody>
        </p:sp>
        <p:grpSp>
          <p:nvGrpSpPr>
            <p:cNvPr id="43" name="그룹 42"/>
            <p:cNvGrpSpPr/>
            <p:nvPr/>
          </p:nvGrpSpPr>
          <p:grpSpPr>
            <a:xfrm>
              <a:off x="701528" y="2166009"/>
              <a:ext cx="474622" cy="483946"/>
              <a:chOff x="-1125784" y="1681184"/>
              <a:chExt cx="474622" cy="483946"/>
            </a:xfrm>
          </p:grpSpPr>
          <p:sp>
            <p:nvSpPr>
              <p:cNvPr id="44" name="타원 43"/>
              <p:cNvSpPr/>
              <p:nvPr/>
            </p:nvSpPr>
            <p:spPr>
              <a:xfrm>
                <a:off x="-1044624" y="1781650"/>
                <a:ext cx="312303" cy="31230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45" name="Picture 32"/>
              <p:cNvPicPr>
                <a:picLocks noChangeAspect="1"/>
              </p:cNvPicPr>
              <p:nvPr/>
            </p:nvPicPr>
            <p:blipFill rotWithShape="1">
              <a:blip r:embed="rId3" cstate="print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23256" b="78837" l="30645" r="68871"/>
                        </a14:imgEffect>
                      </a14:imgLayer>
                    </a14:imgProps>
                  </a:ext>
                </a:extLst>
              </a:blip>
              <a:srcRect l="30581" t="21875" r="30468" b="20860"/>
              <a:stretch/>
            </p:blipFill>
            <p:spPr>
              <a:xfrm>
                <a:off x="-1125784" y="1681184"/>
                <a:ext cx="474622" cy="483946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6597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비즈니스 모델이란</a:t>
            </a:r>
            <a:r>
              <a:rPr lang="en-US" altLang="ko-KR" dirty="0"/>
              <a:t>?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183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pSp>
        <p:nvGrpSpPr>
          <p:cNvPr id="3" name="그룹 2"/>
          <p:cNvGrpSpPr/>
          <p:nvPr/>
        </p:nvGrpSpPr>
        <p:grpSpPr>
          <a:xfrm>
            <a:off x="1258888" y="1218707"/>
            <a:ext cx="6361049" cy="4514549"/>
            <a:chOff x="848501" y="692696"/>
            <a:chExt cx="7488832" cy="5256584"/>
          </a:xfrm>
        </p:grpSpPr>
        <p:sp>
          <p:nvSpPr>
            <p:cNvPr id="46" name="모서리가 둥근 사각형 설명선 45"/>
            <p:cNvSpPr/>
            <p:nvPr/>
          </p:nvSpPr>
          <p:spPr>
            <a:xfrm>
              <a:off x="848501" y="692696"/>
              <a:ext cx="7488832" cy="5256584"/>
            </a:xfrm>
            <a:prstGeom prst="wedgeRoundRectCallout">
              <a:avLst>
                <a:gd name="adj1" fmla="val 30762"/>
                <a:gd name="adj2" fmla="val 60898"/>
                <a:gd name="adj3" fmla="val 16667"/>
              </a:avLst>
            </a:prstGeom>
            <a:solidFill>
              <a:schemeClr val="bg1">
                <a:lumMod val="85000"/>
              </a:schemeClr>
            </a:solidFill>
            <a:ln w="76200">
              <a:solidFill>
                <a:schemeClr val="bg1">
                  <a:lumMod val="65000"/>
                </a:schemeClr>
              </a:solidFill>
            </a:ln>
            <a:scene3d>
              <a:camera prst="perspectiveBelow"/>
              <a:lightRig rig="threePt" dir="t"/>
            </a:scene3d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7" name="직사각형 8"/>
            <p:cNvSpPr>
              <a:spLocks noChangeArrowheads="1"/>
            </p:cNvSpPr>
            <p:nvPr/>
          </p:nvSpPr>
          <p:spPr bwMode="auto">
            <a:xfrm>
              <a:off x="1280549" y="782409"/>
              <a:ext cx="6747835" cy="4837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latinLnBrk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ko-KR" altLang="en-US" sz="2400" b="1" u="sng" dirty="0">
                  <a:solidFill>
                    <a:srgbClr val="0070C0"/>
                  </a:solidFill>
                  <a:latin typeface="+mn-ea"/>
                </a:rPr>
                <a:t>회사가 어떻게 가치를 창조하고</a:t>
              </a:r>
              <a:r>
                <a:rPr lang="en-US" altLang="ko-KR" sz="2400" b="1" u="sng" dirty="0">
                  <a:solidFill>
                    <a:srgbClr val="0070C0"/>
                  </a:solidFill>
                  <a:latin typeface="+mn-ea"/>
                </a:rPr>
                <a:t>, </a:t>
              </a:r>
              <a:r>
                <a:rPr lang="ko-KR" altLang="en-US" sz="2400" b="1" u="sng" dirty="0">
                  <a:solidFill>
                    <a:srgbClr val="0070C0"/>
                  </a:solidFill>
                  <a:latin typeface="+mn-ea"/>
                </a:rPr>
                <a:t>전달하고 획득하는 지를 설명하는 도구  </a:t>
              </a:r>
            </a:p>
            <a:p>
              <a:pPr latinLnBrk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endParaRPr lang="ko-KR" altLang="en-US" b="1" dirty="0">
                <a:latin typeface="+mn-ea"/>
              </a:endParaRPr>
            </a:p>
            <a:p>
              <a:pPr marL="342900" indent="-342900" latinLnBrk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+mj-lt"/>
                <a:buAutoNum type="arabicPeriod"/>
              </a:pPr>
              <a:r>
                <a:rPr lang="ko-KR" altLang="en-US" b="1" dirty="0" smtClean="0">
                  <a:latin typeface="+mn-ea"/>
                </a:rPr>
                <a:t>수요 </a:t>
              </a:r>
              <a:r>
                <a:rPr lang="ko-KR" altLang="en-US" b="1" dirty="0">
                  <a:latin typeface="+mn-ea"/>
                </a:rPr>
                <a:t>있는 아이디어를 실제 </a:t>
              </a:r>
              <a:r>
                <a:rPr lang="ko-KR" altLang="en-US" b="1" dirty="0" err="1">
                  <a:latin typeface="+mn-ea"/>
                </a:rPr>
                <a:t>선순환</a:t>
              </a:r>
              <a:r>
                <a:rPr lang="ko-KR" altLang="en-US" b="1" dirty="0">
                  <a:latin typeface="+mn-ea"/>
                </a:rPr>
                <a:t> 구조를 통해 </a:t>
              </a:r>
              <a:r>
                <a:rPr lang="ko-KR" altLang="en-US" b="1" dirty="0" err="1">
                  <a:latin typeface="+mn-ea"/>
                </a:rPr>
                <a:t>지속가능하게</a:t>
              </a:r>
              <a:r>
                <a:rPr lang="ko-KR" altLang="en-US" b="1" dirty="0">
                  <a:latin typeface="+mn-ea"/>
                </a:rPr>
                <a:t> 만들어 주는 핵심요소</a:t>
              </a:r>
            </a:p>
            <a:p>
              <a:pPr marL="342900" indent="-342900" latinLnBrk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+mj-lt"/>
                <a:buAutoNum type="arabicPeriod"/>
              </a:pPr>
              <a:endParaRPr lang="ko-KR" altLang="en-US" b="1" dirty="0">
                <a:latin typeface="+mn-ea"/>
              </a:endParaRPr>
            </a:p>
            <a:p>
              <a:pPr marL="342900" indent="-342900" latinLnBrk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+mj-lt"/>
                <a:buAutoNum type="arabicPeriod"/>
              </a:pPr>
              <a:r>
                <a:rPr lang="ko-KR" altLang="en-US" b="1" dirty="0" smtClean="0">
                  <a:latin typeface="+mn-ea"/>
                </a:rPr>
                <a:t>어떤 </a:t>
              </a:r>
              <a:r>
                <a:rPr lang="ko-KR" altLang="en-US" b="1" dirty="0">
                  <a:latin typeface="+mn-ea"/>
                </a:rPr>
                <a:t>제품이나 서비스를 어떻게 소비자에게 제공하고</a:t>
              </a:r>
              <a:r>
                <a:rPr lang="en-US" altLang="ko-KR" b="1" dirty="0">
                  <a:latin typeface="+mn-ea"/>
                </a:rPr>
                <a:t>, </a:t>
              </a:r>
              <a:r>
                <a:rPr lang="ko-KR" altLang="en-US" b="1" dirty="0">
                  <a:latin typeface="+mn-ea"/>
                </a:rPr>
                <a:t>어떻게 마케팅하며</a:t>
              </a:r>
              <a:r>
                <a:rPr lang="en-US" altLang="ko-KR" b="1" dirty="0">
                  <a:latin typeface="+mn-ea"/>
                </a:rPr>
                <a:t>, </a:t>
              </a:r>
              <a:r>
                <a:rPr lang="ko-KR" altLang="en-US" b="1" dirty="0">
                  <a:latin typeface="+mn-ea"/>
                </a:rPr>
                <a:t>어떻게 돈을 </a:t>
              </a:r>
              <a:r>
                <a:rPr lang="ko-KR" altLang="en-US" b="1" dirty="0" smtClean="0">
                  <a:latin typeface="+mn-ea"/>
                </a:rPr>
                <a:t>벌 </a:t>
              </a:r>
              <a:r>
                <a:rPr lang="ko-KR" altLang="en-US" b="1" dirty="0">
                  <a:latin typeface="+mn-ea"/>
                </a:rPr>
                <a:t>것인가에 대한 계획 또는 사업 아이디어</a:t>
              </a:r>
            </a:p>
          </p:txBody>
        </p:sp>
      </p:grpSp>
      <p:sp>
        <p:nvSpPr>
          <p:cNvPr id="5" name="모서리가 둥근 직사각형 4"/>
          <p:cNvSpPr/>
          <p:nvPr/>
        </p:nvSpPr>
        <p:spPr>
          <a:xfrm>
            <a:off x="2987824" y="5804118"/>
            <a:ext cx="5760316" cy="519351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latinLnBrk="0"/>
            <a:r>
              <a:rPr lang="ko-KR" altLang="en-US" b="1" dirty="0"/>
              <a:t>사람들이 쉽게 공감하는 돈이 되는 재미있는 이야기</a:t>
            </a:r>
          </a:p>
        </p:txBody>
      </p:sp>
    </p:spTree>
    <p:extLst>
      <p:ext uri="{BB962C8B-B14F-4D97-AF65-F5344CB8AC3E}">
        <p14:creationId xmlns:p14="http://schemas.microsoft.com/office/powerpoint/2010/main" val="161450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사회적기업형</a:t>
            </a:r>
            <a:r>
              <a:rPr lang="ko-KR" altLang="en-US" dirty="0"/>
              <a:t> 비즈니스 모델이란</a:t>
            </a:r>
            <a:r>
              <a:rPr lang="en-US" altLang="ko-KR" dirty="0"/>
              <a:t>?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184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pSp>
        <p:nvGrpSpPr>
          <p:cNvPr id="3" name="그룹 2"/>
          <p:cNvGrpSpPr/>
          <p:nvPr/>
        </p:nvGrpSpPr>
        <p:grpSpPr>
          <a:xfrm>
            <a:off x="827584" y="1290715"/>
            <a:ext cx="7416824" cy="5306637"/>
            <a:chOff x="848501" y="692696"/>
            <a:chExt cx="7488832" cy="5838649"/>
          </a:xfrm>
        </p:grpSpPr>
        <p:sp>
          <p:nvSpPr>
            <p:cNvPr id="46" name="모서리가 둥근 사각형 설명선 45"/>
            <p:cNvSpPr/>
            <p:nvPr/>
          </p:nvSpPr>
          <p:spPr>
            <a:xfrm>
              <a:off x="848501" y="692696"/>
              <a:ext cx="7488832" cy="5363287"/>
            </a:xfrm>
            <a:prstGeom prst="wedgeRoundRectCallout">
              <a:avLst>
                <a:gd name="adj1" fmla="val 39595"/>
                <a:gd name="adj2" fmla="val 44330"/>
                <a:gd name="adj3" fmla="val 16667"/>
              </a:avLst>
            </a:prstGeom>
            <a:solidFill>
              <a:srgbClr val="FFFFE1"/>
            </a:solidFill>
            <a:ln w="76200">
              <a:solidFill>
                <a:schemeClr val="bg1">
                  <a:lumMod val="65000"/>
                </a:schemeClr>
              </a:solidFill>
            </a:ln>
            <a:scene3d>
              <a:camera prst="perspectiveBelow"/>
              <a:lightRig rig="threePt" dir="t"/>
            </a:scene3d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7" name="직사각형 8"/>
            <p:cNvSpPr>
              <a:spLocks noChangeArrowheads="1"/>
            </p:cNvSpPr>
            <p:nvPr/>
          </p:nvSpPr>
          <p:spPr bwMode="auto">
            <a:xfrm>
              <a:off x="1212037" y="940863"/>
              <a:ext cx="6747835" cy="55904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latinLnBrk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ko-KR" altLang="en-US" sz="2400" b="1" dirty="0">
                  <a:solidFill>
                    <a:srgbClr val="D4349B"/>
                  </a:solidFill>
                  <a:latin typeface="+mn-ea"/>
                </a:rPr>
                <a:t>주목하는 </a:t>
              </a:r>
              <a:r>
                <a:rPr lang="ko-KR" altLang="en-US" sz="2400" b="1" dirty="0" err="1">
                  <a:solidFill>
                    <a:srgbClr val="D4349B"/>
                  </a:solidFill>
                  <a:latin typeface="+mn-ea"/>
                </a:rPr>
                <a:t>사회적문제를</a:t>
              </a:r>
              <a:r>
                <a:rPr lang="ko-KR" altLang="en-US" sz="2400" b="1" dirty="0">
                  <a:solidFill>
                    <a:srgbClr val="D4349B"/>
                  </a:solidFill>
                  <a:latin typeface="+mn-ea"/>
                </a:rPr>
                <a:t> 근본적으로 해결하는 것을 지향하고 </a:t>
              </a:r>
              <a:r>
                <a:rPr lang="ko-KR" altLang="en-US" sz="2400" b="1" dirty="0" smtClean="0">
                  <a:solidFill>
                    <a:srgbClr val="D4349B"/>
                  </a:solidFill>
                  <a:latin typeface="+mn-ea"/>
                </a:rPr>
                <a:t>수요가 </a:t>
              </a:r>
              <a:r>
                <a:rPr lang="ko-KR" altLang="en-US" sz="2400" b="1" dirty="0">
                  <a:solidFill>
                    <a:srgbClr val="D4349B"/>
                  </a:solidFill>
                  <a:latin typeface="+mn-ea"/>
                </a:rPr>
                <a:t>있는 아이디어를 바탕으로 </a:t>
              </a:r>
            </a:p>
            <a:p>
              <a:pPr algn="ctr" latinLnBrk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ko-KR" altLang="en-US" sz="2400" b="1" dirty="0">
                  <a:solidFill>
                    <a:srgbClr val="D4349B"/>
                  </a:solidFill>
                  <a:latin typeface="+mn-ea"/>
                </a:rPr>
                <a:t>수혜자를 위한 </a:t>
              </a:r>
              <a:r>
                <a:rPr lang="ko-KR" altLang="en-US" sz="2400" b="1" dirty="0" err="1">
                  <a:solidFill>
                    <a:srgbClr val="D4349B"/>
                  </a:solidFill>
                  <a:latin typeface="+mn-ea"/>
                </a:rPr>
                <a:t>사회적가치를</a:t>
              </a:r>
              <a:r>
                <a:rPr lang="ko-KR" altLang="en-US" sz="2400" b="1" dirty="0">
                  <a:solidFill>
                    <a:srgbClr val="D4349B"/>
                  </a:solidFill>
                  <a:latin typeface="+mn-ea"/>
                </a:rPr>
                <a:t> 실현하면서 </a:t>
              </a:r>
            </a:p>
            <a:p>
              <a:pPr algn="ctr" latinLnBrk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ko-KR" altLang="en-US" sz="2400" b="1" dirty="0">
                  <a:solidFill>
                    <a:srgbClr val="D4349B"/>
                  </a:solidFill>
                  <a:latin typeface="+mn-ea"/>
                </a:rPr>
                <a:t>동시에 돈을 벌 수 있을 것 같은 재미있는 </a:t>
              </a:r>
              <a:r>
                <a:rPr lang="ko-KR" altLang="en-US" sz="2400" b="1" dirty="0" smtClean="0">
                  <a:solidFill>
                    <a:srgbClr val="D4349B"/>
                  </a:solidFill>
                  <a:latin typeface="+mn-ea"/>
                </a:rPr>
                <a:t>이야기</a:t>
              </a:r>
              <a:endParaRPr lang="en-US" altLang="ko-KR" sz="2400" b="1" dirty="0" smtClean="0">
                <a:solidFill>
                  <a:srgbClr val="D4349B"/>
                </a:solidFill>
                <a:latin typeface="+mn-ea"/>
              </a:endParaRPr>
            </a:p>
            <a:p>
              <a:pPr algn="ctr" latinLnBrk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altLang="ko-KR" b="1" dirty="0">
                <a:solidFill>
                  <a:srgbClr val="D4349B"/>
                </a:solidFill>
                <a:latin typeface="+mn-ea"/>
              </a:endParaRPr>
            </a:p>
            <a:p>
              <a:pPr marL="273050" indent="-273050" algn="r" latinLnBrk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ko-KR" altLang="en-US" sz="2000" b="1" dirty="0">
                  <a:solidFill>
                    <a:srgbClr val="7030A0"/>
                  </a:solidFill>
                  <a:latin typeface="+mn-ea"/>
                </a:rPr>
                <a:t> </a:t>
              </a:r>
              <a:r>
                <a:rPr lang="en-US" altLang="ko-KR" sz="2000" b="1" dirty="0">
                  <a:solidFill>
                    <a:srgbClr val="7030A0"/>
                  </a:solidFill>
                  <a:latin typeface="+mn-ea"/>
                </a:rPr>
                <a:t>- </a:t>
              </a:r>
              <a:r>
                <a:rPr lang="ko-KR" altLang="en-US" sz="2000" b="1" dirty="0">
                  <a:solidFill>
                    <a:srgbClr val="7030A0"/>
                  </a:solidFill>
                  <a:latin typeface="+mn-ea"/>
                </a:rPr>
                <a:t>조직이 어떻게 가치를 창조할 것인가를 설계한 청사진이며</a:t>
              </a:r>
              <a:r>
                <a:rPr lang="en-US" altLang="ko-KR" sz="2000" b="1" dirty="0">
                  <a:solidFill>
                    <a:srgbClr val="7030A0"/>
                  </a:solidFill>
                  <a:latin typeface="+mn-ea"/>
                </a:rPr>
                <a:t>, </a:t>
              </a:r>
              <a:r>
                <a:rPr lang="ko-KR" altLang="en-US" sz="2000" b="1" dirty="0">
                  <a:solidFill>
                    <a:srgbClr val="7030A0"/>
                  </a:solidFill>
                  <a:latin typeface="+mn-ea"/>
                </a:rPr>
                <a:t>미션을 어떻게 </a:t>
              </a:r>
              <a:r>
                <a:rPr lang="ko-KR" altLang="en-US" sz="2000" b="1" dirty="0" smtClean="0">
                  <a:solidFill>
                    <a:srgbClr val="7030A0"/>
                  </a:solidFill>
                  <a:latin typeface="+mn-ea"/>
                </a:rPr>
                <a:t>실천에 </a:t>
              </a:r>
              <a:r>
                <a:rPr lang="ko-KR" altLang="en-US" sz="2000" b="1" dirty="0">
                  <a:solidFill>
                    <a:srgbClr val="7030A0"/>
                  </a:solidFill>
                  <a:latin typeface="+mn-ea"/>
                </a:rPr>
                <a:t>옮길 것인가를 보여주는 실체적인 개요 </a:t>
              </a:r>
              <a:r>
                <a:rPr lang="en-US" altLang="ko-KR" sz="2000" b="1" dirty="0">
                  <a:solidFill>
                    <a:srgbClr val="7030A0"/>
                  </a:solidFill>
                  <a:latin typeface="+mn-ea"/>
                </a:rPr>
                <a:t>( Arthur Brooks )</a:t>
              </a:r>
            </a:p>
            <a:p>
              <a:pPr algn="ctr" latinLnBrk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endParaRPr lang="ko-KR" altLang="en-US" sz="2400" b="1" dirty="0">
                <a:solidFill>
                  <a:srgbClr val="D4349B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3178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영리 </a:t>
            </a:r>
            <a:r>
              <a:rPr lang="en-US" altLang="ko-KR" dirty="0"/>
              <a:t>BM </a:t>
            </a:r>
            <a:r>
              <a:rPr lang="en-US" altLang="ko-KR" dirty="0" smtClean="0"/>
              <a:t>Vs. </a:t>
            </a:r>
            <a:r>
              <a:rPr lang="ko-KR" altLang="en-US" dirty="0" err="1"/>
              <a:t>사회적경제</a:t>
            </a:r>
            <a:r>
              <a:rPr lang="ko-KR" altLang="en-US" dirty="0"/>
              <a:t> 조직 </a:t>
            </a:r>
            <a:r>
              <a:rPr lang="en-US" altLang="ko-KR" dirty="0"/>
              <a:t>BM 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185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pSp>
        <p:nvGrpSpPr>
          <p:cNvPr id="20" name="그룹 19"/>
          <p:cNvGrpSpPr/>
          <p:nvPr/>
        </p:nvGrpSpPr>
        <p:grpSpPr>
          <a:xfrm>
            <a:off x="2396428" y="1506545"/>
            <a:ext cx="4320480" cy="676259"/>
            <a:chOff x="1547664" y="2924944"/>
            <a:chExt cx="5976664" cy="676259"/>
          </a:xfrm>
        </p:grpSpPr>
        <p:sp>
          <p:nvSpPr>
            <p:cNvPr id="21" name="AutoShape 3"/>
            <p:cNvSpPr>
              <a:spLocks noChangeArrowheads="1"/>
            </p:cNvSpPr>
            <p:nvPr/>
          </p:nvSpPr>
          <p:spPr bwMode="auto">
            <a:xfrm>
              <a:off x="1547664" y="2924944"/>
              <a:ext cx="5976664" cy="676259"/>
            </a:xfrm>
            <a:prstGeom prst="roundRect">
              <a:avLst>
                <a:gd name="adj" fmla="val 10995"/>
              </a:avLst>
            </a:prstGeom>
            <a:ln/>
            <a:ex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600" dirty="0">
                <a:solidFill>
                  <a:schemeClr val="tx1"/>
                </a:solidFill>
                <a:latin typeface="Rix모던고딕 EB" pitchFamily="18" charset="-127"/>
                <a:ea typeface="Rix모던고딕 EB" pitchFamily="18" charset="-127"/>
              </a:endParaRPr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1598463" y="3037798"/>
              <a:ext cx="583264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2400" b="1" dirty="0" err="1">
                  <a:latin typeface="+mn-ea"/>
                </a:rPr>
                <a:t>소셜미션</a:t>
              </a:r>
              <a:r>
                <a:rPr lang="ko-KR" altLang="en-US" sz="2400" b="1" dirty="0">
                  <a:latin typeface="+mn-ea"/>
                </a:rPr>
                <a:t> </a:t>
              </a:r>
            </a:p>
          </p:txBody>
        </p:sp>
      </p:grpSp>
      <p:grpSp>
        <p:nvGrpSpPr>
          <p:cNvPr id="23" name="그룹 22"/>
          <p:cNvGrpSpPr/>
          <p:nvPr/>
        </p:nvGrpSpPr>
        <p:grpSpPr>
          <a:xfrm>
            <a:off x="1820364" y="2795435"/>
            <a:ext cx="5472608" cy="676259"/>
            <a:chOff x="1259632" y="3861048"/>
            <a:chExt cx="6480720" cy="676259"/>
          </a:xfrm>
        </p:grpSpPr>
        <p:sp>
          <p:nvSpPr>
            <p:cNvPr id="24" name="AutoShape 3"/>
            <p:cNvSpPr>
              <a:spLocks noChangeArrowheads="1"/>
            </p:cNvSpPr>
            <p:nvPr/>
          </p:nvSpPr>
          <p:spPr bwMode="auto">
            <a:xfrm>
              <a:off x="1259632" y="3861048"/>
              <a:ext cx="6480720" cy="676259"/>
            </a:xfrm>
            <a:prstGeom prst="roundRect">
              <a:avLst>
                <a:gd name="adj" fmla="val 10995"/>
              </a:avLst>
            </a:prstGeom>
            <a:ln/>
            <a:ex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600" dirty="0">
                <a:solidFill>
                  <a:schemeClr val="tx1"/>
                </a:solidFill>
                <a:latin typeface="Rix모던고딕 EB" pitchFamily="18" charset="-127"/>
                <a:ea typeface="Rix모던고딕 EB" pitchFamily="18" charset="-127"/>
              </a:endParaRPr>
            </a:p>
          </p:txBody>
        </p:sp>
        <p:sp>
          <p:nvSpPr>
            <p:cNvPr id="25" name="직사각형 24"/>
            <p:cNvSpPr/>
            <p:nvPr/>
          </p:nvSpPr>
          <p:spPr>
            <a:xfrm>
              <a:off x="1259632" y="3973902"/>
              <a:ext cx="64807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2400" b="1" dirty="0">
                  <a:latin typeface="+mn-ea"/>
                </a:rPr>
                <a:t>거래 시장 </a:t>
              </a:r>
              <a:r>
                <a:rPr lang="en-US" altLang="ko-KR" sz="2400" b="1" dirty="0">
                  <a:latin typeface="+mn-ea"/>
                </a:rPr>
                <a:t>&amp; </a:t>
              </a:r>
              <a:r>
                <a:rPr lang="ko-KR" altLang="en-US" sz="2400" b="1" dirty="0">
                  <a:latin typeface="+mn-ea"/>
                </a:rPr>
                <a:t>호혜 시장 </a:t>
              </a:r>
            </a:p>
          </p:txBody>
        </p:sp>
      </p:grpSp>
      <p:grpSp>
        <p:nvGrpSpPr>
          <p:cNvPr id="26" name="그룹 25"/>
          <p:cNvGrpSpPr/>
          <p:nvPr/>
        </p:nvGrpSpPr>
        <p:grpSpPr>
          <a:xfrm>
            <a:off x="2000385" y="4084325"/>
            <a:ext cx="5112567" cy="943851"/>
            <a:chOff x="2960739" y="4725144"/>
            <a:chExt cx="3051422" cy="943851"/>
          </a:xfrm>
        </p:grpSpPr>
        <p:sp>
          <p:nvSpPr>
            <p:cNvPr id="27" name="AutoShape 3"/>
            <p:cNvSpPr>
              <a:spLocks noChangeArrowheads="1"/>
            </p:cNvSpPr>
            <p:nvPr/>
          </p:nvSpPr>
          <p:spPr bwMode="auto">
            <a:xfrm>
              <a:off x="2960739" y="4725144"/>
              <a:ext cx="3051422" cy="676259"/>
            </a:xfrm>
            <a:prstGeom prst="roundRect">
              <a:avLst>
                <a:gd name="adj" fmla="val 10995"/>
              </a:avLst>
            </a:prstGeom>
            <a:ln/>
            <a:ex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600" dirty="0">
                <a:solidFill>
                  <a:schemeClr val="tx1"/>
                </a:solidFill>
                <a:latin typeface="Rix모던고딕 EB" pitchFamily="18" charset="-127"/>
                <a:ea typeface="Rix모던고딕 EB" pitchFamily="18" charset="-127"/>
              </a:endParaRPr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2960739" y="4837998"/>
              <a:ext cx="305142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2400" b="1" dirty="0">
                  <a:latin typeface="+mn-ea"/>
                </a:rPr>
                <a:t>비영리 방식의 조달비용 감소 </a:t>
              </a:r>
            </a:p>
          </p:txBody>
        </p:sp>
      </p:grpSp>
      <p:grpSp>
        <p:nvGrpSpPr>
          <p:cNvPr id="29" name="그룹 28"/>
          <p:cNvGrpSpPr/>
          <p:nvPr/>
        </p:nvGrpSpPr>
        <p:grpSpPr>
          <a:xfrm>
            <a:off x="1948690" y="5373216"/>
            <a:ext cx="5215957" cy="676259"/>
            <a:chOff x="1979711" y="5569592"/>
            <a:chExt cx="5215957" cy="676259"/>
          </a:xfrm>
        </p:grpSpPr>
        <p:sp>
          <p:nvSpPr>
            <p:cNvPr id="30" name="AutoShape 3"/>
            <p:cNvSpPr>
              <a:spLocks noChangeArrowheads="1"/>
            </p:cNvSpPr>
            <p:nvPr/>
          </p:nvSpPr>
          <p:spPr bwMode="auto">
            <a:xfrm>
              <a:off x="1979712" y="5569592"/>
              <a:ext cx="5215956" cy="676259"/>
            </a:xfrm>
            <a:prstGeom prst="roundRect">
              <a:avLst>
                <a:gd name="adj" fmla="val 10995"/>
              </a:avLst>
            </a:prstGeom>
            <a:ln/>
            <a:ex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600" dirty="0">
                <a:solidFill>
                  <a:schemeClr val="tx1"/>
                </a:solidFill>
                <a:latin typeface="Rix모던고딕 EB" pitchFamily="18" charset="-127"/>
                <a:ea typeface="Rix모던고딕 EB" pitchFamily="18" charset="-127"/>
              </a:endParaRPr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1979711" y="5682446"/>
              <a:ext cx="521595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2400" b="1" dirty="0">
                  <a:latin typeface="+mn-ea"/>
                </a:rPr>
                <a:t>자금 조달  </a:t>
              </a:r>
              <a:r>
                <a:rPr lang="en-US" altLang="ko-KR" sz="2400" b="1" dirty="0">
                  <a:latin typeface="+mn-ea"/>
                </a:rPr>
                <a:t>&amp; </a:t>
              </a:r>
              <a:r>
                <a:rPr lang="ko-KR" altLang="en-US" sz="2400" b="1" dirty="0">
                  <a:latin typeface="+mn-ea"/>
                </a:rPr>
                <a:t>외부 </a:t>
              </a:r>
              <a:r>
                <a:rPr lang="ko-KR" altLang="en-US" sz="2400" b="1" dirty="0" err="1">
                  <a:latin typeface="+mn-ea"/>
                </a:rPr>
                <a:t>파트너십</a:t>
              </a:r>
              <a:r>
                <a:rPr lang="ko-KR" altLang="en-US" sz="2400" b="1" dirty="0">
                  <a:latin typeface="+mn-ea"/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04167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영리 </a:t>
            </a:r>
            <a:r>
              <a:rPr lang="en-US" altLang="ko-KR" dirty="0"/>
              <a:t>BM Vs. </a:t>
            </a:r>
            <a:r>
              <a:rPr lang="ko-KR" altLang="en-US" dirty="0" err="1"/>
              <a:t>사회적경제</a:t>
            </a:r>
            <a:r>
              <a:rPr lang="ko-KR" altLang="en-US" dirty="0"/>
              <a:t> 조직 </a:t>
            </a:r>
            <a:r>
              <a:rPr lang="en-US" altLang="ko-KR" dirty="0"/>
              <a:t>BM 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186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_x174103744" descr="EMB00000a54625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7683" y="1097448"/>
            <a:ext cx="8068634" cy="52565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6395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영리 </a:t>
            </a:r>
            <a:r>
              <a:rPr lang="en-US" altLang="ko-KR" dirty="0"/>
              <a:t>BM Vs. </a:t>
            </a:r>
            <a:r>
              <a:rPr lang="ko-KR" altLang="en-US" dirty="0" err="1"/>
              <a:t>사회적경제</a:t>
            </a:r>
            <a:r>
              <a:rPr lang="ko-KR" altLang="en-US" dirty="0"/>
              <a:t> 조직 </a:t>
            </a:r>
            <a:r>
              <a:rPr lang="en-US" altLang="ko-KR" dirty="0"/>
              <a:t>BM 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187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218" y="1124744"/>
            <a:ext cx="6913563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0403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비즈니스 모델 </a:t>
            </a:r>
            <a:r>
              <a:rPr lang="ko-KR" altLang="en-US" dirty="0" smtClean="0"/>
              <a:t>캔버스</a:t>
            </a:r>
            <a:r>
              <a:rPr lang="en-US" altLang="ko-KR" dirty="0" smtClean="0"/>
              <a:t>(BMC)</a:t>
            </a:r>
            <a:r>
              <a:rPr lang="ko-KR" altLang="en-US" dirty="0" smtClean="0"/>
              <a:t>란</a:t>
            </a:r>
            <a:r>
              <a:rPr lang="en-US" altLang="ko-KR" dirty="0"/>
              <a:t>?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188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pSp>
        <p:nvGrpSpPr>
          <p:cNvPr id="6" name="그룹 5"/>
          <p:cNvGrpSpPr/>
          <p:nvPr/>
        </p:nvGrpSpPr>
        <p:grpSpPr>
          <a:xfrm>
            <a:off x="250825" y="1844675"/>
            <a:ext cx="8614812" cy="4464646"/>
            <a:chOff x="611188" y="764704"/>
            <a:chExt cx="7969054" cy="5832648"/>
          </a:xfrm>
        </p:grpSpPr>
        <p:grpSp>
          <p:nvGrpSpPr>
            <p:cNvPr id="7" name="그룹 98"/>
            <p:cNvGrpSpPr/>
            <p:nvPr/>
          </p:nvGrpSpPr>
          <p:grpSpPr>
            <a:xfrm>
              <a:off x="611188" y="764704"/>
              <a:ext cx="7969054" cy="5832648"/>
              <a:chOff x="611188" y="476077"/>
              <a:chExt cx="7969054" cy="5832648"/>
            </a:xfrm>
            <a:solidFill>
              <a:schemeClr val="bg1">
                <a:lumMod val="85000"/>
              </a:schemeClr>
            </a:solidFill>
          </p:grpSpPr>
          <p:grpSp>
            <p:nvGrpSpPr>
              <p:cNvPr id="10" name="그룹 28"/>
              <p:cNvGrpSpPr/>
              <p:nvPr/>
            </p:nvGrpSpPr>
            <p:grpSpPr>
              <a:xfrm>
                <a:off x="611188" y="476077"/>
                <a:ext cx="7926976" cy="5832648"/>
                <a:chOff x="611188" y="476077"/>
                <a:chExt cx="7926976" cy="5832648"/>
              </a:xfrm>
              <a:grpFill/>
            </p:grpSpPr>
            <p:cxnSp>
              <p:nvCxnSpPr>
                <p:cNvPr id="23" name="직선 연결선 3"/>
                <p:cNvCxnSpPr/>
                <p:nvPr/>
              </p:nvCxnSpPr>
              <p:spPr bwMode="auto">
                <a:xfrm>
                  <a:off x="611188" y="1341438"/>
                  <a:ext cx="79200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직선 연결선 23"/>
                <p:cNvCxnSpPr/>
                <p:nvPr/>
              </p:nvCxnSpPr>
              <p:spPr bwMode="auto">
                <a:xfrm>
                  <a:off x="611188" y="4005263"/>
                  <a:ext cx="79200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직선 연결선 24"/>
                <p:cNvCxnSpPr/>
                <p:nvPr/>
              </p:nvCxnSpPr>
              <p:spPr bwMode="auto">
                <a:xfrm>
                  <a:off x="611188" y="476077"/>
                  <a:ext cx="0" cy="5832648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직선 연결선 25"/>
                <p:cNvCxnSpPr/>
                <p:nvPr/>
              </p:nvCxnSpPr>
              <p:spPr bwMode="auto">
                <a:xfrm>
                  <a:off x="8531225" y="476077"/>
                  <a:ext cx="0" cy="5832648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직선 연결선 26"/>
                <p:cNvCxnSpPr/>
                <p:nvPr/>
              </p:nvCxnSpPr>
              <p:spPr bwMode="auto">
                <a:xfrm>
                  <a:off x="2195513" y="1344613"/>
                  <a:ext cx="0" cy="266065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직선 연결선 27"/>
                <p:cNvCxnSpPr/>
                <p:nvPr/>
              </p:nvCxnSpPr>
              <p:spPr bwMode="auto">
                <a:xfrm>
                  <a:off x="3779838" y="1341438"/>
                  <a:ext cx="0" cy="2663825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직선 연결선 28"/>
                <p:cNvCxnSpPr/>
                <p:nvPr/>
              </p:nvCxnSpPr>
              <p:spPr bwMode="auto">
                <a:xfrm>
                  <a:off x="5362575" y="1344613"/>
                  <a:ext cx="0" cy="266065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직선 연결선 29"/>
                <p:cNvCxnSpPr/>
                <p:nvPr/>
              </p:nvCxnSpPr>
              <p:spPr bwMode="auto">
                <a:xfrm>
                  <a:off x="6948488" y="1344613"/>
                  <a:ext cx="0" cy="266065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직선 연결선 30"/>
                <p:cNvCxnSpPr/>
                <p:nvPr/>
              </p:nvCxnSpPr>
              <p:spPr bwMode="auto">
                <a:xfrm>
                  <a:off x="618127" y="5357826"/>
                  <a:ext cx="79200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직선 연결선 31"/>
                <p:cNvCxnSpPr/>
                <p:nvPr/>
              </p:nvCxnSpPr>
              <p:spPr bwMode="auto">
                <a:xfrm>
                  <a:off x="611188" y="6308725"/>
                  <a:ext cx="79200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직선 연결선 32"/>
                <p:cNvCxnSpPr/>
                <p:nvPr/>
              </p:nvCxnSpPr>
              <p:spPr bwMode="auto">
                <a:xfrm>
                  <a:off x="4572000" y="4005263"/>
                  <a:ext cx="0" cy="2303462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직선 연결선 33"/>
                <p:cNvCxnSpPr/>
                <p:nvPr/>
              </p:nvCxnSpPr>
              <p:spPr bwMode="auto">
                <a:xfrm>
                  <a:off x="2195513" y="2709863"/>
                  <a:ext cx="1584325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직선 연결선 34"/>
                <p:cNvCxnSpPr/>
                <p:nvPr/>
              </p:nvCxnSpPr>
              <p:spPr bwMode="auto">
                <a:xfrm>
                  <a:off x="5364163" y="2709863"/>
                  <a:ext cx="15827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" name="그룹 29"/>
              <p:cNvGrpSpPr/>
              <p:nvPr/>
            </p:nvGrpSpPr>
            <p:grpSpPr>
              <a:xfrm>
                <a:off x="611747" y="1348247"/>
                <a:ext cx="7968495" cy="4362920"/>
                <a:chOff x="611747" y="1348247"/>
                <a:chExt cx="7968495" cy="4362920"/>
              </a:xfrm>
              <a:grpFill/>
            </p:grpSpPr>
            <p:sp>
              <p:nvSpPr>
                <p:cNvPr id="12" name="TextBox 11"/>
                <p:cNvSpPr txBox="1"/>
                <p:nvPr/>
              </p:nvSpPr>
              <p:spPr bwMode="auto">
                <a:xfrm>
                  <a:off x="611747" y="1350100"/>
                  <a:ext cx="1130438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err="1" smtClean="0">
                      <a:solidFill>
                        <a:srgbClr val="000000"/>
                      </a:solidFill>
                      <a:latin typeface="+mn-ea"/>
                    </a:rPr>
                    <a:t>핵심파트너쉽</a:t>
                  </a: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(KP)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13" name="TextBox 12"/>
                <p:cNvSpPr txBox="1"/>
                <p:nvPr/>
              </p:nvSpPr>
              <p:spPr bwMode="auto">
                <a:xfrm>
                  <a:off x="2204844" y="1348247"/>
                  <a:ext cx="922047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핵심활동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(KA)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14" name="TextBox 13"/>
                <p:cNvSpPr txBox="1"/>
                <p:nvPr/>
              </p:nvSpPr>
              <p:spPr bwMode="auto">
                <a:xfrm>
                  <a:off x="3784794" y="1350769"/>
                  <a:ext cx="1212191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제품 및 서비스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(VP)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15" name="TextBox 14"/>
                <p:cNvSpPr txBox="1"/>
                <p:nvPr/>
              </p:nvSpPr>
              <p:spPr bwMode="auto">
                <a:xfrm>
                  <a:off x="5372946" y="1350769"/>
                  <a:ext cx="931665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고객관계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(CR)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16" name="TextBox 15"/>
                <p:cNvSpPr txBox="1"/>
                <p:nvPr/>
              </p:nvSpPr>
              <p:spPr bwMode="auto">
                <a:xfrm>
                  <a:off x="6956232" y="1353944"/>
                  <a:ext cx="1624010" cy="321665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수혜자 및 고객 명확화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(CS)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17" name="TextBox 16"/>
                <p:cNvSpPr txBox="1"/>
                <p:nvPr/>
              </p:nvSpPr>
              <p:spPr bwMode="auto">
                <a:xfrm>
                  <a:off x="2208026" y="2719193"/>
                  <a:ext cx="912429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핵심자원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(KR)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18" name="TextBox 17"/>
                <p:cNvSpPr txBox="1"/>
                <p:nvPr/>
              </p:nvSpPr>
              <p:spPr bwMode="auto">
                <a:xfrm>
                  <a:off x="5376661" y="2714292"/>
                  <a:ext cx="700833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채널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(CH)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19" name="TextBox 18"/>
                <p:cNvSpPr txBox="1"/>
                <p:nvPr/>
              </p:nvSpPr>
              <p:spPr bwMode="auto">
                <a:xfrm>
                  <a:off x="619312" y="4014593"/>
                  <a:ext cx="915635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비용구조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(C$)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20" name="TextBox 19"/>
                <p:cNvSpPr txBox="1"/>
                <p:nvPr/>
              </p:nvSpPr>
              <p:spPr bwMode="auto">
                <a:xfrm>
                  <a:off x="4581144" y="4011755"/>
                  <a:ext cx="790601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err="1" smtClean="0">
                      <a:solidFill>
                        <a:srgbClr val="000000"/>
                      </a:solidFill>
                      <a:latin typeface="+mn-ea"/>
                    </a:rPr>
                    <a:t>수익원</a:t>
                  </a: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(R$)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21" name="TextBox 20"/>
                <p:cNvSpPr txBox="1"/>
                <p:nvPr/>
              </p:nvSpPr>
              <p:spPr bwMode="auto">
                <a:xfrm>
                  <a:off x="620519" y="5365586"/>
                  <a:ext cx="1061509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사회적 비용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(SC)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22" name="TextBox 21"/>
                <p:cNvSpPr txBox="1"/>
                <p:nvPr/>
              </p:nvSpPr>
              <p:spPr bwMode="auto">
                <a:xfrm>
                  <a:off x="4580950" y="5363885"/>
                  <a:ext cx="1048685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사회적 편익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(SB)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</p:grpSp>
        </p:grpSp>
        <p:cxnSp>
          <p:nvCxnSpPr>
            <p:cNvPr id="8" name="직선 연결선 7"/>
            <p:cNvCxnSpPr/>
            <p:nvPr/>
          </p:nvCxnSpPr>
          <p:spPr bwMode="auto">
            <a:xfrm>
              <a:off x="611560" y="764704"/>
              <a:ext cx="7920037" cy="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 bwMode="auto">
            <a:xfrm>
              <a:off x="617840" y="773848"/>
              <a:ext cx="926857" cy="34558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accent1"/>
              </a:solidFill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ko-KR" altLang="en-US" sz="1000" b="1" dirty="0" err="1" smtClean="0">
                  <a:solidFill>
                    <a:srgbClr val="000000"/>
                  </a:solidFill>
                  <a:latin typeface="+mn-ea"/>
                </a:rPr>
                <a:t>소셜미션</a:t>
              </a:r>
              <a:r>
                <a:rPr lang="ko-KR" altLang="en-US" sz="1000" b="1" dirty="0" smtClean="0">
                  <a:solidFill>
                    <a:srgbClr val="000000"/>
                  </a:solidFill>
                  <a:latin typeface="+mn-ea"/>
                </a:rPr>
                <a:t> </a:t>
              </a:r>
              <a:r>
                <a:rPr lang="en-US" altLang="ko-KR" sz="1000" b="1" dirty="0" smtClean="0">
                  <a:solidFill>
                    <a:srgbClr val="000000"/>
                  </a:solidFill>
                  <a:latin typeface="+mn-ea"/>
                </a:rPr>
                <a:t>(SM)</a:t>
              </a:r>
              <a:endParaRPr lang="ko-KR" altLang="en-US" sz="1000" b="1" dirty="0">
                <a:solidFill>
                  <a:srgbClr val="000000"/>
                </a:solidFill>
                <a:latin typeface="+mn-ea"/>
              </a:endParaRPr>
            </a:p>
          </p:txBody>
        </p:sp>
      </p:grpSp>
      <p:sp>
        <p:nvSpPr>
          <p:cNvPr id="36" name="직사각형 35"/>
          <p:cNvSpPr/>
          <p:nvPr/>
        </p:nvSpPr>
        <p:spPr>
          <a:xfrm>
            <a:off x="577572" y="1256962"/>
            <a:ext cx="792333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b="1" dirty="0">
                <a:solidFill>
                  <a:srgbClr val="C00000"/>
                </a:solidFill>
              </a:rPr>
              <a:t>비즈니스 모델을 </a:t>
            </a:r>
            <a:r>
              <a:rPr lang="ko-KR" altLang="en-US" sz="2000" b="1" u="sng" dirty="0">
                <a:solidFill>
                  <a:srgbClr val="FF0000"/>
                </a:solidFill>
              </a:rPr>
              <a:t>설명</a:t>
            </a:r>
            <a:r>
              <a:rPr lang="ko-KR" altLang="en-US" sz="2000" b="1" dirty="0">
                <a:solidFill>
                  <a:srgbClr val="C00000"/>
                </a:solidFill>
              </a:rPr>
              <a:t>하고</a:t>
            </a:r>
            <a:r>
              <a:rPr lang="en-US" altLang="ko-KR" sz="2000" b="1" dirty="0">
                <a:solidFill>
                  <a:srgbClr val="C00000"/>
                </a:solidFill>
              </a:rPr>
              <a:t>, </a:t>
            </a:r>
            <a:r>
              <a:rPr lang="ko-KR" altLang="en-US" sz="2000" b="1" u="sng" dirty="0">
                <a:solidFill>
                  <a:srgbClr val="FF0000"/>
                </a:solidFill>
              </a:rPr>
              <a:t>시각화</a:t>
            </a:r>
            <a:r>
              <a:rPr lang="ko-KR" altLang="en-US" sz="2000" b="1" dirty="0">
                <a:solidFill>
                  <a:srgbClr val="C00000"/>
                </a:solidFill>
              </a:rPr>
              <a:t>하고</a:t>
            </a:r>
            <a:r>
              <a:rPr lang="en-US" altLang="ko-KR" sz="2000" b="1" dirty="0">
                <a:solidFill>
                  <a:srgbClr val="C00000"/>
                </a:solidFill>
              </a:rPr>
              <a:t>, </a:t>
            </a:r>
            <a:r>
              <a:rPr lang="ko-KR" altLang="en-US" sz="2000" b="1" u="sng" dirty="0">
                <a:solidFill>
                  <a:srgbClr val="FF0000"/>
                </a:solidFill>
              </a:rPr>
              <a:t>평가</a:t>
            </a:r>
            <a:r>
              <a:rPr lang="ko-KR" altLang="en-US" sz="2000" b="1" dirty="0">
                <a:solidFill>
                  <a:srgbClr val="C00000"/>
                </a:solidFill>
              </a:rPr>
              <a:t>하고 </a:t>
            </a:r>
            <a:r>
              <a:rPr lang="ko-KR" altLang="en-US" sz="2000" b="1" u="sng" dirty="0">
                <a:solidFill>
                  <a:srgbClr val="FF0000"/>
                </a:solidFill>
              </a:rPr>
              <a:t>변화</a:t>
            </a:r>
            <a:r>
              <a:rPr lang="ko-KR" altLang="en-US" sz="2000" b="1" dirty="0">
                <a:solidFill>
                  <a:srgbClr val="C00000"/>
                </a:solidFill>
              </a:rPr>
              <a:t>시키는 </a:t>
            </a:r>
            <a:r>
              <a:rPr lang="en-US" altLang="ko-KR" sz="2000" b="1" dirty="0">
                <a:solidFill>
                  <a:srgbClr val="C00000"/>
                </a:solidFill>
              </a:rPr>
              <a:t>TOOL 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40936" y="1078454"/>
            <a:ext cx="47000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5400" b="1" dirty="0" smtClean="0">
                <a:solidFill>
                  <a:srgbClr val="FF0000"/>
                </a:solidFill>
              </a:rPr>
              <a:t>“</a:t>
            </a:r>
            <a:endParaRPr lang="ko-KR" altLang="en-US" sz="5400" b="1" dirty="0">
              <a:solidFill>
                <a:srgbClr val="FF000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956376" y="1078454"/>
            <a:ext cx="47000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5400" b="1" dirty="0" smtClean="0">
                <a:solidFill>
                  <a:srgbClr val="FF0000"/>
                </a:solidFill>
              </a:rPr>
              <a:t>”</a:t>
            </a:r>
            <a:endParaRPr lang="ko-KR" altLang="en-US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6205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BMC </a:t>
            </a:r>
            <a:r>
              <a:rPr lang="ko-KR" altLang="en-US" dirty="0"/>
              <a:t>어떻게 활용할까</a:t>
            </a:r>
            <a:r>
              <a:rPr lang="en-US" altLang="ko-KR" dirty="0"/>
              <a:t>?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189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8" name="Picture 25" descr="ㄷ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5" r="15446" b="7674"/>
          <a:stretch>
            <a:fillRect/>
          </a:stretch>
        </p:blipFill>
        <p:spPr bwMode="auto">
          <a:xfrm>
            <a:off x="0" y="778313"/>
            <a:ext cx="8964488" cy="6084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53640926-AAD7-44D8-BBD7-CCE9431645EC}">
              <a14:shadowObscured xmlns:a14="http://schemas.microsoft.com/office/drawing/2010/main" val="1"/>
            </a:ext>
          </a:extLst>
        </p:spPr>
      </p:pic>
      <p:sp>
        <p:nvSpPr>
          <p:cNvPr id="40" name="직사각형 39"/>
          <p:cNvSpPr/>
          <p:nvPr/>
        </p:nvSpPr>
        <p:spPr>
          <a:xfrm>
            <a:off x="394107" y="1628800"/>
            <a:ext cx="8136904" cy="4773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Wingdings" pitchFamily="2" charset="2"/>
              <a:buChar char="§"/>
            </a:pPr>
            <a:r>
              <a:rPr lang="ko-KR" altLang="en-US" b="1" dirty="0">
                <a:solidFill>
                  <a:srgbClr val="C00000"/>
                </a:solidFill>
              </a:rPr>
              <a:t>기업 종사자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ko-KR" altLang="en-US" dirty="0" smtClean="0"/>
              <a:t>일반적인 </a:t>
            </a:r>
            <a:r>
              <a:rPr lang="ko-KR" altLang="en-US" dirty="0"/>
              <a:t>상식에서 벗어나는 모델이 어떻게 수익을 창출할 수 있는지를 이해관계자들에게 쉽게 설명할 수 있음  </a:t>
            </a:r>
            <a:endParaRPr lang="en-US" altLang="ko-KR" dirty="0" smtClean="0"/>
          </a:p>
          <a:p>
            <a:pPr marL="285750" indent="-285750">
              <a:lnSpc>
                <a:spcPct val="130000"/>
              </a:lnSpc>
              <a:buFont typeface="Wingdings" pitchFamily="2" charset="2"/>
              <a:buChar char="§"/>
            </a:pPr>
            <a:endParaRPr lang="ko-KR" altLang="en-US" dirty="0"/>
          </a:p>
          <a:p>
            <a:pPr marL="285750" indent="-285750">
              <a:lnSpc>
                <a:spcPct val="130000"/>
              </a:lnSpc>
              <a:buFont typeface="Wingdings" pitchFamily="2" charset="2"/>
              <a:buChar char="§"/>
            </a:pPr>
            <a:r>
              <a:rPr lang="ko-KR" altLang="en-US" b="1" dirty="0">
                <a:solidFill>
                  <a:srgbClr val="C00000"/>
                </a:solidFill>
              </a:rPr>
              <a:t>대기업 기획팀 종사자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BMC</a:t>
            </a:r>
            <a:r>
              <a:rPr lang="ko-KR" altLang="en-US" dirty="0"/>
              <a:t>는 현재의 비즈니스 모델을 확인하고 혁신하는데 도움을 줌 </a:t>
            </a:r>
            <a:r>
              <a:rPr lang="en-US" altLang="ko-KR" dirty="0"/>
              <a:t>. </a:t>
            </a:r>
            <a:r>
              <a:rPr lang="ko-KR" altLang="en-US" dirty="0"/>
              <a:t>또한 </a:t>
            </a:r>
            <a:r>
              <a:rPr lang="en-US" altLang="ko-KR" dirty="0"/>
              <a:t>BMC</a:t>
            </a:r>
            <a:r>
              <a:rPr lang="ko-KR" altLang="en-US" dirty="0"/>
              <a:t>는 기업들이 통합적으로 자신들의 비즈니스를 재검토하고 세부적인 사항에 매몰되는 것을 </a:t>
            </a:r>
            <a:r>
              <a:rPr lang="ko-KR" altLang="en-US" dirty="0" smtClean="0"/>
              <a:t>방지해줌</a:t>
            </a:r>
            <a:endParaRPr lang="en-US" altLang="ko-KR" dirty="0" smtClean="0"/>
          </a:p>
          <a:p>
            <a:pPr marL="285750" indent="-285750">
              <a:lnSpc>
                <a:spcPct val="130000"/>
              </a:lnSpc>
              <a:buFont typeface="Wingdings" pitchFamily="2" charset="2"/>
              <a:buChar char="§"/>
            </a:pPr>
            <a:endParaRPr lang="ko-KR" altLang="en-US" dirty="0"/>
          </a:p>
          <a:p>
            <a:pPr marL="285750" indent="-285750">
              <a:lnSpc>
                <a:spcPct val="130000"/>
              </a:lnSpc>
              <a:buFont typeface="Wingdings" pitchFamily="2" charset="2"/>
              <a:buChar char="§"/>
            </a:pPr>
            <a:r>
              <a:rPr lang="ko-KR" altLang="en-US" b="1" dirty="0">
                <a:solidFill>
                  <a:srgbClr val="C00000"/>
                </a:solidFill>
              </a:rPr>
              <a:t>비영리 리더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ko-KR" altLang="en-US" dirty="0" smtClean="0"/>
              <a:t>새로운 </a:t>
            </a:r>
            <a:r>
              <a:rPr lang="ko-KR" altLang="en-US" dirty="0"/>
              <a:t>비영리 프로그램을 구상하는 과정에서 리더십 팀의 멤버들이 캔버스를 활용하였음</a:t>
            </a:r>
            <a:r>
              <a:rPr lang="en-US" altLang="ko-KR" dirty="0"/>
              <a:t>. </a:t>
            </a:r>
            <a:r>
              <a:rPr lang="ko-KR" altLang="en-US" dirty="0"/>
              <a:t>캔버스는 </a:t>
            </a:r>
            <a:r>
              <a:rPr lang="ko-KR" altLang="en-US" dirty="0" err="1"/>
              <a:t>사회적기업형</a:t>
            </a:r>
            <a:r>
              <a:rPr lang="ko-KR" altLang="en-US" dirty="0"/>
              <a:t> 벤처의 목적을 충분히 수용할 수 있으며</a:t>
            </a:r>
            <a:r>
              <a:rPr lang="en-US" altLang="ko-KR" dirty="0"/>
              <a:t>, </a:t>
            </a:r>
            <a:r>
              <a:rPr lang="ko-KR" altLang="en-US" dirty="0"/>
              <a:t>비즈니스의 가치제언을 명료하게 </a:t>
            </a:r>
            <a:r>
              <a:rPr lang="ko-KR" altLang="en-US" dirty="0" smtClean="0"/>
              <a:t>해줌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109442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사회적경제</a:t>
            </a:r>
            <a:r>
              <a:rPr lang="ko-KR" altLang="en-US" dirty="0"/>
              <a:t> 조직 성공 왜 어려운가</a:t>
            </a:r>
            <a:r>
              <a:rPr lang="en-US" altLang="ko-KR" dirty="0"/>
              <a:t>?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19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Rectangle 68"/>
          <p:cNvSpPr>
            <a:spLocks noChangeArrowheads="1"/>
          </p:cNvSpPr>
          <p:nvPr/>
        </p:nvSpPr>
        <p:spPr bwMode="auto">
          <a:xfrm>
            <a:off x="265168" y="1340768"/>
            <a:ext cx="8568952" cy="4824536"/>
          </a:xfrm>
          <a:prstGeom prst="rect">
            <a:avLst/>
          </a:prstGeom>
          <a:solidFill>
            <a:srgbClr val="FFFFFF"/>
          </a:solidFill>
          <a:ln w="12700">
            <a:solidFill>
              <a:srgbClr val="808080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lIns="180000" tIns="108000" rIns="144000" bIns="108000" anchor="t"/>
          <a:lstStyle/>
          <a:p>
            <a:pPr marL="304800" indent="-304800" latinLnBrk="0">
              <a:lnSpc>
                <a:spcPct val="110000"/>
              </a:lnSpc>
              <a:spcBef>
                <a:spcPct val="70000"/>
              </a:spcBef>
              <a:spcAft>
                <a:spcPct val="0"/>
              </a:spcAft>
              <a:buSzPct val="90000"/>
              <a:buBlip>
                <a:blip r:embed="rId3"/>
              </a:buBlip>
              <a:defRPr/>
            </a:pPr>
            <a:r>
              <a:rPr lang="ko-KR" altLang="en-US" sz="2000" b="1" dirty="0">
                <a:solidFill>
                  <a:prstClr val="black"/>
                </a:solidFill>
                <a:latin typeface="+mn-ea"/>
              </a:rPr>
              <a:t>승자독식의 경쟁 사회 </a:t>
            </a:r>
            <a:r>
              <a:rPr lang="en-US" altLang="ko-KR" sz="2000" b="1" dirty="0">
                <a:solidFill>
                  <a:prstClr val="black"/>
                </a:solidFill>
                <a:latin typeface="+mn-ea"/>
              </a:rPr>
              <a:t>/ </a:t>
            </a:r>
            <a:r>
              <a:rPr lang="ko-KR" altLang="en-US" sz="2000" b="1" dirty="0">
                <a:solidFill>
                  <a:prstClr val="black"/>
                </a:solidFill>
                <a:latin typeface="+mn-ea"/>
              </a:rPr>
              <a:t>협동의 경험이 부족 </a:t>
            </a:r>
            <a:r>
              <a:rPr lang="en-US" altLang="ko-KR" sz="2000" b="1" dirty="0">
                <a:solidFill>
                  <a:prstClr val="black"/>
                </a:solidFill>
                <a:latin typeface="+mn-ea"/>
              </a:rPr>
              <a:t>/ </a:t>
            </a:r>
            <a:r>
              <a:rPr lang="ko-KR" altLang="en-US" sz="2000" b="1" dirty="0">
                <a:solidFill>
                  <a:prstClr val="black"/>
                </a:solidFill>
                <a:latin typeface="+mn-ea"/>
              </a:rPr>
              <a:t>공동체 부족 </a:t>
            </a:r>
          </a:p>
          <a:p>
            <a:pPr marL="304800" indent="-304800" latinLnBrk="0">
              <a:lnSpc>
                <a:spcPct val="110000"/>
              </a:lnSpc>
              <a:spcBef>
                <a:spcPct val="70000"/>
              </a:spcBef>
              <a:spcAft>
                <a:spcPct val="0"/>
              </a:spcAft>
              <a:buSzPct val="90000"/>
              <a:buBlip>
                <a:blip r:embed="rId3"/>
              </a:buBlip>
              <a:defRPr/>
            </a:pPr>
            <a:r>
              <a:rPr lang="ko-KR" altLang="en-US" sz="2000" b="1" dirty="0">
                <a:solidFill>
                  <a:prstClr val="black"/>
                </a:solidFill>
                <a:latin typeface="+mn-ea"/>
              </a:rPr>
              <a:t>소기업</a:t>
            </a:r>
            <a:r>
              <a:rPr lang="en-US" altLang="ko-KR" sz="2000" b="1" dirty="0">
                <a:solidFill>
                  <a:prstClr val="black"/>
                </a:solidFill>
                <a:latin typeface="+mn-ea"/>
              </a:rPr>
              <a:t>(</a:t>
            </a:r>
            <a:r>
              <a:rPr lang="ko-KR" altLang="en-US" sz="2000" b="1" dirty="0">
                <a:solidFill>
                  <a:prstClr val="black"/>
                </a:solidFill>
                <a:latin typeface="+mn-ea"/>
              </a:rPr>
              <a:t>전체 기업의 </a:t>
            </a:r>
            <a:r>
              <a:rPr lang="en-US" altLang="ko-KR" sz="2000" b="1" dirty="0">
                <a:solidFill>
                  <a:prstClr val="black"/>
                </a:solidFill>
                <a:latin typeface="+mn-ea"/>
              </a:rPr>
              <a:t>80%) </a:t>
            </a:r>
            <a:r>
              <a:rPr lang="ko-KR" altLang="en-US" sz="2000" b="1" dirty="0">
                <a:solidFill>
                  <a:prstClr val="black"/>
                </a:solidFill>
                <a:latin typeface="+mn-ea"/>
              </a:rPr>
              <a:t>창업 </a:t>
            </a:r>
            <a:r>
              <a:rPr lang="ko-KR" altLang="en-US" sz="2000" b="1" dirty="0" err="1">
                <a:solidFill>
                  <a:prstClr val="black"/>
                </a:solidFill>
                <a:latin typeface="+mn-ea"/>
              </a:rPr>
              <a:t>성공율</a:t>
            </a:r>
            <a:r>
              <a:rPr lang="ko-KR" altLang="en-US" sz="2000" b="1" dirty="0">
                <a:solidFill>
                  <a:prstClr val="black"/>
                </a:solidFill>
                <a:latin typeface="+mn-ea"/>
              </a:rPr>
              <a:t> 매우 낮음 </a:t>
            </a:r>
            <a:r>
              <a:rPr lang="en-US" altLang="ko-KR" sz="2000" b="1" dirty="0">
                <a:solidFill>
                  <a:prstClr val="black"/>
                </a:solidFill>
                <a:latin typeface="+mn-ea"/>
              </a:rPr>
              <a:t>(600</a:t>
            </a:r>
            <a:r>
              <a:rPr lang="ko-KR" altLang="en-US" sz="2000" b="1" dirty="0" err="1">
                <a:solidFill>
                  <a:prstClr val="black"/>
                </a:solidFill>
                <a:latin typeface="+mn-ea"/>
              </a:rPr>
              <a:t>만명</a:t>
            </a:r>
            <a:r>
              <a:rPr lang="ko-KR" altLang="en-US" sz="2000" b="1" dirty="0">
                <a:solidFill>
                  <a:prstClr val="black"/>
                </a:solidFill>
                <a:latin typeface="+mn-ea"/>
              </a:rPr>
              <a:t> 중 </a:t>
            </a:r>
            <a:r>
              <a:rPr lang="en-US" altLang="ko-KR" sz="2000" b="1" dirty="0">
                <a:solidFill>
                  <a:prstClr val="black"/>
                </a:solidFill>
                <a:latin typeface="+mn-ea"/>
              </a:rPr>
              <a:t>229</a:t>
            </a:r>
            <a:r>
              <a:rPr lang="ko-KR" altLang="en-US" sz="2000" b="1" dirty="0" err="1">
                <a:solidFill>
                  <a:prstClr val="black"/>
                </a:solidFill>
                <a:latin typeface="+mn-ea"/>
              </a:rPr>
              <a:t>만명</a:t>
            </a:r>
            <a:r>
              <a:rPr lang="ko-KR" altLang="en-US" sz="2000" b="1" dirty="0">
                <a:solidFill>
                  <a:prstClr val="black"/>
                </a:solidFill>
                <a:latin typeface="+mn-ea"/>
              </a:rPr>
              <a:t> 과잉</a:t>
            </a:r>
            <a:r>
              <a:rPr lang="en-US" altLang="ko-KR" sz="2000" b="1" dirty="0">
                <a:solidFill>
                  <a:prstClr val="black"/>
                </a:solidFill>
                <a:latin typeface="+mn-ea"/>
              </a:rPr>
              <a:t>)</a:t>
            </a:r>
          </a:p>
          <a:p>
            <a:pPr marL="304800" indent="-304800" latinLnBrk="0">
              <a:lnSpc>
                <a:spcPct val="110000"/>
              </a:lnSpc>
              <a:spcBef>
                <a:spcPct val="70000"/>
              </a:spcBef>
              <a:spcAft>
                <a:spcPct val="0"/>
              </a:spcAft>
              <a:buSzPct val="90000"/>
              <a:buBlip>
                <a:blip r:embed="rId3"/>
              </a:buBlip>
              <a:defRPr/>
            </a:pPr>
            <a:r>
              <a:rPr lang="ko-KR" altLang="en-US" sz="2000" b="1" dirty="0">
                <a:solidFill>
                  <a:prstClr val="black"/>
                </a:solidFill>
                <a:latin typeface="+mn-ea"/>
              </a:rPr>
              <a:t>정부</a:t>
            </a:r>
            <a:r>
              <a:rPr lang="en-US" altLang="ko-KR" sz="2000" b="1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2000" b="1" dirty="0">
                <a:solidFill>
                  <a:prstClr val="black"/>
                </a:solidFill>
                <a:latin typeface="+mn-ea"/>
              </a:rPr>
              <a:t>시장</a:t>
            </a:r>
            <a:r>
              <a:rPr lang="en-US" altLang="ko-KR" sz="2000" b="1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2000" b="1" dirty="0">
                <a:solidFill>
                  <a:prstClr val="black"/>
                </a:solidFill>
                <a:latin typeface="+mn-ea"/>
              </a:rPr>
              <a:t>시민사회가 실패한 문제를 해결하고자 함</a:t>
            </a:r>
          </a:p>
          <a:p>
            <a:pPr marL="304800" indent="-304800" latinLnBrk="0">
              <a:lnSpc>
                <a:spcPct val="110000"/>
              </a:lnSpc>
              <a:spcBef>
                <a:spcPct val="70000"/>
              </a:spcBef>
              <a:spcAft>
                <a:spcPct val="0"/>
              </a:spcAft>
              <a:buSzPct val="90000"/>
              <a:buBlip>
                <a:blip r:embed="rId3"/>
              </a:buBlip>
              <a:defRPr/>
            </a:pPr>
            <a:r>
              <a:rPr lang="ko-KR" altLang="en-US" sz="2000" b="1" dirty="0">
                <a:solidFill>
                  <a:prstClr val="black"/>
                </a:solidFill>
                <a:latin typeface="+mn-ea"/>
              </a:rPr>
              <a:t>마을기업의 경우 작은 수요</a:t>
            </a:r>
            <a:r>
              <a:rPr lang="en-US" altLang="ko-KR" sz="2000" b="1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2000" b="1" dirty="0">
                <a:solidFill>
                  <a:prstClr val="black"/>
                </a:solidFill>
                <a:latin typeface="+mn-ea"/>
              </a:rPr>
              <a:t>낮은 </a:t>
            </a:r>
            <a:r>
              <a:rPr lang="ko-KR" altLang="en-US" sz="2000" b="1" dirty="0" err="1">
                <a:solidFill>
                  <a:prstClr val="black"/>
                </a:solidFill>
                <a:latin typeface="+mn-ea"/>
              </a:rPr>
              <a:t>성장율</a:t>
            </a:r>
            <a:r>
              <a:rPr lang="en-US" altLang="ko-KR" sz="2000" b="1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2000" b="1" dirty="0">
                <a:solidFill>
                  <a:prstClr val="black"/>
                </a:solidFill>
                <a:latin typeface="+mn-ea"/>
              </a:rPr>
              <a:t>공급 과잉 시장일 경우 多</a:t>
            </a:r>
          </a:p>
          <a:p>
            <a:pPr marL="304800" indent="-304800" latinLnBrk="0">
              <a:lnSpc>
                <a:spcPct val="110000"/>
              </a:lnSpc>
              <a:spcBef>
                <a:spcPct val="70000"/>
              </a:spcBef>
              <a:spcAft>
                <a:spcPct val="0"/>
              </a:spcAft>
              <a:buSzPct val="90000"/>
              <a:buBlip>
                <a:blip r:embed="rId3"/>
              </a:buBlip>
              <a:defRPr/>
            </a:pPr>
            <a:r>
              <a:rPr lang="ko-KR" altLang="en-US" sz="2000" b="1" dirty="0">
                <a:solidFill>
                  <a:prstClr val="black"/>
                </a:solidFill>
                <a:latin typeface="+mn-ea"/>
              </a:rPr>
              <a:t>협동의 가치가 높은 성과를 내기까지는 장기적 시간이 필요</a:t>
            </a:r>
          </a:p>
          <a:p>
            <a:pPr marL="304800" indent="-304800" latinLnBrk="0">
              <a:lnSpc>
                <a:spcPct val="110000"/>
              </a:lnSpc>
              <a:spcBef>
                <a:spcPct val="70000"/>
              </a:spcBef>
              <a:spcAft>
                <a:spcPct val="0"/>
              </a:spcAft>
              <a:buSzPct val="90000"/>
              <a:buBlip>
                <a:blip r:embed="rId3"/>
              </a:buBlip>
              <a:defRPr/>
            </a:pPr>
            <a:r>
              <a:rPr lang="ko-KR" altLang="en-US" sz="2000" b="1" dirty="0">
                <a:solidFill>
                  <a:prstClr val="black"/>
                </a:solidFill>
                <a:latin typeface="+mn-ea"/>
              </a:rPr>
              <a:t>영리 기업보다 훨씬 비판적이고</a:t>
            </a:r>
            <a:r>
              <a:rPr lang="en-US" altLang="ko-KR" sz="2000" b="1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2000" b="1" dirty="0">
                <a:solidFill>
                  <a:prstClr val="black"/>
                </a:solidFill>
                <a:latin typeface="+mn-ea"/>
              </a:rPr>
              <a:t>광범위한 이해관계자를 만족시켜야 함 </a:t>
            </a:r>
            <a:r>
              <a:rPr lang="en-US" altLang="ko-KR" sz="2000" b="1" dirty="0" smtClean="0">
                <a:solidFill>
                  <a:prstClr val="black"/>
                </a:solidFill>
                <a:latin typeface="+mn-ea"/>
              </a:rPr>
              <a:t/>
            </a:r>
            <a:br>
              <a:rPr lang="en-US" altLang="ko-KR" sz="2000" b="1" dirty="0" smtClean="0">
                <a:solidFill>
                  <a:prstClr val="black"/>
                </a:solidFill>
                <a:latin typeface="+mn-ea"/>
              </a:rPr>
            </a:br>
            <a:r>
              <a:rPr lang="ko-KR" altLang="en-US" sz="2000" b="1" dirty="0" smtClean="0">
                <a:solidFill>
                  <a:prstClr val="black"/>
                </a:solidFill>
                <a:latin typeface="+mn-ea"/>
              </a:rPr>
              <a:t> </a:t>
            </a:r>
            <a:r>
              <a:rPr lang="ko-KR" altLang="en-US" sz="2000" b="1" dirty="0">
                <a:solidFill>
                  <a:prstClr val="black"/>
                </a:solidFill>
                <a:latin typeface="+mn-ea"/>
              </a:rPr>
              <a:t>→ 고객 </a:t>
            </a:r>
            <a:r>
              <a:rPr lang="en-US" altLang="ko-KR" sz="2000" b="1" dirty="0">
                <a:solidFill>
                  <a:prstClr val="black"/>
                </a:solidFill>
                <a:latin typeface="+mn-ea"/>
              </a:rPr>
              <a:t>+ </a:t>
            </a:r>
            <a:r>
              <a:rPr lang="ko-KR" altLang="en-US" sz="2000" b="1" dirty="0">
                <a:solidFill>
                  <a:prstClr val="black"/>
                </a:solidFill>
                <a:latin typeface="+mn-ea"/>
              </a:rPr>
              <a:t>수혜자 </a:t>
            </a:r>
            <a:r>
              <a:rPr lang="en-US" altLang="ko-KR" sz="2000" b="1" dirty="0">
                <a:solidFill>
                  <a:prstClr val="black"/>
                </a:solidFill>
                <a:latin typeface="+mn-ea"/>
              </a:rPr>
              <a:t>+ </a:t>
            </a:r>
            <a:r>
              <a:rPr lang="ko-KR" altLang="en-US" sz="2000" b="1" dirty="0">
                <a:solidFill>
                  <a:prstClr val="black"/>
                </a:solidFill>
                <a:latin typeface="+mn-ea"/>
              </a:rPr>
              <a:t>조합원 </a:t>
            </a:r>
          </a:p>
          <a:p>
            <a:pPr marL="304800" indent="-304800" latinLnBrk="0">
              <a:lnSpc>
                <a:spcPct val="110000"/>
              </a:lnSpc>
              <a:spcBef>
                <a:spcPct val="70000"/>
              </a:spcBef>
              <a:spcAft>
                <a:spcPct val="0"/>
              </a:spcAft>
              <a:buSzPct val="90000"/>
              <a:buBlip>
                <a:blip r:embed="rId3"/>
              </a:buBlip>
              <a:defRPr/>
            </a:pPr>
            <a:r>
              <a:rPr lang="ko-KR" altLang="en-US" sz="2000" b="1" dirty="0">
                <a:solidFill>
                  <a:prstClr val="black"/>
                </a:solidFill>
                <a:latin typeface="+mn-ea"/>
              </a:rPr>
              <a:t>경쟁 기업보다 코스트 경쟁력이 낮아</a:t>
            </a:r>
            <a:r>
              <a:rPr lang="en-US" altLang="ko-KR" sz="2000" b="1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2000" b="1" dirty="0">
                <a:solidFill>
                  <a:prstClr val="black"/>
                </a:solidFill>
                <a:latin typeface="+mn-ea"/>
              </a:rPr>
              <a:t>반드시 혁신이 요구됨</a:t>
            </a:r>
          </a:p>
          <a:p>
            <a:pPr marL="304800" indent="-304800" latinLnBrk="0">
              <a:lnSpc>
                <a:spcPct val="110000"/>
              </a:lnSpc>
              <a:spcBef>
                <a:spcPct val="70000"/>
              </a:spcBef>
              <a:spcAft>
                <a:spcPct val="0"/>
              </a:spcAft>
              <a:buSzPct val="90000"/>
              <a:buBlip>
                <a:blip r:embed="rId3"/>
              </a:buBlip>
              <a:defRPr/>
            </a:pPr>
            <a:r>
              <a:rPr lang="ko-KR" altLang="en-US" sz="2000" b="1" dirty="0">
                <a:solidFill>
                  <a:prstClr val="black"/>
                </a:solidFill>
                <a:latin typeface="+mn-ea"/>
              </a:rPr>
              <a:t>의사결정의 민주성</a:t>
            </a:r>
            <a:r>
              <a:rPr lang="en-US" altLang="ko-KR" sz="2000" b="1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2000" b="1" dirty="0">
                <a:solidFill>
                  <a:prstClr val="black"/>
                </a:solidFill>
                <a:latin typeface="+mn-ea"/>
              </a:rPr>
              <a:t>민주적 조직운영이라는 과정과 고성과의 동시 추구</a:t>
            </a:r>
          </a:p>
        </p:txBody>
      </p:sp>
    </p:spTree>
    <p:extLst>
      <p:ext uri="{BB962C8B-B14F-4D97-AF65-F5344CB8AC3E}">
        <p14:creationId xmlns:p14="http://schemas.microsoft.com/office/powerpoint/2010/main" val="3239337180"/>
      </p:ext>
    </p:extLst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BMC </a:t>
            </a:r>
            <a:r>
              <a:rPr lang="ko-KR" altLang="en-US" dirty="0"/>
              <a:t>어떻게 활용할까</a:t>
            </a:r>
            <a:r>
              <a:rPr lang="en-US" altLang="ko-KR" dirty="0"/>
              <a:t>?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190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8" name="Picture 25" descr="ㄷ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5" r="15446" b="7674"/>
          <a:stretch>
            <a:fillRect/>
          </a:stretch>
        </p:blipFill>
        <p:spPr bwMode="auto">
          <a:xfrm>
            <a:off x="0" y="778313"/>
            <a:ext cx="8964488" cy="6084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53640926-AAD7-44D8-BBD7-CCE9431645EC}">
              <a14:shadowObscured xmlns:a14="http://schemas.microsoft.com/office/drawing/2010/main" val="1"/>
            </a:ext>
          </a:extLst>
        </p:spPr>
      </p:pic>
      <p:sp>
        <p:nvSpPr>
          <p:cNvPr id="40" name="직사각형 39"/>
          <p:cNvSpPr/>
          <p:nvPr/>
        </p:nvSpPr>
        <p:spPr>
          <a:xfrm>
            <a:off x="394107" y="1628800"/>
            <a:ext cx="8136904" cy="44135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Wingdings" pitchFamily="2" charset="2"/>
              <a:buChar char="§"/>
            </a:pPr>
            <a:r>
              <a:rPr lang="ko-KR" altLang="en-US" b="1" dirty="0" smtClean="0">
                <a:solidFill>
                  <a:srgbClr val="C00000"/>
                </a:solidFill>
              </a:rPr>
              <a:t>출판 </a:t>
            </a:r>
            <a:r>
              <a:rPr lang="ko-KR" altLang="en-US" b="1" dirty="0">
                <a:solidFill>
                  <a:srgbClr val="C00000"/>
                </a:solidFill>
              </a:rPr>
              <a:t>산업 종사자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ko-KR" altLang="en-US" dirty="0" smtClean="0"/>
              <a:t>모든 </a:t>
            </a:r>
            <a:r>
              <a:rPr lang="ko-KR" altLang="en-US" dirty="0"/>
              <a:t>프로젝트 참여자들에게 시각적으로 흐름을 보여줄 수 있고</a:t>
            </a:r>
            <a:r>
              <a:rPr lang="en-US" altLang="ko-KR" dirty="0"/>
              <a:t>, </a:t>
            </a:r>
            <a:r>
              <a:rPr lang="ko-KR" altLang="en-US" dirty="0"/>
              <a:t>그 안에서 자신들의 역할이 무엇인지</a:t>
            </a:r>
            <a:r>
              <a:rPr lang="en-US" altLang="ko-KR" dirty="0"/>
              <a:t>, </a:t>
            </a:r>
            <a:r>
              <a:rPr lang="ko-KR" altLang="en-US" dirty="0"/>
              <a:t>서로간의 상호작용을 보여줄 수 </a:t>
            </a:r>
            <a:r>
              <a:rPr lang="ko-KR" altLang="en-US" dirty="0" smtClean="0"/>
              <a:t>있음</a:t>
            </a:r>
            <a:endParaRPr lang="en-US" altLang="ko-KR" dirty="0" smtClean="0"/>
          </a:p>
          <a:p>
            <a:pPr marL="285750" indent="-285750">
              <a:lnSpc>
                <a:spcPct val="130000"/>
              </a:lnSpc>
              <a:buFont typeface="Wingdings" pitchFamily="2" charset="2"/>
              <a:buChar char="§"/>
            </a:pPr>
            <a:endParaRPr lang="ko-KR" altLang="en-US" dirty="0"/>
          </a:p>
          <a:p>
            <a:pPr marL="285750" indent="-285750">
              <a:lnSpc>
                <a:spcPct val="130000"/>
              </a:lnSpc>
              <a:buFont typeface="Wingdings" pitchFamily="2" charset="2"/>
              <a:buChar char="§"/>
            </a:pPr>
            <a:r>
              <a:rPr lang="ko-KR" altLang="en-US" b="1" dirty="0">
                <a:solidFill>
                  <a:srgbClr val="C00000"/>
                </a:solidFill>
              </a:rPr>
              <a:t>창업 초기단계 기업가 코치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ko-KR" altLang="en-US" dirty="0" smtClean="0"/>
              <a:t>비즈니스 </a:t>
            </a:r>
            <a:r>
              <a:rPr lang="ko-KR" altLang="en-US" dirty="0"/>
              <a:t>플랜을 비즈니스 실행과정으로 옮겨가기 위한 적절한 방법을 모색하는데 </a:t>
            </a:r>
            <a:r>
              <a:rPr lang="en-US" altLang="ko-KR" dirty="0"/>
              <a:t>BMC</a:t>
            </a:r>
            <a:r>
              <a:rPr lang="ko-KR" altLang="en-US" dirty="0"/>
              <a:t>를 </a:t>
            </a:r>
            <a:r>
              <a:rPr lang="ko-KR" altLang="en-US" dirty="0" smtClean="0"/>
              <a:t>활용</a:t>
            </a:r>
            <a:endParaRPr lang="en-US" altLang="ko-KR" dirty="0" smtClean="0"/>
          </a:p>
          <a:p>
            <a:pPr marL="285750" indent="-285750">
              <a:lnSpc>
                <a:spcPct val="130000"/>
              </a:lnSpc>
              <a:buFont typeface="Wingdings" pitchFamily="2" charset="2"/>
              <a:buChar char="§"/>
            </a:pPr>
            <a:endParaRPr lang="ko-KR" altLang="en-US" dirty="0"/>
          </a:p>
          <a:p>
            <a:pPr marL="285750" indent="-285750">
              <a:lnSpc>
                <a:spcPct val="130000"/>
              </a:lnSpc>
              <a:buFont typeface="Wingdings" pitchFamily="2" charset="2"/>
              <a:buChar char="§"/>
            </a:pPr>
            <a:r>
              <a:rPr lang="ko-KR" altLang="en-US" b="1" dirty="0">
                <a:solidFill>
                  <a:srgbClr val="C00000"/>
                </a:solidFill>
              </a:rPr>
              <a:t>창업초기 단계 기업가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ko-KR" altLang="en-US" dirty="0" smtClean="0"/>
              <a:t>캔버스는 </a:t>
            </a:r>
            <a:r>
              <a:rPr lang="ko-KR" altLang="en-US" dirty="0"/>
              <a:t>새로운 성장기회를 탐색하고</a:t>
            </a:r>
            <a:r>
              <a:rPr lang="en-US" altLang="ko-KR" dirty="0"/>
              <a:t>, </a:t>
            </a:r>
            <a:r>
              <a:rPr lang="ko-KR" altLang="en-US" dirty="0"/>
              <a:t>경쟁자들의 틈새에서 새로운 비즈니스 모델을 찾고</a:t>
            </a:r>
            <a:r>
              <a:rPr lang="en-US" altLang="ko-KR" dirty="0"/>
              <a:t>, </a:t>
            </a:r>
            <a:r>
              <a:rPr lang="ko-KR" altLang="en-US" dirty="0"/>
              <a:t>우리가 어떻게 기술</a:t>
            </a:r>
            <a:r>
              <a:rPr lang="en-US" altLang="ko-KR" dirty="0"/>
              <a:t>, </a:t>
            </a:r>
            <a:r>
              <a:rPr lang="ko-KR" altLang="en-US" dirty="0"/>
              <a:t>시장</a:t>
            </a:r>
            <a:r>
              <a:rPr lang="en-US" altLang="ko-KR" dirty="0"/>
              <a:t>, BM </a:t>
            </a:r>
            <a:r>
              <a:rPr lang="ko-KR" altLang="en-US" dirty="0"/>
              <a:t>혁신을 할 수 있을지에 대한 조직간 커뮤니케이션에 도움을 </a:t>
            </a:r>
            <a:r>
              <a:rPr lang="ko-KR" altLang="en-US" dirty="0" smtClean="0"/>
              <a:t>줌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191501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191</a:t>
            </a:fld>
            <a:endParaRPr lang="ko-KR" alt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772" y="130175"/>
            <a:ext cx="8676456" cy="659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</p:spTree>
    <p:extLst>
      <p:ext uri="{BB962C8B-B14F-4D97-AF65-F5344CB8AC3E}">
        <p14:creationId xmlns:p14="http://schemas.microsoft.com/office/powerpoint/2010/main" val="175178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b="466"/>
          <a:stretch/>
        </p:blipFill>
        <p:spPr bwMode="auto">
          <a:xfrm>
            <a:off x="251520" y="260350"/>
            <a:ext cx="8604448" cy="6409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</p:spTree>
    <p:extLst>
      <p:ext uri="{BB962C8B-B14F-4D97-AF65-F5344CB8AC3E}">
        <p14:creationId xmlns:p14="http://schemas.microsoft.com/office/powerpoint/2010/main" val="2819070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VP : </a:t>
            </a:r>
            <a:r>
              <a:rPr lang="ko-KR" altLang="en-US" dirty="0" smtClean="0"/>
              <a:t>제품과 서비스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193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제목 1"/>
          <p:cNvSpPr txBox="1">
            <a:spLocks/>
          </p:cNvSpPr>
          <p:nvPr/>
        </p:nvSpPr>
        <p:spPr>
          <a:xfrm>
            <a:off x="395536" y="905916"/>
            <a:ext cx="8087816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2000" b="1" dirty="0" smtClean="0">
                <a:solidFill>
                  <a:schemeClr val="tx1"/>
                </a:solidFill>
              </a:rPr>
              <a:t>새로운 </a:t>
            </a:r>
            <a:r>
              <a:rPr lang="ko-KR" altLang="en-US" sz="2000" b="1" dirty="0">
                <a:solidFill>
                  <a:schemeClr val="tx1"/>
                </a:solidFill>
              </a:rPr>
              <a:t>가치 창출 요소</a:t>
            </a:r>
            <a:r>
              <a:rPr lang="en-US" altLang="ko-KR" sz="2000" b="1" dirty="0">
                <a:solidFill>
                  <a:schemeClr val="tx1"/>
                </a:solidFill>
              </a:rPr>
              <a:t>? </a:t>
            </a:r>
            <a:r>
              <a:rPr lang="ko-KR" altLang="en-US" sz="2000" b="1" dirty="0" smtClean="0">
                <a:solidFill>
                  <a:schemeClr val="tx1"/>
                </a:solidFill>
              </a:rPr>
              <a:t>제품과 서비스 </a:t>
            </a:r>
            <a:r>
              <a:rPr lang="ko-KR" altLang="en-US" sz="2000" b="1" dirty="0">
                <a:solidFill>
                  <a:schemeClr val="tx1"/>
                </a:solidFill>
              </a:rPr>
              <a:t>정의 및 가치 평가 </a:t>
            </a:r>
          </a:p>
        </p:txBody>
      </p:sp>
      <p:graphicFrame>
        <p:nvGraphicFramePr>
          <p:cNvPr id="9" name="Group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4782963"/>
              </p:ext>
            </p:extLst>
          </p:nvPr>
        </p:nvGraphicFramePr>
        <p:xfrm>
          <a:off x="489589" y="1668422"/>
          <a:ext cx="8137525" cy="4681728"/>
        </p:xfrm>
        <a:graphic>
          <a:graphicData uri="http://schemas.openxmlformats.org/drawingml/2006/table">
            <a:tbl>
              <a:tblPr/>
              <a:tblGrid>
                <a:gridCol w="3095575"/>
                <a:gridCol w="5041950"/>
              </a:tblGrid>
              <a:tr h="3548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주요 질문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가치 창출의 요소들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</a:tr>
              <a:tr h="16422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어떤 가치가 고객에게 전달되어야 하는가</a:t>
                      </a: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?</a:t>
                      </a:r>
                      <a:endParaRPr kumimoji="0" lang="ko-KR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1. </a:t>
                      </a: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새로움 </a:t>
                      </a: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- </a:t>
                      </a: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기술발전에 기인함</a:t>
                      </a: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 IT 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2. </a:t>
                      </a: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성능 </a:t>
                      </a: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– </a:t>
                      </a: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기존 제품의 성능 향상 </a:t>
                      </a: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CPU </a:t>
                      </a: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속도</a:t>
                      </a: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3. </a:t>
                      </a: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고객화 </a:t>
                      </a: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– </a:t>
                      </a: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고개 참여 확대</a:t>
                      </a: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플랫폼</a:t>
                      </a:r>
                      <a:endParaRPr kumimoji="0" lang="en-US" altLang="ko-K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4. </a:t>
                      </a: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대행하기 </a:t>
                      </a:r>
                      <a:endParaRPr kumimoji="0" lang="en-US" altLang="ko-K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5. </a:t>
                      </a: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디자인</a:t>
                      </a:r>
                      <a:endParaRPr kumimoji="0" lang="en-US" altLang="ko-K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6. </a:t>
                      </a: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브랜드 </a:t>
                      </a: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- </a:t>
                      </a:r>
                      <a:r>
                        <a:rPr kumimoji="0" lang="ko-KR" alt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위치재</a:t>
                      </a:r>
                      <a:endParaRPr kumimoji="0" lang="en-US" altLang="ko-K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7. </a:t>
                      </a: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가격 </a:t>
                      </a:r>
                      <a:endParaRPr kumimoji="0" lang="en-US" altLang="ko-K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8. </a:t>
                      </a: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비용감소</a:t>
                      </a:r>
                      <a:endParaRPr kumimoji="0" lang="en-US" altLang="ko-K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9. </a:t>
                      </a: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위험감소 </a:t>
                      </a: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– A/S </a:t>
                      </a: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보장 서비스 증가</a:t>
                      </a:r>
                      <a:endParaRPr kumimoji="0" lang="en-US" altLang="ko-K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10. </a:t>
                      </a:r>
                      <a:r>
                        <a:rPr kumimoji="0" lang="ko-KR" alt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접근성</a:t>
                      </a: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– </a:t>
                      </a: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제트기 분할 소유권</a:t>
                      </a:r>
                      <a:endParaRPr kumimoji="0" lang="en-US" altLang="ko-K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11. </a:t>
                      </a: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편리성 </a:t>
                      </a: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– </a:t>
                      </a:r>
                      <a:r>
                        <a:rPr kumimoji="0" lang="en-US" altLang="ko-KR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i</a:t>
                      </a: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POD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DDCF"/>
                    </a:solidFill>
                  </a:tcPr>
                </a:tc>
              </a:tr>
              <a:tr h="197909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각각의 고객 세부 집단에게 우리가 제공하고자 하는 제품과 서비스의 묶음은 무엇인가</a:t>
                      </a: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?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제품과 서비스의 정의</a:t>
                      </a: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0364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무엇을 누구에게 그리고 왜</a:t>
            </a:r>
            <a:r>
              <a:rPr lang="en-US" altLang="ko-KR" dirty="0"/>
              <a:t>?  _ </a:t>
            </a:r>
            <a:r>
              <a:rPr lang="ko-KR" altLang="en-US" dirty="0"/>
              <a:t>커뮤니티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194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Picture 25" descr="ㄷ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5" r="15446" b="7674"/>
          <a:stretch>
            <a:fillRect/>
          </a:stretch>
        </p:blipFill>
        <p:spPr bwMode="auto">
          <a:xfrm>
            <a:off x="0" y="1169275"/>
            <a:ext cx="8388424" cy="5693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53640926-AAD7-44D8-BBD7-CCE9431645EC}">
              <a14:shadowObscured xmlns:a14="http://schemas.microsoft.com/office/drawing/2010/main" val="1"/>
            </a:ext>
          </a:extLst>
        </p:spPr>
      </p:pic>
      <p:sp>
        <p:nvSpPr>
          <p:cNvPr id="7" name="직사각형 6"/>
          <p:cNvSpPr/>
          <p:nvPr/>
        </p:nvSpPr>
        <p:spPr>
          <a:xfrm>
            <a:off x="1403350" y="2492375"/>
            <a:ext cx="5679457" cy="27981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C00000"/>
              </a:buClr>
            </a:pPr>
            <a:r>
              <a:rPr lang="ko-KR" altLang="en-US" sz="2400" b="1" dirty="0"/>
              <a:t>잠재 고객의 관심을 끄는 것은 무엇인가</a:t>
            </a:r>
            <a:r>
              <a:rPr lang="en-US" altLang="ko-KR" sz="2400" b="1" dirty="0"/>
              <a:t>? </a:t>
            </a:r>
            <a:endParaRPr lang="en-US" altLang="ko-KR" sz="2400" b="1" dirty="0" smtClean="0"/>
          </a:p>
          <a:p>
            <a:pPr>
              <a:lnSpc>
                <a:spcPct val="150000"/>
              </a:lnSpc>
              <a:buClr>
                <a:srgbClr val="C00000"/>
              </a:buClr>
            </a:pPr>
            <a:endParaRPr lang="en-US" altLang="ko-KR" sz="2400" b="1" dirty="0"/>
          </a:p>
          <a:p>
            <a:pPr>
              <a:lnSpc>
                <a:spcPct val="150000"/>
              </a:lnSpc>
              <a:buClr>
                <a:srgbClr val="C00000"/>
              </a:buClr>
            </a:pPr>
            <a:r>
              <a:rPr lang="ko-KR" altLang="en-US" sz="2400" b="1" dirty="0"/>
              <a:t>기존 대안을 분석하라 </a:t>
            </a:r>
            <a:r>
              <a:rPr lang="en-US" altLang="ko-KR" sz="2400" b="1" dirty="0"/>
              <a:t>/ </a:t>
            </a:r>
            <a:r>
              <a:rPr lang="ko-KR" altLang="en-US" sz="2400" b="1" dirty="0"/>
              <a:t>벤치마킹</a:t>
            </a:r>
          </a:p>
          <a:p>
            <a:pPr>
              <a:lnSpc>
                <a:spcPct val="150000"/>
              </a:lnSpc>
              <a:buClr>
                <a:srgbClr val="C00000"/>
              </a:buClr>
            </a:pPr>
            <a:endParaRPr lang="en-US" altLang="ko-KR" sz="2400" b="1" dirty="0" smtClean="0"/>
          </a:p>
          <a:p>
            <a:pPr>
              <a:lnSpc>
                <a:spcPct val="150000"/>
              </a:lnSpc>
              <a:buClr>
                <a:srgbClr val="C00000"/>
              </a:buClr>
            </a:pPr>
            <a:r>
              <a:rPr lang="ko-KR" altLang="en-US" sz="2400" b="1" dirty="0" smtClean="0"/>
              <a:t>고객이 </a:t>
            </a:r>
            <a:r>
              <a:rPr lang="ko-KR" altLang="en-US" sz="2400" b="1" dirty="0"/>
              <a:t>누릴 혜택은 무엇인가</a:t>
            </a:r>
            <a:r>
              <a:rPr lang="en-US" altLang="ko-KR" sz="2400" b="1" dirty="0"/>
              <a:t>?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4577" y="2424343"/>
            <a:ext cx="6687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/>
              </a:rPr>
              <a:t></a:t>
            </a:r>
            <a:endParaRPr lang="ko-KR" altLang="en-US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4577" y="3584402"/>
            <a:ext cx="6687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/>
              </a:rPr>
              <a:t></a:t>
            </a:r>
            <a:endParaRPr lang="ko-KR" altLang="en-US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34577" y="4648928"/>
            <a:ext cx="6687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/>
              </a:rPr>
              <a:t></a:t>
            </a:r>
            <a:endParaRPr lang="ko-KR" altLang="en-US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0751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CS : </a:t>
            </a:r>
            <a:r>
              <a:rPr lang="ko-KR" altLang="en-US" dirty="0" smtClean="0"/>
              <a:t>수혜자 및 고객 명확화 </a:t>
            </a:r>
            <a:endParaRPr lang="en-US" altLang="ko-KR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195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제목 1"/>
          <p:cNvSpPr txBox="1">
            <a:spLocks/>
          </p:cNvSpPr>
          <p:nvPr/>
        </p:nvSpPr>
        <p:spPr>
          <a:xfrm>
            <a:off x="395536" y="905916"/>
            <a:ext cx="8087816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2000" b="1" dirty="0" err="1">
                <a:solidFill>
                  <a:schemeClr val="tx1"/>
                </a:solidFill>
              </a:rPr>
              <a:t>타겟</a:t>
            </a:r>
            <a:r>
              <a:rPr lang="ko-KR" altLang="en-US" sz="2000" b="1" dirty="0">
                <a:solidFill>
                  <a:schemeClr val="tx1"/>
                </a:solidFill>
              </a:rPr>
              <a:t> 고객 </a:t>
            </a:r>
            <a:r>
              <a:rPr lang="ko-KR" altLang="en-US" sz="2000" b="1" dirty="0" err="1">
                <a:solidFill>
                  <a:schemeClr val="tx1"/>
                </a:solidFill>
              </a:rPr>
              <a:t>프로파일링</a:t>
            </a:r>
            <a:r>
              <a:rPr lang="en-US" altLang="ko-KR" sz="2000" b="1" dirty="0">
                <a:solidFill>
                  <a:schemeClr val="tx1"/>
                </a:solidFill>
              </a:rPr>
              <a:t>?</a:t>
            </a:r>
            <a:endParaRPr lang="ko-KR" altLang="en-US" sz="2000" b="1" dirty="0">
              <a:solidFill>
                <a:schemeClr val="tx1"/>
              </a:solidFill>
            </a:endParaRPr>
          </a:p>
        </p:txBody>
      </p:sp>
      <p:graphicFrame>
        <p:nvGraphicFramePr>
          <p:cNvPr id="7" name="Group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4512075"/>
              </p:ext>
            </p:extLst>
          </p:nvPr>
        </p:nvGraphicFramePr>
        <p:xfrm>
          <a:off x="503237" y="1527484"/>
          <a:ext cx="8137525" cy="4781837"/>
        </p:xfrm>
        <a:graphic>
          <a:graphicData uri="http://schemas.openxmlformats.org/drawingml/2006/table">
            <a:tbl>
              <a:tblPr/>
              <a:tblGrid>
                <a:gridCol w="2988643"/>
                <a:gridCol w="5148882"/>
              </a:tblGrid>
              <a:tr h="49618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Key Question </a:t>
                      </a:r>
                      <a:endParaRPr kumimoji="0" lang="ko-KR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주요</a:t>
                      </a: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결론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</a:tr>
              <a:tr h="14285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소셜미션의</a:t>
                      </a: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수혜자는 </a:t>
                      </a: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/>
                      </a:r>
                      <a:b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</a:b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누구인가</a:t>
                      </a: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?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342900" marR="0" lvl="0" indent="-34290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기업이 서비스 하고자 하거나 목표로 하는 조직 또는 사람들을 정의함</a:t>
                      </a:r>
                      <a:endParaRPr kumimoji="0" lang="en-US" altLang="ko-K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342900" marR="0" lvl="0" indent="-34290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endParaRPr kumimoji="0" lang="en-US" altLang="ko-K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342900" marR="0" lvl="0" indent="-34290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2.  </a:t>
                      </a: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공통된 욕구</a:t>
                      </a: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행동방식</a:t>
                      </a: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kumimoji="0" lang="ko-KR" alt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속성등을</a:t>
                      </a: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기준으로 고객 분류</a:t>
                      </a:r>
                      <a:endParaRPr kumimoji="0" lang="en-US" altLang="ko-K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342900" marR="0" lvl="0" indent="-34290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342900" marR="0" lvl="0" indent="-34290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3.   </a:t>
                      </a: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어떤 고객에게 집중하고</a:t>
                      </a:r>
                      <a:endParaRPr kumimoji="0" lang="en-US" altLang="ko-K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342900" marR="0" lvl="0" indent="-34290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    </a:t>
                      </a: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어떤 고객을 무시할지 결정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DDCF"/>
                    </a:solidFill>
                  </a:tcPr>
                </a:tc>
              </a:tr>
              <a:tr h="14285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우리는 누구를 위해서 </a:t>
                      </a: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/>
                      </a:r>
                      <a:b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</a:b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가치를 창출하는가</a:t>
                      </a: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?</a:t>
                      </a:r>
                      <a:endParaRPr kumimoji="0" lang="ko-KR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4285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누가 우리의 가장 </a:t>
                      </a: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/>
                      </a:r>
                      <a:b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</a:b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중요한 고객인가</a:t>
                      </a: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?</a:t>
                      </a:r>
                      <a:endParaRPr kumimoji="0" lang="ko-KR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1845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타겟</a:t>
            </a:r>
            <a:r>
              <a:rPr lang="ko-KR" altLang="en-US" dirty="0"/>
              <a:t> </a:t>
            </a:r>
            <a:r>
              <a:rPr lang="ko-KR" altLang="en-US" dirty="0" smtClean="0"/>
              <a:t>고객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196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Picture 25" descr="ㄷ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5" r="15446" b="7674"/>
          <a:stretch>
            <a:fillRect/>
          </a:stretch>
        </p:blipFill>
        <p:spPr bwMode="auto">
          <a:xfrm>
            <a:off x="0" y="1169275"/>
            <a:ext cx="8388424" cy="5693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53640926-AAD7-44D8-BBD7-CCE9431645EC}">
              <a14:shadowObscured xmlns:a14="http://schemas.microsoft.com/office/drawing/2010/main" val="1"/>
            </a:ext>
          </a:extLst>
        </p:spPr>
      </p:pic>
      <p:sp>
        <p:nvSpPr>
          <p:cNvPr id="7" name="직사각형 6"/>
          <p:cNvSpPr/>
          <p:nvPr/>
        </p:nvSpPr>
        <p:spPr>
          <a:xfrm>
            <a:off x="1403350" y="2492375"/>
            <a:ext cx="567945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C00000"/>
              </a:buClr>
            </a:pPr>
            <a:r>
              <a:rPr lang="ko-KR" altLang="en-US" sz="2400" b="1" dirty="0" err="1"/>
              <a:t>얼리어답터에게</a:t>
            </a:r>
            <a:r>
              <a:rPr lang="ko-KR" altLang="en-US" sz="2400" b="1" dirty="0"/>
              <a:t> 우선 </a:t>
            </a:r>
            <a:r>
              <a:rPr lang="ko-KR" altLang="en-US" sz="2400" b="1" dirty="0" smtClean="0"/>
              <a:t>집중한다</a:t>
            </a:r>
            <a:r>
              <a:rPr lang="en-US" altLang="ko-KR" sz="2400" b="1" dirty="0" smtClean="0"/>
              <a:t>!</a:t>
            </a:r>
            <a:r>
              <a:rPr lang="ko-KR" altLang="en-US" sz="2400" b="1" dirty="0" smtClean="0"/>
              <a:t> </a:t>
            </a:r>
            <a:endParaRPr lang="en-US" altLang="ko-KR" sz="2400" b="1" dirty="0" smtClean="0"/>
          </a:p>
          <a:p>
            <a:pPr>
              <a:lnSpc>
                <a:spcPct val="150000"/>
              </a:lnSpc>
              <a:buClr>
                <a:srgbClr val="C00000"/>
              </a:buClr>
            </a:pPr>
            <a:endParaRPr lang="en-US" altLang="ko-KR" sz="2400" b="1" dirty="0"/>
          </a:p>
          <a:p>
            <a:pPr>
              <a:lnSpc>
                <a:spcPct val="150000"/>
              </a:lnSpc>
              <a:buClr>
                <a:srgbClr val="C00000"/>
              </a:buClr>
            </a:pPr>
            <a:r>
              <a:rPr lang="en-US" altLang="ko-KR" sz="2400" b="1" dirty="0"/>
              <a:t>20</a:t>
            </a:r>
            <a:r>
              <a:rPr lang="ko-KR" altLang="en-US" sz="2400" b="1" dirty="0"/>
              <a:t>대 여성보다는 김태희가 </a:t>
            </a:r>
            <a:r>
              <a:rPr lang="ko-KR" altLang="en-US" sz="2400" b="1" dirty="0" smtClean="0"/>
              <a:t>낫다</a:t>
            </a:r>
            <a:r>
              <a:rPr lang="en-US" altLang="ko-KR" sz="2400" b="1" dirty="0" smtClean="0"/>
              <a:t>!</a:t>
            </a:r>
            <a:endParaRPr lang="ko-KR" altLang="en-US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734577" y="2424343"/>
            <a:ext cx="6687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/>
              </a:rPr>
              <a:t></a:t>
            </a:r>
            <a:endParaRPr lang="ko-KR" altLang="en-US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4577" y="3584402"/>
            <a:ext cx="6687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/>
              </a:rPr>
              <a:t></a:t>
            </a:r>
            <a:endParaRPr lang="ko-KR" altLang="en-US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98997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사회적경제조직</a:t>
            </a:r>
            <a:r>
              <a:rPr lang="ko-KR" altLang="en-US" dirty="0"/>
              <a:t> </a:t>
            </a:r>
            <a:r>
              <a:rPr lang="en-US" altLang="ko-KR" dirty="0"/>
              <a:t>BM </a:t>
            </a:r>
            <a:r>
              <a:rPr lang="ko-KR" altLang="en-US" dirty="0" err="1"/>
              <a:t>수립시</a:t>
            </a:r>
            <a:r>
              <a:rPr lang="ko-KR" altLang="en-US" dirty="0"/>
              <a:t> 추가 질문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197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Picture 25" descr="ㄷ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5" r="15446" b="7674"/>
          <a:stretch>
            <a:fillRect/>
          </a:stretch>
        </p:blipFill>
        <p:spPr bwMode="auto">
          <a:xfrm>
            <a:off x="0" y="1169275"/>
            <a:ext cx="8388424" cy="5693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53640926-AAD7-44D8-BBD7-CCE9431645EC}">
              <a14:shadowObscured xmlns:a14="http://schemas.microsoft.com/office/drawing/2010/main" val="1"/>
            </a:ext>
          </a:extLst>
        </p:spPr>
      </p:pic>
      <p:sp>
        <p:nvSpPr>
          <p:cNvPr id="7" name="직사각형 6"/>
          <p:cNvSpPr/>
          <p:nvPr/>
        </p:nvSpPr>
        <p:spPr>
          <a:xfrm>
            <a:off x="1403350" y="2492375"/>
            <a:ext cx="567945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C00000"/>
              </a:buClr>
            </a:pPr>
            <a:r>
              <a:rPr lang="ko-KR" altLang="en-US" sz="2400" b="1" dirty="0"/>
              <a:t>호혜시장 </a:t>
            </a:r>
            <a:r>
              <a:rPr lang="ko-KR" altLang="en-US" sz="2400" b="1" dirty="0" err="1"/>
              <a:t>타겟</a:t>
            </a:r>
            <a:r>
              <a:rPr lang="ko-KR" altLang="en-US" sz="2400" b="1" dirty="0"/>
              <a:t> 고객 존재 여부와 명확화</a:t>
            </a:r>
          </a:p>
          <a:p>
            <a:pPr>
              <a:lnSpc>
                <a:spcPct val="150000"/>
              </a:lnSpc>
              <a:buClr>
                <a:srgbClr val="C00000"/>
              </a:buClr>
            </a:pPr>
            <a:endParaRPr lang="en-US" altLang="ko-KR" sz="2400" b="1" dirty="0"/>
          </a:p>
          <a:p>
            <a:pPr>
              <a:lnSpc>
                <a:spcPct val="150000"/>
              </a:lnSpc>
              <a:buClr>
                <a:srgbClr val="C00000"/>
              </a:buClr>
            </a:pPr>
            <a:r>
              <a:rPr lang="ko-KR" altLang="en-US" sz="2400" b="1" dirty="0"/>
              <a:t>고객과 수혜자는 명확히 구분되는가</a:t>
            </a:r>
            <a:r>
              <a:rPr lang="en-US" altLang="ko-KR" sz="2400" b="1" dirty="0"/>
              <a:t>?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4577" y="2424343"/>
            <a:ext cx="6687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/>
              </a:rPr>
              <a:t></a:t>
            </a:r>
            <a:endParaRPr lang="ko-KR" altLang="en-US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4577" y="3584402"/>
            <a:ext cx="6687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/>
              </a:rPr>
              <a:t></a:t>
            </a:r>
            <a:endParaRPr lang="ko-KR" altLang="en-US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84802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CH : Channels (</a:t>
            </a:r>
            <a:r>
              <a:rPr lang="ko-KR" altLang="en-US" dirty="0"/>
              <a:t>유통채널</a:t>
            </a:r>
            <a:r>
              <a:rPr lang="en-US" altLang="ko-KR" dirty="0"/>
              <a:t>) </a:t>
            </a:r>
            <a:r>
              <a:rPr lang="en-US" altLang="ko-KR" dirty="0" smtClean="0"/>
              <a:t> </a:t>
            </a:r>
            <a:endParaRPr lang="en-US" altLang="ko-KR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198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제목 1"/>
          <p:cNvSpPr txBox="1">
            <a:spLocks/>
          </p:cNvSpPr>
          <p:nvPr/>
        </p:nvSpPr>
        <p:spPr>
          <a:xfrm>
            <a:off x="395536" y="905916"/>
            <a:ext cx="8087816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2000" b="1" dirty="0">
                <a:solidFill>
                  <a:schemeClr val="tx1"/>
                </a:solidFill>
              </a:rPr>
              <a:t>채널 선정 기준</a:t>
            </a:r>
            <a:r>
              <a:rPr lang="en-US" altLang="ko-KR" sz="2000" b="1" dirty="0">
                <a:solidFill>
                  <a:schemeClr val="tx1"/>
                </a:solidFill>
              </a:rPr>
              <a:t>? </a:t>
            </a:r>
            <a:endParaRPr lang="ko-KR" altLang="en-US" sz="2000" b="1" dirty="0">
              <a:solidFill>
                <a:schemeClr val="tx1"/>
              </a:solidFill>
            </a:endParaRPr>
          </a:p>
        </p:txBody>
      </p:sp>
      <p:graphicFrame>
        <p:nvGraphicFramePr>
          <p:cNvPr id="9" name="Group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1425499"/>
              </p:ext>
            </p:extLst>
          </p:nvPr>
        </p:nvGraphicFramePr>
        <p:xfrm>
          <a:off x="250825" y="1632788"/>
          <a:ext cx="8569325" cy="4604524"/>
        </p:xfrm>
        <a:graphic>
          <a:graphicData uri="http://schemas.openxmlformats.org/drawingml/2006/table">
            <a:tbl>
              <a:tblPr/>
              <a:tblGrid>
                <a:gridCol w="4398079"/>
                <a:gridCol w="4171246"/>
              </a:tblGrid>
              <a:tr h="53038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질문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채널의</a:t>
                      </a:r>
                      <a:r>
                        <a:rPr kumimoji="0" lang="en-US" altLang="ko-K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kumimoji="0" lang="ko-KR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기능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</a:tr>
              <a:tr h="10185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시장에서는 제품/서비스가 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어떻게 고객들에게 도달하고 있는가?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531813" marR="0" lvl="0" indent="-354013" algn="l" defTabSz="914400" rtl="0" eaLnBrk="1" fontAlgn="base" latinLnBrk="1" hangingPunct="1">
                        <a:lnSpc>
                          <a:spcPct val="2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고객의 인지도 향상</a:t>
                      </a:r>
                      <a:endParaRPr kumimoji="0" lang="en-US" altLang="ko-K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531813" marR="0" lvl="0" indent="-354013" algn="l" defTabSz="914400" rtl="0" eaLnBrk="1" fontAlgn="base" latinLnBrk="1" hangingPunct="1">
                        <a:lnSpc>
                          <a:spcPct val="2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기업의 가치 제언을 평가</a:t>
                      </a:r>
                      <a:endParaRPr kumimoji="0" lang="en-US" altLang="ko-K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531813" marR="0" lvl="0" indent="-354013" algn="l" defTabSz="914400" rtl="0" eaLnBrk="1" fontAlgn="base" latinLnBrk="1" hangingPunct="1">
                        <a:lnSpc>
                          <a:spcPct val="2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제품과 서비스의 구입</a:t>
                      </a:r>
                      <a:endParaRPr kumimoji="0" lang="en-US" altLang="ko-K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531813" marR="0" lvl="0" indent="-354013" algn="l" defTabSz="914400" rtl="0" eaLnBrk="1" fontAlgn="base" latinLnBrk="1" hangingPunct="1">
                        <a:lnSpc>
                          <a:spcPct val="2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전달</a:t>
                      </a:r>
                      <a:endParaRPr kumimoji="0" lang="en-US" altLang="ko-K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531813" marR="0" lvl="0" indent="-354013" algn="l" defTabSz="914400" rtl="0" eaLnBrk="1" fontAlgn="base" latinLnBrk="1" hangingPunct="1">
                        <a:lnSpc>
                          <a:spcPct val="2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고객지원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DDCF"/>
                    </a:solidFill>
                  </a:tcPr>
                </a:tc>
              </a:tr>
              <a:tr h="10185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어떤 채널을 통해서 세분화 된 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고객에게 도달되기를 원하는가</a:t>
                      </a: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?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0185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가장 효과적인 채널은 무엇인가</a:t>
                      </a: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?</a:t>
                      </a:r>
                      <a:endParaRPr kumimoji="0" lang="ko-KR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0185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비용 효율적인 채널은 무엇인가</a:t>
                      </a: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?</a:t>
                      </a:r>
                      <a:endParaRPr kumimoji="0" lang="ko-KR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7482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참고</a:t>
            </a:r>
            <a:r>
              <a:rPr lang="en-US" altLang="ko-KR" dirty="0" smtClean="0"/>
              <a:t>) </a:t>
            </a:r>
            <a:r>
              <a:rPr lang="ko-KR" altLang="en-US" dirty="0"/>
              <a:t>유통 채널 별 주요 </a:t>
            </a:r>
            <a:r>
              <a:rPr lang="ko-KR" altLang="en-US" dirty="0" smtClean="0"/>
              <a:t>내용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199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4067412"/>
              </p:ext>
            </p:extLst>
          </p:nvPr>
        </p:nvGraphicFramePr>
        <p:xfrm>
          <a:off x="250825" y="1214439"/>
          <a:ext cx="8569647" cy="4158776"/>
        </p:xfrm>
        <a:graphic>
          <a:graphicData uri="http://schemas.openxmlformats.org/drawingml/2006/table">
            <a:tbl>
              <a:tblPr/>
              <a:tblGrid>
                <a:gridCol w="607780"/>
                <a:gridCol w="1231426"/>
                <a:gridCol w="6730441"/>
              </a:tblGrid>
              <a:tr h="275348">
                <a:tc gridSpan="2">
                  <a:txBody>
                    <a:bodyPr/>
                    <a:lstStyle/>
                    <a:p>
                      <a:pPr algn="ctr"/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구 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채널별 주요내용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597450">
                <a:tc rowSpan="4">
                  <a:txBody>
                    <a:bodyPr/>
                    <a:lstStyle/>
                    <a:p>
                      <a:pPr algn="ctr"/>
                      <a:r>
                        <a:rPr lang="ko-KR" altLang="en-US" sz="14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온</a:t>
                      </a:r>
                    </a:p>
                    <a:p>
                      <a:pPr algn="ctr"/>
                      <a:r>
                        <a:rPr lang="ko-KR" altLang="en-US" sz="14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라</a:t>
                      </a:r>
                    </a:p>
                    <a:p>
                      <a:pPr algn="ctr"/>
                      <a:r>
                        <a:rPr lang="ko-KR" altLang="en-US" sz="14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인터넷</a:t>
                      </a:r>
                    </a:p>
                    <a:p>
                      <a:pPr algn="ctr"/>
                      <a:r>
                        <a:rPr lang="ko-KR" altLang="en-US" sz="14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쇼핑몰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∘ 상대적인 진입장벽이 낮고</a:t>
                      </a:r>
                      <a:r>
                        <a:rPr lang="en-US" altLang="ko-KR" sz="14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가격경쟁이 치열</a:t>
                      </a:r>
                      <a:r>
                        <a:rPr lang="en-US" altLang="ko-KR" sz="14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4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구매결정전</a:t>
                      </a:r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참고</a:t>
                      </a:r>
                    </a:p>
                    <a:p>
                      <a:pPr algn="just"/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∘ 자사 </a:t>
                      </a:r>
                      <a:r>
                        <a:rPr lang="ko-KR" altLang="en-US" sz="14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홈페이지내</a:t>
                      </a:r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쇼핑몰의 경우 유통마진이 없어 </a:t>
                      </a:r>
                      <a:r>
                        <a:rPr lang="ko-KR" altLang="en-US" sz="14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고마진</a:t>
                      </a:r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가능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787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홈쇼핑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∘ 짧은 </a:t>
                      </a:r>
                      <a:r>
                        <a:rPr lang="ko-KR" altLang="en-US" sz="14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시간안에</a:t>
                      </a:r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높은 매출을 올릴 수 있고</a:t>
                      </a:r>
                      <a:r>
                        <a:rPr lang="en-US" altLang="ko-KR" sz="14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상세한 설명이 가능</a:t>
                      </a:r>
                    </a:p>
                    <a:p>
                      <a:pPr algn="just"/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∘ </a:t>
                      </a:r>
                      <a:r>
                        <a:rPr lang="ko-KR" altLang="en-US" sz="14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판매부진시를</a:t>
                      </a:r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대비한 재고처리 계획이 필요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787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카달로그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∘ 각 유통채널의 보완적 성격으로 사용되고 있음 </a:t>
                      </a:r>
                    </a:p>
                    <a:p>
                      <a:pPr algn="just"/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∘ 상품 및 유통채널에 대한 신뢰도와 병행 성장 예상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745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SNS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∘ </a:t>
                      </a:r>
                      <a:r>
                        <a:rPr lang="ko-KR" altLang="en-US" sz="14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스마트폰의</a:t>
                      </a:r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대중화와 함께 급성장하는 유통채널</a:t>
                      </a:r>
                    </a:p>
                    <a:p>
                      <a:pPr algn="just"/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∘ 구전마케팅이 중요</a:t>
                      </a:r>
                      <a:r>
                        <a:rPr lang="en-US" altLang="ko-KR" sz="14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현재 상품의 폭과 넓이를 키우는데 </a:t>
                      </a:r>
                      <a:r>
                        <a:rPr lang="ko-KR" altLang="en-US" sz="14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주력중</a:t>
                      </a:r>
                      <a:endParaRPr lang="ko-KR" altLang="en-US" sz="140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7450">
                <a:tc rowSpan="3">
                  <a:txBody>
                    <a:bodyPr/>
                    <a:lstStyle/>
                    <a:p>
                      <a:pPr algn="ctr"/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오</a:t>
                      </a:r>
                    </a:p>
                    <a:p>
                      <a:pPr algn="ctr"/>
                      <a:r>
                        <a:rPr lang="ko-KR" altLang="en-US" sz="14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프</a:t>
                      </a:r>
                      <a:endParaRPr lang="ko-KR" altLang="en-US" sz="140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라</a:t>
                      </a:r>
                    </a:p>
                    <a:p>
                      <a:pPr algn="ctr"/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백화점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∘ </a:t>
                      </a:r>
                      <a:r>
                        <a:rPr lang="ko-KR" altLang="en-US" sz="14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샵</a:t>
                      </a:r>
                      <a:r>
                        <a:rPr lang="en-US" altLang="ko-KR" sz="14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(shop) </a:t>
                      </a:r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구성이 가능케 상품이 풍부해야 하고 고급이미지 가능</a:t>
                      </a:r>
                    </a:p>
                    <a:p>
                      <a:pPr algn="just"/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∘ 판매원이 있어 상품의 상세설명이 가능하나 제반 비용이 높음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745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할인점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∘ 소비자가 직접 상품을 보고 구매하는 </a:t>
                      </a:r>
                      <a:r>
                        <a:rPr lang="ko-KR" altLang="en-US" sz="14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셀프형</a:t>
                      </a:r>
                      <a:r>
                        <a:rPr lang="en-US" altLang="ko-KR" sz="14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저가격 정책 기반</a:t>
                      </a:r>
                    </a:p>
                    <a:p>
                      <a:pPr algn="just"/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∘ 한국형 할인점은 외국에 비해 상대적으로 화려함 </a:t>
                      </a:r>
                      <a:r>
                        <a:rPr lang="en-US" altLang="ko-KR" sz="14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창고형</a:t>
                      </a:r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할인매장</a:t>
                      </a:r>
                      <a:r>
                        <a:rPr lang="en-US" altLang="ko-KR" sz="14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)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787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카테고리</a:t>
                      </a:r>
                    </a:p>
                    <a:p>
                      <a:pPr algn="ctr"/>
                      <a:r>
                        <a:rPr lang="ko-KR" altLang="en-US" sz="140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킬러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∘ 특정 상품군만 취급 </a:t>
                      </a:r>
                      <a:r>
                        <a:rPr lang="en-US" altLang="ko-KR" sz="14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․ </a:t>
                      </a:r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판매 </a:t>
                      </a:r>
                      <a:r>
                        <a:rPr lang="en-US" altLang="ko-KR" sz="14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토이져러스</a:t>
                      </a:r>
                      <a:r>
                        <a:rPr lang="en-US" altLang="ko-KR" sz="14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4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홈디포</a:t>
                      </a:r>
                      <a:r>
                        <a:rPr lang="en-US" altLang="ko-KR" sz="14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4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이케아</a:t>
                      </a:r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등</a:t>
                      </a:r>
                      <a:r>
                        <a:rPr lang="en-US" altLang="ko-KR" sz="14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)  </a:t>
                      </a:r>
                    </a:p>
                    <a:p>
                      <a:pPr algn="just"/>
                      <a:r>
                        <a:rPr lang="en-US" altLang="ko-KR" sz="14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∘ </a:t>
                      </a:r>
                      <a:r>
                        <a:rPr lang="ko-KR" altLang="en-US" sz="14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동종 상품군내 다양한 상품과 가격대가 장점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직사각형 6"/>
          <p:cNvSpPr>
            <a:spLocks noChangeArrowheads="1"/>
          </p:cNvSpPr>
          <p:nvPr/>
        </p:nvSpPr>
        <p:spPr bwMode="auto">
          <a:xfrm>
            <a:off x="360363" y="5458872"/>
            <a:ext cx="8358187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400" dirty="0" smtClean="0">
                <a:solidFill>
                  <a:srgbClr val="000000"/>
                </a:solidFill>
              </a:rPr>
              <a:t> ∘ 유통채널은 단수 및 복수로 운영할 수 있어</a:t>
            </a:r>
            <a:r>
              <a:rPr kumimoji="1" lang="en-US" altLang="ko-KR" sz="1400" dirty="0" smtClean="0">
                <a:solidFill>
                  <a:srgbClr val="000000"/>
                </a:solidFill>
              </a:rPr>
              <a:t>, </a:t>
            </a:r>
            <a:r>
              <a:rPr kumimoji="1" lang="ko-KR" altLang="en-US" sz="1400" dirty="0" smtClean="0">
                <a:solidFill>
                  <a:srgbClr val="000000"/>
                </a:solidFill>
              </a:rPr>
              <a:t>유통채널에 따른 확실한 목표가 분명해야 함 </a:t>
            </a:r>
            <a:endParaRPr kumimoji="1" lang="en-US" altLang="ko-KR" sz="1400" dirty="0" smtClean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400" dirty="0" smtClean="0">
                <a:solidFill>
                  <a:srgbClr val="000000"/>
                </a:solidFill>
              </a:rPr>
              <a:t>    (</a:t>
            </a:r>
            <a:r>
              <a:rPr kumimoji="1" lang="ko-KR" altLang="en-US" sz="1400" dirty="0" smtClean="0">
                <a:solidFill>
                  <a:srgbClr val="000000"/>
                </a:solidFill>
              </a:rPr>
              <a:t>예</a:t>
            </a:r>
            <a:r>
              <a:rPr kumimoji="1" lang="en-US" altLang="ko-KR" sz="1400" dirty="0" smtClean="0">
                <a:solidFill>
                  <a:srgbClr val="000000"/>
                </a:solidFill>
              </a:rPr>
              <a:t>, </a:t>
            </a:r>
            <a:r>
              <a:rPr kumimoji="1" lang="ko-KR" altLang="en-US" sz="1400" dirty="0" smtClean="0">
                <a:solidFill>
                  <a:srgbClr val="000000"/>
                </a:solidFill>
              </a:rPr>
              <a:t>재고처리가 목적인지 제품을 일단 </a:t>
            </a:r>
            <a:r>
              <a:rPr kumimoji="1" lang="ko-KR" altLang="en-US" sz="1400" dirty="0" err="1" smtClean="0">
                <a:solidFill>
                  <a:srgbClr val="000000"/>
                </a:solidFill>
              </a:rPr>
              <a:t>알리는게</a:t>
            </a:r>
            <a:r>
              <a:rPr kumimoji="1" lang="ko-KR" altLang="en-US" sz="1400" dirty="0" smtClean="0">
                <a:solidFill>
                  <a:srgbClr val="000000"/>
                </a:solidFill>
              </a:rPr>
              <a:t> 목적인지 등</a:t>
            </a:r>
            <a:r>
              <a:rPr kumimoji="1" lang="en-US" altLang="ko-KR" sz="1400" dirty="0" smtClean="0">
                <a:solidFill>
                  <a:srgbClr val="000000"/>
                </a:solidFill>
              </a:rPr>
              <a:t>)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400" dirty="0" smtClean="0">
                <a:solidFill>
                  <a:srgbClr val="000000"/>
                </a:solidFill>
              </a:rPr>
              <a:t> ∘ </a:t>
            </a:r>
            <a:r>
              <a:rPr kumimoji="1" lang="ko-KR" altLang="en-US" sz="1400" dirty="0" smtClean="0">
                <a:solidFill>
                  <a:srgbClr val="000000"/>
                </a:solidFill>
              </a:rPr>
              <a:t>어떻게 팔지 감안해서 팔릴만한 제품을 만들어야 함  </a:t>
            </a:r>
            <a:r>
              <a:rPr kumimoji="1" lang="en-US" altLang="ko-KR" sz="1400" dirty="0" smtClean="0">
                <a:solidFill>
                  <a:srgbClr val="000000"/>
                </a:solidFill>
              </a:rPr>
              <a:t>- </a:t>
            </a:r>
            <a:r>
              <a:rPr kumimoji="1" lang="ko-KR" altLang="en-US" sz="1400" dirty="0" smtClean="0">
                <a:solidFill>
                  <a:srgbClr val="000000"/>
                </a:solidFill>
              </a:rPr>
              <a:t>많은 기업이 제품을 만들어놓고 팔 생각을 함</a:t>
            </a:r>
            <a:r>
              <a:rPr kumimoji="1" lang="en-US" altLang="ko-KR" sz="1400" dirty="0" smtClean="0">
                <a:solidFill>
                  <a:srgbClr val="000000"/>
                </a:solidFill>
              </a:rPr>
              <a:t>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400" dirty="0" smtClean="0">
                <a:solidFill>
                  <a:srgbClr val="000000"/>
                </a:solidFill>
              </a:rPr>
              <a:t> ∘ </a:t>
            </a:r>
            <a:r>
              <a:rPr kumimoji="1" lang="ko-KR" altLang="en-US" sz="1400" dirty="0" smtClean="0">
                <a:solidFill>
                  <a:srgbClr val="000000"/>
                </a:solidFill>
              </a:rPr>
              <a:t>유통마진을 포함한 제반 유통비용</a:t>
            </a:r>
            <a:r>
              <a:rPr kumimoji="1" lang="en-US" altLang="ko-KR" sz="1400" dirty="0" smtClean="0">
                <a:solidFill>
                  <a:srgbClr val="000000"/>
                </a:solidFill>
              </a:rPr>
              <a:t>, </a:t>
            </a:r>
            <a:r>
              <a:rPr kumimoji="1" lang="ko-KR" altLang="en-US" sz="1400" dirty="0" smtClean="0">
                <a:solidFill>
                  <a:srgbClr val="000000"/>
                </a:solidFill>
              </a:rPr>
              <a:t>해당상품의 고객층을 생각해서 상품의 가격책정이 필요함</a:t>
            </a:r>
            <a:r>
              <a:rPr kumimoji="1" lang="en-US" altLang="ko-KR" sz="1400" dirty="0" smtClean="0">
                <a:solidFill>
                  <a:srgbClr val="000000"/>
                </a:solidFill>
              </a:rPr>
              <a:t>.</a:t>
            </a:r>
            <a:endParaRPr kumimoji="1" lang="ko-KR" altLang="en-US" sz="140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553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>
          <a:xfrm>
            <a:off x="3337072" y="980728"/>
            <a:ext cx="5578328" cy="5400600"/>
          </a:xfrm>
        </p:spPr>
        <p:txBody>
          <a:bodyPr>
            <a:normAutofit/>
          </a:bodyPr>
          <a:lstStyle/>
          <a:p>
            <a:pPr marL="982663" indent="-982663" latinLnBrk="0">
              <a:lnSpc>
                <a:spcPct val="150000"/>
              </a:lnSpc>
              <a:tabLst>
                <a:tab pos="982663" algn="l"/>
              </a:tabLst>
            </a:pPr>
            <a:r>
              <a:rPr lang="ko-KR" altLang="en-US" sz="2400" dirty="0" smtClean="0"/>
              <a:t>모듈</a:t>
            </a:r>
            <a:r>
              <a:rPr lang="en-US" altLang="ko-KR" sz="2400" dirty="0" smtClean="0"/>
              <a:t>1. </a:t>
            </a:r>
            <a:r>
              <a:rPr lang="ko-KR" altLang="en-US" sz="2400" dirty="0" smtClean="0"/>
              <a:t>인큐베이터의 정의 및 역할</a:t>
            </a:r>
            <a:endParaRPr lang="en-US" altLang="ko-KR" sz="2400" dirty="0" smtClean="0"/>
          </a:p>
          <a:p>
            <a:pPr marL="982663" indent="-982663" latinLnBrk="0">
              <a:lnSpc>
                <a:spcPct val="150000"/>
              </a:lnSpc>
              <a:tabLst>
                <a:tab pos="982663" algn="l"/>
              </a:tabLst>
            </a:pPr>
            <a:r>
              <a:rPr lang="ko-KR" altLang="en-US" sz="2400" dirty="0" smtClean="0"/>
              <a:t>모듈</a:t>
            </a:r>
            <a:r>
              <a:rPr lang="en-US" altLang="ko-KR" sz="2400" dirty="0" smtClean="0"/>
              <a:t>2. </a:t>
            </a:r>
            <a:r>
              <a:rPr lang="ko-KR" altLang="en-US" sz="2400" dirty="0" err="1" smtClean="0"/>
              <a:t>인큐베이팅</a:t>
            </a:r>
            <a:r>
              <a:rPr lang="ko-KR" altLang="en-US" sz="2400" dirty="0" smtClean="0"/>
              <a:t> 방법론</a:t>
            </a:r>
            <a:endParaRPr lang="en-US" altLang="ko-KR" sz="2400" dirty="0" smtClean="0"/>
          </a:p>
          <a:p>
            <a:pPr latinLnBrk="0">
              <a:lnSpc>
                <a:spcPct val="150000"/>
              </a:lnSpc>
            </a:pPr>
            <a:r>
              <a:rPr lang="ko-KR" altLang="en-US" sz="2400" dirty="0" smtClean="0"/>
              <a:t>모듈</a:t>
            </a:r>
            <a:r>
              <a:rPr lang="en-US" altLang="ko-KR" sz="2400" dirty="0" smtClean="0"/>
              <a:t>3. </a:t>
            </a:r>
            <a:r>
              <a:rPr lang="ko-KR" altLang="en-US" sz="2400" dirty="0" smtClean="0"/>
              <a:t>동기부여 방법론</a:t>
            </a:r>
            <a:endParaRPr lang="en-US" altLang="ko-KR" sz="2400" dirty="0" smtClean="0"/>
          </a:p>
          <a:p>
            <a:pPr latinLnBrk="0">
              <a:lnSpc>
                <a:spcPct val="150000"/>
              </a:lnSpc>
            </a:pPr>
            <a:r>
              <a:rPr lang="ko-KR" altLang="en-US" sz="2400" dirty="0" smtClean="0"/>
              <a:t>모듈</a:t>
            </a:r>
            <a:r>
              <a:rPr lang="en-US" altLang="ko-KR" sz="2400" dirty="0" smtClean="0"/>
              <a:t>4. </a:t>
            </a:r>
            <a:r>
              <a:rPr lang="ko-KR" altLang="en-US" sz="2400" dirty="0" err="1" smtClean="0"/>
              <a:t>소셜미션</a:t>
            </a:r>
            <a:r>
              <a:rPr lang="ko-KR" altLang="en-US" sz="2400" dirty="0" smtClean="0"/>
              <a:t> 수립 및 공유</a:t>
            </a:r>
            <a:endParaRPr lang="en-US" altLang="ko-KR" sz="2400" dirty="0" smtClean="0"/>
          </a:p>
          <a:p>
            <a:pPr latinLnBrk="0">
              <a:lnSpc>
                <a:spcPct val="150000"/>
              </a:lnSpc>
            </a:pPr>
            <a:r>
              <a:rPr lang="ko-KR" altLang="en-US" sz="2400" dirty="0"/>
              <a:t>모듈</a:t>
            </a:r>
            <a:r>
              <a:rPr lang="en-US" altLang="ko-KR" sz="2400" dirty="0"/>
              <a:t>5. </a:t>
            </a:r>
            <a:r>
              <a:rPr lang="ko-KR" altLang="en-US" sz="2400" dirty="0"/>
              <a:t>비즈니스 모델 </a:t>
            </a:r>
            <a:r>
              <a:rPr lang="ko-KR" altLang="en-US" sz="2400" dirty="0" err="1"/>
              <a:t>인큐베이팅</a:t>
            </a:r>
            <a:r>
              <a:rPr lang="ko-KR" altLang="en-US" sz="2400" dirty="0"/>
              <a:t> 방법론 ➊</a:t>
            </a:r>
            <a:endParaRPr lang="en-US" altLang="ko-KR" sz="2400" dirty="0"/>
          </a:p>
          <a:p>
            <a:pPr latinLnBrk="0">
              <a:lnSpc>
                <a:spcPct val="150000"/>
              </a:lnSpc>
            </a:pPr>
            <a:r>
              <a:rPr lang="ko-KR" altLang="en-US" sz="2400" dirty="0"/>
              <a:t>모듈</a:t>
            </a:r>
            <a:r>
              <a:rPr lang="en-US" altLang="ko-KR" sz="2400" dirty="0"/>
              <a:t>6. </a:t>
            </a:r>
            <a:r>
              <a:rPr lang="ko-KR" altLang="en-US" sz="2400" dirty="0"/>
              <a:t>비즈니스 모델 </a:t>
            </a:r>
            <a:r>
              <a:rPr lang="ko-KR" altLang="en-US" sz="2400" dirty="0" err="1"/>
              <a:t>인큐베이팅</a:t>
            </a:r>
            <a:r>
              <a:rPr lang="ko-KR" altLang="en-US" sz="2400" dirty="0"/>
              <a:t> 방법론 </a:t>
            </a:r>
            <a:r>
              <a:rPr lang="ko-KR" altLang="en-US" sz="2400" dirty="0" smtClean="0"/>
              <a:t>❷</a:t>
            </a:r>
            <a:endParaRPr lang="en-US" altLang="ko-KR" sz="2400" dirty="0">
              <a:sym typeface="Wingdings"/>
            </a:endParaRPr>
          </a:p>
          <a:p>
            <a:pPr latinLnBrk="0">
              <a:lnSpc>
                <a:spcPct val="150000"/>
              </a:lnSpc>
            </a:pPr>
            <a:r>
              <a:rPr lang="ko-KR" altLang="en-US" sz="2400" dirty="0" smtClean="0">
                <a:solidFill>
                  <a:schemeClr val="bg1"/>
                </a:solidFill>
              </a:rPr>
              <a:t>모듈</a:t>
            </a:r>
            <a:r>
              <a:rPr lang="en-US" altLang="ko-KR" sz="2400" dirty="0" smtClean="0">
                <a:solidFill>
                  <a:schemeClr val="bg1"/>
                </a:solidFill>
              </a:rPr>
              <a:t>7. </a:t>
            </a:r>
            <a:r>
              <a:rPr lang="ko-KR" altLang="en-US" sz="2400" dirty="0" smtClean="0">
                <a:solidFill>
                  <a:schemeClr val="bg1"/>
                </a:solidFill>
              </a:rPr>
              <a:t>사업계획서 작성 </a:t>
            </a:r>
            <a:r>
              <a:rPr lang="ko-KR" altLang="en-US" sz="2400" dirty="0" err="1" smtClean="0">
                <a:solidFill>
                  <a:schemeClr val="bg1"/>
                </a:solidFill>
              </a:rPr>
              <a:t>인큐베이팅</a:t>
            </a:r>
            <a:endParaRPr lang="en-US" altLang="ko-KR" sz="24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627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사회적 경제 기업 창업 성공을 위한 </a:t>
            </a:r>
            <a:r>
              <a:rPr lang="en-US" altLang="ko-KR" dirty="0"/>
              <a:t>7</a:t>
            </a:r>
            <a:r>
              <a:rPr lang="ko-KR" altLang="en-US" dirty="0"/>
              <a:t>가지 키워드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20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pSp>
        <p:nvGrpSpPr>
          <p:cNvPr id="5" name="그룹 4"/>
          <p:cNvGrpSpPr/>
          <p:nvPr/>
        </p:nvGrpSpPr>
        <p:grpSpPr>
          <a:xfrm>
            <a:off x="1852686" y="1628800"/>
            <a:ext cx="5184576" cy="4469462"/>
            <a:chOff x="1852686" y="1628800"/>
            <a:chExt cx="5184576" cy="4469462"/>
          </a:xfrm>
        </p:grpSpPr>
        <p:sp>
          <p:nvSpPr>
            <p:cNvPr id="6" name="육각형 5"/>
            <p:cNvSpPr/>
            <p:nvPr/>
          </p:nvSpPr>
          <p:spPr>
            <a:xfrm>
              <a:off x="1852686" y="1628800"/>
              <a:ext cx="5184576" cy="4469462"/>
            </a:xfrm>
            <a:prstGeom prst="hexagon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7" name="직선 화살표 연결선 6"/>
            <p:cNvCxnSpPr>
              <a:stCxn id="6" idx="4"/>
            </p:cNvCxnSpPr>
            <p:nvPr/>
          </p:nvCxnSpPr>
          <p:spPr>
            <a:xfrm>
              <a:off x="2970052" y="1628801"/>
              <a:ext cx="1474922" cy="2234730"/>
            </a:xfrm>
            <a:prstGeom prst="straightConnector1">
              <a:avLst/>
            </a:prstGeom>
            <a:ln w="28575">
              <a:solidFill>
                <a:schemeClr val="accent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>
              <a:stCxn id="6" idx="5"/>
            </p:cNvCxnSpPr>
            <p:nvPr/>
          </p:nvCxnSpPr>
          <p:spPr>
            <a:xfrm flipH="1">
              <a:off x="4446965" y="1628801"/>
              <a:ext cx="1472932" cy="2234730"/>
            </a:xfrm>
            <a:prstGeom prst="straightConnector1">
              <a:avLst/>
            </a:prstGeom>
            <a:ln w="28575">
              <a:solidFill>
                <a:schemeClr val="accent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화살표 연결선 8"/>
            <p:cNvCxnSpPr>
              <a:stCxn id="6" idx="3"/>
            </p:cNvCxnSpPr>
            <p:nvPr/>
          </p:nvCxnSpPr>
          <p:spPr>
            <a:xfrm>
              <a:off x="1852686" y="3863531"/>
              <a:ext cx="2592288" cy="0"/>
            </a:xfrm>
            <a:prstGeom prst="straightConnector1">
              <a:avLst/>
            </a:prstGeom>
            <a:ln w="28575">
              <a:solidFill>
                <a:schemeClr val="accent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/>
            <p:cNvCxnSpPr>
              <a:stCxn id="6" idx="0"/>
            </p:cNvCxnSpPr>
            <p:nvPr/>
          </p:nvCxnSpPr>
          <p:spPr>
            <a:xfrm flipH="1">
              <a:off x="4444974" y="3863531"/>
              <a:ext cx="2592288" cy="0"/>
            </a:xfrm>
            <a:prstGeom prst="straightConnector1">
              <a:avLst/>
            </a:prstGeom>
            <a:ln w="28575">
              <a:solidFill>
                <a:schemeClr val="accent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직선 화살표 연결선 10"/>
            <p:cNvCxnSpPr/>
            <p:nvPr/>
          </p:nvCxnSpPr>
          <p:spPr>
            <a:xfrm flipV="1">
              <a:off x="2970052" y="3863531"/>
              <a:ext cx="1474922" cy="2234730"/>
            </a:xfrm>
            <a:prstGeom prst="straightConnector1">
              <a:avLst/>
            </a:prstGeom>
            <a:ln w="28575">
              <a:solidFill>
                <a:schemeClr val="accent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직선 화살표 연결선 11"/>
            <p:cNvCxnSpPr/>
            <p:nvPr/>
          </p:nvCxnSpPr>
          <p:spPr>
            <a:xfrm flipH="1" flipV="1">
              <a:off x="4446965" y="3863531"/>
              <a:ext cx="1472932" cy="2234730"/>
            </a:xfrm>
            <a:prstGeom prst="straightConnector1">
              <a:avLst/>
            </a:prstGeom>
            <a:ln w="28575">
              <a:solidFill>
                <a:schemeClr val="accent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3" name="그림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020" y="2708920"/>
            <a:ext cx="2185908" cy="208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그림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100985"/>
            <a:ext cx="1800200" cy="17182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그림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100985"/>
            <a:ext cx="1800200" cy="17182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3053301"/>
            <a:ext cx="1800200" cy="17182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3077060"/>
            <a:ext cx="1800200" cy="17182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그림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4758585"/>
            <a:ext cx="1800200" cy="17182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그림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4758585"/>
            <a:ext cx="1800200" cy="1718204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직사각형 19"/>
          <p:cNvSpPr/>
          <p:nvPr/>
        </p:nvSpPr>
        <p:spPr>
          <a:xfrm>
            <a:off x="2562826" y="1659027"/>
            <a:ext cx="10660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b="1" dirty="0" err="1" smtClean="0">
                <a:latin typeface="+mn-ea"/>
              </a:rPr>
              <a:t>소셜미션</a:t>
            </a:r>
            <a:r>
              <a:rPr lang="ko-KR" altLang="en-US" b="1" dirty="0" smtClean="0">
                <a:latin typeface="+mn-ea"/>
              </a:rPr>
              <a:t> </a:t>
            </a:r>
            <a:endParaRPr lang="en-US" altLang="ko-KR" b="1" dirty="0">
              <a:latin typeface="+mn-ea"/>
            </a:endParaRPr>
          </a:p>
          <a:p>
            <a:pPr lvl="0" algn="ctr">
              <a:defRPr/>
            </a:pPr>
            <a:r>
              <a:rPr lang="ko-KR" altLang="en-US" b="1" dirty="0">
                <a:latin typeface="+mn-ea"/>
              </a:rPr>
              <a:t>명확화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5155901" y="1659027"/>
            <a:ext cx="1066020" cy="64633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>
              <a:defRPr/>
            </a:pPr>
            <a:r>
              <a:rPr lang="ko-KR" altLang="en-US" b="1" dirty="0">
                <a:latin typeface="+mn-ea"/>
              </a:rPr>
              <a:t>비즈니스</a:t>
            </a:r>
            <a:endParaRPr lang="en-US" altLang="ko-KR" b="1" dirty="0">
              <a:latin typeface="+mn-ea"/>
            </a:endParaRPr>
          </a:p>
          <a:p>
            <a:pPr lvl="0" algn="ctr">
              <a:defRPr/>
            </a:pPr>
            <a:r>
              <a:rPr lang="ko-KR" altLang="en-US" b="1" dirty="0">
                <a:latin typeface="+mn-ea"/>
              </a:rPr>
              <a:t>모델</a:t>
            </a:r>
          </a:p>
        </p:txBody>
      </p:sp>
      <p:sp>
        <p:nvSpPr>
          <p:cNvPr id="22" name="직사각형 21"/>
          <p:cNvSpPr/>
          <p:nvPr/>
        </p:nvSpPr>
        <p:spPr>
          <a:xfrm>
            <a:off x="3913955" y="3452074"/>
            <a:ext cx="1066020" cy="64633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>
              <a:defRPr/>
            </a:pPr>
            <a:r>
              <a:rPr lang="ko-KR" altLang="en-US" b="1" dirty="0" smtClean="0">
                <a:latin typeface="+mn-ea"/>
              </a:rPr>
              <a:t>사회적</a:t>
            </a:r>
            <a:endParaRPr lang="en-US" altLang="ko-KR" b="1" dirty="0" smtClean="0">
              <a:latin typeface="+mn-ea"/>
            </a:endParaRPr>
          </a:p>
          <a:p>
            <a:pPr lvl="0" algn="ctr">
              <a:defRPr/>
            </a:pPr>
            <a:r>
              <a:rPr lang="ko-KR" altLang="en-US" b="1" dirty="0" smtClean="0">
                <a:latin typeface="+mn-ea"/>
              </a:rPr>
              <a:t>기업</a:t>
            </a:r>
            <a:r>
              <a:rPr lang="ko-KR" altLang="en-US" b="1" dirty="0">
                <a:latin typeface="+mn-ea"/>
              </a:rPr>
              <a:t>가</a:t>
            </a:r>
          </a:p>
        </p:txBody>
      </p:sp>
      <p:sp>
        <p:nvSpPr>
          <p:cNvPr id="23" name="직사각형 22"/>
          <p:cNvSpPr/>
          <p:nvPr/>
        </p:nvSpPr>
        <p:spPr>
          <a:xfrm>
            <a:off x="1402767" y="3727051"/>
            <a:ext cx="1066020" cy="36933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>
              <a:defRPr/>
            </a:pPr>
            <a:r>
              <a:rPr lang="ko-KR" altLang="en-US" b="1" dirty="0" smtClean="0">
                <a:latin typeface="+mn-ea"/>
              </a:rPr>
              <a:t>네트워</a:t>
            </a:r>
            <a:r>
              <a:rPr lang="ko-KR" altLang="en-US" b="1" dirty="0">
                <a:latin typeface="+mn-ea"/>
              </a:rPr>
              <a:t>크</a:t>
            </a:r>
          </a:p>
        </p:txBody>
      </p:sp>
      <p:sp>
        <p:nvSpPr>
          <p:cNvPr id="24" name="직사각형 23"/>
          <p:cNvSpPr/>
          <p:nvPr/>
        </p:nvSpPr>
        <p:spPr>
          <a:xfrm>
            <a:off x="6397848" y="3727051"/>
            <a:ext cx="1066020" cy="36933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>
              <a:defRPr/>
            </a:pPr>
            <a:r>
              <a:rPr lang="ko-KR" altLang="en-US" b="1" dirty="0" smtClean="0">
                <a:latin typeface="+mn-ea"/>
              </a:rPr>
              <a:t>팀 빌딩</a:t>
            </a:r>
            <a:endParaRPr lang="ko-KR" altLang="en-US" b="1" dirty="0">
              <a:latin typeface="+mn-ea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2562826" y="5321817"/>
            <a:ext cx="1066020" cy="64633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>
              <a:defRPr/>
            </a:pPr>
            <a:r>
              <a:rPr lang="ko-KR" altLang="en-US" b="1" dirty="0" smtClean="0">
                <a:latin typeface="+mn-ea"/>
              </a:rPr>
              <a:t>시제품</a:t>
            </a:r>
            <a:endParaRPr lang="en-US" altLang="ko-KR" b="1" dirty="0" smtClean="0">
              <a:latin typeface="+mn-ea"/>
            </a:endParaRPr>
          </a:p>
          <a:p>
            <a:pPr lvl="0" algn="ctr">
              <a:defRPr/>
            </a:pPr>
            <a:r>
              <a:rPr lang="ko-KR" altLang="en-US" b="1" dirty="0" smtClean="0">
                <a:latin typeface="+mn-ea"/>
              </a:rPr>
              <a:t>개발</a:t>
            </a:r>
            <a:endParaRPr lang="ko-KR" altLang="en-US" b="1" dirty="0">
              <a:latin typeface="+mn-ea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5155901" y="5460316"/>
            <a:ext cx="1066020" cy="36933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>
              <a:defRPr/>
            </a:pPr>
            <a:r>
              <a:rPr lang="ko-KR" altLang="en-US" b="1" dirty="0" smtClean="0">
                <a:latin typeface="+mn-ea"/>
              </a:rPr>
              <a:t>조사</a:t>
            </a:r>
            <a:endParaRPr lang="ko-KR" altLang="en-US" b="1" dirty="0">
              <a:latin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149447" y="2852936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01</a:t>
            </a:r>
            <a:endParaRPr lang="ko-KR" altLang="en-US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784671" y="1187910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02</a:t>
            </a:r>
            <a:endParaRPr lang="ko-KR" altLang="en-US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377745" y="1187910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03</a:t>
            </a:r>
            <a:endParaRPr lang="ko-KR" altLang="en-US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784671" y="4818215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06</a:t>
            </a:r>
            <a:endParaRPr lang="ko-KR" altLang="en-US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377745" y="4818215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05</a:t>
            </a:r>
            <a:endParaRPr lang="ko-KR" altLang="en-US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619692" y="3125890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04</a:t>
            </a:r>
            <a:endParaRPr lang="ko-KR" altLang="en-US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38260" y="3125890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07</a:t>
            </a:r>
            <a:endParaRPr lang="ko-KR" altLang="en-US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158299887"/>
      </p:ext>
    </p:extLst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유통 채널 선정</a:t>
            </a:r>
            <a:endParaRPr lang="en-US" altLang="ko-KR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200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Picture 25" descr="ㄷ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5" r="15446" b="7674"/>
          <a:stretch>
            <a:fillRect/>
          </a:stretch>
        </p:blipFill>
        <p:spPr bwMode="auto">
          <a:xfrm>
            <a:off x="0" y="1169275"/>
            <a:ext cx="8388424" cy="5693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53640926-AAD7-44D8-BBD7-CCE9431645EC}">
              <a14:shadowObscured xmlns:a14="http://schemas.microsoft.com/office/drawing/2010/main" val="1"/>
            </a:ext>
          </a:extLst>
        </p:spPr>
      </p:pic>
      <p:sp>
        <p:nvSpPr>
          <p:cNvPr id="7" name="직사각형 6"/>
          <p:cNvSpPr/>
          <p:nvPr/>
        </p:nvSpPr>
        <p:spPr>
          <a:xfrm>
            <a:off x="1403350" y="2492375"/>
            <a:ext cx="655302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C00000"/>
              </a:buClr>
            </a:pPr>
            <a:r>
              <a:rPr lang="ko-KR" altLang="en-US" sz="2400" b="1" dirty="0"/>
              <a:t>먼저 직접 판매하고 고객을 </a:t>
            </a:r>
            <a:r>
              <a:rPr lang="ko-KR" altLang="en-US" sz="2400" b="1" dirty="0" smtClean="0"/>
              <a:t>경험하라</a:t>
            </a:r>
            <a:r>
              <a:rPr lang="en-US" altLang="ko-KR" sz="2400" b="1" dirty="0" smtClean="0"/>
              <a:t>!</a:t>
            </a:r>
          </a:p>
          <a:p>
            <a:pPr>
              <a:lnSpc>
                <a:spcPct val="150000"/>
              </a:lnSpc>
              <a:buClr>
                <a:srgbClr val="C00000"/>
              </a:buClr>
            </a:pPr>
            <a:endParaRPr lang="en-US" altLang="ko-KR" sz="2400" b="1" dirty="0"/>
          </a:p>
          <a:p>
            <a:pPr>
              <a:lnSpc>
                <a:spcPct val="150000"/>
              </a:lnSpc>
              <a:buClr>
                <a:srgbClr val="C00000"/>
              </a:buClr>
            </a:pPr>
            <a:r>
              <a:rPr lang="ko-KR" altLang="en-US" sz="2400" b="1" dirty="0"/>
              <a:t>추천과 협력은 </a:t>
            </a:r>
            <a:r>
              <a:rPr lang="ko-KR" altLang="en-US" sz="2400" b="1" dirty="0" smtClean="0"/>
              <a:t>나중에</a:t>
            </a:r>
            <a:r>
              <a:rPr lang="en-US" altLang="ko-KR" sz="2400" b="1" dirty="0" smtClean="0"/>
              <a:t>,</a:t>
            </a:r>
            <a:r>
              <a:rPr lang="ko-KR" altLang="en-US" sz="2400" b="1" dirty="0" smtClean="0"/>
              <a:t> </a:t>
            </a:r>
            <a:r>
              <a:rPr lang="ko-KR" altLang="en-US" sz="2400" b="1" dirty="0"/>
              <a:t>우선 고객을 </a:t>
            </a:r>
            <a:r>
              <a:rPr lang="ko-KR" altLang="en-US" sz="2400" b="1" dirty="0" smtClean="0"/>
              <a:t>보유해야 함</a:t>
            </a:r>
            <a:r>
              <a:rPr lang="en-US" altLang="ko-KR" sz="2400" b="1" dirty="0" smtClean="0"/>
              <a:t>!</a:t>
            </a:r>
            <a:endParaRPr lang="ko-KR" altLang="en-US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734577" y="2424343"/>
            <a:ext cx="6687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/>
              </a:rPr>
              <a:t></a:t>
            </a:r>
            <a:endParaRPr lang="ko-KR" altLang="en-US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4577" y="3584402"/>
            <a:ext cx="6687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/>
              </a:rPr>
              <a:t></a:t>
            </a:r>
            <a:endParaRPr lang="ko-KR" altLang="en-US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41150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CR : </a:t>
            </a:r>
            <a:r>
              <a:rPr lang="ko-KR" altLang="en-US" dirty="0"/>
              <a:t>고객관계 </a:t>
            </a:r>
            <a:endParaRPr lang="en-US" altLang="ko-KR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201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제목 1"/>
          <p:cNvSpPr txBox="1">
            <a:spLocks/>
          </p:cNvSpPr>
          <p:nvPr/>
        </p:nvSpPr>
        <p:spPr>
          <a:xfrm>
            <a:off x="395536" y="905916"/>
            <a:ext cx="8087816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2000" b="1" dirty="0">
                <a:solidFill>
                  <a:schemeClr val="tx1"/>
                </a:solidFill>
              </a:rPr>
              <a:t>이것을 꼭 넣어야 하나</a:t>
            </a:r>
            <a:r>
              <a:rPr lang="en-US" altLang="ko-KR" sz="2000" b="1" dirty="0">
                <a:solidFill>
                  <a:schemeClr val="tx1"/>
                </a:solidFill>
              </a:rPr>
              <a:t>? </a:t>
            </a:r>
            <a:endParaRPr lang="ko-KR" altLang="en-US" sz="20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Group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2649461"/>
              </p:ext>
            </p:extLst>
          </p:nvPr>
        </p:nvGraphicFramePr>
        <p:xfrm>
          <a:off x="503237" y="1612006"/>
          <a:ext cx="8137525" cy="4625305"/>
        </p:xfrm>
        <a:graphic>
          <a:graphicData uri="http://schemas.openxmlformats.org/drawingml/2006/table">
            <a:tbl>
              <a:tblPr/>
              <a:tblGrid>
                <a:gridCol w="5220891"/>
                <a:gridCol w="2916634"/>
              </a:tblGrid>
              <a:tr h="7678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질문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고객 관계의 </a:t>
                      </a:r>
                      <a:r>
                        <a:rPr kumimoji="0" lang="en-US" altLang="ko-K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kumimoji="0" lang="ko-KR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가지 동기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</a:tr>
              <a:tr h="1278394"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ko-KR" altLang="en-US" sz="1800" b="1" i="0" u="none" strike="noStrike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신규 고객 유치를 위해 하고 있는 </a:t>
                      </a:r>
                      <a:r>
                        <a:rPr lang="en-US" altLang="ko-KR" sz="1800" b="1" i="0" u="none" strike="noStrike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/>
                      </a:r>
                      <a:br>
                        <a:rPr lang="en-US" altLang="ko-KR" sz="1800" b="1" i="0" u="none" strike="noStrike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</a:br>
                      <a:r>
                        <a:rPr lang="ko-KR" altLang="en-US" sz="1800" b="1" i="0" u="none" strike="noStrike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활동이 </a:t>
                      </a:r>
                      <a:r>
                        <a:rPr lang="ko-KR" altLang="en-US" sz="1800" b="1" i="0" u="none" strike="noStrike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있다면 무엇인가</a:t>
                      </a:r>
                      <a:r>
                        <a:rPr lang="en-US" altLang="ko-KR" sz="1800" b="1" i="0" u="none" strike="noStrike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?</a:t>
                      </a:r>
                      <a:br>
                        <a:rPr lang="en-US" altLang="ko-KR" sz="1800" b="1" i="0" u="none" strike="noStrike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</a:br>
                      <a:r>
                        <a:rPr lang="en-US" altLang="ko-KR" sz="1800" b="1" i="0" u="none" strike="noStrike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800" b="1" i="0" u="none" strike="noStrike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전단</a:t>
                      </a:r>
                      <a:r>
                        <a:rPr lang="en-US" altLang="ko-KR" sz="1800" b="1" i="0" u="none" strike="noStrike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800" b="1" i="0" u="none" strike="noStrike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광고</a:t>
                      </a:r>
                      <a:r>
                        <a:rPr lang="en-US" altLang="ko-KR" sz="1800" b="1" i="0" u="none" strike="noStrike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800" b="1" i="0" u="none" strike="noStrike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영업사원 영업활동</a:t>
                      </a:r>
                      <a:r>
                        <a:rPr lang="en-US" altLang="ko-KR" sz="1800" b="1" i="0" u="none" strike="noStrike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531813" marR="0" lvl="0" indent="-354013" algn="l" defTabSz="914400" rtl="0" eaLnBrk="1" fontAlgn="base" latinLnBrk="1" hangingPunct="1">
                        <a:lnSpc>
                          <a:spcPct val="2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고객 확보</a:t>
                      </a:r>
                      <a:endParaRPr kumimoji="0" lang="en-US" altLang="ko-K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531813" marR="0" lvl="0" indent="-354013" algn="l" defTabSz="914400" rtl="0" eaLnBrk="1" fontAlgn="base" latinLnBrk="1" hangingPunct="1">
                        <a:lnSpc>
                          <a:spcPct val="2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고객 보유 및 재 유치</a:t>
                      </a:r>
                      <a:endParaRPr kumimoji="0" lang="en-US" altLang="ko-K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531813" marR="0" lvl="0" indent="-354013" algn="l" defTabSz="914400" rtl="0" eaLnBrk="1" fontAlgn="base" latinLnBrk="1" hangingPunct="1">
                        <a:lnSpc>
                          <a:spcPct val="2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판매 촉진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DDCF"/>
                    </a:solidFill>
                  </a:tcPr>
                </a:tc>
              </a:tr>
              <a:tr h="1701380"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ko-KR" altLang="en-US" sz="1800" b="1" i="0" u="none" strike="noStrike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기존 고객을 유지하기 위해 하고 있는 </a:t>
                      </a:r>
                      <a:r>
                        <a:rPr lang="en-US" altLang="ko-KR" sz="1800" b="1" i="0" u="none" strike="noStrike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/>
                      </a:r>
                      <a:br>
                        <a:rPr lang="en-US" altLang="ko-KR" sz="1800" b="1" i="0" u="none" strike="noStrike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</a:br>
                      <a:r>
                        <a:rPr lang="ko-KR" altLang="en-US" sz="1800" b="1" i="0" u="none" strike="noStrike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활동이 </a:t>
                      </a:r>
                      <a:r>
                        <a:rPr lang="ko-KR" altLang="en-US" sz="1800" b="1" i="0" u="none" strike="noStrike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있다면 무엇인가</a:t>
                      </a:r>
                      <a:r>
                        <a:rPr lang="en-US" altLang="ko-KR" sz="1800" b="1" i="0" u="none" strike="noStrike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?</a:t>
                      </a:r>
                      <a:br>
                        <a:rPr lang="en-US" altLang="ko-KR" sz="1800" b="1" i="0" u="none" strike="noStrike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</a:br>
                      <a:r>
                        <a:rPr lang="en-US" altLang="ko-KR" sz="1800" b="1" i="0" u="none" strike="noStrike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800" b="1" i="0" u="none" strike="noStrike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뉴스레터</a:t>
                      </a:r>
                      <a:r>
                        <a:rPr lang="en-US" altLang="ko-KR" sz="1800" b="1" i="0" u="none" strike="noStrike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800" b="1" i="0" u="none" strike="noStrike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정기이메일</a:t>
                      </a:r>
                      <a:r>
                        <a:rPr lang="en-US" altLang="ko-KR" sz="1800" b="1" i="0" u="none" strike="noStrike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800" b="1" i="0" u="none" strike="noStrike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콜센터</a:t>
                      </a:r>
                      <a:r>
                        <a:rPr lang="ko-KR" altLang="en-US" sz="1800" b="1" i="0" u="none" strike="noStrike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관계 유지 및 관리 활동</a:t>
                      </a:r>
                      <a:r>
                        <a:rPr lang="en-US" altLang="ko-KR" sz="1800" b="1" i="0" u="none" strike="noStrike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87766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ko-KR" altLang="en-US" sz="1800" b="1" i="0" u="none" strike="noStrike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판매 촉진을 위해 벌이고 있는 활동이 있는가</a:t>
                      </a:r>
                      <a:r>
                        <a:rPr lang="en-US" altLang="ko-KR" sz="1800" b="1" i="0" u="none" strike="noStrike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?</a:t>
                      </a:r>
                      <a:br>
                        <a:rPr lang="en-US" altLang="ko-KR" sz="1800" b="1" i="0" u="none" strike="noStrike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</a:br>
                      <a:r>
                        <a:rPr lang="en-US" altLang="ko-KR" sz="1800" b="1" i="0" u="none" strike="noStrike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800" b="1" i="0" u="none" strike="noStrike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할인행사</a:t>
                      </a:r>
                      <a:r>
                        <a:rPr lang="en-US" altLang="ko-KR" sz="1800" b="1" i="0" u="none" strike="noStrike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800" b="1" i="0" u="none" strike="noStrike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판매전문직원투입 판촉활동</a:t>
                      </a:r>
                      <a:endParaRPr lang="en-US" altLang="ko-KR" sz="1800" b="1" i="0" u="none" strike="noStrike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6120" marR="6120" marT="6120" marB="0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3270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RS : Revenue Streams (</a:t>
            </a:r>
            <a:r>
              <a:rPr lang="ko-KR" altLang="en-US" dirty="0" err="1"/>
              <a:t>수익원</a:t>
            </a:r>
            <a:r>
              <a:rPr lang="en-US" altLang="ko-KR" dirty="0"/>
              <a:t>)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202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제목 1"/>
          <p:cNvSpPr txBox="1">
            <a:spLocks/>
          </p:cNvSpPr>
          <p:nvPr/>
        </p:nvSpPr>
        <p:spPr>
          <a:xfrm>
            <a:off x="395536" y="905916"/>
            <a:ext cx="8087816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2000" b="1" dirty="0">
                <a:solidFill>
                  <a:schemeClr val="tx1"/>
                </a:solidFill>
              </a:rPr>
              <a:t>재무 추정 방안</a:t>
            </a:r>
          </a:p>
        </p:txBody>
      </p:sp>
      <p:graphicFrame>
        <p:nvGraphicFramePr>
          <p:cNvPr id="7" name="Group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7977835"/>
              </p:ext>
            </p:extLst>
          </p:nvPr>
        </p:nvGraphicFramePr>
        <p:xfrm>
          <a:off x="250825" y="1484313"/>
          <a:ext cx="8497093" cy="4818062"/>
        </p:xfrm>
        <a:graphic>
          <a:graphicData uri="http://schemas.openxmlformats.org/drawingml/2006/table">
            <a:tbl>
              <a:tblPr/>
              <a:tblGrid>
                <a:gridCol w="3683496"/>
                <a:gridCol w="4813597"/>
              </a:tblGrid>
              <a:tr h="603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질문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참고 사항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</a:tr>
              <a:tr h="105370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고객들이</a:t>
                      </a: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정말로 지불하고자 </a:t>
                      </a:r>
                      <a:endParaRPr kumimoji="0" lang="en-US" altLang="ko-K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하는 가치는 무엇인가</a:t>
                      </a: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?</a:t>
                      </a:r>
                      <a:endParaRPr kumimoji="0" lang="ko-KR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342900" marR="0" lvl="0" indent="-34290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매출 추정은 사업계획의 절반</a:t>
                      </a:r>
                      <a:endParaRPr kumimoji="0" lang="en-US" altLang="ko-K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342900" marR="0" lvl="0" indent="-34290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endParaRPr kumimoji="0" lang="en-US" altLang="ko-K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342900" marR="0" lvl="0" indent="-34290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비즈니스 </a:t>
                      </a:r>
                      <a:r>
                        <a:rPr kumimoji="0" lang="ko-KR" alt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모델시는</a:t>
                      </a: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정량화까지는 아니라도 지속가능성에 대한 확신을 가질 수 있어야 함</a:t>
                      </a:r>
                      <a:endParaRPr kumimoji="0" lang="en-US" altLang="ko-K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342900" marR="0" lvl="0" indent="-34290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342900" marR="0" lvl="0" indent="-34290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 startAt="3"/>
                        <a:tabLst/>
                      </a:pP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창업기의 경우 초기 매출 추정 필요</a:t>
                      </a: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 </a:t>
                      </a:r>
                      <a:b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</a:b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년 뒤 의미 없어 </a:t>
                      </a:r>
                      <a:endParaRPr kumimoji="0" lang="en-US" altLang="ko-K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342900" marR="0" lvl="0" indent="-34290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 startAt="3"/>
                        <a:tabLst/>
                      </a:pPr>
                      <a:endParaRPr kumimoji="0" lang="en-US" altLang="ko-K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342900" marR="0" lvl="0" indent="-34290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 startAt="3"/>
                        <a:tabLst/>
                      </a:pP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가격 검증 초기에 해야 </a:t>
                      </a: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.. </a:t>
                      </a: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저가격 위험</a:t>
                      </a: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 </a:t>
                      </a: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다만 초기를 전제함</a:t>
                      </a: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</a:t>
                      </a:r>
                    </a:p>
                    <a:p>
                      <a:pPr marL="342900" marR="0" lvl="0" indent="-34290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    </a:t>
                      </a: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가격은 제품의 일부</a:t>
                      </a: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고객을 정의</a:t>
                      </a:r>
                      <a:endParaRPr kumimoji="0" lang="en-US" altLang="ko-K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342900" marR="0" lvl="0" indent="-34290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342900" marR="0" lvl="0" indent="-34290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5. </a:t>
                      </a: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가격은 과학이 아니다</a:t>
                      </a: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 </a:t>
                      </a: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기술이다 </a:t>
                      </a:r>
                      <a:endParaRPr kumimoji="0" lang="en-US" altLang="ko-K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DDCF"/>
                    </a:solidFill>
                  </a:tcPr>
                </a:tc>
              </a:tr>
              <a:tr h="105370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고객들은 현재 어떻게 </a:t>
                      </a:r>
                      <a:endParaRPr kumimoji="0" lang="en-US" altLang="ko-K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지불하고 있는가</a:t>
                      </a: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?</a:t>
                      </a:r>
                      <a:endParaRPr kumimoji="0" lang="ko-KR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05370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고객들은 어떻게 지불하는 것을 </a:t>
                      </a:r>
                      <a:endParaRPr kumimoji="0" lang="en-US" altLang="ko-K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선호하는가</a:t>
                      </a: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?</a:t>
                      </a:r>
                      <a:endParaRPr kumimoji="0" lang="ko-KR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05370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각각의 수익 원천이 전체 수익에 </a:t>
                      </a:r>
                      <a:endParaRPr kumimoji="0" lang="en-US" altLang="ko-K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어떻게 그리고 얼마나 </a:t>
                      </a:r>
                      <a:endParaRPr kumimoji="0" lang="en-US" altLang="ko-K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기여하고 있는가</a:t>
                      </a: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?</a:t>
                      </a:r>
                      <a:endParaRPr kumimoji="0" lang="ko-KR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300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사회적경제조직</a:t>
            </a:r>
            <a:r>
              <a:rPr lang="ko-KR" altLang="en-US" dirty="0"/>
              <a:t> </a:t>
            </a:r>
            <a:r>
              <a:rPr lang="en-US" altLang="ko-KR" dirty="0"/>
              <a:t>BM </a:t>
            </a:r>
            <a:r>
              <a:rPr lang="ko-KR" altLang="en-US" dirty="0" err="1"/>
              <a:t>수립시</a:t>
            </a:r>
            <a:r>
              <a:rPr lang="ko-KR" altLang="en-US" dirty="0"/>
              <a:t> 추가 질문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203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Picture 25" descr="ㄷ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5" r="15446" b="7674"/>
          <a:stretch>
            <a:fillRect/>
          </a:stretch>
        </p:blipFill>
        <p:spPr bwMode="auto">
          <a:xfrm>
            <a:off x="0" y="1169275"/>
            <a:ext cx="8388424" cy="5693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53640926-AAD7-44D8-BBD7-CCE9431645EC}">
              <a14:shadowObscured xmlns:a14="http://schemas.microsoft.com/office/drawing/2010/main" val="1"/>
            </a:ext>
          </a:extLst>
        </p:spPr>
      </p:pic>
      <p:sp>
        <p:nvSpPr>
          <p:cNvPr id="7" name="직사각형 6"/>
          <p:cNvSpPr/>
          <p:nvPr/>
        </p:nvSpPr>
        <p:spPr>
          <a:xfrm>
            <a:off x="1403350" y="2492375"/>
            <a:ext cx="6553026" cy="5821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C00000"/>
              </a:buClr>
            </a:pPr>
            <a:r>
              <a:rPr lang="ko-KR" altLang="en-US" sz="2400" b="1" dirty="0"/>
              <a:t>매출을 통한 </a:t>
            </a:r>
            <a:r>
              <a:rPr lang="ko-KR" altLang="en-US" sz="2400" b="1" dirty="0" err="1"/>
              <a:t>수익외</a:t>
            </a:r>
            <a:r>
              <a:rPr lang="ko-KR" altLang="en-US" sz="2400" b="1" dirty="0"/>
              <a:t> 기부나 후원 방안은</a:t>
            </a:r>
            <a:r>
              <a:rPr lang="en-US" altLang="ko-KR" sz="2400" b="1" dirty="0"/>
              <a:t>?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4577" y="2424343"/>
            <a:ext cx="6687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/>
              </a:rPr>
              <a:t></a:t>
            </a:r>
            <a:endParaRPr lang="ko-KR" altLang="en-US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77071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매출 추정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204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220671" y="1273171"/>
            <a:ext cx="1687033" cy="57150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 smtClean="0">
                <a:solidFill>
                  <a:schemeClr val="tx1"/>
                </a:solidFill>
              </a:rPr>
              <a:t>현금유입 요인</a:t>
            </a:r>
            <a:endParaRPr lang="ko-KR" altLang="en-US" b="1" dirty="0">
              <a:solidFill>
                <a:schemeClr val="tx1"/>
              </a:solidFill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907704" y="1273171"/>
            <a:ext cx="6912446" cy="571504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 smtClean="0">
                <a:solidFill>
                  <a:srgbClr val="7030A0"/>
                </a:solidFill>
              </a:rPr>
              <a:t>현금유입 요인 </a:t>
            </a:r>
            <a:r>
              <a:rPr lang="ko-KR" altLang="en-US" sz="1600" b="1" dirty="0" err="1" smtClean="0">
                <a:solidFill>
                  <a:srgbClr val="7030A0"/>
                </a:solidFill>
              </a:rPr>
              <a:t>이슈트리를</a:t>
            </a:r>
            <a:r>
              <a:rPr lang="ko-KR" altLang="en-US" sz="1600" b="1" dirty="0" smtClean="0">
                <a:solidFill>
                  <a:srgbClr val="7030A0"/>
                </a:solidFill>
              </a:rPr>
              <a:t> 참고해 예비기업의 매출 분석 및 추정</a:t>
            </a:r>
            <a:endParaRPr lang="en-US" altLang="ko-KR" sz="1600" b="1" dirty="0" smtClean="0">
              <a:solidFill>
                <a:srgbClr val="7030A0"/>
              </a:solidFill>
            </a:endParaRPr>
          </a:p>
        </p:txBody>
      </p:sp>
      <p:pic>
        <p:nvPicPr>
          <p:cNvPr id="11" name="Picture 42"/>
          <p:cNvPicPr>
            <a:picLocks noChangeAspect="1" noChangeArrowheads="1"/>
          </p:cNvPicPr>
          <p:nvPr/>
        </p:nvPicPr>
        <p:blipFill>
          <a:blip r:embed="rId3" cstate="print"/>
          <a:srcRect l="2929" t="24375" r="30859" b="15625"/>
          <a:stretch>
            <a:fillRect/>
          </a:stretch>
        </p:blipFill>
        <p:spPr bwMode="auto">
          <a:xfrm>
            <a:off x="428596" y="1938285"/>
            <a:ext cx="8215370" cy="4419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960569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참고</a:t>
            </a:r>
            <a:r>
              <a:rPr lang="en-US" altLang="ko-KR" dirty="0" smtClean="0"/>
              <a:t>) </a:t>
            </a:r>
            <a:r>
              <a:rPr lang="ko-KR" altLang="en-US" dirty="0"/>
              <a:t>매출 추정 방법론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205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pSp>
        <p:nvGrpSpPr>
          <p:cNvPr id="35" name="그룹 34"/>
          <p:cNvGrpSpPr/>
          <p:nvPr/>
        </p:nvGrpSpPr>
        <p:grpSpPr>
          <a:xfrm>
            <a:off x="575603" y="1484784"/>
            <a:ext cx="7915854" cy="661326"/>
            <a:chOff x="701528" y="1275088"/>
            <a:chExt cx="7517633" cy="628057"/>
          </a:xfrm>
        </p:grpSpPr>
        <p:sp>
          <p:nvSpPr>
            <p:cNvPr id="36" name="Rectangle 4"/>
            <p:cNvSpPr>
              <a:spLocks noChangeArrowheads="1"/>
            </p:cNvSpPr>
            <p:nvPr/>
          </p:nvSpPr>
          <p:spPr bwMode="auto">
            <a:xfrm>
              <a:off x="971600" y="1275088"/>
              <a:ext cx="7247561" cy="628057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rgbClr val="0070C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ko-KR" altLang="en-US" dirty="0"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37" name="Rectangle 6"/>
            <p:cNvSpPr>
              <a:spLocks noChangeArrowheads="1"/>
            </p:cNvSpPr>
            <p:nvPr/>
          </p:nvSpPr>
          <p:spPr bwMode="auto">
            <a:xfrm>
              <a:off x="1176150" y="1400345"/>
              <a:ext cx="1974551" cy="3714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none" lIns="54000" tIns="10800" rIns="54000" bIns="10800" anchor="ctr">
              <a:spAutoFit/>
            </a:bodyPr>
            <a:lstStyle/>
            <a:p>
              <a:pPr latinLnBrk="0"/>
              <a:r>
                <a:rPr lang="ko-KR" altLang="en-US" sz="2400" b="1" dirty="0">
                  <a:latin typeface="+mn-ea"/>
                </a:rPr>
                <a:t>과거실적 기준법</a:t>
              </a:r>
            </a:p>
          </p:txBody>
        </p:sp>
        <p:grpSp>
          <p:nvGrpSpPr>
            <p:cNvPr id="38" name="그룹 37"/>
            <p:cNvGrpSpPr/>
            <p:nvPr/>
          </p:nvGrpSpPr>
          <p:grpSpPr>
            <a:xfrm>
              <a:off x="701528" y="1347143"/>
              <a:ext cx="474622" cy="483946"/>
              <a:chOff x="-1125784" y="1681184"/>
              <a:chExt cx="474622" cy="483946"/>
            </a:xfrm>
          </p:grpSpPr>
          <p:sp>
            <p:nvSpPr>
              <p:cNvPr id="39" name="타원 38"/>
              <p:cNvSpPr/>
              <p:nvPr/>
            </p:nvSpPr>
            <p:spPr>
              <a:xfrm>
                <a:off x="-1044624" y="1781650"/>
                <a:ext cx="312303" cy="31230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40" name="Picture 32"/>
              <p:cNvPicPr>
                <a:picLocks noChangeAspect="1"/>
              </p:cNvPicPr>
              <p:nvPr/>
            </p:nvPicPr>
            <p:blipFill rotWithShape="1">
              <a:blip r:embed="rId3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23256" b="78837" l="30645" r="68871"/>
                        </a14:imgEffect>
                      </a14:imgLayer>
                    </a14:imgProps>
                  </a:ext>
                </a:extLst>
              </a:blip>
              <a:srcRect l="30581" t="21875" r="30468" b="20860"/>
              <a:stretch/>
            </p:blipFill>
            <p:spPr>
              <a:xfrm>
                <a:off x="-1125784" y="1681184"/>
                <a:ext cx="474622" cy="483946"/>
              </a:xfrm>
              <a:prstGeom prst="rect">
                <a:avLst/>
              </a:prstGeom>
            </p:spPr>
          </p:pic>
        </p:grpSp>
      </p:grpSp>
      <p:grpSp>
        <p:nvGrpSpPr>
          <p:cNvPr id="41" name="그룹 40"/>
          <p:cNvGrpSpPr/>
          <p:nvPr/>
        </p:nvGrpSpPr>
        <p:grpSpPr>
          <a:xfrm>
            <a:off x="575603" y="2522640"/>
            <a:ext cx="7915854" cy="661326"/>
            <a:chOff x="701528" y="2093953"/>
            <a:chExt cx="7517633" cy="628057"/>
          </a:xfrm>
        </p:grpSpPr>
        <p:sp>
          <p:nvSpPr>
            <p:cNvPr id="42" name="Rectangle 4"/>
            <p:cNvSpPr>
              <a:spLocks noChangeArrowheads="1"/>
            </p:cNvSpPr>
            <p:nvPr/>
          </p:nvSpPr>
          <p:spPr bwMode="auto">
            <a:xfrm>
              <a:off x="971600" y="2093953"/>
              <a:ext cx="7247561" cy="628057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rgbClr val="0070C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ko-KR" altLang="en-US" dirty="0"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43" name="Rectangle 6"/>
            <p:cNvSpPr>
              <a:spLocks noChangeArrowheads="1"/>
            </p:cNvSpPr>
            <p:nvPr/>
          </p:nvSpPr>
          <p:spPr bwMode="auto">
            <a:xfrm>
              <a:off x="1176150" y="2219210"/>
              <a:ext cx="2457138" cy="3714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none" lIns="54000" tIns="10800" rIns="54000" bIns="10800" anchor="ctr">
              <a:spAutoFit/>
            </a:bodyPr>
            <a:lstStyle/>
            <a:p>
              <a:pPr latinLnBrk="0"/>
              <a:r>
                <a:rPr lang="ko-KR" altLang="en-US" sz="2400" b="1" dirty="0">
                  <a:latin typeface="+mn-ea"/>
                </a:rPr>
                <a:t>목표 점유율 기준법 </a:t>
              </a:r>
            </a:p>
          </p:txBody>
        </p:sp>
        <p:grpSp>
          <p:nvGrpSpPr>
            <p:cNvPr id="44" name="그룹 43"/>
            <p:cNvGrpSpPr/>
            <p:nvPr/>
          </p:nvGrpSpPr>
          <p:grpSpPr>
            <a:xfrm>
              <a:off x="701528" y="2166009"/>
              <a:ext cx="474622" cy="483946"/>
              <a:chOff x="-1125784" y="1681184"/>
              <a:chExt cx="474622" cy="483946"/>
            </a:xfrm>
          </p:grpSpPr>
          <p:sp>
            <p:nvSpPr>
              <p:cNvPr id="45" name="타원 44"/>
              <p:cNvSpPr/>
              <p:nvPr/>
            </p:nvSpPr>
            <p:spPr>
              <a:xfrm>
                <a:off x="-1044624" y="1781650"/>
                <a:ext cx="312303" cy="31230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46" name="Picture 32"/>
              <p:cNvPicPr>
                <a:picLocks noChangeAspect="1"/>
              </p:cNvPicPr>
              <p:nvPr/>
            </p:nvPicPr>
            <p:blipFill rotWithShape="1">
              <a:blip r:embed="rId3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23256" b="78837" l="30645" r="68871"/>
                        </a14:imgEffect>
                      </a14:imgLayer>
                    </a14:imgProps>
                  </a:ext>
                </a:extLst>
              </a:blip>
              <a:srcRect l="30581" t="21875" r="30468" b="20860"/>
              <a:stretch/>
            </p:blipFill>
            <p:spPr>
              <a:xfrm>
                <a:off x="-1125784" y="1681184"/>
                <a:ext cx="474622" cy="483946"/>
              </a:xfrm>
              <a:prstGeom prst="rect">
                <a:avLst/>
              </a:prstGeom>
            </p:spPr>
          </p:pic>
        </p:grpSp>
      </p:grpSp>
      <p:grpSp>
        <p:nvGrpSpPr>
          <p:cNvPr id="47" name="그룹 46"/>
          <p:cNvGrpSpPr/>
          <p:nvPr/>
        </p:nvGrpSpPr>
        <p:grpSpPr>
          <a:xfrm>
            <a:off x="575603" y="3560496"/>
            <a:ext cx="7915854" cy="661326"/>
            <a:chOff x="701528" y="2926468"/>
            <a:chExt cx="7517633" cy="628057"/>
          </a:xfrm>
        </p:grpSpPr>
        <p:sp>
          <p:nvSpPr>
            <p:cNvPr id="48" name="Rectangle 4"/>
            <p:cNvSpPr>
              <a:spLocks noChangeArrowheads="1"/>
            </p:cNvSpPr>
            <p:nvPr/>
          </p:nvSpPr>
          <p:spPr bwMode="auto">
            <a:xfrm>
              <a:off x="971600" y="2926468"/>
              <a:ext cx="7247561" cy="628057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rgbClr val="0070C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ko-KR" altLang="en-US" dirty="0"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49" name="Rectangle 6"/>
            <p:cNvSpPr>
              <a:spLocks noChangeArrowheads="1"/>
            </p:cNvSpPr>
            <p:nvPr/>
          </p:nvSpPr>
          <p:spPr bwMode="auto">
            <a:xfrm>
              <a:off x="1176150" y="3051725"/>
              <a:ext cx="1735540" cy="3714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none" lIns="54000" tIns="10800" rIns="54000" bIns="10800" anchor="ctr">
              <a:spAutoFit/>
            </a:bodyPr>
            <a:lstStyle/>
            <a:p>
              <a:pPr latinLnBrk="0"/>
              <a:r>
                <a:rPr lang="ko-KR" altLang="en-US" sz="2400" b="1" dirty="0" err="1">
                  <a:latin typeface="+mn-ea"/>
                </a:rPr>
                <a:t>판매력</a:t>
              </a:r>
              <a:r>
                <a:rPr lang="ko-KR" altLang="en-US" sz="2400" b="1" dirty="0">
                  <a:latin typeface="+mn-ea"/>
                </a:rPr>
                <a:t> 기준법</a:t>
              </a:r>
            </a:p>
          </p:txBody>
        </p:sp>
        <p:grpSp>
          <p:nvGrpSpPr>
            <p:cNvPr id="50" name="그룹 49"/>
            <p:cNvGrpSpPr/>
            <p:nvPr/>
          </p:nvGrpSpPr>
          <p:grpSpPr>
            <a:xfrm>
              <a:off x="701528" y="2998523"/>
              <a:ext cx="474622" cy="483946"/>
              <a:chOff x="-1125784" y="1681184"/>
              <a:chExt cx="474622" cy="483946"/>
            </a:xfrm>
          </p:grpSpPr>
          <p:sp>
            <p:nvSpPr>
              <p:cNvPr id="51" name="타원 50"/>
              <p:cNvSpPr/>
              <p:nvPr/>
            </p:nvSpPr>
            <p:spPr>
              <a:xfrm>
                <a:off x="-1044624" y="1781650"/>
                <a:ext cx="312303" cy="31230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52" name="Picture 32"/>
              <p:cNvPicPr>
                <a:picLocks noChangeAspect="1"/>
              </p:cNvPicPr>
              <p:nvPr/>
            </p:nvPicPr>
            <p:blipFill rotWithShape="1">
              <a:blip r:embed="rId3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23256" b="78837" l="30645" r="68871"/>
                        </a14:imgEffect>
                      </a14:imgLayer>
                    </a14:imgProps>
                  </a:ext>
                </a:extLst>
              </a:blip>
              <a:srcRect l="30581" t="21875" r="30468" b="20860"/>
              <a:stretch/>
            </p:blipFill>
            <p:spPr>
              <a:xfrm>
                <a:off x="-1125784" y="1681184"/>
                <a:ext cx="474622" cy="483946"/>
              </a:xfrm>
              <a:prstGeom prst="rect">
                <a:avLst/>
              </a:prstGeom>
            </p:spPr>
          </p:pic>
        </p:grpSp>
      </p:grpSp>
      <p:grpSp>
        <p:nvGrpSpPr>
          <p:cNvPr id="53" name="그룹 52"/>
          <p:cNvGrpSpPr/>
          <p:nvPr/>
        </p:nvGrpSpPr>
        <p:grpSpPr>
          <a:xfrm>
            <a:off x="575603" y="4598352"/>
            <a:ext cx="7915854" cy="661326"/>
            <a:chOff x="701528" y="3745333"/>
            <a:chExt cx="7517633" cy="628057"/>
          </a:xfrm>
        </p:grpSpPr>
        <p:sp>
          <p:nvSpPr>
            <p:cNvPr id="54" name="Rectangle 4"/>
            <p:cNvSpPr>
              <a:spLocks noChangeArrowheads="1"/>
            </p:cNvSpPr>
            <p:nvPr/>
          </p:nvSpPr>
          <p:spPr bwMode="auto">
            <a:xfrm>
              <a:off x="971600" y="3745333"/>
              <a:ext cx="7247561" cy="628057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rgbClr val="0070C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ko-KR" altLang="en-US" dirty="0"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55" name="Rectangle 6"/>
            <p:cNvSpPr>
              <a:spLocks noChangeArrowheads="1"/>
            </p:cNvSpPr>
            <p:nvPr/>
          </p:nvSpPr>
          <p:spPr bwMode="auto">
            <a:xfrm>
              <a:off x="1176150" y="3870590"/>
              <a:ext cx="4456000" cy="3714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none" lIns="54000" tIns="10800" rIns="54000" bIns="10800" anchor="ctr">
              <a:spAutoFit/>
            </a:bodyPr>
            <a:lstStyle/>
            <a:p>
              <a:pPr latinLnBrk="0"/>
              <a:r>
                <a:rPr lang="ko-KR" altLang="en-US" sz="2400" b="1" dirty="0">
                  <a:latin typeface="+mn-ea"/>
                </a:rPr>
                <a:t>상권 구매력 기준법 </a:t>
              </a:r>
              <a:r>
                <a:rPr lang="en-US" altLang="ko-KR" sz="2400" b="1" dirty="0">
                  <a:latin typeface="+mn-ea"/>
                </a:rPr>
                <a:t>( </a:t>
              </a:r>
              <a:r>
                <a:rPr lang="ko-KR" altLang="en-US" sz="2400" b="1" dirty="0">
                  <a:latin typeface="+mn-ea"/>
                </a:rPr>
                <a:t>상권분석 </a:t>
              </a:r>
              <a:r>
                <a:rPr lang="en-US" altLang="ko-KR" sz="2400" b="1" dirty="0">
                  <a:latin typeface="+mn-ea"/>
                </a:rPr>
                <a:t>3</a:t>
              </a:r>
              <a:r>
                <a:rPr lang="ko-KR" altLang="en-US" sz="2400" b="1" dirty="0">
                  <a:latin typeface="+mn-ea"/>
                </a:rPr>
                <a:t>일 </a:t>
              </a:r>
              <a:r>
                <a:rPr lang="en-US" altLang="ko-KR" sz="2400" b="1" dirty="0">
                  <a:latin typeface="+mn-ea"/>
                </a:rPr>
                <a:t>) </a:t>
              </a:r>
              <a:endParaRPr lang="ko-KR" altLang="en-US" sz="2400" b="1" dirty="0">
                <a:latin typeface="+mn-ea"/>
              </a:endParaRPr>
            </a:p>
          </p:txBody>
        </p:sp>
        <p:grpSp>
          <p:nvGrpSpPr>
            <p:cNvPr id="56" name="그룹 55"/>
            <p:cNvGrpSpPr/>
            <p:nvPr/>
          </p:nvGrpSpPr>
          <p:grpSpPr>
            <a:xfrm>
              <a:off x="701528" y="3817389"/>
              <a:ext cx="474622" cy="483946"/>
              <a:chOff x="-1125784" y="1681184"/>
              <a:chExt cx="474622" cy="483946"/>
            </a:xfrm>
          </p:grpSpPr>
          <p:sp>
            <p:nvSpPr>
              <p:cNvPr id="57" name="타원 56"/>
              <p:cNvSpPr/>
              <p:nvPr/>
            </p:nvSpPr>
            <p:spPr>
              <a:xfrm>
                <a:off x="-1044624" y="1781650"/>
                <a:ext cx="312303" cy="31230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58" name="Picture 32"/>
              <p:cNvPicPr>
                <a:picLocks noChangeAspect="1"/>
              </p:cNvPicPr>
              <p:nvPr/>
            </p:nvPicPr>
            <p:blipFill rotWithShape="1">
              <a:blip r:embed="rId3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23256" b="78837" l="30645" r="68871"/>
                        </a14:imgEffect>
                      </a14:imgLayer>
                    </a14:imgProps>
                  </a:ext>
                </a:extLst>
              </a:blip>
              <a:srcRect l="30581" t="21875" r="30468" b="20860"/>
              <a:stretch/>
            </p:blipFill>
            <p:spPr>
              <a:xfrm>
                <a:off x="-1125784" y="1681184"/>
                <a:ext cx="474622" cy="483946"/>
              </a:xfrm>
              <a:prstGeom prst="rect">
                <a:avLst/>
              </a:prstGeom>
            </p:spPr>
          </p:pic>
        </p:grpSp>
      </p:grpSp>
      <p:grpSp>
        <p:nvGrpSpPr>
          <p:cNvPr id="59" name="그룹 58"/>
          <p:cNvGrpSpPr/>
          <p:nvPr/>
        </p:nvGrpSpPr>
        <p:grpSpPr>
          <a:xfrm>
            <a:off x="575603" y="5636210"/>
            <a:ext cx="7915854" cy="661326"/>
            <a:chOff x="701528" y="3745333"/>
            <a:chExt cx="7517633" cy="628057"/>
          </a:xfrm>
        </p:grpSpPr>
        <p:sp>
          <p:nvSpPr>
            <p:cNvPr id="60" name="Rectangle 4"/>
            <p:cNvSpPr>
              <a:spLocks noChangeArrowheads="1"/>
            </p:cNvSpPr>
            <p:nvPr/>
          </p:nvSpPr>
          <p:spPr bwMode="auto">
            <a:xfrm>
              <a:off x="971600" y="3745333"/>
              <a:ext cx="7247561" cy="628057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rgbClr val="0070C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ko-KR" altLang="en-US" dirty="0"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  <p:sp>
          <p:nvSpPr>
            <p:cNvPr id="61" name="Rectangle 6"/>
            <p:cNvSpPr>
              <a:spLocks noChangeArrowheads="1"/>
            </p:cNvSpPr>
            <p:nvPr/>
          </p:nvSpPr>
          <p:spPr bwMode="auto">
            <a:xfrm>
              <a:off x="1176150" y="3870590"/>
              <a:ext cx="4806142" cy="3714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none" lIns="54000" tIns="10800" rIns="54000" bIns="10800" anchor="ctr">
              <a:spAutoFit/>
            </a:bodyPr>
            <a:lstStyle/>
            <a:p>
              <a:pPr latinLnBrk="0"/>
              <a:r>
                <a:rPr lang="ko-KR" altLang="en-US" sz="2400" b="1" dirty="0">
                  <a:latin typeface="+mn-ea"/>
                </a:rPr>
                <a:t>비용 </a:t>
              </a:r>
              <a:r>
                <a:rPr lang="ko-KR" altLang="en-US" sz="2400" b="1" dirty="0" err="1">
                  <a:latin typeface="+mn-ea"/>
                </a:rPr>
                <a:t>역산법</a:t>
              </a:r>
              <a:r>
                <a:rPr lang="ko-KR" altLang="en-US" sz="2400" b="1" dirty="0">
                  <a:latin typeface="+mn-ea"/>
                </a:rPr>
                <a:t> </a:t>
              </a:r>
              <a:r>
                <a:rPr lang="en-US" altLang="ko-KR" sz="2400" b="1" dirty="0">
                  <a:latin typeface="+mn-ea"/>
                </a:rPr>
                <a:t>( </a:t>
              </a:r>
              <a:r>
                <a:rPr lang="ko-KR" altLang="en-US" sz="2400" b="1" dirty="0">
                  <a:latin typeface="+mn-ea"/>
                </a:rPr>
                <a:t>비용추정 잘못되면 위험 </a:t>
              </a:r>
              <a:r>
                <a:rPr lang="en-US" altLang="ko-KR" sz="2400" b="1" dirty="0">
                  <a:latin typeface="+mn-ea"/>
                </a:rPr>
                <a:t>) </a:t>
              </a:r>
            </a:p>
          </p:txBody>
        </p:sp>
        <p:grpSp>
          <p:nvGrpSpPr>
            <p:cNvPr id="62" name="그룹 61"/>
            <p:cNvGrpSpPr/>
            <p:nvPr/>
          </p:nvGrpSpPr>
          <p:grpSpPr>
            <a:xfrm>
              <a:off x="701528" y="3817389"/>
              <a:ext cx="474622" cy="483946"/>
              <a:chOff x="-1125784" y="1681184"/>
              <a:chExt cx="474622" cy="483946"/>
            </a:xfrm>
          </p:grpSpPr>
          <p:sp>
            <p:nvSpPr>
              <p:cNvPr id="63" name="타원 62"/>
              <p:cNvSpPr/>
              <p:nvPr/>
            </p:nvSpPr>
            <p:spPr>
              <a:xfrm>
                <a:off x="-1044624" y="1781650"/>
                <a:ext cx="312303" cy="31230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64" name="Picture 32"/>
              <p:cNvPicPr>
                <a:picLocks noChangeAspect="1"/>
              </p:cNvPicPr>
              <p:nvPr/>
            </p:nvPicPr>
            <p:blipFill rotWithShape="1">
              <a:blip r:embed="rId3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23256" b="78837" l="30645" r="68871"/>
                        </a14:imgEffect>
                      </a14:imgLayer>
                    </a14:imgProps>
                  </a:ext>
                </a:extLst>
              </a:blip>
              <a:srcRect l="30581" t="21875" r="30468" b="20860"/>
              <a:stretch/>
            </p:blipFill>
            <p:spPr>
              <a:xfrm>
                <a:off x="-1125784" y="1681184"/>
                <a:ext cx="474622" cy="483946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805931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KR : Key Resources (</a:t>
            </a:r>
            <a:r>
              <a:rPr lang="ko-KR" altLang="en-US" dirty="0"/>
              <a:t>핵심역량</a:t>
            </a:r>
            <a:r>
              <a:rPr lang="en-US" altLang="ko-KR" dirty="0" smtClean="0"/>
              <a:t>?)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206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5" name="제목 1"/>
          <p:cNvSpPr txBox="1">
            <a:spLocks/>
          </p:cNvSpPr>
          <p:nvPr/>
        </p:nvSpPr>
        <p:spPr>
          <a:xfrm>
            <a:off x="395536" y="905916"/>
            <a:ext cx="8087816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2000" b="1" dirty="0">
                <a:solidFill>
                  <a:schemeClr val="tx1"/>
                </a:solidFill>
              </a:rPr>
              <a:t>자원 </a:t>
            </a:r>
            <a:r>
              <a:rPr lang="ko-KR" altLang="en-US" sz="2000" b="1" dirty="0" smtClean="0">
                <a:solidFill>
                  <a:schemeClr val="tx1"/>
                </a:solidFill>
              </a:rPr>
              <a:t>정리</a:t>
            </a:r>
            <a:r>
              <a:rPr lang="en-US" altLang="ko-KR" sz="2000" b="1" dirty="0" smtClean="0">
                <a:solidFill>
                  <a:schemeClr val="tx1"/>
                </a:solidFill>
              </a:rPr>
              <a:t> </a:t>
            </a:r>
            <a:endParaRPr lang="ko-KR" altLang="en-US" sz="2000" b="1" dirty="0">
              <a:solidFill>
                <a:schemeClr val="tx1"/>
              </a:solidFill>
            </a:endParaRPr>
          </a:p>
        </p:txBody>
      </p:sp>
      <p:pic>
        <p:nvPicPr>
          <p:cNvPr id="66" name="Picture 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8389440" y="1519137"/>
            <a:ext cx="8172400" cy="485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7" name="TextBox 66"/>
          <p:cNvSpPr txBox="1"/>
          <p:nvPr/>
        </p:nvSpPr>
        <p:spPr>
          <a:xfrm>
            <a:off x="5685183" y="6085135"/>
            <a:ext cx="3143272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ko-KR" sz="1600" b="1" dirty="0" smtClean="0"/>
              <a:t>&lt;</a:t>
            </a:r>
            <a:r>
              <a:rPr lang="ko-KR" altLang="en-US" sz="1600" b="1" dirty="0" smtClean="0"/>
              <a:t>카이스트 장대철 교수</a:t>
            </a:r>
            <a:r>
              <a:rPr lang="en-US" altLang="ko-KR" sz="1600" b="1" dirty="0" smtClean="0"/>
              <a:t>&gt;</a:t>
            </a:r>
            <a:endParaRPr lang="ko-KR" altLang="en-US" sz="1600" b="1" dirty="0"/>
          </a:p>
        </p:txBody>
      </p:sp>
      <p:graphicFrame>
        <p:nvGraphicFramePr>
          <p:cNvPr id="5" name="다이어그램 4"/>
          <p:cNvGraphicFramePr/>
          <p:nvPr>
            <p:extLst>
              <p:ext uri="{D42A27DB-BD31-4B8C-83A1-F6EECF244321}">
                <p14:modId xmlns:p14="http://schemas.microsoft.com/office/powerpoint/2010/main" val="2852435573"/>
              </p:ext>
            </p:extLst>
          </p:nvPr>
        </p:nvGraphicFramePr>
        <p:xfrm>
          <a:off x="417443" y="1143180"/>
          <a:ext cx="8087816" cy="51379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540086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사회적경제조직</a:t>
            </a:r>
            <a:r>
              <a:rPr lang="ko-KR" altLang="en-US" dirty="0"/>
              <a:t> </a:t>
            </a:r>
            <a:r>
              <a:rPr lang="en-US" altLang="ko-KR" dirty="0"/>
              <a:t>BM </a:t>
            </a:r>
            <a:r>
              <a:rPr lang="ko-KR" altLang="en-US" dirty="0" err="1"/>
              <a:t>수립시</a:t>
            </a:r>
            <a:r>
              <a:rPr lang="ko-KR" altLang="en-US" dirty="0"/>
              <a:t> 추가 질문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207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Picture 25" descr="ㄷ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5" r="15446" b="7674"/>
          <a:stretch>
            <a:fillRect/>
          </a:stretch>
        </p:blipFill>
        <p:spPr bwMode="auto">
          <a:xfrm>
            <a:off x="0" y="1169275"/>
            <a:ext cx="8388424" cy="5693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53640926-AAD7-44D8-BBD7-CCE9431645EC}">
              <a14:shadowObscured xmlns:a14="http://schemas.microsoft.com/office/drawing/2010/main" val="1"/>
            </a:ext>
          </a:extLst>
        </p:spPr>
      </p:pic>
      <p:sp>
        <p:nvSpPr>
          <p:cNvPr id="7" name="직사각형 6"/>
          <p:cNvSpPr/>
          <p:nvPr/>
        </p:nvSpPr>
        <p:spPr>
          <a:xfrm>
            <a:off x="1403350" y="2492375"/>
            <a:ext cx="6553026" cy="56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C00000"/>
              </a:buClr>
            </a:pPr>
            <a:r>
              <a:rPr lang="ko-KR" altLang="en-US" sz="2400" b="1" dirty="0" smtClean="0"/>
              <a:t>비영리 </a:t>
            </a:r>
            <a:r>
              <a:rPr lang="en-US" altLang="ko-KR" sz="2400" b="1" dirty="0"/>
              <a:t>/ </a:t>
            </a:r>
            <a:r>
              <a:rPr lang="ko-KR" altLang="en-US" sz="2400" b="1" dirty="0"/>
              <a:t>호혜시장 관련 핵심역량 존재 여부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4577" y="2424343"/>
            <a:ext cx="6687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/>
              </a:rPr>
              <a:t></a:t>
            </a:r>
            <a:endParaRPr lang="ko-KR" altLang="en-US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38075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KA : Key Activities (</a:t>
            </a:r>
            <a:r>
              <a:rPr lang="ko-KR" altLang="en-US" dirty="0"/>
              <a:t>핵심활동</a:t>
            </a:r>
            <a:r>
              <a:rPr lang="en-US" altLang="ko-KR" dirty="0"/>
              <a:t>) 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208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5" name="제목 1"/>
          <p:cNvSpPr txBox="1">
            <a:spLocks/>
          </p:cNvSpPr>
          <p:nvPr/>
        </p:nvSpPr>
        <p:spPr>
          <a:xfrm>
            <a:off x="395536" y="905916"/>
            <a:ext cx="8087816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2000" b="1" dirty="0">
                <a:solidFill>
                  <a:schemeClr val="tx1"/>
                </a:solidFill>
              </a:rPr>
              <a:t>업무 프로세스 정리</a:t>
            </a:r>
            <a:r>
              <a:rPr lang="en-US" altLang="ko-KR" sz="2000" b="1" dirty="0">
                <a:solidFill>
                  <a:schemeClr val="tx1"/>
                </a:solidFill>
              </a:rPr>
              <a:t>? </a:t>
            </a:r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4669538"/>
              </p:ext>
            </p:extLst>
          </p:nvPr>
        </p:nvGraphicFramePr>
        <p:xfrm>
          <a:off x="468313" y="1612007"/>
          <a:ext cx="8137525" cy="4582201"/>
        </p:xfrm>
        <a:graphic>
          <a:graphicData uri="http://schemas.openxmlformats.org/drawingml/2006/table">
            <a:tbl>
              <a:tblPr/>
              <a:tblGrid>
                <a:gridCol w="4103687"/>
                <a:gridCol w="4033838"/>
              </a:tblGrid>
              <a:tr h="5088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질문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검토결론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</a:tr>
              <a:tr h="952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가치 제언의 고객서비스의 </a:t>
                      </a:r>
                      <a:endParaRPr kumimoji="0" lang="en-US" altLang="ko-K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범위와 일관성이 있는가</a:t>
                      </a: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?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dell </a:t>
                      </a: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고객 가치 저비용 </a:t>
                      </a: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– </a:t>
                      </a: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기타 활동들이 저비용과 일관성이 있어야 함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78444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산업의 성공요인을 </a:t>
                      </a:r>
                      <a:endParaRPr kumimoji="0" lang="en-US" altLang="ko-K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활용하는가</a:t>
                      </a: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?</a:t>
                      </a:r>
                      <a:endParaRPr kumimoji="0" lang="ko-KR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PC </a:t>
                      </a: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산업의 기술 발전 속도가 빠른 점을 고려한 직판 전략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0555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활동들이 서로를 더 경쟁력 있게 </a:t>
                      </a:r>
                      <a:endParaRPr kumimoji="0" lang="en-US" altLang="ko-K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강화시키는가</a:t>
                      </a: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? </a:t>
                      </a:r>
                      <a:endParaRPr kumimoji="0" lang="ko-KR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1509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기업이 가지고 있거나 추구하고 있는 </a:t>
                      </a:r>
                      <a:endParaRPr kumimoji="0" lang="en-US" altLang="ko-K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역량과 일관성이 있는가</a:t>
                      </a: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? </a:t>
                      </a:r>
                      <a:endParaRPr kumimoji="0" lang="ko-KR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Dell </a:t>
                      </a: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이 조립 유통 판매에 강점이어서 </a:t>
                      </a:r>
                      <a:endParaRPr kumimoji="0" lang="en-US" altLang="ko-K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칩 설계를 하지 않음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329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KP : Key Partnerships </a:t>
            </a:r>
            <a:r>
              <a:rPr lang="en-US" altLang="ko-KR" dirty="0" smtClean="0"/>
              <a:t>(</a:t>
            </a:r>
            <a:r>
              <a:rPr lang="ko-KR" altLang="en-US" dirty="0" smtClean="0"/>
              <a:t>주요 </a:t>
            </a:r>
            <a:r>
              <a:rPr lang="ko-KR" altLang="en-US" dirty="0"/>
              <a:t>파트너</a:t>
            </a:r>
            <a:r>
              <a:rPr lang="en-US" altLang="ko-KR" dirty="0"/>
              <a:t>)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209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5" name="제목 1"/>
          <p:cNvSpPr txBox="1">
            <a:spLocks/>
          </p:cNvSpPr>
          <p:nvPr/>
        </p:nvSpPr>
        <p:spPr>
          <a:xfrm>
            <a:off x="395536" y="905916"/>
            <a:ext cx="8087816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2000" b="1" dirty="0">
                <a:solidFill>
                  <a:schemeClr val="tx1"/>
                </a:solidFill>
              </a:rPr>
              <a:t>전략적 제휴 방안 까지 명확화</a:t>
            </a:r>
            <a:r>
              <a:rPr lang="en-US" altLang="ko-KR" sz="2000" b="1" dirty="0">
                <a:solidFill>
                  <a:schemeClr val="tx1"/>
                </a:solidFill>
              </a:rPr>
              <a:t>? </a:t>
            </a:r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5102826"/>
              </p:ext>
            </p:extLst>
          </p:nvPr>
        </p:nvGraphicFramePr>
        <p:xfrm>
          <a:off x="468313" y="1612007"/>
          <a:ext cx="8136904" cy="462530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068452"/>
                <a:gridCol w="4068452"/>
              </a:tblGrid>
              <a:tr h="57683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질문</a:t>
                      </a:r>
                      <a:endParaRPr lang="ko-KR" altLang="en-US" sz="18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검토결론</a:t>
                      </a:r>
                      <a:endParaRPr lang="ko-KR" altLang="en-US" sz="18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204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8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누가</a:t>
                      </a:r>
                      <a:r>
                        <a:rPr lang="en-US" altLang="ko-KR" sz="18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8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주요한 파트너들인가</a:t>
                      </a:r>
                      <a:r>
                        <a:rPr lang="en-US" altLang="ko-KR" sz="18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?</a:t>
                      </a:r>
                      <a:endParaRPr lang="ko-KR" altLang="en-US" sz="18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531813" indent="-354013" latinLnBrk="1">
                        <a:lnSpc>
                          <a:spcPct val="250000"/>
                        </a:lnSpc>
                        <a:buAutoNum type="arabicPeriod"/>
                      </a:pPr>
                      <a:r>
                        <a:rPr lang="ko-KR" altLang="en-US" sz="18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전략적 제휴 </a:t>
                      </a:r>
                      <a:endParaRPr lang="en-US" altLang="ko-KR" sz="1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531813" indent="-354013" latinLnBrk="1">
                        <a:lnSpc>
                          <a:spcPct val="250000"/>
                        </a:lnSpc>
                        <a:buAutoNum type="arabicPeriod"/>
                      </a:pPr>
                      <a:r>
                        <a:rPr lang="ko-KR" altLang="en-US" sz="18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협력과 경쟁 </a:t>
                      </a:r>
                      <a:r>
                        <a:rPr lang="en-US" altLang="ko-KR" sz="18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/>
                      </a:r>
                      <a:br>
                        <a:rPr lang="en-US" altLang="ko-KR" sz="18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</a:br>
                      <a:r>
                        <a:rPr lang="en-US" altLang="ko-KR" sz="18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– </a:t>
                      </a:r>
                      <a:r>
                        <a:rPr lang="ko-KR" altLang="en-US" sz="18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전자상가</a:t>
                      </a:r>
                      <a:r>
                        <a:rPr lang="en-US" altLang="ko-KR" sz="18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8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가구의 거리 </a:t>
                      </a:r>
                      <a:endParaRPr lang="en-US" altLang="ko-KR" sz="1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531813" indent="-354013" latinLnBrk="1">
                        <a:lnSpc>
                          <a:spcPct val="250000"/>
                        </a:lnSpc>
                        <a:buAutoNum type="arabicPeriod"/>
                      </a:pPr>
                      <a:r>
                        <a:rPr lang="ko-KR" altLang="en-US" sz="18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합작 투자</a:t>
                      </a:r>
                      <a:endParaRPr lang="en-US" altLang="ko-KR" sz="1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531813" indent="-354013" latinLnBrk="1">
                        <a:lnSpc>
                          <a:spcPct val="250000"/>
                        </a:lnSpc>
                        <a:buAutoNum type="arabicPeriod"/>
                      </a:pPr>
                      <a:r>
                        <a:rPr lang="ko-KR" altLang="en-US" sz="18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공급안정성 확보를 위한 관계</a:t>
                      </a:r>
                      <a:endParaRPr lang="ko-KR" altLang="en-US" sz="18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03214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8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누가 우리의 주요한 공급자들인가</a:t>
                      </a:r>
                      <a:r>
                        <a:rPr lang="en-US" altLang="ko-KR" sz="18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?</a:t>
                      </a:r>
                      <a:endParaRPr lang="ko-KR" altLang="en-US" sz="18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400" b="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103214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8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우리의 파트너들로부터 확보하는 </a:t>
                      </a:r>
                      <a:endParaRPr lang="en-US" altLang="ko-KR" sz="1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8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핵심 자원은 무엇인가</a:t>
                      </a:r>
                      <a:r>
                        <a:rPr lang="en-US" altLang="ko-KR" sz="18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?</a:t>
                      </a:r>
                      <a:endParaRPr lang="ko-KR" altLang="en-US" sz="18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400" b="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103214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8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파트너들이 수행하는 </a:t>
                      </a:r>
                      <a:endParaRPr lang="en-US" altLang="ko-KR" sz="1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8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핵심 활동은 무엇인가</a:t>
                      </a:r>
                      <a:r>
                        <a:rPr lang="en-US" altLang="ko-KR" sz="18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?</a:t>
                      </a:r>
                      <a:endParaRPr lang="ko-KR" altLang="en-US" sz="18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400" b="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5662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사회적기업가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21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Picture 8" descr="C:\Users\위현진\AppData\Local\Microsoft\Windows\Temporary Internet Files\Content.IE5\9U15EX0P\MC900441365[1]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211" b="23594"/>
          <a:stretch/>
        </p:blipFill>
        <p:spPr bwMode="auto">
          <a:xfrm>
            <a:off x="1654648" y="2151803"/>
            <a:ext cx="5930901" cy="4297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732150" y="2500271"/>
            <a:ext cx="3695243" cy="34163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ko-KR" altLang="en-US" sz="4800" b="1" kern="0" dirty="0">
                <a:gradFill flip="none" rotWithShape="1">
                  <a:gsLst>
                    <a:gs pos="0">
                      <a:sysClr val="window" lastClr="FFFFFF"/>
                    </a:gs>
                    <a:gs pos="30000">
                      <a:srgbClr val="FFFF99"/>
                    </a:gs>
                    <a:gs pos="70000">
                      <a:srgbClr val="FF9201"/>
                    </a:gs>
                  </a:gsLst>
                  <a:lin ang="5400000" scaled="1"/>
                  <a:tileRect/>
                </a:gradFill>
                <a:effectLst>
                  <a:glow rad="139700">
                    <a:srgbClr val="000000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서울남산체 M" pitchFamily="18" charset="-127"/>
                <a:ea typeface="서울남산체 M" pitchFamily="18" charset="-127"/>
                <a:cs typeface="Arial" pitchFamily="34" charset="0"/>
              </a:rPr>
              <a:t>나는 </a:t>
            </a:r>
            <a:endParaRPr lang="en-US" altLang="ko-KR" sz="4800" b="1" kern="0" dirty="0">
              <a:gradFill flip="none" rotWithShape="1">
                <a:gsLst>
                  <a:gs pos="0">
                    <a:sysClr val="window" lastClr="FFFFFF"/>
                  </a:gs>
                  <a:gs pos="30000">
                    <a:srgbClr val="FFFF99"/>
                  </a:gs>
                  <a:gs pos="70000">
                    <a:srgbClr val="FF9201"/>
                  </a:gs>
                </a:gsLst>
                <a:lin ang="5400000" scaled="1"/>
                <a:tileRect/>
              </a:gradFill>
              <a:effectLst>
                <a:glow rad="139700">
                  <a:srgbClr val="000000">
                    <a:satMod val="175000"/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서울남산체 M" pitchFamily="18" charset="-127"/>
              <a:ea typeface="서울남산체 M" pitchFamily="18" charset="-127"/>
              <a:cs typeface="Arial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en-US" altLang="ko-KR" sz="4800" b="1" kern="0" dirty="0" smtClean="0">
                <a:gradFill flip="none" rotWithShape="1">
                  <a:gsLst>
                    <a:gs pos="0">
                      <a:sysClr val="window" lastClr="FFFFFF"/>
                    </a:gs>
                    <a:gs pos="30000">
                      <a:srgbClr val="FFFF99"/>
                    </a:gs>
                    <a:gs pos="70000">
                      <a:srgbClr val="FF9201"/>
                    </a:gs>
                  </a:gsLst>
                  <a:lin ang="5400000" scaled="1"/>
                  <a:tileRect/>
                </a:gradFill>
                <a:effectLst>
                  <a:glow rad="139700">
                    <a:srgbClr val="000000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서울남산체 M" pitchFamily="18" charset="-127"/>
                <a:ea typeface="서울남산체 M" pitchFamily="18" charset="-127"/>
                <a:cs typeface="Arial" pitchFamily="34" charset="0"/>
              </a:rPr>
              <a:t>‘</a:t>
            </a:r>
            <a:r>
              <a:rPr lang="ko-KR" altLang="en-US" sz="4800" b="1" kern="0" dirty="0" err="1" smtClean="0">
                <a:gradFill flip="none" rotWithShape="1">
                  <a:gsLst>
                    <a:gs pos="0">
                      <a:sysClr val="window" lastClr="FFFFFF"/>
                    </a:gs>
                    <a:gs pos="30000">
                      <a:srgbClr val="FFFF99"/>
                    </a:gs>
                    <a:gs pos="70000">
                      <a:srgbClr val="FF9201"/>
                    </a:gs>
                  </a:gsLst>
                  <a:lin ang="5400000" scaled="1"/>
                  <a:tileRect/>
                </a:gradFill>
                <a:effectLst>
                  <a:glow rad="139700">
                    <a:srgbClr val="000000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서울남산체 M" pitchFamily="18" charset="-127"/>
                <a:ea typeface="서울남산체 M" pitchFamily="18" charset="-127"/>
                <a:cs typeface="Arial" pitchFamily="34" charset="0"/>
              </a:rPr>
              <a:t>사회적기업가</a:t>
            </a:r>
            <a:r>
              <a:rPr lang="en-US" altLang="ko-KR" sz="4800" b="1" kern="0" dirty="0" smtClean="0">
                <a:gradFill flip="none" rotWithShape="1">
                  <a:gsLst>
                    <a:gs pos="0">
                      <a:sysClr val="window" lastClr="FFFFFF"/>
                    </a:gs>
                    <a:gs pos="30000">
                      <a:srgbClr val="FFFF99"/>
                    </a:gs>
                    <a:gs pos="70000">
                      <a:srgbClr val="FF9201"/>
                    </a:gs>
                  </a:gsLst>
                  <a:lin ang="5400000" scaled="1"/>
                  <a:tileRect/>
                </a:gradFill>
                <a:effectLst>
                  <a:glow rad="139700">
                    <a:srgbClr val="000000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서울남산체 M" pitchFamily="18" charset="-127"/>
                <a:ea typeface="서울남산체 M" pitchFamily="18" charset="-127"/>
                <a:cs typeface="Arial" pitchFamily="34" charset="0"/>
              </a:rPr>
              <a:t>’</a:t>
            </a:r>
            <a:endParaRPr lang="en-US" altLang="ko-KR" sz="4800" b="1" kern="0" dirty="0">
              <a:gradFill flip="none" rotWithShape="1">
                <a:gsLst>
                  <a:gs pos="0">
                    <a:sysClr val="window" lastClr="FFFFFF"/>
                  </a:gs>
                  <a:gs pos="30000">
                    <a:srgbClr val="FFFF99"/>
                  </a:gs>
                  <a:gs pos="70000">
                    <a:srgbClr val="FF9201"/>
                  </a:gs>
                </a:gsLst>
                <a:lin ang="5400000" scaled="1"/>
                <a:tileRect/>
              </a:gradFill>
              <a:effectLst>
                <a:glow rad="139700">
                  <a:srgbClr val="000000">
                    <a:satMod val="175000"/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서울남산체 M" pitchFamily="18" charset="-127"/>
              <a:ea typeface="서울남산체 M" pitchFamily="18" charset="-127"/>
              <a:cs typeface="Arial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ko-KR" altLang="en-US" sz="4800" b="1" kern="0" dirty="0">
                <a:gradFill flip="none" rotWithShape="1">
                  <a:gsLst>
                    <a:gs pos="0">
                      <a:sysClr val="window" lastClr="FFFFFF"/>
                    </a:gs>
                    <a:gs pos="30000">
                      <a:srgbClr val="FFFF99"/>
                    </a:gs>
                    <a:gs pos="70000">
                      <a:srgbClr val="FF9201"/>
                    </a:gs>
                  </a:gsLst>
                  <a:lin ang="5400000" scaled="1"/>
                  <a:tileRect/>
                </a:gradFill>
                <a:effectLst>
                  <a:glow rad="139700">
                    <a:srgbClr val="000000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서울남산체 M" pitchFamily="18" charset="-127"/>
                <a:ea typeface="서울남산체 M" pitchFamily="18" charset="-127"/>
                <a:cs typeface="Arial" pitchFamily="34" charset="0"/>
              </a:rPr>
              <a:t>인가</a:t>
            </a:r>
            <a:r>
              <a:rPr lang="en-US" altLang="ko-KR" sz="4800" b="1" kern="0" dirty="0">
                <a:gradFill flip="none" rotWithShape="1">
                  <a:gsLst>
                    <a:gs pos="0">
                      <a:sysClr val="window" lastClr="FFFFFF"/>
                    </a:gs>
                    <a:gs pos="30000">
                      <a:srgbClr val="FFFF99"/>
                    </a:gs>
                    <a:gs pos="70000">
                      <a:srgbClr val="FF9201"/>
                    </a:gs>
                  </a:gsLst>
                  <a:lin ang="5400000" scaled="1"/>
                  <a:tileRect/>
                </a:gradFill>
                <a:effectLst>
                  <a:glow rad="139700">
                    <a:srgbClr val="000000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서울남산체 M" pitchFamily="18" charset="-127"/>
                <a:ea typeface="서울남산체 M" pitchFamily="18" charset="-127"/>
                <a:cs typeface="Arial" pitchFamily="34" charset="0"/>
              </a:rPr>
              <a:t>?</a:t>
            </a:r>
            <a:endParaRPr lang="ko-KR" altLang="en-US" sz="4800" b="1" kern="0" dirty="0">
              <a:gradFill flip="none" rotWithShape="1">
                <a:gsLst>
                  <a:gs pos="0">
                    <a:sysClr val="window" lastClr="FFFFFF"/>
                  </a:gs>
                  <a:gs pos="30000">
                    <a:srgbClr val="FFFF99"/>
                  </a:gs>
                  <a:gs pos="70000">
                    <a:srgbClr val="FF9201"/>
                  </a:gs>
                </a:gsLst>
                <a:lin ang="5400000" scaled="1"/>
                <a:tileRect/>
              </a:gradFill>
              <a:effectLst>
                <a:glow rad="139700">
                  <a:srgbClr val="000000">
                    <a:satMod val="175000"/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서울남산체 M" pitchFamily="18" charset="-127"/>
              <a:ea typeface="서울남산체 M" pitchFamily="18" charset="-127"/>
              <a:cs typeface="Arial" pitchFamily="34" charset="0"/>
            </a:endParaRPr>
          </a:p>
        </p:txBody>
      </p:sp>
      <p:pic>
        <p:nvPicPr>
          <p:cNvPr id="7" name="Picture 28" descr="D:\Works\db\04_확인불가 일러스트_PNG_Beta1006\사람\admin_128_hot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5169" y="5556087"/>
            <a:ext cx="1152128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그룹 3"/>
          <p:cNvGrpSpPr>
            <a:grpSpLocks/>
          </p:cNvGrpSpPr>
          <p:nvPr/>
        </p:nvGrpSpPr>
        <p:grpSpPr bwMode="auto">
          <a:xfrm>
            <a:off x="2226149" y="1412776"/>
            <a:ext cx="4787900" cy="525462"/>
            <a:chOff x="-3658846" y="-754620"/>
            <a:chExt cx="4789146" cy="525151"/>
          </a:xfrm>
        </p:grpSpPr>
        <p:sp>
          <p:nvSpPr>
            <p:cNvPr id="9" name="Rounded Rectangle 1"/>
            <p:cNvSpPr/>
            <p:nvPr/>
          </p:nvSpPr>
          <p:spPr>
            <a:xfrm>
              <a:off x="-3658846" y="-754620"/>
              <a:ext cx="4789146" cy="525151"/>
            </a:xfrm>
            <a:prstGeom prst="roundRect">
              <a:avLst>
                <a:gd name="adj" fmla="val 50000"/>
              </a:avLst>
            </a:prstGeom>
            <a:solidFill>
              <a:srgbClr val="086A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0" name="Rounded Rectangle 10"/>
            <p:cNvSpPr/>
            <p:nvPr/>
          </p:nvSpPr>
          <p:spPr>
            <a:xfrm>
              <a:off x="-3574686" y="-722889"/>
              <a:ext cx="4647821" cy="45375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1" name="Oval 2"/>
            <p:cNvSpPr/>
            <p:nvPr/>
          </p:nvSpPr>
          <p:spPr>
            <a:xfrm>
              <a:off x="-3644554" y="-668946"/>
              <a:ext cx="220719" cy="350629"/>
            </a:xfrm>
            <a:prstGeom prst="ellipse">
              <a:avLst/>
            </a:prstGeom>
            <a:gradFill flip="none" rotWithShape="1">
              <a:gsLst>
                <a:gs pos="0">
                  <a:srgbClr val="4BB0D8"/>
                </a:gs>
                <a:gs pos="68000">
                  <a:srgbClr val="086AAA"/>
                </a:gs>
              </a:gsLst>
              <a:lin ang="10800000" scaled="1"/>
              <a:tileRect/>
            </a:gradFill>
            <a:ln w="38100">
              <a:solidFill>
                <a:srgbClr val="086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2" name="Oval 9"/>
            <p:cNvSpPr/>
            <p:nvPr/>
          </p:nvSpPr>
          <p:spPr>
            <a:xfrm rot="10800000">
              <a:off x="846064" y="-668946"/>
              <a:ext cx="239774" cy="356976"/>
            </a:xfrm>
            <a:prstGeom prst="ellipse">
              <a:avLst/>
            </a:prstGeom>
            <a:gradFill flip="none" rotWithShape="1">
              <a:gsLst>
                <a:gs pos="0">
                  <a:srgbClr val="4BB0D8"/>
                </a:gs>
                <a:gs pos="68000">
                  <a:srgbClr val="086AAA"/>
                </a:gs>
              </a:gsLst>
              <a:lin ang="10800000" scaled="1"/>
              <a:tileRect/>
            </a:gradFill>
            <a:ln w="38100">
              <a:solidFill>
                <a:srgbClr val="086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-3517521" y="-724476"/>
              <a:ext cx="3674431" cy="45534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alpha val="34000"/>
                  </a:schemeClr>
                </a:gs>
                <a:gs pos="68000">
                  <a:srgbClr val="086AAA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469728" y="-724476"/>
              <a:ext cx="603407" cy="45534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34000"/>
                  </a:schemeClr>
                </a:gs>
                <a:gs pos="68000">
                  <a:srgbClr val="086AAA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solidFill>
                  <a:prstClr val="white"/>
                </a:solidFill>
              </a:endParaRPr>
            </a:p>
          </p:txBody>
        </p:sp>
        <p:grpSp>
          <p:nvGrpSpPr>
            <p:cNvPr id="15" name="그룹 2"/>
            <p:cNvGrpSpPr>
              <a:grpSpLocks/>
            </p:cNvGrpSpPr>
            <p:nvPr/>
          </p:nvGrpSpPr>
          <p:grpSpPr bwMode="auto">
            <a:xfrm>
              <a:off x="-3300327" y="-719347"/>
              <a:ext cx="4146252" cy="440209"/>
              <a:chOff x="-3300327" y="-719347"/>
              <a:chExt cx="3206452" cy="440209"/>
            </a:xfrm>
          </p:grpSpPr>
          <p:sp>
            <p:nvSpPr>
              <p:cNvPr id="16" name="Trapezoid 3"/>
              <p:cNvSpPr/>
              <p:nvPr/>
            </p:nvSpPr>
            <p:spPr>
              <a:xfrm>
                <a:off x="-3300327" y="-436772"/>
                <a:ext cx="3206452" cy="157634"/>
              </a:xfrm>
              <a:prstGeom prst="trapezoid">
                <a:avLst>
                  <a:gd name="adj" fmla="val 175108"/>
                </a:avLst>
              </a:prstGeom>
              <a:gradFill flip="none" rotWithShape="1">
                <a:gsLst>
                  <a:gs pos="0">
                    <a:srgbClr val="D9F2FF"/>
                  </a:gs>
                  <a:gs pos="68000">
                    <a:srgbClr val="086AAA">
                      <a:alpha val="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Trapezoid 15"/>
              <p:cNvSpPr/>
              <p:nvPr/>
            </p:nvSpPr>
            <p:spPr>
              <a:xfrm rot="10800000">
                <a:off x="-3300327" y="-719347"/>
                <a:ext cx="3206452" cy="157634"/>
              </a:xfrm>
              <a:prstGeom prst="trapezoid">
                <a:avLst>
                  <a:gd name="adj" fmla="val 175108"/>
                </a:avLst>
              </a:prstGeom>
              <a:gradFill flip="none" rotWithShape="1">
                <a:gsLst>
                  <a:gs pos="0">
                    <a:srgbClr val="D9F2FF"/>
                  </a:gs>
                  <a:gs pos="68000">
                    <a:srgbClr val="086AAA">
                      <a:alpha val="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dirty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8" name="직사각형 17"/>
          <p:cNvSpPr/>
          <p:nvPr/>
        </p:nvSpPr>
        <p:spPr>
          <a:xfrm>
            <a:off x="3932666" y="1478264"/>
            <a:ext cx="15231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2000" dirty="0" err="1" smtClean="0">
                <a:latin typeface="+mj-ea"/>
                <a:ea typeface="+mj-ea"/>
              </a:rPr>
              <a:t>사회적기업가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337631" y="1370702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01</a:t>
            </a:r>
            <a:endParaRPr lang="ko-KR" altLang="en-US" sz="32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520996988"/>
      </p:ext>
    </p:extLst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KP : Key Partnerships (</a:t>
            </a:r>
            <a:r>
              <a:rPr lang="ko-KR" altLang="en-US" dirty="0"/>
              <a:t>주요 파트너</a:t>
            </a:r>
            <a:r>
              <a:rPr lang="en-US" altLang="ko-KR" dirty="0"/>
              <a:t>)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210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395697" y="1268760"/>
            <a:ext cx="83526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b="1" dirty="0">
                <a:solidFill>
                  <a:srgbClr val="C00000"/>
                </a:solidFill>
              </a:rPr>
              <a:t> 기업 간의 제휴 강도에 따라 크게 컨소시엄</a:t>
            </a:r>
            <a:r>
              <a:rPr lang="en-US" altLang="ko-KR" b="1" dirty="0">
                <a:solidFill>
                  <a:srgbClr val="C00000"/>
                </a:solidFill>
              </a:rPr>
              <a:t>, </a:t>
            </a:r>
            <a:r>
              <a:rPr lang="ko-KR" altLang="en-US" b="1" dirty="0">
                <a:solidFill>
                  <a:srgbClr val="C00000"/>
                </a:solidFill>
              </a:rPr>
              <a:t>조인트 벤처</a:t>
            </a:r>
            <a:r>
              <a:rPr lang="en-US" altLang="ko-KR" b="1" dirty="0">
                <a:solidFill>
                  <a:srgbClr val="C00000"/>
                </a:solidFill>
              </a:rPr>
              <a:t>, </a:t>
            </a:r>
            <a:r>
              <a:rPr lang="ko-KR" altLang="en-US" b="1" dirty="0">
                <a:solidFill>
                  <a:srgbClr val="C00000"/>
                </a:solidFill>
              </a:rPr>
              <a:t>지분 제휴의 형태를 갖는다</a:t>
            </a:r>
            <a:r>
              <a:rPr lang="en-US" altLang="ko-KR" b="1" dirty="0">
                <a:solidFill>
                  <a:srgbClr val="C00000"/>
                </a:solidFill>
              </a:rPr>
              <a:t>.</a:t>
            </a:r>
          </a:p>
        </p:txBody>
      </p:sp>
      <p:grpSp>
        <p:nvGrpSpPr>
          <p:cNvPr id="8" name="그룹 7"/>
          <p:cNvGrpSpPr/>
          <p:nvPr/>
        </p:nvGrpSpPr>
        <p:grpSpPr>
          <a:xfrm>
            <a:off x="250825" y="1844824"/>
            <a:ext cx="9001695" cy="4494966"/>
            <a:chOff x="714348" y="2005868"/>
            <a:chExt cx="8215338" cy="4494966"/>
          </a:xfrm>
        </p:grpSpPr>
        <p:sp>
          <p:nvSpPr>
            <p:cNvPr id="9" name="직사각형 8"/>
            <p:cNvSpPr/>
            <p:nvPr/>
          </p:nvSpPr>
          <p:spPr>
            <a:xfrm>
              <a:off x="785786" y="2571744"/>
              <a:ext cx="2357454" cy="392909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3357554" y="2571744"/>
              <a:ext cx="2357454" cy="392909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직사각형 10"/>
            <p:cNvSpPr/>
            <p:nvPr/>
          </p:nvSpPr>
          <p:spPr>
            <a:xfrm>
              <a:off x="5929322" y="2571744"/>
              <a:ext cx="2500330" cy="392909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직사각형 11"/>
            <p:cNvSpPr/>
            <p:nvPr/>
          </p:nvSpPr>
          <p:spPr>
            <a:xfrm>
              <a:off x="785786" y="2571743"/>
              <a:ext cx="2357454" cy="81598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b="1" dirty="0" smtClean="0">
                  <a:solidFill>
                    <a:prstClr val="white"/>
                  </a:solidFill>
                </a:rPr>
                <a:t>컨소시엄</a:t>
              </a:r>
              <a:endParaRPr lang="ko-KR" altLang="en-US" b="1" dirty="0">
                <a:solidFill>
                  <a:prstClr val="white"/>
                </a:solidFill>
              </a:endParaRPr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3357554" y="2571744"/>
              <a:ext cx="2357454" cy="78581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prstClr val="white"/>
                  </a:solidFill>
                </a:rPr>
                <a:t>Joint Venture</a:t>
              </a:r>
              <a:endParaRPr lang="ko-KR" altLang="en-US" b="1" dirty="0">
                <a:solidFill>
                  <a:prstClr val="white"/>
                </a:solidFill>
              </a:endParaRPr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5929322" y="2571744"/>
              <a:ext cx="2500330" cy="78581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b="1" dirty="0" smtClean="0">
                  <a:solidFill>
                    <a:prstClr val="white"/>
                  </a:solidFill>
                </a:rPr>
                <a:t>지분</a:t>
              </a:r>
              <a:r>
                <a:rPr lang="en-US" altLang="ko-KR" b="1" dirty="0" smtClean="0">
                  <a:solidFill>
                    <a:prstClr val="white"/>
                  </a:solidFill>
                </a:rPr>
                <a:t> </a:t>
              </a:r>
              <a:r>
                <a:rPr lang="ko-KR" altLang="en-US" b="1" dirty="0" smtClean="0">
                  <a:solidFill>
                    <a:prstClr val="white"/>
                  </a:solidFill>
                </a:rPr>
                <a:t>제휴</a:t>
              </a:r>
              <a:endParaRPr lang="ko-KR" altLang="en-US" b="1" dirty="0">
                <a:solidFill>
                  <a:prstClr val="white"/>
                </a:solidFill>
              </a:endParaRPr>
            </a:p>
          </p:txBody>
        </p:sp>
        <p:sp>
          <p:nvSpPr>
            <p:cNvPr id="15" name="직각 삼각형 14"/>
            <p:cNvSpPr>
              <a:spLocks noChangeAspect="1"/>
            </p:cNvSpPr>
            <p:nvPr/>
          </p:nvSpPr>
          <p:spPr>
            <a:xfrm>
              <a:off x="1285853" y="2005868"/>
              <a:ext cx="6643733" cy="423000"/>
            </a:xfrm>
            <a:prstGeom prst="rtTriangle">
              <a:avLst/>
            </a:prstGeom>
            <a:scene3d>
              <a:camera prst="orthographicFront">
                <a:rot lat="0" lon="108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929586" y="2143116"/>
              <a:ext cx="10001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600" b="1" dirty="0" smtClean="0">
                  <a:solidFill>
                    <a:prstClr val="black"/>
                  </a:solidFill>
                </a:rPr>
                <a:t>높음</a:t>
              </a:r>
              <a:endParaRPr lang="ko-KR" altLang="en-US" sz="1600" b="1" dirty="0">
                <a:solidFill>
                  <a:prstClr val="black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14380" y="2161752"/>
              <a:ext cx="10001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600" b="1" dirty="0" smtClean="0">
                  <a:solidFill>
                    <a:prstClr val="black"/>
                  </a:solidFill>
                </a:rPr>
                <a:t>낮음</a:t>
              </a:r>
              <a:endParaRPr lang="ko-KR" altLang="en-US" sz="1600" b="1" dirty="0">
                <a:solidFill>
                  <a:prstClr val="black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85786" y="3357562"/>
              <a:ext cx="235745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Font typeface="Arial" pitchFamily="34" charset="0"/>
                <a:buChar char="•"/>
              </a:pPr>
              <a:r>
                <a:rPr lang="en-US" altLang="ko-KR" sz="1400" dirty="0" smtClean="0">
                  <a:solidFill>
                    <a:prstClr val="black"/>
                  </a:solidFill>
                </a:rPr>
                <a:t> </a:t>
              </a:r>
              <a:r>
                <a:rPr lang="ko-KR" altLang="en-US" sz="1400" dirty="0" smtClean="0">
                  <a:solidFill>
                    <a:prstClr val="black"/>
                  </a:solidFill>
                </a:rPr>
                <a:t>동일 목적을 가진 회사들이 서로 자원을 공유함으로써 개별회사가 얻기 힘든 역량을 확보하기 위한 제휴</a:t>
              </a:r>
              <a:endParaRPr lang="ko-KR" altLang="en-US" sz="1400" dirty="0">
                <a:solidFill>
                  <a:prstClr val="black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357554" y="3357562"/>
              <a:ext cx="235745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Font typeface="Arial" pitchFamily="34" charset="0"/>
                <a:buChar char="•"/>
              </a:pPr>
              <a:r>
                <a:rPr lang="en-US" altLang="ko-KR" sz="1400" dirty="0" smtClean="0">
                  <a:solidFill>
                    <a:prstClr val="black"/>
                  </a:solidFill>
                </a:rPr>
                <a:t> </a:t>
              </a:r>
              <a:r>
                <a:rPr lang="ko-KR" altLang="en-US" sz="1400" dirty="0" smtClean="0">
                  <a:solidFill>
                    <a:prstClr val="black"/>
                  </a:solidFill>
                </a:rPr>
                <a:t>서로의 보완적 역량을 이용하기 위해 지분참여를 통해 신규법인을 설립</a:t>
              </a:r>
              <a:endParaRPr lang="ko-KR" altLang="en-US" sz="1400" dirty="0">
                <a:solidFill>
                  <a:prstClr val="black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929322" y="3357562"/>
              <a:ext cx="250033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Font typeface="Arial" pitchFamily="34" charset="0"/>
                <a:buChar char="•"/>
              </a:pPr>
              <a:r>
                <a:rPr lang="en-US" altLang="ko-KR" sz="1400" dirty="0" smtClean="0">
                  <a:solidFill>
                    <a:prstClr val="black"/>
                  </a:solidFill>
                </a:rPr>
                <a:t> </a:t>
              </a:r>
              <a:r>
                <a:rPr lang="ko-KR" altLang="en-US" sz="1400" dirty="0" smtClean="0">
                  <a:solidFill>
                    <a:prstClr val="black"/>
                  </a:solidFill>
                </a:rPr>
                <a:t>파트너에 대한 지분출자를 통해 상호 관계를 공고히 함으로써 </a:t>
              </a:r>
              <a:r>
                <a:rPr lang="ko-KR" altLang="en-US" sz="1400" dirty="0" err="1">
                  <a:solidFill>
                    <a:prstClr val="black"/>
                  </a:solidFill>
                </a:rPr>
                <a:t>각</a:t>
              </a:r>
              <a:r>
                <a:rPr lang="ko-KR" altLang="en-US" sz="1400" dirty="0" err="1" smtClean="0">
                  <a:solidFill>
                    <a:prstClr val="black"/>
                  </a:solidFill>
                </a:rPr>
                <a:t>사의</a:t>
              </a:r>
              <a:r>
                <a:rPr lang="ko-KR" altLang="en-US" sz="1400" dirty="0" smtClean="0">
                  <a:solidFill>
                    <a:prstClr val="black"/>
                  </a:solidFill>
                </a:rPr>
                <a:t> 핵심 비즈니스를 강화하기 위한 제휴</a:t>
              </a:r>
              <a:endParaRPr lang="ko-KR" altLang="en-US" sz="1400" dirty="0">
                <a:solidFill>
                  <a:prstClr val="black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85786" y="4335669"/>
              <a:ext cx="235745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Font typeface="Arial" pitchFamily="34" charset="0"/>
                <a:buChar char="•"/>
              </a:pPr>
              <a:r>
                <a:rPr lang="en-US" altLang="ko-KR" sz="1400" b="1" dirty="0" smtClean="0">
                  <a:solidFill>
                    <a:prstClr val="black"/>
                  </a:solidFill>
                </a:rPr>
                <a:t> </a:t>
              </a:r>
              <a:r>
                <a:rPr lang="ko-KR" altLang="en-US" sz="1400" b="1" dirty="0" smtClean="0">
                  <a:solidFill>
                    <a:prstClr val="black"/>
                  </a:solidFill>
                </a:rPr>
                <a:t>업무제휴 사례</a:t>
              </a:r>
              <a:endParaRPr lang="en-US" altLang="ko-KR" sz="1400" b="1" dirty="0" smtClean="0">
                <a:solidFill>
                  <a:prstClr val="black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357554" y="4335669"/>
              <a:ext cx="235745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Font typeface="Arial" pitchFamily="34" charset="0"/>
                <a:buChar char="•"/>
              </a:pPr>
              <a:r>
                <a:rPr lang="en-US" altLang="ko-KR" sz="1400" b="1" dirty="0" smtClean="0">
                  <a:solidFill>
                    <a:prstClr val="black"/>
                  </a:solidFill>
                </a:rPr>
                <a:t> </a:t>
              </a:r>
              <a:r>
                <a:rPr lang="ko-KR" altLang="en-US" sz="1400" b="1" dirty="0" smtClean="0">
                  <a:solidFill>
                    <a:prstClr val="black"/>
                  </a:solidFill>
                </a:rPr>
                <a:t>신규출자 사례</a:t>
              </a:r>
              <a:endParaRPr lang="ko-KR" altLang="en-US" sz="1400" b="1" dirty="0">
                <a:solidFill>
                  <a:prstClr val="black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929322" y="4335669"/>
              <a:ext cx="235745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Font typeface="Arial" pitchFamily="34" charset="0"/>
                <a:buChar char="•"/>
              </a:pPr>
              <a:r>
                <a:rPr lang="en-US" altLang="ko-KR" sz="1400" b="1" dirty="0" smtClean="0">
                  <a:solidFill>
                    <a:prstClr val="black"/>
                  </a:solidFill>
                </a:rPr>
                <a:t> </a:t>
              </a:r>
              <a:r>
                <a:rPr lang="ko-KR" altLang="en-US" sz="1400" b="1" dirty="0" smtClean="0">
                  <a:solidFill>
                    <a:prstClr val="black"/>
                  </a:solidFill>
                </a:rPr>
                <a:t>상호출</a:t>
              </a:r>
              <a:r>
                <a:rPr lang="ko-KR" altLang="en-US" sz="1400" b="1" dirty="0">
                  <a:solidFill>
                    <a:prstClr val="black"/>
                  </a:solidFill>
                </a:rPr>
                <a:t>자</a:t>
              </a:r>
              <a:r>
                <a:rPr lang="ko-KR" altLang="en-US" sz="1400" b="1" dirty="0" smtClean="0">
                  <a:solidFill>
                    <a:prstClr val="black"/>
                  </a:solidFill>
                </a:rPr>
                <a:t> 사례</a:t>
              </a:r>
              <a:endParaRPr lang="ko-KR" altLang="en-US" sz="1400" b="1" dirty="0">
                <a:solidFill>
                  <a:prstClr val="black"/>
                </a:solidFill>
              </a:endParaRPr>
            </a:p>
          </p:txBody>
        </p:sp>
        <p:sp>
          <p:nvSpPr>
            <p:cNvPr id="24" name="이등변 삼각형 23"/>
            <p:cNvSpPr/>
            <p:nvPr/>
          </p:nvSpPr>
          <p:spPr>
            <a:xfrm>
              <a:off x="1428728" y="4929198"/>
              <a:ext cx="1000132" cy="714380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428728" y="4643446"/>
              <a:ext cx="1000132" cy="461665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200" b="1" dirty="0" smtClean="0">
                  <a:solidFill>
                    <a:prstClr val="black"/>
                  </a:solidFill>
                </a:rPr>
                <a:t>현대중공업</a:t>
              </a:r>
              <a:endParaRPr lang="en-US" altLang="ko-KR" sz="1200" b="1" dirty="0" smtClean="0">
                <a:solidFill>
                  <a:prstClr val="black"/>
                </a:solidFill>
              </a:endParaRPr>
            </a:p>
            <a:p>
              <a:pPr algn="ctr"/>
              <a:r>
                <a:rPr lang="en-US" altLang="ko-KR" sz="1200" b="1" dirty="0" smtClean="0">
                  <a:solidFill>
                    <a:prstClr val="black"/>
                  </a:solidFill>
                </a:rPr>
                <a:t>(</a:t>
              </a:r>
              <a:r>
                <a:rPr lang="ko-KR" altLang="en-US" sz="1200" b="1" dirty="0" smtClean="0">
                  <a:solidFill>
                    <a:prstClr val="black"/>
                  </a:solidFill>
                </a:rPr>
                <a:t>플랜트</a:t>
              </a:r>
              <a:r>
                <a:rPr lang="en-US" altLang="ko-KR" sz="1200" b="1" dirty="0" smtClean="0">
                  <a:solidFill>
                    <a:prstClr val="black"/>
                  </a:solidFill>
                </a:rPr>
                <a:t>)</a:t>
              </a:r>
              <a:endParaRPr lang="ko-KR" altLang="en-US" sz="1200" b="1" dirty="0">
                <a:solidFill>
                  <a:prstClr val="black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826730" y="5357826"/>
              <a:ext cx="1071570" cy="461665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 smtClean="0">
                  <a:solidFill>
                    <a:prstClr val="black"/>
                  </a:solidFill>
                </a:rPr>
                <a:t>GE</a:t>
              </a:r>
            </a:p>
            <a:p>
              <a:pPr algn="ctr"/>
              <a:r>
                <a:rPr lang="en-US" altLang="ko-KR" sz="1200" b="1" dirty="0" smtClean="0">
                  <a:solidFill>
                    <a:prstClr val="black"/>
                  </a:solidFill>
                </a:rPr>
                <a:t>(</a:t>
              </a:r>
              <a:r>
                <a:rPr lang="ko-KR" altLang="en-US" sz="1200" b="1" dirty="0" smtClean="0">
                  <a:solidFill>
                    <a:prstClr val="black"/>
                  </a:solidFill>
                </a:rPr>
                <a:t>발전</a:t>
              </a:r>
              <a:r>
                <a:rPr lang="en-US" altLang="ko-KR" sz="1200" b="1" dirty="0" smtClean="0">
                  <a:solidFill>
                    <a:prstClr val="black"/>
                  </a:solidFill>
                </a:rPr>
                <a:t>, </a:t>
              </a:r>
              <a:r>
                <a:rPr lang="ko-KR" altLang="en-US" sz="1200" b="1" dirty="0" smtClean="0">
                  <a:solidFill>
                    <a:prstClr val="black"/>
                  </a:solidFill>
                </a:rPr>
                <a:t>에너지</a:t>
              </a:r>
              <a:r>
                <a:rPr lang="en-US" altLang="ko-KR" sz="1200" b="1" dirty="0" smtClean="0">
                  <a:solidFill>
                    <a:prstClr val="black"/>
                  </a:solidFill>
                </a:rPr>
                <a:t>)</a:t>
              </a:r>
              <a:endParaRPr lang="ko-KR" altLang="en-US" sz="1200" b="1" dirty="0">
                <a:solidFill>
                  <a:prstClr val="black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143108" y="5357826"/>
              <a:ext cx="857256" cy="461665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 err="1" smtClean="0">
                  <a:solidFill>
                    <a:prstClr val="black"/>
                  </a:solidFill>
                </a:rPr>
                <a:t>Sidem</a:t>
              </a:r>
              <a:endParaRPr lang="en-US" altLang="ko-KR" sz="1200" b="1" dirty="0" smtClean="0">
                <a:solidFill>
                  <a:prstClr val="black"/>
                </a:solidFill>
              </a:endParaRPr>
            </a:p>
            <a:p>
              <a:pPr algn="ctr"/>
              <a:r>
                <a:rPr lang="en-US" altLang="ko-KR" sz="1200" b="1" dirty="0" smtClean="0">
                  <a:solidFill>
                    <a:prstClr val="black"/>
                  </a:solidFill>
                </a:rPr>
                <a:t>(</a:t>
              </a:r>
              <a:r>
                <a:rPr lang="ko-KR" altLang="en-US" sz="1200" b="1" dirty="0" smtClean="0">
                  <a:solidFill>
                    <a:prstClr val="black"/>
                  </a:solidFill>
                </a:rPr>
                <a:t>담수</a:t>
              </a:r>
              <a:r>
                <a:rPr lang="en-US" altLang="ko-KR" sz="1200" b="1" dirty="0" smtClean="0">
                  <a:solidFill>
                    <a:prstClr val="black"/>
                  </a:solidFill>
                </a:rPr>
                <a:t>)</a:t>
              </a:r>
              <a:endParaRPr lang="ko-KR" altLang="en-US" sz="1200" b="1" dirty="0">
                <a:solidFill>
                  <a:prstClr val="black"/>
                </a:solidFill>
              </a:endParaRPr>
            </a:p>
          </p:txBody>
        </p:sp>
        <p:sp>
          <p:nvSpPr>
            <p:cNvPr id="28" name="아래쪽 화살표 27"/>
            <p:cNvSpPr/>
            <p:nvPr/>
          </p:nvSpPr>
          <p:spPr>
            <a:xfrm>
              <a:off x="1643042" y="5857892"/>
              <a:ext cx="642942" cy="21431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14348" y="6050181"/>
              <a:ext cx="250033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400" b="1" dirty="0" smtClean="0">
                  <a:solidFill>
                    <a:prstClr val="black"/>
                  </a:solidFill>
                </a:rPr>
                <a:t>사우디</a:t>
              </a:r>
              <a:r>
                <a:rPr lang="en-US" altLang="ko-KR" sz="1400" b="1" dirty="0" smtClean="0">
                  <a:solidFill>
                    <a:prstClr val="black"/>
                  </a:solidFill>
                </a:rPr>
                <a:t> </a:t>
              </a:r>
              <a:r>
                <a:rPr lang="ko-KR" altLang="en-US" sz="1400" b="1" dirty="0" smtClean="0">
                  <a:solidFill>
                    <a:prstClr val="black"/>
                  </a:solidFill>
                </a:rPr>
                <a:t>가스복합발전소 수주</a:t>
              </a:r>
              <a:endParaRPr lang="ko-KR" altLang="en-US" sz="1400" b="1" dirty="0">
                <a:solidFill>
                  <a:prstClr val="black"/>
                </a:solidFill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428992" y="4714884"/>
              <a:ext cx="1000132" cy="276999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200" b="1" dirty="0" smtClean="0">
                  <a:solidFill>
                    <a:prstClr val="black"/>
                  </a:solidFill>
                </a:rPr>
                <a:t>삼성전자</a:t>
              </a:r>
              <a:endParaRPr lang="ko-KR" altLang="en-US" sz="1200" b="1" dirty="0">
                <a:solidFill>
                  <a:prstClr val="black"/>
                </a:solidFill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572000" y="4714884"/>
              <a:ext cx="1000132" cy="276999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200" b="1" dirty="0" smtClean="0">
                  <a:solidFill>
                    <a:prstClr val="black"/>
                  </a:solidFill>
                </a:rPr>
                <a:t>소니</a:t>
              </a:r>
              <a:endParaRPr lang="ko-KR" altLang="en-US" sz="1200" b="1" dirty="0">
                <a:solidFill>
                  <a:prstClr val="black"/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000496" y="5357826"/>
              <a:ext cx="1000132" cy="491313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ko-KR" sz="1200" b="1" dirty="0" smtClean="0">
                  <a:solidFill>
                    <a:prstClr val="black"/>
                  </a:solidFill>
                </a:rPr>
                <a:t>S-LCD</a:t>
              </a:r>
              <a:endParaRPr lang="ko-KR" altLang="en-US" sz="1200" b="1" dirty="0">
                <a:solidFill>
                  <a:prstClr val="black"/>
                </a:solidFill>
              </a:endParaRPr>
            </a:p>
          </p:txBody>
        </p:sp>
        <p:cxnSp>
          <p:nvCxnSpPr>
            <p:cNvPr id="33" name="꺾인 연결선 32"/>
            <p:cNvCxnSpPr>
              <a:stCxn id="30" idx="2"/>
              <a:endCxn id="32" idx="1"/>
            </p:cNvCxnSpPr>
            <p:nvPr/>
          </p:nvCxnSpPr>
          <p:spPr>
            <a:xfrm rot="16200000" flipH="1">
              <a:off x="3658977" y="5261964"/>
              <a:ext cx="611600" cy="71438"/>
            </a:xfrm>
            <a:prstGeom prst="bentConnector2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꺾인 연결선 33"/>
            <p:cNvCxnSpPr>
              <a:stCxn id="31" idx="2"/>
              <a:endCxn id="32" idx="3"/>
            </p:cNvCxnSpPr>
            <p:nvPr/>
          </p:nvCxnSpPr>
          <p:spPr>
            <a:xfrm rot="5400000">
              <a:off x="4730547" y="5261964"/>
              <a:ext cx="611600" cy="71438"/>
            </a:xfrm>
            <a:prstGeom prst="bentConnector2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/>
            <p:cNvSpPr txBox="1"/>
            <p:nvPr/>
          </p:nvSpPr>
          <p:spPr>
            <a:xfrm>
              <a:off x="3428992" y="5143512"/>
              <a:ext cx="5715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 smtClean="0">
                  <a:solidFill>
                    <a:prstClr val="black"/>
                  </a:solidFill>
                </a:rPr>
                <a:t>50%</a:t>
              </a:r>
            </a:p>
            <a:p>
              <a:pPr algn="ctr"/>
              <a:r>
                <a:rPr lang="ko-KR" altLang="en-US" sz="1200" b="1" dirty="0" smtClean="0">
                  <a:solidFill>
                    <a:prstClr val="black"/>
                  </a:solidFill>
                </a:rPr>
                <a:t>출</a:t>
              </a:r>
              <a:r>
                <a:rPr lang="ko-KR" altLang="en-US" sz="1200" b="1" dirty="0">
                  <a:solidFill>
                    <a:prstClr val="black"/>
                  </a:solidFill>
                </a:rPr>
                <a:t>자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000628" y="5143512"/>
              <a:ext cx="5715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smtClean="0">
                  <a:solidFill>
                    <a:prstClr val="black"/>
                  </a:solidFill>
                </a:rPr>
                <a:t>50%</a:t>
              </a:r>
            </a:p>
            <a:p>
              <a:pPr algn="ctr"/>
              <a:r>
                <a:rPr lang="ko-KR" altLang="en-US" sz="1200" b="1" dirty="0" smtClean="0">
                  <a:solidFill>
                    <a:prstClr val="black"/>
                  </a:solidFill>
                </a:rPr>
                <a:t>출</a:t>
              </a:r>
              <a:r>
                <a:rPr lang="ko-KR" altLang="en-US" sz="1200" b="1" dirty="0">
                  <a:solidFill>
                    <a:prstClr val="black"/>
                  </a:solidFill>
                </a:rPr>
                <a:t>자</a:t>
              </a:r>
            </a:p>
          </p:txBody>
        </p:sp>
        <p:sp>
          <p:nvSpPr>
            <p:cNvPr id="37" name="아래쪽 화살표 36"/>
            <p:cNvSpPr/>
            <p:nvPr/>
          </p:nvSpPr>
          <p:spPr>
            <a:xfrm>
              <a:off x="4143372" y="5857892"/>
              <a:ext cx="642942" cy="21431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3286116" y="6050181"/>
              <a:ext cx="250033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 smtClean="0">
                  <a:solidFill>
                    <a:prstClr val="black"/>
                  </a:solidFill>
                </a:rPr>
                <a:t>LCD </a:t>
              </a:r>
              <a:r>
                <a:rPr lang="ko-KR" altLang="en-US" sz="1400" b="1" dirty="0" smtClean="0">
                  <a:solidFill>
                    <a:prstClr val="black"/>
                  </a:solidFill>
                </a:rPr>
                <a:t>업계</a:t>
              </a:r>
              <a:r>
                <a:rPr lang="en-US" altLang="ko-KR" sz="1400" b="1" dirty="0">
                  <a:solidFill>
                    <a:prstClr val="black"/>
                  </a:solidFill>
                </a:rPr>
                <a:t> </a:t>
              </a:r>
              <a:r>
                <a:rPr lang="ko-KR" altLang="en-US" sz="1400" b="1" dirty="0" smtClean="0">
                  <a:solidFill>
                    <a:prstClr val="black"/>
                  </a:solidFill>
                </a:rPr>
                <a:t>경쟁력 제고</a:t>
              </a:r>
              <a:endParaRPr lang="ko-KR" altLang="en-US" sz="1400" b="1" dirty="0">
                <a:solidFill>
                  <a:prstClr val="black"/>
                </a:solidFill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6215074" y="4714885"/>
              <a:ext cx="1857388" cy="276999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200" b="1" dirty="0" smtClean="0">
                  <a:solidFill>
                    <a:prstClr val="black"/>
                  </a:solidFill>
                </a:rPr>
                <a:t>다임러 </a:t>
              </a:r>
              <a:r>
                <a:rPr lang="en-US" altLang="ko-KR" sz="1200" b="1" dirty="0" smtClean="0">
                  <a:solidFill>
                    <a:prstClr val="black"/>
                  </a:solidFill>
                </a:rPr>
                <a:t>(</a:t>
              </a:r>
              <a:r>
                <a:rPr lang="ko-KR" altLang="en-US" sz="1200" b="1" dirty="0" err="1" smtClean="0">
                  <a:solidFill>
                    <a:prstClr val="black"/>
                  </a:solidFill>
                </a:rPr>
                <a:t>벤츠</a:t>
              </a:r>
              <a:r>
                <a:rPr lang="ko-KR" altLang="en-US" sz="1200" b="1" dirty="0" smtClean="0">
                  <a:solidFill>
                    <a:prstClr val="black"/>
                  </a:solidFill>
                </a:rPr>
                <a:t> 생산회사</a:t>
              </a:r>
              <a:r>
                <a:rPr lang="en-US" altLang="ko-KR" sz="1200" b="1" dirty="0" smtClean="0">
                  <a:solidFill>
                    <a:prstClr val="black"/>
                  </a:solidFill>
                </a:rPr>
                <a:t>)</a:t>
              </a:r>
              <a:endParaRPr lang="ko-KR" altLang="en-US" sz="1200" b="1" dirty="0">
                <a:solidFill>
                  <a:prstClr val="black"/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6215074" y="5572140"/>
              <a:ext cx="1857388" cy="276999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200" b="1" dirty="0" err="1" smtClean="0">
                  <a:solidFill>
                    <a:prstClr val="black"/>
                  </a:solidFill>
                </a:rPr>
                <a:t>르노</a:t>
              </a:r>
              <a:r>
                <a:rPr lang="ko-KR" altLang="en-US" sz="1200" b="1" dirty="0" smtClean="0">
                  <a:solidFill>
                    <a:prstClr val="black"/>
                  </a:solidFill>
                </a:rPr>
                <a:t> </a:t>
              </a:r>
              <a:r>
                <a:rPr lang="ko-KR" altLang="en-US" sz="1200" b="1" dirty="0" err="1" smtClean="0">
                  <a:solidFill>
                    <a:prstClr val="black"/>
                  </a:solidFill>
                </a:rPr>
                <a:t>닛산</a:t>
              </a:r>
              <a:endParaRPr lang="ko-KR" altLang="en-US" sz="1200" b="1" dirty="0">
                <a:solidFill>
                  <a:prstClr val="black"/>
                </a:solidFill>
              </a:endParaRPr>
            </a:p>
          </p:txBody>
        </p:sp>
        <p:cxnSp>
          <p:nvCxnSpPr>
            <p:cNvPr id="41" name="직선 화살표 연결선 40"/>
            <p:cNvCxnSpPr/>
            <p:nvPr/>
          </p:nvCxnSpPr>
          <p:spPr>
            <a:xfrm rot="5400000">
              <a:off x="6642908" y="5285594"/>
              <a:ext cx="571504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직선 화살표 연결선 41"/>
            <p:cNvCxnSpPr/>
            <p:nvPr/>
          </p:nvCxnSpPr>
          <p:spPr>
            <a:xfrm rot="5400000" flipH="1" flipV="1">
              <a:off x="7072330" y="5286388"/>
              <a:ext cx="571504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/>
            <p:cNvSpPr txBox="1"/>
            <p:nvPr/>
          </p:nvSpPr>
          <p:spPr>
            <a:xfrm>
              <a:off x="6286512" y="5072074"/>
              <a:ext cx="5715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 smtClean="0">
                  <a:solidFill>
                    <a:prstClr val="black"/>
                  </a:solidFill>
                </a:rPr>
                <a:t>3.1%</a:t>
              </a:r>
            </a:p>
            <a:p>
              <a:pPr algn="ctr"/>
              <a:r>
                <a:rPr lang="ko-KR" altLang="en-US" sz="1200" b="1" dirty="0" smtClean="0">
                  <a:solidFill>
                    <a:prstClr val="black"/>
                  </a:solidFill>
                </a:rPr>
                <a:t>소</a:t>
              </a:r>
              <a:r>
                <a:rPr lang="ko-KR" altLang="en-US" sz="1200" b="1" dirty="0">
                  <a:solidFill>
                    <a:prstClr val="black"/>
                  </a:solidFill>
                </a:rPr>
                <a:t>유</a:t>
              </a: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7429520" y="5072074"/>
              <a:ext cx="5715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 smtClean="0">
                  <a:solidFill>
                    <a:prstClr val="black"/>
                  </a:solidFill>
                </a:rPr>
                <a:t>3.1%</a:t>
              </a:r>
            </a:p>
            <a:p>
              <a:pPr algn="ctr"/>
              <a:r>
                <a:rPr lang="ko-KR" altLang="en-US" sz="1200" b="1" dirty="0" smtClean="0">
                  <a:solidFill>
                    <a:prstClr val="black"/>
                  </a:solidFill>
                </a:rPr>
                <a:t>소</a:t>
              </a:r>
              <a:r>
                <a:rPr lang="ko-KR" altLang="en-US" sz="1200" b="1" dirty="0">
                  <a:solidFill>
                    <a:prstClr val="black"/>
                  </a:solidFill>
                </a:rPr>
                <a:t>유</a:t>
              </a:r>
            </a:p>
          </p:txBody>
        </p:sp>
        <p:sp>
          <p:nvSpPr>
            <p:cNvPr id="45" name="아래쪽 화살표 44"/>
            <p:cNvSpPr/>
            <p:nvPr/>
          </p:nvSpPr>
          <p:spPr>
            <a:xfrm>
              <a:off x="6786578" y="5857892"/>
              <a:ext cx="642942" cy="21431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929322" y="6050181"/>
              <a:ext cx="250033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400" b="1" dirty="0" smtClean="0">
                  <a:solidFill>
                    <a:prstClr val="black"/>
                  </a:solidFill>
                </a:rPr>
                <a:t>생산기지 공유</a:t>
              </a:r>
              <a:r>
                <a:rPr lang="en-US" altLang="ko-KR" sz="1400" b="1" dirty="0" smtClean="0">
                  <a:solidFill>
                    <a:prstClr val="black"/>
                  </a:solidFill>
                </a:rPr>
                <a:t>, </a:t>
              </a:r>
              <a:r>
                <a:rPr lang="ko-KR" altLang="en-US" sz="1400" b="1" dirty="0" smtClean="0">
                  <a:solidFill>
                    <a:prstClr val="black"/>
                  </a:solidFill>
                </a:rPr>
                <a:t>비용절감</a:t>
              </a:r>
              <a:endParaRPr lang="ko-KR" altLang="en-US" sz="1400" b="1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9455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전략적 </a:t>
            </a:r>
            <a:r>
              <a:rPr lang="ko-KR" altLang="en-US" dirty="0" err="1"/>
              <a:t>제휴시</a:t>
            </a:r>
            <a:r>
              <a:rPr lang="ko-KR" altLang="en-US" dirty="0"/>
              <a:t> 고려해야 할 질문들</a:t>
            </a:r>
            <a:r>
              <a:rPr lang="en-US" altLang="ko-KR" dirty="0"/>
              <a:t>… 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211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Picture 25" descr="ㄷ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5" r="15446" b="7674"/>
          <a:stretch>
            <a:fillRect/>
          </a:stretch>
        </p:blipFill>
        <p:spPr bwMode="auto">
          <a:xfrm>
            <a:off x="0" y="876273"/>
            <a:ext cx="8820150" cy="598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53640926-AAD7-44D8-BBD7-CCE9431645EC}">
              <a14:shadowObscured xmlns:a14="http://schemas.microsoft.com/office/drawing/2010/main" val="1"/>
            </a:ext>
          </a:extLst>
        </p:spPr>
      </p:pic>
      <p:sp>
        <p:nvSpPr>
          <p:cNvPr id="7" name="직사각형 6"/>
          <p:cNvSpPr/>
          <p:nvPr/>
        </p:nvSpPr>
        <p:spPr>
          <a:xfrm>
            <a:off x="539552" y="1772816"/>
            <a:ext cx="741682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latinLnBrk="0">
              <a:buFont typeface="+mj-lt"/>
              <a:buAutoNum type="arabicPeriod"/>
            </a:pPr>
            <a:r>
              <a:rPr lang="ko-KR" altLang="en-US" b="1" dirty="0"/>
              <a:t>전략적 제휴를 필요로 하는 정확한 목적이 구체적으로 무엇인가</a:t>
            </a:r>
            <a:r>
              <a:rPr lang="en-US" altLang="ko-KR" b="1" dirty="0"/>
              <a:t>?</a:t>
            </a:r>
          </a:p>
          <a:p>
            <a:pPr marL="342900" indent="-342900" latinLnBrk="0">
              <a:buFont typeface="+mj-lt"/>
              <a:buAutoNum type="arabicPeriod"/>
            </a:pPr>
            <a:endParaRPr lang="en-US" altLang="ko-KR" b="1" dirty="0"/>
          </a:p>
          <a:p>
            <a:pPr marL="342900" indent="-342900" latinLnBrk="0">
              <a:buFont typeface="+mj-lt"/>
              <a:buAutoNum type="arabicPeriod"/>
            </a:pPr>
            <a:r>
              <a:rPr lang="ko-KR" altLang="en-US" b="1" dirty="0"/>
              <a:t>참여 사회적 기업들의 핵심역량을 고려할 때</a:t>
            </a:r>
            <a:r>
              <a:rPr lang="en-US" altLang="ko-KR" b="1" dirty="0"/>
              <a:t>, </a:t>
            </a:r>
            <a:r>
              <a:rPr lang="ko-KR" altLang="en-US" b="1" dirty="0"/>
              <a:t>참여 기업들이 올바른 파트너 인가</a:t>
            </a:r>
            <a:r>
              <a:rPr lang="en-US" altLang="ko-KR" b="1" dirty="0"/>
              <a:t>? </a:t>
            </a:r>
          </a:p>
          <a:p>
            <a:pPr marL="342900" indent="-342900" latinLnBrk="0">
              <a:buFont typeface="+mj-lt"/>
              <a:buAutoNum type="arabicPeriod"/>
            </a:pPr>
            <a:endParaRPr lang="en-US" altLang="ko-KR" b="1" dirty="0"/>
          </a:p>
          <a:p>
            <a:pPr marL="342900" indent="-342900" latinLnBrk="0">
              <a:buFont typeface="+mj-lt"/>
              <a:buAutoNum type="arabicPeriod"/>
            </a:pPr>
            <a:r>
              <a:rPr lang="ko-KR" altLang="en-US" b="1" dirty="0"/>
              <a:t>파트너들 간의 시너지 효과를 극대화할 수 있는 분야는 어디인가</a:t>
            </a:r>
            <a:r>
              <a:rPr lang="en-US" altLang="ko-KR" b="1" dirty="0"/>
              <a:t>?</a:t>
            </a:r>
          </a:p>
          <a:p>
            <a:pPr marL="342900" indent="-342900" latinLnBrk="0">
              <a:buFont typeface="+mj-lt"/>
              <a:buAutoNum type="arabicPeriod"/>
            </a:pPr>
            <a:endParaRPr lang="en-US" altLang="ko-KR" b="1" dirty="0"/>
          </a:p>
          <a:p>
            <a:pPr marL="342900" indent="-342900" latinLnBrk="0">
              <a:buFont typeface="+mj-lt"/>
              <a:buAutoNum type="arabicPeriod"/>
            </a:pPr>
            <a:r>
              <a:rPr lang="ko-KR" altLang="en-US" b="1" dirty="0"/>
              <a:t>전략적 제휴 시</a:t>
            </a:r>
            <a:r>
              <a:rPr lang="en-US" altLang="ko-KR" b="1" dirty="0"/>
              <a:t>, </a:t>
            </a:r>
            <a:r>
              <a:rPr lang="ko-KR" altLang="en-US" b="1" dirty="0"/>
              <a:t>제휴의 정도와 실질적인 경영과 의사결정 구조는 어떻게 가져갈 수 있는가</a:t>
            </a:r>
            <a:r>
              <a:rPr lang="en-US" altLang="ko-KR" b="1" dirty="0"/>
              <a:t>?</a:t>
            </a:r>
          </a:p>
          <a:p>
            <a:pPr marL="342900" indent="-342900" latinLnBrk="0">
              <a:buFont typeface="+mj-lt"/>
              <a:buAutoNum type="arabicPeriod"/>
            </a:pPr>
            <a:endParaRPr lang="en-US" altLang="ko-KR" b="1" dirty="0"/>
          </a:p>
          <a:p>
            <a:pPr marL="342900" indent="-342900" latinLnBrk="0">
              <a:buFont typeface="+mj-lt"/>
              <a:buAutoNum type="arabicPeriod"/>
            </a:pPr>
            <a:r>
              <a:rPr lang="ko-KR" altLang="en-US" b="1" dirty="0"/>
              <a:t>공동 마케팅과 영업을 이행할 경우</a:t>
            </a:r>
            <a:r>
              <a:rPr lang="en-US" altLang="ko-KR" b="1" dirty="0"/>
              <a:t>, </a:t>
            </a:r>
            <a:r>
              <a:rPr lang="ko-KR" altLang="en-US" b="1" dirty="0"/>
              <a:t>규모의 경제와 협상력 강화 등을 이룰 수 있는 방안은 무엇인가</a:t>
            </a:r>
            <a:r>
              <a:rPr lang="en-US" altLang="ko-KR" b="1" dirty="0"/>
              <a:t>?</a:t>
            </a:r>
          </a:p>
          <a:p>
            <a:pPr marL="342900" indent="-342900" latinLnBrk="0">
              <a:buFont typeface="+mj-lt"/>
              <a:buAutoNum type="arabicPeriod"/>
            </a:pPr>
            <a:endParaRPr lang="en-US" altLang="ko-KR" b="1" dirty="0"/>
          </a:p>
          <a:p>
            <a:pPr marL="342900" indent="-342900" latinLnBrk="0">
              <a:buFont typeface="+mj-lt"/>
              <a:buAutoNum type="arabicPeriod"/>
            </a:pPr>
            <a:r>
              <a:rPr lang="ko-KR" altLang="en-US" b="1" dirty="0"/>
              <a:t>공통적으로 추구하는 사회적 가치를 어떻게 활용할 것인가</a:t>
            </a:r>
            <a:r>
              <a:rPr lang="en-US" altLang="ko-KR" b="1" dirty="0"/>
              <a:t>?</a:t>
            </a:r>
          </a:p>
          <a:p>
            <a:pPr marL="342900" indent="-342900" latinLnBrk="0">
              <a:buFont typeface="+mj-lt"/>
              <a:buAutoNum type="arabicPeriod"/>
            </a:pPr>
            <a:endParaRPr lang="en-US" altLang="ko-KR" b="1" dirty="0"/>
          </a:p>
          <a:p>
            <a:pPr marL="342900" indent="-342900" latinLnBrk="0">
              <a:buFont typeface="+mj-lt"/>
              <a:buAutoNum type="arabicPeriod"/>
            </a:pPr>
            <a:r>
              <a:rPr lang="en-US" altLang="ko-KR" b="1" dirty="0"/>
              <a:t> </a:t>
            </a:r>
            <a:r>
              <a:rPr lang="ko-KR" altLang="en-US" b="1" dirty="0"/>
              <a:t>전략적 제휴를 통해 얻어지는 수익을 어떻게 분배할 것인가</a:t>
            </a:r>
            <a:r>
              <a:rPr lang="en-US" altLang="ko-KR" b="1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83162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C$ : Cost Structure (</a:t>
            </a:r>
            <a:r>
              <a:rPr lang="ko-KR" altLang="en-US" dirty="0"/>
              <a:t>비용구조</a:t>
            </a:r>
            <a:r>
              <a:rPr lang="en-US" altLang="ko-KR" dirty="0"/>
              <a:t>)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212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5" name="제목 1"/>
          <p:cNvSpPr txBox="1">
            <a:spLocks/>
          </p:cNvSpPr>
          <p:nvPr/>
        </p:nvSpPr>
        <p:spPr>
          <a:xfrm>
            <a:off x="395536" y="905916"/>
            <a:ext cx="8087816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endParaRPr lang="ko-KR" altLang="en-US" sz="2000" b="1" dirty="0">
              <a:solidFill>
                <a:schemeClr val="tx1"/>
              </a:solidFill>
            </a:endParaRPr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4286967"/>
              </p:ext>
            </p:extLst>
          </p:nvPr>
        </p:nvGraphicFramePr>
        <p:xfrm>
          <a:off x="503548" y="1604753"/>
          <a:ext cx="8136904" cy="468295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068452"/>
                <a:gridCol w="4068452"/>
              </a:tblGrid>
              <a:tr h="44782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1" dirty="0" smtClean="0">
                          <a:solidFill>
                            <a:schemeClr val="tx1"/>
                          </a:solidFill>
                        </a:rPr>
                        <a:t>질문</a:t>
                      </a:r>
                      <a:endParaRPr lang="ko-KR" altLang="en-US" sz="18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비용</a:t>
                      </a:r>
                      <a:r>
                        <a:rPr lang="ko-KR" altLang="en-US" sz="1800" b="1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추정의 기본</a:t>
                      </a:r>
                      <a:endParaRPr lang="ko-KR" altLang="en-US" sz="18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702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1" dirty="0" smtClean="0">
                          <a:solidFill>
                            <a:schemeClr val="tx1"/>
                          </a:solidFill>
                        </a:rPr>
                        <a:t>우리</a:t>
                      </a:r>
                      <a:r>
                        <a:rPr lang="en-US" altLang="ko-KR" sz="18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1800" b="1" dirty="0" smtClean="0">
                          <a:solidFill>
                            <a:schemeClr val="tx1"/>
                          </a:solidFill>
                        </a:rPr>
                        <a:t>비즈니스 모델에 내재되어 있는 </a:t>
                      </a:r>
                      <a:endParaRPr lang="en-US" altLang="ko-KR" sz="18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ko-KR" altLang="en-US" sz="1800" b="1" dirty="0" smtClean="0">
                          <a:solidFill>
                            <a:schemeClr val="tx1"/>
                          </a:solidFill>
                        </a:rPr>
                        <a:t>중요한 비용요소는 무엇인가</a:t>
                      </a:r>
                      <a:r>
                        <a:rPr lang="en-US" altLang="ko-KR" sz="1800" b="1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ko-KR" altLang="en-US" sz="18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5">
                  <a:txBody>
                    <a:bodyPr/>
                    <a:lstStyle/>
                    <a:p>
                      <a:pPr latinLnBrk="1"/>
                      <a:endParaRPr lang="ko-KR" altLang="en-US" sz="18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84702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1" dirty="0" smtClean="0">
                          <a:solidFill>
                            <a:schemeClr val="tx1"/>
                          </a:solidFill>
                        </a:rPr>
                        <a:t>어떤 핵심 자원이 가장 비싼가</a:t>
                      </a:r>
                      <a:r>
                        <a:rPr lang="en-US" altLang="ko-KR" sz="1800" b="1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ko-KR" altLang="en-US" sz="18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400" b="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84702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1" dirty="0" smtClean="0">
                          <a:solidFill>
                            <a:schemeClr val="tx1"/>
                          </a:solidFill>
                        </a:rPr>
                        <a:t>어떤 핵심 활동이 가장 비싼가</a:t>
                      </a:r>
                      <a:r>
                        <a:rPr lang="en-US" altLang="ko-KR" sz="1800" b="1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ko-KR" altLang="en-US" sz="18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400" b="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84702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가장 높은 고정비가 들어가는 </a:t>
                      </a:r>
                      <a:endParaRPr lang="en-US" altLang="ko-KR" sz="1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8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자원 혹은 활동은</a:t>
                      </a:r>
                      <a:r>
                        <a:rPr lang="en-US" altLang="ko-KR" sz="18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?</a:t>
                      </a:r>
                      <a:endParaRPr lang="ko-KR" altLang="en-US" sz="18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400" b="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84702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가장 높은 변동비가 들어가는 </a:t>
                      </a:r>
                      <a:endParaRPr lang="en-US" altLang="ko-KR" sz="1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8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자원 혹은 활동은</a:t>
                      </a:r>
                      <a:r>
                        <a:rPr lang="en-US" altLang="ko-KR" sz="18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?</a:t>
                      </a:r>
                      <a:endParaRPr lang="ko-KR" altLang="en-US" sz="18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400" b="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9" name="Picture 27"/>
          <p:cNvPicPr>
            <a:picLocks noChangeAspect="1" noChangeArrowheads="1"/>
          </p:cNvPicPr>
          <p:nvPr/>
        </p:nvPicPr>
        <p:blipFill rotWithShape="1">
          <a:blip r:embed="rId3" cstate="print"/>
          <a:srcRect l="2278"/>
          <a:stretch/>
        </p:blipFill>
        <p:spPr bwMode="auto">
          <a:xfrm>
            <a:off x="4856905" y="2430012"/>
            <a:ext cx="3471846" cy="3480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</p:spTree>
    <p:extLst>
      <p:ext uri="{BB962C8B-B14F-4D97-AF65-F5344CB8AC3E}">
        <p14:creationId xmlns:p14="http://schemas.microsoft.com/office/powerpoint/2010/main" val="2156737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사회적경제조직</a:t>
            </a:r>
            <a:r>
              <a:rPr lang="ko-KR" altLang="en-US" dirty="0"/>
              <a:t> </a:t>
            </a:r>
            <a:r>
              <a:rPr lang="en-US" altLang="ko-KR" dirty="0"/>
              <a:t>BM </a:t>
            </a:r>
            <a:r>
              <a:rPr lang="ko-KR" altLang="en-US" dirty="0" err="1"/>
              <a:t>수립시</a:t>
            </a:r>
            <a:r>
              <a:rPr lang="ko-KR" altLang="en-US" dirty="0"/>
              <a:t> 추가 질문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213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Picture 25" descr="ㄷ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5" r="15446" b="7674"/>
          <a:stretch>
            <a:fillRect/>
          </a:stretch>
        </p:blipFill>
        <p:spPr bwMode="auto">
          <a:xfrm>
            <a:off x="0" y="1169275"/>
            <a:ext cx="8388424" cy="5693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53640926-AAD7-44D8-BBD7-CCE9431645EC}">
              <a14:shadowObscured xmlns:a14="http://schemas.microsoft.com/office/drawing/2010/main" val="1"/>
            </a:ext>
          </a:extLst>
        </p:spPr>
      </p:pic>
      <p:sp>
        <p:nvSpPr>
          <p:cNvPr id="7" name="직사각형 6"/>
          <p:cNvSpPr/>
          <p:nvPr/>
        </p:nvSpPr>
        <p:spPr>
          <a:xfrm>
            <a:off x="1403350" y="2492375"/>
            <a:ext cx="6553026" cy="5821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C00000"/>
              </a:buClr>
            </a:pPr>
            <a:r>
              <a:rPr lang="ko-KR" altLang="en-US" sz="2400" b="1" dirty="0"/>
              <a:t>비영리 방식의 조달 비용 감소 방안은</a:t>
            </a:r>
            <a:r>
              <a:rPr lang="en-US" altLang="ko-KR" sz="2400" b="1" dirty="0"/>
              <a:t>?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4577" y="2424343"/>
            <a:ext cx="6687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/>
              </a:rPr>
              <a:t></a:t>
            </a:r>
            <a:endParaRPr lang="ko-KR" altLang="en-US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85415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비용 추정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214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220671" y="1273171"/>
            <a:ext cx="1687033" cy="57150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>
                <a:solidFill>
                  <a:schemeClr val="tx1"/>
                </a:solidFill>
              </a:rPr>
              <a:t>현금유출 요인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1907704" y="1273171"/>
            <a:ext cx="6912446" cy="571504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>
                <a:solidFill>
                  <a:srgbClr val="7030A0"/>
                </a:solidFill>
              </a:rPr>
              <a:t>현금유출 요인 </a:t>
            </a:r>
            <a:r>
              <a:rPr lang="ko-KR" altLang="en-US" sz="1600" b="1" dirty="0" err="1">
                <a:solidFill>
                  <a:srgbClr val="7030A0"/>
                </a:solidFill>
              </a:rPr>
              <a:t>이슈트리를</a:t>
            </a:r>
            <a:r>
              <a:rPr lang="ko-KR" altLang="en-US" sz="1600" b="1" dirty="0">
                <a:solidFill>
                  <a:srgbClr val="7030A0"/>
                </a:solidFill>
              </a:rPr>
              <a:t> 참고해 예비기업의 비용 분석 및 추정</a:t>
            </a:r>
            <a:endParaRPr lang="en-US" altLang="ko-KR" sz="1600" b="1" dirty="0">
              <a:solidFill>
                <a:srgbClr val="7030A0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 l="2929" t="24375" r="39648" b="12812"/>
          <a:stretch>
            <a:fillRect/>
          </a:stretch>
        </p:blipFill>
        <p:spPr bwMode="auto">
          <a:xfrm>
            <a:off x="428596" y="1988840"/>
            <a:ext cx="8215370" cy="4464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083071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SC : Social Costs (</a:t>
            </a:r>
            <a:r>
              <a:rPr lang="ko-KR" altLang="en-US" dirty="0" err="1"/>
              <a:t>사회적비용</a:t>
            </a:r>
            <a:r>
              <a:rPr lang="en-US" altLang="ko-KR" dirty="0"/>
              <a:t>)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215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5" name="제목 1"/>
          <p:cNvSpPr txBox="1">
            <a:spLocks/>
          </p:cNvSpPr>
          <p:nvPr/>
        </p:nvSpPr>
        <p:spPr>
          <a:xfrm>
            <a:off x="395536" y="905916"/>
            <a:ext cx="8087816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endParaRPr lang="en-US" altLang="ko-KR" sz="2000" b="1" dirty="0">
              <a:solidFill>
                <a:schemeClr val="tx1"/>
              </a:solidFill>
            </a:endParaRPr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3696699"/>
              </p:ext>
            </p:extLst>
          </p:nvPr>
        </p:nvGraphicFramePr>
        <p:xfrm>
          <a:off x="503548" y="1604753"/>
          <a:ext cx="8136904" cy="247231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068452"/>
                <a:gridCol w="4068452"/>
              </a:tblGrid>
              <a:tr h="44782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1" dirty="0" smtClean="0">
                          <a:solidFill>
                            <a:schemeClr val="tx1"/>
                          </a:solidFill>
                        </a:rPr>
                        <a:t>질문</a:t>
                      </a:r>
                      <a:endParaRPr lang="ko-KR" altLang="en-US" sz="18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검토결론</a:t>
                      </a:r>
                      <a:endParaRPr lang="ko-KR" altLang="en-US" sz="18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449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800" b="1" dirty="0" smtClean="0">
                          <a:solidFill>
                            <a:schemeClr val="tx1"/>
                          </a:solidFill>
                        </a:rPr>
                        <a:t>우리 비즈니스 모델에 내재되어 있는 </a:t>
                      </a:r>
                    </a:p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800" b="1" dirty="0" smtClean="0">
                          <a:solidFill>
                            <a:schemeClr val="tx1"/>
                          </a:solidFill>
                        </a:rPr>
                        <a:t>중요한 사회적 비용요소는 무엇인가</a:t>
                      </a:r>
                      <a:r>
                        <a:rPr lang="en-US" altLang="ko-KR" sz="1800" b="1" dirty="0" smtClean="0">
                          <a:solidFill>
                            <a:schemeClr val="tx1"/>
                          </a:solidFill>
                        </a:rPr>
                        <a:t>?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8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9359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SB : Social Benefits (</a:t>
            </a:r>
            <a:r>
              <a:rPr lang="ko-KR" altLang="en-US" dirty="0" err="1"/>
              <a:t>사회적편익</a:t>
            </a:r>
            <a:r>
              <a:rPr lang="en-US" altLang="ko-KR" dirty="0"/>
              <a:t>)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216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2296611"/>
              </p:ext>
            </p:extLst>
          </p:nvPr>
        </p:nvGraphicFramePr>
        <p:xfrm>
          <a:off x="503548" y="1604753"/>
          <a:ext cx="8136904" cy="247231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068452"/>
                <a:gridCol w="4068452"/>
              </a:tblGrid>
              <a:tr h="44782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1" dirty="0" smtClean="0">
                          <a:solidFill>
                            <a:schemeClr val="tx1"/>
                          </a:solidFill>
                        </a:rPr>
                        <a:t>질문</a:t>
                      </a:r>
                      <a:endParaRPr lang="ko-KR" altLang="en-US" sz="18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검토결론</a:t>
                      </a:r>
                      <a:endParaRPr lang="ko-KR" altLang="en-US" sz="18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449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800" b="1" dirty="0" smtClean="0">
                          <a:solidFill>
                            <a:schemeClr val="tx1"/>
                          </a:solidFill>
                        </a:rPr>
                        <a:t>간접적</a:t>
                      </a:r>
                      <a:r>
                        <a:rPr lang="en-US" altLang="ko-KR" sz="1800" b="1" dirty="0" smtClean="0">
                          <a:solidFill>
                            <a:schemeClr val="tx1"/>
                          </a:solidFill>
                        </a:rPr>
                        <a:t>/2</a:t>
                      </a:r>
                      <a:r>
                        <a:rPr lang="ko-KR" altLang="en-US" sz="1800" b="1" dirty="0" smtClean="0">
                          <a:solidFill>
                            <a:schemeClr val="tx1"/>
                          </a:solidFill>
                        </a:rPr>
                        <a:t>차적 편익은 무엇인가</a:t>
                      </a:r>
                      <a:r>
                        <a:rPr lang="en-US" altLang="ko-KR" sz="1800" b="1" dirty="0" smtClean="0">
                          <a:solidFill>
                            <a:schemeClr val="tx1"/>
                          </a:solidFill>
                        </a:rPr>
                        <a:t>?</a:t>
                      </a:r>
                    </a:p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1800" b="1" dirty="0" smtClean="0">
                          <a:solidFill>
                            <a:schemeClr val="tx1"/>
                          </a:solidFill>
                        </a:rPr>
                        <a:t>(VP</a:t>
                      </a:r>
                      <a:r>
                        <a:rPr lang="ko-KR" altLang="en-US" sz="1800" b="1" dirty="0" smtClean="0">
                          <a:solidFill>
                            <a:schemeClr val="tx1"/>
                          </a:solidFill>
                        </a:rPr>
                        <a:t>파트의 직접적</a:t>
                      </a:r>
                      <a:r>
                        <a:rPr lang="en-US" altLang="ko-KR" sz="1800" b="1" dirty="0" smtClean="0">
                          <a:solidFill>
                            <a:schemeClr val="tx1"/>
                          </a:solidFill>
                        </a:rPr>
                        <a:t>/1</a:t>
                      </a:r>
                      <a:r>
                        <a:rPr lang="ko-KR" altLang="en-US" sz="1800" b="1" dirty="0" smtClean="0">
                          <a:solidFill>
                            <a:schemeClr val="tx1"/>
                          </a:solidFill>
                        </a:rPr>
                        <a:t>차적 편익 외 기술</a:t>
                      </a:r>
                      <a:r>
                        <a:rPr lang="en-US" altLang="ko-KR" sz="1800" b="1" dirty="0" smtClean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8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2257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35"/>
          <a:stretch/>
        </p:blipFill>
        <p:spPr bwMode="auto">
          <a:xfrm>
            <a:off x="267552" y="2349500"/>
            <a:ext cx="8552597" cy="4103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[</a:t>
            </a:r>
            <a:r>
              <a:rPr lang="ko-KR" altLang="en-US" dirty="0" smtClean="0"/>
              <a:t>활동</a:t>
            </a:r>
            <a:r>
              <a:rPr lang="en-US" altLang="ko-KR" dirty="0" smtClean="0"/>
              <a:t>] </a:t>
            </a:r>
            <a:r>
              <a:rPr lang="ko-KR" altLang="en-US" dirty="0" err="1" smtClean="0"/>
              <a:t>그라민폰</a:t>
            </a:r>
            <a:r>
              <a:rPr lang="ko-KR" altLang="en-US" dirty="0" smtClean="0"/>
              <a:t> 사례 실습 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217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3" name="직사각형 42"/>
          <p:cNvSpPr/>
          <p:nvPr/>
        </p:nvSpPr>
        <p:spPr>
          <a:xfrm>
            <a:off x="359693" y="2471985"/>
            <a:ext cx="8424614" cy="3924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latinLnBrk="0">
              <a:spcBef>
                <a:spcPts val="600"/>
              </a:spcBef>
              <a:buFont typeface="Wingdings" pitchFamily="2" charset="2"/>
              <a:buChar char="§"/>
            </a:pPr>
            <a:r>
              <a:rPr lang="ko-KR" altLang="en-US" dirty="0"/>
              <a:t>방글라데시 주민들은 너무 가난해 이동전화를 구입할 수 없었다</a:t>
            </a:r>
            <a:r>
              <a:rPr lang="en-US" altLang="ko-KR" dirty="0"/>
              <a:t>. </a:t>
            </a:r>
            <a:r>
              <a:rPr lang="ko-KR" altLang="en-US" dirty="0"/>
              <a:t>그래서 </a:t>
            </a:r>
            <a:r>
              <a:rPr lang="ko-KR" altLang="en-US" dirty="0" err="1"/>
              <a:t>그라민폰은</a:t>
            </a:r>
            <a:r>
              <a:rPr lang="ko-KR" altLang="en-US" dirty="0"/>
              <a:t> </a:t>
            </a:r>
            <a:r>
              <a:rPr lang="ko-KR" altLang="en-US" dirty="0" err="1"/>
              <a:t>그라민</a:t>
            </a:r>
            <a:r>
              <a:rPr lang="ko-KR" altLang="en-US" dirty="0"/>
              <a:t> 은행과 </a:t>
            </a:r>
            <a:r>
              <a:rPr lang="ko-KR" altLang="en-US" dirty="0" err="1"/>
              <a:t>파트너쉽을</a:t>
            </a:r>
            <a:r>
              <a:rPr lang="ko-KR" altLang="en-US" dirty="0"/>
              <a:t> 맺고 소액대출기관을 설립해 지역여성들에게 이동전화를 구입할 수 있도록 대출을 해줬다</a:t>
            </a:r>
            <a:r>
              <a:rPr lang="en-US" altLang="ko-KR" dirty="0"/>
              <a:t>. </a:t>
            </a:r>
            <a:r>
              <a:rPr lang="ko-KR" altLang="en-US" dirty="0"/>
              <a:t>여성들은 전화서비스를 마을에서 판매했고</a:t>
            </a:r>
            <a:r>
              <a:rPr lang="en-US" altLang="ko-KR" dirty="0"/>
              <a:t>, </a:t>
            </a:r>
            <a:r>
              <a:rPr lang="ko-KR" altLang="en-US" dirty="0"/>
              <a:t>대출을 갚고도 추가수입을 얻었으며</a:t>
            </a:r>
            <a:r>
              <a:rPr lang="en-US" altLang="ko-KR" dirty="0"/>
              <a:t>, </a:t>
            </a:r>
            <a:r>
              <a:rPr lang="ko-KR" altLang="en-US" dirty="0"/>
              <a:t>이들의 생활과 사회적 지위는 현저히 향상됐다</a:t>
            </a:r>
            <a:r>
              <a:rPr lang="en-US" altLang="ko-KR" dirty="0"/>
              <a:t>.</a:t>
            </a:r>
          </a:p>
          <a:p>
            <a:pPr marL="285750" indent="-285750" latinLnBrk="0">
              <a:spcBef>
                <a:spcPts val="600"/>
              </a:spcBef>
              <a:buFont typeface="Wingdings" pitchFamily="2" charset="2"/>
              <a:buChar char="§"/>
            </a:pPr>
            <a:r>
              <a:rPr lang="ko-KR" altLang="en-US" dirty="0" err="1"/>
              <a:t>그라민폰은</a:t>
            </a:r>
            <a:r>
              <a:rPr lang="ko-KR" altLang="en-US" dirty="0"/>
              <a:t> 방글라데시의 외딴 시골지역에서도 누구나 보편적으로 통신서비스를 이용하게 하는 것이었다</a:t>
            </a:r>
            <a:r>
              <a:rPr lang="en-US" altLang="ko-KR" dirty="0"/>
              <a:t>. </a:t>
            </a:r>
            <a:r>
              <a:rPr lang="ko-KR" altLang="en-US" dirty="0"/>
              <a:t>이윤추구 모델을 통해 목표를 달성했는데</a:t>
            </a:r>
            <a:r>
              <a:rPr lang="en-US" altLang="ko-KR" dirty="0"/>
              <a:t>, </a:t>
            </a:r>
            <a:r>
              <a:rPr lang="ko-KR" altLang="en-US" dirty="0"/>
              <a:t>방글라데시 벽촌에까지 긍정적인 영향을 미쳤다</a:t>
            </a:r>
            <a:r>
              <a:rPr lang="en-US" altLang="ko-KR" dirty="0"/>
              <a:t>. </a:t>
            </a:r>
          </a:p>
          <a:p>
            <a:pPr marL="285750" indent="-285750" latinLnBrk="0">
              <a:spcBef>
                <a:spcPts val="600"/>
              </a:spcBef>
              <a:buFont typeface="Wingdings" pitchFamily="2" charset="2"/>
              <a:buChar char="§"/>
            </a:pPr>
            <a:r>
              <a:rPr lang="ko-KR" altLang="en-US" dirty="0" err="1"/>
              <a:t>그라민폰은</a:t>
            </a:r>
            <a:r>
              <a:rPr lang="ko-KR" altLang="en-US" dirty="0"/>
              <a:t> 통신 서비스에 대한 대중들의 </a:t>
            </a:r>
            <a:r>
              <a:rPr lang="ko-KR" altLang="en-US" dirty="0" err="1"/>
              <a:t>접근성을</a:t>
            </a:r>
            <a:r>
              <a:rPr lang="ko-KR" altLang="en-US" dirty="0"/>
              <a:t> 높이는 동시에 수익을 벌어들였다</a:t>
            </a:r>
            <a:r>
              <a:rPr lang="en-US" altLang="ko-KR" dirty="0"/>
              <a:t>. </a:t>
            </a:r>
            <a:r>
              <a:rPr lang="ko-KR" altLang="en-US" dirty="0"/>
              <a:t>또한 마을 전화레이디들이 기회를 얻고 사회적 지위가 향상되는 사회적 영향까지도 만들어냈다</a:t>
            </a:r>
            <a:r>
              <a:rPr lang="en-US" altLang="ko-KR" dirty="0"/>
              <a:t>.</a:t>
            </a:r>
          </a:p>
          <a:p>
            <a:pPr marL="285750" indent="-285750" latinLnBrk="0">
              <a:spcBef>
                <a:spcPts val="600"/>
              </a:spcBef>
              <a:buFont typeface="Wingdings" pitchFamily="2" charset="2"/>
              <a:buChar char="§"/>
            </a:pPr>
            <a:r>
              <a:rPr lang="ko-KR" altLang="en-US" dirty="0" err="1"/>
              <a:t>그라민폰은</a:t>
            </a:r>
            <a:r>
              <a:rPr lang="ko-KR" altLang="en-US" dirty="0"/>
              <a:t> 결국 </a:t>
            </a:r>
            <a:r>
              <a:rPr lang="en-US" altLang="ko-KR" dirty="0"/>
              <a:t>20</a:t>
            </a:r>
            <a:r>
              <a:rPr lang="ko-KR" altLang="en-US" dirty="0" err="1"/>
              <a:t>만명이</a:t>
            </a:r>
            <a:r>
              <a:rPr lang="ko-KR" altLang="en-US" dirty="0"/>
              <a:t> 넘는 농촌여성들에게 소득을 올릴 기회를 제공하고 </a:t>
            </a:r>
            <a:r>
              <a:rPr lang="ko-KR" altLang="en-US" dirty="0" err="1"/>
              <a:t>사회적지위를</a:t>
            </a:r>
            <a:r>
              <a:rPr lang="ko-KR" altLang="en-US" dirty="0"/>
              <a:t> 높였으며</a:t>
            </a:r>
            <a:r>
              <a:rPr lang="en-US" altLang="ko-KR" dirty="0"/>
              <a:t>, 6</a:t>
            </a:r>
            <a:r>
              <a:rPr lang="ko-KR" altLang="en-US" dirty="0"/>
              <a:t>만개의 마을을 이동통신 네트워크로 연결했다</a:t>
            </a:r>
            <a:r>
              <a:rPr lang="en-US" altLang="ko-KR" dirty="0"/>
              <a:t>. </a:t>
            </a:r>
            <a:r>
              <a:rPr lang="ko-KR" altLang="en-US" dirty="0"/>
              <a:t>이용자 수가 </a:t>
            </a:r>
            <a:r>
              <a:rPr lang="en-US" altLang="ko-KR" dirty="0"/>
              <a:t>1</a:t>
            </a:r>
            <a:r>
              <a:rPr lang="ko-KR" altLang="en-US" dirty="0" err="1"/>
              <a:t>억명에</a:t>
            </a:r>
            <a:r>
              <a:rPr lang="ko-KR" altLang="en-US" dirty="0"/>
              <a:t> 이르렀고</a:t>
            </a:r>
            <a:r>
              <a:rPr lang="en-US" altLang="ko-KR" dirty="0"/>
              <a:t>, </a:t>
            </a:r>
            <a:r>
              <a:rPr lang="ko-KR" altLang="en-US" dirty="0"/>
              <a:t>수익이 발생하면서 방글라데시 최대의 납세자가 되었다</a:t>
            </a:r>
            <a:r>
              <a:rPr lang="en-US" altLang="ko-KR" dirty="0"/>
              <a:t>.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693" y="1328880"/>
            <a:ext cx="2619375" cy="7905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572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[</a:t>
            </a:r>
            <a:r>
              <a:rPr lang="ko-KR" altLang="en-US" dirty="0"/>
              <a:t>활동</a:t>
            </a:r>
            <a:r>
              <a:rPr lang="en-US" altLang="ko-KR" dirty="0"/>
              <a:t>] </a:t>
            </a:r>
            <a:r>
              <a:rPr lang="ko-KR" altLang="en-US" dirty="0" err="1"/>
              <a:t>그라민폰</a:t>
            </a:r>
            <a:r>
              <a:rPr lang="ko-KR" altLang="en-US" dirty="0"/>
              <a:t> 사례 실습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218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5" name="양쪽 모서리가 둥근 사각형 34"/>
          <p:cNvSpPr/>
          <p:nvPr/>
        </p:nvSpPr>
        <p:spPr>
          <a:xfrm>
            <a:off x="287524" y="1988840"/>
            <a:ext cx="8568952" cy="4464496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36" name="Content Placeholder 2"/>
          <p:cNvSpPr txBox="1">
            <a:spLocks/>
          </p:cNvSpPr>
          <p:nvPr/>
        </p:nvSpPr>
        <p:spPr>
          <a:xfrm>
            <a:off x="590872" y="2826796"/>
            <a:ext cx="8229600" cy="2186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1pPr>
            <a:lvl2pPr marL="4572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2pPr>
            <a:lvl3pPr marL="9144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3pPr>
            <a:lvl4pPr marL="13716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4pPr>
            <a:lvl5pPr marL="18288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AutoNum type="arabicPeriod"/>
            </a:pPr>
            <a:r>
              <a:rPr lang="ko-KR" altLang="en-US" sz="2000" dirty="0" smtClean="0"/>
              <a:t>주어진 </a:t>
            </a:r>
            <a:r>
              <a:rPr lang="ko-KR" altLang="en-US" sz="2000" dirty="0" err="1" smtClean="0"/>
              <a:t>그라민폰의</a:t>
            </a:r>
            <a:r>
              <a:rPr lang="ko-KR" altLang="en-US" sz="2000" dirty="0" smtClean="0"/>
              <a:t> 사례를 각자 읽습니다</a:t>
            </a:r>
            <a:r>
              <a:rPr lang="en-US" altLang="ko-KR" sz="2000" dirty="0" smtClean="0"/>
              <a:t>.</a:t>
            </a:r>
          </a:p>
          <a:p>
            <a:pPr marL="457200" indent="-457200">
              <a:buAutoNum type="arabicPeriod"/>
            </a:pPr>
            <a:endParaRPr lang="en-US" altLang="ko-KR" sz="2000" dirty="0" smtClean="0"/>
          </a:p>
          <a:p>
            <a:pPr marL="457200" indent="-457200">
              <a:buAutoNum type="arabicPeriod"/>
            </a:pPr>
            <a:r>
              <a:rPr lang="ko-KR" altLang="en-US" sz="2000" dirty="0" smtClean="0"/>
              <a:t>팀원들과 함께 배포된 시트에 </a:t>
            </a:r>
            <a:r>
              <a:rPr lang="ko-KR" altLang="en-US" sz="2000" dirty="0" err="1" smtClean="0"/>
              <a:t>그라민폰의</a:t>
            </a:r>
            <a:r>
              <a:rPr lang="ko-KR" altLang="en-US" sz="2000" dirty="0" smtClean="0"/>
              <a:t> 비즈니스 캔버스 모델을 작성합니다</a:t>
            </a:r>
            <a:r>
              <a:rPr lang="en-US" altLang="ko-KR" sz="2000" dirty="0" smtClean="0"/>
              <a:t>. </a:t>
            </a:r>
            <a:endParaRPr lang="en-US" altLang="ko-KR" sz="2000" dirty="0"/>
          </a:p>
        </p:txBody>
      </p:sp>
      <p:sp>
        <p:nvSpPr>
          <p:cNvPr id="37" name="양쪽 모서리가 둥근 사각형 36"/>
          <p:cNvSpPr/>
          <p:nvPr/>
        </p:nvSpPr>
        <p:spPr>
          <a:xfrm>
            <a:off x="294714" y="1988840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>
                <a:solidFill>
                  <a:schemeClr val="tx1"/>
                </a:solidFill>
              </a:rPr>
              <a:t>STEP 1 .</a:t>
            </a:r>
            <a:endParaRPr lang="ko-KR" altLang="en-US" sz="2800" b="1" dirty="0">
              <a:solidFill>
                <a:schemeClr val="tx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327272" y="1988840"/>
            <a:ext cx="1478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/>
              <a:t>소요시간 </a:t>
            </a:r>
            <a:r>
              <a:rPr lang="en-US" altLang="ko-KR" sz="1400" b="1" dirty="0" smtClean="0"/>
              <a:t>:</a:t>
            </a:r>
            <a:r>
              <a:rPr lang="ko-KR" altLang="en-US" sz="1400" b="1" dirty="0"/>
              <a:t> </a:t>
            </a:r>
            <a:r>
              <a:rPr lang="en-US" altLang="ko-KR" sz="1400" b="1" dirty="0" smtClean="0"/>
              <a:t>30min</a:t>
            </a:r>
            <a:endParaRPr lang="en-US" sz="1400" b="1" dirty="0"/>
          </a:p>
        </p:txBody>
      </p:sp>
      <p:pic>
        <p:nvPicPr>
          <p:cNvPr id="39" name="Picture 2" descr="C:\Users\위현진\AppData\Local\Microsoft\Windows\Temporary Internet Files\Content.IE5\QXLNBWJK\MC900433921[1].png">
            <a:hlinkClick r:id="rId3" action="ppaction://program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522" y="1782316"/>
            <a:ext cx="638572" cy="63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007"/>
          <a:stretch/>
        </p:blipFill>
        <p:spPr bwMode="auto">
          <a:xfrm>
            <a:off x="3090048" y="4115554"/>
            <a:ext cx="2963904" cy="24501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reflection blurRad="12700" stA="38000" endPos="28000" dist="5000" dir="5400000" sy="-100000" algn="bl" rotWithShape="0"/>
          </a:effectLst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6542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219</a:t>
            </a:fld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2625794" y="179348"/>
            <a:ext cx="3892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o-KR" altLang="en-US" b="1" u="sng" dirty="0" err="1">
                <a:latin typeface="+mn-ea"/>
              </a:rPr>
              <a:t>그라민폰</a:t>
            </a:r>
            <a:r>
              <a:rPr lang="ko-KR" altLang="en-US" b="1" u="sng" dirty="0">
                <a:latin typeface="+mn-ea"/>
              </a:rPr>
              <a:t> </a:t>
            </a:r>
            <a:r>
              <a:rPr lang="en-US" altLang="ko-KR" b="1" u="sng" dirty="0">
                <a:latin typeface="+mn-ea"/>
              </a:rPr>
              <a:t>Business Model Canvas</a:t>
            </a:r>
            <a:r>
              <a:rPr lang="ko-KR" altLang="en-US" b="1" u="sng" dirty="0">
                <a:latin typeface="+mn-ea"/>
              </a:rPr>
              <a:t>는</a:t>
            </a:r>
            <a:r>
              <a:rPr lang="en-US" altLang="ko-KR" b="1" u="sng" dirty="0" smtClean="0">
                <a:latin typeface="+mn-ea"/>
              </a:rPr>
              <a:t>?</a:t>
            </a:r>
            <a:endParaRPr lang="ko-KR" altLang="en-US" b="1" u="sng" dirty="0">
              <a:latin typeface="+mn-ea"/>
            </a:endParaRPr>
          </a:p>
        </p:txBody>
      </p:sp>
      <p:grpSp>
        <p:nvGrpSpPr>
          <p:cNvPr id="36" name="그룹 35"/>
          <p:cNvGrpSpPr/>
          <p:nvPr/>
        </p:nvGrpSpPr>
        <p:grpSpPr>
          <a:xfrm>
            <a:off x="250825" y="1340768"/>
            <a:ext cx="8614812" cy="4968553"/>
            <a:chOff x="611188" y="764704"/>
            <a:chExt cx="7969054" cy="5832648"/>
          </a:xfrm>
        </p:grpSpPr>
        <p:grpSp>
          <p:nvGrpSpPr>
            <p:cNvPr id="38" name="그룹 98"/>
            <p:cNvGrpSpPr/>
            <p:nvPr/>
          </p:nvGrpSpPr>
          <p:grpSpPr>
            <a:xfrm>
              <a:off x="611188" y="764704"/>
              <a:ext cx="7969054" cy="5832648"/>
              <a:chOff x="611188" y="476077"/>
              <a:chExt cx="7969054" cy="5832648"/>
            </a:xfrm>
            <a:solidFill>
              <a:schemeClr val="bg1">
                <a:lumMod val="85000"/>
              </a:schemeClr>
            </a:solidFill>
          </p:grpSpPr>
          <p:grpSp>
            <p:nvGrpSpPr>
              <p:cNvPr id="41" name="그룹 28"/>
              <p:cNvGrpSpPr/>
              <p:nvPr/>
            </p:nvGrpSpPr>
            <p:grpSpPr>
              <a:xfrm>
                <a:off x="611188" y="476077"/>
                <a:ext cx="7926976" cy="5832648"/>
                <a:chOff x="611188" y="476077"/>
                <a:chExt cx="7926976" cy="5832648"/>
              </a:xfrm>
              <a:grpFill/>
            </p:grpSpPr>
            <p:cxnSp>
              <p:nvCxnSpPr>
                <p:cNvPr id="54" name="직선 연결선 3"/>
                <p:cNvCxnSpPr/>
                <p:nvPr/>
              </p:nvCxnSpPr>
              <p:spPr bwMode="auto">
                <a:xfrm>
                  <a:off x="611188" y="1341438"/>
                  <a:ext cx="79200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직선 연결선 54"/>
                <p:cNvCxnSpPr/>
                <p:nvPr/>
              </p:nvCxnSpPr>
              <p:spPr bwMode="auto">
                <a:xfrm>
                  <a:off x="611188" y="4005263"/>
                  <a:ext cx="79200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직선 연결선 55"/>
                <p:cNvCxnSpPr/>
                <p:nvPr/>
              </p:nvCxnSpPr>
              <p:spPr bwMode="auto">
                <a:xfrm>
                  <a:off x="611188" y="476077"/>
                  <a:ext cx="0" cy="5832648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직선 연결선 56"/>
                <p:cNvCxnSpPr/>
                <p:nvPr/>
              </p:nvCxnSpPr>
              <p:spPr bwMode="auto">
                <a:xfrm>
                  <a:off x="8531225" y="476077"/>
                  <a:ext cx="0" cy="5832648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직선 연결선 57"/>
                <p:cNvCxnSpPr/>
                <p:nvPr/>
              </p:nvCxnSpPr>
              <p:spPr bwMode="auto">
                <a:xfrm>
                  <a:off x="2195513" y="1344613"/>
                  <a:ext cx="0" cy="266065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직선 연결선 58"/>
                <p:cNvCxnSpPr/>
                <p:nvPr/>
              </p:nvCxnSpPr>
              <p:spPr bwMode="auto">
                <a:xfrm>
                  <a:off x="3779838" y="1341438"/>
                  <a:ext cx="0" cy="2663825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직선 연결선 59"/>
                <p:cNvCxnSpPr/>
                <p:nvPr/>
              </p:nvCxnSpPr>
              <p:spPr bwMode="auto">
                <a:xfrm>
                  <a:off x="5362575" y="1344613"/>
                  <a:ext cx="0" cy="266065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직선 연결선 60"/>
                <p:cNvCxnSpPr/>
                <p:nvPr/>
              </p:nvCxnSpPr>
              <p:spPr bwMode="auto">
                <a:xfrm>
                  <a:off x="6948488" y="1344613"/>
                  <a:ext cx="0" cy="266065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직선 연결선 61"/>
                <p:cNvCxnSpPr/>
                <p:nvPr/>
              </p:nvCxnSpPr>
              <p:spPr bwMode="auto">
                <a:xfrm>
                  <a:off x="618127" y="5357826"/>
                  <a:ext cx="79200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직선 연결선 62"/>
                <p:cNvCxnSpPr/>
                <p:nvPr/>
              </p:nvCxnSpPr>
              <p:spPr bwMode="auto">
                <a:xfrm>
                  <a:off x="611188" y="6308725"/>
                  <a:ext cx="79200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직선 연결선 63"/>
                <p:cNvCxnSpPr/>
                <p:nvPr/>
              </p:nvCxnSpPr>
              <p:spPr bwMode="auto">
                <a:xfrm>
                  <a:off x="4572000" y="4005263"/>
                  <a:ext cx="0" cy="2303462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직선 연결선 64"/>
                <p:cNvCxnSpPr/>
                <p:nvPr/>
              </p:nvCxnSpPr>
              <p:spPr bwMode="auto">
                <a:xfrm>
                  <a:off x="2195513" y="2709863"/>
                  <a:ext cx="1584325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직선 연결선 65"/>
                <p:cNvCxnSpPr/>
                <p:nvPr/>
              </p:nvCxnSpPr>
              <p:spPr bwMode="auto">
                <a:xfrm>
                  <a:off x="5364163" y="2709863"/>
                  <a:ext cx="15827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2" name="그룹 29"/>
              <p:cNvGrpSpPr/>
              <p:nvPr/>
            </p:nvGrpSpPr>
            <p:grpSpPr>
              <a:xfrm>
                <a:off x="611747" y="1348247"/>
                <a:ext cx="7968495" cy="4362920"/>
                <a:chOff x="611747" y="1348247"/>
                <a:chExt cx="7968495" cy="4362920"/>
              </a:xfrm>
              <a:grpFill/>
            </p:grpSpPr>
            <p:sp>
              <p:nvSpPr>
                <p:cNvPr id="43" name="TextBox 42"/>
                <p:cNvSpPr txBox="1"/>
                <p:nvPr/>
              </p:nvSpPr>
              <p:spPr bwMode="auto">
                <a:xfrm>
                  <a:off x="611747" y="1350100"/>
                  <a:ext cx="1130438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err="1" smtClean="0">
                      <a:solidFill>
                        <a:srgbClr val="000000"/>
                      </a:solidFill>
                      <a:latin typeface="+mn-ea"/>
                    </a:rPr>
                    <a:t>핵심파트너쉽</a:t>
                  </a: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(KP)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44" name="TextBox 43"/>
                <p:cNvSpPr txBox="1"/>
                <p:nvPr/>
              </p:nvSpPr>
              <p:spPr bwMode="auto">
                <a:xfrm>
                  <a:off x="2204844" y="1348247"/>
                  <a:ext cx="922047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핵심활동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(KA)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45" name="TextBox 44"/>
                <p:cNvSpPr txBox="1"/>
                <p:nvPr/>
              </p:nvSpPr>
              <p:spPr bwMode="auto">
                <a:xfrm>
                  <a:off x="3784794" y="1350769"/>
                  <a:ext cx="1212191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제품 및 서비스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(VP)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46" name="TextBox 45"/>
                <p:cNvSpPr txBox="1"/>
                <p:nvPr/>
              </p:nvSpPr>
              <p:spPr bwMode="auto">
                <a:xfrm>
                  <a:off x="5372946" y="1350769"/>
                  <a:ext cx="931665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고객관계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(CR)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47" name="TextBox 46"/>
                <p:cNvSpPr txBox="1"/>
                <p:nvPr/>
              </p:nvSpPr>
              <p:spPr bwMode="auto">
                <a:xfrm>
                  <a:off x="6956232" y="1353944"/>
                  <a:ext cx="1624010" cy="321665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수혜자 및 고객 명확화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(CS)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48" name="TextBox 47"/>
                <p:cNvSpPr txBox="1"/>
                <p:nvPr/>
              </p:nvSpPr>
              <p:spPr bwMode="auto">
                <a:xfrm>
                  <a:off x="2208026" y="2719193"/>
                  <a:ext cx="912429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핵심자원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(KR)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49" name="TextBox 48"/>
                <p:cNvSpPr txBox="1"/>
                <p:nvPr/>
              </p:nvSpPr>
              <p:spPr bwMode="auto">
                <a:xfrm>
                  <a:off x="5376661" y="2714292"/>
                  <a:ext cx="700833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채널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(CH)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50" name="TextBox 49"/>
                <p:cNvSpPr txBox="1"/>
                <p:nvPr/>
              </p:nvSpPr>
              <p:spPr bwMode="auto">
                <a:xfrm>
                  <a:off x="619312" y="4014593"/>
                  <a:ext cx="915635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비용구조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(C$)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51" name="TextBox 50"/>
                <p:cNvSpPr txBox="1"/>
                <p:nvPr/>
              </p:nvSpPr>
              <p:spPr bwMode="auto">
                <a:xfrm>
                  <a:off x="4581144" y="4011755"/>
                  <a:ext cx="790601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err="1" smtClean="0">
                      <a:solidFill>
                        <a:srgbClr val="000000"/>
                      </a:solidFill>
                      <a:latin typeface="+mn-ea"/>
                    </a:rPr>
                    <a:t>수익원</a:t>
                  </a: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(R$)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52" name="TextBox 51"/>
                <p:cNvSpPr txBox="1"/>
                <p:nvPr/>
              </p:nvSpPr>
              <p:spPr bwMode="auto">
                <a:xfrm>
                  <a:off x="620519" y="5365586"/>
                  <a:ext cx="1061509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사회적 비용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(SC)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53" name="TextBox 52"/>
                <p:cNvSpPr txBox="1"/>
                <p:nvPr/>
              </p:nvSpPr>
              <p:spPr bwMode="auto">
                <a:xfrm>
                  <a:off x="4580950" y="5363885"/>
                  <a:ext cx="1048685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사회적 편익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(SB)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</p:grpSp>
        </p:grpSp>
        <p:cxnSp>
          <p:nvCxnSpPr>
            <p:cNvPr id="39" name="직선 연결선 38"/>
            <p:cNvCxnSpPr/>
            <p:nvPr/>
          </p:nvCxnSpPr>
          <p:spPr bwMode="auto">
            <a:xfrm>
              <a:off x="611560" y="764704"/>
              <a:ext cx="7920037" cy="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39"/>
            <p:cNvSpPr txBox="1"/>
            <p:nvPr/>
          </p:nvSpPr>
          <p:spPr bwMode="auto">
            <a:xfrm>
              <a:off x="617840" y="773848"/>
              <a:ext cx="926857" cy="34558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accent1"/>
              </a:solidFill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ko-KR" altLang="en-US" sz="1000" b="1" dirty="0" err="1" smtClean="0">
                  <a:solidFill>
                    <a:srgbClr val="000000"/>
                  </a:solidFill>
                  <a:latin typeface="+mn-ea"/>
                </a:rPr>
                <a:t>소셜미션</a:t>
              </a:r>
              <a:r>
                <a:rPr lang="ko-KR" altLang="en-US" sz="1000" b="1" dirty="0" smtClean="0">
                  <a:solidFill>
                    <a:srgbClr val="000000"/>
                  </a:solidFill>
                  <a:latin typeface="+mn-ea"/>
                </a:rPr>
                <a:t> </a:t>
              </a:r>
              <a:r>
                <a:rPr lang="en-US" altLang="ko-KR" sz="1000" b="1" dirty="0" smtClean="0">
                  <a:solidFill>
                    <a:srgbClr val="000000"/>
                  </a:solidFill>
                  <a:latin typeface="+mn-ea"/>
                </a:rPr>
                <a:t>(SM)</a:t>
              </a:r>
              <a:endParaRPr lang="ko-KR" altLang="en-US" sz="1000" b="1" dirty="0">
                <a:solidFill>
                  <a:srgbClr val="000000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9628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사회적기업가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22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Picture 28" descr="D:\Works\db\04_확인불가 일러스트_PNG_Beta1006\사람\admin_128_ho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604" y="1384679"/>
            <a:ext cx="936104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5" descr="ㄷ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5" r="15446" b="7674"/>
          <a:stretch>
            <a:fillRect/>
          </a:stretch>
        </p:blipFill>
        <p:spPr bwMode="auto">
          <a:xfrm>
            <a:off x="827584" y="1489786"/>
            <a:ext cx="7776864" cy="6084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53640926-AAD7-44D8-BBD7-CCE9431645EC}">
              <a14:shadowObscured xmlns:a14="http://schemas.microsoft.com/office/drawing/2010/main" val="1"/>
            </a:ext>
          </a:extLst>
        </p:spPr>
      </p:pic>
      <p:sp>
        <p:nvSpPr>
          <p:cNvPr id="7" name="직사각형 6"/>
          <p:cNvSpPr/>
          <p:nvPr/>
        </p:nvSpPr>
        <p:spPr>
          <a:xfrm>
            <a:off x="993956" y="2492896"/>
            <a:ext cx="712879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ko-KR" altLang="en-US" sz="2200" b="1" dirty="0" smtClean="0">
                <a:solidFill>
                  <a:prstClr val="black"/>
                </a:solidFill>
                <a:latin typeface="+mn-ea"/>
                <a:cs typeface="나눔고딕" charset="0"/>
              </a:rPr>
              <a:t> 정부</a:t>
            </a:r>
            <a:r>
              <a:rPr lang="en-US" altLang="ko-KR" sz="2200" b="1" dirty="0" smtClean="0">
                <a:solidFill>
                  <a:prstClr val="black"/>
                </a:solidFill>
                <a:latin typeface="+mn-ea"/>
                <a:cs typeface="나눔고딕" charset="0"/>
              </a:rPr>
              <a:t>, </a:t>
            </a:r>
            <a:r>
              <a:rPr lang="ko-KR" altLang="en-US" sz="2200" b="1" dirty="0" smtClean="0">
                <a:solidFill>
                  <a:prstClr val="black"/>
                </a:solidFill>
                <a:latin typeface="+mn-ea"/>
                <a:cs typeface="나눔고딕" charset="0"/>
              </a:rPr>
              <a:t>시장</a:t>
            </a:r>
            <a:r>
              <a:rPr lang="en-US" altLang="ko-KR" sz="2200" b="1" dirty="0" smtClean="0">
                <a:solidFill>
                  <a:prstClr val="black"/>
                </a:solidFill>
                <a:latin typeface="+mn-ea"/>
                <a:cs typeface="나눔고딕" charset="0"/>
              </a:rPr>
              <a:t>, </a:t>
            </a:r>
            <a:r>
              <a:rPr lang="ko-KR" altLang="en-US" sz="2200" b="1" dirty="0" smtClean="0">
                <a:solidFill>
                  <a:prstClr val="black"/>
                </a:solidFill>
                <a:latin typeface="+mn-ea"/>
                <a:cs typeface="나눔고딕" charset="0"/>
              </a:rPr>
              <a:t>시민사회 그 누구도 해결하지 못한 사회적 문제를 </a:t>
            </a:r>
          </a:p>
          <a:p>
            <a:pPr>
              <a:lnSpc>
                <a:spcPct val="200000"/>
              </a:lnSpc>
            </a:pPr>
            <a:r>
              <a:rPr lang="ko-KR" altLang="en-US" sz="2200" b="1" dirty="0" smtClean="0">
                <a:solidFill>
                  <a:prstClr val="black"/>
                </a:solidFill>
                <a:latin typeface="+mn-ea"/>
                <a:cs typeface="나눔고딕" charset="0"/>
              </a:rPr>
              <a:t> 높은 위험과  불확실성 속에서도 </a:t>
            </a:r>
          </a:p>
          <a:p>
            <a:pPr>
              <a:lnSpc>
                <a:spcPct val="200000"/>
              </a:lnSpc>
            </a:pPr>
            <a:r>
              <a:rPr lang="ko-KR" altLang="en-US" sz="2200" b="1" dirty="0" smtClean="0">
                <a:solidFill>
                  <a:prstClr val="black"/>
                </a:solidFill>
                <a:latin typeface="+mn-ea"/>
                <a:cs typeface="나눔고딕" charset="0"/>
              </a:rPr>
              <a:t> 자기 스스로의 판단과 행동으로</a:t>
            </a:r>
          </a:p>
          <a:p>
            <a:pPr>
              <a:lnSpc>
                <a:spcPct val="200000"/>
              </a:lnSpc>
            </a:pPr>
            <a:r>
              <a:rPr lang="ko-KR" altLang="en-US" sz="2200" b="1" dirty="0" smtClean="0">
                <a:solidFill>
                  <a:prstClr val="black"/>
                </a:solidFill>
                <a:latin typeface="+mn-ea"/>
                <a:cs typeface="나눔고딕" charset="0"/>
              </a:rPr>
              <a:t> 근본적으로 해결해   </a:t>
            </a:r>
          </a:p>
          <a:p>
            <a:pPr>
              <a:lnSpc>
                <a:spcPct val="200000"/>
              </a:lnSpc>
            </a:pPr>
            <a:r>
              <a:rPr lang="ko-KR" altLang="en-US" sz="2200" b="1" dirty="0" smtClean="0">
                <a:solidFill>
                  <a:prstClr val="black"/>
                </a:solidFill>
                <a:latin typeface="+mn-ea"/>
                <a:cs typeface="나눔고딕" charset="0"/>
              </a:rPr>
              <a:t> 새로운 가치나 일자리를 만들어 내는 사람</a:t>
            </a:r>
            <a:endParaRPr lang="ko-KR" altLang="en-US" sz="2200" b="1" dirty="0">
              <a:solidFill>
                <a:prstClr val="black"/>
              </a:solidFill>
              <a:latin typeface="+mn-ea"/>
              <a:cs typeface="나눔고딕" charset="0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2051720" y="1489786"/>
            <a:ext cx="57606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4000" kern="0" dirty="0">
                <a:gradFill flip="none" rotWithShape="1">
                  <a:gsLst>
                    <a:gs pos="0">
                      <a:sysClr val="window" lastClr="FFFFFF"/>
                    </a:gs>
                    <a:gs pos="30000">
                      <a:srgbClr val="FFFF99"/>
                    </a:gs>
                    <a:gs pos="70000">
                      <a:srgbClr val="FF9201"/>
                    </a:gs>
                  </a:gsLst>
                  <a:lin ang="5400000" scaled="1"/>
                  <a:tileRect/>
                </a:gradFill>
                <a:effectLst>
                  <a:glow rad="139700">
                    <a:srgbClr val="000000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서울남산체 M" pitchFamily="18" charset="-127"/>
                <a:ea typeface="서울남산체 M" pitchFamily="18" charset="-127"/>
                <a:cs typeface="Arial" pitchFamily="34" charset="0"/>
              </a:rPr>
              <a:t>사회적기업가란</a:t>
            </a:r>
            <a:r>
              <a:rPr lang="en-US" altLang="ko-KR" sz="4000" kern="0" dirty="0">
                <a:gradFill flip="none" rotWithShape="1">
                  <a:gsLst>
                    <a:gs pos="0">
                      <a:sysClr val="window" lastClr="FFFFFF"/>
                    </a:gs>
                    <a:gs pos="30000">
                      <a:srgbClr val="FFFF99"/>
                    </a:gs>
                    <a:gs pos="70000">
                      <a:srgbClr val="FF9201"/>
                    </a:gs>
                  </a:gsLst>
                  <a:lin ang="5400000" scaled="1"/>
                  <a:tileRect/>
                </a:gradFill>
                <a:effectLst>
                  <a:glow rad="139700">
                    <a:srgbClr val="000000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서울남산체 M" pitchFamily="18" charset="-127"/>
                <a:ea typeface="서울남산체 M" pitchFamily="18" charset="-127"/>
                <a:cs typeface="Arial" pitchFamily="34" charset="0"/>
              </a:rPr>
              <a:t>...</a:t>
            </a:r>
          </a:p>
        </p:txBody>
      </p:sp>
    </p:spTree>
    <p:extLst>
      <p:ext uri="{BB962C8B-B14F-4D97-AF65-F5344CB8AC3E}">
        <p14:creationId xmlns:p14="http://schemas.microsoft.com/office/powerpoint/2010/main" val="3854750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[</a:t>
            </a:r>
            <a:r>
              <a:rPr lang="ko-KR" altLang="en-US" dirty="0"/>
              <a:t>활동</a:t>
            </a:r>
            <a:r>
              <a:rPr lang="en-US" altLang="ko-KR" dirty="0"/>
              <a:t>] </a:t>
            </a:r>
            <a:r>
              <a:rPr lang="ko-KR" altLang="en-US" dirty="0" err="1"/>
              <a:t>그라민폰</a:t>
            </a:r>
            <a:r>
              <a:rPr lang="ko-KR" altLang="en-US" dirty="0"/>
              <a:t> 사례 실습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220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5" name="양쪽 모서리가 둥근 사각형 34"/>
          <p:cNvSpPr/>
          <p:nvPr/>
        </p:nvSpPr>
        <p:spPr>
          <a:xfrm>
            <a:off x="287524" y="1988840"/>
            <a:ext cx="8568952" cy="4464496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36" name="Content Placeholder 2"/>
          <p:cNvSpPr txBox="1">
            <a:spLocks/>
          </p:cNvSpPr>
          <p:nvPr/>
        </p:nvSpPr>
        <p:spPr>
          <a:xfrm>
            <a:off x="590872" y="2826795"/>
            <a:ext cx="8229600" cy="33385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1pPr>
            <a:lvl2pPr marL="4572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2pPr>
            <a:lvl3pPr marL="9144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3pPr>
            <a:lvl4pPr marL="13716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4pPr>
            <a:lvl5pPr marL="18288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dirty="0" smtClean="0"/>
              <a:t>3. </a:t>
            </a:r>
            <a:r>
              <a:rPr lang="ko-KR" altLang="en-US" sz="2000" dirty="0" smtClean="0"/>
              <a:t>각 팀에서 작성한 비즈니스 모델 캔버스를 벽에 붙입니다</a:t>
            </a:r>
            <a:r>
              <a:rPr lang="en-US" altLang="ko-KR" sz="2000" dirty="0" smtClean="0"/>
              <a:t>.</a:t>
            </a:r>
          </a:p>
          <a:p>
            <a:endParaRPr lang="en-US" altLang="ko-KR" sz="2000" dirty="0"/>
          </a:p>
          <a:p>
            <a:r>
              <a:rPr lang="en-US" altLang="ko-KR" sz="2000" dirty="0" smtClean="0"/>
              <a:t>4. Knowledge Fair</a:t>
            </a:r>
            <a:r>
              <a:rPr lang="ko-KR" altLang="en-US" sz="2000" dirty="0" smtClean="0"/>
              <a:t>를 진행합니다</a:t>
            </a:r>
            <a:r>
              <a:rPr lang="en-US" altLang="ko-KR" sz="2000" dirty="0" smtClean="0"/>
              <a:t>.</a:t>
            </a:r>
            <a:br>
              <a:rPr lang="en-US" altLang="ko-KR" sz="2000" dirty="0" smtClean="0"/>
            </a:br>
            <a:r>
              <a:rPr lang="en-US" altLang="ko-KR" sz="2000" dirty="0" smtClean="0"/>
              <a:t>   - </a:t>
            </a:r>
            <a:r>
              <a:rPr lang="ko-KR" altLang="en-US" sz="2000" dirty="0" smtClean="0"/>
              <a:t>팀에서 발표자를 선정하여 발표자는 자신의 팀 </a:t>
            </a:r>
            <a:r>
              <a:rPr lang="en-US" altLang="ko-KR" sz="2000" dirty="0" smtClean="0"/>
              <a:t>BMC</a:t>
            </a:r>
            <a:r>
              <a:rPr lang="ko-KR" altLang="en-US" sz="2000" dirty="0" smtClean="0"/>
              <a:t>앞에서 설명을 합니다</a:t>
            </a:r>
            <a:r>
              <a:rPr lang="en-US" altLang="ko-KR" sz="2000" dirty="0" smtClean="0"/>
              <a:t>.</a:t>
            </a:r>
            <a:br>
              <a:rPr lang="en-US" altLang="ko-KR" sz="2000" dirty="0" smtClean="0"/>
            </a:br>
            <a:r>
              <a:rPr lang="en-US" altLang="ko-KR" sz="2000" dirty="0" smtClean="0"/>
              <a:t>   - </a:t>
            </a:r>
            <a:r>
              <a:rPr lang="ko-KR" altLang="en-US" sz="2000" dirty="0" smtClean="0"/>
              <a:t>발표자를 제외한 팀원들은 다른 팀의 </a:t>
            </a:r>
            <a:r>
              <a:rPr lang="en-US" altLang="ko-KR" sz="2000" dirty="0" smtClean="0"/>
              <a:t>BMC</a:t>
            </a:r>
            <a:r>
              <a:rPr lang="ko-KR" altLang="en-US" sz="2000" dirty="0" smtClean="0"/>
              <a:t>를 둘러보며</a:t>
            </a:r>
            <a:r>
              <a:rPr lang="en-US" altLang="ko-KR" sz="2000" dirty="0" smtClean="0"/>
              <a:t/>
            </a:r>
            <a:br>
              <a:rPr lang="en-US" altLang="ko-KR" sz="2000" dirty="0" smtClean="0"/>
            </a:br>
            <a:r>
              <a:rPr lang="en-US" altLang="ko-KR" sz="2000" dirty="0" smtClean="0"/>
              <a:t>     </a:t>
            </a:r>
            <a:r>
              <a:rPr lang="ko-KR" altLang="en-US" sz="2000" dirty="0" smtClean="0"/>
              <a:t>발표자와 질의응답을 합니다</a:t>
            </a:r>
            <a:r>
              <a:rPr lang="en-US" altLang="ko-KR" sz="2000" dirty="0" smtClean="0"/>
              <a:t>.</a:t>
            </a:r>
          </a:p>
          <a:p>
            <a:endParaRPr lang="en-US" altLang="ko-KR" sz="2000" dirty="0"/>
          </a:p>
          <a:p>
            <a:r>
              <a:rPr lang="en-US" altLang="ko-KR" sz="2000" dirty="0" smtClean="0"/>
              <a:t>5. </a:t>
            </a:r>
            <a:r>
              <a:rPr lang="ko-KR" altLang="en-US" sz="2000" dirty="0" err="1" smtClean="0"/>
              <a:t>팀별로</a:t>
            </a:r>
            <a:r>
              <a:rPr lang="ko-KR" altLang="en-US" sz="2000" dirty="0" smtClean="0"/>
              <a:t> 의견을 듣고</a:t>
            </a:r>
            <a:r>
              <a:rPr lang="en-US" altLang="ko-KR" sz="2000" dirty="0" smtClean="0"/>
              <a:t>, </a:t>
            </a:r>
            <a:r>
              <a:rPr lang="ko-KR" altLang="en-US" sz="2000" dirty="0" smtClean="0"/>
              <a:t>강사의 피드백을 공유합니다</a:t>
            </a:r>
            <a:r>
              <a:rPr lang="en-US" altLang="ko-KR" sz="2000" dirty="0" smtClean="0"/>
              <a:t>.</a:t>
            </a:r>
          </a:p>
          <a:p>
            <a:pPr marL="342900" indent="-342900">
              <a:buFontTx/>
              <a:buChar char="-"/>
            </a:pPr>
            <a:endParaRPr lang="en-US" altLang="ko-KR" sz="2000" dirty="0"/>
          </a:p>
        </p:txBody>
      </p:sp>
      <p:sp>
        <p:nvSpPr>
          <p:cNvPr id="37" name="양쪽 모서리가 둥근 사각형 36"/>
          <p:cNvSpPr/>
          <p:nvPr/>
        </p:nvSpPr>
        <p:spPr>
          <a:xfrm>
            <a:off x="294714" y="1988840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>
                <a:solidFill>
                  <a:schemeClr val="tx1"/>
                </a:solidFill>
              </a:rPr>
              <a:t>STEP 2 .</a:t>
            </a:r>
            <a:endParaRPr lang="ko-KR" altLang="en-US" sz="2800" b="1" dirty="0">
              <a:solidFill>
                <a:schemeClr val="tx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327272" y="1988840"/>
            <a:ext cx="1478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/>
              <a:t>소요시간 </a:t>
            </a:r>
            <a:r>
              <a:rPr lang="en-US" altLang="ko-KR" sz="1400" b="1" dirty="0" smtClean="0"/>
              <a:t>:</a:t>
            </a:r>
            <a:r>
              <a:rPr lang="ko-KR" altLang="en-US" sz="1400" b="1" dirty="0"/>
              <a:t> </a:t>
            </a:r>
            <a:r>
              <a:rPr lang="en-US" altLang="ko-KR" sz="1400" b="1" dirty="0" smtClean="0"/>
              <a:t>30min</a:t>
            </a:r>
            <a:endParaRPr lang="en-US" sz="1400" b="1" dirty="0"/>
          </a:p>
        </p:txBody>
      </p:sp>
      <p:pic>
        <p:nvPicPr>
          <p:cNvPr id="39" name="Picture 2" descr="C:\Users\위현진\AppData\Local\Microsoft\Windows\Temporary Internet Files\Content.IE5\QXLNBWJK\MC900433921[1].png">
            <a:hlinkClick r:id="rId3" action="ppaction://program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522" y="1782316"/>
            <a:ext cx="638572" cy="63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0306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태양의 서커스 </a:t>
            </a:r>
            <a:r>
              <a:rPr lang="ko-KR" altLang="en-US" dirty="0" smtClean="0"/>
              <a:t>사례 </a:t>
            </a:r>
            <a:r>
              <a:rPr lang="en-US" altLang="ko-KR" dirty="0" smtClean="0"/>
              <a:t>_ </a:t>
            </a:r>
            <a:r>
              <a:rPr lang="ko-KR" altLang="en-US" dirty="0" smtClean="0"/>
              <a:t>현황 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221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80" name="그림 4" descr="cirqu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1428750"/>
            <a:ext cx="1746250" cy="174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" name="그림 7" descr="image_readmed_2011_321634_130586783542635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63" y="1414463"/>
            <a:ext cx="3176587" cy="498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" name="그림 10" descr="ScreenHunter_001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51075" y="1412875"/>
            <a:ext cx="3106738" cy="176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" name="Rectangle 68"/>
          <p:cNvSpPr>
            <a:spLocks noChangeArrowheads="1"/>
          </p:cNvSpPr>
          <p:nvPr/>
        </p:nvSpPr>
        <p:spPr bwMode="auto">
          <a:xfrm>
            <a:off x="468313" y="3429000"/>
            <a:ext cx="4889500" cy="2857500"/>
          </a:xfrm>
          <a:prstGeom prst="rect">
            <a:avLst/>
          </a:prstGeom>
          <a:solidFill>
            <a:srgbClr val="FFFFFF"/>
          </a:solidFill>
          <a:ln w="12700">
            <a:solidFill>
              <a:srgbClr val="808080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lIns="180000" tIns="108000" rIns="144000" bIns="108000"/>
          <a:lstStyle/>
          <a:p>
            <a:pPr marL="304800" indent="-304800" fontAlgn="base" latinLnBrk="0">
              <a:spcBef>
                <a:spcPct val="70000"/>
              </a:spcBef>
              <a:spcAft>
                <a:spcPct val="10000"/>
              </a:spcAft>
              <a:buClr>
                <a:srgbClr val="00CC99"/>
              </a:buClr>
              <a:buSzPct val="90000"/>
              <a:buFontTx/>
              <a:buBlip>
                <a:blip r:embed="rId6"/>
              </a:buBlip>
              <a:defRPr/>
            </a:pPr>
            <a:r>
              <a:rPr kumimoji="1" lang="ko-KR" altLang="en-US" sz="1500" b="1" dirty="0">
                <a:solidFill>
                  <a:srgbClr val="000000"/>
                </a:solidFill>
                <a:cs typeface="Arial" pitchFamily="34" charset="0"/>
              </a:rPr>
              <a:t>태양의 서커스는 한때 아코디언 연주자이자</a:t>
            </a:r>
            <a:r>
              <a:rPr kumimoji="1" lang="en-US" altLang="ko-KR" sz="1500" b="1" dirty="0">
                <a:solidFill>
                  <a:srgbClr val="000000"/>
                </a:solidFill>
                <a:cs typeface="Arial" pitchFamily="34" charset="0"/>
              </a:rPr>
              <a:t>, </a:t>
            </a:r>
            <a:r>
              <a:rPr kumimoji="1" lang="ko-KR" altLang="en-US" sz="1500" b="1" dirty="0">
                <a:solidFill>
                  <a:srgbClr val="000000"/>
                </a:solidFill>
                <a:cs typeface="Arial" pitchFamily="34" charset="0"/>
              </a:rPr>
              <a:t>죽마 곡예사이며</a:t>
            </a:r>
            <a:r>
              <a:rPr kumimoji="1" lang="en-US" altLang="ko-KR" sz="1500" b="1" dirty="0">
                <a:solidFill>
                  <a:srgbClr val="000000"/>
                </a:solidFill>
                <a:cs typeface="Arial" pitchFamily="34" charset="0"/>
              </a:rPr>
              <a:t>, </a:t>
            </a:r>
            <a:r>
              <a:rPr kumimoji="1" lang="ko-KR" altLang="en-US" sz="1500" b="1" dirty="0">
                <a:solidFill>
                  <a:srgbClr val="000000"/>
                </a:solidFill>
                <a:cs typeface="Arial" pitchFamily="34" charset="0"/>
              </a:rPr>
              <a:t>불 삼키기 묘기를 했던</a:t>
            </a:r>
            <a:r>
              <a:rPr kumimoji="1" lang="en-US" altLang="ko-KR" sz="1500" b="1" dirty="0">
                <a:solidFill>
                  <a:srgbClr val="000000"/>
                </a:solidFill>
                <a:cs typeface="Arial" pitchFamily="34" charset="0"/>
              </a:rPr>
              <a:t> ‘</a:t>
            </a:r>
            <a:r>
              <a:rPr kumimoji="1" lang="ko-KR" altLang="en-US" sz="1500" b="1" dirty="0">
                <a:solidFill>
                  <a:srgbClr val="000000"/>
                </a:solidFill>
                <a:cs typeface="Arial" pitchFamily="34" charset="0"/>
              </a:rPr>
              <a:t>기 리베르떼</a:t>
            </a:r>
            <a:r>
              <a:rPr kumimoji="1" lang="en-US" altLang="ko-KR" sz="1500" b="1" dirty="0">
                <a:solidFill>
                  <a:srgbClr val="000000"/>
                </a:solidFill>
                <a:cs typeface="Arial" pitchFamily="34" charset="0"/>
              </a:rPr>
              <a:t>’ </a:t>
            </a:r>
            <a:r>
              <a:rPr kumimoji="1" lang="ko-KR" altLang="en-US" sz="1500" b="1" dirty="0">
                <a:solidFill>
                  <a:srgbClr val="000000"/>
                </a:solidFill>
                <a:cs typeface="Arial" pitchFamily="34" charset="0"/>
              </a:rPr>
              <a:t>길거리의 서커스 단원 몇 사람과 함께 만든 단체</a:t>
            </a:r>
            <a:endParaRPr kumimoji="1" lang="en-US" altLang="ko-KR" sz="1500" b="1" dirty="0">
              <a:solidFill>
                <a:srgbClr val="000000"/>
              </a:solidFill>
              <a:cs typeface="Arial" pitchFamily="34" charset="0"/>
            </a:endParaRPr>
          </a:p>
          <a:p>
            <a:pPr marL="304800" indent="-304800" fontAlgn="base" latinLnBrk="0">
              <a:spcBef>
                <a:spcPct val="70000"/>
              </a:spcBef>
              <a:spcAft>
                <a:spcPct val="10000"/>
              </a:spcAft>
              <a:buClr>
                <a:srgbClr val="00CC99"/>
              </a:buClr>
              <a:buSzPct val="90000"/>
              <a:buFontTx/>
              <a:buBlip>
                <a:blip r:embed="rId6"/>
              </a:buBlip>
              <a:defRPr/>
            </a:pPr>
            <a:r>
              <a:rPr kumimoji="1" lang="en-US" altLang="ko-KR" sz="1500" b="1" dirty="0">
                <a:solidFill>
                  <a:srgbClr val="000000"/>
                </a:solidFill>
                <a:cs typeface="Arial" pitchFamily="34" charset="0"/>
              </a:rPr>
              <a:t>1984</a:t>
            </a:r>
            <a:r>
              <a:rPr kumimoji="1" lang="ko-KR" altLang="en-US" sz="1500" b="1" dirty="0">
                <a:solidFill>
                  <a:srgbClr val="000000"/>
                </a:solidFill>
                <a:cs typeface="Arial" pitchFamily="34" charset="0"/>
              </a:rPr>
              <a:t>년 첫 작품을 선보인 뒤</a:t>
            </a:r>
            <a:r>
              <a:rPr kumimoji="1" lang="en-US" altLang="ko-KR" sz="1500" b="1" dirty="0">
                <a:solidFill>
                  <a:srgbClr val="000000"/>
                </a:solidFill>
                <a:cs typeface="Arial" pitchFamily="34" charset="0"/>
              </a:rPr>
              <a:t>, </a:t>
            </a:r>
            <a:r>
              <a:rPr kumimoji="1" lang="ko-KR" altLang="en-US" sz="1500" b="1" dirty="0">
                <a:solidFill>
                  <a:srgbClr val="000000"/>
                </a:solidFill>
                <a:cs typeface="Arial" pitchFamily="34" charset="0"/>
              </a:rPr>
              <a:t>전 세계 </a:t>
            </a:r>
            <a:r>
              <a:rPr kumimoji="1" lang="en-US" altLang="ko-KR" sz="1500" b="1" dirty="0">
                <a:solidFill>
                  <a:srgbClr val="000000"/>
                </a:solidFill>
                <a:cs typeface="Arial" pitchFamily="34" charset="0"/>
              </a:rPr>
              <a:t>100</a:t>
            </a:r>
            <a:r>
              <a:rPr kumimoji="1" lang="ko-KR" altLang="en-US" sz="1500" b="1" dirty="0">
                <a:solidFill>
                  <a:srgbClr val="000000"/>
                </a:solidFill>
                <a:cs typeface="Arial" pitchFamily="34" charset="0"/>
              </a:rPr>
              <a:t>여 개 도시 에서 순회공연이 개최되고</a:t>
            </a:r>
            <a:r>
              <a:rPr kumimoji="1" lang="en-US" altLang="ko-KR" sz="1500" b="1" dirty="0">
                <a:solidFill>
                  <a:srgbClr val="000000"/>
                </a:solidFill>
                <a:cs typeface="Arial" pitchFamily="34" charset="0"/>
              </a:rPr>
              <a:t>, </a:t>
            </a:r>
            <a:r>
              <a:rPr kumimoji="1" lang="ko-KR" altLang="en-US" sz="1500" b="1" dirty="0" err="1">
                <a:solidFill>
                  <a:srgbClr val="000000"/>
                </a:solidFill>
                <a:cs typeface="Arial" pitchFamily="34" charset="0"/>
              </a:rPr>
              <a:t>라스베이거스와</a:t>
            </a:r>
            <a:r>
              <a:rPr kumimoji="1" lang="ko-KR" altLang="en-US" sz="1500" b="1" dirty="0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kumimoji="1" lang="ko-KR" altLang="en-US" sz="1500" b="1" dirty="0" err="1">
                <a:solidFill>
                  <a:srgbClr val="000000"/>
                </a:solidFill>
                <a:cs typeface="Arial" pitchFamily="34" charset="0"/>
              </a:rPr>
              <a:t>올란도</a:t>
            </a:r>
            <a:r>
              <a:rPr kumimoji="1" lang="ko-KR" altLang="en-US" sz="1500" b="1" dirty="0">
                <a:solidFill>
                  <a:srgbClr val="000000"/>
                </a:solidFill>
                <a:cs typeface="Arial" pitchFamily="34" charset="0"/>
              </a:rPr>
              <a:t> 디즈니월드 등에서 상설공연이 개최되는 세계적 엔터테인먼트 기업으로 성장함</a:t>
            </a:r>
            <a:r>
              <a:rPr kumimoji="1" lang="en-US" altLang="ko-KR" sz="1500" b="1" dirty="0">
                <a:solidFill>
                  <a:srgbClr val="000000"/>
                </a:solidFill>
                <a:cs typeface="Arial" pitchFamily="34" charset="0"/>
              </a:rPr>
              <a:t> </a:t>
            </a:r>
          </a:p>
          <a:p>
            <a:pPr marL="304800" indent="-304800" fontAlgn="base" latinLnBrk="0">
              <a:spcBef>
                <a:spcPct val="70000"/>
              </a:spcBef>
              <a:spcAft>
                <a:spcPct val="10000"/>
              </a:spcAft>
              <a:buClr>
                <a:srgbClr val="00CC99"/>
              </a:buClr>
              <a:buSzPct val="90000"/>
              <a:buFontTx/>
              <a:buBlip>
                <a:blip r:embed="rId6"/>
              </a:buBlip>
              <a:defRPr/>
            </a:pPr>
            <a:r>
              <a:rPr kumimoji="1" lang="en-US" altLang="ko-KR" sz="1500" b="1" dirty="0">
                <a:solidFill>
                  <a:srgbClr val="000000"/>
                </a:solidFill>
                <a:cs typeface="Arial" pitchFamily="34" charset="0"/>
              </a:rPr>
              <a:t>“</a:t>
            </a:r>
            <a:r>
              <a:rPr kumimoji="1" lang="ko-KR" altLang="en-US" sz="1500" b="1" dirty="0">
                <a:solidFill>
                  <a:srgbClr val="000000"/>
                </a:solidFill>
                <a:cs typeface="Arial" pitchFamily="34" charset="0"/>
              </a:rPr>
              <a:t>태양의 서커스는 서커스가 아니다</a:t>
            </a:r>
            <a:r>
              <a:rPr kumimoji="1" lang="en-US" altLang="ko-KR" sz="1500" b="1" dirty="0">
                <a:solidFill>
                  <a:srgbClr val="000000"/>
                </a:solidFill>
                <a:cs typeface="Arial" pitchFamily="34" charset="0"/>
              </a:rPr>
              <a:t>. </a:t>
            </a:r>
            <a:r>
              <a:rPr kumimoji="1" lang="ko-KR" altLang="en-US" sz="1500" b="1" dirty="0">
                <a:solidFill>
                  <a:srgbClr val="000000"/>
                </a:solidFill>
                <a:cs typeface="Arial" pitchFamily="34" charset="0"/>
              </a:rPr>
              <a:t>지금까지 </a:t>
            </a:r>
            <a:r>
              <a:rPr kumimoji="1" lang="en-US" altLang="ko-KR" sz="1500" b="1" dirty="0">
                <a:solidFill>
                  <a:srgbClr val="000000"/>
                </a:solidFill>
                <a:cs typeface="Arial" pitchFamily="34" charset="0"/>
              </a:rPr>
              <a:t>  </a:t>
            </a:r>
            <a:r>
              <a:rPr kumimoji="1" lang="ko-KR" altLang="en-US" sz="1500" b="1" dirty="0">
                <a:solidFill>
                  <a:srgbClr val="000000"/>
                </a:solidFill>
                <a:cs typeface="Arial" pitchFamily="34" charset="0"/>
              </a:rPr>
              <a:t>상상할 수 없었던 </a:t>
            </a:r>
            <a:r>
              <a:rPr kumimoji="1" lang="en-US" altLang="ko-KR" sz="1500" b="1" dirty="0">
                <a:solidFill>
                  <a:srgbClr val="000000"/>
                </a:solidFill>
                <a:cs typeface="Arial" pitchFamily="34" charset="0"/>
              </a:rPr>
              <a:t>`</a:t>
            </a:r>
            <a:r>
              <a:rPr kumimoji="1" lang="ko-KR" altLang="en-US" sz="1500" b="1" dirty="0">
                <a:solidFill>
                  <a:srgbClr val="000000"/>
                </a:solidFill>
                <a:cs typeface="Arial" pitchFamily="34" charset="0"/>
              </a:rPr>
              <a:t>새로운</a:t>
            </a:r>
            <a:r>
              <a:rPr kumimoji="1" lang="en-US" altLang="ko-KR" sz="1500" b="1" dirty="0">
                <a:solidFill>
                  <a:srgbClr val="000000"/>
                </a:solidFill>
                <a:cs typeface="Arial" pitchFamily="34" charset="0"/>
              </a:rPr>
              <a:t>` </a:t>
            </a:r>
            <a:r>
              <a:rPr kumimoji="1" lang="ko-KR" altLang="en-US" sz="1500" b="1" dirty="0">
                <a:solidFill>
                  <a:srgbClr val="000000"/>
                </a:solidFill>
                <a:cs typeface="Arial" pitchFamily="34" charset="0"/>
              </a:rPr>
              <a:t>엔터테인먼트로 우리 만의 방식으로 창조해낸 예술품이다</a:t>
            </a:r>
            <a:r>
              <a:rPr kumimoji="1" lang="en-US" altLang="ko-KR" sz="1500" b="1" dirty="0">
                <a:solidFill>
                  <a:srgbClr val="000000"/>
                </a:solidFill>
                <a:cs typeface="Arial" pitchFamily="34" charset="0"/>
              </a:rPr>
              <a:t>”_</a:t>
            </a:r>
            <a:r>
              <a:rPr kumimoji="1" lang="ko-KR" altLang="en-US" sz="1200" b="1" i="1" dirty="0" err="1">
                <a:solidFill>
                  <a:srgbClr val="000000"/>
                </a:solidFill>
                <a:cs typeface="Arial" pitchFamily="34" charset="0"/>
              </a:rPr>
              <a:t>라마르</a:t>
            </a:r>
            <a:r>
              <a:rPr kumimoji="1" lang="ko-KR" altLang="en-US" sz="1200" b="1" i="1" dirty="0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kumimoji="1" lang="en-US" altLang="ko-KR" sz="1200" b="1" i="1" dirty="0">
                <a:solidFill>
                  <a:srgbClr val="000000"/>
                </a:solidFill>
                <a:cs typeface="Arial" pitchFamily="34" charset="0"/>
              </a:rPr>
              <a:t>CEO</a:t>
            </a:r>
            <a:endParaRPr kumimoji="1" lang="en-US" altLang="ko-KR" sz="1500" b="1" i="1" dirty="0">
              <a:solidFill>
                <a:srgbClr val="000000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8902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태양의 서커스 성공요인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222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Rectangle 68"/>
          <p:cNvSpPr>
            <a:spLocks noChangeArrowheads="1"/>
          </p:cNvSpPr>
          <p:nvPr/>
        </p:nvSpPr>
        <p:spPr bwMode="auto">
          <a:xfrm>
            <a:off x="250824" y="1268760"/>
            <a:ext cx="8569325" cy="5040560"/>
          </a:xfrm>
          <a:prstGeom prst="rect">
            <a:avLst/>
          </a:prstGeom>
          <a:solidFill>
            <a:srgbClr val="FFFFFF"/>
          </a:solidFill>
          <a:ln w="12700">
            <a:solidFill>
              <a:srgbClr val="808080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lIns="180000" tIns="108000" rIns="144000" bIns="108000"/>
          <a:lstStyle/>
          <a:p>
            <a:pPr marL="304800" indent="-304800" fontAlgn="base" latinLnBrk="0">
              <a:spcBef>
                <a:spcPct val="70000"/>
              </a:spcBef>
              <a:spcAft>
                <a:spcPct val="10000"/>
              </a:spcAft>
              <a:buClr>
                <a:srgbClr val="00CC99"/>
              </a:buClr>
              <a:buSzPct val="90000"/>
              <a:buFontTx/>
              <a:buBlip>
                <a:blip r:embed="rId3"/>
              </a:buBlip>
              <a:defRPr/>
            </a:pPr>
            <a:r>
              <a:rPr kumimoji="1" lang="ko-KR" altLang="en-US" sz="1500" b="1" dirty="0">
                <a:solidFill>
                  <a:srgbClr val="000000"/>
                </a:solidFill>
                <a:cs typeface="Arial" pitchFamily="34" charset="0"/>
              </a:rPr>
              <a:t>제작자가 먼저 작품을 정하고 대본을 구하고 연출자를 찾고 배우를 고용 하는</a:t>
            </a:r>
            <a:r>
              <a:rPr kumimoji="1" lang="en-US" altLang="ko-KR" sz="1500" b="1" dirty="0">
                <a:solidFill>
                  <a:srgbClr val="000000"/>
                </a:solidFill>
                <a:cs typeface="Arial" pitchFamily="34" charset="0"/>
              </a:rPr>
              <a:t>`Top-down` </a:t>
            </a:r>
            <a:r>
              <a:rPr kumimoji="1" lang="ko-KR" altLang="en-US" sz="1500" b="1" dirty="0">
                <a:solidFill>
                  <a:srgbClr val="000000"/>
                </a:solidFill>
                <a:cs typeface="Arial" pitchFamily="34" charset="0"/>
              </a:rPr>
              <a:t>방식이 아니라 인재들의 능력에서 아이디어를 찾고 작품을 구성 해가는 </a:t>
            </a:r>
            <a:r>
              <a:rPr kumimoji="1" lang="en-US" altLang="ko-KR" sz="1500" b="1" dirty="0">
                <a:solidFill>
                  <a:srgbClr val="000000"/>
                </a:solidFill>
                <a:cs typeface="Arial" pitchFamily="34" charset="0"/>
              </a:rPr>
              <a:t>`Bottom-up` </a:t>
            </a:r>
            <a:r>
              <a:rPr kumimoji="1" lang="ko-KR" altLang="en-US" sz="1500" b="1" dirty="0">
                <a:solidFill>
                  <a:srgbClr val="000000"/>
                </a:solidFill>
                <a:cs typeface="Arial" pitchFamily="34" charset="0"/>
              </a:rPr>
              <a:t>방식  </a:t>
            </a:r>
            <a:r>
              <a:rPr kumimoji="1" lang="en-US" altLang="ko-KR" sz="1500" b="1" dirty="0">
                <a:solidFill>
                  <a:srgbClr val="000000"/>
                </a:solidFill>
                <a:cs typeface="Arial" pitchFamily="34" charset="0"/>
              </a:rPr>
              <a:t>+  </a:t>
            </a:r>
            <a:r>
              <a:rPr kumimoji="1" lang="ko-KR" altLang="en-US" sz="1500" b="1" dirty="0">
                <a:solidFill>
                  <a:srgbClr val="000000"/>
                </a:solidFill>
                <a:cs typeface="Arial" pitchFamily="34" charset="0"/>
              </a:rPr>
              <a:t>상시 오디션을 통해 실력 있는 인재들을 고용</a:t>
            </a:r>
            <a:r>
              <a:rPr kumimoji="1" lang="en-US" altLang="ko-KR" sz="1500" b="1" dirty="0">
                <a:solidFill>
                  <a:srgbClr val="000000"/>
                </a:solidFill>
                <a:cs typeface="Arial" pitchFamily="34" charset="0"/>
              </a:rPr>
              <a:t>, </a:t>
            </a:r>
            <a:r>
              <a:rPr kumimoji="1" lang="ko-KR" altLang="en-US" sz="1500" b="1" dirty="0">
                <a:solidFill>
                  <a:srgbClr val="000000"/>
                </a:solidFill>
                <a:cs typeface="Arial" pitchFamily="34" charset="0"/>
              </a:rPr>
              <a:t>기량 닦을 수 있게 </a:t>
            </a:r>
            <a:r>
              <a:rPr kumimoji="1" lang="ko-KR" altLang="en-US" sz="1500" b="1" dirty="0" err="1">
                <a:solidFill>
                  <a:srgbClr val="000000"/>
                </a:solidFill>
                <a:cs typeface="Arial" pitchFamily="34" charset="0"/>
              </a:rPr>
              <a:t>인프라스트럭처</a:t>
            </a:r>
            <a:r>
              <a:rPr kumimoji="1" lang="ko-KR" altLang="en-US" sz="1500" b="1" dirty="0">
                <a:solidFill>
                  <a:srgbClr val="000000"/>
                </a:solidFill>
                <a:cs typeface="Arial" pitchFamily="34" charset="0"/>
              </a:rPr>
              <a:t> 제공 </a:t>
            </a:r>
            <a:r>
              <a:rPr kumimoji="1" lang="en-US" altLang="ko-KR" sz="1500" b="1" dirty="0">
                <a:solidFill>
                  <a:srgbClr val="000000"/>
                </a:solidFill>
                <a:cs typeface="Arial" pitchFamily="34" charset="0"/>
              </a:rPr>
              <a:t>(</a:t>
            </a:r>
            <a:r>
              <a:rPr kumimoji="1" lang="ko-KR" altLang="en-US" sz="1500" b="1" dirty="0">
                <a:solidFill>
                  <a:srgbClr val="000000"/>
                </a:solidFill>
                <a:cs typeface="Arial" pitchFamily="34" charset="0"/>
              </a:rPr>
              <a:t>새로운 공연을 올리기까지 </a:t>
            </a:r>
            <a:r>
              <a:rPr kumimoji="1" lang="en-US" altLang="ko-KR" sz="1500" b="1" dirty="0">
                <a:solidFill>
                  <a:srgbClr val="000000"/>
                </a:solidFill>
                <a:cs typeface="Arial" pitchFamily="34" charset="0"/>
              </a:rPr>
              <a:t>2~3</a:t>
            </a:r>
            <a:r>
              <a:rPr kumimoji="1" lang="ko-KR" altLang="en-US" sz="1500" b="1" dirty="0">
                <a:solidFill>
                  <a:srgbClr val="000000"/>
                </a:solidFill>
                <a:cs typeface="Arial" pitchFamily="34" charset="0"/>
              </a:rPr>
              <a:t>년 투자</a:t>
            </a:r>
            <a:r>
              <a:rPr kumimoji="1" lang="en-US" altLang="ko-KR" sz="1500" b="1" dirty="0">
                <a:solidFill>
                  <a:srgbClr val="000000"/>
                </a:solidFill>
                <a:cs typeface="Arial" pitchFamily="34" charset="0"/>
              </a:rPr>
              <a:t>)</a:t>
            </a:r>
          </a:p>
          <a:p>
            <a:pPr marL="304800" indent="-304800" fontAlgn="base" latinLnBrk="0">
              <a:spcBef>
                <a:spcPct val="70000"/>
              </a:spcBef>
              <a:spcAft>
                <a:spcPct val="10000"/>
              </a:spcAft>
              <a:buClr>
                <a:srgbClr val="00CC99"/>
              </a:buClr>
              <a:buSzPct val="90000"/>
              <a:buFontTx/>
              <a:buBlip>
                <a:blip r:embed="rId3"/>
              </a:buBlip>
              <a:defRPr/>
            </a:pPr>
            <a:r>
              <a:rPr kumimoji="1" lang="ko-KR" altLang="en-US" sz="1500" b="1" dirty="0">
                <a:solidFill>
                  <a:srgbClr val="000000"/>
                </a:solidFill>
                <a:cs typeface="Arial" pitchFamily="34" charset="0"/>
              </a:rPr>
              <a:t>공연예술기업도 얼마든지 투자를 유치하고</a:t>
            </a:r>
            <a:r>
              <a:rPr kumimoji="1" lang="en-US" altLang="ko-KR" sz="1500" b="1" dirty="0">
                <a:solidFill>
                  <a:srgbClr val="000000"/>
                </a:solidFill>
                <a:cs typeface="Arial" pitchFamily="34" charset="0"/>
              </a:rPr>
              <a:t>, </a:t>
            </a:r>
            <a:r>
              <a:rPr kumimoji="1" lang="ko-KR" altLang="en-US" sz="1500" b="1" dirty="0">
                <a:solidFill>
                  <a:srgbClr val="000000"/>
                </a:solidFill>
                <a:cs typeface="Arial" pitchFamily="34" charset="0"/>
              </a:rPr>
              <a:t>투자자들에게 수익을 돌려줄 수 있다는 것을 증명</a:t>
            </a:r>
            <a:r>
              <a:rPr kumimoji="1" lang="en-US" altLang="ko-KR" sz="1500" b="1" dirty="0">
                <a:solidFill>
                  <a:srgbClr val="000000"/>
                </a:solidFill>
                <a:cs typeface="Arial" pitchFamily="34" charset="0"/>
              </a:rPr>
              <a:t>. </a:t>
            </a:r>
            <a:r>
              <a:rPr kumimoji="1" lang="ko-KR" altLang="en-US" sz="1500" b="1" dirty="0">
                <a:solidFill>
                  <a:srgbClr val="000000"/>
                </a:solidFill>
                <a:cs typeface="Arial" pitchFamily="34" charset="0"/>
              </a:rPr>
              <a:t>실제 우리나라 행정공제회는</a:t>
            </a:r>
            <a:r>
              <a:rPr kumimoji="1" lang="en-US" altLang="ko-KR" sz="1500" b="1" dirty="0">
                <a:solidFill>
                  <a:srgbClr val="000000"/>
                </a:solidFill>
                <a:cs typeface="Arial" pitchFamily="34" charset="0"/>
              </a:rPr>
              <a:t>‘</a:t>
            </a:r>
            <a:r>
              <a:rPr kumimoji="1" lang="ko-KR" altLang="en-US" sz="1500" b="1" dirty="0" err="1">
                <a:solidFill>
                  <a:srgbClr val="000000"/>
                </a:solidFill>
                <a:cs typeface="Arial" pitchFamily="34" charset="0"/>
              </a:rPr>
              <a:t>퀴담</a:t>
            </a:r>
            <a:r>
              <a:rPr kumimoji="1" lang="en-US" altLang="ko-KR" sz="1500" b="1" dirty="0">
                <a:solidFill>
                  <a:srgbClr val="000000"/>
                </a:solidFill>
                <a:cs typeface="Arial" pitchFamily="34" charset="0"/>
              </a:rPr>
              <a:t>’ </a:t>
            </a:r>
            <a:r>
              <a:rPr kumimoji="1" lang="ko-KR" altLang="en-US" sz="1500" b="1" dirty="0">
                <a:solidFill>
                  <a:srgbClr val="000000"/>
                </a:solidFill>
                <a:cs typeface="Arial" pitchFamily="34" charset="0"/>
              </a:rPr>
              <a:t>공연에 </a:t>
            </a:r>
            <a:r>
              <a:rPr kumimoji="1" lang="en-US" altLang="ko-KR" sz="1500" b="1" dirty="0">
                <a:solidFill>
                  <a:srgbClr val="000000"/>
                </a:solidFill>
                <a:cs typeface="Arial" pitchFamily="34" charset="0"/>
              </a:rPr>
              <a:t>27</a:t>
            </a:r>
            <a:r>
              <a:rPr kumimoji="1" lang="ko-KR" altLang="en-US" sz="1500" b="1" dirty="0" err="1">
                <a:solidFill>
                  <a:srgbClr val="000000"/>
                </a:solidFill>
                <a:cs typeface="Arial" pitchFamily="34" charset="0"/>
              </a:rPr>
              <a:t>억원을</a:t>
            </a:r>
            <a:r>
              <a:rPr kumimoji="1" lang="ko-KR" altLang="en-US" sz="1500" b="1" dirty="0">
                <a:solidFill>
                  <a:srgbClr val="000000"/>
                </a:solidFill>
                <a:cs typeface="Arial" pitchFamily="34" charset="0"/>
              </a:rPr>
              <a:t> 투자</a:t>
            </a:r>
            <a:r>
              <a:rPr kumimoji="1" lang="en-US" altLang="ko-KR" sz="1500" b="1" dirty="0">
                <a:solidFill>
                  <a:srgbClr val="000000"/>
                </a:solidFill>
                <a:cs typeface="Arial" pitchFamily="34" charset="0"/>
              </a:rPr>
              <a:t>, 9.49%</a:t>
            </a:r>
            <a:r>
              <a:rPr kumimoji="1" lang="ko-KR" altLang="en-US" sz="1500" b="1" dirty="0">
                <a:solidFill>
                  <a:srgbClr val="000000"/>
                </a:solidFill>
                <a:cs typeface="Arial" pitchFamily="34" charset="0"/>
              </a:rPr>
              <a:t>의 수익률을 올림</a:t>
            </a:r>
            <a:r>
              <a:rPr kumimoji="1" lang="en-US" altLang="ko-KR" sz="1500" b="1" dirty="0">
                <a:solidFill>
                  <a:srgbClr val="000000"/>
                </a:solidFill>
                <a:cs typeface="Arial" pitchFamily="34" charset="0"/>
              </a:rPr>
              <a:t>     - </a:t>
            </a:r>
            <a:r>
              <a:rPr kumimoji="1" lang="ko-KR" altLang="en-US" sz="1500" b="1" dirty="0">
                <a:solidFill>
                  <a:srgbClr val="000000"/>
                </a:solidFill>
                <a:cs typeface="Arial" pitchFamily="34" charset="0"/>
              </a:rPr>
              <a:t>하나의 성공이 또 다른 투자를 끌어들이고 이익의 </a:t>
            </a:r>
            <a:r>
              <a:rPr kumimoji="1" lang="en-US" altLang="ko-KR" sz="1500" b="1" dirty="0">
                <a:solidFill>
                  <a:srgbClr val="000000"/>
                </a:solidFill>
                <a:cs typeface="Arial" pitchFamily="34" charset="0"/>
              </a:rPr>
              <a:t>70% </a:t>
            </a:r>
            <a:r>
              <a:rPr kumimoji="1" lang="ko-KR" altLang="en-US" sz="1500" b="1" dirty="0">
                <a:solidFill>
                  <a:srgbClr val="000000"/>
                </a:solidFill>
                <a:cs typeface="Arial" pitchFamily="34" charset="0"/>
              </a:rPr>
              <a:t>새로운 프로젝트에 재투자</a:t>
            </a:r>
            <a:endParaRPr kumimoji="1" lang="en-US" altLang="ko-KR" sz="1500" b="1" dirty="0">
              <a:solidFill>
                <a:srgbClr val="000000"/>
              </a:solidFill>
              <a:cs typeface="Arial" pitchFamily="34" charset="0"/>
            </a:endParaRPr>
          </a:p>
          <a:p>
            <a:pPr marL="304800" indent="-304800" fontAlgn="base" latinLnBrk="0">
              <a:spcBef>
                <a:spcPct val="70000"/>
              </a:spcBef>
              <a:spcAft>
                <a:spcPct val="10000"/>
              </a:spcAft>
              <a:buClr>
                <a:srgbClr val="00CC99"/>
              </a:buClr>
              <a:buSzPct val="90000"/>
              <a:buFontTx/>
              <a:buBlip>
                <a:blip r:embed="rId3"/>
              </a:buBlip>
              <a:defRPr/>
            </a:pPr>
            <a:r>
              <a:rPr kumimoji="1" lang="ko-KR" altLang="en-US" sz="1500" b="1" dirty="0">
                <a:solidFill>
                  <a:srgbClr val="000000"/>
                </a:solidFill>
                <a:cs typeface="Arial" pitchFamily="34" charset="0"/>
              </a:rPr>
              <a:t>시장 변화를 읽고 미국 </a:t>
            </a:r>
            <a:r>
              <a:rPr kumimoji="1" lang="ko-KR" altLang="en-US" sz="1500" b="1" dirty="0" err="1">
                <a:solidFill>
                  <a:srgbClr val="000000"/>
                </a:solidFill>
                <a:cs typeface="Arial" pitchFamily="34" charset="0"/>
              </a:rPr>
              <a:t>라스베이거스</a:t>
            </a:r>
            <a:r>
              <a:rPr kumimoji="1" lang="ko-KR" altLang="en-US" sz="1500" b="1" dirty="0">
                <a:solidFill>
                  <a:srgbClr val="000000"/>
                </a:solidFill>
                <a:cs typeface="Arial" pitchFamily="34" charset="0"/>
              </a:rPr>
              <a:t> 업계와 맺은 </a:t>
            </a:r>
            <a:r>
              <a:rPr kumimoji="1" lang="en-US" altLang="ko-KR" sz="1500" b="1" dirty="0">
                <a:solidFill>
                  <a:srgbClr val="000000"/>
                </a:solidFill>
                <a:cs typeface="Arial" pitchFamily="34" charset="0"/>
              </a:rPr>
              <a:t>`</a:t>
            </a:r>
            <a:r>
              <a:rPr kumimoji="1" lang="ko-KR" altLang="en-US" sz="1500" b="1" dirty="0" err="1">
                <a:solidFill>
                  <a:srgbClr val="000000"/>
                </a:solidFill>
                <a:cs typeface="Arial" pitchFamily="34" charset="0"/>
              </a:rPr>
              <a:t>파트너십도</a:t>
            </a:r>
            <a:r>
              <a:rPr kumimoji="1" lang="ko-KR" altLang="en-US" sz="1500" b="1" dirty="0">
                <a:solidFill>
                  <a:srgbClr val="000000"/>
                </a:solidFill>
                <a:cs typeface="Arial" pitchFamily="34" charset="0"/>
              </a:rPr>
              <a:t> 성공 요인</a:t>
            </a:r>
            <a:r>
              <a:rPr kumimoji="1" lang="en-US" altLang="ko-KR" sz="1500" b="1" dirty="0">
                <a:solidFill>
                  <a:srgbClr val="000000"/>
                </a:solidFill>
                <a:cs typeface="Arial" pitchFamily="34" charset="0"/>
              </a:rPr>
              <a:t> : 90</a:t>
            </a:r>
            <a:r>
              <a:rPr kumimoji="1" lang="ko-KR" altLang="en-US" sz="1500" b="1" dirty="0">
                <a:solidFill>
                  <a:srgbClr val="000000"/>
                </a:solidFill>
                <a:cs typeface="Arial" pitchFamily="34" charset="0"/>
              </a:rPr>
              <a:t>년대 들어 </a:t>
            </a:r>
            <a:r>
              <a:rPr kumimoji="1" lang="ko-KR" altLang="en-US" sz="1500" b="1" dirty="0" err="1">
                <a:solidFill>
                  <a:srgbClr val="000000"/>
                </a:solidFill>
                <a:cs typeface="Arial" pitchFamily="34" charset="0"/>
              </a:rPr>
              <a:t>라스베이거스</a:t>
            </a:r>
            <a:r>
              <a:rPr kumimoji="1" lang="ko-KR" altLang="en-US" sz="1500" b="1" dirty="0">
                <a:solidFill>
                  <a:srgbClr val="000000"/>
                </a:solidFill>
                <a:cs typeface="Arial" pitchFamily="34" charset="0"/>
              </a:rPr>
              <a:t> 호텔들은 </a:t>
            </a:r>
            <a:r>
              <a:rPr kumimoji="1" lang="ko-KR" altLang="en-US" sz="1500" b="1" dirty="0" err="1">
                <a:solidFill>
                  <a:srgbClr val="000000"/>
                </a:solidFill>
                <a:cs typeface="Arial" pitchFamily="34" charset="0"/>
              </a:rPr>
              <a:t>더이상</a:t>
            </a:r>
            <a:r>
              <a:rPr kumimoji="1" lang="ko-KR" altLang="en-US" sz="1500" b="1" dirty="0">
                <a:solidFill>
                  <a:srgbClr val="000000"/>
                </a:solidFill>
                <a:cs typeface="Arial" pitchFamily="34" charset="0"/>
              </a:rPr>
              <a:t> 카지노 기계만으로는 수지가 맞지 않자 각종 </a:t>
            </a:r>
            <a:r>
              <a:rPr kumimoji="1" lang="ko-KR" altLang="en-US" sz="1500" b="1" dirty="0" err="1">
                <a:solidFill>
                  <a:srgbClr val="000000"/>
                </a:solidFill>
                <a:cs typeface="Arial" pitchFamily="34" charset="0"/>
              </a:rPr>
              <a:t>컨벤션</a:t>
            </a:r>
            <a:r>
              <a:rPr kumimoji="1" lang="ko-KR" altLang="en-US" sz="1500" b="1" dirty="0">
                <a:solidFill>
                  <a:srgbClr val="000000"/>
                </a:solidFill>
                <a:cs typeface="Arial" pitchFamily="34" charset="0"/>
              </a:rPr>
              <a:t> 행사와 스포츠 경기 유치</a:t>
            </a:r>
            <a:r>
              <a:rPr kumimoji="1" lang="en-US" altLang="ko-KR" sz="1500" b="1" dirty="0">
                <a:solidFill>
                  <a:srgbClr val="000000"/>
                </a:solidFill>
                <a:cs typeface="Arial" pitchFamily="34" charset="0"/>
              </a:rPr>
              <a:t>, </a:t>
            </a:r>
            <a:r>
              <a:rPr kumimoji="1" lang="ko-KR" altLang="en-US" sz="1500" b="1" dirty="0">
                <a:solidFill>
                  <a:srgbClr val="000000"/>
                </a:solidFill>
                <a:cs typeface="Arial" pitchFamily="34" charset="0"/>
              </a:rPr>
              <a:t>공연을 올리기 시작</a:t>
            </a:r>
            <a:r>
              <a:rPr kumimoji="1" lang="en-US" altLang="ko-KR" sz="1500" b="1" dirty="0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kumimoji="1" lang="en-US" altLang="ko-KR" sz="1500" b="1" dirty="0">
                <a:solidFill>
                  <a:srgbClr val="000000"/>
                </a:solidFill>
                <a:cs typeface="Arial" pitchFamily="34" charset="0"/>
                <a:sym typeface="Wingdings" pitchFamily="2" charset="2"/>
              </a:rPr>
              <a:t> </a:t>
            </a:r>
            <a:r>
              <a:rPr kumimoji="1" lang="ko-KR" altLang="en-US" sz="1500" b="1" dirty="0">
                <a:solidFill>
                  <a:srgbClr val="000000"/>
                </a:solidFill>
                <a:cs typeface="Arial" pitchFamily="34" charset="0"/>
              </a:rPr>
              <a:t>이런 업계의 변화를 정확히 읽어낸 공연 기획함</a:t>
            </a:r>
            <a:endParaRPr kumimoji="1" lang="en-US" altLang="ko-KR" sz="1500" b="1" dirty="0">
              <a:solidFill>
                <a:srgbClr val="000000"/>
              </a:solidFill>
              <a:cs typeface="Arial" pitchFamily="34" charset="0"/>
            </a:endParaRPr>
          </a:p>
          <a:p>
            <a:pPr marL="304800" indent="-304800" fontAlgn="base" latinLnBrk="0">
              <a:spcBef>
                <a:spcPct val="70000"/>
              </a:spcBef>
              <a:spcAft>
                <a:spcPct val="10000"/>
              </a:spcAft>
              <a:buClr>
                <a:srgbClr val="00CC99"/>
              </a:buClr>
              <a:buSzPct val="90000"/>
              <a:buFontTx/>
              <a:buBlip>
                <a:blip r:embed="rId3"/>
              </a:buBlip>
              <a:defRPr/>
            </a:pPr>
            <a:r>
              <a:rPr kumimoji="1" lang="ko-KR" altLang="en-US" sz="1500" b="1" dirty="0">
                <a:solidFill>
                  <a:srgbClr val="000000"/>
                </a:solidFill>
                <a:cs typeface="Arial" pitchFamily="34" charset="0"/>
              </a:rPr>
              <a:t>공연예술계는 공연을 하면 할수록 늘어나는 비용</a:t>
            </a:r>
            <a:r>
              <a:rPr kumimoji="1" lang="en-US" altLang="ko-KR" sz="1500" b="1" dirty="0">
                <a:solidFill>
                  <a:srgbClr val="000000"/>
                </a:solidFill>
                <a:cs typeface="Arial" pitchFamily="34" charset="0"/>
              </a:rPr>
              <a:t>, </a:t>
            </a:r>
            <a:r>
              <a:rPr kumimoji="1" lang="ko-KR" altLang="en-US" sz="1500" b="1" dirty="0">
                <a:solidFill>
                  <a:srgbClr val="000000"/>
                </a:solidFill>
                <a:cs typeface="Arial" pitchFamily="34" charset="0"/>
              </a:rPr>
              <a:t>줄어드는 외부 지원금</a:t>
            </a:r>
            <a:r>
              <a:rPr kumimoji="1" lang="en-US" altLang="ko-KR" sz="1500" b="1" dirty="0">
                <a:solidFill>
                  <a:srgbClr val="000000"/>
                </a:solidFill>
                <a:cs typeface="Arial" pitchFamily="34" charset="0"/>
              </a:rPr>
              <a:t>, </a:t>
            </a:r>
            <a:r>
              <a:rPr kumimoji="1" lang="ko-KR" altLang="en-US" sz="1500" b="1" dirty="0">
                <a:solidFill>
                  <a:srgbClr val="000000"/>
                </a:solidFill>
                <a:cs typeface="Arial" pitchFamily="34" charset="0"/>
              </a:rPr>
              <a:t>정체된 관객 수 등으로 수입과 지출 사이에 격차가 벌어지는 </a:t>
            </a:r>
            <a:r>
              <a:rPr kumimoji="1" lang="ko-KR" altLang="en-US" sz="1500" b="1" dirty="0" err="1">
                <a:solidFill>
                  <a:srgbClr val="000000"/>
                </a:solidFill>
                <a:cs typeface="Arial" pitchFamily="34" charset="0"/>
              </a:rPr>
              <a:t>인컴</a:t>
            </a:r>
            <a:r>
              <a:rPr kumimoji="1" lang="ko-KR" altLang="en-US" sz="1500" b="1" dirty="0">
                <a:solidFill>
                  <a:srgbClr val="000000"/>
                </a:solidFill>
                <a:cs typeface="Arial" pitchFamily="34" charset="0"/>
              </a:rPr>
              <a:t> 갭</a:t>
            </a:r>
            <a:r>
              <a:rPr kumimoji="1" lang="en-US" altLang="ko-KR" sz="1500" b="1" dirty="0">
                <a:solidFill>
                  <a:srgbClr val="000000"/>
                </a:solidFill>
                <a:cs typeface="Arial" pitchFamily="34" charset="0"/>
              </a:rPr>
              <a:t>(Income gap)</a:t>
            </a:r>
            <a:r>
              <a:rPr kumimoji="1" lang="ko-KR" altLang="en-US" sz="1500" b="1" dirty="0">
                <a:solidFill>
                  <a:srgbClr val="000000"/>
                </a:solidFill>
                <a:cs typeface="Arial" pitchFamily="34" charset="0"/>
              </a:rPr>
              <a:t>현상 겪게 됨</a:t>
            </a:r>
            <a:r>
              <a:rPr kumimoji="1" lang="en-US" altLang="ko-KR" sz="1500" b="1" dirty="0">
                <a:solidFill>
                  <a:srgbClr val="000000"/>
                </a:solidFill>
                <a:cs typeface="Arial" pitchFamily="34" charset="0"/>
              </a:rPr>
              <a:t/>
            </a:r>
            <a:br>
              <a:rPr kumimoji="1" lang="en-US" altLang="ko-KR" sz="1500" b="1" dirty="0">
                <a:solidFill>
                  <a:srgbClr val="000000"/>
                </a:solidFill>
                <a:cs typeface="Arial" pitchFamily="34" charset="0"/>
              </a:rPr>
            </a:br>
            <a:r>
              <a:rPr kumimoji="1" lang="en-US" altLang="ko-KR" sz="1500" b="1" dirty="0">
                <a:solidFill>
                  <a:srgbClr val="000000"/>
                </a:solidFill>
                <a:cs typeface="Arial" pitchFamily="34" charset="0"/>
              </a:rPr>
              <a:t/>
            </a:r>
            <a:br>
              <a:rPr kumimoji="1" lang="en-US" altLang="ko-KR" sz="1500" b="1" dirty="0">
                <a:solidFill>
                  <a:srgbClr val="000000"/>
                </a:solidFill>
                <a:cs typeface="Arial" pitchFamily="34" charset="0"/>
              </a:rPr>
            </a:br>
            <a:r>
              <a:rPr kumimoji="1" lang="en-US" altLang="ko-KR" sz="1500" b="1" dirty="0">
                <a:solidFill>
                  <a:srgbClr val="000000"/>
                </a:solidFill>
                <a:cs typeface="Arial" pitchFamily="34" charset="0"/>
                <a:sym typeface="Wingdings" pitchFamily="2" charset="2"/>
              </a:rPr>
              <a:t> </a:t>
            </a:r>
            <a:r>
              <a:rPr kumimoji="1" lang="ko-KR" altLang="en-US" sz="1500" b="1" dirty="0">
                <a:solidFill>
                  <a:srgbClr val="000000"/>
                </a:solidFill>
                <a:cs typeface="Arial" pitchFamily="34" charset="0"/>
              </a:rPr>
              <a:t>그러나 태양의 서커스는 독자적 비즈니스 모델을 구축해 이러한 한계를 뛰어넘음</a:t>
            </a:r>
            <a:r>
              <a:rPr kumimoji="1" lang="en-US" altLang="ko-KR" sz="1500" b="1" dirty="0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kumimoji="1" lang="ko-KR" altLang="en-US" sz="1500" b="1" dirty="0" err="1">
                <a:solidFill>
                  <a:srgbClr val="000000"/>
                </a:solidFill>
                <a:cs typeface="Arial" pitchFamily="34" charset="0"/>
              </a:rPr>
              <a:t>라마르</a:t>
            </a:r>
            <a:r>
              <a:rPr kumimoji="1" lang="ko-KR" altLang="en-US" sz="1500" b="1" dirty="0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kumimoji="1" lang="en-US" altLang="ko-KR" sz="1500" b="1" dirty="0">
                <a:solidFill>
                  <a:srgbClr val="000000"/>
                </a:solidFill>
                <a:cs typeface="Arial" pitchFamily="34" charset="0"/>
              </a:rPr>
              <a:t>CEO</a:t>
            </a:r>
            <a:r>
              <a:rPr kumimoji="1" lang="ko-KR" altLang="en-US" sz="1500" b="1" dirty="0">
                <a:solidFill>
                  <a:srgbClr val="000000"/>
                </a:solidFill>
                <a:cs typeface="Arial" pitchFamily="34" charset="0"/>
              </a:rPr>
              <a:t>는 </a:t>
            </a:r>
            <a:r>
              <a:rPr kumimoji="1" lang="en-US" altLang="ko-KR" sz="1500" b="1" dirty="0">
                <a:solidFill>
                  <a:srgbClr val="000000"/>
                </a:solidFill>
                <a:cs typeface="Arial" pitchFamily="34" charset="0"/>
              </a:rPr>
              <a:t>"</a:t>
            </a:r>
            <a:r>
              <a:rPr kumimoji="1" lang="ko-KR" altLang="en-US" sz="1500" b="1" dirty="0">
                <a:solidFill>
                  <a:srgbClr val="000000"/>
                </a:solidFill>
                <a:cs typeface="Arial" pitchFamily="34" charset="0"/>
              </a:rPr>
              <a:t>우리는 순진하게 무조건 창조성만 강조하지는 않는다</a:t>
            </a:r>
            <a:r>
              <a:rPr kumimoji="1" lang="en-US" altLang="ko-KR" sz="1500" b="1" dirty="0">
                <a:solidFill>
                  <a:srgbClr val="000000"/>
                </a:solidFill>
                <a:cs typeface="Arial" pitchFamily="34" charset="0"/>
              </a:rPr>
              <a:t>. </a:t>
            </a:r>
            <a:r>
              <a:rPr kumimoji="1" lang="ko-KR" altLang="en-US" sz="1500" b="1" dirty="0">
                <a:solidFill>
                  <a:srgbClr val="000000"/>
                </a:solidFill>
                <a:cs typeface="Arial" pitchFamily="34" charset="0"/>
              </a:rPr>
              <a:t>비즈니스 측면으로 도 이익이 날 수 있도록 치밀하게 계획하고 있다</a:t>
            </a:r>
            <a:r>
              <a:rPr kumimoji="1" lang="en-US" altLang="ko-KR" sz="1500" b="1" dirty="0">
                <a:solidFill>
                  <a:srgbClr val="000000"/>
                </a:solidFill>
                <a:cs typeface="Arial" pitchFamily="34" charset="0"/>
              </a:rPr>
              <a:t>"</a:t>
            </a:r>
            <a:r>
              <a:rPr kumimoji="1" lang="ko-KR" altLang="en-US" sz="1500" b="1" dirty="0">
                <a:solidFill>
                  <a:srgbClr val="000000"/>
                </a:solidFill>
                <a:cs typeface="Arial" pitchFamily="34" charset="0"/>
              </a:rPr>
              <a:t>고 강조</a:t>
            </a:r>
            <a:endParaRPr kumimoji="1" lang="en-US" altLang="ko-KR" sz="1500" b="1" dirty="0">
              <a:solidFill>
                <a:srgbClr val="000000"/>
              </a:solidFill>
              <a:cs typeface="Arial" pitchFamily="34" charset="0"/>
            </a:endParaRPr>
          </a:p>
          <a:p>
            <a:pPr marL="304800" indent="-304800" fontAlgn="base" latinLnBrk="0">
              <a:spcBef>
                <a:spcPct val="70000"/>
              </a:spcBef>
              <a:spcAft>
                <a:spcPct val="10000"/>
              </a:spcAft>
              <a:buClr>
                <a:srgbClr val="00CC99"/>
              </a:buClr>
              <a:buSzPct val="90000"/>
              <a:defRPr/>
            </a:pPr>
            <a:r>
              <a:rPr kumimoji="1" lang="en-US" altLang="ko-KR" sz="1500" b="1" dirty="0">
                <a:solidFill>
                  <a:srgbClr val="000000"/>
                </a:solidFill>
                <a:cs typeface="Arial" pitchFamily="34" charset="0"/>
                <a:sym typeface="Wingdings" pitchFamily="2" charset="2"/>
              </a:rPr>
              <a:t>      </a:t>
            </a:r>
            <a:r>
              <a:rPr kumimoji="1" lang="ko-KR" altLang="en-US" sz="1500" b="1" dirty="0" err="1">
                <a:solidFill>
                  <a:srgbClr val="000000"/>
                </a:solidFill>
                <a:cs typeface="Arial" pitchFamily="34" charset="0"/>
                <a:sym typeface="Wingdings" pitchFamily="2" charset="2"/>
              </a:rPr>
              <a:t>블루오션</a:t>
            </a:r>
            <a:r>
              <a:rPr kumimoji="1" lang="ko-KR" altLang="en-US" sz="1500" b="1" dirty="0">
                <a:solidFill>
                  <a:srgbClr val="000000"/>
                </a:solidFill>
                <a:cs typeface="Arial" pitchFamily="34" charset="0"/>
                <a:sym typeface="Wingdings" pitchFamily="2" charset="2"/>
              </a:rPr>
              <a:t> 전략 취함 </a:t>
            </a:r>
            <a:r>
              <a:rPr kumimoji="1" lang="en-US" altLang="ko-KR" sz="1500" b="1" dirty="0">
                <a:solidFill>
                  <a:srgbClr val="000000"/>
                </a:solidFill>
                <a:cs typeface="Arial" pitchFamily="34" charset="0"/>
                <a:sym typeface="Wingdings" pitchFamily="2" charset="2"/>
              </a:rPr>
              <a:t>: </a:t>
            </a:r>
            <a:r>
              <a:rPr kumimoji="1" lang="ko-KR" altLang="en-US" sz="1500" b="1" dirty="0">
                <a:solidFill>
                  <a:srgbClr val="000000"/>
                </a:solidFill>
                <a:cs typeface="Arial" pitchFamily="34" charset="0"/>
                <a:sym typeface="Wingdings" pitchFamily="2" charset="2"/>
              </a:rPr>
              <a:t>기존 </a:t>
            </a:r>
            <a:r>
              <a:rPr kumimoji="1" lang="en-US" altLang="ko-KR" sz="1500" b="1" dirty="0">
                <a:solidFill>
                  <a:srgbClr val="000000"/>
                </a:solidFill>
                <a:cs typeface="Arial" pitchFamily="34" charset="0"/>
                <a:sym typeface="Wingdings" pitchFamily="2" charset="2"/>
              </a:rPr>
              <a:t>BMC</a:t>
            </a:r>
            <a:r>
              <a:rPr kumimoji="1" lang="ko-KR" altLang="en-US" sz="1500" b="1" dirty="0">
                <a:solidFill>
                  <a:srgbClr val="000000"/>
                </a:solidFill>
                <a:cs typeface="Arial" pitchFamily="34" charset="0"/>
                <a:sym typeface="Wingdings" pitchFamily="2" charset="2"/>
              </a:rPr>
              <a:t>상 문제요소 제거</a:t>
            </a:r>
            <a:r>
              <a:rPr kumimoji="1" lang="en-US" altLang="ko-KR" sz="1500" b="1" dirty="0">
                <a:solidFill>
                  <a:srgbClr val="000000"/>
                </a:solidFill>
                <a:cs typeface="Arial" pitchFamily="34" charset="0"/>
                <a:sym typeface="Wingdings" pitchFamily="2" charset="2"/>
              </a:rPr>
              <a:t>, </a:t>
            </a:r>
            <a:r>
              <a:rPr kumimoji="1" lang="ko-KR" altLang="en-US" sz="1500" b="1" dirty="0">
                <a:solidFill>
                  <a:srgbClr val="000000"/>
                </a:solidFill>
                <a:cs typeface="Arial" pitchFamily="34" charset="0"/>
                <a:sym typeface="Wingdings" pitchFamily="2" charset="2"/>
              </a:rPr>
              <a:t>감소 </a:t>
            </a:r>
            <a:r>
              <a:rPr kumimoji="1" lang="en-US" altLang="ko-KR" sz="1500" b="1" dirty="0">
                <a:solidFill>
                  <a:srgbClr val="000000"/>
                </a:solidFill>
                <a:cs typeface="Arial" pitchFamily="34" charset="0"/>
                <a:sym typeface="Wingdings" pitchFamily="2" charset="2"/>
              </a:rPr>
              <a:t>&amp; </a:t>
            </a:r>
            <a:r>
              <a:rPr kumimoji="1" lang="ko-KR" altLang="en-US" sz="1500" b="1" dirty="0">
                <a:solidFill>
                  <a:srgbClr val="000000"/>
                </a:solidFill>
                <a:cs typeface="Arial" pitchFamily="34" charset="0"/>
                <a:sym typeface="Wingdings" pitchFamily="2" charset="2"/>
              </a:rPr>
              <a:t>새로운 혁신요소 증가</a:t>
            </a:r>
            <a:r>
              <a:rPr kumimoji="1" lang="en-US" altLang="ko-KR" sz="1500" b="1" dirty="0">
                <a:solidFill>
                  <a:srgbClr val="000000"/>
                </a:solidFill>
                <a:cs typeface="Arial" pitchFamily="34" charset="0"/>
                <a:sym typeface="Wingdings" pitchFamily="2" charset="2"/>
              </a:rPr>
              <a:t>, </a:t>
            </a:r>
            <a:r>
              <a:rPr kumimoji="1" lang="ko-KR" altLang="en-US" sz="1500" b="1" dirty="0">
                <a:solidFill>
                  <a:srgbClr val="000000"/>
                </a:solidFill>
                <a:cs typeface="Arial" pitchFamily="34" charset="0"/>
                <a:sym typeface="Wingdings" pitchFamily="2" charset="2"/>
              </a:rPr>
              <a:t>창조</a:t>
            </a:r>
            <a:endParaRPr kumimoji="1" lang="en-US" altLang="ko-KR" sz="1500" b="1" dirty="0">
              <a:solidFill>
                <a:srgbClr val="000000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0652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dirty="0" err="1"/>
              <a:t>블루오션</a:t>
            </a:r>
            <a:r>
              <a:rPr lang="ko-KR" altLang="en-US" dirty="0"/>
              <a:t> 전략 </a:t>
            </a:r>
            <a:r>
              <a:rPr lang="en-US" altLang="ko-KR" dirty="0"/>
              <a:t>_ BMC </a:t>
            </a:r>
            <a:r>
              <a:rPr lang="ko-KR" altLang="en-US" dirty="0"/>
              <a:t>요소의 제거</a:t>
            </a:r>
            <a:r>
              <a:rPr lang="en-US" altLang="ko-KR" dirty="0"/>
              <a:t>, </a:t>
            </a:r>
            <a:r>
              <a:rPr lang="ko-KR" altLang="en-US" dirty="0"/>
              <a:t>감소</a:t>
            </a:r>
            <a:r>
              <a:rPr lang="en-US" altLang="ko-KR" dirty="0"/>
              <a:t>, </a:t>
            </a:r>
            <a:r>
              <a:rPr lang="ko-KR" altLang="en-US" dirty="0"/>
              <a:t>증가</a:t>
            </a:r>
            <a:r>
              <a:rPr lang="en-US" altLang="ko-KR" dirty="0"/>
              <a:t>, </a:t>
            </a:r>
            <a:r>
              <a:rPr lang="ko-KR" altLang="en-US" dirty="0"/>
              <a:t>창조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223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Rectangle 68"/>
          <p:cNvSpPr>
            <a:spLocks noChangeArrowheads="1"/>
          </p:cNvSpPr>
          <p:nvPr/>
        </p:nvSpPr>
        <p:spPr bwMode="auto">
          <a:xfrm>
            <a:off x="390525" y="1276350"/>
            <a:ext cx="8362950" cy="3305175"/>
          </a:xfrm>
          <a:prstGeom prst="rect">
            <a:avLst/>
          </a:prstGeom>
          <a:solidFill>
            <a:srgbClr val="FFFFFF"/>
          </a:solidFill>
          <a:ln w="12700">
            <a:solidFill>
              <a:srgbClr val="808080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lIns="180000" tIns="108000" rIns="144000" bIns="108000"/>
          <a:lstStyle/>
          <a:p>
            <a:pPr marL="304800" indent="-304800" fontAlgn="base" latinLnBrk="0">
              <a:spcBef>
                <a:spcPct val="70000"/>
              </a:spcBef>
              <a:spcAft>
                <a:spcPct val="10000"/>
              </a:spcAft>
              <a:buClr>
                <a:srgbClr val="00CC99"/>
              </a:buClr>
              <a:buSzPct val="90000"/>
              <a:buFontTx/>
              <a:buBlip>
                <a:blip r:embed="rId3"/>
              </a:buBlip>
              <a:defRPr/>
            </a:pPr>
            <a:r>
              <a:rPr kumimoji="1" lang="ko-KR" altLang="en-US" sz="1600" b="1" dirty="0">
                <a:solidFill>
                  <a:srgbClr val="000000"/>
                </a:solidFill>
                <a:cs typeface="Arial" pitchFamily="34" charset="0"/>
              </a:rPr>
              <a:t>제일 먼저 비용이 큰 요소</a:t>
            </a:r>
            <a:r>
              <a:rPr kumimoji="1" lang="en-US" altLang="ko-KR" sz="1600" b="1" dirty="0">
                <a:solidFill>
                  <a:srgbClr val="000000"/>
                </a:solidFill>
                <a:cs typeface="Arial" pitchFamily="34" charset="0"/>
              </a:rPr>
              <a:t>, </a:t>
            </a:r>
            <a:r>
              <a:rPr kumimoji="1" lang="ko-KR" altLang="en-US" sz="1600" b="1" dirty="0">
                <a:solidFill>
                  <a:srgbClr val="000000"/>
                </a:solidFill>
                <a:cs typeface="Arial" pitchFamily="34" charset="0"/>
              </a:rPr>
              <a:t>즉 스타 곡예사나</a:t>
            </a:r>
            <a:r>
              <a:rPr kumimoji="1" lang="en-US" altLang="ko-KR" sz="1600" b="1" dirty="0">
                <a:solidFill>
                  <a:srgbClr val="000000"/>
                </a:solidFill>
                <a:cs typeface="Arial" pitchFamily="34" charset="0"/>
              </a:rPr>
              <a:t>, </a:t>
            </a:r>
            <a:r>
              <a:rPr kumimoji="1" lang="ko-KR" altLang="en-US" sz="1600" b="1" dirty="0">
                <a:solidFill>
                  <a:srgbClr val="000000"/>
                </a:solidFill>
                <a:cs typeface="Arial" pitchFamily="34" charset="0"/>
              </a:rPr>
              <a:t>동물 묘기 쇼</a:t>
            </a:r>
            <a:r>
              <a:rPr kumimoji="1" lang="en-US" altLang="ko-KR" sz="1600" b="1" dirty="0">
                <a:solidFill>
                  <a:srgbClr val="000000"/>
                </a:solidFill>
                <a:cs typeface="Arial" pitchFamily="34" charset="0"/>
              </a:rPr>
              <a:t>, 3</a:t>
            </a:r>
            <a:r>
              <a:rPr kumimoji="1" lang="ko-KR" altLang="en-US" sz="1600" b="1" dirty="0">
                <a:solidFill>
                  <a:srgbClr val="000000"/>
                </a:solidFill>
                <a:cs typeface="Arial" pitchFamily="34" charset="0"/>
              </a:rPr>
              <a:t>중 멀티 쇼 무대 등 전통 서커스단에서 당연했던 주요 요소를 </a:t>
            </a:r>
            <a:r>
              <a:rPr kumimoji="1" lang="en-US" altLang="ko-KR" sz="1600" b="1" dirty="0">
                <a:solidFill>
                  <a:srgbClr val="000000"/>
                </a:solidFill>
                <a:cs typeface="Arial" pitchFamily="34" charset="0"/>
              </a:rPr>
              <a:t>'</a:t>
            </a:r>
            <a:r>
              <a:rPr kumimoji="1" lang="ko-KR" altLang="en-US" sz="1600" b="1" dirty="0">
                <a:solidFill>
                  <a:srgbClr val="000000"/>
                </a:solidFill>
                <a:cs typeface="Arial" pitchFamily="34" charset="0"/>
              </a:rPr>
              <a:t>제거’</a:t>
            </a:r>
            <a:r>
              <a:rPr kumimoji="1" lang="en-US" altLang="ko-KR" sz="1600" b="1" i="1" dirty="0">
                <a:solidFill>
                  <a:srgbClr val="FF0000"/>
                </a:solidFill>
                <a:cs typeface="Arial" pitchFamily="34" charset="0"/>
                <a:sym typeface="Wingdings" pitchFamily="2" charset="2"/>
              </a:rPr>
              <a:t> </a:t>
            </a:r>
            <a:r>
              <a:rPr kumimoji="1" lang="ko-KR" altLang="en-US" sz="1600" b="1" i="1" dirty="0">
                <a:solidFill>
                  <a:srgbClr val="FF0000"/>
                </a:solidFill>
                <a:cs typeface="Arial" pitchFamily="34" charset="0"/>
                <a:sym typeface="Wingdings" pitchFamily="2" charset="2"/>
              </a:rPr>
              <a:t>비용 </a:t>
            </a:r>
            <a:r>
              <a:rPr kumimoji="1" lang="ko-KR" altLang="en-US" sz="1600" b="1" i="1" dirty="0" err="1">
                <a:solidFill>
                  <a:srgbClr val="FF0000"/>
                </a:solidFill>
                <a:cs typeface="Arial" pitchFamily="34" charset="0"/>
                <a:sym typeface="Wingdings" pitchFamily="2" charset="2"/>
              </a:rPr>
              <a:t>큰폭</a:t>
            </a:r>
            <a:r>
              <a:rPr kumimoji="1" lang="ko-KR" altLang="en-US" sz="1600" b="1" i="1" dirty="0">
                <a:solidFill>
                  <a:srgbClr val="FF0000"/>
                </a:solidFill>
                <a:cs typeface="Arial" pitchFamily="34" charset="0"/>
                <a:sym typeface="Wingdings" pitchFamily="2" charset="2"/>
              </a:rPr>
              <a:t> 감소</a:t>
            </a:r>
            <a:endParaRPr kumimoji="1" lang="en-US" altLang="ko-KR" sz="1600" b="1" i="1" dirty="0">
              <a:solidFill>
                <a:srgbClr val="FF0000"/>
              </a:solidFill>
              <a:cs typeface="Arial" pitchFamily="34" charset="0"/>
            </a:endParaRPr>
          </a:p>
          <a:p>
            <a:pPr marL="304800" indent="-304800" fontAlgn="base" latinLnBrk="0">
              <a:spcBef>
                <a:spcPct val="70000"/>
              </a:spcBef>
              <a:spcAft>
                <a:spcPct val="10000"/>
              </a:spcAft>
              <a:buClr>
                <a:srgbClr val="00CC99"/>
              </a:buClr>
              <a:buSzPct val="90000"/>
              <a:buFontTx/>
              <a:buBlip>
                <a:blip r:embed="rId3"/>
              </a:buBlip>
              <a:defRPr/>
            </a:pPr>
            <a:r>
              <a:rPr kumimoji="1" lang="ko-KR" altLang="en-US" sz="1600" b="1" dirty="0">
                <a:solidFill>
                  <a:srgbClr val="000000"/>
                </a:solidFill>
                <a:cs typeface="Arial" pitchFamily="34" charset="0"/>
              </a:rPr>
              <a:t>전통 서커스에서 가장 중요시했던 재미와 유머</a:t>
            </a:r>
            <a:r>
              <a:rPr kumimoji="1" lang="en-US" altLang="ko-KR" sz="1600" b="1" dirty="0">
                <a:solidFill>
                  <a:srgbClr val="000000"/>
                </a:solidFill>
                <a:cs typeface="Arial" pitchFamily="34" charset="0"/>
              </a:rPr>
              <a:t>, </a:t>
            </a:r>
            <a:r>
              <a:rPr kumimoji="1" lang="ko-KR" altLang="en-US" sz="1600" b="1" dirty="0">
                <a:solidFill>
                  <a:srgbClr val="000000"/>
                </a:solidFill>
                <a:cs typeface="Arial" pitchFamily="34" charset="0"/>
              </a:rPr>
              <a:t>스릴과 위험의 요소들을 </a:t>
            </a:r>
            <a:r>
              <a:rPr kumimoji="1" lang="en-US" altLang="ko-KR" sz="1600" b="1" dirty="0">
                <a:solidFill>
                  <a:srgbClr val="000000"/>
                </a:solidFill>
                <a:cs typeface="Arial" pitchFamily="34" charset="0"/>
              </a:rPr>
              <a:t>'</a:t>
            </a:r>
            <a:r>
              <a:rPr kumimoji="1" lang="ko-KR" altLang="en-US" sz="1600" b="1" dirty="0">
                <a:solidFill>
                  <a:srgbClr val="000000"/>
                </a:solidFill>
                <a:cs typeface="Arial" pitchFamily="34" charset="0"/>
              </a:rPr>
              <a:t>감소</a:t>
            </a:r>
            <a:r>
              <a:rPr kumimoji="1" lang="en-US" altLang="ko-KR" sz="1600" b="1" dirty="0">
                <a:solidFill>
                  <a:srgbClr val="000000"/>
                </a:solidFill>
                <a:cs typeface="Arial" pitchFamily="34" charset="0"/>
              </a:rPr>
              <a:t>'</a:t>
            </a:r>
            <a:r>
              <a:rPr kumimoji="1" lang="ko-KR" altLang="en-US" sz="1600" b="1" dirty="0">
                <a:solidFill>
                  <a:srgbClr val="000000"/>
                </a:solidFill>
                <a:cs typeface="Arial" pitchFamily="34" charset="0"/>
              </a:rPr>
              <a:t>시키고</a:t>
            </a:r>
            <a:r>
              <a:rPr kumimoji="1" lang="en-US" altLang="ko-KR" sz="1600" b="1" dirty="0">
                <a:solidFill>
                  <a:srgbClr val="000000"/>
                </a:solidFill>
                <a:cs typeface="Arial" pitchFamily="34" charset="0"/>
              </a:rPr>
              <a:t>, </a:t>
            </a:r>
            <a:r>
              <a:rPr kumimoji="1" lang="ko-KR" altLang="en-US" sz="1600" b="1" dirty="0">
                <a:solidFill>
                  <a:srgbClr val="000000"/>
                </a:solidFill>
                <a:cs typeface="Arial" pitchFamily="34" charset="0"/>
              </a:rPr>
              <a:t>그 대신 천막 극장의 디자인과 시설들을 아름답고 독특하게 </a:t>
            </a:r>
            <a:r>
              <a:rPr kumimoji="1" lang="en-US" altLang="ko-KR" sz="1600" b="1" dirty="0">
                <a:solidFill>
                  <a:srgbClr val="000000"/>
                </a:solidFill>
                <a:cs typeface="Arial" pitchFamily="34" charset="0"/>
              </a:rPr>
              <a:t>'</a:t>
            </a:r>
            <a:r>
              <a:rPr kumimoji="1" lang="ko-KR" altLang="en-US" sz="1600" b="1" dirty="0">
                <a:solidFill>
                  <a:srgbClr val="000000"/>
                </a:solidFill>
                <a:cs typeface="Arial" pitchFamily="34" charset="0"/>
              </a:rPr>
              <a:t>증가</a:t>
            </a:r>
            <a:r>
              <a:rPr kumimoji="1" lang="en-US" altLang="ko-KR" sz="1600" b="1" dirty="0">
                <a:solidFill>
                  <a:srgbClr val="000000"/>
                </a:solidFill>
                <a:cs typeface="Arial" pitchFamily="34" charset="0"/>
              </a:rPr>
              <a:t>'</a:t>
            </a:r>
            <a:r>
              <a:rPr kumimoji="1" lang="ko-KR" altLang="en-US" sz="1600" b="1" dirty="0">
                <a:solidFill>
                  <a:srgbClr val="000000"/>
                </a:solidFill>
                <a:cs typeface="Arial" pitchFamily="34" charset="0"/>
              </a:rPr>
              <a:t>시킴</a:t>
            </a:r>
            <a:endParaRPr kumimoji="1" lang="en-US" altLang="ko-KR" sz="1600" b="1" dirty="0">
              <a:solidFill>
                <a:srgbClr val="000000"/>
              </a:solidFill>
              <a:cs typeface="Arial" pitchFamily="34" charset="0"/>
            </a:endParaRPr>
          </a:p>
          <a:p>
            <a:pPr marL="304800" indent="-304800" fontAlgn="base" latinLnBrk="0">
              <a:spcBef>
                <a:spcPct val="70000"/>
              </a:spcBef>
              <a:spcAft>
                <a:spcPct val="10000"/>
              </a:spcAft>
              <a:buClr>
                <a:srgbClr val="00CC99"/>
              </a:buClr>
              <a:buSzPct val="90000"/>
              <a:buFontTx/>
              <a:buBlip>
                <a:blip r:embed="rId3"/>
              </a:buBlip>
              <a:defRPr/>
            </a:pPr>
            <a:r>
              <a:rPr kumimoji="1" lang="ko-KR" altLang="en-US" sz="1600" b="1" dirty="0">
                <a:solidFill>
                  <a:srgbClr val="000000"/>
                </a:solidFill>
                <a:cs typeface="Arial" pitchFamily="34" charset="0"/>
              </a:rPr>
              <a:t>기존 서커스에서는 볼 수 없던 테마와</a:t>
            </a:r>
            <a:r>
              <a:rPr kumimoji="1" lang="en-US" altLang="ko-KR" sz="1600" b="1" dirty="0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kumimoji="1" lang="ko-KR" altLang="en-US" sz="1600" b="1" dirty="0">
                <a:solidFill>
                  <a:srgbClr val="000000"/>
                </a:solidFill>
                <a:cs typeface="Arial" pitchFamily="34" charset="0"/>
              </a:rPr>
              <a:t>세련된 관람 환경</a:t>
            </a:r>
            <a:r>
              <a:rPr kumimoji="1" lang="en-US" altLang="ko-KR" sz="1600" b="1" dirty="0">
                <a:solidFill>
                  <a:srgbClr val="000000"/>
                </a:solidFill>
                <a:cs typeface="Arial" pitchFamily="34" charset="0"/>
              </a:rPr>
              <a:t>, </a:t>
            </a:r>
            <a:r>
              <a:rPr kumimoji="1" lang="ko-KR" altLang="en-US" sz="1600" b="1" dirty="0">
                <a:solidFill>
                  <a:srgbClr val="000000"/>
                </a:solidFill>
                <a:cs typeface="Arial" pitchFamily="34" charset="0"/>
              </a:rPr>
              <a:t>다양한 </a:t>
            </a:r>
            <a:r>
              <a:rPr kumimoji="1" lang="ko-KR" altLang="en-US" sz="1600" b="1" dirty="0" err="1">
                <a:solidFill>
                  <a:srgbClr val="000000"/>
                </a:solidFill>
                <a:cs typeface="Arial" pitchFamily="34" charset="0"/>
              </a:rPr>
              <a:t>레퍼터리</a:t>
            </a:r>
            <a:r>
              <a:rPr kumimoji="1" lang="en-US" altLang="ko-KR" sz="1600" b="1" dirty="0">
                <a:solidFill>
                  <a:srgbClr val="000000"/>
                </a:solidFill>
                <a:cs typeface="Arial" pitchFamily="34" charset="0"/>
              </a:rPr>
              <a:t>, </a:t>
            </a:r>
            <a:r>
              <a:rPr kumimoji="1" lang="ko-KR" altLang="en-US" sz="1600" b="1" dirty="0">
                <a:solidFill>
                  <a:srgbClr val="000000"/>
                </a:solidFill>
                <a:cs typeface="Arial" pitchFamily="34" charset="0"/>
              </a:rPr>
              <a:t>세련된 음악과 예술적 무용</a:t>
            </a:r>
            <a:r>
              <a:rPr kumimoji="1" lang="en-US" altLang="ko-KR" sz="1600" b="1" dirty="0">
                <a:solidFill>
                  <a:srgbClr val="000000"/>
                </a:solidFill>
                <a:cs typeface="Arial" pitchFamily="34" charset="0"/>
              </a:rPr>
              <a:t>,</a:t>
            </a:r>
            <a:r>
              <a:rPr kumimoji="1" lang="ko-KR" altLang="en-US" sz="1600" b="1" dirty="0">
                <a:solidFill>
                  <a:srgbClr val="000000"/>
                </a:solidFill>
                <a:cs typeface="Arial" pitchFamily="34" charset="0"/>
              </a:rPr>
              <a:t> 분장</a:t>
            </a:r>
            <a:r>
              <a:rPr kumimoji="1" lang="en-US" altLang="ko-KR" sz="1600" b="1" dirty="0">
                <a:solidFill>
                  <a:srgbClr val="000000"/>
                </a:solidFill>
                <a:cs typeface="Arial" pitchFamily="34" charset="0"/>
              </a:rPr>
              <a:t>, </a:t>
            </a:r>
            <a:r>
              <a:rPr kumimoji="1" lang="ko-KR" altLang="en-US" sz="1600" b="1" dirty="0">
                <a:solidFill>
                  <a:srgbClr val="000000"/>
                </a:solidFill>
                <a:cs typeface="Arial" pitchFamily="34" charset="0"/>
              </a:rPr>
              <a:t>조명 등을 </a:t>
            </a:r>
            <a:r>
              <a:rPr kumimoji="1" lang="en-US" altLang="ko-KR" sz="1600" b="1" dirty="0">
                <a:solidFill>
                  <a:srgbClr val="000000"/>
                </a:solidFill>
                <a:cs typeface="Arial" pitchFamily="34" charset="0"/>
              </a:rPr>
              <a:t>'</a:t>
            </a:r>
            <a:r>
              <a:rPr kumimoji="1" lang="ko-KR" altLang="en-US" sz="1600" b="1" dirty="0">
                <a:solidFill>
                  <a:srgbClr val="000000"/>
                </a:solidFill>
                <a:cs typeface="Arial" pitchFamily="34" charset="0"/>
              </a:rPr>
              <a:t>창조</a:t>
            </a:r>
            <a:r>
              <a:rPr kumimoji="1" lang="en-US" altLang="ko-KR" sz="1600" b="1" dirty="0">
                <a:solidFill>
                  <a:srgbClr val="000000"/>
                </a:solidFill>
                <a:cs typeface="Arial" pitchFamily="34" charset="0"/>
              </a:rPr>
              <a:t>'</a:t>
            </a:r>
            <a:r>
              <a:rPr kumimoji="1" lang="ko-KR" altLang="en-US" sz="1600" b="1" dirty="0">
                <a:solidFill>
                  <a:srgbClr val="000000"/>
                </a:solidFill>
                <a:cs typeface="Arial" pitchFamily="34" charset="0"/>
              </a:rPr>
              <a:t>하여 전통적 서커스와 전혀 다른 공연 상영 </a:t>
            </a:r>
            <a:r>
              <a:rPr kumimoji="1" lang="en-US" altLang="ko-KR" sz="1600" b="1" i="1" dirty="0">
                <a:solidFill>
                  <a:srgbClr val="FF0000"/>
                </a:solidFill>
                <a:cs typeface="Arial" pitchFamily="34" charset="0"/>
                <a:sym typeface="Wingdings" pitchFamily="2" charset="2"/>
              </a:rPr>
              <a:t> </a:t>
            </a:r>
            <a:r>
              <a:rPr kumimoji="1" lang="ko-KR" altLang="en-US" sz="1600" b="1" i="1" dirty="0">
                <a:solidFill>
                  <a:srgbClr val="FF0000"/>
                </a:solidFill>
                <a:cs typeface="Arial" pitchFamily="34" charset="0"/>
                <a:sym typeface="Wingdings" pitchFamily="2" charset="2"/>
              </a:rPr>
              <a:t>예술적 요소를 더함으로써 핵심활동과 비용이 변화했음 </a:t>
            </a:r>
            <a:endParaRPr kumimoji="1" lang="en-US" altLang="ko-KR" sz="1600" b="1" i="1" dirty="0">
              <a:solidFill>
                <a:srgbClr val="FF0000"/>
              </a:solidFill>
              <a:cs typeface="Arial" pitchFamily="34" charset="0"/>
            </a:endParaRPr>
          </a:p>
          <a:p>
            <a:pPr marL="304800" indent="-304800" fontAlgn="base" latinLnBrk="0">
              <a:spcBef>
                <a:spcPct val="70000"/>
              </a:spcBef>
              <a:spcAft>
                <a:spcPct val="10000"/>
              </a:spcAft>
              <a:buClr>
                <a:srgbClr val="00CC99"/>
              </a:buClr>
              <a:buSzPct val="90000"/>
              <a:buFontTx/>
              <a:buBlip>
                <a:blip r:embed="rId3"/>
              </a:buBlip>
              <a:defRPr/>
            </a:pPr>
            <a:r>
              <a:rPr kumimoji="1" lang="ko-KR" altLang="en-US" sz="1600" b="1" dirty="0">
                <a:solidFill>
                  <a:srgbClr val="000000"/>
                </a:solidFill>
                <a:cs typeface="Arial" pitchFamily="34" charset="0"/>
              </a:rPr>
              <a:t>이 개조된 </a:t>
            </a:r>
            <a:r>
              <a:rPr kumimoji="1" lang="ko-KR" altLang="en-US" sz="1600" b="1" dirty="0" err="1">
                <a:solidFill>
                  <a:srgbClr val="000000"/>
                </a:solidFill>
                <a:cs typeface="Arial" pitchFamily="34" charset="0"/>
              </a:rPr>
              <a:t>밸류</a:t>
            </a:r>
            <a:r>
              <a:rPr kumimoji="1" lang="ko-KR" altLang="en-US" sz="1600" b="1" dirty="0">
                <a:solidFill>
                  <a:srgbClr val="000000"/>
                </a:solidFill>
                <a:cs typeface="Arial" pitchFamily="34" charset="0"/>
              </a:rPr>
              <a:t> 프로포지션으로</a:t>
            </a:r>
            <a:r>
              <a:rPr kumimoji="1" lang="en-US" altLang="ko-KR" sz="1600" b="1" dirty="0">
                <a:solidFill>
                  <a:srgbClr val="000000"/>
                </a:solidFill>
                <a:cs typeface="Arial" pitchFamily="34" charset="0"/>
              </a:rPr>
              <a:t>,</a:t>
            </a:r>
            <a:r>
              <a:rPr kumimoji="1" lang="ko-KR" altLang="en-US" sz="1600" b="1" dirty="0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kumimoji="1" lang="en-US" altLang="ko-KR" sz="1600" b="1" dirty="0">
                <a:solidFill>
                  <a:srgbClr val="000000"/>
                </a:solidFill>
                <a:cs typeface="Arial" pitchFamily="34" charset="0"/>
              </a:rPr>
              <a:t>‘</a:t>
            </a:r>
            <a:r>
              <a:rPr kumimoji="1" lang="ko-KR" altLang="en-US" sz="1600" b="1" dirty="0">
                <a:solidFill>
                  <a:srgbClr val="000000"/>
                </a:solidFill>
                <a:cs typeface="Arial" pitchFamily="34" charset="0"/>
              </a:rPr>
              <a:t>어른들을 위한</a:t>
            </a:r>
            <a:r>
              <a:rPr kumimoji="1" lang="en-US" altLang="ko-KR" sz="1600" b="1" dirty="0">
                <a:solidFill>
                  <a:srgbClr val="000000"/>
                </a:solidFill>
                <a:cs typeface="Arial" pitchFamily="34" charset="0"/>
              </a:rPr>
              <a:t>, </a:t>
            </a:r>
            <a:r>
              <a:rPr kumimoji="1" lang="ko-KR" altLang="en-US" sz="1600" b="1" dirty="0">
                <a:solidFill>
                  <a:srgbClr val="000000"/>
                </a:solidFill>
                <a:cs typeface="Arial" pitchFamily="34" charset="0"/>
              </a:rPr>
              <a:t>이야기가 있는 공연</a:t>
            </a:r>
            <a:r>
              <a:rPr kumimoji="1" lang="en-US" altLang="ko-KR" sz="1600" b="1" dirty="0">
                <a:solidFill>
                  <a:srgbClr val="000000"/>
                </a:solidFill>
                <a:cs typeface="Arial" pitchFamily="34" charset="0"/>
              </a:rPr>
              <a:t>’</a:t>
            </a:r>
            <a:r>
              <a:rPr kumimoji="1" lang="ko-KR" altLang="en-US" sz="1600" b="1" dirty="0">
                <a:solidFill>
                  <a:srgbClr val="000000"/>
                </a:solidFill>
                <a:cs typeface="Arial" pitchFamily="34" charset="0"/>
              </a:rPr>
              <a:t>이라는 발상의 전환으로 </a:t>
            </a:r>
            <a:r>
              <a:rPr kumimoji="1" lang="ko-KR" altLang="en-US" sz="1600" b="1" i="1" dirty="0">
                <a:solidFill>
                  <a:srgbClr val="FF0000"/>
                </a:solidFill>
                <a:cs typeface="Arial" pitchFamily="34" charset="0"/>
              </a:rPr>
              <a:t>극장이나 오페라 관객들과 세련된 엔터테인먼트를 찾는 성인들</a:t>
            </a:r>
            <a:r>
              <a:rPr kumimoji="1" lang="en-US" altLang="ko-KR" sz="1600" b="1" i="1" dirty="0">
                <a:solidFill>
                  <a:srgbClr val="FF0000"/>
                </a:solidFill>
                <a:cs typeface="Arial" pitchFamily="34" charset="0"/>
              </a:rPr>
              <a:t>(</a:t>
            </a:r>
            <a:r>
              <a:rPr kumimoji="1" lang="ko-KR" altLang="en-US" sz="1600" b="1" i="1" dirty="0">
                <a:solidFill>
                  <a:srgbClr val="FF0000"/>
                </a:solidFill>
                <a:cs typeface="Arial" pitchFamily="34" charset="0"/>
              </a:rPr>
              <a:t>더 비싼 입장료 지불하는 고급관객</a:t>
            </a:r>
            <a:r>
              <a:rPr kumimoji="1" lang="en-US" altLang="ko-KR" sz="1600" b="1" i="1" dirty="0">
                <a:solidFill>
                  <a:srgbClr val="FF0000"/>
                </a:solidFill>
                <a:cs typeface="Arial" pitchFamily="34" charset="0"/>
              </a:rPr>
              <a:t>)</a:t>
            </a:r>
            <a:r>
              <a:rPr kumimoji="1" lang="ko-KR" altLang="en-US" sz="1600" b="1" i="1" dirty="0">
                <a:solidFill>
                  <a:srgbClr val="FF0000"/>
                </a:solidFill>
                <a:cs typeface="Arial" pitchFamily="34" charset="0"/>
              </a:rPr>
              <a:t>에게로 대상 넓혔으며</a:t>
            </a:r>
            <a:r>
              <a:rPr kumimoji="1" lang="en-US" altLang="ko-KR" sz="1600" b="1" dirty="0">
                <a:solidFill>
                  <a:srgbClr val="000000"/>
                </a:solidFill>
                <a:cs typeface="Arial" pitchFamily="34" charset="0"/>
              </a:rPr>
              <a:t>, </a:t>
            </a:r>
            <a:r>
              <a:rPr kumimoji="1" lang="ko-KR" altLang="en-US" sz="1600" b="1" dirty="0">
                <a:solidFill>
                  <a:srgbClr val="000000"/>
                </a:solidFill>
                <a:cs typeface="Arial" pitchFamily="34" charset="0"/>
              </a:rPr>
              <a:t>새로운 형태의 엔터테인먼트 창출</a:t>
            </a:r>
            <a:r>
              <a:rPr kumimoji="1" lang="en-US" altLang="ko-KR" sz="1600" b="1" dirty="0">
                <a:solidFill>
                  <a:srgbClr val="000000"/>
                </a:solidFill>
                <a:cs typeface="Arial" pitchFamily="34" charset="0"/>
              </a:rPr>
              <a:t/>
            </a:r>
            <a:br>
              <a:rPr kumimoji="1" lang="en-US" altLang="ko-KR" sz="1600" b="1" dirty="0">
                <a:solidFill>
                  <a:srgbClr val="000000"/>
                </a:solidFill>
                <a:cs typeface="Arial" pitchFamily="34" charset="0"/>
              </a:rPr>
            </a:br>
            <a:endParaRPr kumimoji="1" lang="en-US" altLang="ko-KR" sz="1600" b="1" dirty="0">
              <a:solidFill>
                <a:srgbClr val="000000"/>
              </a:solidFill>
              <a:cs typeface="Arial" pitchFamily="34" charset="0"/>
            </a:endParaRPr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0515468"/>
              </p:ext>
            </p:extLst>
          </p:nvPr>
        </p:nvGraphicFramePr>
        <p:xfrm>
          <a:off x="390525" y="4786313"/>
          <a:ext cx="8362980" cy="1442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0745"/>
                <a:gridCol w="2090745"/>
                <a:gridCol w="2090745"/>
                <a:gridCol w="2090745"/>
              </a:tblGrid>
              <a:tr h="31217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chemeClr val="tx1"/>
                          </a:solidFill>
                        </a:rPr>
                        <a:t>ELIMINATE</a:t>
                      </a:r>
                      <a:endParaRPr lang="ko-KR" alt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180000" marR="180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REDUCE</a:t>
                      </a:r>
                      <a:endParaRPr lang="ko-KR" alt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180000" marR="180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RAISE</a:t>
                      </a:r>
                      <a:endParaRPr lang="ko-KR" alt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180000" marR="180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CREATE</a:t>
                      </a:r>
                      <a:endParaRPr lang="ko-KR" alt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180000" marR="180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103519"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r>
                        <a:rPr lang="ko-KR" altLang="en-US" sz="1400" b="1" dirty="0" smtClean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스타연기자</a:t>
                      </a:r>
                      <a:endParaRPr lang="en-US" altLang="ko-KR" sz="1400" b="1" dirty="0" smtClean="0">
                        <a:solidFill>
                          <a:prstClr val="black"/>
                        </a:solidFill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ts val="2000"/>
                        </a:lnSpc>
                        <a:defRPr/>
                      </a:pPr>
                      <a:r>
                        <a:rPr lang="ko-KR" altLang="en-US" sz="1400" b="1" dirty="0" err="1" smtClean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동물쇼</a:t>
                      </a:r>
                      <a:endParaRPr lang="en-US" altLang="ko-KR" sz="1400" b="1" dirty="0" smtClean="0">
                        <a:solidFill>
                          <a:prstClr val="black"/>
                        </a:solidFill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ts val="2000"/>
                        </a:lnSpc>
                        <a:defRPr/>
                      </a:pPr>
                      <a:r>
                        <a:rPr lang="ko-KR" altLang="en-US" sz="1400" b="1" dirty="0" smtClean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할인티켓</a:t>
                      </a:r>
                      <a:endParaRPr lang="en-US" altLang="ko-KR" sz="1400" b="1" dirty="0" smtClean="0">
                        <a:solidFill>
                          <a:prstClr val="black"/>
                        </a:solidFill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ts val="2000"/>
                        </a:lnSpc>
                        <a:defRPr/>
                      </a:pPr>
                      <a:r>
                        <a:rPr lang="ko-KR" altLang="en-US" sz="1400" b="1" dirty="0" smtClean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복합적 </a:t>
                      </a:r>
                      <a:r>
                        <a:rPr lang="ko-KR" altLang="en-US" sz="1400" b="1" dirty="0" err="1" smtClean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쇼공연장</a:t>
                      </a:r>
                      <a:endParaRPr lang="ko-KR" altLang="en-US" sz="1400" b="1" dirty="0">
                        <a:latin typeface="+mn-ea"/>
                        <a:ea typeface="+mn-ea"/>
                      </a:endParaRPr>
                    </a:p>
                  </a:txBody>
                  <a:tcPr marL="180000" marR="180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r>
                        <a:rPr lang="ko-KR" altLang="en-US" sz="1400" b="1" dirty="0" smtClean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재미 </a:t>
                      </a:r>
                      <a:r>
                        <a:rPr lang="en-US" altLang="ko-KR" sz="1400" b="1" dirty="0" smtClean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&amp; </a:t>
                      </a:r>
                      <a:r>
                        <a:rPr lang="ko-KR" altLang="en-US" sz="1400" b="1" dirty="0" smtClean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유머</a:t>
                      </a:r>
                      <a:endParaRPr lang="en-US" altLang="ko-KR" sz="1400" b="1" dirty="0" smtClean="0">
                        <a:solidFill>
                          <a:prstClr val="black"/>
                        </a:solidFill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ts val="2000"/>
                        </a:lnSpc>
                        <a:defRPr/>
                      </a:pPr>
                      <a:r>
                        <a:rPr lang="ko-KR" altLang="en-US" sz="1400" b="1" dirty="0" smtClean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스릴 </a:t>
                      </a:r>
                      <a:r>
                        <a:rPr lang="en-US" altLang="ko-KR" sz="1400" b="1" dirty="0" smtClean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&amp; </a:t>
                      </a:r>
                      <a:r>
                        <a:rPr lang="ko-KR" altLang="en-US" sz="1400" b="1" dirty="0" smtClean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위험</a:t>
                      </a:r>
                      <a:endParaRPr lang="ko-KR" altLang="en-US" sz="1400" b="1" dirty="0">
                        <a:latin typeface="+mn-ea"/>
                        <a:ea typeface="+mn-ea"/>
                      </a:endParaRPr>
                    </a:p>
                  </a:txBody>
                  <a:tcPr marL="180000" marR="180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1" dirty="0" smtClean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독특한 공연장</a:t>
                      </a:r>
                      <a:endParaRPr lang="ko-KR" altLang="en-US" sz="1400" b="1" dirty="0">
                        <a:latin typeface="+mn-ea"/>
                        <a:ea typeface="+mn-ea"/>
                      </a:endParaRPr>
                    </a:p>
                  </a:txBody>
                  <a:tcPr marL="180000" marR="180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defRPr/>
                      </a:pPr>
                      <a:r>
                        <a:rPr lang="ko-KR" altLang="en-US" sz="1400" b="1" dirty="0" smtClean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테마</a:t>
                      </a:r>
                      <a:endParaRPr lang="en-US" altLang="ko-KR" sz="1400" b="1" dirty="0" smtClean="0">
                        <a:solidFill>
                          <a:prstClr val="black"/>
                        </a:solidFill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ts val="2000"/>
                        </a:lnSpc>
                        <a:defRPr/>
                      </a:pPr>
                      <a:r>
                        <a:rPr lang="ko-KR" altLang="en-US" sz="1400" b="1" dirty="0" smtClean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세련된 환경</a:t>
                      </a:r>
                      <a:endParaRPr lang="en-US" altLang="ko-KR" sz="1400" b="1" dirty="0" smtClean="0">
                        <a:solidFill>
                          <a:prstClr val="black"/>
                        </a:solidFill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ts val="2000"/>
                        </a:lnSpc>
                        <a:defRPr/>
                      </a:pPr>
                      <a:r>
                        <a:rPr lang="ko-KR" altLang="en-US" sz="1400" b="1" dirty="0" smtClean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다양한 공연프로그램</a:t>
                      </a:r>
                      <a:endParaRPr lang="en-US" altLang="ko-KR" sz="1400" b="1" dirty="0" smtClean="0">
                        <a:solidFill>
                          <a:prstClr val="black"/>
                        </a:solidFill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ts val="2000"/>
                        </a:lnSpc>
                        <a:defRPr/>
                      </a:pPr>
                      <a:r>
                        <a:rPr lang="ko-KR" altLang="en-US" sz="1400" b="1" dirty="0" smtClean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예술적인 음악과 댄스</a:t>
                      </a:r>
                      <a:endParaRPr lang="ko-KR" altLang="en-US" sz="1400" b="1" dirty="0">
                        <a:latin typeface="+mn-ea"/>
                        <a:ea typeface="+mn-ea"/>
                      </a:endParaRPr>
                    </a:p>
                  </a:txBody>
                  <a:tcPr marL="180000" marR="18000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3213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일반 서커스단의 </a:t>
            </a:r>
            <a:r>
              <a:rPr lang="en-US" altLang="ko-KR" dirty="0"/>
              <a:t>Business Model Canvas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224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pSp>
        <p:nvGrpSpPr>
          <p:cNvPr id="5" name="그룹 31"/>
          <p:cNvGrpSpPr/>
          <p:nvPr/>
        </p:nvGrpSpPr>
        <p:grpSpPr>
          <a:xfrm>
            <a:off x="490934" y="1400197"/>
            <a:ext cx="8310165" cy="4972049"/>
            <a:chOff x="611188" y="1341438"/>
            <a:chExt cx="7920037" cy="4972049"/>
          </a:xfrm>
          <a:solidFill>
            <a:schemeClr val="bg1">
              <a:lumMod val="85000"/>
            </a:schemeClr>
          </a:solidFill>
        </p:grpSpPr>
        <p:grpSp>
          <p:nvGrpSpPr>
            <p:cNvPr id="6" name="그룹 28"/>
            <p:cNvGrpSpPr/>
            <p:nvPr/>
          </p:nvGrpSpPr>
          <p:grpSpPr>
            <a:xfrm>
              <a:off x="611188" y="1341438"/>
              <a:ext cx="7920037" cy="4972049"/>
              <a:chOff x="611188" y="1341438"/>
              <a:chExt cx="7920037" cy="4972049"/>
            </a:xfrm>
            <a:grpFill/>
          </p:grpSpPr>
          <p:cxnSp>
            <p:nvCxnSpPr>
              <p:cNvPr id="17" name="직선 연결선 3"/>
              <p:cNvCxnSpPr/>
              <p:nvPr/>
            </p:nvCxnSpPr>
            <p:spPr bwMode="auto">
              <a:xfrm>
                <a:off x="611188" y="1341438"/>
                <a:ext cx="7920037" cy="0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직선 연결선 17"/>
              <p:cNvCxnSpPr/>
              <p:nvPr/>
            </p:nvCxnSpPr>
            <p:spPr bwMode="auto">
              <a:xfrm>
                <a:off x="611188" y="5025254"/>
                <a:ext cx="7920037" cy="0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직선 연결선 18"/>
              <p:cNvCxnSpPr/>
              <p:nvPr/>
            </p:nvCxnSpPr>
            <p:spPr bwMode="auto">
              <a:xfrm>
                <a:off x="611188" y="1341438"/>
                <a:ext cx="0" cy="4967287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직선 연결선 19"/>
              <p:cNvCxnSpPr/>
              <p:nvPr/>
            </p:nvCxnSpPr>
            <p:spPr bwMode="auto">
              <a:xfrm>
                <a:off x="8531225" y="1341438"/>
                <a:ext cx="0" cy="4967287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직선 연결선 20"/>
              <p:cNvCxnSpPr/>
              <p:nvPr/>
            </p:nvCxnSpPr>
            <p:spPr bwMode="auto">
              <a:xfrm>
                <a:off x="611188" y="6308725"/>
                <a:ext cx="7920037" cy="0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직선 연결선 21"/>
              <p:cNvCxnSpPr/>
              <p:nvPr/>
            </p:nvCxnSpPr>
            <p:spPr bwMode="auto">
              <a:xfrm rot="10800000" flipV="1">
                <a:off x="4572000" y="5036267"/>
                <a:ext cx="0" cy="1277220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직선 연결선 22"/>
              <p:cNvCxnSpPr/>
              <p:nvPr/>
            </p:nvCxnSpPr>
            <p:spPr bwMode="auto">
              <a:xfrm>
                <a:off x="2049631" y="3010702"/>
                <a:ext cx="1584325" cy="0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직선 연결선 23"/>
              <p:cNvCxnSpPr/>
              <p:nvPr/>
            </p:nvCxnSpPr>
            <p:spPr bwMode="auto">
              <a:xfrm>
                <a:off x="5364163" y="3010702"/>
                <a:ext cx="1582737" cy="0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직선 연결선 24"/>
              <p:cNvCxnSpPr/>
              <p:nvPr/>
            </p:nvCxnSpPr>
            <p:spPr bwMode="auto">
              <a:xfrm rot="5400000">
                <a:off x="215284" y="3178962"/>
                <a:ext cx="3668701" cy="5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직선 연결선 25"/>
              <p:cNvCxnSpPr/>
              <p:nvPr/>
            </p:nvCxnSpPr>
            <p:spPr bwMode="auto">
              <a:xfrm rot="5400000">
                <a:off x="1812998" y="3178963"/>
                <a:ext cx="3668701" cy="3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직선 연결선 26"/>
              <p:cNvCxnSpPr/>
              <p:nvPr/>
            </p:nvCxnSpPr>
            <p:spPr bwMode="auto">
              <a:xfrm rot="5400000">
                <a:off x="3524178" y="3178963"/>
                <a:ext cx="3668701" cy="3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직선 연결선 27"/>
              <p:cNvCxnSpPr/>
              <p:nvPr/>
            </p:nvCxnSpPr>
            <p:spPr bwMode="auto">
              <a:xfrm rot="5400000">
                <a:off x="5112811" y="3178963"/>
                <a:ext cx="3668701" cy="3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그룹 29"/>
            <p:cNvGrpSpPr/>
            <p:nvPr/>
          </p:nvGrpSpPr>
          <p:grpSpPr>
            <a:xfrm>
              <a:off x="619125" y="1341438"/>
              <a:ext cx="6728847" cy="4010642"/>
              <a:chOff x="619125" y="1341438"/>
              <a:chExt cx="6728847" cy="4010642"/>
            </a:xfrm>
            <a:grpFill/>
          </p:grpSpPr>
          <p:sp>
            <p:nvSpPr>
              <p:cNvPr id="8" name="TextBox 7"/>
              <p:cNvSpPr txBox="1"/>
              <p:nvPr/>
            </p:nvSpPr>
            <p:spPr bwMode="auto">
              <a:xfrm>
                <a:off x="619125" y="1341438"/>
                <a:ext cx="410690" cy="30777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en-US" altLang="ko-KR" sz="1400" b="1" dirty="0">
                    <a:solidFill>
                      <a:srgbClr val="FF0000"/>
                    </a:solidFill>
                  </a:rPr>
                  <a:t>KP</a:t>
                </a:r>
                <a:endParaRPr kumimoji="1" lang="ko-KR" altLang="en-US" sz="14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 bwMode="auto">
              <a:xfrm>
                <a:off x="2040553" y="1344613"/>
                <a:ext cx="426720" cy="30777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en-US" altLang="ko-KR" sz="1400" b="1" dirty="0">
                    <a:solidFill>
                      <a:srgbClr val="FF0000"/>
                    </a:solidFill>
                  </a:rPr>
                  <a:t>KA</a:t>
                </a:r>
                <a:endParaRPr kumimoji="1" lang="ko-KR" altLang="en-US" sz="14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 bwMode="auto">
              <a:xfrm>
                <a:off x="3642803" y="1341438"/>
                <a:ext cx="415498" cy="30777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en-US" altLang="ko-KR" sz="1400" b="1" dirty="0">
                    <a:solidFill>
                      <a:srgbClr val="FF0000"/>
                    </a:solidFill>
                  </a:rPr>
                  <a:t>VP</a:t>
                </a:r>
                <a:endParaRPr kumimoji="1" lang="ko-KR" altLang="en-US" sz="14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 bwMode="auto">
              <a:xfrm>
                <a:off x="5362575" y="1341438"/>
                <a:ext cx="417102" cy="30777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en-US" altLang="ko-KR" sz="1400" b="1" dirty="0">
                    <a:solidFill>
                      <a:srgbClr val="FF0000"/>
                    </a:solidFill>
                  </a:rPr>
                  <a:t>CR</a:t>
                </a:r>
                <a:endParaRPr kumimoji="1" lang="ko-KR" altLang="en-US" sz="14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 bwMode="auto">
              <a:xfrm>
                <a:off x="6946900" y="1344613"/>
                <a:ext cx="401072" cy="30777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en-US" altLang="ko-KR" sz="1400" b="1" dirty="0">
                    <a:solidFill>
                      <a:srgbClr val="FF0000"/>
                    </a:solidFill>
                  </a:rPr>
                  <a:t>CS</a:t>
                </a:r>
                <a:endParaRPr kumimoji="1" lang="ko-KR" altLang="en-US" sz="14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 bwMode="auto">
              <a:xfrm>
                <a:off x="2053253" y="3010702"/>
                <a:ext cx="417102" cy="30777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en-US" altLang="ko-KR" sz="1400" b="1" dirty="0">
                    <a:solidFill>
                      <a:srgbClr val="FF0000"/>
                    </a:solidFill>
                  </a:rPr>
                  <a:t>KR</a:t>
                </a:r>
                <a:endParaRPr kumimoji="1" lang="ko-KR" altLang="en-US" sz="14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 bwMode="auto">
              <a:xfrm>
                <a:off x="5362575" y="3010702"/>
                <a:ext cx="437940" cy="30777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en-US" altLang="ko-KR" sz="1400" b="1" dirty="0">
                    <a:solidFill>
                      <a:srgbClr val="FF0000"/>
                    </a:solidFill>
                  </a:rPr>
                  <a:t>CH</a:t>
                </a:r>
                <a:endParaRPr kumimoji="1" lang="ko-KR" altLang="en-US" sz="14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 bwMode="auto">
              <a:xfrm>
                <a:off x="619125" y="5039540"/>
                <a:ext cx="401072" cy="30777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en-US" altLang="ko-KR" sz="1400" b="1" dirty="0">
                    <a:solidFill>
                      <a:srgbClr val="FF0000"/>
                    </a:solidFill>
                  </a:rPr>
                  <a:t>CS</a:t>
                </a:r>
                <a:endParaRPr kumimoji="1" lang="ko-KR" altLang="en-US" sz="14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 bwMode="auto">
              <a:xfrm>
                <a:off x="4572000" y="5044303"/>
                <a:ext cx="402674" cy="30777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en-US" altLang="ko-KR" sz="1400" b="1" dirty="0">
                    <a:solidFill>
                      <a:srgbClr val="FF0000"/>
                    </a:solidFill>
                  </a:rPr>
                  <a:t>RS</a:t>
                </a:r>
                <a:endParaRPr kumimoji="1" lang="ko-KR" altLang="en-US" sz="1400" b="1" dirty="0">
                  <a:solidFill>
                    <a:srgbClr val="FF0000"/>
                  </a:solidFill>
                </a:endParaRPr>
              </a:p>
            </p:txBody>
          </p:sp>
        </p:grpSp>
      </p:grpSp>
      <p:sp>
        <p:nvSpPr>
          <p:cNvPr id="29" name="TextBox 84"/>
          <p:cNvSpPr txBox="1">
            <a:spLocks noChangeArrowheads="1"/>
          </p:cNvSpPr>
          <p:nvPr/>
        </p:nvSpPr>
        <p:spPr bwMode="auto">
          <a:xfrm>
            <a:off x="2171700" y="2214563"/>
            <a:ext cx="127635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200" b="1" smtClean="0">
                <a:solidFill>
                  <a:srgbClr val="000000"/>
                </a:solidFill>
              </a:rPr>
              <a:t>동물조련</a:t>
            </a:r>
            <a:endParaRPr kumimoji="1" lang="en-US" altLang="ko-KR" sz="1200" b="1" smtClean="0">
              <a:solidFill>
                <a:srgbClr val="000000"/>
              </a:solidFill>
            </a:endParaRPr>
          </a:p>
        </p:txBody>
      </p:sp>
      <p:sp>
        <p:nvSpPr>
          <p:cNvPr id="30" name="TextBox 84"/>
          <p:cNvSpPr txBox="1">
            <a:spLocks noChangeArrowheads="1"/>
          </p:cNvSpPr>
          <p:nvPr/>
        </p:nvSpPr>
        <p:spPr bwMode="auto">
          <a:xfrm>
            <a:off x="2171700" y="3611563"/>
            <a:ext cx="127635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200" b="1" smtClean="0">
                <a:solidFill>
                  <a:srgbClr val="000000"/>
                </a:solidFill>
              </a:rPr>
              <a:t>동물들</a:t>
            </a:r>
            <a:endParaRPr kumimoji="1" lang="en-US" altLang="ko-KR" sz="1200" b="1" smtClean="0">
              <a:solidFill>
                <a:srgbClr val="000000"/>
              </a:solidFill>
            </a:endParaRPr>
          </a:p>
        </p:txBody>
      </p:sp>
      <p:sp>
        <p:nvSpPr>
          <p:cNvPr id="31" name="TextBox 84"/>
          <p:cNvSpPr txBox="1">
            <a:spLocks noChangeArrowheads="1"/>
          </p:cNvSpPr>
          <p:nvPr/>
        </p:nvSpPr>
        <p:spPr bwMode="auto">
          <a:xfrm>
            <a:off x="2171700" y="3929063"/>
            <a:ext cx="127635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200" b="1" dirty="0" smtClean="0">
                <a:solidFill>
                  <a:srgbClr val="000000"/>
                </a:solidFill>
              </a:rPr>
              <a:t>스타 연기자들</a:t>
            </a:r>
            <a:endParaRPr kumimoji="1" lang="en-US" altLang="ko-KR" sz="1200" b="1" dirty="0" smtClean="0">
              <a:solidFill>
                <a:srgbClr val="000000"/>
              </a:solidFill>
            </a:endParaRPr>
          </a:p>
        </p:txBody>
      </p:sp>
      <p:sp>
        <p:nvSpPr>
          <p:cNvPr id="32" name="TextBox 84"/>
          <p:cNvSpPr txBox="1">
            <a:spLocks noChangeArrowheads="1"/>
          </p:cNvSpPr>
          <p:nvPr/>
        </p:nvSpPr>
        <p:spPr bwMode="auto">
          <a:xfrm>
            <a:off x="1285875" y="5437188"/>
            <a:ext cx="17145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200" b="1" smtClean="0">
                <a:solidFill>
                  <a:srgbClr val="000000"/>
                </a:solidFill>
              </a:rPr>
              <a:t>동물조련 비용</a:t>
            </a:r>
            <a:endParaRPr kumimoji="1" lang="en-US" altLang="ko-KR" sz="1200" b="1" smtClean="0">
              <a:solidFill>
                <a:srgbClr val="000000"/>
              </a:solidFill>
            </a:endParaRPr>
          </a:p>
        </p:txBody>
      </p:sp>
      <p:sp>
        <p:nvSpPr>
          <p:cNvPr id="33" name="TextBox 84"/>
          <p:cNvSpPr txBox="1">
            <a:spLocks noChangeArrowheads="1"/>
          </p:cNvSpPr>
          <p:nvPr/>
        </p:nvSpPr>
        <p:spPr bwMode="auto">
          <a:xfrm>
            <a:off x="1285875" y="5826125"/>
            <a:ext cx="17145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200" b="1" smtClean="0">
                <a:solidFill>
                  <a:srgbClr val="000000"/>
                </a:solidFill>
              </a:rPr>
              <a:t>스타연기자 출연료</a:t>
            </a:r>
            <a:endParaRPr kumimoji="1" lang="en-US" altLang="ko-KR" sz="1200" b="1" smtClean="0">
              <a:solidFill>
                <a:srgbClr val="000000"/>
              </a:solidFill>
            </a:endParaRPr>
          </a:p>
        </p:txBody>
      </p:sp>
      <p:sp>
        <p:nvSpPr>
          <p:cNvPr id="34" name="TextBox 84"/>
          <p:cNvSpPr txBox="1">
            <a:spLocks noChangeArrowheads="1"/>
          </p:cNvSpPr>
          <p:nvPr/>
        </p:nvSpPr>
        <p:spPr bwMode="auto">
          <a:xfrm>
            <a:off x="5643563" y="5611813"/>
            <a:ext cx="17145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200" b="1" smtClean="0">
                <a:solidFill>
                  <a:srgbClr val="000000"/>
                </a:solidFill>
              </a:rPr>
              <a:t>티켓가격</a:t>
            </a:r>
            <a:endParaRPr kumimoji="1" lang="en-US" altLang="ko-KR" sz="1200" b="1" smtClean="0">
              <a:solidFill>
                <a:srgbClr val="000000"/>
              </a:solidFill>
            </a:endParaRPr>
          </a:p>
        </p:txBody>
      </p:sp>
      <p:sp>
        <p:nvSpPr>
          <p:cNvPr id="35" name="TextBox 84"/>
          <p:cNvSpPr txBox="1">
            <a:spLocks noChangeArrowheads="1"/>
          </p:cNvSpPr>
          <p:nvPr/>
        </p:nvSpPr>
        <p:spPr bwMode="auto">
          <a:xfrm>
            <a:off x="3857625" y="2071688"/>
            <a:ext cx="142875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200" b="1" smtClean="0">
                <a:solidFill>
                  <a:srgbClr val="000000"/>
                </a:solidFill>
              </a:rPr>
              <a:t>스타연기자들</a:t>
            </a:r>
            <a:endParaRPr kumimoji="1" lang="en-US" altLang="ko-KR" sz="1200" b="1" smtClean="0">
              <a:solidFill>
                <a:srgbClr val="000000"/>
              </a:solidFill>
            </a:endParaRPr>
          </a:p>
        </p:txBody>
      </p:sp>
      <p:sp>
        <p:nvSpPr>
          <p:cNvPr id="36" name="TextBox 84"/>
          <p:cNvSpPr txBox="1">
            <a:spLocks noChangeArrowheads="1"/>
          </p:cNvSpPr>
          <p:nvPr/>
        </p:nvSpPr>
        <p:spPr bwMode="auto">
          <a:xfrm>
            <a:off x="3857625" y="2468563"/>
            <a:ext cx="142875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200" b="1" smtClean="0">
                <a:solidFill>
                  <a:srgbClr val="000000"/>
                </a:solidFill>
              </a:rPr>
              <a:t>동물쇼</a:t>
            </a:r>
            <a:endParaRPr kumimoji="1" lang="en-US" altLang="ko-KR" sz="1200" b="1" smtClean="0">
              <a:solidFill>
                <a:srgbClr val="000000"/>
              </a:solidFill>
            </a:endParaRPr>
          </a:p>
        </p:txBody>
      </p:sp>
      <p:sp>
        <p:nvSpPr>
          <p:cNvPr id="37" name="TextBox 84"/>
          <p:cNvSpPr txBox="1">
            <a:spLocks noChangeArrowheads="1"/>
          </p:cNvSpPr>
          <p:nvPr/>
        </p:nvSpPr>
        <p:spPr bwMode="auto">
          <a:xfrm>
            <a:off x="3857625" y="2897188"/>
            <a:ext cx="142875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200" b="1" smtClean="0">
                <a:solidFill>
                  <a:srgbClr val="000000"/>
                </a:solidFill>
              </a:rPr>
              <a:t>통로좌석 할인판매</a:t>
            </a:r>
            <a:endParaRPr kumimoji="1" lang="en-US" altLang="ko-KR" sz="1200" b="1" smtClean="0">
              <a:solidFill>
                <a:srgbClr val="000000"/>
              </a:solidFill>
            </a:endParaRPr>
          </a:p>
        </p:txBody>
      </p:sp>
      <p:sp>
        <p:nvSpPr>
          <p:cNvPr id="38" name="TextBox 84"/>
          <p:cNvSpPr txBox="1">
            <a:spLocks noChangeArrowheads="1"/>
          </p:cNvSpPr>
          <p:nvPr/>
        </p:nvSpPr>
        <p:spPr bwMode="auto">
          <a:xfrm>
            <a:off x="3857625" y="3397250"/>
            <a:ext cx="142875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200" b="1" smtClean="0">
                <a:solidFill>
                  <a:srgbClr val="000000"/>
                </a:solidFill>
              </a:rPr>
              <a:t>다용도의 공연장</a:t>
            </a:r>
            <a:endParaRPr kumimoji="1" lang="en-US" altLang="ko-KR" sz="1200" b="1" smtClean="0">
              <a:solidFill>
                <a:srgbClr val="000000"/>
              </a:solidFill>
            </a:endParaRPr>
          </a:p>
        </p:txBody>
      </p:sp>
      <p:sp>
        <p:nvSpPr>
          <p:cNvPr id="39" name="TextBox 84"/>
          <p:cNvSpPr txBox="1">
            <a:spLocks noChangeArrowheads="1"/>
          </p:cNvSpPr>
          <p:nvPr/>
        </p:nvSpPr>
        <p:spPr bwMode="auto">
          <a:xfrm>
            <a:off x="3857625" y="3929063"/>
            <a:ext cx="142875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200" b="1" smtClean="0">
                <a:solidFill>
                  <a:srgbClr val="000000"/>
                </a:solidFill>
              </a:rPr>
              <a:t>재미 </a:t>
            </a:r>
            <a:r>
              <a:rPr kumimoji="1" lang="en-US" altLang="ko-KR" sz="1200" b="1" smtClean="0">
                <a:solidFill>
                  <a:srgbClr val="000000"/>
                </a:solidFill>
              </a:rPr>
              <a:t>&amp; </a:t>
            </a:r>
            <a:r>
              <a:rPr kumimoji="1" lang="ko-KR" altLang="en-US" sz="1200" b="1" smtClean="0">
                <a:solidFill>
                  <a:srgbClr val="000000"/>
                </a:solidFill>
              </a:rPr>
              <a:t>유머</a:t>
            </a:r>
            <a:endParaRPr kumimoji="1" lang="en-US" altLang="ko-KR" sz="1200" b="1" smtClean="0">
              <a:solidFill>
                <a:srgbClr val="000000"/>
              </a:solidFill>
            </a:endParaRPr>
          </a:p>
        </p:txBody>
      </p:sp>
      <p:sp>
        <p:nvSpPr>
          <p:cNvPr id="40" name="TextBox 84"/>
          <p:cNvSpPr txBox="1">
            <a:spLocks noChangeArrowheads="1"/>
          </p:cNvSpPr>
          <p:nvPr/>
        </p:nvSpPr>
        <p:spPr bwMode="auto">
          <a:xfrm>
            <a:off x="7334250" y="2968625"/>
            <a:ext cx="13049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200" b="1" smtClean="0">
                <a:solidFill>
                  <a:srgbClr val="000000"/>
                </a:solidFill>
              </a:rPr>
              <a:t>가족에 초점을 맞춤</a:t>
            </a:r>
            <a:endParaRPr kumimoji="1" lang="en-US" altLang="ko-KR" sz="1200" b="1" smtClean="0">
              <a:solidFill>
                <a:srgbClr val="000000"/>
              </a:solidFill>
            </a:endParaRPr>
          </a:p>
        </p:txBody>
      </p:sp>
      <p:sp>
        <p:nvSpPr>
          <p:cNvPr id="41" name="TextBox 84"/>
          <p:cNvSpPr txBox="1">
            <a:spLocks noChangeArrowheads="1"/>
          </p:cNvSpPr>
          <p:nvPr/>
        </p:nvSpPr>
        <p:spPr bwMode="auto">
          <a:xfrm>
            <a:off x="3857625" y="4397375"/>
            <a:ext cx="142875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200" b="1" smtClean="0">
                <a:solidFill>
                  <a:srgbClr val="000000"/>
                </a:solidFill>
              </a:rPr>
              <a:t>스릴 </a:t>
            </a:r>
            <a:r>
              <a:rPr kumimoji="1" lang="en-US" altLang="ko-KR" sz="1200" b="1" smtClean="0">
                <a:solidFill>
                  <a:srgbClr val="000000"/>
                </a:solidFill>
              </a:rPr>
              <a:t>&amp; </a:t>
            </a:r>
            <a:r>
              <a:rPr kumimoji="1" lang="ko-KR" altLang="en-US" sz="1200" b="1" smtClean="0">
                <a:solidFill>
                  <a:srgbClr val="000000"/>
                </a:solidFill>
              </a:rPr>
              <a:t>위험</a:t>
            </a:r>
            <a:endParaRPr kumimoji="1" lang="en-US" altLang="ko-KR" sz="1200" b="1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3122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태양의서커스</a:t>
            </a:r>
            <a:r>
              <a:rPr lang="ko-KR" altLang="en-US" dirty="0"/>
              <a:t> </a:t>
            </a:r>
            <a:r>
              <a:rPr lang="en-US" altLang="ko-KR" dirty="0"/>
              <a:t>Business Model Canvas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225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cxnSp>
        <p:nvCxnSpPr>
          <p:cNvPr id="8" name="꺾인 연결선 7"/>
          <p:cNvCxnSpPr/>
          <p:nvPr/>
        </p:nvCxnSpPr>
        <p:spPr>
          <a:xfrm rot="10800000" flipV="1">
            <a:off x="2786063" y="2252663"/>
            <a:ext cx="4500562" cy="2533650"/>
          </a:xfrm>
          <a:prstGeom prst="bentConnector3">
            <a:avLst>
              <a:gd name="adj1" fmla="val 99947"/>
            </a:avLst>
          </a:prstGeom>
          <a:ln w="28575"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그룹 31"/>
          <p:cNvGrpSpPr/>
          <p:nvPr/>
        </p:nvGrpSpPr>
        <p:grpSpPr>
          <a:xfrm>
            <a:off x="490934" y="1400197"/>
            <a:ext cx="8310165" cy="4972049"/>
            <a:chOff x="611188" y="1341438"/>
            <a:chExt cx="7920037" cy="4972049"/>
          </a:xfrm>
          <a:solidFill>
            <a:schemeClr val="bg1">
              <a:lumMod val="85000"/>
            </a:schemeClr>
          </a:solidFill>
        </p:grpSpPr>
        <p:grpSp>
          <p:nvGrpSpPr>
            <p:cNvPr id="10" name="그룹 28"/>
            <p:cNvGrpSpPr/>
            <p:nvPr/>
          </p:nvGrpSpPr>
          <p:grpSpPr>
            <a:xfrm>
              <a:off x="611188" y="1341438"/>
              <a:ext cx="7920037" cy="4972049"/>
              <a:chOff x="611188" y="1341438"/>
              <a:chExt cx="7920037" cy="4972049"/>
            </a:xfrm>
            <a:grpFill/>
          </p:grpSpPr>
          <p:cxnSp>
            <p:nvCxnSpPr>
              <p:cNvPr id="21" name="직선 연결선 3"/>
              <p:cNvCxnSpPr/>
              <p:nvPr/>
            </p:nvCxnSpPr>
            <p:spPr bwMode="auto">
              <a:xfrm>
                <a:off x="611188" y="1341438"/>
                <a:ext cx="7920037" cy="0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직선 연결선 21"/>
              <p:cNvCxnSpPr/>
              <p:nvPr/>
            </p:nvCxnSpPr>
            <p:spPr bwMode="auto">
              <a:xfrm>
                <a:off x="611188" y="5025254"/>
                <a:ext cx="7920037" cy="0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직선 연결선 22"/>
              <p:cNvCxnSpPr/>
              <p:nvPr/>
            </p:nvCxnSpPr>
            <p:spPr bwMode="auto">
              <a:xfrm>
                <a:off x="611188" y="1341438"/>
                <a:ext cx="0" cy="4967287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직선 연결선 23"/>
              <p:cNvCxnSpPr/>
              <p:nvPr/>
            </p:nvCxnSpPr>
            <p:spPr bwMode="auto">
              <a:xfrm>
                <a:off x="8531225" y="1341438"/>
                <a:ext cx="0" cy="4967287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직선 연결선 24"/>
              <p:cNvCxnSpPr/>
              <p:nvPr/>
            </p:nvCxnSpPr>
            <p:spPr bwMode="auto">
              <a:xfrm>
                <a:off x="611188" y="6308725"/>
                <a:ext cx="7920037" cy="0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직선 연결선 25"/>
              <p:cNvCxnSpPr/>
              <p:nvPr/>
            </p:nvCxnSpPr>
            <p:spPr bwMode="auto">
              <a:xfrm rot="10800000" flipV="1">
                <a:off x="4572000" y="5036267"/>
                <a:ext cx="0" cy="1277220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직선 연결선 26"/>
              <p:cNvCxnSpPr/>
              <p:nvPr/>
            </p:nvCxnSpPr>
            <p:spPr bwMode="auto">
              <a:xfrm>
                <a:off x="2049631" y="3010702"/>
                <a:ext cx="1584325" cy="0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직선 연결선 27"/>
              <p:cNvCxnSpPr/>
              <p:nvPr/>
            </p:nvCxnSpPr>
            <p:spPr bwMode="auto">
              <a:xfrm>
                <a:off x="5364163" y="3010702"/>
                <a:ext cx="1582737" cy="0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직선 연결선 28"/>
              <p:cNvCxnSpPr/>
              <p:nvPr/>
            </p:nvCxnSpPr>
            <p:spPr bwMode="auto">
              <a:xfrm rot="5400000">
                <a:off x="215284" y="3178962"/>
                <a:ext cx="3668701" cy="5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직선 연결선 29"/>
              <p:cNvCxnSpPr/>
              <p:nvPr/>
            </p:nvCxnSpPr>
            <p:spPr bwMode="auto">
              <a:xfrm rot="5400000">
                <a:off x="1812998" y="3178963"/>
                <a:ext cx="3668701" cy="3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직선 연결선 30"/>
              <p:cNvCxnSpPr/>
              <p:nvPr/>
            </p:nvCxnSpPr>
            <p:spPr bwMode="auto">
              <a:xfrm rot="5400000">
                <a:off x="3524178" y="3178963"/>
                <a:ext cx="3668701" cy="3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직선 연결선 31"/>
              <p:cNvCxnSpPr/>
              <p:nvPr/>
            </p:nvCxnSpPr>
            <p:spPr bwMode="auto">
              <a:xfrm rot="5400000">
                <a:off x="5112811" y="3178963"/>
                <a:ext cx="3668701" cy="3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그룹 29"/>
            <p:cNvGrpSpPr/>
            <p:nvPr/>
          </p:nvGrpSpPr>
          <p:grpSpPr>
            <a:xfrm>
              <a:off x="619125" y="1341438"/>
              <a:ext cx="6728847" cy="4010642"/>
              <a:chOff x="619125" y="1341438"/>
              <a:chExt cx="6728847" cy="4010642"/>
            </a:xfrm>
            <a:grpFill/>
          </p:grpSpPr>
          <p:sp>
            <p:nvSpPr>
              <p:cNvPr id="12" name="TextBox 11"/>
              <p:cNvSpPr txBox="1"/>
              <p:nvPr/>
            </p:nvSpPr>
            <p:spPr bwMode="auto">
              <a:xfrm>
                <a:off x="619125" y="1341438"/>
                <a:ext cx="410690" cy="30777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en-US" altLang="ko-KR" sz="1400" b="1" dirty="0">
                    <a:solidFill>
                      <a:srgbClr val="FF0000"/>
                    </a:solidFill>
                  </a:rPr>
                  <a:t>KP</a:t>
                </a:r>
                <a:endParaRPr kumimoji="1" lang="ko-KR" altLang="en-US" sz="14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 bwMode="auto">
              <a:xfrm>
                <a:off x="2040553" y="1344613"/>
                <a:ext cx="426720" cy="30777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en-US" altLang="ko-KR" sz="1400" b="1" dirty="0">
                    <a:solidFill>
                      <a:srgbClr val="FF0000"/>
                    </a:solidFill>
                  </a:rPr>
                  <a:t>KA</a:t>
                </a:r>
                <a:endParaRPr kumimoji="1" lang="ko-KR" altLang="en-US" sz="14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 bwMode="auto">
              <a:xfrm>
                <a:off x="3642803" y="1341438"/>
                <a:ext cx="415498" cy="30777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en-US" altLang="ko-KR" sz="1400" b="1" dirty="0">
                    <a:solidFill>
                      <a:srgbClr val="FF0000"/>
                    </a:solidFill>
                  </a:rPr>
                  <a:t>VP</a:t>
                </a:r>
                <a:endParaRPr kumimoji="1" lang="ko-KR" altLang="en-US" sz="14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 bwMode="auto">
              <a:xfrm>
                <a:off x="5362575" y="1341438"/>
                <a:ext cx="417102" cy="30777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en-US" altLang="ko-KR" sz="1400" b="1" dirty="0">
                    <a:solidFill>
                      <a:srgbClr val="FF0000"/>
                    </a:solidFill>
                  </a:rPr>
                  <a:t>CR</a:t>
                </a:r>
                <a:endParaRPr kumimoji="1" lang="ko-KR" altLang="en-US" sz="14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 bwMode="auto">
              <a:xfrm>
                <a:off x="6946900" y="1344613"/>
                <a:ext cx="401072" cy="30777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en-US" altLang="ko-KR" sz="1400" b="1" dirty="0">
                    <a:solidFill>
                      <a:srgbClr val="FF0000"/>
                    </a:solidFill>
                  </a:rPr>
                  <a:t>CS</a:t>
                </a:r>
                <a:endParaRPr kumimoji="1" lang="ko-KR" altLang="en-US" sz="14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 bwMode="auto">
              <a:xfrm>
                <a:off x="2053253" y="3010702"/>
                <a:ext cx="417102" cy="30777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en-US" altLang="ko-KR" sz="1400" b="1" dirty="0">
                    <a:solidFill>
                      <a:srgbClr val="FF0000"/>
                    </a:solidFill>
                  </a:rPr>
                  <a:t>KR</a:t>
                </a:r>
                <a:endParaRPr kumimoji="1" lang="ko-KR" altLang="en-US" sz="14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 bwMode="auto">
              <a:xfrm>
                <a:off x="5362575" y="3010702"/>
                <a:ext cx="437940" cy="30777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en-US" altLang="ko-KR" sz="1400" b="1" dirty="0">
                    <a:solidFill>
                      <a:srgbClr val="FF0000"/>
                    </a:solidFill>
                  </a:rPr>
                  <a:t>CH</a:t>
                </a:r>
                <a:endParaRPr kumimoji="1" lang="ko-KR" altLang="en-US" sz="14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 bwMode="auto">
              <a:xfrm>
                <a:off x="619125" y="5039540"/>
                <a:ext cx="401072" cy="30777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en-US" altLang="ko-KR" sz="1400" b="1" dirty="0">
                    <a:solidFill>
                      <a:srgbClr val="FF0000"/>
                    </a:solidFill>
                  </a:rPr>
                  <a:t>CS</a:t>
                </a:r>
                <a:endParaRPr kumimoji="1" lang="ko-KR" altLang="en-US" sz="14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 bwMode="auto">
              <a:xfrm>
                <a:off x="4572000" y="5044303"/>
                <a:ext cx="402674" cy="30777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en-US" altLang="ko-KR" sz="1400" b="1" dirty="0">
                    <a:solidFill>
                      <a:srgbClr val="FF0000"/>
                    </a:solidFill>
                  </a:rPr>
                  <a:t>RS</a:t>
                </a:r>
                <a:endParaRPr kumimoji="1" lang="ko-KR" altLang="en-US" sz="1400" b="1" dirty="0">
                  <a:solidFill>
                    <a:srgbClr val="FF0000"/>
                  </a:solidFill>
                </a:endParaRPr>
              </a:p>
            </p:txBody>
          </p:sp>
        </p:grpSp>
      </p:grpSp>
      <p:sp>
        <p:nvSpPr>
          <p:cNvPr id="33" name="TextBox 84"/>
          <p:cNvSpPr txBox="1">
            <a:spLocks noChangeArrowheads="1"/>
          </p:cNvSpPr>
          <p:nvPr/>
        </p:nvSpPr>
        <p:spPr bwMode="auto">
          <a:xfrm>
            <a:off x="2171700" y="1928813"/>
            <a:ext cx="1276350" cy="2769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 sz="1200" b="1" dirty="0">
                <a:solidFill>
                  <a:prstClr val="black"/>
                </a:solidFill>
              </a:rPr>
              <a:t>예술적인 개발</a:t>
            </a:r>
            <a:endParaRPr kumimoji="1" lang="en-US" altLang="ko-KR" sz="1200" b="1" dirty="0">
              <a:solidFill>
                <a:prstClr val="black"/>
              </a:solidFill>
            </a:endParaRPr>
          </a:p>
        </p:txBody>
      </p:sp>
      <p:sp>
        <p:nvSpPr>
          <p:cNvPr id="34" name="TextBox 84"/>
          <p:cNvSpPr txBox="1">
            <a:spLocks noChangeArrowheads="1"/>
          </p:cNvSpPr>
          <p:nvPr/>
        </p:nvSpPr>
        <p:spPr bwMode="auto">
          <a:xfrm>
            <a:off x="2171700" y="2349500"/>
            <a:ext cx="1276350" cy="276999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 sz="1200" b="1">
                <a:solidFill>
                  <a:prstClr val="black"/>
                </a:solidFill>
              </a:rPr>
              <a:t>동물조련</a:t>
            </a:r>
            <a:endParaRPr kumimoji="1" lang="en-US" altLang="ko-KR" sz="1200" b="1" dirty="0">
              <a:solidFill>
                <a:prstClr val="black"/>
              </a:solidFill>
            </a:endParaRPr>
          </a:p>
        </p:txBody>
      </p:sp>
      <p:sp>
        <p:nvSpPr>
          <p:cNvPr id="35" name="TextBox 84"/>
          <p:cNvSpPr txBox="1">
            <a:spLocks noChangeArrowheads="1"/>
          </p:cNvSpPr>
          <p:nvPr/>
        </p:nvSpPr>
        <p:spPr bwMode="auto">
          <a:xfrm>
            <a:off x="2171700" y="3611563"/>
            <a:ext cx="1276350" cy="276999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 sz="1200" b="1" dirty="0">
                <a:solidFill>
                  <a:prstClr val="black"/>
                </a:solidFill>
              </a:rPr>
              <a:t>동물들</a:t>
            </a:r>
            <a:endParaRPr kumimoji="1" lang="en-US" altLang="ko-KR" sz="1200" b="1" dirty="0">
              <a:solidFill>
                <a:prstClr val="black"/>
              </a:solidFill>
            </a:endParaRPr>
          </a:p>
        </p:txBody>
      </p:sp>
      <p:sp>
        <p:nvSpPr>
          <p:cNvPr id="36" name="TextBox 84"/>
          <p:cNvSpPr txBox="1">
            <a:spLocks noChangeArrowheads="1"/>
          </p:cNvSpPr>
          <p:nvPr/>
        </p:nvSpPr>
        <p:spPr bwMode="auto">
          <a:xfrm>
            <a:off x="2171700" y="3968750"/>
            <a:ext cx="1276350" cy="276999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 sz="1200" b="1" dirty="0">
                <a:solidFill>
                  <a:prstClr val="black"/>
                </a:solidFill>
              </a:rPr>
              <a:t>스타 연기자들</a:t>
            </a:r>
            <a:endParaRPr kumimoji="1" lang="en-US" altLang="ko-KR" sz="1200" b="1" dirty="0">
              <a:solidFill>
                <a:prstClr val="black"/>
              </a:solidFill>
            </a:endParaRPr>
          </a:p>
        </p:txBody>
      </p:sp>
      <p:sp>
        <p:nvSpPr>
          <p:cNvPr id="37" name="TextBox 84"/>
          <p:cNvSpPr txBox="1">
            <a:spLocks noChangeArrowheads="1"/>
          </p:cNvSpPr>
          <p:nvPr/>
        </p:nvSpPr>
        <p:spPr bwMode="auto">
          <a:xfrm>
            <a:off x="2171700" y="4357688"/>
            <a:ext cx="1276350" cy="2769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 sz="1200" b="1" dirty="0">
                <a:solidFill>
                  <a:prstClr val="black"/>
                </a:solidFill>
              </a:rPr>
              <a:t>환경개선</a:t>
            </a:r>
            <a:endParaRPr kumimoji="1" lang="en-US" altLang="ko-KR" sz="1200" b="1" dirty="0">
              <a:solidFill>
                <a:prstClr val="black"/>
              </a:solidFill>
            </a:endParaRPr>
          </a:p>
        </p:txBody>
      </p:sp>
      <p:sp>
        <p:nvSpPr>
          <p:cNvPr id="38" name="TextBox 84"/>
          <p:cNvSpPr txBox="1">
            <a:spLocks noChangeArrowheads="1"/>
          </p:cNvSpPr>
          <p:nvPr/>
        </p:nvSpPr>
        <p:spPr bwMode="auto">
          <a:xfrm>
            <a:off x="1285875" y="5267325"/>
            <a:ext cx="1714500" cy="276999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 sz="1200" b="1" dirty="0">
                <a:solidFill>
                  <a:prstClr val="black"/>
                </a:solidFill>
              </a:rPr>
              <a:t>동물조련 비용 절감</a:t>
            </a:r>
            <a:endParaRPr kumimoji="1" lang="en-US" altLang="ko-KR" sz="1200" b="1" dirty="0">
              <a:solidFill>
                <a:prstClr val="black"/>
              </a:solidFill>
            </a:endParaRPr>
          </a:p>
        </p:txBody>
      </p:sp>
      <p:sp>
        <p:nvSpPr>
          <p:cNvPr id="39" name="TextBox 84"/>
          <p:cNvSpPr txBox="1">
            <a:spLocks noChangeArrowheads="1"/>
          </p:cNvSpPr>
          <p:nvPr/>
        </p:nvSpPr>
        <p:spPr bwMode="auto">
          <a:xfrm>
            <a:off x="1285875" y="5656263"/>
            <a:ext cx="1714500" cy="276999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 sz="1200" b="1" dirty="0">
                <a:solidFill>
                  <a:prstClr val="black"/>
                </a:solidFill>
              </a:rPr>
              <a:t>스타연기자 출연료 절감</a:t>
            </a:r>
            <a:endParaRPr kumimoji="1" lang="en-US" altLang="ko-KR" sz="1200" b="1" dirty="0">
              <a:solidFill>
                <a:prstClr val="black"/>
              </a:solidFill>
            </a:endParaRPr>
          </a:p>
        </p:txBody>
      </p:sp>
      <p:sp>
        <p:nvSpPr>
          <p:cNvPr id="40" name="TextBox 84"/>
          <p:cNvSpPr txBox="1">
            <a:spLocks noChangeArrowheads="1"/>
          </p:cNvSpPr>
          <p:nvPr/>
        </p:nvSpPr>
        <p:spPr bwMode="auto">
          <a:xfrm>
            <a:off x="1285875" y="6013450"/>
            <a:ext cx="1714500" cy="2769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 sz="1200" b="1" dirty="0">
                <a:solidFill>
                  <a:prstClr val="black"/>
                </a:solidFill>
              </a:rPr>
              <a:t>예술적인 프로덕션</a:t>
            </a:r>
            <a:endParaRPr kumimoji="1" lang="en-US" altLang="ko-KR" sz="1200" b="1" dirty="0">
              <a:solidFill>
                <a:prstClr val="black"/>
              </a:solidFill>
            </a:endParaRPr>
          </a:p>
        </p:txBody>
      </p:sp>
      <p:sp>
        <p:nvSpPr>
          <p:cNvPr id="41" name="TextBox 84"/>
          <p:cNvSpPr txBox="1">
            <a:spLocks noChangeArrowheads="1"/>
          </p:cNvSpPr>
          <p:nvPr/>
        </p:nvSpPr>
        <p:spPr bwMode="auto">
          <a:xfrm>
            <a:off x="5643563" y="5373688"/>
            <a:ext cx="1714500" cy="2769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>
                <a:lumMod val="40000"/>
                <a:lumOff val="60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 sz="1200" b="1" dirty="0">
                <a:solidFill>
                  <a:prstClr val="black"/>
                </a:solidFill>
              </a:rPr>
              <a:t>티켓가격 인상</a:t>
            </a:r>
            <a:endParaRPr kumimoji="1" lang="en-US" altLang="ko-KR" sz="1200" b="1" dirty="0">
              <a:solidFill>
                <a:prstClr val="black"/>
              </a:solidFill>
            </a:endParaRPr>
          </a:p>
        </p:txBody>
      </p:sp>
      <p:sp>
        <p:nvSpPr>
          <p:cNvPr id="42" name="TextBox 84"/>
          <p:cNvSpPr txBox="1">
            <a:spLocks noChangeArrowheads="1"/>
          </p:cNvSpPr>
          <p:nvPr/>
        </p:nvSpPr>
        <p:spPr bwMode="auto">
          <a:xfrm>
            <a:off x="5643563" y="5730875"/>
            <a:ext cx="1714500" cy="276999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 sz="1200" b="1" dirty="0">
                <a:solidFill>
                  <a:prstClr val="black"/>
                </a:solidFill>
              </a:rPr>
              <a:t>통로좌석 할인판매</a:t>
            </a:r>
            <a:endParaRPr kumimoji="1" lang="en-US" altLang="ko-KR" sz="1200" b="1" dirty="0">
              <a:solidFill>
                <a:prstClr val="black"/>
              </a:solidFill>
            </a:endParaRPr>
          </a:p>
        </p:txBody>
      </p:sp>
      <p:sp>
        <p:nvSpPr>
          <p:cNvPr id="43" name="TextBox 84"/>
          <p:cNvSpPr txBox="1">
            <a:spLocks noChangeArrowheads="1"/>
          </p:cNvSpPr>
          <p:nvPr/>
        </p:nvSpPr>
        <p:spPr bwMode="auto">
          <a:xfrm>
            <a:off x="3857625" y="3209925"/>
            <a:ext cx="1428750" cy="276999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 sz="1200" b="1" dirty="0">
                <a:solidFill>
                  <a:prstClr val="black"/>
                </a:solidFill>
              </a:rPr>
              <a:t>스릴 </a:t>
            </a:r>
            <a:r>
              <a:rPr kumimoji="1" lang="en-US" altLang="ko-KR" sz="1200" b="1" dirty="0">
                <a:solidFill>
                  <a:prstClr val="black"/>
                </a:solidFill>
              </a:rPr>
              <a:t>&amp; </a:t>
            </a:r>
            <a:r>
              <a:rPr kumimoji="1" lang="ko-KR" altLang="en-US" sz="1200" b="1" dirty="0">
                <a:solidFill>
                  <a:prstClr val="black"/>
                </a:solidFill>
              </a:rPr>
              <a:t>위험</a:t>
            </a:r>
            <a:endParaRPr kumimoji="1" lang="en-US" altLang="ko-KR" sz="1200" b="1" dirty="0">
              <a:solidFill>
                <a:prstClr val="black"/>
              </a:solidFill>
            </a:endParaRPr>
          </a:p>
        </p:txBody>
      </p:sp>
      <p:sp>
        <p:nvSpPr>
          <p:cNvPr id="44" name="TextBox 84"/>
          <p:cNvSpPr txBox="1">
            <a:spLocks noChangeArrowheads="1"/>
          </p:cNvSpPr>
          <p:nvPr/>
        </p:nvSpPr>
        <p:spPr bwMode="auto">
          <a:xfrm>
            <a:off x="3857625" y="3513138"/>
            <a:ext cx="1428750" cy="2769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 sz="1200" b="1">
                <a:solidFill>
                  <a:prstClr val="black"/>
                </a:solidFill>
              </a:rPr>
              <a:t>테마</a:t>
            </a:r>
            <a:endParaRPr kumimoji="1" lang="en-US" altLang="ko-KR" sz="1200" b="1" dirty="0">
              <a:solidFill>
                <a:prstClr val="black"/>
              </a:solidFill>
            </a:endParaRPr>
          </a:p>
        </p:txBody>
      </p:sp>
      <p:sp>
        <p:nvSpPr>
          <p:cNvPr id="45" name="TextBox 84"/>
          <p:cNvSpPr txBox="1">
            <a:spLocks noChangeArrowheads="1"/>
          </p:cNvSpPr>
          <p:nvPr/>
        </p:nvSpPr>
        <p:spPr bwMode="auto">
          <a:xfrm>
            <a:off x="3857625" y="3817938"/>
            <a:ext cx="1428750" cy="2769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 sz="1200" b="1" dirty="0">
                <a:solidFill>
                  <a:prstClr val="black"/>
                </a:solidFill>
              </a:rPr>
              <a:t>환경 개선</a:t>
            </a:r>
            <a:endParaRPr kumimoji="1" lang="en-US" altLang="ko-KR" sz="1200" b="1" dirty="0">
              <a:solidFill>
                <a:prstClr val="black"/>
              </a:solidFill>
            </a:endParaRPr>
          </a:p>
        </p:txBody>
      </p:sp>
      <p:sp>
        <p:nvSpPr>
          <p:cNvPr id="46" name="TextBox 84"/>
          <p:cNvSpPr txBox="1">
            <a:spLocks noChangeArrowheads="1"/>
          </p:cNvSpPr>
          <p:nvPr/>
        </p:nvSpPr>
        <p:spPr bwMode="auto">
          <a:xfrm>
            <a:off x="3857625" y="4121150"/>
            <a:ext cx="1428750" cy="4616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 sz="1200" b="1" dirty="0">
                <a:solidFill>
                  <a:prstClr val="black"/>
                </a:solidFill>
              </a:rPr>
              <a:t>여러 개의 프로덕션들</a:t>
            </a:r>
            <a:endParaRPr kumimoji="1" lang="en-US" altLang="ko-KR" sz="1200" b="1" dirty="0">
              <a:solidFill>
                <a:prstClr val="black"/>
              </a:solidFill>
            </a:endParaRPr>
          </a:p>
        </p:txBody>
      </p:sp>
      <p:sp>
        <p:nvSpPr>
          <p:cNvPr id="47" name="TextBox 84"/>
          <p:cNvSpPr txBox="1">
            <a:spLocks noChangeArrowheads="1"/>
          </p:cNvSpPr>
          <p:nvPr/>
        </p:nvSpPr>
        <p:spPr bwMode="auto">
          <a:xfrm>
            <a:off x="3857625" y="4432300"/>
            <a:ext cx="1428750" cy="2769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accent1">
                <a:lumMod val="40000"/>
                <a:lumOff val="60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 sz="1200" b="1" dirty="0">
                <a:solidFill>
                  <a:prstClr val="black"/>
                </a:solidFill>
              </a:rPr>
              <a:t>예술적인 음악 </a:t>
            </a:r>
            <a:r>
              <a:rPr kumimoji="1" lang="en-US" altLang="ko-KR" sz="1200" b="1" dirty="0">
                <a:solidFill>
                  <a:prstClr val="black"/>
                </a:solidFill>
              </a:rPr>
              <a:t>&amp; </a:t>
            </a:r>
            <a:r>
              <a:rPr kumimoji="1" lang="ko-KR" altLang="en-US" sz="1200" b="1" dirty="0">
                <a:solidFill>
                  <a:prstClr val="black"/>
                </a:solidFill>
              </a:rPr>
              <a:t>춤</a:t>
            </a:r>
            <a:endParaRPr kumimoji="1" lang="en-US" altLang="ko-KR" sz="1200" b="1" dirty="0">
              <a:solidFill>
                <a:prstClr val="black"/>
              </a:solidFill>
            </a:endParaRPr>
          </a:p>
        </p:txBody>
      </p:sp>
      <p:sp>
        <p:nvSpPr>
          <p:cNvPr id="48" name="TextBox 84"/>
          <p:cNvSpPr txBox="1">
            <a:spLocks noChangeArrowheads="1"/>
          </p:cNvSpPr>
          <p:nvPr/>
        </p:nvSpPr>
        <p:spPr bwMode="auto">
          <a:xfrm>
            <a:off x="3857625" y="4740275"/>
            <a:ext cx="1428750" cy="2769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>
                <a:lumMod val="40000"/>
                <a:lumOff val="60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 sz="1200" b="1" dirty="0">
                <a:solidFill>
                  <a:prstClr val="black"/>
                </a:solidFill>
              </a:rPr>
              <a:t>독특한 장소</a:t>
            </a:r>
            <a:endParaRPr kumimoji="1" lang="en-US" altLang="ko-KR" sz="1200" b="1" dirty="0">
              <a:solidFill>
                <a:prstClr val="black"/>
              </a:solidFill>
            </a:endParaRPr>
          </a:p>
        </p:txBody>
      </p:sp>
      <p:sp>
        <p:nvSpPr>
          <p:cNvPr id="49" name="TextBox 84"/>
          <p:cNvSpPr txBox="1">
            <a:spLocks noChangeArrowheads="1"/>
          </p:cNvSpPr>
          <p:nvPr/>
        </p:nvSpPr>
        <p:spPr bwMode="auto">
          <a:xfrm>
            <a:off x="3857625" y="1677988"/>
            <a:ext cx="1428750" cy="276999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 sz="1200" b="1" dirty="0">
                <a:solidFill>
                  <a:prstClr val="black"/>
                </a:solidFill>
              </a:rPr>
              <a:t>스타연기자들</a:t>
            </a:r>
            <a:endParaRPr kumimoji="1" lang="en-US" altLang="ko-KR" sz="1200" b="1" dirty="0">
              <a:solidFill>
                <a:prstClr val="black"/>
              </a:solidFill>
            </a:endParaRPr>
          </a:p>
        </p:txBody>
      </p:sp>
      <p:sp>
        <p:nvSpPr>
          <p:cNvPr id="50" name="TextBox 84"/>
          <p:cNvSpPr txBox="1">
            <a:spLocks noChangeArrowheads="1"/>
          </p:cNvSpPr>
          <p:nvPr/>
        </p:nvSpPr>
        <p:spPr bwMode="auto">
          <a:xfrm>
            <a:off x="3857625" y="1971675"/>
            <a:ext cx="1428750" cy="276999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 sz="1200" b="1" dirty="0" err="1">
                <a:solidFill>
                  <a:prstClr val="black"/>
                </a:solidFill>
              </a:rPr>
              <a:t>동물쇼</a:t>
            </a:r>
            <a:endParaRPr kumimoji="1" lang="en-US" altLang="ko-KR" sz="1200" b="1" dirty="0">
              <a:solidFill>
                <a:prstClr val="black"/>
              </a:solidFill>
            </a:endParaRPr>
          </a:p>
        </p:txBody>
      </p:sp>
      <p:sp>
        <p:nvSpPr>
          <p:cNvPr id="51" name="TextBox 84"/>
          <p:cNvSpPr txBox="1">
            <a:spLocks noChangeArrowheads="1"/>
          </p:cNvSpPr>
          <p:nvPr/>
        </p:nvSpPr>
        <p:spPr bwMode="auto">
          <a:xfrm>
            <a:off x="3857625" y="2276475"/>
            <a:ext cx="1428750" cy="276999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 sz="1200" b="1" dirty="0">
                <a:solidFill>
                  <a:prstClr val="black"/>
                </a:solidFill>
              </a:rPr>
              <a:t>통로좌석 할인판매</a:t>
            </a:r>
            <a:endParaRPr kumimoji="1" lang="en-US" altLang="ko-KR" sz="1200" b="1" dirty="0">
              <a:solidFill>
                <a:prstClr val="black"/>
              </a:solidFill>
            </a:endParaRPr>
          </a:p>
        </p:txBody>
      </p:sp>
      <p:sp>
        <p:nvSpPr>
          <p:cNvPr id="52" name="TextBox 84"/>
          <p:cNvSpPr txBox="1">
            <a:spLocks noChangeArrowheads="1"/>
          </p:cNvSpPr>
          <p:nvPr/>
        </p:nvSpPr>
        <p:spPr bwMode="auto">
          <a:xfrm>
            <a:off x="3857625" y="2571750"/>
            <a:ext cx="1428750" cy="276999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 sz="1200" b="1" dirty="0">
                <a:solidFill>
                  <a:prstClr val="black"/>
                </a:solidFill>
              </a:rPr>
              <a:t>다용도의 공연장</a:t>
            </a:r>
            <a:endParaRPr kumimoji="1" lang="en-US" altLang="ko-KR" sz="1200" b="1" dirty="0">
              <a:solidFill>
                <a:prstClr val="black"/>
              </a:solidFill>
            </a:endParaRPr>
          </a:p>
        </p:txBody>
      </p:sp>
      <p:sp>
        <p:nvSpPr>
          <p:cNvPr id="53" name="TextBox 84"/>
          <p:cNvSpPr txBox="1">
            <a:spLocks noChangeArrowheads="1"/>
          </p:cNvSpPr>
          <p:nvPr/>
        </p:nvSpPr>
        <p:spPr bwMode="auto">
          <a:xfrm>
            <a:off x="3857625" y="2857500"/>
            <a:ext cx="1428750" cy="276999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 sz="1200" b="1" dirty="0">
                <a:solidFill>
                  <a:prstClr val="black"/>
                </a:solidFill>
              </a:rPr>
              <a:t>재미 </a:t>
            </a:r>
            <a:r>
              <a:rPr kumimoji="1" lang="en-US" altLang="ko-KR" sz="1200" b="1" dirty="0">
                <a:solidFill>
                  <a:prstClr val="black"/>
                </a:solidFill>
              </a:rPr>
              <a:t>&amp; </a:t>
            </a:r>
            <a:r>
              <a:rPr kumimoji="1" lang="ko-KR" altLang="en-US" sz="1200" b="1" dirty="0">
                <a:solidFill>
                  <a:prstClr val="black"/>
                </a:solidFill>
              </a:rPr>
              <a:t>유머</a:t>
            </a:r>
            <a:endParaRPr kumimoji="1" lang="en-US" altLang="ko-KR" sz="1200" b="1" dirty="0">
              <a:solidFill>
                <a:prstClr val="black"/>
              </a:solidFill>
            </a:endParaRPr>
          </a:p>
        </p:txBody>
      </p:sp>
      <p:sp>
        <p:nvSpPr>
          <p:cNvPr id="54" name="TextBox 84"/>
          <p:cNvSpPr txBox="1">
            <a:spLocks noChangeArrowheads="1"/>
          </p:cNvSpPr>
          <p:nvPr/>
        </p:nvSpPr>
        <p:spPr bwMode="auto">
          <a:xfrm>
            <a:off x="7224486" y="2733675"/>
            <a:ext cx="1500165" cy="276999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 sz="1200" b="1" dirty="0">
                <a:solidFill>
                  <a:prstClr val="black"/>
                </a:solidFill>
              </a:rPr>
              <a:t>가족에 초점을 맞춤</a:t>
            </a:r>
            <a:endParaRPr kumimoji="1" lang="en-US" altLang="ko-KR" sz="1200" b="1" dirty="0">
              <a:solidFill>
                <a:prstClr val="black"/>
              </a:solidFill>
            </a:endParaRPr>
          </a:p>
        </p:txBody>
      </p:sp>
      <p:sp>
        <p:nvSpPr>
          <p:cNvPr id="55" name="TextBox 84"/>
          <p:cNvSpPr txBox="1">
            <a:spLocks noChangeArrowheads="1"/>
          </p:cNvSpPr>
          <p:nvPr/>
        </p:nvSpPr>
        <p:spPr bwMode="auto">
          <a:xfrm>
            <a:off x="7248299" y="3140968"/>
            <a:ext cx="1500165" cy="2769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 sz="1200" b="1" dirty="0">
                <a:solidFill>
                  <a:prstClr val="black"/>
                </a:solidFill>
              </a:rPr>
              <a:t>극장 </a:t>
            </a:r>
            <a:r>
              <a:rPr kumimoji="1" lang="en-US" altLang="ko-KR" sz="1200" b="1" dirty="0">
                <a:solidFill>
                  <a:prstClr val="black"/>
                </a:solidFill>
              </a:rPr>
              <a:t>&amp; </a:t>
            </a:r>
            <a:r>
              <a:rPr kumimoji="1" lang="ko-KR" altLang="en-US" sz="1200" b="1" dirty="0">
                <a:solidFill>
                  <a:prstClr val="black"/>
                </a:solidFill>
              </a:rPr>
              <a:t>오페라</a:t>
            </a:r>
            <a:endParaRPr kumimoji="1" lang="en-US" altLang="ko-KR" sz="1200" b="1" dirty="0">
              <a:solidFill>
                <a:prstClr val="black"/>
              </a:solidFill>
            </a:endParaRPr>
          </a:p>
        </p:txBody>
      </p:sp>
      <p:sp>
        <p:nvSpPr>
          <p:cNvPr id="56" name="TextBox 84"/>
          <p:cNvSpPr txBox="1">
            <a:spLocks noChangeArrowheads="1"/>
          </p:cNvSpPr>
          <p:nvPr/>
        </p:nvSpPr>
        <p:spPr bwMode="auto">
          <a:xfrm>
            <a:off x="7248299" y="3366393"/>
            <a:ext cx="1500165" cy="2769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 sz="1200" b="1" dirty="0">
                <a:solidFill>
                  <a:prstClr val="black"/>
                </a:solidFill>
              </a:rPr>
              <a:t>관객에 초점을 맞춤</a:t>
            </a:r>
            <a:endParaRPr kumimoji="1" lang="en-US" altLang="ko-KR" sz="1200" b="1" dirty="0">
              <a:solidFill>
                <a:prstClr val="black"/>
              </a:solidFill>
            </a:endParaRPr>
          </a:p>
        </p:txBody>
      </p:sp>
      <p:sp>
        <p:nvSpPr>
          <p:cNvPr id="57" name="십자형 56"/>
          <p:cNvSpPr/>
          <p:nvPr/>
        </p:nvSpPr>
        <p:spPr>
          <a:xfrm>
            <a:off x="5329238" y="3557588"/>
            <a:ext cx="357187" cy="357187"/>
          </a:xfrm>
          <a:prstGeom prst="plus">
            <a:avLst>
              <a:gd name="adj" fmla="val 3077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b="1">
              <a:solidFill>
                <a:prstClr val="white"/>
              </a:solidFill>
            </a:endParaRPr>
          </a:p>
        </p:txBody>
      </p:sp>
      <p:cxnSp>
        <p:nvCxnSpPr>
          <p:cNvPr id="58" name="Shape 86"/>
          <p:cNvCxnSpPr>
            <a:stCxn id="57" idx="3"/>
          </p:cNvCxnSpPr>
          <p:nvPr/>
        </p:nvCxnSpPr>
        <p:spPr>
          <a:xfrm>
            <a:off x="5686425" y="3736975"/>
            <a:ext cx="2000250" cy="2106613"/>
          </a:xfrm>
          <a:prstGeom prst="curvedConnector2">
            <a:avLst/>
          </a:prstGeom>
          <a:ln w="28575">
            <a:solidFill>
              <a:schemeClr val="tx2">
                <a:lumMod val="40000"/>
                <a:lumOff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십자형 58"/>
          <p:cNvSpPr/>
          <p:nvPr/>
        </p:nvSpPr>
        <p:spPr>
          <a:xfrm>
            <a:off x="7358063" y="2185988"/>
            <a:ext cx="642937" cy="142875"/>
          </a:xfrm>
          <a:prstGeom prst="plus">
            <a:avLst>
              <a:gd name="adj" fmla="val 0"/>
            </a:avLst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299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비즈니스 모델 수립의 핵심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226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타원 7"/>
          <p:cNvSpPr/>
          <p:nvPr>
            <p:custDataLst>
              <p:tags r:id="rId1"/>
            </p:custDataLst>
          </p:nvPr>
        </p:nvSpPr>
        <p:spPr>
          <a:xfrm>
            <a:off x="2381597" y="2302668"/>
            <a:ext cx="4011613" cy="3705225"/>
          </a:xfrm>
          <a:prstGeom prst="ellipse">
            <a:avLst/>
          </a:prstGeom>
          <a:noFill/>
          <a:ln w="25400">
            <a:solidFill>
              <a:schemeClr val="accent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33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800" dirty="0">
              <a:solidFill>
                <a:prstClr val="white"/>
              </a:solidFill>
            </a:endParaRPr>
          </a:p>
        </p:txBody>
      </p:sp>
      <p:sp>
        <p:nvSpPr>
          <p:cNvPr id="24" name="타원 23"/>
          <p:cNvSpPr/>
          <p:nvPr>
            <p:custDataLst>
              <p:tags r:id="rId2"/>
            </p:custDataLst>
          </p:nvPr>
        </p:nvSpPr>
        <p:spPr>
          <a:xfrm>
            <a:off x="3413472" y="1263972"/>
            <a:ext cx="1957388" cy="1804988"/>
          </a:xfrm>
          <a:prstGeom prst="ellipse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defTabSz="91433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800" dirty="0">
              <a:solidFill>
                <a:prstClr val="white"/>
              </a:solidFill>
            </a:endParaRPr>
          </a:p>
        </p:txBody>
      </p:sp>
      <p:sp>
        <p:nvSpPr>
          <p:cNvPr id="25" name="타원 24"/>
          <p:cNvSpPr/>
          <p:nvPr>
            <p:custDataLst>
              <p:tags r:id="rId3"/>
            </p:custDataLst>
          </p:nvPr>
        </p:nvSpPr>
        <p:spPr>
          <a:xfrm>
            <a:off x="1475656" y="4336256"/>
            <a:ext cx="1958975" cy="1806575"/>
          </a:xfrm>
          <a:prstGeom prst="ellipse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defTabSz="91433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800" dirty="0">
              <a:solidFill>
                <a:prstClr val="white"/>
              </a:solidFill>
            </a:endParaRPr>
          </a:p>
        </p:txBody>
      </p:sp>
      <p:sp>
        <p:nvSpPr>
          <p:cNvPr id="26" name="타원 25"/>
          <p:cNvSpPr/>
          <p:nvPr>
            <p:custDataLst>
              <p:tags r:id="rId4"/>
            </p:custDataLst>
          </p:nvPr>
        </p:nvSpPr>
        <p:spPr>
          <a:xfrm>
            <a:off x="5306839" y="4328318"/>
            <a:ext cx="1957387" cy="1806575"/>
          </a:xfrm>
          <a:prstGeom prst="ellipse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defTabSz="91433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800" dirty="0">
              <a:solidFill>
                <a:prstClr val="white"/>
              </a:solidFill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3736360" y="187407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차별화 </a:t>
            </a:r>
          </a:p>
        </p:txBody>
      </p:sp>
      <p:sp>
        <p:nvSpPr>
          <p:cNvPr id="28" name="직사각형 27"/>
          <p:cNvSpPr/>
          <p:nvPr/>
        </p:nvSpPr>
        <p:spPr>
          <a:xfrm>
            <a:off x="1736639" y="4949986"/>
            <a:ext cx="13035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단순화</a:t>
            </a:r>
            <a:endParaRPr lang="ko-KR" altLang="en-US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5656916" y="4949986"/>
            <a:ext cx="12907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명확화</a:t>
            </a:r>
            <a:endParaRPr lang="ko-KR" altLang="en-US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55471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227</a:t>
            </a:fld>
            <a:endParaRPr lang="ko-KR" altLang="en-US"/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ko-KR" altLang="en-US" dirty="0" smtClean="0"/>
              <a:t>꽃들에게 희망을</a:t>
            </a:r>
            <a:endParaRPr lang="ko-KR" altLang="en-US" dirty="0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4</a:t>
            </a:r>
            <a:r>
              <a:rPr lang="ko-KR" altLang="en-US" dirty="0" smtClean="0"/>
              <a:t>분</a:t>
            </a:r>
            <a:endParaRPr lang="ko-KR" altLang="en-US" dirty="0"/>
          </a:p>
        </p:txBody>
      </p:sp>
      <p:pic>
        <p:nvPicPr>
          <p:cNvPr id="12291" name="Picture 3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4010" y="1849438"/>
            <a:ext cx="6458078" cy="3626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9873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텍스트 개체 틀 5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228</a:t>
            </a:fld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575717" y="913920"/>
            <a:ext cx="7992566" cy="5030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en-US" altLang="ko-KR" b="1" dirty="0" smtClean="0">
                <a:solidFill>
                  <a:schemeClr val="bg1"/>
                </a:solidFill>
                <a:latin typeface="+mn-ea"/>
              </a:rPr>
              <a:t>"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힘든 때일수록 근본을 살펴봐야 합니다</a:t>
            </a:r>
            <a:r>
              <a:rPr lang="en-US" altLang="ko-KR" b="1" dirty="0" smtClean="0">
                <a:solidFill>
                  <a:schemeClr val="bg1"/>
                </a:solidFill>
                <a:latin typeface="+mn-ea"/>
              </a:rPr>
              <a:t>. 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위로는 한 번으로 족합니다</a:t>
            </a:r>
            <a:r>
              <a:rPr lang="en-US" altLang="ko-KR" b="1" dirty="0" smtClean="0">
                <a:solidFill>
                  <a:schemeClr val="bg1"/>
                </a:solidFill>
                <a:latin typeface="+mn-ea"/>
              </a:rPr>
              <a:t>. </a:t>
            </a:r>
          </a:p>
          <a:p>
            <a:pPr latinLnBrk="0">
              <a:lnSpc>
                <a:spcPct val="150000"/>
              </a:lnSpc>
            </a:pPr>
            <a:r>
              <a:rPr lang="ko-KR" altLang="en-US" b="1" dirty="0" err="1" smtClean="0">
                <a:solidFill>
                  <a:schemeClr val="bg1"/>
                </a:solidFill>
                <a:latin typeface="+mn-ea"/>
              </a:rPr>
              <a:t>발밑을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 살피고 삶의 혁명이 일어나도록 바른 견해를 갖는 게 더욱 중요합니다</a:t>
            </a:r>
            <a:r>
              <a:rPr lang="en-US" altLang="ko-KR" b="1" dirty="0" smtClean="0">
                <a:solidFill>
                  <a:schemeClr val="bg1"/>
                </a:solidFill>
                <a:latin typeface="+mn-ea"/>
              </a:rPr>
              <a:t>." </a:t>
            </a:r>
            <a:endParaRPr lang="ko-KR" altLang="en-US" b="1" dirty="0" smtClean="0">
              <a:solidFill>
                <a:schemeClr val="bg1"/>
              </a:solidFill>
              <a:latin typeface="+mn-ea"/>
            </a:endParaRPr>
          </a:p>
          <a:p>
            <a:pPr algn="r" latinLnBrk="0">
              <a:lnSpc>
                <a:spcPct val="150000"/>
              </a:lnSpc>
              <a:buFontTx/>
              <a:buChar char="-"/>
            </a:pP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도법스님 </a:t>
            </a:r>
            <a:endParaRPr lang="en-US" altLang="ko-KR" b="1" dirty="0" smtClean="0">
              <a:solidFill>
                <a:schemeClr val="bg1"/>
              </a:solidFill>
              <a:latin typeface="+mn-ea"/>
            </a:endParaRPr>
          </a:p>
          <a:p>
            <a:pPr latinLnBrk="0">
              <a:lnSpc>
                <a:spcPct val="150000"/>
              </a:lnSpc>
            </a:pPr>
            <a:endParaRPr lang="en-US" altLang="ko-KR" b="1" dirty="0" smtClean="0">
              <a:solidFill>
                <a:schemeClr val="bg1"/>
              </a:solidFill>
              <a:latin typeface="+mn-ea"/>
            </a:endParaRPr>
          </a:p>
          <a:p>
            <a:pPr latinLnBrk="0">
              <a:lnSpc>
                <a:spcPct val="150000"/>
              </a:lnSpc>
            </a:pPr>
            <a:r>
              <a:rPr lang="en-US" altLang="ko-KR" b="1" dirty="0" smtClean="0">
                <a:solidFill>
                  <a:schemeClr val="bg1"/>
                </a:solidFill>
                <a:latin typeface="+mn-ea"/>
              </a:rPr>
              <a:t>“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산천의 봄은 흙에서 가장 가까운 곳에서 옵니다</a:t>
            </a:r>
            <a:r>
              <a:rPr lang="en-US" altLang="ko-KR" b="1" dirty="0" smtClean="0">
                <a:solidFill>
                  <a:schemeClr val="bg1"/>
                </a:solidFill>
                <a:latin typeface="+mn-ea"/>
              </a:rPr>
              <a:t>. 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얼음이 박힌 흙 살을 헤치고 </a:t>
            </a:r>
            <a:r>
              <a:rPr lang="en-US" altLang="ko-KR" b="1" dirty="0" smtClean="0">
                <a:solidFill>
                  <a:schemeClr val="bg1"/>
                </a:solidFill>
                <a:latin typeface="+mn-ea"/>
              </a:rPr>
              <a:t/>
            </a:r>
            <a:br>
              <a:rPr lang="en-US" altLang="ko-KR" b="1" dirty="0" smtClean="0">
                <a:solidFill>
                  <a:schemeClr val="bg1"/>
                </a:solidFill>
                <a:latin typeface="+mn-ea"/>
              </a:rPr>
            </a:b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제힘으로 일어서는 들풀들의 합창 속에서 옵니다</a:t>
            </a:r>
            <a:r>
              <a:rPr lang="en-US" altLang="ko-KR" b="1" dirty="0" smtClean="0">
                <a:solidFill>
                  <a:schemeClr val="bg1"/>
                </a:solidFill>
                <a:latin typeface="+mn-ea"/>
              </a:rPr>
              <a:t>.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 세상의 봄도 다르지 않습니다” </a:t>
            </a:r>
            <a:endParaRPr lang="en-US" altLang="ko-KR" b="1" dirty="0" smtClean="0">
              <a:solidFill>
                <a:schemeClr val="bg1"/>
              </a:solidFill>
              <a:latin typeface="+mn-ea"/>
            </a:endParaRPr>
          </a:p>
          <a:p>
            <a:pPr algn="r" latinLnBrk="0">
              <a:lnSpc>
                <a:spcPct val="150000"/>
              </a:lnSpc>
            </a:pPr>
            <a:r>
              <a:rPr lang="en-US" altLang="ko-KR" b="1" dirty="0" smtClean="0">
                <a:solidFill>
                  <a:schemeClr val="bg1"/>
                </a:solidFill>
                <a:latin typeface="+mn-ea"/>
              </a:rPr>
              <a:t>- 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신영복 </a:t>
            </a:r>
            <a:endParaRPr lang="en-US" altLang="ko-KR" b="1" dirty="0" smtClean="0">
              <a:solidFill>
                <a:schemeClr val="bg1"/>
              </a:solidFill>
              <a:latin typeface="+mn-ea"/>
            </a:endParaRPr>
          </a:p>
          <a:p>
            <a:pPr latinLnBrk="0">
              <a:lnSpc>
                <a:spcPct val="150000"/>
              </a:lnSpc>
              <a:buFontTx/>
              <a:buChar char="-"/>
            </a:pPr>
            <a:endParaRPr lang="en-US" altLang="ko-KR" b="1" dirty="0" smtClean="0">
              <a:solidFill>
                <a:schemeClr val="bg1"/>
              </a:solidFill>
              <a:latin typeface="+mn-ea"/>
            </a:endParaRPr>
          </a:p>
          <a:p>
            <a:pPr latinLnBrk="0">
              <a:lnSpc>
                <a:spcPct val="150000"/>
              </a:lnSpc>
              <a:buFontTx/>
              <a:buChar char="-"/>
            </a:pPr>
            <a:endParaRPr lang="ko-KR" altLang="en-US" b="1" dirty="0" smtClean="0">
              <a:solidFill>
                <a:schemeClr val="bg1"/>
              </a:solidFill>
              <a:latin typeface="+mn-ea"/>
            </a:endParaRPr>
          </a:p>
          <a:p>
            <a:pPr latinLnBrk="0">
              <a:lnSpc>
                <a:spcPct val="150000"/>
              </a:lnSpc>
            </a:pPr>
            <a:r>
              <a:rPr lang="en-US" altLang="ko-KR" b="1" dirty="0" smtClean="0">
                <a:solidFill>
                  <a:schemeClr val="bg1"/>
                </a:solidFill>
                <a:latin typeface="+mn-ea"/>
              </a:rPr>
              <a:t>“</a:t>
            </a:r>
            <a:r>
              <a:rPr lang="ko-KR" altLang="en-US" b="1" dirty="0" err="1" smtClean="0">
                <a:solidFill>
                  <a:schemeClr val="bg1"/>
                </a:solidFill>
                <a:latin typeface="+mn-ea"/>
              </a:rPr>
              <a:t>에벌레는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 깨달았습니다</a:t>
            </a:r>
            <a:r>
              <a:rPr lang="en-US" altLang="ko-KR" b="1" dirty="0" smtClean="0">
                <a:solidFill>
                  <a:schemeClr val="bg1"/>
                </a:solidFill>
                <a:latin typeface="+mn-ea"/>
              </a:rPr>
              <a:t>. 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그 동안 높이 오르려는 본능을 얼마나 잘못 생각했는지 꼭대기에 오르려면 </a:t>
            </a:r>
            <a:r>
              <a:rPr lang="ko-KR" altLang="en-US" b="1" dirty="0" err="1" smtClean="0">
                <a:solidFill>
                  <a:schemeClr val="bg1"/>
                </a:solidFill>
                <a:latin typeface="+mn-ea"/>
              </a:rPr>
              <a:t>기어오르는게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 아니라 날아야 하는 것이었습니다</a:t>
            </a:r>
            <a:r>
              <a:rPr lang="en-US" altLang="ko-KR" b="1" dirty="0" smtClean="0">
                <a:solidFill>
                  <a:schemeClr val="bg1"/>
                </a:solidFill>
                <a:latin typeface="+mn-ea"/>
              </a:rPr>
              <a:t>.“ </a:t>
            </a:r>
            <a:endParaRPr lang="ko-KR" altLang="en-US" b="1" dirty="0" smtClean="0">
              <a:solidFill>
                <a:schemeClr val="bg1"/>
              </a:solidFill>
              <a:latin typeface="+mn-ea"/>
            </a:endParaRPr>
          </a:p>
          <a:p>
            <a:pPr algn="r" latinLnBrk="0">
              <a:lnSpc>
                <a:spcPct val="150000"/>
              </a:lnSpc>
            </a:pPr>
            <a:r>
              <a:rPr lang="en-US" altLang="ko-KR" b="1" dirty="0" smtClean="0">
                <a:solidFill>
                  <a:schemeClr val="bg1"/>
                </a:solidFill>
                <a:latin typeface="+mn-ea"/>
              </a:rPr>
              <a:t>- 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꽃들에게 희망을 중에서</a:t>
            </a:r>
            <a:endParaRPr lang="ko-KR" altLang="en-US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85068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Grow </a:t>
            </a:r>
            <a:r>
              <a:rPr lang="ko-KR" altLang="en-US" dirty="0" smtClean="0"/>
              <a:t>多</a:t>
            </a:r>
            <a:r>
              <a:rPr lang="en-US" altLang="ko-KR" dirty="0"/>
              <a:t>Q</a:t>
            </a:r>
            <a:endParaRPr lang="ko-KR" altLang="en-US" dirty="0"/>
          </a:p>
        </p:txBody>
      </p:sp>
      <p:sp>
        <p:nvSpPr>
          <p:cNvPr id="6" name="텍스트 개체 틀 5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2050" name="Picture 2" descr="http://cfile25.uf.tistory.com/image/235103405188819E03F7A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912" y="1146262"/>
            <a:ext cx="5210175" cy="521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7799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미션 명확화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23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pSp>
        <p:nvGrpSpPr>
          <p:cNvPr id="5" name="그룹 3"/>
          <p:cNvGrpSpPr>
            <a:grpSpLocks/>
          </p:cNvGrpSpPr>
          <p:nvPr/>
        </p:nvGrpSpPr>
        <p:grpSpPr bwMode="auto">
          <a:xfrm>
            <a:off x="2226149" y="1412776"/>
            <a:ext cx="4787900" cy="525462"/>
            <a:chOff x="-3658846" y="-754620"/>
            <a:chExt cx="4789146" cy="525151"/>
          </a:xfrm>
        </p:grpSpPr>
        <p:sp>
          <p:nvSpPr>
            <p:cNvPr id="6" name="Rounded Rectangle 1"/>
            <p:cNvSpPr/>
            <p:nvPr/>
          </p:nvSpPr>
          <p:spPr>
            <a:xfrm>
              <a:off x="-3658846" y="-754620"/>
              <a:ext cx="4789146" cy="525151"/>
            </a:xfrm>
            <a:prstGeom prst="roundRect">
              <a:avLst>
                <a:gd name="adj" fmla="val 50000"/>
              </a:avLst>
            </a:prstGeom>
            <a:solidFill>
              <a:srgbClr val="086A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7" name="Rounded Rectangle 10"/>
            <p:cNvSpPr/>
            <p:nvPr/>
          </p:nvSpPr>
          <p:spPr>
            <a:xfrm>
              <a:off x="-3574686" y="-722889"/>
              <a:ext cx="4647821" cy="45375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8" name="Oval 2"/>
            <p:cNvSpPr/>
            <p:nvPr/>
          </p:nvSpPr>
          <p:spPr>
            <a:xfrm>
              <a:off x="-3644554" y="-668946"/>
              <a:ext cx="220719" cy="350629"/>
            </a:xfrm>
            <a:prstGeom prst="ellipse">
              <a:avLst/>
            </a:prstGeom>
            <a:gradFill flip="none" rotWithShape="1">
              <a:gsLst>
                <a:gs pos="0">
                  <a:srgbClr val="4BB0D8"/>
                </a:gs>
                <a:gs pos="68000">
                  <a:srgbClr val="086AAA"/>
                </a:gs>
              </a:gsLst>
              <a:lin ang="10800000" scaled="1"/>
              <a:tileRect/>
            </a:gradFill>
            <a:ln w="38100">
              <a:solidFill>
                <a:srgbClr val="086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9" name="Oval 9"/>
            <p:cNvSpPr/>
            <p:nvPr/>
          </p:nvSpPr>
          <p:spPr>
            <a:xfrm rot="10800000">
              <a:off x="846064" y="-668946"/>
              <a:ext cx="239774" cy="356976"/>
            </a:xfrm>
            <a:prstGeom prst="ellipse">
              <a:avLst/>
            </a:prstGeom>
            <a:gradFill flip="none" rotWithShape="1">
              <a:gsLst>
                <a:gs pos="0">
                  <a:srgbClr val="4BB0D8"/>
                </a:gs>
                <a:gs pos="68000">
                  <a:srgbClr val="086AAA"/>
                </a:gs>
              </a:gsLst>
              <a:lin ang="10800000" scaled="1"/>
              <a:tileRect/>
            </a:gradFill>
            <a:ln w="38100">
              <a:solidFill>
                <a:srgbClr val="086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0" name="Rounded Rectangle 12"/>
            <p:cNvSpPr/>
            <p:nvPr/>
          </p:nvSpPr>
          <p:spPr>
            <a:xfrm>
              <a:off x="-3517521" y="-724476"/>
              <a:ext cx="3674431" cy="45534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alpha val="34000"/>
                  </a:schemeClr>
                </a:gs>
                <a:gs pos="68000">
                  <a:srgbClr val="086AAA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1" name="Oval 13"/>
            <p:cNvSpPr/>
            <p:nvPr/>
          </p:nvSpPr>
          <p:spPr>
            <a:xfrm>
              <a:off x="469728" y="-724476"/>
              <a:ext cx="603407" cy="45534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34000"/>
                  </a:schemeClr>
                </a:gs>
                <a:gs pos="68000">
                  <a:srgbClr val="086AAA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solidFill>
                  <a:prstClr val="white"/>
                </a:solidFill>
              </a:endParaRPr>
            </a:p>
          </p:txBody>
        </p:sp>
        <p:grpSp>
          <p:nvGrpSpPr>
            <p:cNvPr id="12" name="그룹 2"/>
            <p:cNvGrpSpPr>
              <a:grpSpLocks/>
            </p:cNvGrpSpPr>
            <p:nvPr/>
          </p:nvGrpSpPr>
          <p:grpSpPr bwMode="auto">
            <a:xfrm>
              <a:off x="-3300327" y="-719347"/>
              <a:ext cx="4146252" cy="440209"/>
              <a:chOff x="-3300327" y="-719347"/>
              <a:chExt cx="3206452" cy="440209"/>
            </a:xfrm>
          </p:grpSpPr>
          <p:sp>
            <p:nvSpPr>
              <p:cNvPr id="13" name="Trapezoid 3"/>
              <p:cNvSpPr/>
              <p:nvPr/>
            </p:nvSpPr>
            <p:spPr>
              <a:xfrm>
                <a:off x="-3300327" y="-436772"/>
                <a:ext cx="3206452" cy="157634"/>
              </a:xfrm>
              <a:prstGeom prst="trapezoid">
                <a:avLst>
                  <a:gd name="adj" fmla="val 175108"/>
                </a:avLst>
              </a:prstGeom>
              <a:gradFill flip="none" rotWithShape="1">
                <a:gsLst>
                  <a:gs pos="0">
                    <a:srgbClr val="D9F2FF"/>
                  </a:gs>
                  <a:gs pos="68000">
                    <a:srgbClr val="086AAA">
                      <a:alpha val="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Trapezoid 15"/>
              <p:cNvSpPr/>
              <p:nvPr/>
            </p:nvSpPr>
            <p:spPr>
              <a:xfrm rot="10800000">
                <a:off x="-3300327" y="-719347"/>
                <a:ext cx="3206452" cy="157634"/>
              </a:xfrm>
              <a:prstGeom prst="trapezoid">
                <a:avLst>
                  <a:gd name="adj" fmla="val 175108"/>
                </a:avLst>
              </a:prstGeom>
              <a:gradFill flip="none" rotWithShape="1">
                <a:gsLst>
                  <a:gs pos="0">
                    <a:srgbClr val="D9F2FF"/>
                  </a:gs>
                  <a:gs pos="68000">
                    <a:srgbClr val="086AAA">
                      <a:alpha val="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dirty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5" name="직사각형 14"/>
          <p:cNvSpPr/>
          <p:nvPr/>
        </p:nvSpPr>
        <p:spPr>
          <a:xfrm>
            <a:off x="3053282" y="1478264"/>
            <a:ext cx="353494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2000" dirty="0">
                <a:latin typeface="+mj-ea"/>
                <a:ea typeface="+mj-ea"/>
              </a:rPr>
              <a:t>미션 </a:t>
            </a:r>
            <a:r>
              <a:rPr lang="ko-KR" altLang="en-US" sz="2000" dirty="0" smtClean="0">
                <a:latin typeface="+mj-ea"/>
                <a:ea typeface="+mj-ea"/>
              </a:rPr>
              <a:t>명확화</a:t>
            </a:r>
            <a:r>
              <a:rPr lang="en-US" altLang="ko-KR" sz="2000" dirty="0" smtClean="0">
                <a:latin typeface="+mj-ea"/>
                <a:ea typeface="+mj-ea"/>
              </a:rPr>
              <a:t>: </a:t>
            </a:r>
            <a:r>
              <a:rPr lang="ko-KR" altLang="en-US" sz="2000" dirty="0">
                <a:latin typeface="+mj-ea"/>
                <a:ea typeface="+mj-ea"/>
              </a:rPr>
              <a:t>조합원 동질성 </a:t>
            </a:r>
            <a:r>
              <a:rPr lang="ko-KR" altLang="en-US" sz="2000" dirty="0" smtClean="0">
                <a:latin typeface="+mj-ea"/>
                <a:ea typeface="+mj-ea"/>
              </a:rPr>
              <a:t>확보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464797" y="1370702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02</a:t>
            </a:r>
            <a:endParaRPr lang="ko-KR" altLang="en-US" sz="32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graphicFrame>
        <p:nvGraphicFramePr>
          <p:cNvPr id="17" name="다이어그램 16"/>
          <p:cNvGraphicFramePr/>
          <p:nvPr>
            <p:extLst>
              <p:ext uri="{D42A27DB-BD31-4B8C-83A1-F6EECF244321}">
                <p14:modId xmlns:p14="http://schemas.microsoft.com/office/powerpoint/2010/main" val="2894532193"/>
              </p:ext>
            </p:extLst>
          </p:nvPr>
        </p:nvGraphicFramePr>
        <p:xfrm>
          <a:off x="1572099" y="224532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650432806"/>
      </p:ext>
    </p:extLst>
  </p:cSld>
  <p:clrMapOvr>
    <a:masterClrMapping/>
  </p:clrMapOvr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비즈니스 모델 </a:t>
            </a:r>
            <a:r>
              <a:rPr lang="ko-KR" altLang="en-US" dirty="0" err="1"/>
              <a:t>인큐베이팅</a:t>
            </a:r>
            <a:r>
              <a:rPr lang="ko-KR" altLang="en-US" dirty="0"/>
              <a:t> 방법론 ❷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4896" y="1088122"/>
            <a:ext cx="2294218" cy="646331"/>
          </a:xfrm>
        </p:spPr>
        <p:txBody>
          <a:bodyPr/>
          <a:lstStyle/>
          <a:p>
            <a:r>
              <a:rPr lang="en-US" altLang="ko-KR" dirty="0" smtClean="0"/>
              <a:t>Module 6.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03903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지난 시간 리뷰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231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3" t="30244" r="5551"/>
          <a:stretch>
            <a:fillRect/>
          </a:stretch>
        </p:blipFill>
        <p:spPr bwMode="auto">
          <a:xfrm>
            <a:off x="327025" y="1422400"/>
            <a:ext cx="8489950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직사각형 5"/>
          <p:cNvSpPr/>
          <p:nvPr/>
        </p:nvSpPr>
        <p:spPr>
          <a:xfrm>
            <a:off x="1180082" y="2327781"/>
            <a:ext cx="677629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8800" b="1" dirty="0" smtClean="0">
                <a:solidFill>
                  <a:srgbClr val="EEECE1">
                    <a:lumMod val="50000"/>
                  </a:srgbClr>
                </a:solidFill>
                <a:latin typeface="+mn-ea"/>
              </a:rPr>
              <a:t>비즈니스 모델이란</a:t>
            </a:r>
            <a:r>
              <a:rPr lang="en-US" altLang="ko-KR" sz="8800" b="1" dirty="0" smtClean="0">
                <a:solidFill>
                  <a:srgbClr val="EEECE1">
                    <a:lumMod val="50000"/>
                  </a:srgbClr>
                </a:solidFill>
                <a:latin typeface="+mn-e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949180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지난 시간 리뷰</a:t>
            </a:r>
            <a:endParaRPr lang="en-US" altLang="ko-KR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232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pSp>
        <p:nvGrpSpPr>
          <p:cNvPr id="6" name="그룹 5"/>
          <p:cNvGrpSpPr/>
          <p:nvPr/>
        </p:nvGrpSpPr>
        <p:grpSpPr>
          <a:xfrm>
            <a:off x="250825" y="1844675"/>
            <a:ext cx="8569325" cy="4464646"/>
            <a:chOff x="611188" y="764704"/>
            <a:chExt cx="7926976" cy="5832648"/>
          </a:xfrm>
        </p:grpSpPr>
        <p:grpSp>
          <p:nvGrpSpPr>
            <p:cNvPr id="7" name="그룹 98"/>
            <p:cNvGrpSpPr/>
            <p:nvPr/>
          </p:nvGrpSpPr>
          <p:grpSpPr>
            <a:xfrm>
              <a:off x="611188" y="764704"/>
              <a:ext cx="7926976" cy="5832648"/>
              <a:chOff x="611188" y="476077"/>
              <a:chExt cx="7926976" cy="5832648"/>
            </a:xfrm>
            <a:solidFill>
              <a:schemeClr val="bg1">
                <a:lumMod val="85000"/>
              </a:schemeClr>
            </a:solidFill>
          </p:grpSpPr>
          <p:grpSp>
            <p:nvGrpSpPr>
              <p:cNvPr id="10" name="그룹 28"/>
              <p:cNvGrpSpPr/>
              <p:nvPr/>
            </p:nvGrpSpPr>
            <p:grpSpPr>
              <a:xfrm>
                <a:off x="611188" y="476077"/>
                <a:ext cx="7926976" cy="5832648"/>
                <a:chOff x="611188" y="476077"/>
                <a:chExt cx="7926976" cy="5832648"/>
              </a:xfrm>
              <a:grpFill/>
            </p:grpSpPr>
            <p:cxnSp>
              <p:nvCxnSpPr>
                <p:cNvPr id="23" name="직선 연결선 3"/>
                <p:cNvCxnSpPr/>
                <p:nvPr/>
              </p:nvCxnSpPr>
              <p:spPr bwMode="auto">
                <a:xfrm>
                  <a:off x="611188" y="1341438"/>
                  <a:ext cx="79200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직선 연결선 23"/>
                <p:cNvCxnSpPr/>
                <p:nvPr/>
              </p:nvCxnSpPr>
              <p:spPr bwMode="auto">
                <a:xfrm>
                  <a:off x="611188" y="4005263"/>
                  <a:ext cx="79200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직선 연결선 24"/>
                <p:cNvCxnSpPr/>
                <p:nvPr/>
              </p:nvCxnSpPr>
              <p:spPr bwMode="auto">
                <a:xfrm>
                  <a:off x="611188" y="476077"/>
                  <a:ext cx="0" cy="5832648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직선 연결선 25"/>
                <p:cNvCxnSpPr/>
                <p:nvPr/>
              </p:nvCxnSpPr>
              <p:spPr bwMode="auto">
                <a:xfrm>
                  <a:off x="8531225" y="476077"/>
                  <a:ext cx="0" cy="5832648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직선 연결선 26"/>
                <p:cNvCxnSpPr/>
                <p:nvPr/>
              </p:nvCxnSpPr>
              <p:spPr bwMode="auto">
                <a:xfrm>
                  <a:off x="2195513" y="1344613"/>
                  <a:ext cx="0" cy="266065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직선 연결선 27"/>
                <p:cNvCxnSpPr/>
                <p:nvPr/>
              </p:nvCxnSpPr>
              <p:spPr bwMode="auto">
                <a:xfrm>
                  <a:off x="3779838" y="1341438"/>
                  <a:ext cx="0" cy="2663825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직선 연결선 28"/>
                <p:cNvCxnSpPr/>
                <p:nvPr/>
              </p:nvCxnSpPr>
              <p:spPr bwMode="auto">
                <a:xfrm>
                  <a:off x="5362575" y="1344613"/>
                  <a:ext cx="0" cy="266065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직선 연결선 29"/>
                <p:cNvCxnSpPr/>
                <p:nvPr/>
              </p:nvCxnSpPr>
              <p:spPr bwMode="auto">
                <a:xfrm>
                  <a:off x="6948488" y="1344613"/>
                  <a:ext cx="0" cy="266065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직선 연결선 30"/>
                <p:cNvCxnSpPr/>
                <p:nvPr/>
              </p:nvCxnSpPr>
              <p:spPr bwMode="auto">
                <a:xfrm>
                  <a:off x="618127" y="5357826"/>
                  <a:ext cx="79200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직선 연결선 31"/>
                <p:cNvCxnSpPr/>
                <p:nvPr/>
              </p:nvCxnSpPr>
              <p:spPr bwMode="auto">
                <a:xfrm>
                  <a:off x="611188" y="6308725"/>
                  <a:ext cx="79200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직선 연결선 32"/>
                <p:cNvCxnSpPr/>
                <p:nvPr/>
              </p:nvCxnSpPr>
              <p:spPr bwMode="auto">
                <a:xfrm>
                  <a:off x="4572000" y="4005263"/>
                  <a:ext cx="0" cy="2303462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직선 연결선 33"/>
                <p:cNvCxnSpPr/>
                <p:nvPr/>
              </p:nvCxnSpPr>
              <p:spPr bwMode="auto">
                <a:xfrm>
                  <a:off x="2195513" y="2709863"/>
                  <a:ext cx="1584325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직선 연결선 34"/>
                <p:cNvCxnSpPr/>
                <p:nvPr/>
              </p:nvCxnSpPr>
              <p:spPr bwMode="auto">
                <a:xfrm>
                  <a:off x="5364163" y="2709863"/>
                  <a:ext cx="15827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" name="그룹 29"/>
              <p:cNvGrpSpPr/>
              <p:nvPr/>
            </p:nvGrpSpPr>
            <p:grpSpPr>
              <a:xfrm>
                <a:off x="611747" y="1348247"/>
                <a:ext cx="7425229" cy="4362920"/>
                <a:chOff x="611747" y="1348247"/>
                <a:chExt cx="7425229" cy="4362920"/>
              </a:xfrm>
              <a:grpFill/>
            </p:grpSpPr>
            <p:sp>
              <p:nvSpPr>
                <p:cNvPr id="12" name="TextBox 11"/>
                <p:cNvSpPr txBox="1"/>
                <p:nvPr/>
              </p:nvSpPr>
              <p:spPr bwMode="auto">
                <a:xfrm>
                  <a:off x="611747" y="1350100"/>
                  <a:ext cx="1130438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err="1" smtClean="0">
                      <a:solidFill>
                        <a:srgbClr val="000000"/>
                      </a:solidFill>
                      <a:latin typeface="+mn-ea"/>
                    </a:rPr>
                    <a:t>핵심파트너쉽</a:t>
                  </a: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(KP)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13" name="TextBox 12"/>
                <p:cNvSpPr txBox="1"/>
                <p:nvPr/>
              </p:nvSpPr>
              <p:spPr bwMode="auto">
                <a:xfrm>
                  <a:off x="2204844" y="1348247"/>
                  <a:ext cx="922047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핵심활동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(KA)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14" name="TextBox 13"/>
                <p:cNvSpPr txBox="1"/>
                <p:nvPr/>
              </p:nvSpPr>
              <p:spPr bwMode="auto">
                <a:xfrm>
                  <a:off x="3784794" y="1350769"/>
                  <a:ext cx="1212191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제품 및 서비스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(VP)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15" name="TextBox 14"/>
                <p:cNvSpPr txBox="1"/>
                <p:nvPr/>
              </p:nvSpPr>
              <p:spPr bwMode="auto">
                <a:xfrm>
                  <a:off x="5372946" y="1350769"/>
                  <a:ext cx="931665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고객관계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(CR)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16" name="TextBox 15"/>
                <p:cNvSpPr txBox="1"/>
                <p:nvPr/>
              </p:nvSpPr>
              <p:spPr bwMode="auto">
                <a:xfrm>
                  <a:off x="6956231" y="1353944"/>
                  <a:ext cx="1080745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고객 세분화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(CS)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17" name="TextBox 16"/>
                <p:cNvSpPr txBox="1"/>
                <p:nvPr/>
              </p:nvSpPr>
              <p:spPr bwMode="auto">
                <a:xfrm>
                  <a:off x="2208026" y="2719193"/>
                  <a:ext cx="912429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핵심자원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(KR)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18" name="TextBox 17"/>
                <p:cNvSpPr txBox="1"/>
                <p:nvPr/>
              </p:nvSpPr>
              <p:spPr bwMode="auto">
                <a:xfrm>
                  <a:off x="5376661" y="2714292"/>
                  <a:ext cx="700833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채널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(CH)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19" name="TextBox 18"/>
                <p:cNvSpPr txBox="1"/>
                <p:nvPr/>
              </p:nvSpPr>
              <p:spPr bwMode="auto">
                <a:xfrm>
                  <a:off x="619312" y="4014593"/>
                  <a:ext cx="915635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비용구조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(C$)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20" name="TextBox 19"/>
                <p:cNvSpPr txBox="1"/>
                <p:nvPr/>
              </p:nvSpPr>
              <p:spPr bwMode="auto">
                <a:xfrm>
                  <a:off x="4581144" y="4011755"/>
                  <a:ext cx="790601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err="1" smtClean="0">
                      <a:solidFill>
                        <a:srgbClr val="000000"/>
                      </a:solidFill>
                      <a:latin typeface="+mn-ea"/>
                    </a:rPr>
                    <a:t>수익원</a:t>
                  </a: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(R$)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21" name="TextBox 20"/>
                <p:cNvSpPr txBox="1"/>
                <p:nvPr/>
              </p:nvSpPr>
              <p:spPr bwMode="auto">
                <a:xfrm>
                  <a:off x="620519" y="5365586"/>
                  <a:ext cx="1061509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사회적 비용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(SC)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22" name="TextBox 21"/>
                <p:cNvSpPr txBox="1"/>
                <p:nvPr/>
              </p:nvSpPr>
              <p:spPr bwMode="auto">
                <a:xfrm>
                  <a:off x="4580950" y="5363885"/>
                  <a:ext cx="1048685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사회적 편익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(SB)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</p:grpSp>
        </p:grpSp>
        <p:cxnSp>
          <p:nvCxnSpPr>
            <p:cNvPr id="8" name="직선 연결선 7"/>
            <p:cNvCxnSpPr/>
            <p:nvPr/>
          </p:nvCxnSpPr>
          <p:spPr bwMode="auto">
            <a:xfrm>
              <a:off x="611560" y="764704"/>
              <a:ext cx="7920037" cy="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 bwMode="auto">
            <a:xfrm>
              <a:off x="617840" y="773848"/>
              <a:ext cx="926857" cy="34558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accent1"/>
              </a:solidFill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ko-KR" altLang="en-US" sz="1000" b="1" dirty="0" err="1" smtClean="0">
                  <a:solidFill>
                    <a:srgbClr val="000000"/>
                  </a:solidFill>
                  <a:latin typeface="+mn-ea"/>
                </a:rPr>
                <a:t>소셜미션</a:t>
              </a:r>
              <a:r>
                <a:rPr lang="ko-KR" altLang="en-US" sz="1000" b="1" dirty="0" smtClean="0">
                  <a:solidFill>
                    <a:srgbClr val="000000"/>
                  </a:solidFill>
                  <a:latin typeface="+mn-ea"/>
                </a:rPr>
                <a:t> </a:t>
              </a:r>
              <a:r>
                <a:rPr lang="en-US" altLang="ko-KR" sz="1000" b="1" dirty="0" smtClean="0">
                  <a:solidFill>
                    <a:srgbClr val="000000"/>
                  </a:solidFill>
                  <a:latin typeface="+mn-ea"/>
                </a:rPr>
                <a:t>(SM)</a:t>
              </a:r>
              <a:endParaRPr lang="ko-KR" altLang="en-US" sz="1000" b="1" dirty="0">
                <a:solidFill>
                  <a:srgbClr val="000000"/>
                </a:solidFill>
                <a:latin typeface="+mn-ea"/>
              </a:endParaRPr>
            </a:p>
          </p:txBody>
        </p:sp>
      </p:grpSp>
      <p:sp>
        <p:nvSpPr>
          <p:cNvPr id="36" name="직사각형 35"/>
          <p:cNvSpPr/>
          <p:nvPr/>
        </p:nvSpPr>
        <p:spPr>
          <a:xfrm>
            <a:off x="577572" y="1256962"/>
            <a:ext cx="792333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b="1" dirty="0">
                <a:solidFill>
                  <a:srgbClr val="C00000"/>
                </a:solidFill>
              </a:rPr>
              <a:t>비즈니스 모델을 </a:t>
            </a:r>
            <a:r>
              <a:rPr lang="ko-KR" altLang="en-US" sz="2000" b="1" u="sng" dirty="0">
                <a:solidFill>
                  <a:srgbClr val="FF0000"/>
                </a:solidFill>
              </a:rPr>
              <a:t>설명</a:t>
            </a:r>
            <a:r>
              <a:rPr lang="ko-KR" altLang="en-US" sz="2000" b="1" dirty="0">
                <a:solidFill>
                  <a:srgbClr val="C00000"/>
                </a:solidFill>
              </a:rPr>
              <a:t>하고</a:t>
            </a:r>
            <a:r>
              <a:rPr lang="en-US" altLang="ko-KR" sz="2000" b="1" dirty="0">
                <a:solidFill>
                  <a:srgbClr val="C00000"/>
                </a:solidFill>
              </a:rPr>
              <a:t>, </a:t>
            </a:r>
            <a:r>
              <a:rPr lang="ko-KR" altLang="en-US" sz="2000" b="1" u="sng" dirty="0">
                <a:solidFill>
                  <a:srgbClr val="FF0000"/>
                </a:solidFill>
              </a:rPr>
              <a:t>시각화</a:t>
            </a:r>
            <a:r>
              <a:rPr lang="ko-KR" altLang="en-US" sz="2000" b="1" dirty="0">
                <a:solidFill>
                  <a:srgbClr val="C00000"/>
                </a:solidFill>
              </a:rPr>
              <a:t>하고</a:t>
            </a:r>
            <a:r>
              <a:rPr lang="en-US" altLang="ko-KR" sz="2000" b="1" dirty="0">
                <a:solidFill>
                  <a:srgbClr val="C00000"/>
                </a:solidFill>
              </a:rPr>
              <a:t>, </a:t>
            </a:r>
            <a:r>
              <a:rPr lang="ko-KR" altLang="en-US" sz="2000" b="1" u="sng" dirty="0">
                <a:solidFill>
                  <a:srgbClr val="FF0000"/>
                </a:solidFill>
              </a:rPr>
              <a:t>평가</a:t>
            </a:r>
            <a:r>
              <a:rPr lang="ko-KR" altLang="en-US" sz="2000" b="1" dirty="0">
                <a:solidFill>
                  <a:srgbClr val="C00000"/>
                </a:solidFill>
              </a:rPr>
              <a:t>하고 </a:t>
            </a:r>
            <a:r>
              <a:rPr lang="ko-KR" altLang="en-US" sz="2000" b="1" u="sng" dirty="0">
                <a:solidFill>
                  <a:srgbClr val="FF0000"/>
                </a:solidFill>
              </a:rPr>
              <a:t>변화</a:t>
            </a:r>
            <a:r>
              <a:rPr lang="ko-KR" altLang="en-US" sz="2000" b="1" dirty="0">
                <a:solidFill>
                  <a:srgbClr val="C00000"/>
                </a:solidFill>
              </a:rPr>
              <a:t>시키는 </a:t>
            </a:r>
            <a:r>
              <a:rPr lang="en-US" altLang="ko-KR" sz="2000" b="1" dirty="0">
                <a:solidFill>
                  <a:srgbClr val="C00000"/>
                </a:solidFill>
              </a:rPr>
              <a:t>TOOL 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40936" y="1078454"/>
            <a:ext cx="47000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5400" b="1" dirty="0" smtClean="0">
                <a:solidFill>
                  <a:srgbClr val="FF0000"/>
                </a:solidFill>
              </a:rPr>
              <a:t>“</a:t>
            </a:r>
            <a:endParaRPr lang="ko-KR" altLang="en-US" sz="5400" b="1" dirty="0">
              <a:solidFill>
                <a:srgbClr val="FF000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956376" y="1078454"/>
            <a:ext cx="47000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5400" b="1" dirty="0" smtClean="0">
                <a:solidFill>
                  <a:srgbClr val="FF0000"/>
                </a:solidFill>
              </a:rPr>
              <a:t>”</a:t>
            </a:r>
            <a:endParaRPr lang="ko-KR" altLang="en-US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170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[</a:t>
            </a:r>
            <a:r>
              <a:rPr lang="ko-KR" altLang="en-US" dirty="0" smtClean="0"/>
              <a:t>활동</a:t>
            </a:r>
            <a:r>
              <a:rPr lang="en-US" altLang="ko-KR" dirty="0" smtClean="0"/>
              <a:t>1] </a:t>
            </a:r>
            <a:r>
              <a:rPr lang="ko-KR" altLang="en-US" sz="2700" dirty="0" smtClean="0"/>
              <a:t>비즈니스 모델 수립 개별과제</a:t>
            </a:r>
            <a:endParaRPr lang="ko-KR" altLang="en-US" sz="2700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233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양쪽 모서리가 둥근 사각형 5"/>
          <p:cNvSpPr/>
          <p:nvPr/>
        </p:nvSpPr>
        <p:spPr>
          <a:xfrm>
            <a:off x="287524" y="1988840"/>
            <a:ext cx="8568952" cy="4464496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590872" y="2826796"/>
            <a:ext cx="8229600" cy="12435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1pPr>
            <a:lvl2pPr marL="4572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2pPr>
            <a:lvl3pPr marL="9144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3pPr>
            <a:lvl4pPr marL="13716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4pPr>
            <a:lvl5pPr marL="18288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dirty="0" smtClean="0"/>
              <a:t>1. KIVA </a:t>
            </a:r>
            <a:r>
              <a:rPr lang="ko-KR" altLang="en-US" sz="2000" dirty="0" smtClean="0"/>
              <a:t>사례를 </a:t>
            </a:r>
            <a:r>
              <a:rPr lang="ko-KR" altLang="en-US" sz="2000" dirty="0"/>
              <a:t>읽고 </a:t>
            </a:r>
            <a:r>
              <a:rPr lang="ko-KR" altLang="en-US" sz="2000" dirty="0" smtClean="0"/>
              <a:t>내용을 간략하게 정리합니다</a:t>
            </a:r>
            <a:r>
              <a:rPr lang="en-US" altLang="ko-KR" sz="2000" dirty="0" smtClean="0"/>
              <a:t>.</a:t>
            </a:r>
            <a:endParaRPr lang="en-US" altLang="ko-KR" sz="2000" dirty="0"/>
          </a:p>
        </p:txBody>
      </p:sp>
      <p:sp>
        <p:nvSpPr>
          <p:cNvPr id="8" name="양쪽 모서리가 둥근 사각형 7"/>
          <p:cNvSpPr/>
          <p:nvPr/>
        </p:nvSpPr>
        <p:spPr>
          <a:xfrm>
            <a:off x="294714" y="1988840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>
                <a:solidFill>
                  <a:schemeClr val="tx1"/>
                </a:solidFill>
              </a:rPr>
              <a:t>STEP 1.</a:t>
            </a:r>
            <a:endParaRPr lang="ko-KR" altLang="en-US" sz="2800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27272" y="1988840"/>
            <a:ext cx="1478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/>
              <a:t>소요시간 </a:t>
            </a:r>
            <a:r>
              <a:rPr lang="en-US" altLang="ko-KR" sz="1400" b="1" dirty="0" smtClean="0"/>
              <a:t>:</a:t>
            </a:r>
            <a:r>
              <a:rPr lang="ko-KR" altLang="en-US" sz="1400" b="1" dirty="0"/>
              <a:t> </a:t>
            </a:r>
            <a:r>
              <a:rPr lang="en-US" altLang="ko-KR" sz="1400" b="1" dirty="0" smtClean="0"/>
              <a:t>15min</a:t>
            </a:r>
            <a:endParaRPr lang="en-US" sz="1400" b="1" dirty="0"/>
          </a:p>
        </p:txBody>
      </p:sp>
      <p:pic>
        <p:nvPicPr>
          <p:cNvPr id="10" name="Picture 2" descr="C:\Users\위현진\AppData\Local\Microsoft\Windows\Temporary Internet Files\Content.IE5\QXLNBWJK\MC900433921[1].png">
            <a:hlinkClick r:id="rId3" action="ppaction://program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522" y="1782316"/>
            <a:ext cx="638572" cy="63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 descr="C:\Users\meehoo\AppData\Local\Microsoft\Windows\Temporary Internet Files\Content.IE5\8IEB2329\MP900309656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9488" y="3429000"/>
            <a:ext cx="3845024" cy="27427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373209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>
                <a:solidFill>
                  <a:prstClr val="white"/>
                </a:solidFill>
              </a:rPr>
              <a:t>[</a:t>
            </a:r>
            <a:r>
              <a:rPr lang="ko-KR" altLang="en-US" dirty="0">
                <a:solidFill>
                  <a:prstClr val="white"/>
                </a:solidFill>
              </a:rPr>
              <a:t>활동</a:t>
            </a:r>
            <a:r>
              <a:rPr lang="en-US" altLang="ko-KR" dirty="0">
                <a:solidFill>
                  <a:prstClr val="white"/>
                </a:solidFill>
              </a:rPr>
              <a:t>1] </a:t>
            </a:r>
            <a:r>
              <a:rPr lang="ko-KR" altLang="en-US" sz="2700" dirty="0">
                <a:solidFill>
                  <a:prstClr val="white"/>
                </a:solidFill>
              </a:rPr>
              <a:t>비즈니스 모델 수립 개별과제</a:t>
            </a:r>
            <a:endParaRPr lang="ko-KR" altLang="en-US" sz="2700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234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양쪽 모서리가 둥근 사각형 5"/>
          <p:cNvSpPr/>
          <p:nvPr/>
        </p:nvSpPr>
        <p:spPr>
          <a:xfrm>
            <a:off x="287524" y="1988840"/>
            <a:ext cx="8568952" cy="4464496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590872" y="2826796"/>
            <a:ext cx="8229600" cy="12435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1pPr>
            <a:lvl2pPr marL="4572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2pPr>
            <a:lvl3pPr marL="9144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3pPr>
            <a:lvl4pPr marL="13716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4pPr>
            <a:lvl5pPr marL="18288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dirty="0" smtClean="0"/>
              <a:t>2. KIVA </a:t>
            </a:r>
            <a:r>
              <a:rPr lang="ko-KR" altLang="en-US" sz="2000" dirty="0" smtClean="0"/>
              <a:t>사례에 대한 추가적인 </a:t>
            </a:r>
            <a:r>
              <a:rPr lang="ko-KR" altLang="en-US" sz="2000" dirty="0" err="1" smtClean="0"/>
              <a:t>소강의를</a:t>
            </a:r>
            <a:r>
              <a:rPr lang="ko-KR" altLang="en-US" sz="2000" dirty="0" smtClean="0"/>
              <a:t> 들으며 필요한 내용을 메모합니다</a:t>
            </a:r>
            <a:r>
              <a:rPr lang="en-US" altLang="ko-KR" sz="2000" dirty="0" smtClean="0"/>
              <a:t>.</a:t>
            </a:r>
            <a:endParaRPr lang="en-US" altLang="ko-KR" sz="2000" dirty="0"/>
          </a:p>
        </p:txBody>
      </p:sp>
      <p:sp>
        <p:nvSpPr>
          <p:cNvPr id="8" name="양쪽 모서리가 둥근 사각형 7"/>
          <p:cNvSpPr/>
          <p:nvPr/>
        </p:nvSpPr>
        <p:spPr>
          <a:xfrm>
            <a:off x="294714" y="1988840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>
                <a:solidFill>
                  <a:schemeClr val="tx1"/>
                </a:solidFill>
              </a:rPr>
              <a:t>STEP 2.</a:t>
            </a:r>
            <a:endParaRPr lang="ko-KR" altLang="en-US" sz="2800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27272" y="1988840"/>
            <a:ext cx="1478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/>
              <a:t>소요시간 </a:t>
            </a:r>
            <a:r>
              <a:rPr lang="en-US" altLang="ko-KR" sz="1400" b="1" dirty="0" smtClean="0"/>
              <a:t>:</a:t>
            </a:r>
            <a:r>
              <a:rPr lang="ko-KR" altLang="en-US" sz="1400" b="1" dirty="0"/>
              <a:t> </a:t>
            </a:r>
            <a:r>
              <a:rPr lang="en-US" altLang="ko-KR" sz="1400" b="1" dirty="0" smtClean="0"/>
              <a:t>20min</a:t>
            </a:r>
            <a:endParaRPr lang="en-US" sz="1400" b="1" dirty="0"/>
          </a:p>
        </p:txBody>
      </p:sp>
      <p:pic>
        <p:nvPicPr>
          <p:cNvPr id="10" name="Picture 2" descr="C:\Users\위현진\AppData\Local\Microsoft\Windows\Temporary Internet Files\Content.IE5\QXLNBWJK\MC900433921[1].png">
            <a:hlinkClick r:id="rId3" action="ppaction://program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522" y="1782316"/>
            <a:ext cx="638572" cy="63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1753" y="3645024"/>
            <a:ext cx="3700493" cy="24651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2929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>
                <a:solidFill>
                  <a:prstClr val="white"/>
                </a:solidFill>
              </a:rPr>
              <a:t>[</a:t>
            </a:r>
            <a:r>
              <a:rPr lang="ko-KR" altLang="en-US" dirty="0">
                <a:solidFill>
                  <a:prstClr val="white"/>
                </a:solidFill>
              </a:rPr>
              <a:t>활동</a:t>
            </a:r>
            <a:r>
              <a:rPr lang="en-US" altLang="ko-KR" dirty="0">
                <a:solidFill>
                  <a:prstClr val="white"/>
                </a:solidFill>
              </a:rPr>
              <a:t>1] </a:t>
            </a:r>
            <a:r>
              <a:rPr lang="ko-KR" altLang="en-US" sz="2700" dirty="0">
                <a:solidFill>
                  <a:prstClr val="white"/>
                </a:solidFill>
              </a:rPr>
              <a:t>비즈니스 모델 수립 개별과제</a:t>
            </a:r>
            <a:endParaRPr lang="ko-KR" altLang="en-US" sz="2700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235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9" name="Picture 2" descr="Kiva Logo">
            <a:hlinkClick r:id="rId3" tooltip="Kiva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962290"/>
            <a:ext cx="1296144" cy="685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그림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91" y="1844675"/>
            <a:ext cx="5667691" cy="32802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6" cstate="print"/>
          <a:srcRect l="2929" t="22500" r="32617" b="21250"/>
          <a:stretch>
            <a:fillRect/>
          </a:stretch>
        </p:blipFill>
        <p:spPr bwMode="auto">
          <a:xfrm>
            <a:off x="4851420" y="4050887"/>
            <a:ext cx="3938210" cy="21481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9057" y="1533520"/>
            <a:ext cx="2218821" cy="2218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직사각형 32"/>
          <p:cNvSpPr/>
          <p:nvPr/>
        </p:nvSpPr>
        <p:spPr>
          <a:xfrm>
            <a:off x="452264" y="1159847"/>
            <a:ext cx="42290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Char char="u"/>
            </a:pPr>
            <a:r>
              <a:rPr lang="en-US" altLang="ko-KR" sz="2400" u="sng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KIVA </a:t>
            </a:r>
            <a:r>
              <a:rPr lang="en-US" altLang="ko-KR" sz="2400" u="sng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(</a:t>
            </a:r>
            <a:r>
              <a:rPr lang="ko-KR" altLang="en-US" sz="2400" u="sng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온라인 소액대출 회사</a:t>
            </a:r>
            <a:r>
              <a:rPr lang="en-US" altLang="ko-KR" sz="2400" u="sng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620079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>
                <a:solidFill>
                  <a:prstClr val="white"/>
                </a:solidFill>
              </a:rPr>
              <a:t>[</a:t>
            </a:r>
            <a:r>
              <a:rPr lang="ko-KR" altLang="en-US" dirty="0">
                <a:solidFill>
                  <a:prstClr val="white"/>
                </a:solidFill>
              </a:rPr>
              <a:t>활동</a:t>
            </a:r>
            <a:r>
              <a:rPr lang="en-US" altLang="ko-KR" dirty="0">
                <a:solidFill>
                  <a:prstClr val="white"/>
                </a:solidFill>
              </a:rPr>
              <a:t>1] </a:t>
            </a:r>
            <a:r>
              <a:rPr lang="ko-KR" altLang="en-US" sz="2700" dirty="0">
                <a:solidFill>
                  <a:prstClr val="white"/>
                </a:solidFill>
              </a:rPr>
              <a:t>비즈니스 모델 수립 개별과제</a:t>
            </a:r>
            <a:endParaRPr lang="ko-KR" altLang="en-US" sz="2700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236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pSp>
        <p:nvGrpSpPr>
          <p:cNvPr id="5" name="그룹 4"/>
          <p:cNvGrpSpPr/>
          <p:nvPr/>
        </p:nvGrpSpPr>
        <p:grpSpPr>
          <a:xfrm>
            <a:off x="452264" y="2037833"/>
            <a:ext cx="8167231" cy="4304168"/>
            <a:chOff x="857224" y="1009932"/>
            <a:chExt cx="7572428" cy="3990704"/>
          </a:xfrm>
        </p:grpSpPr>
        <p:grpSp>
          <p:nvGrpSpPr>
            <p:cNvPr id="10" name="그룹 14"/>
            <p:cNvGrpSpPr/>
            <p:nvPr/>
          </p:nvGrpSpPr>
          <p:grpSpPr>
            <a:xfrm>
              <a:off x="857224" y="1009932"/>
              <a:ext cx="7572428" cy="1276060"/>
              <a:chOff x="1052104" y="785794"/>
              <a:chExt cx="6948920" cy="1276060"/>
            </a:xfrm>
          </p:grpSpPr>
          <p:sp>
            <p:nvSpPr>
              <p:cNvPr id="11" name="모서리가 둥근 직사각형 10"/>
              <p:cNvSpPr/>
              <p:nvPr/>
            </p:nvSpPr>
            <p:spPr>
              <a:xfrm>
                <a:off x="1184290" y="885498"/>
                <a:ext cx="6816734" cy="1076652"/>
              </a:xfrm>
              <a:prstGeom prst="roundRect">
                <a:avLst>
                  <a:gd name="adj" fmla="val 26143"/>
                </a:avLst>
              </a:prstGeom>
              <a:solidFill>
                <a:srgbClr val="7030A0"/>
              </a:solidFill>
              <a:ln>
                <a:solidFill>
                  <a:srgbClr val="7030A0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모서리가 둥근 직사각형 11"/>
              <p:cNvSpPr/>
              <p:nvPr/>
            </p:nvSpPr>
            <p:spPr>
              <a:xfrm>
                <a:off x="1969886" y="918846"/>
                <a:ext cx="5970606" cy="1000132"/>
              </a:xfrm>
              <a:prstGeom prst="roundRect">
                <a:avLst>
                  <a:gd name="adj" fmla="val 26143"/>
                </a:avLst>
              </a:prstGeom>
              <a:solidFill>
                <a:schemeClr val="bg1"/>
              </a:solidFill>
              <a:ln>
                <a:solidFill>
                  <a:srgbClr val="7030A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타원 12"/>
              <p:cNvSpPr/>
              <p:nvPr/>
            </p:nvSpPr>
            <p:spPr>
              <a:xfrm>
                <a:off x="1052104" y="785794"/>
                <a:ext cx="1276060" cy="1276060"/>
              </a:xfrm>
              <a:prstGeom prst="ellipse">
                <a:avLst/>
              </a:prstGeom>
              <a:solidFill>
                <a:schemeClr val="bg1"/>
              </a:solidFill>
              <a:ln w="76200">
                <a:solidFill>
                  <a:srgbClr val="7030A0"/>
                </a:solidFill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1000100" y="1488032"/>
              <a:ext cx="1143008" cy="3709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000" b="1" dirty="0" smtClean="0"/>
                <a:t>연 혁</a:t>
              </a:r>
              <a:endParaRPr lang="ko-KR" altLang="en-US" sz="2000" b="1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357422" y="1214422"/>
              <a:ext cx="5643602" cy="8560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Font typeface="Arial" pitchFamily="34" charset="0"/>
                <a:buChar char="•"/>
              </a:pPr>
              <a:r>
                <a:rPr lang="ko-KR" altLang="en-US" b="1" dirty="0" smtClean="0"/>
                <a:t> 설립연도</a:t>
              </a:r>
              <a:r>
                <a:rPr lang="en-US" altLang="ko-KR" b="1" dirty="0" smtClean="0"/>
                <a:t>: 2004</a:t>
              </a:r>
              <a:r>
                <a:rPr lang="ko-KR" altLang="en-US" b="1" dirty="0" smtClean="0"/>
                <a:t>년 </a:t>
              </a:r>
              <a:r>
                <a:rPr lang="en-US" altLang="ko-KR" b="1" dirty="0" smtClean="0"/>
                <a:t>4</a:t>
              </a:r>
              <a:r>
                <a:rPr lang="ko-KR" altLang="en-US" b="1" dirty="0" smtClean="0"/>
                <a:t>월</a:t>
              </a:r>
              <a:r>
                <a:rPr lang="en-US" altLang="ko-KR" b="1" dirty="0" smtClean="0"/>
                <a:t>, 2005</a:t>
              </a:r>
              <a:r>
                <a:rPr lang="ko-KR" altLang="en-US" b="1" dirty="0" smtClean="0"/>
                <a:t>년부터 활동 시작</a:t>
              </a:r>
              <a:endParaRPr lang="en-US" altLang="ko-KR" b="1" dirty="0" smtClean="0"/>
            </a:p>
            <a:p>
              <a:pPr>
                <a:buFont typeface="Arial" pitchFamily="34" charset="0"/>
                <a:buChar char="•"/>
              </a:pPr>
              <a:r>
                <a:rPr lang="en-US" altLang="ko-KR" b="1" dirty="0" smtClean="0"/>
                <a:t> </a:t>
              </a:r>
              <a:r>
                <a:rPr lang="ko-KR" altLang="en-US" b="1" dirty="0" smtClean="0"/>
                <a:t>설립자</a:t>
              </a:r>
              <a:r>
                <a:rPr lang="en-US" altLang="ko-KR" b="1" dirty="0" smtClean="0"/>
                <a:t>: Jessica </a:t>
              </a:r>
              <a:r>
                <a:rPr lang="en-US" altLang="ko-KR" b="1" dirty="0" err="1" smtClean="0"/>
                <a:t>Jackley</a:t>
              </a:r>
              <a:r>
                <a:rPr lang="en-US" altLang="ko-KR" b="1" dirty="0" smtClean="0"/>
                <a:t> &amp; Matt Flannery</a:t>
              </a:r>
            </a:p>
            <a:p>
              <a:pPr>
                <a:buFont typeface="Arial" pitchFamily="34" charset="0"/>
                <a:buChar char="•"/>
              </a:pPr>
              <a:r>
                <a:rPr lang="en-US" altLang="ko-KR" b="1" dirty="0" smtClean="0"/>
                <a:t> </a:t>
              </a:r>
              <a:r>
                <a:rPr lang="ko-KR" altLang="en-US" b="1" dirty="0" smtClean="0"/>
                <a:t>현재까지 </a:t>
              </a:r>
              <a:r>
                <a:rPr lang="en-US" altLang="ko-KR" b="1" dirty="0" smtClean="0"/>
                <a:t>82</a:t>
              </a:r>
              <a:r>
                <a:rPr lang="ko-KR" altLang="en-US" b="1" dirty="0" err="1" smtClean="0"/>
                <a:t>만명에게</a:t>
              </a:r>
              <a:r>
                <a:rPr lang="ko-KR" altLang="en-US" b="1" dirty="0" smtClean="0"/>
                <a:t> </a:t>
              </a:r>
              <a:r>
                <a:rPr lang="en-US" altLang="ko-KR" b="1" dirty="0" smtClean="0"/>
                <a:t>345</a:t>
              </a:r>
              <a:r>
                <a:rPr lang="ko-KR" altLang="en-US" b="1" dirty="0" smtClean="0"/>
                <a:t>백만 달러를 대출</a:t>
              </a:r>
              <a:r>
                <a:rPr lang="en-US" altLang="ko-KR" b="1" dirty="0" smtClean="0"/>
                <a:t>, </a:t>
              </a:r>
              <a:r>
                <a:rPr lang="ko-KR" altLang="en-US" b="1" dirty="0" smtClean="0"/>
                <a:t>회수율</a:t>
              </a:r>
              <a:r>
                <a:rPr lang="en-US" altLang="ko-KR" b="1" dirty="0" smtClean="0"/>
                <a:t>: 99%</a:t>
              </a:r>
              <a:endParaRPr lang="ko-KR" altLang="en-US" b="1" dirty="0"/>
            </a:p>
          </p:txBody>
        </p:sp>
        <p:grpSp>
          <p:nvGrpSpPr>
            <p:cNvPr id="16" name="그룹 14"/>
            <p:cNvGrpSpPr/>
            <p:nvPr/>
          </p:nvGrpSpPr>
          <p:grpSpPr>
            <a:xfrm>
              <a:off x="857224" y="2357430"/>
              <a:ext cx="7572428" cy="1276060"/>
              <a:chOff x="1052104" y="785794"/>
              <a:chExt cx="6948920" cy="1276060"/>
            </a:xfrm>
          </p:grpSpPr>
          <p:sp>
            <p:nvSpPr>
              <p:cNvPr id="17" name="모서리가 둥근 직사각형 16"/>
              <p:cNvSpPr/>
              <p:nvPr/>
            </p:nvSpPr>
            <p:spPr>
              <a:xfrm>
                <a:off x="1184290" y="885498"/>
                <a:ext cx="6816734" cy="1076652"/>
              </a:xfrm>
              <a:prstGeom prst="roundRect">
                <a:avLst>
                  <a:gd name="adj" fmla="val 26143"/>
                </a:avLst>
              </a:prstGeom>
              <a:solidFill>
                <a:srgbClr val="7030A0"/>
              </a:solidFill>
              <a:ln>
                <a:solidFill>
                  <a:srgbClr val="7030A0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모서리가 둥근 직사각형 17"/>
              <p:cNvSpPr/>
              <p:nvPr/>
            </p:nvSpPr>
            <p:spPr>
              <a:xfrm>
                <a:off x="1969886" y="918846"/>
                <a:ext cx="5970606" cy="1000132"/>
              </a:xfrm>
              <a:prstGeom prst="roundRect">
                <a:avLst>
                  <a:gd name="adj" fmla="val 26143"/>
                </a:avLst>
              </a:prstGeom>
              <a:solidFill>
                <a:schemeClr val="bg1"/>
              </a:solidFill>
              <a:ln>
                <a:solidFill>
                  <a:srgbClr val="7030A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타원 18"/>
              <p:cNvSpPr/>
              <p:nvPr/>
            </p:nvSpPr>
            <p:spPr>
              <a:xfrm>
                <a:off x="1052104" y="785794"/>
                <a:ext cx="1276060" cy="1276060"/>
              </a:xfrm>
              <a:prstGeom prst="ellipse">
                <a:avLst/>
              </a:prstGeom>
              <a:solidFill>
                <a:schemeClr val="bg1"/>
              </a:solidFill>
              <a:ln w="76200">
                <a:solidFill>
                  <a:srgbClr val="7030A0"/>
                </a:solidFill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0" name="TextBox 19"/>
            <p:cNvSpPr txBox="1"/>
            <p:nvPr/>
          </p:nvSpPr>
          <p:spPr>
            <a:xfrm>
              <a:off x="1000100" y="2835530"/>
              <a:ext cx="1143008" cy="3709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000" b="1" dirty="0" smtClean="0"/>
                <a:t>Mission</a:t>
              </a:r>
              <a:endParaRPr lang="ko-KR" altLang="en-US" sz="2000" b="1" dirty="0"/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2285984" y="2633358"/>
              <a:ext cx="6000792" cy="656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 smtClean="0">
                  <a:latin typeface="Arial" pitchFamily="34" charset="0"/>
                  <a:cs typeface="Arial" pitchFamily="34" charset="0"/>
                </a:rPr>
                <a:t>Connect people through lending to alleviate poverty</a:t>
              </a:r>
            </a:p>
            <a:p>
              <a:pPr algn="ctr"/>
              <a:r>
                <a:rPr lang="ko-KR" altLang="en-US" sz="2000" b="1" dirty="0" smtClean="0">
                  <a:latin typeface="Arial" pitchFamily="34" charset="0"/>
                  <a:cs typeface="Arial" pitchFamily="34" charset="0"/>
                </a:rPr>
                <a:t>빈곤을 극복을 돕는 대출을 통한 사람의 연결</a:t>
              </a:r>
              <a:endParaRPr lang="ko-KR" altLang="en-US" sz="2000" b="1" dirty="0"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22" name="그룹 14"/>
            <p:cNvGrpSpPr/>
            <p:nvPr/>
          </p:nvGrpSpPr>
          <p:grpSpPr>
            <a:xfrm>
              <a:off x="857224" y="3724576"/>
              <a:ext cx="7572428" cy="1276060"/>
              <a:chOff x="1052104" y="785794"/>
              <a:chExt cx="6948920" cy="1276060"/>
            </a:xfrm>
          </p:grpSpPr>
          <p:sp>
            <p:nvSpPr>
              <p:cNvPr id="23" name="모서리가 둥근 직사각형 22"/>
              <p:cNvSpPr/>
              <p:nvPr/>
            </p:nvSpPr>
            <p:spPr>
              <a:xfrm>
                <a:off x="1184290" y="885498"/>
                <a:ext cx="6816734" cy="1076652"/>
              </a:xfrm>
              <a:prstGeom prst="roundRect">
                <a:avLst>
                  <a:gd name="adj" fmla="val 26143"/>
                </a:avLst>
              </a:prstGeom>
              <a:solidFill>
                <a:srgbClr val="7030A0"/>
              </a:solidFill>
              <a:ln>
                <a:solidFill>
                  <a:srgbClr val="7030A0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모서리가 둥근 직사각형 23"/>
              <p:cNvSpPr/>
              <p:nvPr/>
            </p:nvSpPr>
            <p:spPr>
              <a:xfrm>
                <a:off x="1969886" y="918846"/>
                <a:ext cx="5970606" cy="1000132"/>
              </a:xfrm>
              <a:prstGeom prst="roundRect">
                <a:avLst>
                  <a:gd name="adj" fmla="val 26143"/>
                </a:avLst>
              </a:prstGeom>
              <a:solidFill>
                <a:schemeClr val="bg1"/>
              </a:solidFill>
              <a:ln>
                <a:solidFill>
                  <a:srgbClr val="7030A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타원 24"/>
              <p:cNvSpPr/>
              <p:nvPr/>
            </p:nvSpPr>
            <p:spPr>
              <a:xfrm>
                <a:off x="1052104" y="785794"/>
                <a:ext cx="1276060" cy="1276060"/>
              </a:xfrm>
              <a:prstGeom prst="ellipse">
                <a:avLst/>
              </a:prstGeom>
              <a:solidFill>
                <a:schemeClr val="bg1"/>
              </a:solidFill>
              <a:ln w="76200">
                <a:solidFill>
                  <a:srgbClr val="7030A0"/>
                </a:solidFill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000100" y="4202676"/>
              <a:ext cx="1143008" cy="3709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000" b="1" dirty="0" smtClean="0"/>
                <a:t>Vision</a:t>
              </a:r>
              <a:endParaRPr lang="ko-KR" altLang="en-US" sz="2000" b="1" dirty="0"/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2285984" y="4000504"/>
              <a:ext cx="6000792" cy="656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000" b="1" dirty="0" smtClean="0">
                  <a:latin typeface="Arial" pitchFamily="34" charset="0"/>
                  <a:cs typeface="Arial" pitchFamily="34" charset="0"/>
                </a:rPr>
                <a:t>안전하고 믿을 수 있는 자본을 필요로 하는 이에게 </a:t>
              </a:r>
              <a:endParaRPr lang="en-US" altLang="ko-KR" sz="2000" b="1" dirty="0" smtClean="0"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ko-KR" altLang="en-US" sz="2000" b="1" dirty="0" smtClean="0">
                  <a:latin typeface="Arial" pitchFamily="34" charset="0"/>
                  <a:cs typeface="Arial" pitchFamily="34" charset="0"/>
                </a:rPr>
                <a:t>제공함으로써 더 나은 삶을 만들 수 있다는 믿음</a:t>
              </a:r>
              <a:endParaRPr lang="ko-KR" altLang="en-US" sz="2000" b="1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6" name="직사각형 5"/>
          <p:cNvSpPr/>
          <p:nvPr/>
        </p:nvSpPr>
        <p:spPr>
          <a:xfrm>
            <a:off x="452264" y="1159847"/>
            <a:ext cx="42290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Char char="u"/>
            </a:pPr>
            <a:r>
              <a:rPr lang="en-US" altLang="ko-KR" sz="2400" u="sng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KIVA </a:t>
            </a:r>
            <a:r>
              <a:rPr lang="en-US" altLang="ko-KR" sz="2400" u="sng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(</a:t>
            </a:r>
            <a:r>
              <a:rPr lang="ko-KR" altLang="en-US" sz="2400" u="sng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온라인 소액대출 회사</a:t>
            </a:r>
            <a:r>
              <a:rPr lang="en-US" altLang="ko-KR" sz="2400" u="sng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)</a:t>
            </a:r>
          </a:p>
        </p:txBody>
      </p:sp>
      <p:pic>
        <p:nvPicPr>
          <p:cNvPr id="32" name="Picture 2" descr="Kiva Logo">
            <a:hlinkClick r:id="rId3" tooltip="Kiva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962290"/>
            <a:ext cx="1296144" cy="685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415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>
                <a:solidFill>
                  <a:prstClr val="white"/>
                </a:solidFill>
              </a:rPr>
              <a:t>[</a:t>
            </a:r>
            <a:r>
              <a:rPr lang="ko-KR" altLang="en-US" dirty="0">
                <a:solidFill>
                  <a:prstClr val="white"/>
                </a:solidFill>
              </a:rPr>
              <a:t>활동</a:t>
            </a:r>
            <a:r>
              <a:rPr lang="en-US" altLang="ko-KR" dirty="0">
                <a:solidFill>
                  <a:prstClr val="white"/>
                </a:solidFill>
              </a:rPr>
              <a:t>1] </a:t>
            </a:r>
            <a:r>
              <a:rPr lang="ko-KR" altLang="en-US" sz="2700" dirty="0">
                <a:solidFill>
                  <a:prstClr val="white"/>
                </a:solidFill>
              </a:rPr>
              <a:t>비즈니스 모델 수립 개별과제</a:t>
            </a:r>
            <a:endParaRPr lang="ko-KR" altLang="en-US" sz="2700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237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452264" y="1159847"/>
            <a:ext cx="42290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Char char="u"/>
            </a:pPr>
            <a:r>
              <a:rPr lang="en-US" altLang="ko-KR" sz="2400" u="sng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KIVA </a:t>
            </a:r>
            <a:r>
              <a:rPr lang="en-US" altLang="ko-KR" sz="2400" u="sng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(</a:t>
            </a:r>
            <a:r>
              <a:rPr lang="ko-KR" altLang="en-US" sz="2400" u="sng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온라인 소액대출 회사</a:t>
            </a:r>
            <a:r>
              <a:rPr lang="en-US" altLang="ko-KR" sz="2400" u="sng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)</a:t>
            </a:r>
          </a:p>
        </p:txBody>
      </p:sp>
      <p:pic>
        <p:nvPicPr>
          <p:cNvPr id="32" name="Picture 2" descr="Kiva Logo">
            <a:hlinkClick r:id="rId3" tooltip="Kiva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962290"/>
            <a:ext cx="1296144" cy="685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직사각형 27"/>
          <p:cNvSpPr/>
          <p:nvPr/>
        </p:nvSpPr>
        <p:spPr>
          <a:xfrm>
            <a:off x="336982" y="1949892"/>
            <a:ext cx="1475862" cy="71438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rgbClr val="D434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smtClean="0">
                <a:solidFill>
                  <a:schemeClr val="bg1"/>
                </a:solidFill>
              </a:rPr>
              <a:t>창업 동기</a:t>
            </a:r>
            <a:endParaRPr lang="ko-KR" altLang="en-US" sz="1600" b="1" dirty="0">
              <a:solidFill>
                <a:schemeClr val="bg1"/>
              </a:solidFill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2051494" y="1949892"/>
            <a:ext cx="6715172" cy="714380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600" b="1" dirty="0" smtClean="0">
                <a:solidFill>
                  <a:srgbClr val="7030A0"/>
                </a:solidFill>
              </a:rPr>
              <a:t>2003</a:t>
            </a:r>
            <a:r>
              <a:rPr lang="ko-KR" altLang="en-US" sz="1600" b="1" dirty="0" smtClean="0">
                <a:solidFill>
                  <a:srgbClr val="7030A0"/>
                </a:solidFill>
              </a:rPr>
              <a:t>년</a:t>
            </a:r>
            <a:r>
              <a:rPr lang="en-US" altLang="ko-KR" sz="1600" b="1" dirty="0" smtClean="0">
                <a:solidFill>
                  <a:srgbClr val="7030A0"/>
                </a:solidFill>
              </a:rPr>
              <a:t>, </a:t>
            </a:r>
            <a:r>
              <a:rPr lang="ko-KR" altLang="en-US" sz="1600" b="1" dirty="0" err="1" smtClean="0">
                <a:solidFill>
                  <a:srgbClr val="7030A0"/>
                </a:solidFill>
              </a:rPr>
              <a:t>무하마드</a:t>
            </a:r>
            <a:r>
              <a:rPr lang="ko-KR" altLang="en-US" sz="1600" b="1" dirty="0" smtClean="0">
                <a:solidFill>
                  <a:srgbClr val="7030A0"/>
                </a:solidFill>
              </a:rPr>
              <a:t> </a:t>
            </a:r>
            <a:r>
              <a:rPr lang="ko-KR" altLang="en-US" sz="1600" b="1" dirty="0" err="1" smtClean="0">
                <a:solidFill>
                  <a:srgbClr val="7030A0"/>
                </a:solidFill>
              </a:rPr>
              <a:t>유누스</a:t>
            </a:r>
            <a:r>
              <a:rPr lang="ko-KR" altLang="en-US" sz="1600" b="1" dirty="0" smtClean="0">
                <a:solidFill>
                  <a:srgbClr val="7030A0"/>
                </a:solidFill>
              </a:rPr>
              <a:t> 총재로부터 소액대출에 대한 강연을 듣게 됨 </a:t>
            </a:r>
            <a:endParaRPr lang="ko-KR" altLang="en-US" sz="1600" b="1" dirty="0">
              <a:solidFill>
                <a:srgbClr val="7030A0"/>
              </a:solidFill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336982" y="2807148"/>
            <a:ext cx="1475862" cy="71438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rgbClr val="D434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 smtClean="0">
                <a:solidFill>
                  <a:schemeClr val="bg1"/>
                </a:solidFill>
              </a:rPr>
              <a:t>시장 조사</a:t>
            </a:r>
            <a:endParaRPr lang="ko-KR" altLang="en-US" sz="1600" b="1" dirty="0">
              <a:solidFill>
                <a:schemeClr val="bg1"/>
              </a:solidFill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2051494" y="2807148"/>
            <a:ext cx="6715172" cy="714380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600" b="1" dirty="0" err="1" smtClean="0">
                <a:solidFill>
                  <a:srgbClr val="7030A0"/>
                </a:solidFill>
              </a:rPr>
              <a:t>Jackley</a:t>
            </a:r>
            <a:r>
              <a:rPr lang="ko-KR" altLang="en-US" sz="1600" b="1" dirty="0" smtClean="0">
                <a:solidFill>
                  <a:srgbClr val="7030A0"/>
                </a:solidFill>
              </a:rPr>
              <a:t>는 우간다</a:t>
            </a:r>
            <a:r>
              <a:rPr lang="en-US" altLang="ko-KR" sz="1600" b="1" dirty="0" smtClean="0">
                <a:solidFill>
                  <a:srgbClr val="7030A0"/>
                </a:solidFill>
              </a:rPr>
              <a:t>,</a:t>
            </a:r>
            <a:r>
              <a:rPr lang="ko-KR" altLang="en-US" sz="1600" b="1" dirty="0" smtClean="0">
                <a:solidFill>
                  <a:srgbClr val="7030A0"/>
                </a:solidFill>
              </a:rPr>
              <a:t> 탄자니아 등 대출금 수령인 인터뷰를 떠남  </a:t>
            </a:r>
            <a:endParaRPr lang="ko-KR" altLang="en-US" sz="1600" b="1" dirty="0">
              <a:solidFill>
                <a:srgbClr val="7030A0"/>
              </a:solidFill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336982" y="3664404"/>
            <a:ext cx="1475862" cy="71438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rgbClr val="D434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 smtClean="0">
                <a:solidFill>
                  <a:schemeClr val="bg1"/>
                </a:solidFill>
              </a:rPr>
              <a:t>시범 운영</a:t>
            </a:r>
            <a:endParaRPr lang="ko-KR" altLang="en-US" sz="1600" b="1" dirty="0">
              <a:solidFill>
                <a:schemeClr val="bg1"/>
              </a:solidFill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2051494" y="3664404"/>
            <a:ext cx="6715172" cy="714380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600" b="1" dirty="0" smtClean="0">
                <a:solidFill>
                  <a:srgbClr val="7030A0"/>
                </a:solidFill>
              </a:rPr>
              <a:t>8</a:t>
            </a:r>
            <a:r>
              <a:rPr lang="ko-KR" altLang="en-US" sz="1600" b="1" dirty="0" smtClean="0">
                <a:solidFill>
                  <a:srgbClr val="7030A0"/>
                </a:solidFill>
              </a:rPr>
              <a:t>인의 </a:t>
            </a:r>
            <a:r>
              <a:rPr lang="ko-KR" altLang="en-US" sz="1600" b="1" dirty="0" err="1" smtClean="0">
                <a:solidFill>
                  <a:srgbClr val="7030A0"/>
                </a:solidFill>
              </a:rPr>
              <a:t>우간다</a:t>
            </a:r>
            <a:r>
              <a:rPr lang="ko-KR" altLang="en-US" sz="1600" b="1" dirty="0" smtClean="0">
                <a:solidFill>
                  <a:srgbClr val="7030A0"/>
                </a:solidFill>
              </a:rPr>
              <a:t> 기업가를 대상으로 소액대출사업을 성공적으로 시범 운영</a:t>
            </a:r>
            <a:endParaRPr lang="ko-KR" altLang="en-US" sz="1600" b="1" dirty="0">
              <a:solidFill>
                <a:srgbClr val="7030A0"/>
              </a:solidFill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336982" y="5378916"/>
            <a:ext cx="1475862" cy="71438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rgbClr val="D434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 smtClean="0">
                <a:solidFill>
                  <a:schemeClr val="bg1"/>
                </a:solidFill>
              </a:rPr>
              <a:t>창 업</a:t>
            </a:r>
            <a:endParaRPr lang="ko-KR" altLang="en-US" sz="1600" b="1" dirty="0">
              <a:solidFill>
                <a:schemeClr val="bg1"/>
              </a:solidFill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2051494" y="5378916"/>
            <a:ext cx="6715172" cy="714380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600" b="1" dirty="0" smtClean="0">
                <a:solidFill>
                  <a:srgbClr val="7030A0"/>
                </a:solidFill>
              </a:rPr>
              <a:t>법률적 보조를 받아 제도적 장벽을 극복하고 비영리 단체로 창업</a:t>
            </a:r>
            <a:endParaRPr lang="ko-KR" altLang="en-US" sz="1600" b="1" dirty="0">
              <a:solidFill>
                <a:srgbClr val="7030A0"/>
              </a:solidFill>
            </a:endParaRPr>
          </a:p>
        </p:txBody>
      </p:sp>
      <p:sp>
        <p:nvSpPr>
          <p:cNvPr id="37" name="직사각형 36"/>
          <p:cNvSpPr/>
          <p:nvPr/>
        </p:nvSpPr>
        <p:spPr>
          <a:xfrm>
            <a:off x="336982" y="4521660"/>
            <a:ext cx="1475862" cy="71438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rgbClr val="D434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 smtClean="0">
                <a:solidFill>
                  <a:schemeClr val="bg1"/>
                </a:solidFill>
              </a:rPr>
              <a:t>사전 </a:t>
            </a:r>
            <a:r>
              <a:rPr lang="en-US" altLang="ko-KR" sz="1600" b="1" dirty="0" smtClean="0">
                <a:solidFill>
                  <a:schemeClr val="bg1"/>
                </a:solidFill>
              </a:rPr>
              <a:t>PR</a:t>
            </a:r>
            <a:endParaRPr lang="ko-KR" altLang="en-US" sz="1600" b="1" dirty="0">
              <a:solidFill>
                <a:schemeClr val="bg1"/>
              </a:solidFill>
            </a:endParaRPr>
          </a:p>
        </p:txBody>
      </p:sp>
      <p:sp>
        <p:nvSpPr>
          <p:cNvPr id="38" name="직사각형 37"/>
          <p:cNvSpPr/>
          <p:nvPr/>
        </p:nvSpPr>
        <p:spPr>
          <a:xfrm>
            <a:off x="2051494" y="4521660"/>
            <a:ext cx="6715172" cy="714380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600" b="1" dirty="0" smtClean="0">
                <a:solidFill>
                  <a:srgbClr val="7030A0"/>
                </a:solidFill>
              </a:rPr>
              <a:t>이 성공을 홍보해</a:t>
            </a:r>
            <a:r>
              <a:rPr lang="en-US" altLang="ko-KR" sz="1600" b="1" dirty="0" smtClean="0">
                <a:solidFill>
                  <a:srgbClr val="7030A0"/>
                </a:solidFill>
              </a:rPr>
              <a:t> 10,000</a:t>
            </a:r>
            <a:r>
              <a:rPr lang="ko-KR" altLang="en-US" sz="1600" b="1" dirty="0" smtClean="0">
                <a:solidFill>
                  <a:srgbClr val="7030A0"/>
                </a:solidFill>
              </a:rPr>
              <a:t>달러 기금 조성</a:t>
            </a:r>
            <a:endParaRPr lang="ko-KR" altLang="en-US" sz="16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3508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>
                <a:solidFill>
                  <a:prstClr val="white"/>
                </a:solidFill>
              </a:rPr>
              <a:t>[</a:t>
            </a:r>
            <a:r>
              <a:rPr lang="ko-KR" altLang="en-US" dirty="0">
                <a:solidFill>
                  <a:prstClr val="white"/>
                </a:solidFill>
              </a:rPr>
              <a:t>활동</a:t>
            </a:r>
            <a:r>
              <a:rPr lang="en-US" altLang="ko-KR" dirty="0">
                <a:solidFill>
                  <a:prstClr val="white"/>
                </a:solidFill>
              </a:rPr>
              <a:t>1] </a:t>
            </a:r>
            <a:r>
              <a:rPr lang="ko-KR" altLang="en-US" sz="2700" dirty="0">
                <a:solidFill>
                  <a:prstClr val="white"/>
                </a:solidFill>
              </a:rPr>
              <a:t>비즈니스 모델 수립 개별과제</a:t>
            </a:r>
            <a:endParaRPr lang="ko-KR" altLang="en-US" sz="2700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238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452264" y="1159847"/>
            <a:ext cx="42290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Char char="u"/>
            </a:pPr>
            <a:r>
              <a:rPr lang="en-US" altLang="ko-KR" sz="2400" u="sng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KIVA </a:t>
            </a:r>
            <a:r>
              <a:rPr lang="en-US" altLang="ko-KR" sz="2400" u="sng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(</a:t>
            </a:r>
            <a:r>
              <a:rPr lang="ko-KR" altLang="en-US" sz="2400" u="sng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온라인 소액대출 회사</a:t>
            </a:r>
            <a:r>
              <a:rPr lang="en-US" altLang="ko-KR" sz="2400" u="sng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)</a:t>
            </a:r>
          </a:p>
        </p:txBody>
      </p:sp>
      <p:pic>
        <p:nvPicPr>
          <p:cNvPr id="32" name="Picture 2" descr="Kiva Logo">
            <a:hlinkClick r:id="rId3" tooltip="Kiva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962290"/>
            <a:ext cx="1296144" cy="685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직사각형 16"/>
          <p:cNvSpPr/>
          <p:nvPr/>
        </p:nvSpPr>
        <p:spPr>
          <a:xfrm>
            <a:off x="357158" y="1951032"/>
            <a:ext cx="1475862" cy="10001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rgbClr val="D434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 smtClean="0">
                <a:solidFill>
                  <a:schemeClr val="bg1"/>
                </a:solidFill>
              </a:rPr>
              <a:t>사업 확장</a:t>
            </a:r>
            <a:endParaRPr lang="ko-KR" altLang="en-US" sz="1600" b="1" dirty="0">
              <a:solidFill>
                <a:schemeClr val="bg1"/>
              </a:solidFill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2071670" y="1951032"/>
            <a:ext cx="6715172" cy="100013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600" b="1" dirty="0" err="1" smtClean="0">
                <a:solidFill>
                  <a:srgbClr val="7030A0"/>
                </a:solidFill>
              </a:rPr>
              <a:t>오프라쇼</a:t>
            </a:r>
            <a:r>
              <a:rPr lang="en-US" altLang="ko-KR" sz="1600" b="1" dirty="0" smtClean="0">
                <a:solidFill>
                  <a:srgbClr val="7030A0"/>
                </a:solidFill>
              </a:rPr>
              <a:t> </a:t>
            </a:r>
            <a:r>
              <a:rPr lang="ko-KR" altLang="en-US" sz="1600" b="1" dirty="0" smtClean="0">
                <a:solidFill>
                  <a:srgbClr val="7030A0"/>
                </a:solidFill>
              </a:rPr>
              <a:t>출연</a:t>
            </a:r>
            <a:r>
              <a:rPr lang="en-US" altLang="ko-KR" sz="1600" b="1" dirty="0" smtClean="0">
                <a:solidFill>
                  <a:srgbClr val="7030A0"/>
                </a:solidFill>
              </a:rPr>
              <a:t>, </a:t>
            </a:r>
            <a:r>
              <a:rPr lang="ko-KR" altLang="en-US" sz="1600" b="1" dirty="0" smtClean="0">
                <a:solidFill>
                  <a:srgbClr val="7030A0"/>
                </a:solidFill>
              </a:rPr>
              <a:t>클린턴 저서에  등장 등 마케팅 효과로 사업 확장</a:t>
            </a:r>
            <a:endParaRPr lang="en-US" altLang="ko-KR" sz="1600" b="1" dirty="0" smtClean="0">
              <a:solidFill>
                <a:srgbClr val="7030A0"/>
              </a:solidFill>
            </a:endParaRPr>
          </a:p>
          <a:p>
            <a:endParaRPr lang="en-US" altLang="ko-KR" sz="1600" b="1" dirty="0" smtClean="0">
              <a:solidFill>
                <a:srgbClr val="7030A0"/>
              </a:solidFill>
            </a:endParaRPr>
          </a:p>
          <a:p>
            <a:r>
              <a:rPr lang="ko-KR" altLang="en-US" sz="1600" b="1" dirty="0" smtClean="0">
                <a:solidFill>
                  <a:srgbClr val="7030A0"/>
                </a:solidFill>
              </a:rPr>
              <a:t>상품권 개발 등 판촉 활동 등으로도 성공을 거둠</a:t>
            </a:r>
            <a:endParaRPr lang="ko-KR" altLang="en-US" sz="1600" b="1" dirty="0">
              <a:solidFill>
                <a:srgbClr val="7030A0"/>
              </a:solidFill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357158" y="3094040"/>
            <a:ext cx="1475862" cy="71438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rgbClr val="D434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 smtClean="0">
                <a:solidFill>
                  <a:schemeClr val="bg1"/>
                </a:solidFill>
              </a:rPr>
              <a:t>인재 영입</a:t>
            </a:r>
            <a:endParaRPr lang="ko-KR" altLang="en-US" sz="1600" b="1" dirty="0">
              <a:solidFill>
                <a:schemeClr val="bg1"/>
              </a:solidFill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2071670" y="3094040"/>
            <a:ext cx="6715172" cy="714380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600" b="1" dirty="0" smtClean="0">
                <a:solidFill>
                  <a:srgbClr val="7030A0"/>
                </a:solidFill>
              </a:rPr>
              <a:t>원활한 온라인 거래와 사업의 안정화를 위해 </a:t>
            </a:r>
            <a:r>
              <a:rPr lang="ko-KR" altLang="en-US" sz="1600" b="1" dirty="0" err="1" smtClean="0">
                <a:solidFill>
                  <a:srgbClr val="7030A0"/>
                </a:solidFill>
              </a:rPr>
              <a:t>페이팔에서</a:t>
            </a:r>
            <a:r>
              <a:rPr lang="ko-KR" altLang="en-US" sz="1600" b="1" dirty="0" smtClean="0">
                <a:solidFill>
                  <a:srgbClr val="7030A0"/>
                </a:solidFill>
              </a:rPr>
              <a:t> 인재 영입</a:t>
            </a:r>
            <a:endParaRPr lang="ko-KR" altLang="en-US" sz="1600" b="1" dirty="0">
              <a:solidFill>
                <a:srgbClr val="7030A0"/>
              </a:solidFill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357158" y="3951296"/>
            <a:ext cx="1475862" cy="71438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rgbClr val="D434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 smtClean="0">
                <a:solidFill>
                  <a:schemeClr val="bg1"/>
                </a:solidFill>
              </a:rPr>
              <a:t>제도 혁신</a:t>
            </a:r>
            <a:endParaRPr lang="ko-KR" altLang="en-US" sz="1600" b="1" dirty="0">
              <a:solidFill>
                <a:schemeClr val="bg1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2071670" y="3951296"/>
            <a:ext cx="6715172" cy="714380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600" b="1" dirty="0" smtClean="0">
                <a:solidFill>
                  <a:srgbClr val="7030A0"/>
                </a:solidFill>
              </a:rPr>
              <a:t>사연에 따른 대출 격차 해소를 위해 차등 이자 지급 등을 검토</a:t>
            </a:r>
            <a:endParaRPr lang="ko-KR" altLang="en-US" sz="1600" b="1" dirty="0">
              <a:solidFill>
                <a:srgbClr val="7030A0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357158" y="4808552"/>
            <a:ext cx="1475862" cy="142876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rgbClr val="D434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 smtClean="0">
                <a:solidFill>
                  <a:schemeClr val="bg1"/>
                </a:solidFill>
              </a:rPr>
              <a:t>가치 창출</a:t>
            </a:r>
            <a:endParaRPr lang="ko-KR" altLang="en-US" sz="1600" b="1" dirty="0">
              <a:solidFill>
                <a:schemeClr val="bg1"/>
              </a:solidFill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2071670" y="4808552"/>
            <a:ext cx="6715172" cy="1428760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600" b="1" dirty="0" smtClean="0">
                <a:solidFill>
                  <a:srgbClr val="7030A0"/>
                </a:solidFill>
              </a:rPr>
              <a:t>온라인을 통해 남을 돕고 싶어하는 사람과 제</a:t>
            </a:r>
            <a:r>
              <a:rPr lang="en-US" altLang="ko-KR" sz="1600" b="1" dirty="0" smtClean="0">
                <a:solidFill>
                  <a:srgbClr val="7030A0"/>
                </a:solidFill>
              </a:rPr>
              <a:t>3</a:t>
            </a:r>
            <a:r>
              <a:rPr lang="ko-KR" altLang="en-US" sz="1600" b="1" dirty="0" smtClean="0">
                <a:solidFill>
                  <a:srgbClr val="7030A0"/>
                </a:solidFill>
              </a:rPr>
              <a:t>세계 기업가를 </a:t>
            </a:r>
            <a:r>
              <a:rPr lang="ko-KR" altLang="en-US" sz="1600" b="1" dirty="0" err="1" smtClean="0">
                <a:solidFill>
                  <a:srgbClr val="7030A0"/>
                </a:solidFill>
              </a:rPr>
              <a:t>매칭</a:t>
            </a:r>
            <a:endParaRPr lang="en-US" altLang="ko-KR" sz="1600" b="1" dirty="0" smtClean="0">
              <a:solidFill>
                <a:srgbClr val="7030A0"/>
              </a:solidFill>
            </a:endParaRPr>
          </a:p>
          <a:p>
            <a:endParaRPr lang="en-US" altLang="ko-KR" sz="1600" b="1" dirty="0" smtClean="0">
              <a:solidFill>
                <a:srgbClr val="7030A0"/>
              </a:solidFill>
            </a:endParaRPr>
          </a:p>
          <a:p>
            <a:r>
              <a:rPr lang="ko-KR" altLang="en-US" sz="1600" b="1" dirty="0" smtClean="0">
                <a:solidFill>
                  <a:srgbClr val="7030A0"/>
                </a:solidFill>
              </a:rPr>
              <a:t>남을 돕고자 하는 사람들에게는 확실한 결과를 보여줘 만족감 상승</a:t>
            </a:r>
            <a:endParaRPr lang="en-US" altLang="ko-KR" sz="1600" b="1" dirty="0" smtClean="0">
              <a:solidFill>
                <a:srgbClr val="7030A0"/>
              </a:solidFill>
            </a:endParaRPr>
          </a:p>
          <a:p>
            <a:endParaRPr lang="en-US" altLang="ko-KR" sz="1600" b="1" dirty="0" smtClean="0">
              <a:solidFill>
                <a:srgbClr val="7030A0"/>
              </a:solidFill>
            </a:endParaRPr>
          </a:p>
          <a:p>
            <a:r>
              <a:rPr lang="ko-KR" altLang="en-US" sz="1600" b="1" dirty="0" smtClean="0">
                <a:solidFill>
                  <a:srgbClr val="7030A0"/>
                </a:solidFill>
              </a:rPr>
              <a:t>제</a:t>
            </a:r>
            <a:r>
              <a:rPr lang="en-US" altLang="ko-KR" sz="1600" b="1" dirty="0" smtClean="0">
                <a:solidFill>
                  <a:srgbClr val="7030A0"/>
                </a:solidFill>
              </a:rPr>
              <a:t>3</a:t>
            </a:r>
            <a:r>
              <a:rPr lang="ko-KR" altLang="en-US" sz="1600" b="1" dirty="0" smtClean="0">
                <a:solidFill>
                  <a:srgbClr val="7030A0"/>
                </a:solidFill>
              </a:rPr>
              <a:t>세계 기업가들은 창업자금 마련을 통해 삶의 질 변화</a:t>
            </a:r>
            <a:endParaRPr lang="en-US" altLang="ko-KR" sz="1600" b="1" dirty="0" smtClean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4871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>
                <a:solidFill>
                  <a:prstClr val="white"/>
                </a:solidFill>
              </a:rPr>
              <a:t>[</a:t>
            </a:r>
            <a:r>
              <a:rPr lang="ko-KR" altLang="en-US" dirty="0">
                <a:solidFill>
                  <a:prstClr val="white"/>
                </a:solidFill>
              </a:rPr>
              <a:t>활동</a:t>
            </a:r>
            <a:r>
              <a:rPr lang="en-US" altLang="ko-KR" dirty="0">
                <a:solidFill>
                  <a:prstClr val="white"/>
                </a:solidFill>
              </a:rPr>
              <a:t>1] </a:t>
            </a:r>
            <a:r>
              <a:rPr lang="ko-KR" altLang="en-US" sz="2700" dirty="0">
                <a:solidFill>
                  <a:prstClr val="white"/>
                </a:solidFill>
              </a:rPr>
              <a:t>비즈니스 모델 수립 개별과제</a:t>
            </a:r>
            <a:endParaRPr lang="ko-KR" altLang="en-US" sz="2700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239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452264" y="1159847"/>
            <a:ext cx="42290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Char char="u"/>
            </a:pPr>
            <a:r>
              <a:rPr lang="en-US" altLang="ko-KR" sz="2400" u="sng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KIVA </a:t>
            </a:r>
            <a:r>
              <a:rPr lang="en-US" altLang="ko-KR" sz="2400" u="sng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(</a:t>
            </a:r>
            <a:r>
              <a:rPr lang="ko-KR" altLang="en-US" sz="2400" u="sng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온라인 소액대출 회사</a:t>
            </a:r>
            <a:r>
              <a:rPr lang="en-US" altLang="ko-KR" sz="2400" u="sng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)</a:t>
            </a:r>
          </a:p>
        </p:txBody>
      </p:sp>
      <p:pic>
        <p:nvPicPr>
          <p:cNvPr id="32" name="Picture 2" descr="Kiva Logo">
            <a:hlinkClick r:id="rId3" tooltip="Kiva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962290"/>
            <a:ext cx="1296144" cy="685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직사각형 14"/>
          <p:cNvSpPr/>
          <p:nvPr/>
        </p:nvSpPr>
        <p:spPr>
          <a:xfrm>
            <a:off x="357158" y="1951032"/>
            <a:ext cx="1475862" cy="135732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rgbClr val="D434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 smtClean="0">
                <a:solidFill>
                  <a:schemeClr val="bg1"/>
                </a:solidFill>
              </a:rPr>
              <a:t>파트너 십</a:t>
            </a:r>
            <a:endParaRPr lang="ko-KR" altLang="en-US" sz="1600" b="1" dirty="0">
              <a:solidFill>
                <a:schemeClr val="bg1"/>
              </a:solidFill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2071670" y="1951032"/>
            <a:ext cx="6715172" cy="135732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600" b="1" dirty="0" smtClean="0">
                <a:solidFill>
                  <a:srgbClr val="7030A0"/>
                </a:solidFill>
              </a:rPr>
              <a:t>온라인으로 대출된 돈을 전달하기 위해 현지의 </a:t>
            </a:r>
            <a:r>
              <a:rPr lang="en-US" altLang="ko-KR" sz="1600" b="1" dirty="0" smtClean="0">
                <a:solidFill>
                  <a:srgbClr val="7030A0"/>
                </a:solidFill>
              </a:rPr>
              <a:t>NGO</a:t>
            </a:r>
            <a:r>
              <a:rPr lang="ko-KR" altLang="en-US" sz="1600" b="1" dirty="0" smtClean="0">
                <a:solidFill>
                  <a:srgbClr val="7030A0"/>
                </a:solidFill>
              </a:rPr>
              <a:t>들과 </a:t>
            </a:r>
            <a:r>
              <a:rPr lang="ko-KR" altLang="en-US" sz="1600" b="1" dirty="0" err="1" smtClean="0">
                <a:solidFill>
                  <a:srgbClr val="7030A0"/>
                </a:solidFill>
              </a:rPr>
              <a:t>파트너십</a:t>
            </a:r>
            <a:r>
              <a:rPr lang="ko-KR" altLang="en-US" sz="1600" b="1" dirty="0" smtClean="0">
                <a:solidFill>
                  <a:srgbClr val="7030A0"/>
                </a:solidFill>
              </a:rPr>
              <a:t> 체결</a:t>
            </a:r>
            <a:endParaRPr lang="en-US" altLang="ko-KR" sz="1600" b="1" dirty="0" smtClean="0">
              <a:solidFill>
                <a:srgbClr val="7030A0"/>
              </a:solidFill>
            </a:endParaRPr>
          </a:p>
          <a:p>
            <a:endParaRPr lang="en-US" altLang="ko-KR" sz="1600" b="1" dirty="0">
              <a:solidFill>
                <a:srgbClr val="7030A0"/>
              </a:solidFill>
            </a:endParaRPr>
          </a:p>
          <a:p>
            <a:r>
              <a:rPr lang="ko-KR" altLang="en-US" sz="1600" b="1" dirty="0" smtClean="0">
                <a:solidFill>
                  <a:srgbClr val="7030A0"/>
                </a:solidFill>
              </a:rPr>
              <a:t>파트너들의 등급 관리를 통해 안정적이고 투명한 대출 제도 유지</a:t>
            </a:r>
            <a:endParaRPr lang="en-US" altLang="ko-KR" sz="1600" b="1" dirty="0" smtClean="0">
              <a:solidFill>
                <a:srgbClr val="7030A0"/>
              </a:solidFill>
            </a:endParaRPr>
          </a:p>
          <a:p>
            <a:endParaRPr lang="en-US" altLang="ko-KR" sz="1600" b="1" dirty="0" smtClean="0">
              <a:solidFill>
                <a:srgbClr val="7030A0"/>
              </a:solidFill>
            </a:endParaRPr>
          </a:p>
          <a:p>
            <a:r>
              <a:rPr lang="ko-KR" altLang="en-US" sz="1600" b="1" dirty="0" smtClean="0">
                <a:solidFill>
                  <a:srgbClr val="7030A0"/>
                </a:solidFill>
              </a:rPr>
              <a:t>현지 대출이자를 파트너에게 제공해 안정적인 파트너 십 유지</a:t>
            </a:r>
            <a:endParaRPr lang="en-US" altLang="ko-KR" sz="1600" b="1" dirty="0" smtClean="0">
              <a:solidFill>
                <a:srgbClr val="7030A0"/>
              </a:solidFill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357158" y="3522668"/>
            <a:ext cx="1475862" cy="10001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rgbClr val="D434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 err="1" smtClean="0">
                <a:solidFill>
                  <a:schemeClr val="bg1"/>
                </a:solidFill>
              </a:rPr>
              <a:t>수익원</a:t>
            </a:r>
            <a:endParaRPr lang="ko-KR" altLang="en-US" sz="1600" b="1" dirty="0">
              <a:solidFill>
                <a:schemeClr val="bg1"/>
              </a:solidFill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2071670" y="3522668"/>
            <a:ext cx="6715172" cy="100013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600" b="1" dirty="0" smtClean="0">
                <a:solidFill>
                  <a:srgbClr val="7030A0"/>
                </a:solidFill>
              </a:rPr>
              <a:t>빌려주는 돈의 </a:t>
            </a:r>
            <a:r>
              <a:rPr lang="en-US" altLang="ko-KR" sz="1600" b="1" dirty="0" smtClean="0">
                <a:solidFill>
                  <a:srgbClr val="7030A0"/>
                </a:solidFill>
              </a:rPr>
              <a:t>10%</a:t>
            </a:r>
            <a:r>
              <a:rPr lang="ko-KR" altLang="en-US" sz="1600" b="1" dirty="0" smtClean="0">
                <a:solidFill>
                  <a:srgbClr val="7030A0"/>
                </a:solidFill>
              </a:rPr>
              <a:t>를 </a:t>
            </a:r>
            <a:r>
              <a:rPr lang="en-US" altLang="ko-KR" sz="1600" b="1" dirty="0" smtClean="0">
                <a:solidFill>
                  <a:srgbClr val="7030A0"/>
                </a:solidFill>
              </a:rPr>
              <a:t>KIVA </a:t>
            </a:r>
            <a:r>
              <a:rPr lang="ko-KR" altLang="en-US" sz="1600" b="1" dirty="0" smtClean="0">
                <a:solidFill>
                  <a:srgbClr val="7030A0"/>
                </a:solidFill>
              </a:rPr>
              <a:t>기부금으로 받음</a:t>
            </a:r>
            <a:endParaRPr lang="en-US" altLang="ko-KR" sz="1600" b="1" dirty="0" smtClean="0">
              <a:solidFill>
                <a:srgbClr val="7030A0"/>
              </a:solidFill>
            </a:endParaRPr>
          </a:p>
          <a:p>
            <a:endParaRPr lang="en-US" altLang="ko-KR" sz="1600" b="1" dirty="0" smtClean="0">
              <a:solidFill>
                <a:srgbClr val="7030A0"/>
              </a:solidFill>
            </a:endParaRPr>
          </a:p>
          <a:p>
            <a:r>
              <a:rPr lang="ko-KR" altLang="en-US" sz="1600" b="1" dirty="0" smtClean="0">
                <a:solidFill>
                  <a:srgbClr val="7030A0"/>
                </a:solidFill>
              </a:rPr>
              <a:t>실리콘밸리 기업들의 기부를 통해 수익 확보</a:t>
            </a:r>
            <a:endParaRPr lang="ko-KR" altLang="en-US" sz="1600" b="1" dirty="0">
              <a:solidFill>
                <a:srgbClr val="7030A0"/>
              </a:solidFill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357158" y="4808552"/>
            <a:ext cx="1475862" cy="142876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rgbClr val="D434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 smtClean="0">
                <a:solidFill>
                  <a:schemeClr val="bg1"/>
                </a:solidFill>
              </a:rPr>
              <a:t>Risk </a:t>
            </a:r>
            <a:r>
              <a:rPr lang="ko-KR" altLang="en-US" sz="1600" b="1" dirty="0" smtClean="0">
                <a:solidFill>
                  <a:schemeClr val="bg1"/>
                </a:solidFill>
              </a:rPr>
              <a:t>관리</a:t>
            </a:r>
            <a:endParaRPr lang="ko-KR" altLang="en-US" sz="1600" b="1" dirty="0">
              <a:solidFill>
                <a:schemeClr val="bg1"/>
              </a:solidFill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2071670" y="4808552"/>
            <a:ext cx="6715172" cy="1428760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600" b="1" dirty="0" smtClean="0">
                <a:solidFill>
                  <a:srgbClr val="7030A0"/>
                </a:solidFill>
              </a:rPr>
              <a:t>최장 상환 기간 </a:t>
            </a:r>
            <a:r>
              <a:rPr lang="en-US" altLang="ko-KR" sz="1600" b="1" dirty="0" smtClean="0">
                <a:solidFill>
                  <a:srgbClr val="7030A0"/>
                </a:solidFill>
              </a:rPr>
              <a:t>6~12</a:t>
            </a:r>
            <a:r>
              <a:rPr lang="ko-KR" altLang="en-US" sz="1600" b="1" dirty="0" smtClean="0">
                <a:solidFill>
                  <a:srgbClr val="7030A0"/>
                </a:solidFill>
              </a:rPr>
              <a:t>개월의 단기 대출</a:t>
            </a:r>
            <a:endParaRPr lang="en-US" altLang="ko-KR" sz="1600" b="1" dirty="0" smtClean="0">
              <a:solidFill>
                <a:srgbClr val="7030A0"/>
              </a:solidFill>
            </a:endParaRPr>
          </a:p>
          <a:p>
            <a:endParaRPr lang="en-US" altLang="ko-KR" sz="1600" b="1" dirty="0" smtClean="0">
              <a:solidFill>
                <a:srgbClr val="7030A0"/>
              </a:solidFill>
            </a:endParaRPr>
          </a:p>
          <a:p>
            <a:r>
              <a:rPr lang="ko-KR" altLang="en-US" sz="1600" b="1" dirty="0" smtClean="0">
                <a:solidFill>
                  <a:srgbClr val="7030A0"/>
                </a:solidFill>
              </a:rPr>
              <a:t>돈을 빌리는 사람들의 신용기록 공개 및 엄격한 심사과정 유지</a:t>
            </a:r>
            <a:endParaRPr lang="en-US" altLang="ko-KR" sz="1600" b="1" dirty="0" smtClean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8520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비즈니스 모델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24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2011030" y="1268760"/>
            <a:ext cx="50113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2400" b="1" u="sng" dirty="0"/>
              <a:t>협동조합 </a:t>
            </a:r>
            <a:r>
              <a:rPr lang="en-US" altLang="ko-KR" sz="2400" b="1" u="sng" dirty="0"/>
              <a:t>/ </a:t>
            </a:r>
            <a:r>
              <a:rPr lang="ko-KR" altLang="en-US" sz="2400" b="1" u="sng" dirty="0" err="1"/>
              <a:t>사회적기업</a:t>
            </a:r>
            <a:r>
              <a:rPr lang="ko-KR" altLang="en-US" sz="2400" b="1" u="sng" dirty="0"/>
              <a:t> 사업계획서 리뷰</a:t>
            </a:r>
          </a:p>
        </p:txBody>
      </p:sp>
      <p:sp>
        <p:nvSpPr>
          <p:cNvPr id="6" name="Rectangle 29"/>
          <p:cNvSpPr>
            <a:spLocks noChangeArrowheads="1"/>
          </p:cNvSpPr>
          <p:nvPr/>
        </p:nvSpPr>
        <p:spPr bwMode="auto">
          <a:xfrm>
            <a:off x="2115849" y="3721673"/>
            <a:ext cx="5186548" cy="598760"/>
          </a:xfrm>
          <a:prstGeom prst="rect">
            <a:avLst/>
          </a:prstGeom>
          <a:solidFill>
            <a:sysClr val="window" lastClr="FFFFFF"/>
          </a:solidFill>
          <a:ln w="28575" algn="ctr">
            <a:solidFill>
              <a:srgbClr val="0070C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7" name="Rectangle 31"/>
          <p:cNvSpPr>
            <a:spLocks noChangeArrowheads="1"/>
          </p:cNvSpPr>
          <p:nvPr/>
        </p:nvSpPr>
        <p:spPr bwMode="auto">
          <a:xfrm>
            <a:off x="2361157" y="3851951"/>
            <a:ext cx="4292311" cy="29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txBody>
          <a:bodyPr wrap="none" lIns="54000" tIns="10800" rIns="54000" bIns="10800" anchor="ctr">
            <a:spAutoFit/>
          </a:bodyPr>
          <a:lstStyle/>
          <a:p>
            <a:pPr latinLnBrk="0"/>
            <a:r>
              <a:rPr lang="ko-KR" altLang="en-US" sz="2000" i="1" dirty="0">
                <a:latin typeface="+mj-ea"/>
                <a:ea typeface="+mj-ea"/>
              </a:rPr>
              <a:t>제품 보다는 시장 </a:t>
            </a:r>
            <a:r>
              <a:rPr lang="en-US" altLang="ko-KR" sz="2000" i="1" dirty="0">
                <a:latin typeface="+mj-ea"/>
                <a:ea typeface="+mj-ea"/>
              </a:rPr>
              <a:t>( volume, growth, m/s ) </a:t>
            </a:r>
            <a:endParaRPr lang="en-US" altLang="ko-KR" sz="2000" i="1" dirty="0" smtClean="0">
              <a:latin typeface="+mj-ea"/>
              <a:ea typeface="+mj-ea"/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1472571" y="3571138"/>
            <a:ext cx="901642" cy="901642"/>
            <a:chOff x="3169122" y="3459809"/>
            <a:chExt cx="836612" cy="836613"/>
          </a:xfrm>
        </p:grpSpPr>
        <p:pic>
          <p:nvPicPr>
            <p:cNvPr id="9" name="Picture 35" descr="볼1-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69122" y="3459809"/>
              <a:ext cx="836612" cy="836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Line 36"/>
            <p:cNvSpPr>
              <a:spLocks noChangeShapeType="1"/>
            </p:cNvSpPr>
            <p:nvPr/>
          </p:nvSpPr>
          <p:spPr bwMode="auto">
            <a:xfrm>
              <a:off x="3399309" y="3985272"/>
              <a:ext cx="523875" cy="0"/>
            </a:xfrm>
            <a:prstGeom prst="line">
              <a:avLst/>
            </a:prstGeom>
            <a:noFill/>
            <a:ln w="12700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pic>
          <p:nvPicPr>
            <p:cNvPr id="11" name="Picture 37" descr="03"/>
            <p:cNvPicPr>
              <a:picLocks noChangeAspect="1" noChangeArrowheads="1"/>
            </p:cNvPicPr>
            <p:nvPr/>
          </p:nvPicPr>
          <p:blipFill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3756"/>
            <a:stretch>
              <a:fillRect/>
            </a:stretch>
          </p:blipFill>
          <p:spPr bwMode="auto">
            <a:xfrm>
              <a:off x="3391372" y="3697934"/>
              <a:ext cx="434975" cy="2905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" name="그룹 11"/>
          <p:cNvGrpSpPr/>
          <p:nvPr/>
        </p:nvGrpSpPr>
        <p:grpSpPr>
          <a:xfrm>
            <a:off x="2165484" y="2087013"/>
            <a:ext cx="5136913" cy="598760"/>
            <a:chOff x="1900355" y="1550823"/>
            <a:chExt cx="6409867" cy="747136"/>
          </a:xfrm>
        </p:grpSpPr>
        <p:sp>
          <p:nvSpPr>
            <p:cNvPr id="13" name="Rectangle 4"/>
            <p:cNvSpPr>
              <a:spLocks noChangeArrowheads="1"/>
            </p:cNvSpPr>
            <p:nvPr/>
          </p:nvSpPr>
          <p:spPr bwMode="auto">
            <a:xfrm>
              <a:off x="1900355" y="1550823"/>
              <a:ext cx="6409867" cy="747136"/>
            </a:xfrm>
            <a:prstGeom prst="rect">
              <a:avLst/>
            </a:prstGeom>
            <a:solidFill>
              <a:sysClr val="window" lastClr="FFFFFF"/>
            </a:solidFill>
            <a:ln w="28575" algn="ctr">
              <a:solidFill>
                <a:srgbClr val="0070C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14" name="Rectangle 6"/>
            <p:cNvSpPr>
              <a:spLocks noChangeArrowheads="1"/>
            </p:cNvSpPr>
            <p:nvPr/>
          </p:nvSpPr>
          <p:spPr bwMode="auto">
            <a:xfrm>
              <a:off x="2144516" y="1708622"/>
              <a:ext cx="3746494" cy="3701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none" lIns="54000" tIns="10800" rIns="54000" bIns="10800" anchor="ctr">
              <a:spAutoFit/>
            </a:bodyPr>
            <a:lstStyle/>
            <a:p>
              <a:pPr lvl="0" latinLnBrk="0"/>
              <a:r>
                <a:rPr lang="ko-KR" altLang="en-US" sz="2000" i="1" kern="0" dirty="0">
                  <a:solidFill>
                    <a:sysClr val="windowText" lastClr="000000"/>
                  </a:solidFill>
                  <a:latin typeface="+mj-ea"/>
                  <a:ea typeface="+mj-ea"/>
                </a:rPr>
                <a:t>미션의 </a:t>
              </a:r>
              <a:r>
                <a:rPr lang="ko-KR" altLang="en-US" sz="2000" i="1" kern="0" dirty="0" err="1">
                  <a:solidFill>
                    <a:sysClr val="windowText" lastClr="000000"/>
                  </a:solidFill>
                  <a:latin typeface="+mj-ea"/>
                  <a:ea typeface="+mj-ea"/>
                </a:rPr>
                <a:t>진정성</a:t>
              </a:r>
              <a:r>
                <a:rPr lang="en-US" altLang="ko-KR" sz="2000" i="1" kern="0" dirty="0">
                  <a:solidFill>
                    <a:sysClr val="windowText" lastClr="000000"/>
                  </a:solidFill>
                  <a:latin typeface="+mj-ea"/>
                  <a:ea typeface="+mj-ea"/>
                </a:rPr>
                <a:t>, </a:t>
              </a:r>
              <a:r>
                <a:rPr lang="ko-KR" altLang="en-US" sz="2000" i="1" kern="0" dirty="0">
                  <a:solidFill>
                    <a:sysClr val="windowText" lastClr="000000"/>
                  </a:solidFill>
                  <a:latin typeface="+mj-ea"/>
                  <a:ea typeface="+mj-ea"/>
                </a:rPr>
                <a:t>왜 협동조합인지</a:t>
              </a:r>
            </a:p>
          </p:txBody>
        </p:sp>
      </p:grpSp>
      <p:grpSp>
        <p:nvGrpSpPr>
          <p:cNvPr id="15" name="그룹 14"/>
          <p:cNvGrpSpPr/>
          <p:nvPr/>
        </p:nvGrpSpPr>
        <p:grpSpPr>
          <a:xfrm>
            <a:off x="1472571" y="1935572"/>
            <a:ext cx="901644" cy="901642"/>
            <a:chOff x="2265834" y="1316401"/>
            <a:chExt cx="836613" cy="836612"/>
          </a:xfrm>
        </p:grpSpPr>
        <p:pic>
          <p:nvPicPr>
            <p:cNvPr id="16" name="Picture 57" descr="볼1-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5834" y="1316401"/>
              <a:ext cx="836613" cy="8366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58" descr="01"/>
            <p:cNvPicPr>
              <a:picLocks noChangeAspect="1" noChangeArrowheads="1"/>
            </p:cNvPicPr>
            <p:nvPr/>
          </p:nvPicPr>
          <p:blipFill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713"/>
            <a:stretch>
              <a:fillRect/>
            </a:stretch>
          </p:blipFill>
          <p:spPr bwMode="auto">
            <a:xfrm>
              <a:off x="2483322" y="1570401"/>
              <a:ext cx="442913" cy="2635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Line 59"/>
            <p:cNvSpPr>
              <a:spLocks noChangeShapeType="1"/>
            </p:cNvSpPr>
            <p:nvPr/>
          </p:nvSpPr>
          <p:spPr bwMode="auto">
            <a:xfrm>
              <a:off x="2497609" y="1837101"/>
              <a:ext cx="523875" cy="0"/>
            </a:xfrm>
            <a:prstGeom prst="line">
              <a:avLst/>
            </a:prstGeom>
            <a:noFill/>
            <a:ln w="12700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</p:grpSp>
      <p:sp>
        <p:nvSpPr>
          <p:cNvPr id="19" name="Rectangle 21"/>
          <p:cNvSpPr>
            <a:spLocks noChangeArrowheads="1"/>
          </p:cNvSpPr>
          <p:nvPr/>
        </p:nvSpPr>
        <p:spPr bwMode="auto">
          <a:xfrm>
            <a:off x="2106005" y="2919423"/>
            <a:ext cx="5196392" cy="598760"/>
          </a:xfrm>
          <a:prstGeom prst="rect">
            <a:avLst/>
          </a:prstGeom>
          <a:solidFill>
            <a:sysClr val="window" lastClr="FFFFFF"/>
          </a:solidFill>
          <a:ln w="28575" algn="ctr">
            <a:solidFill>
              <a:srgbClr val="0070C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0" name="Rectangle 23"/>
          <p:cNvSpPr>
            <a:spLocks noChangeArrowheads="1"/>
          </p:cNvSpPr>
          <p:nvPr/>
        </p:nvSpPr>
        <p:spPr bwMode="auto">
          <a:xfrm>
            <a:off x="2361157" y="3052246"/>
            <a:ext cx="3510325" cy="29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txBody>
          <a:bodyPr wrap="none" lIns="54000" tIns="10800" rIns="54000" bIns="10800" anchor="ctr">
            <a:spAutoFit/>
          </a:bodyPr>
          <a:lstStyle/>
          <a:p>
            <a:pPr latinLnBrk="0"/>
            <a:r>
              <a:rPr lang="ko-KR" altLang="en-US" sz="2000" i="1" dirty="0">
                <a:latin typeface="+mj-ea"/>
                <a:ea typeface="+mj-ea"/>
              </a:rPr>
              <a:t>고객이란 </a:t>
            </a:r>
            <a:r>
              <a:rPr lang="en-US" altLang="ko-KR" sz="2000" i="1" dirty="0">
                <a:latin typeface="+mj-ea"/>
                <a:ea typeface="+mj-ea"/>
              </a:rPr>
              <a:t>? </a:t>
            </a:r>
            <a:r>
              <a:rPr lang="ko-KR" altLang="en-US" sz="2000" i="1" dirty="0">
                <a:latin typeface="+mj-ea"/>
                <a:ea typeface="+mj-ea"/>
              </a:rPr>
              <a:t>경쟁사란</a:t>
            </a:r>
            <a:r>
              <a:rPr lang="en-US" altLang="ko-KR" sz="2000" i="1" dirty="0">
                <a:latin typeface="+mj-ea"/>
                <a:ea typeface="+mj-ea"/>
              </a:rPr>
              <a:t>?  - </a:t>
            </a:r>
            <a:r>
              <a:rPr lang="ko-KR" altLang="en-US" sz="2000" i="1" dirty="0" err="1">
                <a:latin typeface="+mj-ea"/>
                <a:ea typeface="+mj-ea"/>
              </a:rPr>
              <a:t>프로파일링</a:t>
            </a:r>
            <a:r>
              <a:rPr lang="ko-KR" altLang="en-US" sz="2000" i="1" dirty="0">
                <a:latin typeface="+mj-ea"/>
                <a:ea typeface="+mj-ea"/>
              </a:rPr>
              <a:t> </a:t>
            </a:r>
          </a:p>
        </p:txBody>
      </p:sp>
      <p:grpSp>
        <p:nvGrpSpPr>
          <p:cNvPr id="21" name="그룹 20"/>
          <p:cNvGrpSpPr/>
          <p:nvPr/>
        </p:nvGrpSpPr>
        <p:grpSpPr>
          <a:xfrm>
            <a:off x="1472571" y="2753355"/>
            <a:ext cx="901642" cy="901642"/>
            <a:chOff x="2940522" y="2346235"/>
            <a:chExt cx="836612" cy="836612"/>
          </a:xfrm>
        </p:grpSpPr>
        <p:pic>
          <p:nvPicPr>
            <p:cNvPr id="22" name="Picture 61" descr="볼1-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40522" y="2346235"/>
              <a:ext cx="836612" cy="8366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Line 62"/>
            <p:cNvSpPr>
              <a:spLocks noChangeShapeType="1"/>
            </p:cNvSpPr>
            <p:nvPr/>
          </p:nvSpPr>
          <p:spPr bwMode="auto">
            <a:xfrm>
              <a:off x="3170709" y="2871697"/>
              <a:ext cx="523875" cy="0"/>
            </a:xfrm>
            <a:prstGeom prst="line">
              <a:avLst/>
            </a:prstGeom>
            <a:noFill/>
            <a:ln w="12700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pic>
          <p:nvPicPr>
            <p:cNvPr id="24" name="Picture 63" descr="02"/>
            <p:cNvPicPr>
              <a:picLocks noChangeAspect="1" noChangeArrowheads="1"/>
            </p:cNvPicPr>
            <p:nvPr/>
          </p:nvPicPr>
          <p:blipFill>
            <a:blip r:embed="rId6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547"/>
            <a:stretch>
              <a:fillRect/>
            </a:stretch>
          </p:blipFill>
          <p:spPr bwMode="auto">
            <a:xfrm>
              <a:off x="3148484" y="2579597"/>
              <a:ext cx="434975" cy="2905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" name="Rectangle 29"/>
          <p:cNvSpPr>
            <a:spLocks noChangeArrowheads="1"/>
          </p:cNvSpPr>
          <p:nvPr/>
        </p:nvSpPr>
        <p:spPr bwMode="auto">
          <a:xfrm>
            <a:off x="2115849" y="4558205"/>
            <a:ext cx="5186548" cy="598760"/>
          </a:xfrm>
          <a:prstGeom prst="rect">
            <a:avLst/>
          </a:prstGeom>
          <a:solidFill>
            <a:sysClr val="window" lastClr="FFFFFF"/>
          </a:solidFill>
          <a:ln w="28575" algn="ctr">
            <a:solidFill>
              <a:srgbClr val="0070C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26" name="그룹 25"/>
          <p:cNvGrpSpPr/>
          <p:nvPr/>
        </p:nvGrpSpPr>
        <p:grpSpPr>
          <a:xfrm>
            <a:off x="1458205" y="4388921"/>
            <a:ext cx="902951" cy="902953"/>
            <a:chOff x="2921472" y="4432721"/>
            <a:chExt cx="836612" cy="836613"/>
          </a:xfrm>
        </p:grpSpPr>
        <p:pic>
          <p:nvPicPr>
            <p:cNvPr id="27" name="Picture 16" descr="볼1-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1472" y="4432721"/>
              <a:ext cx="836612" cy="836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</p:pic>
        <p:sp>
          <p:nvSpPr>
            <p:cNvPr id="28" name="Line 17"/>
            <p:cNvSpPr>
              <a:spLocks noChangeShapeType="1"/>
            </p:cNvSpPr>
            <p:nvPr/>
          </p:nvSpPr>
          <p:spPr bwMode="auto">
            <a:xfrm>
              <a:off x="3151659" y="4958184"/>
              <a:ext cx="523875" cy="0"/>
            </a:xfrm>
            <a:prstGeom prst="line">
              <a:avLst/>
            </a:prstGeom>
            <a:noFill/>
            <a:ln w="12700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pic>
          <p:nvPicPr>
            <p:cNvPr id="29" name="Picture 18" descr="04"/>
            <p:cNvPicPr>
              <a:picLocks noChangeAspect="1" noChangeArrowheads="1"/>
            </p:cNvPicPr>
            <p:nvPr/>
          </p:nvPicPr>
          <p:blipFill>
            <a:blip r:embed="rId7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3204"/>
            <a:stretch>
              <a:fillRect/>
            </a:stretch>
          </p:blipFill>
          <p:spPr bwMode="auto">
            <a:xfrm>
              <a:off x="3127847" y="4667671"/>
              <a:ext cx="434975" cy="2905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" name="Rectangle 31"/>
          <p:cNvSpPr>
            <a:spLocks noChangeArrowheads="1"/>
          </p:cNvSpPr>
          <p:nvPr/>
        </p:nvSpPr>
        <p:spPr bwMode="auto">
          <a:xfrm>
            <a:off x="2361157" y="4703145"/>
            <a:ext cx="3402116" cy="29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txBody>
          <a:bodyPr wrap="none" lIns="54000" tIns="10800" rIns="54000" bIns="10800" anchor="ctr">
            <a:spAutoFit/>
          </a:bodyPr>
          <a:lstStyle/>
          <a:p>
            <a:pPr latinLnBrk="0"/>
            <a:r>
              <a:rPr lang="ko-KR" altLang="en-US" sz="2000" i="1" dirty="0">
                <a:latin typeface="+mj-ea"/>
                <a:ea typeface="+mj-ea"/>
              </a:rPr>
              <a:t>핵심역량 </a:t>
            </a:r>
            <a:r>
              <a:rPr lang="en-US" altLang="ko-KR" sz="2000" i="1" dirty="0">
                <a:latin typeface="+mj-ea"/>
                <a:ea typeface="+mj-ea"/>
              </a:rPr>
              <a:t>( </a:t>
            </a:r>
            <a:r>
              <a:rPr lang="ko-KR" altLang="en-US" sz="2000" i="1" dirty="0">
                <a:latin typeface="+mj-ea"/>
                <a:ea typeface="+mj-ea"/>
              </a:rPr>
              <a:t>사회적 기업가 </a:t>
            </a:r>
            <a:r>
              <a:rPr lang="en-US" altLang="ko-KR" sz="2000" i="1" dirty="0">
                <a:latin typeface="+mj-ea"/>
                <a:ea typeface="+mj-ea"/>
              </a:rPr>
              <a:t>&amp; </a:t>
            </a:r>
            <a:r>
              <a:rPr lang="ko-KR" altLang="en-US" sz="2000" i="1" dirty="0">
                <a:latin typeface="+mj-ea"/>
                <a:ea typeface="+mj-ea"/>
              </a:rPr>
              <a:t>역량 </a:t>
            </a:r>
            <a:r>
              <a:rPr lang="en-US" altLang="ko-KR" sz="2000" i="1" dirty="0">
                <a:latin typeface="+mj-ea"/>
                <a:ea typeface="+mj-ea"/>
              </a:rPr>
              <a:t>) </a:t>
            </a:r>
            <a:endParaRPr lang="en-US" altLang="ko-KR" sz="2000" i="1" dirty="0" smtClean="0">
              <a:latin typeface="+mj-ea"/>
              <a:ea typeface="+mj-ea"/>
            </a:endParaRPr>
          </a:p>
        </p:txBody>
      </p:sp>
      <p:sp>
        <p:nvSpPr>
          <p:cNvPr id="31" name="Rectangle 29"/>
          <p:cNvSpPr>
            <a:spLocks noChangeArrowheads="1"/>
          </p:cNvSpPr>
          <p:nvPr/>
        </p:nvSpPr>
        <p:spPr bwMode="auto">
          <a:xfrm>
            <a:off x="2115849" y="5389134"/>
            <a:ext cx="5186548" cy="598760"/>
          </a:xfrm>
          <a:prstGeom prst="rect">
            <a:avLst/>
          </a:prstGeom>
          <a:solidFill>
            <a:sysClr val="window" lastClr="FFFFFF"/>
          </a:solidFill>
          <a:ln w="28575" algn="ctr">
            <a:solidFill>
              <a:srgbClr val="0070C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2361157" y="5534074"/>
            <a:ext cx="2767293" cy="29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txBody>
          <a:bodyPr wrap="none" lIns="54000" tIns="10800" rIns="54000" bIns="10800" anchor="ctr">
            <a:spAutoFit/>
          </a:bodyPr>
          <a:lstStyle/>
          <a:p>
            <a:pPr latinLnBrk="0"/>
            <a:r>
              <a:rPr lang="ko-KR" altLang="en-US" sz="2000" i="1" dirty="0">
                <a:latin typeface="+mj-ea"/>
                <a:ea typeface="+mj-ea"/>
              </a:rPr>
              <a:t>협동조합의 정체성 지속 방안</a:t>
            </a:r>
          </a:p>
        </p:txBody>
      </p:sp>
      <p:grpSp>
        <p:nvGrpSpPr>
          <p:cNvPr id="33" name="그룹 32"/>
          <p:cNvGrpSpPr/>
          <p:nvPr/>
        </p:nvGrpSpPr>
        <p:grpSpPr>
          <a:xfrm>
            <a:off x="1434930" y="5208013"/>
            <a:ext cx="926226" cy="926225"/>
            <a:chOff x="2135659" y="5453426"/>
            <a:chExt cx="836613" cy="836612"/>
          </a:xfrm>
        </p:grpSpPr>
        <p:pic>
          <p:nvPicPr>
            <p:cNvPr id="34" name="Picture 65" descr="볼1-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5659" y="5453426"/>
              <a:ext cx="836613" cy="8366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" name="Line 66"/>
            <p:cNvSpPr>
              <a:spLocks noChangeShapeType="1"/>
            </p:cNvSpPr>
            <p:nvPr/>
          </p:nvSpPr>
          <p:spPr bwMode="auto">
            <a:xfrm>
              <a:off x="2365847" y="5978888"/>
              <a:ext cx="523875" cy="0"/>
            </a:xfrm>
            <a:prstGeom prst="line">
              <a:avLst/>
            </a:prstGeom>
            <a:noFill/>
            <a:ln w="12700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pic>
          <p:nvPicPr>
            <p:cNvPr id="36" name="Picture 67" descr="44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628"/>
            <a:stretch>
              <a:fillRect/>
            </a:stretch>
          </p:blipFill>
          <p:spPr bwMode="auto">
            <a:xfrm>
              <a:off x="2391247" y="5697901"/>
              <a:ext cx="376238" cy="2809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80050079"/>
      </p:ext>
    </p:extLst>
  </p:cSld>
  <p:clrMapOvr>
    <a:masterClrMapping/>
  </p:clrMapOvr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>
                <a:solidFill>
                  <a:prstClr val="white"/>
                </a:solidFill>
              </a:rPr>
              <a:t>[</a:t>
            </a:r>
            <a:r>
              <a:rPr lang="ko-KR" altLang="en-US" dirty="0">
                <a:solidFill>
                  <a:prstClr val="white"/>
                </a:solidFill>
              </a:rPr>
              <a:t>활동</a:t>
            </a:r>
            <a:r>
              <a:rPr lang="en-US" altLang="ko-KR" dirty="0">
                <a:solidFill>
                  <a:prstClr val="white"/>
                </a:solidFill>
              </a:rPr>
              <a:t>1] </a:t>
            </a:r>
            <a:r>
              <a:rPr lang="ko-KR" altLang="en-US" sz="2700" dirty="0">
                <a:solidFill>
                  <a:prstClr val="white"/>
                </a:solidFill>
              </a:rPr>
              <a:t>비즈니스 모델 수립 개별과제</a:t>
            </a:r>
            <a:endParaRPr lang="ko-KR" altLang="en-US" sz="2700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240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양쪽 모서리가 둥근 사각형 5"/>
          <p:cNvSpPr/>
          <p:nvPr/>
        </p:nvSpPr>
        <p:spPr>
          <a:xfrm>
            <a:off x="287524" y="1988840"/>
            <a:ext cx="8568952" cy="4464496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590872" y="2826796"/>
            <a:ext cx="8229600" cy="12435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1pPr>
            <a:lvl2pPr marL="4572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2pPr>
            <a:lvl3pPr marL="9144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3pPr>
            <a:lvl4pPr marL="13716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4pPr>
            <a:lvl5pPr marL="18288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dirty="0" smtClean="0"/>
              <a:t>3. KIVA</a:t>
            </a:r>
            <a:r>
              <a:rPr lang="ko-KR" altLang="en-US" sz="2000" dirty="0" smtClean="0"/>
              <a:t>의 비즈니스 모델 캔버스를 작성합니다</a:t>
            </a:r>
            <a:r>
              <a:rPr lang="en-US" altLang="ko-KR" sz="2000" dirty="0" smtClean="0"/>
              <a:t>.</a:t>
            </a:r>
            <a:endParaRPr lang="en-US" altLang="ko-KR" sz="2000" dirty="0"/>
          </a:p>
        </p:txBody>
      </p:sp>
      <p:sp>
        <p:nvSpPr>
          <p:cNvPr id="8" name="양쪽 모서리가 둥근 사각형 7"/>
          <p:cNvSpPr/>
          <p:nvPr/>
        </p:nvSpPr>
        <p:spPr>
          <a:xfrm>
            <a:off x="294714" y="1988840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>
                <a:solidFill>
                  <a:schemeClr val="tx1"/>
                </a:solidFill>
              </a:rPr>
              <a:t>STEP 3.</a:t>
            </a:r>
            <a:endParaRPr lang="ko-KR" altLang="en-US" sz="2800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27272" y="1988840"/>
            <a:ext cx="1478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/>
              <a:t>소요시간 </a:t>
            </a:r>
            <a:r>
              <a:rPr lang="en-US" altLang="ko-KR" sz="1400" b="1" dirty="0" smtClean="0"/>
              <a:t>:</a:t>
            </a:r>
            <a:r>
              <a:rPr lang="ko-KR" altLang="en-US" sz="1400" b="1" dirty="0"/>
              <a:t> </a:t>
            </a:r>
            <a:r>
              <a:rPr lang="en-US" altLang="ko-KR" sz="1400" b="1" dirty="0" smtClean="0"/>
              <a:t>20min</a:t>
            </a:r>
            <a:endParaRPr lang="en-US" sz="1400" b="1" dirty="0"/>
          </a:p>
        </p:txBody>
      </p:sp>
      <p:pic>
        <p:nvPicPr>
          <p:cNvPr id="10" name="Picture 2" descr="C:\Users\위현진\AppData\Local\Microsoft\Windows\Temporary Internet Files\Content.IE5\QXLNBWJK\MC900433921[1].png">
            <a:hlinkClick r:id="rId3" action="ppaction://program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522" y="1782316"/>
            <a:ext cx="638572" cy="63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4" descr="http://blogs-images.forbes.com/nyuentrepreneurschallenge/files/2012/09/IMG_1461-1280x853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077" y="3384042"/>
            <a:ext cx="4607846" cy="30692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tx1">
                <a:lumMod val="50000"/>
                <a:lumOff val="50000"/>
              </a:schemeClr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253040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241</a:t>
            </a:fld>
            <a:endParaRPr lang="ko-KR" altLang="en-US"/>
          </a:p>
        </p:txBody>
      </p:sp>
      <p:grpSp>
        <p:nvGrpSpPr>
          <p:cNvPr id="10" name="그룹 9"/>
          <p:cNvGrpSpPr/>
          <p:nvPr/>
        </p:nvGrpSpPr>
        <p:grpSpPr>
          <a:xfrm>
            <a:off x="250825" y="836712"/>
            <a:ext cx="8569325" cy="5472609"/>
            <a:chOff x="611188" y="764704"/>
            <a:chExt cx="7926976" cy="5832648"/>
          </a:xfrm>
        </p:grpSpPr>
        <p:grpSp>
          <p:nvGrpSpPr>
            <p:cNvPr id="11" name="그룹 98"/>
            <p:cNvGrpSpPr/>
            <p:nvPr/>
          </p:nvGrpSpPr>
          <p:grpSpPr>
            <a:xfrm>
              <a:off x="611188" y="764704"/>
              <a:ext cx="7926976" cy="5832648"/>
              <a:chOff x="611188" y="476077"/>
              <a:chExt cx="7926976" cy="5832648"/>
            </a:xfrm>
            <a:solidFill>
              <a:schemeClr val="bg1">
                <a:lumMod val="85000"/>
              </a:schemeClr>
            </a:solidFill>
          </p:grpSpPr>
          <p:grpSp>
            <p:nvGrpSpPr>
              <p:cNvPr id="15" name="그룹 28"/>
              <p:cNvGrpSpPr/>
              <p:nvPr/>
            </p:nvGrpSpPr>
            <p:grpSpPr>
              <a:xfrm>
                <a:off x="611188" y="476077"/>
                <a:ext cx="7926976" cy="5832648"/>
                <a:chOff x="611188" y="476077"/>
                <a:chExt cx="7926976" cy="5832648"/>
              </a:xfrm>
              <a:grpFill/>
            </p:grpSpPr>
            <p:cxnSp>
              <p:nvCxnSpPr>
                <p:cNvPr id="28" name="직선 연결선 3"/>
                <p:cNvCxnSpPr/>
                <p:nvPr/>
              </p:nvCxnSpPr>
              <p:spPr bwMode="auto">
                <a:xfrm>
                  <a:off x="611188" y="1341438"/>
                  <a:ext cx="79200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직선 연결선 28"/>
                <p:cNvCxnSpPr/>
                <p:nvPr/>
              </p:nvCxnSpPr>
              <p:spPr bwMode="auto">
                <a:xfrm>
                  <a:off x="611188" y="4005263"/>
                  <a:ext cx="79200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직선 연결선 29"/>
                <p:cNvCxnSpPr/>
                <p:nvPr/>
              </p:nvCxnSpPr>
              <p:spPr bwMode="auto">
                <a:xfrm>
                  <a:off x="611188" y="476077"/>
                  <a:ext cx="0" cy="5832648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직선 연결선 30"/>
                <p:cNvCxnSpPr/>
                <p:nvPr/>
              </p:nvCxnSpPr>
              <p:spPr bwMode="auto">
                <a:xfrm>
                  <a:off x="8531225" y="476077"/>
                  <a:ext cx="0" cy="5832648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직선 연결선 31"/>
                <p:cNvCxnSpPr/>
                <p:nvPr/>
              </p:nvCxnSpPr>
              <p:spPr bwMode="auto">
                <a:xfrm>
                  <a:off x="2195513" y="1344613"/>
                  <a:ext cx="0" cy="266065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직선 연결선 32"/>
                <p:cNvCxnSpPr/>
                <p:nvPr/>
              </p:nvCxnSpPr>
              <p:spPr bwMode="auto">
                <a:xfrm>
                  <a:off x="3779838" y="1341438"/>
                  <a:ext cx="0" cy="2663825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직선 연결선 33"/>
                <p:cNvCxnSpPr/>
                <p:nvPr/>
              </p:nvCxnSpPr>
              <p:spPr bwMode="auto">
                <a:xfrm>
                  <a:off x="5362575" y="1344613"/>
                  <a:ext cx="0" cy="266065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직선 연결선 34"/>
                <p:cNvCxnSpPr/>
                <p:nvPr/>
              </p:nvCxnSpPr>
              <p:spPr bwMode="auto">
                <a:xfrm>
                  <a:off x="6948488" y="1344613"/>
                  <a:ext cx="0" cy="266065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직선 연결선 35"/>
                <p:cNvCxnSpPr/>
                <p:nvPr/>
              </p:nvCxnSpPr>
              <p:spPr bwMode="auto">
                <a:xfrm>
                  <a:off x="618127" y="5357826"/>
                  <a:ext cx="79200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직선 연결선 36"/>
                <p:cNvCxnSpPr/>
                <p:nvPr/>
              </p:nvCxnSpPr>
              <p:spPr bwMode="auto">
                <a:xfrm>
                  <a:off x="611188" y="6308725"/>
                  <a:ext cx="79200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직선 연결선 37"/>
                <p:cNvCxnSpPr/>
                <p:nvPr/>
              </p:nvCxnSpPr>
              <p:spPr bwMode="auto">
                <a:xfrm>
                  <a:off x="4572000" y="4005263"/>
                  <a:ext cx="0" cy="2303462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직선 연결선 38"/>
                <p:cNvCxnSpPr/>
                <p:nvPr/>
              </p:nvCxnSpPr>
              <p:spPr bwMode="auto">
                <a:xfrm>
                  <a:off x="2195513" y="2709863"/>
                  <a:ext cx="1584325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직선 연결선 39"/>
                <p:cNvCxnSpPr/>
                <p:nvPr/>
              </p:nvCxnSpPr>
              <p:spPr bwMode="auto">
                <a:xfrm>
                  <a:off x="5364163" y="2709863"/>
                  <a:ext cx="15827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" name="그룹 29"/>
              <p:cNvGrpSpPr/>
              <p:nvPr/>
            </p:nvGrpSpPr>
            <p:grpSpPr>
              <a:xfrm>
                <a:off x="611747" y="1348247"/>
                <a:ext cx="7425229" cy="4362920"/>
                <a:chOff x="611747" y="1348247"/>
                <a:chExt cx="7425229" cy="4362920"/>
              </a:xfrm>
              <a:grpFill/>
            </p:grpSpPr>
            <p:sp>
              <p:nvSpPr>
                <p:cNvPr id="17" name="TextBox 16"/>
                <p:cNvSpPr txBox="1"/>
                <p:nvPr/>
              </p:nvSpPr>
              <p:spPr bwMode="auto">
                <a:xfrm>
                  <a:off x="611747" y="1350100"/>
                  <a:ext cx="1130438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err="1" smtClean="0">
                      <a:solidFill>
                        <a:srgbClr val="000000"/>
                      </a:solidFill>
                      <a:latin typeface="+mn-ea"/>
                    </a:rPr>
                    <a:t>핵심파트너쉽</a:t>
                  </a: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(KP)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18" name="TextBox 17"/>
                <p:cNvSpPr txBox="1"/>
                <p:nvPr/>
              </p:nvSpPr>
              <p:spPr bwMode="auto">
                <a:xfrm>
                  <a:off x="2204844" y="1348247"/>
                  <a:ext cx="922047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핵심활동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(KA)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19" name="TextBox 18"/>
                <p:cNvSpPr txBox="1"/>
                <p:nvPr/>
              </p:nvSpPr>
              <p:spPr bwMode="auto">
                <a:xfrm>
                  <a:off x="3784794" y="1350769"/>
                  <a:ext cx="1212191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제품 및 서비스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(VP)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20" name="TextBox 19"/>
                <p:cNvSpPr txBox="1"/>
                <p:nvPr/>
              </p:nvSpPr>
              <p:spPr bwMode="auto">
                <a:xfrm>
                  <a:off x="5372946" y="1350769"/>
                  <a:ext cx="931665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고객관계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(CR)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21" name="TextBox 20"/>
                <p:cNvSpPr txBox="1"/>
                <p:nvPr/>
              </p:nvSpPr>
              <p:spPr bwMode="auto">
                <a:xfrm>
                  <a:off x="6956231" y="1353944"/>
                  <a:ext cx="1080745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고객 세분화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(CS)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22" name="TextBox 21"/>
                <p:cNvSpPr txBox="1"/>
                <p:nvPr/>
              </p:nvSpPr>
              <p:spPr bwMode="auto">
                <a:xfrm>
                  <a:off x="2208026" y="2719193"/>
                  <a:ext cx="912429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핵심자원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(KR)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23" name="TextBox 22"/>
                <p:cNvSpPr txBox="1"/>
                <p:nvPr/>
              </p:nvSpPr>
              <p:spPr bwMode="auto">
                <a:xfrm>
                  <a:off x="5376661" y="2714292"/>
                  <a:ext cx="700833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채널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(CH)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24" name="TextBox 23"/>
                <p:cNvSpPr txBox="1"/>
                <p:nvPr/>
              </p:nvSpPr>
              <p:spPr bwMode="auto">
                <a:xfrm>
                  <a:off x="619312" y="4014593"/>
                  <a:ext cx="915635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비용구조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(C$)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25" name="TextBox 24"/>
                <p:cNvSpPr txBox="1"/>
                <p:nvPr/>
              </p:nvSpPr>
              <p:spPr bwMode="auto">
                <a:xfrm>
                  <a:off x="4581144" y="4011755"/>
                  <a:ext cx="790601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err="1" smtClean="0">
                      <a:solidFill>
                        <a:srgbClr val="000000"/>
                      </a:solidFill>
                      <a:latin typeface="+mn-ea"/>
                    </a:rPr>
                    <a:t>수익원</a:t>
                  </a: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(R$)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26" name="TextBox 25"/>
                <p:cNvSpPr txBox="1"/>
                <p:nvPr/>
              </p:nvSpPr>
              <p:spPr bwMode="auto">
                <a:xfrm>
                  <a:off x="620519" y="5365586"/>
                  <a:ext cx="1061509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사회적 비용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(SC)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27" name="TextBox 26"/>
                <p:cNvSpPr txBox="1"/>
                <p:nvPr/>
              </p:nvSpPr>
              <p:spPr bwMode="auto">
                <a:xfrm>
                  <a:off x="4580950" y="5363885"/>
                  <a:ext cx="1048685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사회적 편익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(SB)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</p:grpSp>
        </p:grpSp>
        <p:cxnSp>
          <p:nvCxnSpPr>
            <p:cNvPr id="13" name="직선 연결선 12"/>
            <p:cNvCxnSpPr/>
            <p:nvPr/>
          </p:nvCxnSpPr>
          <p:spPr bwMode="auto">
            <a:xfrm>
              <a:off x="611560" y="764704"/>
              <a:ext cx="7920037" cy="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 bwMode="auto">
            <a:xfrm>
              <a:off x="617840" y="773848"/>
              <a:ext cx="926857" cy="34558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accent1"/>
              </a:solidFill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ko-KR" altLang="en-US" sz="1000" b="1" dirty="0" err="1" smtClean="0">
                  <a:solidFill>
                    <a:srgbClr val="000000"/>
                  </a:solidFill>
                  <a:latin typeface="+mn-ea"/>
                </a:rPr>
                <a:t>소셜미션</a:t>
              </a:r>
              <a:r>
                <a:rPr lang="ko-KR" altLang="en-US" sz="1000" b="1" dirty="0" smtClean="0">
                  <a:solidFill>
                    <a:srgbClr val="000000"/>
                  </a:solidFill>
                  <a:latin typeface="+mn-ea"/>
                </a:rPr>
                <a:t> </a:t>
              </a:r>
              <a:r>
                <a:rPr lang="en-US" altLang="ko-KR" sz="1000" b="1" dirty="0" smtClean="0">
                  <a:solidFill>
                    <a:srgbClr val="000000"/>
                  </a:solidFill>
                  <a:latin typeface="+mn-ea"/>
                </a:rPr>
                <a:t>(SM)</a:t>
              </a:r>
              <a:endParaRPr lang="ko-KR" altLang="en-US" sz="1000" b="1" dirty="0">
                <a:solidFill>
                  <a:srgbClr val="000000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57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>
                <a:solidFill>
                  <a:prstClr val="white"/>
                </a:solidFill>
              </a:rPr>
              <a:t>[</a:t>
            </a:r>
            <a:r>
              <a:rPr lang="ko-KR" altLang="en-US" dirty="0">
                <a:solidFill>
                  <a:prstClr val="white"/>
                </a:solidFill>
              </a:rPr>
              <a:t>활동</a:t>
            </a:r>
            <a:r>
              <a:rPr lang="en-US" altLang="ko-KR" dirty="0">
                <a:solidFill>
                  <a:prstClr val="white"/>
                </a:solidFill>
              </a:rPr>
              <a:t>1] </a:t>
            </a:r>
            <a:r>
              <a:rPr lang="ko-KR" altLang="en-US" sz="2700" dirty="0">
                <a:solidFill>
                  <a:prstClr val="white"/>
                </a:solidFill>
              </a:rPr>
              <a:t>비즈니스 모델 수립 개별과제</a:t>
            </a:r>
            <a:endParaRPr lang="ko-KR" altLang="en-US" sz="2700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242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양쪽 모서리가 둥근 사각형 5"/>
          <p:cNvSpPr/>
          <p:nvPr/>
        </p:nvSpPr>
        <p:spPr>
          <a:xfrm>
            <a:off x="287524" y="1988840"/>
            <a:ext cx="8568952" cy="4464496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590872" y="2826796"/>
            <a:ext cx="8229600" cy="12435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1pPr>
            <a:lvl2pPr marL="4572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2pPr>
            <a:lvl3pPr marL="9144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3pPr>
            <a:lvl4pPr marL="13716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4pPr>
            <a:lvl5pPr marL="18288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dirty="0" smtClean="0"/>
              <a:t>4. </a:t>
            </a:r>
            <a:r>
              <a:rPr lang="ko-KR" altLang="en-US" sz="2000" dirty="0" smtClean="0"/>
              <a:t>작성한 내용을 팀에서 공유하며 상호 피드백을 합니다</a:t>
            </a:r>
            <a:r>
              <a:rPr lang="en-US" altLang="ko-KR" sz="2000" dirty="0" smtClean="0"/>
              <a:t>.</a:t>
            </a:r>
            <a:endParaRPr lang="en-US" altLang="ko-KR" sz="2000" dirty="0"/>
          </a:p>
        </p:txBody>
      </p:sp>
      <p:sp>
        <p:nvSpPr>
          <p:cNvPr id="8" name="양쪽 모서리가 둥근 사각형 7"/>
          <p:cNvSpPr/>
          <p:nvPr/>
        </p:nvSpPr>
        <p:spPr>
          <a:xfrm>
            <a:off x="294714" y="1988840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>
                <a:solidFill>
                  <a:schemeClr val="tx1"/>
                </a:solidFill>
              </a:rPr>
              <a:t>STEP 4.</a:t>
            </a:r>
            <a:endParaRPr lang="ko-KR" altLang="en-US" sz="2800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27272" y="1988840"/>
            <a:ext cx="1478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/>
              <a:t>소요시간 </a:t>
            </a:r>
            <a:r>
              <a:rPr lang="en-US" altLang="ko-KR" sz="1400" b="1" dirty="0" smtClean="0"/>
              <a:t>:</a:t>
            </a:r>
            <a:r>
              <a:rPr lang="ko-KR" altLang="en-US" sz="1400" b="1" dirty="0"/>
              <a:t> </a:t>
            </a:r>
            <a:r>
              <a:rPr lang="en-US" altLang="ko-KR" sz="1400" b="1" dirty="0" smtClean="0"/>
              <a:t>15min</a:t>
            </a:r>
            <a:endParaRPr lang="en-US" sz="1400" b="1" dirty="0"/>
          </a:p>
        </p:txBody>
      </p:sp>
      <p:pic>
        <p:nvPicPr>
          <p:cNvPr id="10" name="Picture 2" descr="C:\Users\위현진\AppData\Local\Microsoft\Windows\Temporary Internet Files\Content.IE5\QXLNBWJK\MC900433921[1].png">
            <a:hlinkClick r:id="rId3" action="ppaction://program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522" y="1782316"/>
            <a:ext cx="638572" cy="63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0305" y="3429000"/>
            <a:ext cx="4243387" cy="563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0964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243</a:t>
            </a:fld>
            <a:endParaRPr lang="ko-KR" altLang="en-US"/>
          </a:p>
        </p:txBody>
      </p:sp>
      <p:sp>
        <p:nvSpPr>
          <p:cNvPr id="43" name="직사각형 42"/>
          <p:cNvSpPr/>
          <p:nvPr/>
        </p:nvSpPr>
        <p:spPr>
          <a:xfrm>
            <a:off x="250825" y="404813"/>
            <a:ext cx="8785671" cy="503907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직사각형 43"/>
          <p:cNvSpPr/>
          <p:nvPr/>
        </p:nvSpPr>
        <p:spPr>
          <a:xfrm>
            <a:off x="395536" y="458781"/>
            <a:ext cx="1512168" cy="39597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5" name="그림 44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886" y="428301"/>
            <a:ext cx="410344" cy="410344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499118" y="448807"/>
            <a:ext cx="4523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i="1" dirty="0" smtClean="0"/>
              <a:t>SC</a:t>
            </a:r>
            <a:endParaRPr lang="ko-KR" altLang="en-US" b="1" i="1" dirty="0"/>
          </a:p>
        </p:txBody>
      </p:sp>
      <p:sp>
        <p:nvSpPr>
          <p:cNvPr id="50" name="TextBox 49"/>
          <p:cNvSpPr txBox="1"/>
          <p:nvPr/>
        </p:nvSpPr>
        <p:spPr>
          <a:xfrm>
            <a:off x="986798" y="464047"/>
            <a:ext cx="9685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Social Mission</a:t>
            </a:r>
          </a:p>
          <a:p>
            <a:r>
              <a:rPr lang="ko-KR" altLang="en-US" sz="1000" dirty="0" err="1" smtClean="0"/>
              <a:t>소셜미</a:t>
            </a:r>
            <a:r>
              <a:rPr lang="ko-KR" altLang="en-US" sz="1000" dirty="0" err="1"/>
              <a:t>션</a:t>
            </a:r>
            <a:endParaRPr lang="ko-KR" altLang="en-US" sz="1000" dirty="0"/>
          </a:p>
        </p:txBody>
      </p:sp>
      <p:pic>
        <p:nvPicPr>
          <p:cNvPr id="10" name="그림 3"/>
          <p:cNvPicPr>
            <a:picLocks noChangeAspect="1"/>
          </p:cNvPicPr>
          <p:nvPr/>
        </p:nvPicPr>
        <p:blipFill>
          <a:blip r:embed="rId5" cstate="print"/>
          <a:srcRect l="1537" t="18391" r="2413"/>
          <a:stretch>
            <a:fillRect/>
          </a:stretch>
        </p:blipFill>
        <p:spPr bwMode="auto">
          <a:xfrm>
            <a:off x="142876" y="980728"/>
            <a:ext cx="8929718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4714876" y="4428388"/>
            <a:ext cx="135732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300" b="1" dirty="0" smtClean="0"/>
              <a:t>소액대출금액 중 </a:t>
            </a:r>
            <a:r>
              <a:rPr lang="en-US" altLang="ko-KR" sz="1300" b="1" dirty="0" smtClean="0"/>
              <a:t>10% </a:t>
            </a:r>
            <a:r>
              <a:rPr lang="ko-KR" altLang="en-US" sz="1300" b="1" dirty="0" smtClean="0"/>
              <a:t>기부금 </a:t>
            </a:r>
            <a:r>
              <a:rPr lang="en-US" altLang="ko-KR" sz="1300" b="1" dirty="0" smtClean="0"/>
              <a:t>+ </a:t>
            </a:r>
            <a:r>
              <a:rPr lang="ko-KR" altLang="en-US" sz="1300" b="1" dirty="0" smtClean="0"/>
              <a:t>별도 개인 기부금</a:t>
            </a:r>
            <a:endParaRPr lang="ko-KR" altLang="en-US" sz="13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85720" y="4428388"/>
            <a:ext cx="1357322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300" b="1" dirty="0" smtClean="0"/>
              <a:t>사이트운영비</a:t>
            </a:r>
            <a:endParaRPr lang="ko-KR" altLang="en-US" sz="13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214282" y="1409356"/>
            <a:ext cx="15716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300" b="1" dirty="0" smtClean="0"/>
              <a:t>각국 파트너</a:t>
            </a:r>
            <a:endParaRPr lang="en-US" altLang="ko-KR" sz="1300" b="1" dirty="0" smtClean="0"/>
          </a:p>
          <a:p>
            <a:r>
              <a:rPr lang="en-US" altLang="ko-KR" sz="1300" b="1" dirty="0" smtClean="0"/>
              <a:t>(</a:t>
            </a:r>
            <a:r>
              <a:rPr lang="ko-KR" altLang="en-US" sz="1300" b="1" dirty="0" smtClean="0"/>
              <a:t>소액대출기관</a:t>
            </a:r>
            <a:r>
              <a:rPr lang="en-US" altLang="ko-KR" sz="1300" b="1" dirty="0" smtClean="0"/>
              <a:t>)</a:t>
            </a:r>
            <a:endParaRPr lang="ko-KR" altLang="en-US" sz="13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500694" y="2980992"/>
            <a:ext cx="1357322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300" b="1" dirty="0" smtClean="0"/>
              <a:t>온라인 사이트</a:t>
            </a:r>
            <a:endParaRPr lang="ko-KR" altLang="en-US" sz="13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5500694" y="3459033"/>
            <a:ext cx="1357322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300" b="1" dirty="0" smtClean="0"/>
              <a:t>각국 파트너 </a:t>
            </a:r>
            <a:endParaRPr lang="ko-KR" altLang="en-US" sz="13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7215206" y="1857997"/>
            <a:ext cx="1785918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300" b="1" dirty="0" smtClean="0"/>
              <a:t>소액으로 </a:t>
            </a:r>
            <a:endParaRPr lang="en-US" altLang="ko-KR" sz="1300" b="1" dirty="0" smtClean="0"/>
          </a:p>
          <a:p>
            <a:r>
              <a:rPr lang="ko-KR" altLang="en-US" sz="1300" b="1" dirty="0" smtClean="0"/>
              <a:t>타인을 돕고자 하는</a:t>
            </a:r>
            <a:endParaRPr lang="en-US" altLang="ko-KR" sz="1300" b="1" dirty="0" smtClean="0"/>
          </a:p>
          <a:p>
            <a:r>
              <a:rPr lang="ko-KR" altLang="en-US" sz="1300" b="1" dirty="0" smtClean="0"/>
              <a:t>개인 기부자  </a:t>
            </a:r>
            <a:endParaRPr lang="ko-KR" altLang="en-US" sz="13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7215206" y="2552364"/>
            <a:ext cx="178591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00" b="1" dirty="0" smtClean="0">
                <a:solidFill>
                  <a:schemeClr val="tx2"/>
                </a:solidFill>
              </a:rPr>
              <a:t>3</a:t>
            </a:r>
            <a:r>
              <a:rPr lang="ko-KR" altLang="en-US" sz="1300" b="1" dirty="0" smtClean="0">
                <a:solidFill>
                  <a:schemeClr val="tx2"/>
                </a:solidFill>
              </a:rPr>
              <a:t>세계 기업가들</a:t>
            </a:r>
            <a:endParaRPr lang="ko-KR" altLang="en-US" sz="1300" b="1" dirty="0">
              <a:solidFill>
                <a:schemeClr val="tx2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714744" y="2052298"/>
            <a:ext cx="150019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300" b="1" dirty="0" smtClean="0">
                <a:solidFill>
                  <a:schemeClr val="tx2"/>
                </a:solidFill>
              </a:rPr>
              <a:t>소액대출 서비스</a:t>
            </a:r>
            <a:endParaRPr lang="en-US" altLang="ko-KR" sz="1300" b="1" dirty="0" smtClean="0">
              <a:solidFill>
                <a:schemeClr val="tx2"/>
              </a:solidFill>
            </a:endParaRPr>
          </a:p>
          <a:p>
            <a:r>
              <a:rPr lang="en-US" altLang="ko-KR" sz="1300" b="1" dirty="0" smtClean="0">
                <a:solidFill>
                  <a:schemeClr val="tx2"/>
                </a:solidFill>
              </a:rPr>
              <a:t>(</a:t>
            </a:r>
            <a:r>
              <a:rPr lang="ko-KR" altLang="en-US" sz="1300" b="1" smtClean="0">
                <a:solidFill>
                  <a:schemeClr val="tx2"/>
                </a:solidFill>
              </a:rPr>
              <a:t>저비용</a:t>
            </a:r>
            <a:r>
              <a:rPr lang="en-US" altLang="ko-KR" sz="1300" b="1" smtClean="0">
                <a:solidFill>
                  <a:schemeClr val="tx2"/>
                </a:solidFill>
              </a:rPr>
              <a:t>,</a:t>
            </a:r>
            <a:r>
              <a:rPr lang="ko-KR" altLang="en-US" sz="1300" b="1" smtClean="0">
                <a:solidFill>
                  <a:schemeClr val="tx2"/>
                </a:solidFill>
              </a:rPr>
              <a:t>편리성</a:t>
            </a:r>
            <a:r>
              <a:rPr lang="en-US" altLang="ko-KR" sz="1300" b="1" smtClean="0">
                <a:solidFill>
                  <a:schemeClr val="tx2"/>
                </a:solidFill>
              </a:rPr>
              <a:t>)</a:t>
            </a:r>
            <a:endParaRPr lang="ko-KR" altLang="en-US" sz="1300" b="1" dirty="0">
              <a:solidFill>
                <a:schemeClr val="tx2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928826" y="1480794"/>
            <a:ext cx="178591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300" b="1" dirty="0" smtClean="0"/>
              <a:t>온라인 거래</a:t>
            </a:r>
            <a:endParaRPr lang="ko-KR" altLang="en-US" sz="13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1928794" y="2259976"/>
            <a:ext cx="178591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300" b="1" dirty="0" smtClean="0"/>
              <a:t>파트너 심사 및 선정</a:t>
            </a:r>
            <a:endParaRPr lang="ko-KR" altLang="en-US" sz="13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1928794" y="1774169"/>
            <a:ext cx="178591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300" b="1" dirty="0" smtClean="0"/>
              <a:t>온라인 </a:t>
            </a:r>
            <a:r>
              <a:rPr lang="ko-KR" altLang="en-US" sz="1300" b="1" dirty="0" err="1" smtClean="0"/>
              <a:t>매칭</a:t>
            </a:r>
            <a:endParaRPr lang="en-US" altLang="ko-KR" sz="1300" b="1" dirty="0" smtClean="0"/>
          </a:p>
          <a:p>
            <a:r>
              <a:rPr lang="en-US" altLang="ko-KR" sz="1300" b="1" dirty="0" smtClean="0"/>
              <a:t>(</a:t>
            </a:r>
            <a:r>
              <a:rPr lang="ko-KR" altLang="en-US" sz="1300" b="1" dirty="0" smtClean="0"/>
              <a:t>사연전달</a:t>
            </a:r>
            <a:r>
              <a:rPr lang="en-US" altLang="ko-KR" sz="1300" b="1" dirty="0" smtClean="0"/>
              <a:t>, </a:t>
            </a:r>
            <a:r>
              <a:rPr lang="ko-KR" altLang="en-US" sz="1300" b="1" dirty="0" smtClean="0"/>
              <a:t>결과보고</a:t>
            </a:r>
            <a:r>
              <a:rPr lang="en-US" altLang="ko-KR" sz="1300" b="1" dirty="0" smtClean="0"/>
              <a:t>), </a:t>
            </a:r>
            <a:endParaRPr lang="ko-KR" altLang="en-US" sz="13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1928794" y="2974356"/>
            <a:ext cx="178591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300" b="1" dirty="0" smtClean="0"/>
              <a:t>각국 파트너</a:t>
            </a:r>
            <a:endParaRPr lang="ko-KR" altLang="en-US" sz="13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1928794" y="3331546"/>
            <a:ext cx="178591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300" b="1" dirty="0" smtClean="0"/>
              <a:t>온라인 </a:t>
            </a:r>
            <a:r>
              <a:rPr lang="ko-KR" altLang="en-US" sz="1300" b="1" dirty="0" err="1" smtClean="0"/>
              <a:t>거래망</a:t>
            </a:r>
            <a:endParaRPr lang="ko-KR" altLang="en-US" sz="13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4643438" y="5909950"/>
            <a:ext cx="214314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300" b="1" dirty="0" smtClean="0"/>
              <a:t>대출자 사회적 지위 향상</a:t>
            </a:r>
            <a:r>
              <a:rPr lang="en-US" altLang="ko-KR" sz="1300" b="1" dirty="0" smtClean="0"/>
              <a:t>,</a:t>
            </a:r>
            <a:endParaRPr lang="ko-KR" altLang="en-US" sz="13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4643438" y="6189066"/>
            <a:ext cx="2000264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300" b="1" dirty="0" smtClean="0"/>
              <a:t>기부문화 확산</a:t>
            </a:r>
            <a:endParaRPr lang="ko-KR" altLang="en-US" sz="13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6643702" y="5909950"/>
            <a:ext cx="214314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300" b="1" dirty="0" smtClean="0"/>
              <a:t>제</a:t>
            </a:r>
            <a:r>
              <a:rPr lang="en-US" altLang="ko-KR" sz="1300" b="1" dirty="0" smtClean="0"/>
              <a:t>3</a:t>
            </a:r>
            <a:r>
              <a:rPr lang="ko-KR" altLang="en-US" sz="1300" b="1" dirty="0" smtClean="0"/>
              <a:t>세계 빈곤 완화</a:t>
            </a:r>
            <a:endParaRPr lang="ko-KR" altLang="en-US" sz="13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214282" y="2052298"/>
            <a:ext cx="1571636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300" b="1" dirty="0" smtClean="0"/>
              <a:t>자원봉사자</a:t>
            </a:r>
            <a:endParaRPr lang="ko-KR" altLang="en-US" sz="13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5500694" y="1409356"/>
            <a:ext cx="1571636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300" b="1" dirty="0" smtClean="0"/>
              <a:t>재</a:t>
            </a:r>
            <a:r>
              <a:rPr lang="en-US" altLang="ko-KR" sz="1300" b="1" dirty="0" smtClean="0"/>
              <a:t>-</a:t>
            </a:r>
            <a:r>
              <a:rPr lang="ko-KR" altLang="en-US" sz="1300" b="1" dirty="0" smtClean="0"/>
              <a:t>대출 프로그램</a:t>
            </a:r>
            <a:endParaRPr lang="en-US" altLang="ko-KR" sz="1300" b="1" dirty="0" smtClean="0"/>
          </a:p>
          <a:p>
            <a:endParaRPr lang="en-US" altLang="ko-KR" sz="1300" b="1" dirty="0" smtClean="0"/>
          </a:p>
          <a:p>
            <a:r>
              <a:rPr lang="en-US" altLang="ko-KR" sz="1300" b="1" dirty="0" smtClean="0"/>
              <a:t>25</a:t>
            </a:r>
            <a:r>
              <a:rPr lang="ko-KR" altLang="en-US" sz="1300" b="1" dirty="0" smtClean="0"/>
              <a:t>불로 금액 한정</a:t>
            </a:r>
            <a:endParaRPr lang="ko-KR" altLang="en-US" sz="1300" b="1" dirty="0"/>
          </a:p>
        </p:txBody>
      </p:sp>
      <p:sp>
        <p:nvSpPr>
          <p:cNvPr id="4" name="직사각형 3"/>
          <p:cNvSpPr/>
          <p:nvPr/>
        </p:nvSpPr>
        <p:spPr>
          <a:xfrm>
            <a:off x="2051720" y="528935"/>
            <a:ext cx="370325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400" b="1" dirty="0" smtClean="0"/>
              <a:t>온라인 소액 대출을 통한 제</a:t>
            </a:r>
            <a:r>
              <a:rPr lang="en-US" altLang="ko-KR" sz="1400" b="1" dirty="0" smtClean="0"/>
              <a:t>3</a:t>
            </a:r>
            <a:r>
              <a:rPr lang="ko-KR" altLang="en-US" sz="1400" b="1" dirty="0" smtClean="0"/>
              <a:t>세계 빈곤 개선 </a:t>
            </a:r>
            <a:endParaRPr lang="ko-KR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3519066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[</a:t>
            </a:r>
            <a:r>
              <a:rPr lang="ko-KR" altLang="en-US" dirty="0" smtClean="0"/>
              <a:t>활동</a:t>
            </a:r>
            <a:r>
              <a:rPr lang="en-US" altLang="ko-KR" dirty="0" smtClean="0"/>
              <a:t>2] </a:t>
            </a:r>
            <a:r>
              <a:rPr lang="ko-KR" altLang="en-US" sz="2700" dirty="0" smtClean="0"/>
              <a:t>나의 </a:t>
            </a:r>
            <a:r>
              <a:rPr lang="ko-KR" altLang="en-US" sz="2700" dirty="0" err="1" smtClean="0"/>
              <a:t>인큐베이팅</a:t>
            </a:r>
            <a:r>
              <a:rPr lang="ko-KR" altLang="en-US" sz="2700" dirty="0" smtClean="0"/>
              <a:t> 기업의 비즈니스 모델 수립</a:t>
            </a:r>
            <a:endParaRPr lang="ko-KR" altLang="en-US" sz="2700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244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양쪽 모서리가 둥근 사각형 5"/>
          <p:cNvSpPr/>
          <p:nvPr/>
        </p:nvSpPr>
        <p:spPr>
          <a:xfrm>
            <a:off x="287524" y="1988840"/>
            <a:ext cx="8568952" cy="4464496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590872" y="2826796"/>
            <a:ext cx="8229600" cy="12435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1pPr>
            <a:lvl2pPr marL="4572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2pPr>
            <a:lvl3pPr marL="9144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3pPr>
            <a:lvl4pPr marL="13716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4pPr>
            <a:lvl5pPr marL="18288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dirty="0" smtClean="0"/>
              <a:t>1. </a:t>
            </a:r>
            <a:r>
              <a:rPr lang="ko-KR" altLang="en-US" sz="2000" dirty="0" smtClean="0"/>
              <a:t>본인이 </a:t>
            </a:r>
            <a:r>
              <a:rPr lang="ko-KR" altLang="en-US" sz="2000" dirty="0" err="1" smtClean="0"/>
              <a:t>인큐베이팅</a:t>
            </a:r>
            <a:r>
              <a:rPr lang="ko-KR" altLang="en-US" sz="2000" dirty="0" smtClean="0"/>
              <a:t> 하는 기업에 대한 회사개요를 정리합니다</a:t>
            </a:r>
            <a:r>
              <a:rPr lang="en-US" altLang="ko-KR" sz="2000" dirty="0" smtClean="0"/>
              <a:t>.</a:t>
            </a:r>
            <a:r>
              <a:rPr lang="ko-KR" altLang="en-US" sz="2000" dirty="0" smtClean="0"/>
              <a:t> </a:t>
            </a:r>
            <a:endParaRPr lang="en-US" altLang="ko-KR" sz="2000" dirty="0"/>
          </a:p>
        </p:txBody>
      </p:sp>
      <p:sp>
        <p:nvSpPr>
          <p:cNvPr id="8" name="양쪽 모서리가 둥근 사각형 7"/>
          <p:cNvSpPr/>
          <p:nvPr/>
        </p:nvSpPr>
        <p:spPr>
          <a:xfrm>
            <a:off x="294714" y="1988840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>
                <a:solidFill>
                  <a:schemeClr val="tx1"/>
                </a:solidFill>
              </a:rPr>
              <a:t>STEP 1.</a:t>
            </a:r>
            <a:endParaRPr lang="ko-KR" altLang="en-US" sz="2800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27272" y="1988840"/>
            <a:ext cx="1478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/>
              <a:t>소요시간 </a:t>
            </a:r>
            <a:r>
              <a:rPr lang="en-US" altLang="ko-KR" sz="1400" b="1" dirty="0" smtClean="0"/>
              <a:t>:</a:t>
            </a:r>
            <a:r>
              <a:rPr lang="ko-KR" altLang="en-US" sz="1400" b="1" dirty="0"/>
              <a:t> </a:t>
            </a:r>
            <a:r>
              <a:rPr lang="en-US" altLang="ko-KR" sz="1400" b="1" dirty="0" smtClean="0"/>
              <a:t>10min</a:t>
            </a:r>
            <a:endParaRPr lang="en-US" sz="1400" b="1" dirty="0"/>
          </a:p>
        </p:txBody>
      </p:sp>
      <p:pic>
        <p:nvPicPr>
          <p:cNvPr id="10" name="Picture 2" descr="C:\Users\위현진\AppData\Local\Microsoft\Windows\Temporary Internet Files\Content.IE5\QXLNBWJK\MC900433921[1].png">
            <a:hlinkClick r:id="rId3" action="ppaction://program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522" y="1782316"/>
            <a:ext cx="638572" cy="63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2966" y="3370138"/>
            <a:ext cx="4032448" cy="30243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reflection blurRad="12700" stA="38000" endPos="28000" dist="5000" dir="5400000" sy="-100000" algn="bl" rotWithShape="0"/>
          </a:effectLst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561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245</a:t>
            </a:fld>
            <a:endParaRPr lang="ko-KR" altLang="en-US"/>
          </a:p>
        </p:txBody>
      </p:sp>
      <p:grpSp>
        <p:nvGrpSpPr>
          <p:cNvPr id="24" name="그룹 14"/>
          <p:cNvGrpSpPr/>
          <p:nvPr/>
        </p:nvGrpSpPr>
        <p:grpSpPr>
          <a:xfrm>
            <a:off x="857224" y="1196752"/>
            <a:ext cx="7572428" cy="1276060"/>
            <a:chOff x="1052104" y="785794"/>
            <a:chExt cx="6948920" cy="1276060"/>
          </a:xfrm>
        </p:grpSpPr>
        <p:sp>
          <p:nvSpPr>
            <p:cNvPr id="25" name="모서리가 둥근 직사각형 24"/>
            <p:cNvSpPr/>
            <p:nvPr/>
          </p:nvSpPr>
          <p:spPr>
            <a:xfrm>
              <a:off x="1184290" y="885498"/>
              <a:ext cx="6816734" cy="1076652"/>
            </a:xfrm>
            <a:prstGeom prst="roundRect">
              <a:avLst>
                <a:gd name="adj" fmla="val 26143"/>
              </a:avLst>
            </a:prstGeom>
            <a:solidFill>
              <a:srgbClr val="7030A0"/>
            </a:solidFill>
            <a:ln>
              <a:solidFill>
                <a:srgbClr val="7030A0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모서리가 둥근 직사각형 25"/>
            <p:cNvSpPr/>
            <p:nvPr/>
          </p:nvSpPr>
          <p:spPr>
            <a:xfrm>
              <a:off x="1969886" y="918846"/>
              <a:ext cx="5970606" cy="1000132"/>
            </a:xfrm>
            <a:prstGeom prst="roundRect">
              <a:avLst>
                <a:gd name="adj" fmla="val 26143"/>
              </a:avLst>
            </a:prstGeom>
            <a:solidFill>
              <a:schemeClr val="bg1"/>
            </a:solidFill>
            <a:ln>
              <a:solidFill>
                <a:srgbClr val="7030A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타원 26"/>
            <p:cNvSpPr/>
            <p:nvPr/>
          </p:nvSpPr>
          <p:spPr>
            <a:xfrm>
              <a:off x="1052104" y="785794"/>
              <a:ext cx="1276060" cy="127606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7030A0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1000100" y="1674852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rgbClr val="7030A0"/>
                </a:solidFill>
              </a:rPr>
              <a:t>연 혁</a:t>
            </a:r>
            <a:endParaRPr lang="ko-KR" altLang="en-US" b="1" dirty="0">
              <a:solidFill>
                <a:srgbClr val="7030A0"/>
              </a:solidFill>
            </a:endParaRPr>
          </a:p>
        </p:txBody>
      </p:sp>
      <p:grpSp>
        <p:nvGrpSpPr>
          <p:cNvPr id="29" name="그룹 14"/>
          <p:cNvGrpSpPr/>
          <p:nvPr/>
        </p:nvGrpSpPr>
        <p:grpSpPr>
          <a:xfrm>
            <a:off x="857224" y="2544250"/>
            <a:ext cx="7572428" cy="1276060"/>
            <a:chOff x="1052104" y="785794"/>
            <a:chExt cx="6948920" cy="1276060"/>
          </a:xfrm>
        </p:grpSpPr>
        <p:sp>
          <p:nvSpPr>
            <p:cNvPr id="30" name="모서리가 둥근 직사각형 29"/>
            <p:cNvSpPr/>
            <p:nvPr/>
          </p:nvSpPr>
          <p:spPr>
            <a:xfrm>
              <a:off x="1184290" y="885498"/>
              <a:ext cx="6816734" cy="1076652"/>
            </a:xfrm>
            <a:prstGeom prst="roundRect">
              <a:avLst>
                <a:gd name="adj" fmla="val 26143"/>
              </a:avLst>
            </a:prstGeom>
            <a:solidFill>
              <a:srgbClr val="7030A0"/>
            </a:solidFill>
            <a:ln>
              <a:solidFill>
                <a:srgbClr val="7030A0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모서리가 둥근 직사각형 30"/>
            <p:cNvSpPr/>
            <p:nvPr/>
          </p:nvSpPr>
          <p:spPr>
            <a:xfrm>
              <a:off x="1969886" y="918846"/>
              <a:ext cx="5970606" cy="1000132"/>
            </a:xfrm>
            <a:prstGeom prst="roundRect">
              <a:avLst>
                <a:gd name="adj" fmla="val 26143"/>
              </a:avLst>
            </a:prstGeom>
            <a:solidFill>
              <a:schemeClr val="bg1"/>
            </a:solidFill>
            <a:ln>
              <a:solidFill>
                <a:srgbClr val="7030A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" name="타원 31"/>
            <p:cNvSpPr/>
            <p:nvPr/>
          </p:nvSpPr>
          <p:spPr>
            <a:xfrm>
              <a:off x="1052104" y="785794"/>
              <a:ext cx="1276060" cy="127606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7030A0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1000100" y="3022350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 smtClean="0">
                <a:solidFill>
                  <a:srgbClr val="7030A0"/>
                </a:solidFill>
              </a:rPr>
              <a:t>Mission</a:t>
            </a:r>
            <a:endParaRPr lang="ko-KR" altLang="en-US" b="1" dirty="0">
              <a:solidFill>
                <a:srgbClr val="7030A0"/>
              </a:solidFill>
            </a:endParaRPr>
          </a:p>
        </p:txBody>
      </p:sp>
      <p:grpSp>
        <p:nvGrpSpPr>
          <p:cNvPr id="34" name="그룹 14"/>
          <p:cNvGrpSpPr/>
          <p:nvPr/>
        </p:nvGrpSpPr>
        <p:grpSpPr>
          <a:xfrm>
            <a:off x="857224" y="3911396"/>
            <a:ext cx="7572428" cy="1276060"/>
            <a:chOff x="1052104" y="785794"/>
            <a:chExt cx="6948920" cy="1276060"/>
          </a:xfrm>
        </p:grpSpPr>
        <p:sp>
          <p:nvSpPr>
            <p:cNvPr id="35" name="모서리가 둥근 직사각형 34"/>
            <p:cNvSpPr/>
            <p:nvPr/>
          </p:nvSpPr>
          <p:spPr>
            <a:xfrm>
              <a:off x="1184290" y="885498"/>
              <a:ext cx="6816734" cy="1076652"/>
            </a:xfrm>
            <a:prstGeom prst="roundRect">
              <a:avLst>
                <a:gd name="adj" fmla="val 26143"/>
              </a:avLst>
            </a:prstGeom>
            <a:solidFill>
              <a:srgbClr val="7030A0"/>
            </a:solidFill>
            <a:ln>
              <a:solidFill>
                <a:srgbClr val="7030A0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6" name="모서리가 둥근 직사각형 35"/>
            <p:cNvSpPr/>
            <p:nvPr/>
          </p:nvSpPr>
          <p:spPr>
            <a:xfrm>
              <a:off x="1969886" y="918846"/>
              <a:ext cx="5970606" cy="1000132"/>
            </a:xfrm>
            <a:prstGeom prst="roundRect">
              <a:avLst>
                <a:gd name="adj" fmla="val 26143"/>
              </a:avLst>
            </a:prstGeom>
            <a:solidFill>
              <a:schemeClr val="bg1"/>
            </a:solidFill>
            <a:ln>
              <a:solidFill>
                <a:srgbClr val="7030A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7" name="타원 36"/>
            <p:cNvSpPr/>
            <p:nvPr/>
          </p:nvSpPr>
          <p:spPr>
            <a:xfrm>
              <a:off x="1052104" y="785794"/>
              <a:ext cx="1276060" cy="127606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7030A0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1000100" y="4389496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 smtClean="0">
                <a:solidFill>
                  <a:srgbClr val="7030A0"/>
                </a:solidFill>
              </a:rPr>
              <a:t>Vision</a:t>
            </a:r>
            <a:endParaRPr lang="ko-KR" altLang="en-US" b="1" dirty="0">
              <a:solidFill>
                <a:srgbClr val="7030A0"/>
              </a:solidFill>
            </a:endParaRPr>
          </a:p>
        </p:txBody>
      </p:sp>
      <p:sp>
        <p:nvSpPr>
          <p:cNvPr id="5" name="양쪽 모서리가 잘린 사각형 4"/>
          <p:cNvSpPr/>
          <p:nvPr/>
        </p:nvSpPr>
        <p:spPr>
          <a:xfrm>
            <a:off x="856134" y="404812"/>
            <a:ext cx="2707804" cy="575915"/>
          </a:xfrm>
          <a:prstGeom prst="snip2SameRect">
            <a:avLst>
              <a:gd name="adj1" fmla="val 50000"/>
              <a:gd name="adj2" fmla="val 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smtClean="0"/>
              <a:t>회사개요</a:t>
            </a:r>
            <a:endParaRPr lang="ko-KR" altLang="en-US" sz="2400" b="1"/>
          </a:p>
        </p:txBody>
      </p:sp>
      <p:grpSp>
        <p:nvGrpSpPr>
          <p:cNvPr id="41" name="그룹 14"/>
          <p:cNvGrpSpPr/>
          <p:nvPr/>
        </p:nvGrpSpPr>
        <p:grpSpPr>
          <a:xfrm>
            <a:off x="857224" y="5289820"/>
            <a:ext cx="7572428" cy="1276060"/>
            <a:chOff x="1052104" y="785794"/>
            <a:chExt cx="6948920" cy="1276060"/>
          </a:xfrm>
        </p:grpSpPr>
        <p:sp>
          <p:nvSpPr>
            <p:cNvPr id="42" name="모서리가 둥근 직사각형 41"/>
            <p:cNvSpPr/>
            <p:nvPr/>
          </p:nvSpPr>
          <p:spPr>
            <a:xfrm>
              <a:off x="1184290" y="885498"/>
              <a:ext cx="6816734" cy="1076652"/>
            </a:xfrm>
            <a:prstGeom prst="roundRect">
              <a:avLst>
                <a:gd name="adj" fmla="val 26143"/>
              </a:avLst>
            </a:prstGeom>
            <a:solidFill>
              <a:srgbClr val="7030A0"/>
            </a:solidFill>
            <a:ln>
              <a:solidFill>
                <a:srgbClr val="7030A0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3" name="모서리가 둥근 직사각형 42"/>
            <p:cNvSpPr/>
            <p:nvPr/>
          </p:nvSpPr>
          <p:spPr>
            <a:xfrm>
              <a:off x="1969886" y="918846"/>
              <a:ext cx="5970606" cy="1000132"/>
            </a:xfrm>
            <a:prstGeom prst="roundRect">
              <a:avLst>
                <a:gd name="adj" fmla="val 26143"/>
              </a:avLst>
            </a:prstGeom>
            <a:solidFill>
              <a:schemeClr val="bg1"/>
            </a:solidFill>
            <a:ln>
              <a:solidFill>
                <a:srgbClr val="7030A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4" name="타원 43"/>
            <p:cNvSpPr/>
            <p:nvPr/>
          </p:nvSpPr>
          <p:spPr>
            <a:xfrm>
              <a:off x="1052104" y="785794"/>
              <a:ext cx="1276060" cy="127606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7030A0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1000100" y="5767920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rgbClr val="7030A0"/>
                </a:solidFill>
              </a:rPr>
              <a:t>기타</a:t>
            </a:r>
            <a:endParaRPr lang="ko-KR" altLang="en-US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6881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[</a:t>
            </a:r>
            <a:r>
              <a:rPr lang="ko-KR" altLang="en-US" dirty="0" smtClean="0"/>
              <a:t>활동</a:t>
            </a:r>
            <a:r>
              <a:rPr lang="en-US" altLang="ko-KR" dirty="0" smtClean="0"/>
              <a:t>2] </a:t>
            </a:r>
            <a:r>
              <a:rPr lang="ko-KR" altLang="en-US" sz="2700" dirty="0" smtClean="0"/>
              <a:t>나의 </a:t>
            </a:r>
            <a:r>
              <a:rPr lang="ko-KR" altLang="en-US" sz="2700" dirty="0" err="1" smtClean="0"/>
              <a:t>인큐베이팅</a:t>
            </a:r>
            <a:r>
              <a:rPr lang="ko-KR" altLang="en-US" sz="2700" dirty="0" smtClean="0"/>
              <a:t> 기업의 비즈니스 모델 수립</a:t>
            </a:r>
            <a:endParaRPr lang="ko-KR" altLang="en-US" sz="2700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246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양쪽 모서리가 둥근 사각형 5"/>
          <p:cNvSpPr/>
          <p:nvPr/>
        </p:nvSpPr>
        <p:spPr>
          <a:xfrm>
            <a:off x="287524" y="1988840"/>
            <a:ext cx="8568952" cy="4464496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590872" y="2826796"/>
            <a:ext cx="8229600" cy="12435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1pPr>
            <a:lvl2pPr marL="4572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2pPr>
            <a:lvl3pPr marL="9144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3pPr>
            <a:lvl4pPr marL="13716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4pPr>
            <a:lvl5pPr marL="18288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dirty="0" smtClean="0"/>
              <a:t>2. </a:t>
            </a:r>
            <a:r>
              <a:rPr lang="ko-KR" altLang="en-US" sz="2000" dirty="0" smtClean="0"/>
              <a:t>본인이 </a:t>
            </a:r>
            <a:r>
              <a:rPr lang="ko-KR" altLang="en-US" sz="2000" dirty="0" err="1" smtClean="0"/>
              <a:t>인큐베이팅</a:t>
            </a:r>
            <a:r>
              <a:rPr lang="ko-KR" altLang="en-US" sz="2000" dirty="0" smtClean="0"/>
              <a:t> 하는 기업의 비즈니스 모델 캔버스를 작성합니다</a:t>
            </a:r>
            <a:r>
              <a:rPr lang="en-US" altLang="ko-KR" sz="2000" dirty="0" smtClean="0"/>
              <a:t>.</a:t>
            </a:r>
            <a:r>
              <a:rPr lang="ko-KR" altLang="en-US" sz="2000" dirty="0" smtClean="0"/>
              <a:t> </a:t>
            </a:r>
            <a:endParaRPr lang="en-US" altLang="ko-KR" sz="2000" dirty="0"/>
          </a:p>
        </p:txBody>
      </p:sp>
      <p:sp>
        <p:nvSpPr>
          <p:cNvPr id="8" name="양쪽 모서리가 둥근 사각형 7"/>
          <p:cNvSpPr/>
          <p:nvPr/>
        </p:nvSpPr>
        <p:spPr>
          <a:xfrm>
            <a:off x="294714" y="1988840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>
                <a:solidFill>
                  <a:schemeClr val="tx1"/>
                </a:solidFill>
              </a:rPr>
              <a:t>STEP 2.</a:t>
            </a:r>
            <a:endParaRPr lang="ko-KR" altLang="en-US" sz="2800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27272" y="1988840"/>
            <a:ext cx="1478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/>
              <a:t>소요시간 </a:t>
            </a:r>
            <a:r>
              <a:rPr lang="en-US" altLang="ko-KR" sz="1400" b="1" dirty="0" smtClean="0"/>
              <a:t>:</a:t>
            </a:r>
            <a:r>
              <a:rPr lang="ko-KR" altLang="en-US" sz="1400" b="1" dirty="0"/>
              <a:t> </a:t>
            </a:r>
            <a:r>
              <a:rPr lang="en-US" altLang="ko-KR" sz="1400" b="1" dirty="0" smtClean="0"/>
              <a:t>15min</a:t>
            </a:r>
            <a:endParaRPr lang="en-US" sz="1400" b="1" dirty="0"/>
          </a:p>
        </p:txBody>
      </p:sp>
      <p:pic>
        <p:nvPicPr>
          <p:cNvPr id="10" name="Picture 2" descr="C:\Users\위현진\AppData\Local\Microsoft\Windows\Temporary Internet Files\Content.IE5\QXLNBWJK\MC900433921[1].png">
            <a:hlinkClick r:id="rId3" action="ppaction://program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522" y="1782316"/>
            <a:ext cx="638572" cy="63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8996" y="3717032"/>
            <a:ext cx="6743700" cy="2133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reflection blurRad="12700" stA="38000" endPos="28000" dist="5000" dir="5400000" sy="-100000" algn="bl" rotWithShape="0"/>
          </a:effectLst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4567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그룹 9"/>
          <p:cNvGrpSpPr/>
          <p:nvPr/>
        </p:nvGrpSpPr>
        <p:grpSpPr>
          <a:xfrm>
            <a:off x="250825" y="836712"/>
            <a:ext cx="8569325" cy="5472609"/>
            <a:chOff x="611188" y="764704"/>
            <a:chExt cx="7926976" cy="5832648"/>
          </a:xfrm>
        </p:grpSpPr>
        <p:grpSp>
          <p:nvGrpSpPr>
            <p:cNvPr id="11" name="그룹 98"/>
            <p:cNvGrpSpPr/>
            <p:nvPr/>
          </p:nvGrpSpPr>
          <p:grpSpPr>
            <a:xfrm>
              <a:off x="611188" y="764704"/>
              <a:ext cx="7926976" cy="5832648"/>
              <a:chOff x="611188" y="476077"/>
              <a:chExt cx="7926976" cy="5832648"/>
            </a:xfrm>
            <a:solidFill>
              <a:schemeClr val="bg1">
                <a:lumMod val="85000"/>
              </a:schemeClr>
            </a:solidFill>
          </p:grpSpPr>
          <p:grpSp>
            <p:nvGrpSpPr>
              <p:cNvPr id="15" name="그룹 28"/>
              <p:cNvGrpSpPr/>
              <p:nvPr/>
            </p:nvGrpSpPr>
            <p:grpSpPr>
              <a:xfrm>
                <a:off x="611188" y="476077"/>
                <a:ext cx="7926976" cy="5832648"/>
                <a:chOff x="611188" y="476077"/>
                <a:chExt cx="7926976" cy="5832648"/>
              </a:xfrm>
              <a:grpFill/>
            </p:grpSpPr>
            <p:cxnSp>
              <p:nvCxnSpPr>
                <p:cNvPr id="28" name="직선 연결선 3"/>
                <p:cNvCxnSpPr/>
                <p:nvPr/>
              </p:nvCxnSpPr>
              <p:spPr bwMode="auto">
                <a:xfrm>
                  <a:off x="611188" y="1341438"/>
                  <a:ext cx="79200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직선 연결선 28"/>
                <p:cNvCxnSpPr/>
                <p:nvPr/>
              </p:nvCxnSpPr>
              <p:spPr bwMode="auto">
                <a:xfrm>
                  <a:off x="611188" y="4005263"/>
                  <a:ext cx="79200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직선 연결선 29"/>
                <p:cNvCxnSpPr/>
                <p:nvPr/>
              </p:nvCxnSpPr>
              <p:spPr bwMode="auto">
                <a:xfrm>
                  <a:off x="611188" y="476077"/>
                  <a:ext cx="0" cy="5832648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직선 연결선 30"/>
                <p:cNvCxnSpPr/>
                <p:nvPr/>
              </p:nvCxnSpPr>
              <p:spPr bwMode="auto">
                <a:xfrm>
                  <a:off x="8531225" y="476077"/>
                  <a:ext cx="0" cy="5832648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직선 연결선 31"/>
                <p:cNvCxnSpPr/>
                <p:nvPr/>
              </p:nvCxnSpPr>
              <p:spPr bwMode="auto">
                <a:xfrm>
                  <a:off x="2195513" y="1344613"/>
                  <a:ext cx="0" cy="266065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직선 연결선 32"/>
                <p:cNvCxnSpPr/>
                <p:nvPr/>
              </p:nvCxnSpPr>
              <p:spPr bwMode="auto">
                <a:xfrm>
                  <a:off x="3779838" y="1341438"/>
                  <a:ext cx="0" cy="2663825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직선 연결선 33"/>
                <p:cNvCxnSpPr/>
                <p:nvPr/>
              </p:nvCxnSpPr>
              <p:spPr bwMode="auto">
                <a:xfrm>
                  <a:off x="5362575" y="1344613"/>
                  <a:ext cx="0" cy="266065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직선 연결선 34"/>
                <p:cNvCxnSpPr/>
                <p:nvPr/>
              </p:nvCxnSpPr>
              <p:spPr bwMode="auto">
                <a:xfrm>
                  <a:off x="6948488" y="1344613"/>
                  <a:ext cx="0" cy="266065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직선 연결선 35"/>
                <p:cNvCxnSpPr/>
                <p:nvPr/>
              </p:nvCxnSpPr>
              <p:spPr bwMode="auto">
                <a:xfrm>
                  <a:off x="618127" y="5357826"/>
                  <a:ext cx="79200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직선 연결선 36"/>
                <p:cNvCxnSpPr/>
                <p:nvPr/>
              </p:nvCxnSpPr>
              <p:spPr bwMode="auto">
                <a:xfrm>
                  <a:off x="611188" y="6308725"/>
                  <a:ext cx="79200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직선 연결선 37"/>
                <p:cNvCxnSpPr/>
                <p:nvPr/>
              </p:nvCxnSpPr>
              <p:spPr bwMode="auto">
                <a:xfrm>
                  <a:off x="4572000" y="4005263"/>
                  <a:ext cx="0" cy="2303462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직선 연결선 38"/>
                <p:cNvCxnSpPr/>
                <p:nvPr/>
              </p:nvCxnSpPr>
              <p:spPr bwMode="auto">
                <a:xfrm>
                  <a:off x="2195513" y="2709863"/>
                  <a:ext cx="1584325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직선 연결선 39"/>
                <p:cNvCxnSpPr/>
                <p:nvPr/>
              </p:nvCxnSpPr>
              <p:spPr bwMode="auto">
                <a:xfrm>
                  <a:off x="5364163" y="2709863"/>
                  <a:ext cx="15827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" name="그룹 29"/>
              <p:cNvGrpSpPr/>
              <p:nvPr/>
            </p:nvGrpSpPr>
            <p:grpSpPr>
              <a:xfrm>
                <a:off x="611747" y="1348247"/>
                <a:ext cx="7425229" cy="4362920"/>
                <a:chOff x="611747" y="1348247"/>
                <a:chExt cx="7425229" cy="4362920"/>
              </a:xfrm>
              <a:grpFill/>
            </p:grpSpPr>
            <p:sp>
              <p:nvSpPr>
                <p:cNvPr id="17" name="TextBox 16"/>
                <p:cNvSpPr txBox="1"/>
                <p:nvPr/>
              </p:nvSpPr>
              <p:spPr bwMode="auto">
                <a:xfrm>
                  <a:off x="611747" y="1350100"/>
                  <a:ext cx="1130438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err="1" smtClean="0">
                      <a:solidFill>
                        <a:srgbClr val="000000"/>
                      </a:solidFill>
                      <a:latin typeface="+mn-ea"/>
                    </a:rPr>
                    <a:t>핵심파트너쉽</a:t>
                  </a: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(KP)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18" name="TextBox 17"/>
                <p:cNvSpPr txBox="1"/>
                <p:nvPr/>
              </p:nvSpPr>
              <p:spPr bwMode="auto">
                <a:xfrm>
                  <a:off x="2204844" y="1348247"/>
                  <a:ext cx="922047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핵심활동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(KA)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19" name="TextBox 18"/>
                <p:cNvSpPr txBox="1"/>
                <p:nvPr/>
              </p:nvSpPr>
              <p:spPr bwMode="auto">
                <a:xfrm>
                  <a:off x="3784794" y="1350769"/>
                  <a:ext cx="1212191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제품 및 서비스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(VP)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20" name="TextBox 19"/>
                <p:cNvSpPr txBox="1"/>
                <p:nvPr/>
              </p:nvSpPr>
              <p:spPr bwMode="auto">
                <a:xfrm>
                  <a:off x="5372946" y="1350769"/>
                  <a:ext cx="931665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고객관계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(CR)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21" name="TextBox 20"/>
                <p:cNvSpPr txBox="1"/>
                <p:nvPr/>
              </p:nvSpPr>
              <p:spPr bwMode="auto">
                <a:xfrm>
                  <a:off x="6956231" y="1353944"/>
                  <a:ext cx="1080745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고객 세분화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(CS)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22" name="TextBox 21"/>
                <p:cNvSpPr txBox="1"/>
                <p:nvPr/>
              </p:nvSpPr>
              <p:spPr bwMode="auto">
                <a:xfrm>
                  <a:off x="2208026" y="2719193"/>
                  <a:ext cx="912429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핵심자원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(KR)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23" name="TextBox 22"/>
                <p:cNvSpPr txBox="1"/>
                <p:nvPr/>
              </p:nvSpPr>
              <p:spPr bwMode="auto">
                <a:xfrm>
                  <a:off x="5376661" y="2714292"/>
                  <a:ext cx="700833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채널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(CH)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24" name="TextBox 23"/>
                <p:cNvSpPr txBox="1"/>
                <p:nvPr/>
              </p:nvSpPr>
              <p:spPr bwMode="auto">
                <a:xfrm>
                  <a:off x="619312" y="4014593"/>
                  <a:ext cx="915635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비용구조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(C$)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25" name="TextBox 24"/>
                <p:cNvSpPr txBox="1"/>
                <p:nvPr/>
              </p:nvSpPr>
              <p:spPr bwMode="auto">
                <a:xfrm>
                  <a:off x="4581144" y="4011755"/>
                  <a:ext cx="790601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err="1" smtClean="0">
                      <a:solidFill>
                        <a:srgbClr val="000000"/>
                      </a:solidFill>
                      <a:latin typeface="+mn-ea"/>
                    </a:rPr>
                    <a:t>수익원</a:t>
                  </a: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(R$)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26" name="TextBox 25"/>
                <p:cNvSpPr txBox="1"/>
                <p:nvPr/>
              </p:nvSpPr>
              <p:spPr bwMode="auto">
                <a:xfrm>
                  <a:off x="620519" y="5365586"/>
                  <a:ext cx="1061509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사회적 비용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(SC)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27" name="TextBox 26"/>
                <p:cNvSpPr txBox="1"/>
                <p:nvPr/>
              </p:nvSpPr>
              <p:spPr bwMode="auto">
                <a:xfrm>
                  <a:off x="4580950" y="5363885"/>
                  <a:ext cx="1048685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사회적 편익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(SB)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</p:grpSp>
        </p:grpSp>
        <p:cxnSp>
          <p:nvCxnSpPr>
            <p:cNvPr id="13" name="직선 연결선 12"/>
            <p:cNvCxnSpPr/>
            <p:nvPr/>
          </p:nvCxnSpPr>
          <p:spPr bwMode="auto">
            <a:xfrm>
              <a:off x="611560" y="764704"/>
              <a:ext cx="7920037" cy="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 bwMode="auto">
            <a:xfrm>
              <a:off x="617840" y="773848"/>
              <a:ext cx="926857" cy="34558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accent1"/>
              </a:solidFill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ko-KR" altLang="en-US" sz="1000" b="1" dirty="0" err="1" smtClean="0">
                  <a:solidFill>
                    <a:srgbClr val="000000"/>
                  </a:solidFill>
                  <a:latin typeface="+mn-ea"/>
                </a:rPr>
                <a:t>소셜미션</a:t>
              </a:r>
              <a:r>
                <a:rPr lang="ko-KR" altLang="en-US" sz="1000" b="1" dirty="0" smtClean="0">
                  <a:solidFill>
                    <a:srgbClr val="000000"/>
                  </a:solidFill>
                  <a:latin typeface="+mn-ea"/>
                </a:rPr>
                <a:t> </a:t>
              </a:r>
              <a:r>
                <a:rPr lang="en-US" altLang="ko-KR" sz="1000" b="1" dirty="0" smtClean="0">
                  <a:solidFill>
                    <a:srgbClr val="000000"/>
                  </a:solidFill>
                  <a:latin typeface="+mn-ea"/>
                </a:rPr>
                <a:t>(SM)</a:t>
              </a:r>
              <a:endParaRPr lang="ko-KR" altLang="en-US" sz="1000" b="1" dirty="0">
                <a:solidFill>
                  <a:srgbClr val="000000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2329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[</a:t>
            </a:r>
            <a:r>
              <a:rPr lang="ko-KR" altLang="en-US" dirty="0" smtClean="0"/>
              <a:t>활동</a:t>
            </a:r>
            <a:r>
              <a:rPr lang="en-US" altLang="ko-KR" dirty="0" smtClean="0"/>
              <a:t>2] </a:t>
            </a:r>
            <a:r>
              <a:rPr lang="ko-KR" altLang="en-US" sz="2700" dirty="0" smtClean="0"/>
              <a:t>나의 </a:t>
            </a:r>
            <a:r>
              <a:rPr lang="ko-KR" altLang="en-US" sz="2700" dirty="0" err="1" smtClean="0"/>
              <a:t>인큐베이팅</a:t>
            </a:r>
            <a:r>
              <a:rPr lang="ko-KR" altLang="en-US" sz="2700" dirty="0" smtClean="0"/>
              <a:t> 기업의 비즈니스 모델 수립</a:t>
            </a:r>
            <a:endParaRPr lang="ko-KR" altLang="en-US" sz="2700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248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양쪽 모서리가 둥근 사각형 5"/>
          <p:cNvSpPr/>
          <p:nvPr/>
        </p:nvSpPr>
        <p:spPr>
          <a:xfrm>
            <a:off x="287524" y="1988840"/>
            <a:ext cx="8568952" cy="4464496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590872" y="2826796"/>
            <a:ext cx="8229600" cy="297846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1pPr>
            <a:lvl2pPr marL="4572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2pPr>
            <a:lvl3pPr marL="9144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3pPr>
            <a:lvl4pPr marL="13716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4pPr>
            <a:lvl5pPr marL="18288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dirty="0" smtClean="0"/>
              <a:t>3. </a:t>
            </a:r>
            <a:r>
              <a:rPr lang="ko-KR" altLang="en-US" sz="2000" dirty="0" err="1" smtClean="0"/>
              <a:t>팀내에서</a:t>
            </a:r>
            <a:r>
              <a:rPr lang="ko-KR" altLang="en-US" sz="2000" dirty="0" smtClean="0"/>
              <a:t> 각자 </a:t>
            </a:r>
            <a:r>
              <a:rPr lang="en-US" altLang="ko-KR" sz="2000" dirty="0" smtClean="0"/>
              <a:t>3</a:t>
            </a:r>
            <a:r>
              <a:rPr lang="ko-KR" altLang="en-US" sz="2000" dirty="0" smtClean="0"/>
              <a:t>분내로 자신이 </a:t>
            </a:r>
            <a:r>
              <a:rPr lang="ko-KR" altLang="en-US" sz="2000" dirty="0" err="1" smtClean="0"/>
              <a:t>인큐베이팅하는</a:t>
            </a:r>
            <a:r>
              <a:rPr lang="ko-KR" altLang="en-US" sz="2000" dirty="0" smtClean="0"/>
              <a:t> 기업의 </a:t>
            </a:r>
            <a:r>
              <a:rPr lang="en-US" altLang="ko-KR" sz="2000" dirty="0" smtClean="0"/>
              <a:t>BMC</a:t>
            </a:r>
            <a:r>
              <a:rPr lang="ko-KR" altLang="en-US" sz="2000" dirty="0" smtClean="0"/>
              <a:t>를 발표합니다</a:t>
            </a:r>
            <a:r>
              <a:rPr lang="en-US" altLang="ko-KR" sz="2000" dirty="0" smtClean="0"/>
              <a:t>.</a:t>
            </a:r>
          </a:p>
          <a:p>
            <a:endParaRPr lang="en-US" altLang="ko-KR" sz="2000" dirty="0"/>
          </a:p>
          <a:p>
            <a:r>
              <a:rPr lang="en-US" altLang="ko-KR" sz="2000" dirty="0" smtClean="0"/>
              <a:t>4. </a:t>
            </a:r>
            <a:r>
              <a:rPr lang="ko-KR" altLang="en-US" sz="2000" dirty="0" smtClean="0"/>
              <a:t>비즈니스 모델 수립 시 </a:t>
            </a:r>
            <a:r>
              <a:rPr lang="ko-KR" altLang="en-US" sz="2000" dirty="0" err="1" smtClean="0"/>
              <a:t>인큐베이팅</a:t>
            </a:r>
            <a:r>
              <a:rPr lang="ko-KR" altLang="en-US" sz="2000" dirty="0" smtClean="0"/>
              <a:t> 포인트를 찾아내고</a:t>
            </a:r>
            <a:r>
              <a:rPr lang="en-US" altLang="ko-KR" sz="2000" dirty="0" smtClean="0"/>
              <a:t>, </a:t>
            </a:r>
            <a:br>
              <a:rPr lang="en-US" altLang="ko-KR" sz="2000" dirty="0" smtClean="0"/>
            </a:br>
            <a:r>
              <a:rPr lang="en-US" altLang="ko-KR" sz="2000" dirty="0" smtClean="0"/>
              <a:t>    </a:t>
            </a:r>
            <a:r>
              <a:rPr lang="ko-KR" altLang="en-US" sz="2000" dirty="0" smtClean="0"/>
              <a:t>방안에 대해서도 이야기합니다</a:t>
            </a:r>
            <a:r>
              <a:rPr lang="en-US" altLang="ko-KR" sz="2000" dirty="0" smtClean="0"/>
              <a:t>. </a:t>
            </a:r>
          </a:p>
          <a:p>
            <a:endParaRPr lang="en-US" altLang="ko-KR" sz="2000" dirty="0"/>
          </a:p>
          <a:p>
            <a:r>
              <a:rPr lang="en-US" altLang="ko-KR" sz="2000" dirty="0" smtClean="0"/>
              <a:t>5. </a:t>
            </a:r>
            <a:r>
              <a:rPr lang="ko-KR" altLang="en-US" sz="2000" dirty="0" smtClean="0"/>
              <a:t>대표 발표를 선정해 전체 공유 후</a:t>
            </a:r>
            <a:r>
              <a:rPr lang="en-US" altLang="ko-KR" sz="2000" dirty="0" smtClean="0"/>
              <a:t>, </a:t>
            </a:r>
            <a:br>
              <a:rPr lang="en-US" altLang="ko-KR" sz="2000" dirty="0" smtClean="0"/>
            </a:br>
            <a:r>
              <a:rPr lang="en-US" altLang="ko-KR" sz="2000" dirty="0" smtClean="0"/>
              <a:t>    </a:t>
            </a:r>
            <a:r>
              <a:rPr lang="ko-KR" altLang="en-US" sz="2000" dirty="0" smtClean="0"/>
              <a:t>다른 팀에서 질의응답을 하며 팀간 피드백을 합니다</a:t>
            </a:r>
            <a:r>
              <a:rPr lang="en-US" altLang="ko-KR" sz="2000" dirty="0" smtClean="0"/>
              <a:t>. </a:t>
            </a:r>
          </a:p>
          <a:p>
            <a:endParaRPr lang="en-US" altLang="ko-KR" sz="2000" dirty="0"/>
          </a:p>
          <a:p>
            <a:r>
              <a:rPr lang="en-US" altLang="ko-KR" sz="2000" dirty="0" smtClean="0"/>
              <a:t>6. </a:t>
            </a:r>
            <a:r>
              <a:rPr lang="ko-KR" altLang="en-US" sz="2000" dirty="0" smtClean="0"/>
              <a:t>마지막으로 강사의 피드백을 통해 정리합니다</a:t>
            </a:r>
            <a:r>
              <a:rPr lang="en-US" altLang="ko-KR" sz="2000" dirty="0" smtClean="0"/>
              <a:t>.</a:t>
            </a:r>
            <a:endParaRPr lang="en-US" altLang="ko-KR" sz="2000" dirty="0"/>
          </a:p>
        </p:txBody>
      </p:sp>
      <p:sp>
        <p:nvSpPr>
          <p:cNvPr id="8" name="양쪽 모서리가 둥근 사각형 7"/>
          <p:cNvSpPr/>
          <p:nvPr/>
        </p:nvSpPr>
        <p:spPr>
          <a:xfrm>
            <a:off x="294714" y="1988840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>
                <a:solidFill>
                  <a:schemeClr val="tx1"/>
                </a:solidFill>
              </a:rPr>
              <a:t>STEP 3.</a:t>
            </a:r>
            <a:endParaRPr lang="ko-KR" altLang="en-US" sz="2800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27272" y="1988840"/>
            <a:ext cx="1478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/>
              <a:t>소요시간 </a:t>
            </a:r>
            <a:r>
              <a:rPr lang="en-US" altLang="ko-KR" sz="1400" b="1" dirty="0" smtClean="0"/>
              <a:t>:</a:t>
            </a:r>
            <a:r>
              <a:rPr lang="ko-KR" altLang="en-US" sz="1400" b="1" dirty="0"/>
              <a:t> </a:t>
            </a:r>
            <a:r>
              <a:rPr lang="en-US" altLang="ko-KR" sz="1400" b="1" dirty="0" smtClean="0"/>
              <a:t>30min</a:t>
            </a:r>
            <a:endParaRPr lang="en-US" sz="1400" b="1" dirty="0"/>
          </a:p>
        </p:txBody>
      </p:sp>
      <p:pic>
        <p:nvPicPr>
          <p:cNvPr id="10" name="Picture 2" descr="C:\Users\위현진\AppData\Local\Microsoft\Windows\Temporary Internet Files\Content.IE5\QXLNBWJK\MC900433921[1].png">
            <a:hlinkClick r:id="rId3" action="ppaction://program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522" y="1782316"/>
            <a:ext cx="638572" cy="63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474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비즈니스 모델 </a:t>
            </a:r>
            <a:r>
              <a:rPr lang="ko-KR" altLang="en-US" dirty="0" err="1"/>
              <a:t>수립시</a:t>
            </a:r>
            <a:r>
              <a:rPr lang="ko-KR" altLang="en-US" dirty="0"/>
              <a:t> 이것만은 명확히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249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2" name="Rectangle 29"/>
          <p:cNvSpPr>
            <a:spLocks noChangeArrowheads="1"/>
          </p:cNvSpPr>
          <p:nvPr/>
        </p:nvSpPr>
        <p:spPr bwMode="auto">
          <a:xfrm>
            <a:off x="945846" y="3392699"/>
            <a:ext cx="7874304" cy="598760"/>
          </a:xfrm>
          <a:prstGeom prst="rect">
            <a:avLst/>
          </a:prstGeom>
          <a:solidFill>
            <a:sysClr val="window" lastClr="FFFFFF"/>
          </a:solidFill>
          <a:ln w="28575" algn="ctr">
            <a:solidFill>
              <a:srgbClr val="0070C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3" name="Rectangle 31"/>
          <p:cNvSpPr>
            <a:spLocks noChangeArrowheads="1"/>
          </p:cNvSpPr>
          <p:nvPr/>
        </p:nvSpPr>
        <p:spPr bwMode="auto">
          <a:xfrm>
            <a:off x="1191154" y="3506506"/>
            <a:ext cx="5706741" cy="32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txBody>
          <a:bodyPr wrap="none" lIns="54000" tIns="10800" rIns="54000" bIns="10800" anchor="ctr">
            <a:spAutoFit/>
          </a:bodyPr>
          <a:lstStyle/>
          <a:p>
            <a:pPr latinLnBrk="0"/>
            <a:r>
              <a:rPr lang="en-US" altLang="ko-KR" sz="2000" i="1" dirty="0">
                <a:latin typeface="+mj-ea"/>
                <a:ea typeface="+mj-ea"/>
              </a:rPr>
              <a:t>B TO G, B, C</a:t>
            </a:r>
            <a:r>
              <a:rPr lang="ko-KR" altLang="en-US" sz="2000" i="1" dirty="0">
                <a:latin typeface="+mj-ea"/>
                <a:ea typeface="+mj-ea"/>
              </a:rPr>
              <a:t>의 사업 구조 잘 고민해야 </a:t>
            </a:r>
            <a:r>
              <a:rPr lang="en-US" altLang="ko-KR" sz="2000" i="1" dirty="0">
                <a:latin typeface="+mj-ea"/>
                <a:ea typeface="+mj-ea"/>
              </a:rPr>
              <a:t>( </a:t>
            </a:r>
            <a:r>
              <a:rPr lang="ko-KR" altLang="en-US" sz="2000" i="1" dirty="0">
                <a:latin typeface="+mj-ea"/>
                <a:ea typeface="+mj-ea"/>
              </a:rPr>
              <a:t>영국 </a:t>
            </a:r>
            <a:r>
              <a:rPr lang="en-US" altLang="ko-KR" sz="2000" i="1" dirty="0">
                <a:latin typeface="+mj-ea"/>
                <a:ea typeface="+mj-ea"/>
              </a:rPr>
              <a:t>40% ) </a:t>
            </a:r>
            <a:endParaRPr lang="en-US" altLang="ko-KR" sz="2000" i="1" dirty="0" smtClean="0">
              <a:latin typeface="+mj-ea"/>
              <a:ea typeface="+mj-ea"/>
            </a:endParaRPr>
          </a:p>
        </p:txBody>
      </p:sp>
      <p:grpSp>
        <p:nvGrpSpPr>
          <p:cNvPr id="14" name="그룹 13"/>
          <p:cNvGrpSpPr/>
          <p:nvPr/>
        </p:nvGrpSpPr>
        <p:grpSpPr>
          <a:xfrm>
            <a:off x="302568" y="3242164"/>
            <a:ext cx="901642" cy="901642"/>
            <a:chOff x="3169122" y="3459809"/>
            <a:chExt cx="836612" cy="836613"/>
          </a:xfrm>
        </p:grpSpPr>
        <p:pic>
          <p:nvPicPr>
            <p:cNvPr id="15" name="Picture 35" descr="볼1-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69122" y="3459809"/>
              <a:ext cx="836612" cy="836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Line 36"/>
            <p:cNvSpPr>
              <a:spLocks noChangeShapeType="1"/>
            </p:cNvSpPr>
            <p:nvPr/>
          </p:nvSpPr>
          <p:spPr bwMode="auto">
            <a:xfrm>
              <a:off x="3399309" y="3985272"/>
              <a:ext cx="523875" cy="0"/>
            </a:xfrm>
            <a:prstGeom prst="line">
              <a:avLst/>
            </a:prstGeom>
            <a:noFill/>
            <a:ln w="12700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pic>
          <p:nvPicPr>
            <p:cNvPr id="17" name="Picture 37" descr="03"/>
            <p:cNvPicPr>
              <a:picLocks noChangeAspect="1" noChangeArrowheads="1"/>
            </p:cNvPicPr>
            <p:nvPr/>
          </p:nvPicPr>
          <p:blipFill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3756"/>
            <a:stretch>
              <a:fillRect/>
            </a:stretch>
          </p:blipFill>
          <p:spPr bwMode="auto">
            <a:xfrm>
              <a:off x="3391372" y="3697934"/>
              <a:ext cx="434975" cy="2905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995481" y="1488253"/>
            <a:ext cx="7824669" cy="598760"/>
          </a:xfrm>
          <a:prstGeom prst="rect">
            <a:avLst/>
          </a:prstGeom>
          <a:solidFill>
            <a:sysClr val="window" lastClr="FFFFFF"/>
          </a:solidFill>
          <a:ln w="28575" algn="ctr">
            <a:solidFill>
              <a:srgbClr val="0070C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1191152" y="1598243"/>
            <a:ext cx="7628997" cy="32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txBody>
          <a:bodyPr wrap="square" lIns="54000" tIns="10800" rIns="54000" bIns="10800" anchor="ctr">
            <a:spAutoFit/>
          </a:bodyPr>
          <a:lstStyle/>
          <a:p>
            <a:pPr lvl="0" latinLnBrk="0"/>
            <a:r>
              <a:rPr lang="ko-KR" altLang="en-US" sz="2000" i="1" kern="0" dirty="0" err="1">
                <a:solidFill>
                  <a:sysClr val="windowText" lastClr="000000"/>
                </a:solidFill>
                <a:latin typeface="+mj-ea"/>
                <a:ea typeface="+mj-ea"/>
              </a:rPr>
              <a:t>소셜미션이</a:t>
            </a:r>
            <a:r>
              <a:rPr lang="ko-KR" altLang="en-US" sz="2000" i="1" kern="0" dirty="0">
                <a:solidFill>
                  <a:sysClr val="windowText" lastClr="000000"/>
                </a:solidFill>
                <a:latin typeface="+mj-ea"/>
                <a:ea typeface="+mj-ea"/>
              </a:rPr>
              <a:t> 주도하는 </a:t>
            </a:r>
            <a:r>
              <a:rPr lang="ko-KR" altLang="en-US" sz="2000" i="1" kern="0" dirty="0" err="1">
                <a:solidFill>
                  <a:sysClr val="windowText" lastClr="000000"/>
                </a:solidFill>
                <a:latin typeface="+mj-ea"/>
                <a:ea typeface="+mj-ea"/>
              </a:rPr>
              <a:t>지역형</a:t>
            </a:r>
            <a:r>
              <a:rPr lang="ko-KR" altLang="en-US" sz="2000" i="1" kern="0" dirty="0">
                <a:solidFill>
                  <a:sysClr val="windowText" lastClr="000000"/>
                </a:solidFill>
                <a:latin typeface="+mj-ea"/>
                <a:ea typeface="+mj-ea"/>
              </a:rPr>
              <a:t> </a:t>
            </a:r>
            <a:r>
              <a:rPr lang="ko-KR" altLang="en-US" sz="2000" i="1" kern="0" dirty="0" smtClean="0">
                <a:solidFill>
                  <a:sysClr val="windowText" lastClr="000000"/>
                </a:solidFill>
                <a:latin typeface="+mj-ea"/>
                <a:ea typeface="+mj-ea"/>
              </a:rPr>
              <a:t>비즈니스</a:t>
            </a:r>
            <a:r>
              <a:rPr lang="en-US" altLang="ko-KR" sz="2000" i="1" kern="0" dirty="0" smtClean="0">
                <a:solidFill>
                  <a:sysClr val="windowText" lastClr="000000"/>
                </a:solidFill>
                <a:latin typeface="+mj-ea"/>
                <a:ea typeface="+mj-ea"/>
              </a:rPr>
              <a:t>. </a:t>
            </a:r>
            <a:r>
              <a:rPr lang="ko-KR" altLang="en-US" sz="2000" i="1" kern="0" dirty="0" smtClean="0">
                <a:solidFill>
                  <a:sysClr val="windowText" lastClr="000000"/>
                </a:solidFill>
                <a:latin typeface="+mj-ea"/>
                <a:ea typeface="+mj-ea"/>
              </a:rPr>
              <a:t>수혜자와 </a:t>
            </a:r>
            <a:r>
              <a:rPr lang="ko-KR" altLang="en-US" sz="2000" i="1" kern="0" dirty="0">
                <a:solidFill>
                  <a:sysClr val="windowText" lastClr="000000"/>
                </a:solidFill>
                <a:latin typeface="+mj-ea"/>
                <a:ea typeface="+mj-ea"/>
              </a:rPr>
              <a:t>고객 구분 명확히 </a:t>
            </a:r>
          </a:p>
        </p:txBody>
      </p:sp>
      <p:grpSp>
        <p:nvGrpSpPr>
          <p:cNvPr id="21" name="그룹 20"/>
          <p:cNvGrpSpPr/>
          <p:nvPr/>
        </p:nvGrpSpPr>
        <p:grpSpPr>
          <a:xfrm>
            <a:off x="302568" y="1336812"/>
            <a:ext cx="901644" cy="901642"/>
            <a:chOff x="2265834" y="1316401"/>
            <a:chExt cx="836613" cy="836612"/>
          </a:xfrm>
        </p:grpSpPr>
        <p:pic>
          <p:nvPicPr>
            <p:cNvPr id="22" name="Picture 57" descr="볼1-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5834" y="1316401"/>
              <a:ext cx="836613" cy="8366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58" descr="01"/>
            <p:cNvPicPr>
              <a:picLocks noChangeAspect="1" noChangeArrowheads="1"/>
            </p:cNvPicPr>
            <p:nvPr/>
          </p:nvPicPr>
          <p:blipFill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713"/>
            <a:stretch>
              <a:fillRect/>
            </a:stretch>
          </p:blipFill>
          <p:spPr bwMode="auto">
            <a:xfrm>
              <a:off x="2483322" y="1570401"/>
              <a:ext cx="442913" cy="2635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Line 59"/>
            <p:cNvSpPr>
              <a:spLocks noChangeShapeType="1"/>
            </p:cNvSpPr>
            <p:nvPr/>
          </p:nvSpPr>
          <p:spPr bwMode="auto">
            <a:xfrm>
              <a:off x="2497609" y="1837101"/>
              <a:ext cx="523875" cy="0"/>
            </a:xfrm>
            <a:prstGeom prst="line">
              <a:avLst/>
            </a:prstGeom>
            <a:noFill/>
            <a:ln w="12700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</p:grpSp>
      <p:sp>
        <p:nvSpPr>
          <p:cNvPr id="31" name="Rectangle 21"/>
          <p:cNvSpPr>
            <a:spLocks noChangeArrowheads="1"/>
          </p:cNvSpPr>
          <p:nvPr/>
        </p:nvSpPr>
        <p:spPr bwMode="auto">
          <a:xfrm>
            <a:off x="936002" y="2446433"/>
            <a:ext cx="7884148" cy="598760"/>
          </a:xfrm>
          <a:prstGeom prst="rect">
            <a:avLst/>
          </a:prstGeom>
          <a:solidFill>
            <a:sysClr val="window" lastClr="FFFFFF"/>
          </a:solidFill>
          <a:ln w="28575" algn="ctr">
            <a:solidFill>
              <a:srgbClr val="0070C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32" name="Rectangle 23"/>
          <p:cNvSpPr>
            <a:spLocks noChangeArrowheads="1"/>
          </p:cNvSpPr>
          <p:nvPr/>
        </p:nvSpPr>
        <p:spPr bwMode="auto">
          <a:xfrm>
            <a:off x="1191154" y="2562785"/>
            <a:ext cx="5414994" cy="32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txBody>
          <a:bodyPr wrap="none" lIns="54000" tIns="10800" rIns="54000" bIns="10800" anchor="ctr">
            <a:spAutoFit/>
          </a:bodyPr>
          <a:lstStyle/>
          <a:p>
            <a:pPr latinLnBrk="0"/>
            <a:r>
              <a:rPr lang="ko-KR" altLang="en-US" sz="2000" i="1" dirty="0" err="1">
                <a:latin typeface="+mj-ea"/>
                <a:ea typeface="+mj-ea"/>
              </a:rPr>
              <a:t>소셜미션</a:t>
            </a:r>
            <a:r>
              <a:rPr lang="ko-KR" altLang="en-US" sz="2000" i="1" dirty="0">
                <a:latin typeface="+mj-ea"/>
                <a:ea typeface="+mj-ea"/>
              </a:rPr>
              <a:t> 나와 구성원과 이해관계자가 공감해야 </a:t>
            </a:r>
            <a:r>
              <a:rPr lang="ko-KR" altLang="en-US" sz="2000" i="1" dirty="0" smtClean="0">
                <a:latin typeface="+mj-ea"/>
                <a:ea typeface="+mj-ea"/>
              </a:rPr>
              <a:t> 함</a:t>
            </a:r>
            <a:endParaRPr lang="ko-KR" altLang="en-US" sz="2000" i="1" dirty="0">
              <a:latin typeface="+mj-ea"/>
              <a:ea typeface="+mj-ea"/>
            </a:endParaRPr>
          </a:p>
        </p:txBody>
      </p:sp>
      <p:grpSp>
        <p:nvGrpSpPr>
          <p:cNvPr id="33" name="그룹 32"/>
          <p:cNvGrpSpPr/>
          <p:nvPr/>
        </p:nvGrpSpPr>
        <p:grpSpPr>
          <a:xfrm>
            <a:off x="302568" y="2311334"/>
            <a:ext cx="901642" cy="901642"/>
            <a:chOff x="2940522" y="2346235"/>
            <a:chExt cx="836612" cy="836612"/>
          </a:xfrm>
        </p:grpSpPr>
        <p:pic>
          <p:nvPicPr>
            <p:cNvPr id="34" name="Picture 61" descr="볼1-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40522" y="2346235"/>
              <a:ext cx="836612" cy="8366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" name="Line 62"/>
            <p:cNvSpPr>
              <a:spLocks noChangeShapeType="1"/>
            </p:cNvSpPr>
            <p:nvPr/>
          </p:nvSpPr>
          <p:spPr bwMode="auto">
            <a:xfrm>
              <a:off x="3170709" y="2871697"/>
              <a:ext cx="523875" cy="0"/>
            </a:xfrm>
            <a:prstGeom prst="line">
              <a:avLst/>
            </a:prstGeom>
            <a:noFill/>
            <a:ln w="12700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pic>
          <p:nvPicPr>
            <p:cNvPr id="36" name="Picture 63" descr="02"/>
            <p:cNvPicPr>
              <a:picLocks noChangeAspect="1" noChangeArrowheads="1"/>
            </p:cNvPicPr>
            <p:nvPr/>
          </p:nvPicPr>
          <p:blipFill>
            <a:blip r:embed="rId6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547"/>
            <a:stretch>
              <a:fillRect/>
            </a:stretch>
          </p:blipFill>
          <p:spPr bwMode="auto">
            <a:xfrm>
              <a:off x="3148484" y="2579597"/>
              <a:ext cx="434975" cy="2905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7" name="Rectangle 29"/>
          <p:cNvSpPr>
            <a:spLocks noChangeArrowheads="1"/>
          </p:cNvSpPr>
          <p:nvPr/>
        </p:nvSpPr>
        <p:spPr bwMode="auto">
          <a:xfrm>
            <a:off x="945846" y="4373247"/>
            <a:ext cx="7874304" cy="598760"/>
          </a:xfrm>
          <a:prstGeom prst="rect">
            <a:avLst/>
          </a:prstGeom>
          <a:solidFill>
            <a:sysClr val="window" lastClr="FFFFFF"/>
          </a:solidFill>
          <a:ln w="28575" algn="ctr">
            <a:solidFill>
              <a:srgbClr val="0070C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38" name="그룹 37"/>
          <p:cNvGrpSpPr/>
          <p:nvPr/>
        </p:nvGrpSpPr>
        <p:grpSpPr>
          <a:xfrm>
            <a:off x="288202" y="4203963"/>
            <a:ext cx="902951" cy="902953"/>
            <a:chOff x="2921472" y="4432721"/>
            <a:chExt cx="836612" cy="836613"/>
          </a:xfrm>
        </p:grpSpPr>
        <p:pic>
          <p:nvPicPr>
            <p:cNvPr id="39" name="Picture 16" descr="볼1-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1472" y="4432721"/>
              <a:ext cx="836612" cy="836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</p:pic>
        <p:sp>
          <p:nvSpPr>
            <p:cNvPr id="40" name="Line 17"/>
            <p:cNvSpPr>
              <a:spLocks noChangeShapeType="1"/>
            </p:cNvSpPr>
            <p:nvPr/>
          </p:nvSpPr>
          <p:spPr bwMode="auto">
            <a:xfrm>
              <a:off x="3151659" y="4958184"/>
              <a:ext cx="523875" cy="0"/>
            </a:xfrm>
            <a:prstGeom prst="line">
              <a:avLst/>
            </a:prstGeom>
            <a:noFill/>
            <a:ln w="12700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pic>
          <p:nvPicPr>
            <p:cNvPr id="41" name="Picture 18" descr="04"/>
            <p:cNvPicPr>
              <a:picLocks noChangeAspect="1" noChangeArrowheads="1"/>
            </p:cNvPicPr>
            <p:nvPr/>
          </p:nvPicPr>
          <p:blipFill>
            <a:blip r:embed="rId7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3204"/>
            <a:stretch>
              <a:fillRect/>
            </a:stretch>
          </p:blipFill>
          <p:spPr bwMode="auto">
            <a:xfrm>
              <a:off x="3127847" y="4667671"/>
              <a:ext cx="434975" cy="2905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2" name="Rectangle 31"/>
          <p:cNvSpPr>
            <a:spLocks noChangeArrowheads="1"/>
          </p:cNvSpPr>
          <p:nvPr/>
        </p:nvSpPr>
        <p:spPr bwMode="auto">
          <a:xfrm>
            <a:off x="1191154" y="4501716"/>
            <a:ext cx="5844599" cy="32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txBody>
          <a:bodyPr wrap="none" lIns="54000" tIns="10800" rIns="54000" bIns="10800" anchor="ctr">
            <a:spAutoFit/>
          </a:bodyPr>
          <a:lstStyle/>
          <a:p>
            <a:pPr latinLnBrk="0"/>
            <a:r>
              <a:rPr lang="ko-KR" altLang="en-US" sz="2000" i="1" dirty="0">
                <a:latin typeface="+mj-ea"/>
                <a:ea typeface="+mj-ea"/>
              </a:rPr>
              <a:t>지금 있는 대안보다 혁신적이어야 </a:t>
            </a:r>
            <a:r>
              <a:rPr lang="en-US" altLang="ko-KR" sz="2000" i="1" dirty="0">
                <a:latin typeface="+mj-ea"/>
                <a:ea typeface="+mj-ea"/>
              </a:rPr>
              <a:t>(</a:t>
            </a:r>
            <a:r>
              <a:rPr lang="ko-KR" altLang="en-US" sz="2000" i="1" dirty="0">
                <a:latin typeface="+mj-ea"/>
                <a:ea typeface="+mj-ea"/>
              </a:rPr>
              <a:t>제품 차별화</a:t>
            </a:r>
            <a:r>
              <a:rPr lang="en-US" altLang="ko-KR" sz="2000" i="1" dirty="0">
                <a:latin typeface="+mj-ea"/>
                <a:ea typeface="+mj-ea"/>
              </a:rPr>
              <a:t>? </a:t>
            </a:r>
            <a:r>
              <a:rPr lang="ko-KR" altLang="en-US" sz="2000" i="1" dirty="0">
                <a:latin typeface="+mj-ea"/>
                <a:ea typeface="+mj-ea"/>
              </a:rPr>
              <a:t>기타</a:t>
            </a:r>
            <a:r>
              <a:rPr lang="en-US" altLang="ko-KR" sz="2000" i="1" dirty="0">
                <a:latin typeface="+mj-ea"/>
                <a:ea typeface="+mj-ea"/>
              </a:rPr>
              <a:t>?) </a:t>
            </a:r>
            <a:endParaRPr lang="en-US" altLang="ko-KR" sz="2000" i="1" dirty="0" smtClean="0">
              <a:latin typeface="+mj-ea"/>
              <a:ea typeface="+mj-ea"/>
            </a:endParaRPr>
          </a:p>
        </p:txBody>
      </p:sp>
      <p:sp>
        <p:nvSpPr>
          <p:cNvPr id="43" name="Rectangle 29"/>
          <p:cNvSpPr>
            <a:spLocks noChangeArrowheads="1"/>
          </p:cNvSpPr>
          <p:nvPr/>
        </p:nvSpPr>
        <p:spPr bwMode="auto">
          <a:xfrm>
            <a:off x="945846" y="5348192"/>
            <a:ext cx="7874304" cy="598760"/>
          </a:xfrm>
          <a:prstGeom prst="rect">
            <a:avLst/>
          </a:prstGeom>
          <a:solidFill>
            <a:sysClr val="window" lastClr="FFFFFF"/>
          </a:solidFill>
          <a:ln w="28575" algn="ctr">
            <a:solidFill>
              <a:srgbClr val="0070C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44" name="Rectangle 31"/>
          <p:cNvSpPr>
            <a:spLocks noChangeArrowheads="1"/>
          </p:cNvSpPr>
          <p:nvPr/>
        </p:nvSpPr>
        <p:spPr bwMode="auto">
          <a:xfrm>
            <a:off x="1191154" y="5476661"/>
            <a:ext cx="5273930" cy="32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txBody>
          <a:bodyPr wrap="none" lIns="54000" tIns="10800" rIns="54000" bIns="10800" anchor="ctr">
            <a:spAutoFit/>
          </a:bodyPr>
          <a:lstStyle/>
          <a:p>
            <a:pPr latinLnBrk="0"/>
            <a:r>
              <a:rPr lang="ko-KR" altLang="en-US" sz="2000" i="1" dirty="0">
                <a:latin typeface="+mj-ea"/>
                <a:ea typeface="+mj-ea"/>
              </a:rPr>
              <a:t>절대는 없다</a:t>
            </a:r>
            <a:r>
              <a:rPr lang="en-US" altLang="ko-KR" sz="2000" i="1" dirty="0">
                <a:latin typeface="+mj-ea"/>
                <a:ea typeface="+mj-ea"/>
              </a:rPr>
              <a:t>. </a:t>
            </a:r>
            <a:r>
              <a:rPr lang="ko-KR" altLang="en-US" sz="2000" i="1" dirty="0">
                <a:latin typeface="+mj-ea"/>
                <a:ea typeface="+mj-ea"/>
              </a:rPr>
              <a:t>고객</a:t>
            </a:r>
            <a:r>
              <a:rPr lang="en-US" altLang="ko-KR" sz="2000" i="1" dirty="0">
                <a:latin typeface="+mj-ea"/>
                <a:ea typeface="+mj-ea"/>
              </a:rPr>
              <a:t>, </a:t>
            </a:r>
            <a:r>
              <a:rPr lang="ko-KR" altLang="en-US" sz="2000" i="1" dirty="0">
                <a:latin typeface="+mj-ea"/>
                <a:ea typeface="+mj-ea"/>
              </a:rPr>
              <a:t>시장</a:t>
            </a:r>
            <a:r>
              <a:rPr lang="en-US" altLang="ko-KR" sz="2000" i="1" dirty="0">
                <a:latin typeface="+mj-ea"/>
                <a:ea typeface="+mj-ea"/>
              </a:rPr>
              <a:t>, </a:t>
            </a:r>
            <a:r>
              <a:rPr lang="ko-KR" altLang="en-US" sz="2000" i="1" dirty="0">
                <a:latin typeface="+mj-ea"/>
                <a:ea typeface="+mj-ea"/>
              </a:rPr>
              <a:t>환경에 따라 변화해야 </a:t>
            </a:r>
            <a:r>
              <a:rPr lang="ko-KR" altLang="en-US" sz="2000" i="1" dirty="0" smtClean="0">
                <a:latin typeface="+mj-ea"/>
                <a:ea typeface="+mj-ea"/>
              </a:rPr>
              <a:t>함</a:t>
            </a:r>
            <a:endParaRPr lang="ko-KR" altLang="en-US" sz="2000" i="1" dirty="0">
              <a:latin typeface="+mj-ea"/>
              <a:ea typeface="+mj-ea"/>
            </a:endParaRPr>
          </a:p>
        </p:txBody>
      </p:sp>
      <p:grpSp>
        <p:nvGrpSpPr>
          <p:cNvPr id="45" name="그룹 44"/>
          <p:cNvGrpSpPr/>
          <p:nvPr/>
        </p:nvGrpSpPr>
        <p:grpSpPr>
          <a:xfrm>
            <a:off x="264927" y="5167071"/>
            <a:ext cx="926226" cy="926225"/>
            <a:chOff x="2135659" y="5453426"/>
            <a:chExt cx="836613" cy="836612"/>
          </a:xfrm>
        </p:grpSpPr>
        <p:pic>
          <p:nvPicPr>
            <p:cNvPr id="46" name="Picture 65" descr="볼1-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5659" y="5453426"/>
              <a:ext cx="836613" cy="8366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7" name="Line 66"/>
            <p:cNvSpPr>
              <a:spLocks noChangeShapeType="1"/>
            </p:cNvSpPr>
            <p:nvPr/>
          </p:nvSpPr>
          <p:spPr bwMode="auto">
            <a:xfrm>
              <a:off x="2365847" y="5978888"/>
              <a:ext cx="523875" cy="0"/>
            </a:xfrm>
            <a:prstGeom prst="line">
              <a:avLst/>
            </a:prstGeom>
            <a:noFill/>
            <a:ln w="12700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pic>
          <p:nvPicPr>
            <p:cNvPr id="48" name="Picture 67" descr="44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628"/>
            <a:stretch>
              <a:fillRect/>
            </a:stretch>
          </p:blipFill>
          <p:spPr bwMode="auto">
            <a:xfrm>
              <a:off x="2391247" y="5697901"/>
              <a:ext cx="376238" cy="2809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719644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비즈니스 모델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25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pSp>
        <p:nvGrpSpPr>
          <p:cNvPr id="5" name="그룹 3"/>
          <p:cNvGrpSpPr>
            <a:grpSpLocks/>
          </p:cNvGrpSpPr>
          <p:nvPr/>
        </p:nvGrpSpPr>
        <p:grpSpPr bwMode="auto">
          <a:xfrm>
            <a:off x="2226149" y="1412776"/>
            <a:ext cx="4787900" cy="525462"/>
            <a:chOff x="-3658846" y="-754620"/>
            <a:chExt cx="4789146" cy="525151"/>
          </a:xfrm>
        </p:grpSpPr>
        <p:sp>
          <p:nvSpPr>
            <p:cNvPr id="6" name="Rounded Rectangle 1"/>
            <p:cNvSpPr/>
            <p:nvPr/>
          </p:nvSpPr>
          <p:spPr>
            <a:xfrm>
              <a:off x="-3658846" y="-754620"/>
              <a:ext cx="4789146" cy="525151"/>
            </a:xfrm>
            <a:prstGeom prst="roundRect">
              <a:avLst>
                <a:gd name="adj" fmla="val 50000"/>
              </a:avLst>
            </a:prstGeom>
            <a:solidFill>
              <a:srgbClr val="086A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7" name="Rounded Rectangle 10"/>
            <p:cNvSpPr/>
            <p:nvPr/>
          </p:nvSpPr>
          <p:spPr>
            <a:xfrm>
              <a:off x="-3574686" y="-722889"/>
              <a:ext cx="4647821" cy="45375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8" name="Oval 2"/>
            <p:cNvSpPr/>
            <p:nvPr/>
          </p:nvSpPr>
          <p:spPr>
            <a:xfrm>
              <a:off x="-3644554" y="-668946"/>
              <a:ext cx="220719" cy="350629"/>
            </a:xfrm>
            <a:prstGeom prst="ellipse">
              <a:avLst/>
            </a:prstGeom>
            <a:gradFill flip="none" rotWithShape="1">
              <a:gsLst>
                <a:gs pos="0">
                  <a:srgbClr val="4BB0D8"/>
                </a:gs>
                <a:gs pos="68000">
                  <a:srgbClr val="086AAA"/>
                </a:gs>
              </a:gsLst>
              <a:lin ang="10800000" scaled="1"/>
              <a:tileRect/>
            </a:gradFill>
            <a:ln w="38100">
              <a:solidFill>
                <a:srgbClr val="086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9" name="Oval 9"/>
            <p:cNvSpPr/>
            <p:nvPr/>
          </p:nvSpPr>
          <p:spPr>
            <a:xfrm rot="10800000">
              <a:off x="846064" y="-668946"/>
              <a:ext cx="239774" cy="356976"/>
            </a:xfrm>
            <a:prstGeom prst="ellipse">
              <a:avLst/>
            </a:prstGeom>
            <a:gradFill flip="none" rotWithShape="1">
              <a:gsLst>
                <a:gs pos="0">
                  <a:srgbClr val="4BB0D8"/>
                </a:gs>
                <a:gs pos="68000">
                  <a:srgbClr val="086AAA"/>
                </a:gs>
              </a:gsLst>
              <a:lin ang="10800000" scaled="1"/>
              <a:tileRect/>
            </a:gradFill>
            <a:ln w="38100">
              <a:solidFill>
                <a:srgbClr val="086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0" name="Rounded Rectangle 12"/>
            <p:cNvSpPr/>
            <p:nvPr/>
          </p:nvSpPr>
          <p:spPr>
            <a:xfrm>
              <a:off x="-3517521" y="-724476"/>
              <a:ext cx="3674431" cy="45534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alpha val="34000"/>
                  </a:schemeClr>
                </a:gs>
                <a:gs pos="68000">
                  <a:srgbClr val="086AAA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1" name="Oval 13"/>
            <p:cNvSpPr/>
            <p:nvPr/>
          </p:nvSpPr>
          <p:spPr>
            <a:xfrm>
              <a:off x="469728" y="-724476"/>
              <a:ext cx="603407" cy="45534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34000"/>
                  </a:schemeClr>
                </a:gs>
                <a:gs pos="68000">
                  <a:srgbClr val="086AAA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solidFill>
                  <a:prstClr val="white"/>
                </a:solidFill>
              </a:endParaRPr>
            </a:p>
          </p:txBody>
        </p:sp>
        <p:grpSp>
          <p:nvGrpSpPr>
            <p:cNvPr id="12" name="그룹 2"/>
            <p:cNvGrpSpPr>
              <a:grpSpLocks/>
            </p:cNvGrpSpPr>
            <p:nvPr/>
          </p:nvGrpSpPr>
          <p:grpSpPr bwMode="auto">
            <a:xfrm>
              <a:off x="-3300327" y="-719347"/>
              <a:ext cx="4146252" cy="440209"/>
              <a:chOff x="-3300327" y="-719347"/>
              <a:chExt cx="3206452" cy="440209"/>
            </a:xfrm>
          </p:grpSpPr>
          <p:sp>
            <p:nvSpPr>
              <p:cNvPr id="13" name="Trapezoid 3"/>
              <p:cNvSpPr/>
              <p:nvPr/>
            </p:nvSpPr>
            <p:spPr>
              <a:xfrm>
                <a:off x="-3300327" y="-436772"/>
                <a:ext cx="3206452" cy="157634"/>
              </a:xfrm>
              <a:prstGeom prst="trapezoid">
                <a:avLst>
                  <a:gd name="adj" fmla="val 175108"/>
                </a:avLst>
              </a:prstGeom>
              <a:gradFill flip="none" rotWithShape="1">
                <a:gsLst>
                  <a:gs pos="0">
                    <a:srgbClr val="D9F2FF"/>
                  </a:gs>
                  <a:gs pos="68000">
                    <a:srgbClr val="086AAA">
                      <a:alpha val="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Trapezoid 15"/>
              <p:cNvSpPr/>
              <p:nvPr/>
            </p:nvSpPr>
            <p:spPr>
              <a:xfrm rot="10800000">
                <a:off x="-3300327" y="-719347"/>
                <a:ext cx="3206452" cy="157634"/>
              </a:xfrm>
              <a:prstGeom prst="trapezoid">
                <a:avLst>
                  <a:gd name="adj" fmla="val 175108"/>
                </a:avLst>
              </a:prstGeom>
              <a:gradFill flip="none" rotWithShape="1">
                <a:gsLst>
                  <a:gs pos="0">
                    <a:srgbClr val="D9F2FF"/>
                  </a:gs>
                  <a:gs pos="68000">
                    <a:srgbClr val="086AAA">
                      <a:alpha val="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dirty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5" name="직사각형 14"/>
          <p:cNvSpPr/>
          <p:nvPr/>
        </p:nvSpPr>
        <p:spPr>
          <a:xfrm>
            <a:off x="3879768" y="1478264"/>
            <a:ext cx="162897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2000" dirty="0" smtClean="0">
                <a:latin typeface="+mj-ea"/>
                <a:ea typeface="+mj-ea"/>
              </a:rPr>
              <a:t>비즈니스 모델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69391" y="1370702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03</a:t>
            </a:r>
            <a:endParaRPr lang="ko-KR" altLang="en-US" sz="32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grpSp>
        <p:nvGrpSpPr>
          <p:cNvPr id="17" name="그룹 16"/>
          <p:cNvGrpSpPr/>
          <p:nvPr/>
        </p:nvGrpSpPr>
        <p:grpSpPr>
          <a:xfrm>
            <a:off x="611188" y="2153645"/>
            <a:ext cx="7926976" cy="4155675"/>
            <a:chOff x="611188" y="764704"/>
            <a:chExt cx="7926976" cy="5832648"/>
          </a:xfrm>
        </p:grpSpPr>
        <p:grpSp>
          <p:nvGrpSpPr>
            <p:cNvPr id="18" name="그룹 98"/>
            <p:cNvGrpSpPr/>
            <p:nvPr/>
          </p:nvGrpSpPr>
          <p:grpSpPr>
            <a:xfrm>
              <a:off x="611188" y="764704"/>
              <a:ext cx="7926976" cy="5832648"/>
              <a:chOff x="611188" y="476077"/>
              <a:chExt cx="7926976" cy="5832648"/>
            </a:xfrm>
            <a:solidFill>
              <a:schemeClr val="bg1">
                <a:lumMod val="85000"/>
              </a:schemeClr>
            </a:solidFill>
          </p:grpSpPr>
          <p:grpSp>
            <p:nvGrpSpPr>
              <p:cNvPr id="21" name="그룹 28"/>
              <p:cNvGrpSpPr/>
              <p:nvPr/>
            </p:nvGrpSpPr>
            <p:grpSpPr>
              <a:xfrm>
                <a:off x="611188" y="476077"/>
                <a:ext cx="7926976" cy="5832648"/>
                <a:chOff x="611188" y="476077"/>
                <a:chExt cx="7926976" cy="5832648"/>
              </a:xfrm>
              <a:grpFill/>
            </p:grpSpPr>
            <p:cxnSp>
              <p:nvCxnSpPr>
                <p:cNvPr id="34" name="직선 연결선 3"/>
                <p:cNvCxnSpPr/>
                <p:nvPr/>
              </p:nvCxnSpPr>
              <p:spPr bwMode="auto">
                <a:xfrm>
                  <a:off x="611188" y="1341438"/>
                  <a:ext cx="79200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직선 연결선 34"/>
                <p:cNvCxnSpPr/>
                <p:nvPr/>
              </p:nvCxnSpPr>
              <p:spPr bwMode="auto">
                <a:xfrm>
                  <a:off x="611188" y="4005263"/>
                  <a:ext cx="79200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직선 연결선 35"/>
                <p:cNvCxnSpPr/>
                <p:nvPr/>
              </p:nvCxnSpPr>
              <p:spPr bwMode="auto">
                <a:xfrm>
                  <a:off x="611188" y="476077"/>
                  <a:ext cx="0" cy="5832648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직선 연결선 36"/>
                <p:cNvCxnSpPr/>
                <p:nvPr/>
              </p:nvCxnSpPr>
              <p:spPr bwMode="auto">
                <a:xfrm>
                  <a:off x="8531225" y="476077"/>
                  <a:ext cx="0" cy="5832648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직선 연결선 37"/>
                <p:cNvCxnSpPr/>
                <p:nvPr/>
              </p:nvCxnSpPr>
              <p:spPr bwMode="auto">
                <a:xfrm>
                  <a:off x="2195513" y="1344613"/>
                  <a:ext cx="0" cy="266065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직선 연결선 38"/>
                <p:cNvCxnSpPr/>
                <p:nvPr/>
              </p:nvCxnSpPr>
              <p:spPr bwMode="auto">
                <a:xfrm>
                  <a:off x="3779838" y="1341438"/>
                  <a:ext cx="0" cy="2663825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직선 연결선 39"/>
                <p:cNvCxnSpPr/>
                <p:nvPr/>
              </p:nvCxnSpPr>
              <p:spPr bwMode="auto">
                <a:xfrm>
                  <a:off x="5362575" y="1344613"/>
                  <a:ext cx="0" cy="266065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직선 연결선 40"/>
                <p:cNvCxnSpPr/>
                <p:nvPr/>
              </p:nvCxnSpPr>
              <p:spPr bwMode="auto">
                <a:xfrm>
                  <a:off x="6948488" y="1344613"/>
                  <a:ext cx="0" cy="266065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직선 연결선 41"/>
                <p:cNvCxnSpPr/>
                <p:nvPr/>
              </p:nvCxnSpPr>
              <p:spPr bwMode="auto">
                <a:xfrm>
                  <a:off x="618127" y="5357826"/>
                  <a:ext cx="79200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직선 연결선 42"/>
                <p:cNvCxnSpPr/>
                <p:nvPr/>
              </p:nvCxnSpPr>
              <p:spPr bwMode="auto">
                <a:xfrm>
                  <a:off x="611188" y="6308725"/>
                  <a:ext cx="79200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직선 연결선 43"/>
                <p:cNvCxnSpPr/>
                <p:nvPr/>
              </p:nvCxnSpPr>
              <p:spPr bwMode="auto">
                <a:xfrm>
                  <a:off x="4572000" y="4005263"/>
                  <a:ext cx="0" cy="2303462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직선 연결선 44"/>
                <p:cNvCxnSpPr/>
                <p:nvPr/>
              </p:nvCxnSpPr>
              <p:spPr bwMode="auto">
                <a:xfrm>
                  <a:off x="2195513" y="2709863"/>
                  <a:ext cx="1584325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직선 연결선 45"/>
                <p:cNvCxnSpPr/>
                <p:nvPr/>
              </p:nvCxnSpPr>
              <p:spPr bwMode="auto">
                <a:xfrm>
                  <a:off x="5364163" y="2709863"/>
                  <a:ext cx="15827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2" name="그룹 29"/>
              <p:cNvGrpSpPr/>
              <p:nvPr/>
            </p:nvGrpSpPr>
            <p:grpSpPr>
              <a:xfrm>
                <a:off x="611747" y="1348247"/>
                <a:ext cx="7425229" cy="4362920"/>
                <a:chOff x="611747" y="1348247"/>
                <a:chExt cx="7425229" cy="4362920"/>
              </a:xfrm>
              <a:grpFill/>
            </p:grpSpPr>
            <p:sp>
              <p:nvSpPr>
                <p:cNvPr id="23" name="TextBox 22"/>
                <p:cNvSpPr txBox="1"/>
                <p:nvPr/>
              </p:nvSpPr>
              <p:spPr bwMode="auto">
                <a:xfrm>
                  <a:off x="611747" y="1350100"/>
                  <a:ext cx="1130438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err="1" smtClean="0">
                      <a:solidFill>
                        <a:srgbClr val="000000"/>
                      </a:solidFill>
                      <a:latin typeface="+mn-ea"/>
                    </a:rPr>
                    <a:t>핵심파트너쉽</a:t>
                  </a: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(KP)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24" name="TextBox 23"/>
                <p:cNvSpPr txBox="1"/>
                <p:nvPr/>
              </p:nvSpPr>
              <p:spPr bwMode="auto">
                <a:xfrm>
                  <a:off x="2204844" y="1348247"/>
                  <a:ext cx="922047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핵심활동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(KA)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25" name="TextBox 24"/>
                <p:cNvSpPr txBox="1"/>
                <p:nvPr/>
              </p:nvSpPr>
              <p:spPr bwMode="auto">
                <a:xfrm>
                  <a:off x="3784794" y="1350769"/>
                  <a:ext cx="1212191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제품 및 서비스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(VP)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26" name="TextBox 25"/>
                <p:cNvSpPr txBox="1"/>
                <p:nvPr/>
              </p:nvSpPr>
              <p:spPr bwMode="auto">
                <a:xfrm>
                  <a:off x="5372946" y="1350769"/>
                  <a:ext cx="931665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고객관계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(CR)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27" name="TextBox 26"/>
                <p:cNvSpPr txBox="1"/>
                <p:nvPr/>
              </p:nvSpPr>
              <p:spPr bwMode="auto">
                <a:xfrm>
                  <a:off x="6956231" y="1353944"/>
                  <a:ext cx="1080745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고객 세분화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(CS)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28" name="TextBox 27"/>
                <p:cNvSpPr txBox="1"/>
                <p:nvPr/>
              </p:nvSpPr>
              <p:spPr bwMode="auto">
                <a:xfrm>
                  <a:off x="2208026" y="2719193"/>
                  <a:ext cx="912429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핵심자원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(KR)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29" name="TextBox 28"/>
                <p:cNvSpPr txBox="1"/>
                <p:nvPr/>
              </p:nvSpPr>
              <p:spPr bwMode="auto">
                <a:xfrm>
                  <a:off x="5376661" y="2714292"/>
                  <a:ext cx="700833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채널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(CH)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30" name="TextBox 29"/>
                <p:cNvSpPr txBox="1"/>
                <p:nvPr/>
              </p:nvSpPr>
              <p:spPr bwMode="auto">
                <a:xfrm>
                  <a:off x="619312" y="4014593"/>
                  <a:ext cx="915635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비용구조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(C$)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31" name="TextBox 30"/>
                <p:cNvSpPr txBox="1"/>
                <p:nvPr/>
              </p:nvSpPr>
              <p:spPr bwMode="auto">
                <a:xfrm>
                  <a:off x="4581144" y="4011755"/>
                  <a:ext cx="790601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err="1" smtClean="0">
                      <a:solidFill>
                        <a:srgbClr val="000000"/>
                      </a:solidFill>
                      <a:latin typeface="+mn-ea"/>
                    </a:rPr>
                    <a:t>수익원</a:t>
                  </a: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(R$)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32" name="TextBox 31"/>
                <p:cNvSpPr txBox="1"/>
                <p:nvPr/>
              </p:nvSpPr>
              <p:spPr bwMode="auto">
                <a:xfrm>
                  <a:off x="620519" y="5365586"/>
                  <a:ext cx="1061509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사회적 비용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(SC)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33" name="TextBox 32"/>
                <p:cNvSpPr txBox="1"/>
                <p:nvPr/>
              </p:nvSpPr>
              <p:spPr bwMode="auto">
                <a:xfrm>
                  <a:off x="4580950" y="5363885"/>
                  <a:ext cx="1048685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사회적 편익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(SB)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</p:grpSp>
        </p:grpSp>
        <p:cxnSp>
          <p:nvCxnSpPr>
            <p:cNvPr id="19" name="직선 연결선 18"/>
            <p:cNvCxnSpPr/>
            <p:nvPr/>
          </p:nvCxnSpPr>
          <p:spPr bwMode="auto">
            <a:xfrm>
              <a:off x="611560" y="764704"/>
              <a:ext cx="7920037" cy="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 bwMode="auto">
            <a:xfrm>
              <a:off x="617840" y="773848"/>
              <a:ext cx="926857" cy="34558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accent1"/>
              </a:solidFill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ko-KR" altLang="en-US" sz="1000" b="1" dirty="0" err="1" smtClean="0">
                  <a:solidFill>
                    <a:srgbClr val="000000"/>
                  </a:solidFill>
                  <a:latin typeface="+mn-ea"/>
                </a:rPr>
                <a:t>소셜미션</a:t>
              </a:r>
              <a:r>
                <a:rPr lang="ko-KR" altLang="en-US" sz="1000" b="1" dirty="0" smtClean="0">
                  <a:solidFill>
                    <a:srgbClr val="000000"/>
                  </a:solidFill>
                  <a:latin typeface="+mn-ea"/>
                </a:rPr>
                <a:t> </a:t>
              </a:r>
              <a:r>
                <a:rPr lang="en-US" altLang="ko-KR" sz="1000" b="1" dirty="0" smtClean="0">
                  <a:solidFill>
                    <a:srgbClr val="000000"/>
                  </a:solidFill>
                  <a:latin typeface="+mn-ea"/>
                </a:rPr>
                <a:t>(SM)</a:t>
              </a:r>
              <a:endParaRPr lang="ko-KR" altLang="en-US" sz="1000" b="1" dirty="0">
                <a:solidFill>
                  <a:srgbClr val="000000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2117184"/>
      </p:ext>
    </p:extLst>
  </p:cSld>
  <p:clrMapOvr>
    <a:masterClrMapping/>
  </p:clrMapOvr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Grow </a:t>
            </a:r>
            <a:r>
              <a:rPr lang="ko-KR" altLang="en-US" dirty="0" smtClean="0"/>
              <a:t>多</a:t>
            </a:r>
            <a:r>
              <a:rPr lang="en-US" altLang="ko-KR" dirty="0"/>
              <a:t>Q</a:t>
            </a:r>
            <a:endParaRPr lang="ko-KR" altLang="en-US" dirty="0"/>
          </a:p>
        </p:txBody>
      </p:sp>
      <p:sp>
        <p:nvSpPr>
          <p:cNvPr id="6" name="텍스트 개체 틀 5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2050" name="Picture 2" descr="http://cfile25.uf.tistory.com/image/235103405188819E03F7A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912" y="1146262"/>
            <a:ext cx="5210175" cy="521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1005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사업계획서 작성 </a:t>
            </a:r>
            <a:r>
              <a:rPr lang="ko-KR" altLang="en-US" dirty="0" err="1" smtClean="0"/>
              <a:t>인큐베이팅</a:t>
            </a:r>
            <a:r>
              <a:rPr lang="ko-KR" altLang="en-US" dirty="0" smtClean="0"/>
              <a:t> 방법론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4896" y="1088122"/>
            <a:ext cx="2294218" cy="646331"/>
          </a:xfrm>
        </p:spPr>
        <p:txBody>
          <a:bodyPr/>
          <a:lstStyle/>
          <a:p>
            <a:r>
              <a:rPr lang="en-US" altLang="ko-KR" dirty="0" smtClean="0"/>
              <a:t>Module 7.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50967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텍스트 개체 틀 5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252</a:t>
            </a:fld>
            <a:endParaRPr lang="ko-KR" altLang="en-US"/>
          </a:p>
        </p:txBody>
      </p:sp>
      <p:pic>
        <p:nvPicPr>
          <p:cNvPr id="28676" name="Picture 4" descr="http://211.110.14.133/files/attach/images/116821/845/116/dd7addf9c68dcd0a9c711e1dc998914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69"/>
          <a:stretch/>
        </p:blipFill>
        <p:spPr bwMode="auto">
          <a:xfrm>
            <a:off x="107504" y="155561"/>
            <a:ext cx="8888288" cy="6441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1822617"/>
      </p:ext>
    </p:extLst>
  </p:cSld>
  <p:clrMapOvr>
    <a:masterClrMapping/>
  </p:clrMapOvr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dirty="0"/>
              <a:t>사업계획서 작성 목적 </a:t>
            </a:r>
            <a:r>
              <a:rPr lang="en-US" altLang="ko-KR" dirty="0"/>
              <a:t>_ </a:t>
            </a:r>
            <a:r>
              <a:rPr lang="ko-KR" altLang="en-US" sz="2200" dirty="0"/>
              <a:t>중심 목적에 따라 내용</a:t>
            </a:r>
            <a:r>
              <a:rPr lang="en-US" altLang="ko-KR" sz="2200" dirty="0"/>
              <a:t>, </a:t>
            </a:r>
            <a:r>
              <a:rPr lang="ko-KR" altLang="en-US" sz="2200" dirty="0"/>
              <a:t>구성 깊이 다름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253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755576" y="1573669"/>
            <a:ext cx="7920880" cy="542012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vert="horz" wrap="square" anchor="ctr" anchorCtr="0">
            <a:noAutofit/>
          </a:bodyPr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400" b="1" dirty="0">
                <a:solidFill>
                  <a:srgbClr val="FFFFFF"/>
                </a:solidFill>
                <a:latin typeface="+mn-ea"/>
              </a:rPr>
              <a:t>비전 달성을 위한 경영 성과 관리 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55576" y="2511286"/>
            <a:ext cx="7920880" cy="542012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vert="horz" wrap="square" anchor="ctr" anchorCtr="0">
            <a:noAutofit/>
          </a:bodyPr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400" b="1" dirty="0" err="1">
                <a:solidFill>
                  <a:srgbClr val="FFFFFF"/>
                </a:solidFill>
                <a:latin typeface="+mn-ea"/>
              </a:rPr>
              <a:t>창업가의</a:t>
            </a:r>
            <a:r>
              <a:rPr lang="ko-KR" altLang="en-US" sz="2400" b="1" dirty="0">
                <a:solidFill>
                  <a:srgbClr val="FFFFFF"/>
                </a:solidFill>
                <a:latin typeface="+mn-ea"/>
              </a:rPr>
              <a:t> 사업 구상을 구체적인 시뮬레이션을 통해 명확화 </a:t>
            </a:r>
            <a:endParaRPr kumimoji="0" lang="en-US" sz="2400" b="1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55576" y="3448903"/>
            <a:ext cx="7920880" cy="542012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vert="horz" wrap="square" anchor="ctr" anchorCtr="0">
            <a:noAutofit/>
          </a:bodyPr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400" b="1" dirty="0">
                <a:solidFill>
                  <a:srgbClr val="FFFFFF"/>
                </a:solidFill>
                <a:latin typeface="+mn-ea"/>
              </a:rPr>
              <a:t>경영 추진 실적과 성과에 대한 평가와 보상의 기준 </a:t>
            </a:r>
            <a:endParaRPr kumimoji="0" lang="en-US" sz="2400" b="1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55576" y="4386520"/>
            <a:ext cx="7920880" cy="542012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vert="horz" wrap="square" anchor="ctr" anchorCtr="0">
            <a:noAutofit/>
          </a:bodyPr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400" b="1" dirty="0">
                <a:solidFill>
                  <a:srgbClr val="FFFFFF"/>
                </a:solidFill>
                <a:latin typeface="+mn-ea"/>
              </a:rPr>
              <a:t>이해관계자에 대한 사업 이해와 홍보 </a:t>
            </a:r>
            <a:endParaRPr kumimoji="0" lang="en-US" sz="2400" b="1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55576" y="5324139"/>
            <a:ext cx="7920880" cy="542012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vert="horz" wrap="square" anchor="ctr" anchorCtr="0">
            <a:noAutofit/>
          </a:bodyPr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400" b="1" dirty="0">
                <a:solidFill>
                  <a:srgbClr val="FFFFFF"/>
                </a:solidFill>
                <a:latin typeface="+mn-ea"/>
              </a:rPr>
              <a:t>정책자금이나 투자자금 조달의 핵심 수단  </a:t>
            </a:r>
            <a:r>
              <a:rPr lang="en-US" altLang="ko-KR" sz="2400" b="1" dirty="0">
                <a:solidFill>
                  <a:srgbClr val="FFFFFF"/>
                </a:solidFill>
                <a:latin typeface="+mn-ea"/>
              </a:rPr>
              <a:t>( </a:t>
            </a:r>
            <a:r>
              <a:rPr lang="ko-KR" altLang="en-US" sz="2400" b="1" dirty="0">
                <a:solidFill>
                  <a:srgbClr val="FFFFFF"/>
                </a:solidFill>
                <a:latin typeface="+mn-ea"/>
              </a:rPr>
              <a:t>창업 대회 등 </a:t>
            </a:r>
            <a:r>
              <a:rPr lang="en-US" altLang="ko-KR" sz="2400" b="1" dirty="0">
                <a:solidFill>
                  <a:srgbClr val="FFFFFF"/>
                </a:solidFill>
                <a:latin typeface="+mn-ea"/>
              </a:rPr>
              <a:t>) </a:t>
            </a:r>
            <a:endParaRPr kumimoji="0" lang="en-US" sz="2400" b="1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0825" y="1430150"/>
            <a:ext cx="4667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400" b="1" i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  <a:endParaRPr lang="ko-KR" altLang="en-US" sz="4400" b="1" i="1" u="sng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50825" y="2385175"/>
            <a:ext cx="4667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400" b="1" i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  <a:endParaRPr lang="ko-KR" altLang="en-US" sz="4400" b="1" i="1" u="sng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50825" y="3326870"/>
            <a:ext cx="4667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400" b="1" i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</a:t>
            </a:r>
            <a:endParaRPr lang="ko-KR" altLang="en-US" sz="4400" b="1" i="1" u="sng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50825" y="4268565"/>
            <a:ext cx="4667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400" b="1" i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</a:t>
            </a:r>
            <a:endParaRPr lang="ko-KR" altLang="en-US" sz="4400" b="1" i="1" u="sng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50825" y="5196613"/>
            <a:ext cx="4667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400" b="1" i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</a:t>
            </a:r>
            <a:endParaRPr lang="ko-KR" altLang="en-US" sz="4400" b="1" i="1" u="sng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40665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사회적기업</a:t>
            </a:r>
            <a:r>
              <a:rPr lang="ko-KR" altLang="en-US" dirty="0"/>
              <a:t> 사업계획서 작성의 중요성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254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5" name="모서리가 접힌 도형 14"/>
          <p:cNvSpPr/>
          <p:nvPr/>
        </p:nvSpPr>
        <p:spPr>
          <a:xfrm>
            <a:off x="323528" y="2306966"/>
            <a:ext cx="2592447" cy="2391565"/>
          </a:xfrm>
          <a:prstGeom prst="foldedCorner">
            <a:avLst/>
          </a:prstGeom>
          <a:solidFill>
            <a:srgbClr val="FFFFE1"/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</a:pPr>
            <a:endParaRPr kumimoji="0" lang="ko-KR" altLang="en-US" sz="1200" dirty="0">
              <a:solidFill>
                <a:prstClr val="white"/>
              </a:solidFill>
              <a:latin typeface="Rix모던고딕 B" pitchFamily="18" charset="-127"/>
              <a:ea typeface="Rix모던고딕 B" pitchFamily="18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374288" y="2762821"/>
            <a:ext cx="24909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</a:pPr>
            <a:r>
              <a:rPr lang="ko-KR" altLang="en-US" sz="3600" dirty="0">
                <a:solidFill>
                  <a:srgbClr val="002060"/>
                </a:solidFill>
                <a:latin typeface="나눔손글씨 펜" pitchFamily="66" charset="-127"/>
                <a:ea typeface="나눔손글씨 펜" pitchFamily="66" charset="-127"/>
              </a:rPr>
              <a:t>무엇이 </a:t>
            </a:r>
            <a:r>
              <a:rPr lang="ko-KR" altLang="en-US" sz="3600" dirty="0" smtClean="0">
                <a:solidFill>
                  <a:srgbClr val="002060"/>
                </a:solidFill>
                <a:latin typeface="나눔손글씨 펜" pitchFamily="66" charset="-127"/>
                <a:ea typeface="나눔손글씨 펜" pitchFamily="66" charset="-127"/>
              </a:rPr>
              <a:t>부족한지</a:t>
            </a:r>
            <a:endParaRPr lang="en-US" altLang="ko-KR" sz="3600" dirty="0" smtClean="0">
              <a:solidFill>
                <a:srgbClr val="002060"/>
              </a:solidFill>
              <a:latin typeface="나눔손글씨 펜" pitchFamily="66" charset="-127"/>
              <a:ea typeface="나눔손글씨 펜" pitchFamily="66" charset="-127"/>
            </a:endParaRPr>
          </a:p>
          <a:p>
            <a:pPr algn="ctr" fontAlgn="auto" latinLnBrk="0">
              <a:spcBef>
                <a:spcPts val="0"/>
              </a:spcBef>
              <a:spcAft>
                <a:spcPts val="0"/>
              </a:spcAft>
            </a:pPr>
            <a:r>
              <a:rPr lang="ko-KR" altLang="en-US" sz="3600" dirty="0" smtClean="0">
                <a:solidFill>
                  <a:srgbClr val="002060"/>
                </a:solidFill>
                <a:latin typeface="나눔손글씨 펜" pitchFamily="66" charset="-127"/>
                <a:ea typeface="나눔손글씨 펜" pitchFamily="66" charset="-127"/>
              </a:rPr>
              <a:t>알 </a:t>
            </a:r>
            <a:r>
              <a:rPr lang="ko-KR" altLang="en-US" sz="3600" dirty="0">
                <a:solidFill>
                  <a:srgbClr val="002060"/>
                </a:solidFill>
                <a:latin typeface="나눔손글씨 펜" pitchFamily="66" charset="-127"/>
                <a:ea typeface="나눔손글씨 펜" pitchFamily="66" charset="-127"/>
              </a:rPr>
              <a:t>수 </a:t>
            </a:r>
            <a:r>
              <a:rPr lang="ko-KR" altLang="en-US" sz="3600" dirty="0" smtClean="0">
                <a:solidFill>
                  <a:srgbClr val="002060"/>
                </a:solidFill>
                <a:latin typeface="나눔손글씨 펜" pitchFamily="66" charset="-127"/>
                <a:ea typeface="나눔손글씨 펜" pitchFamily="66" charset="-127"/>
              </a:rPr>
              <a:t>있다</a:t>
            </a:r>
            <a:r>
              <a:rPr lang="en-US" altLang="ko-KR" sz="3600" dirty="0" smtClean="0">
                <a:solidFill>
                  <a:srgbClr val="002060"/>
                </a:solidFill>
                <a:latin typeface="나눔손글씨 펜" pitchFamily="66" charset="-127"/>
                <a:ea typeface="나눔손글씨 펜" pitchFamily="66" charset="-127"/>
              </a:rPr>
              <a:t>!</a:t>
            </a:r>
            <a:endParaRPr lang="ko-KR" altLang="en-US" sz="3600" dirty="0">
              <a:solidFill>
                <a:srgbClr val="002060"/>
              </a:solidFill>
              <a:latin typeface="나눔손글씨 펜" pitchFamily="66" charset="-127"/>
              <a:ea typeface="나눔손글씨 펜" pitchFamily="66" charset="-127"/>
            </a:endParaRPr>
          </a:p>
        </p:txBody>
      </p:sp>
      <p:pic>
        <p:nvPicPr>
          <p:cNvPr id="17" name="Picture 2" descr="D:\Works\db\04_확인불가 일러스트_PNG_Beta1006\포인트\NeedleLeftYellow2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0447" y="1944152"/>
            <a:ext cx="725625" cy="725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모서리가 접힌 도형 17"/>
          <p:cNvSpPr/>
          <p:nvPr/>
        </p:nvSpPr>
        <p:spPr>
          <a:xfrm>
            <a:off x="3298740" y="2306966"/>
            <a:ext cx="2592447" cy="2391565"/>
          </a:xfrm>
          <a:prstGeom prst="foldedCorner">
            <a:avLst/>
          </a:prstGeom>
          <a:solidFill>
            <a:srgbClr val="FFFFE1"/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</a:pPr>
            <a:endParaRPr kumimoji="0" lang="ko-KR" altLang="en-US" sz="1200" dirty="0">
              <a:solidFill>
                <a:prstClr val="white"/>
              </a:solidFill>
              <a:latin typeface="Rix모던고딕 B" pitchFamily="18" charset="-127"/>
              <a:ea typeface="Rix모던고딕 B" pitchFamily="18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3349500" y="2762821"/>
            <a:ext cx="249092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</a:pPr>
            <a:r>
              <a:rPr lang="ko-KR" altLang="en-US" sz="3600" dirty="0">
                <a:solidFill>
                  <a:srgbClr val="002060"/>
                </a:solidFill>
                <a:latin typeface="나눔손글씨 펜" pitchFamily="66" charset="-127"/>
                <a:ea typeface="나눔손글씨 펜" pitchFamily="66" charset="-127"/>
              </a:rPr>
              <a:t>이해관계자 공감과 참여 유도의 도구</a:t>
            </a:r>
          </a:p>
        </p:txBody>
      </p:sp>
      <p:pic>
        <p:nvPicPr>
          <p:cNvPr id="20" name="Picture 2" descr="D:\Works\db\04_확인불가 일러스트_PNG_Beta1006\포인트\NeedleLeftYellow2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5659" y="1944152"/>
            <a:ext cx="725625" cy="725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모서리가 접힌 도형 20"/>
          <p:cNvSpPr/>
          <p:nvPr/>
        </p:nvSpPr>
        <p:spPr>
          <a:xfrm>
            <a:off x="6260304" y="2306966"/>
            <a:ext cx="2592447" cy="2391565"/>
          </a:xfrm>
          <a:prstGeom prst="foldedCorner">
            <a:avLst/>
          </a:prstGeom>
          <a:solidFill>
            <a:srgbClr val="FFFFE1"/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</a:pPr>
            <a:endParaRPr kumimoji="0" lang="ko-KR" altLang="en-US" sz="1200" dirty="0">
              <a:solidFill>
                <a:prstClr val="white"/>
              </a:solidFill>
              <a:latin typeface="Rix모던고딕 B" pitchFamily="18" charset="-127"/>
              <a:ea typeface="Rix모던고딕 B" pitchFamily="18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6311064" y="2956779"/>
            <a:ext cx="24909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</a:pPr>
            <a:r>
              <a:rPr lang="ko-KR" altLang="en-US" sz="3600" dirty="0">
                <a:solidFill>
                  <a:srgbClr val="002060"/>
                </a:solidFill>
                <a:latin typeface="나눔손글씨 펜" pitchFamily="66" charset="-127"/>
                <a:ea typeface="나눔손글씨 펜" pitchFamily="66" charset="-127"/>
              </a:rPr>
              <a:t>목표와 전략 명확화</a:t>
            </a:r>
          </a:p>
        </p:txBody>
      </p:sp>
      <p:pic>
        <p:nvPicPr>
          <p:cNvPr id="23" name="Picture 2" descr="D:\Works\db\04_확인불가 일러스트_PNG_Beta1006\포인트\NeedleLeftYellow2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7223" y="1944152"/>
            <a:ext cx="725625" cy="725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1644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참고</a:t>
            </a:r>
            <a:r>
              <a:rPr lang="en-US" altLang="ko-KR" dirty="0" smtClean="0"/>
              <a:t>) </a:t>
            </a:r>
            <a:r>
              <a:rPr lang="ko-KR" altLang="en-US" dirty="0" smtClean="0"/>
              <a:t>영리 </a:t>
            </a:r>
            <a:r>
              <a:rPr lang="ko-KR" altLang="en-US" dirty="0"/>
              <a:t>기업의 창업 성공 및 실패 요인 분석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255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r="2460"/>
          <a:stretch/>
        </p:blipFill>
        <p:spPr bwMode="auto">
          <a:xfrm>
            <a:off x="250825" y="1484313"/>
            <a:ext cx="8770345" cy="414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TextBox 2"/>
          <p:cNvSpPr txBox="1">
            <a:spLocks noChangeArrowheads="1"/>
          </p:cNvSpPr>
          <p:nvPr/>
        </p:nvSpPr>
        <p:spPr bwMode="auto">
          <a:xfrm>
            <a:off x="5643563" y="5786438"/>
            <a:ext cx="315022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1400" dirty="0">
                <a:latin typeface="+mn-ea"/>
              </a:rPr>
              <a:t>&lt;2012.1 </a:t>
            </a:r>
            <a:r>
              <a:rPr lang="ko-KR" altLang="en-US" sz="1400" dirty="0">
                <a:latin typeface="+mn-ea"/>
              </a:rPr>
              <a:t>신보 창업성공 실패 사례 분석</a:t>
            </a:r>
            <a:r>
              <a:rPr lang="en-US" altLang="ko-KR" sz="1400" dirty="0">
                <a:latin typeface="+mn-ea"/>
              </a:rPr>
              <a:t>&gt;</a:t>
            </a:r>
            <a:r>
              <a:rPr lang="ko-KR" altLang="en-US" sz="1400" dirty="0">
                <a:latin typeface="+mn-e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21451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사회적기업</a:t>
            </a:r>
            <a:r>
              <a:rPr lang="ko-KR" altLang="en-US" dirty="0"/>
              <a:t> 사업계획서 리뷰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256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aphicFrame>
        <p:nvGraphicFramePr>
          <p:cNvPr id="6" name="다이어그램 5"/>
          <p:cNvGraphicFramePr/>
          <p:nvPr>
            <p:extLst>
              <p:ext uri="{D42A27DB-BD31-4B8C-83A1-F6EECF244321}">
                <p14:modId xmlns:p14="http://schemas.microsoft.com/office/powerpoint/2010/main" val="140891418"/>
              </p:ext>
            </p:extLst>
          </p:nvPr>
        </p:nvGraphicFramePr>
        <p:xfrm>
          <a:off x="368300" y="1204914"/>
          <a:ext cx="8451849" cy="48883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794552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사회적기업형</a:t>
            </a:r>
            <a:r>
              <a:rPr lang="ko-KR" altLang="en-US" dirty="0"/>
              <a:t> </a:t>
            </a:r>
            <a:r>
              <a:rPr lang="ko-KR" altLang="en-US" dirty="0" smtClean="0"/>
              <a:t>사업계획서란</a:t>
            </a:r>
            <a:r>
              <a:rPr lang="en-US" altLang="ko-KR" dirty="0" smtClean="0"/>
              <a:t>?</a:t>
            </a:r>
            <a:endParaRPr lang="en-US" altLang="ko-KR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257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7" name="Picture 25" descr="ㄷ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9" r="15462" b="23196"/>
          <a:stretch/>
        </p:blipFill>
        <p:spPr bwMode="auto">
          <a:xfrm>
            <a:off x="539552" y="908720"/>
            <a:ext cx="8280598" cy="554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53640926-AAD7-44D8-BBD7-CCE9431645EC}">
              <a14:shadowObscured xmlns:a14="http://schemas.microsoft.com/office/drawing/2010/main" val="1"/>
            </a:ext>
          </a:extLst>
        </p:spPr>
      </p:pic>
      <p:sp>
        <p:nvSpPr>
          <p:cNvPr id="8" name="직사각형 7"/>
          <p:cNvSpPr/>
          <p:nvPr/>
        </p:nvSpPr>
        <p:spPr>
          <a:xfrm>
            <a:off x="1217260" y="1772816"/>
            <a:ext cx="73151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b="1" kern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서울남산체 M" pitchFamily="18" charset="-127"/>
                <a:ea typeface="서울남산체 M" pitchFamily="18" charset="-127"/>
                <a:cs typeface="Arial" pitchFamily="34" charset="0"/>
              </a:rPr>
              <a:t>소셜미션을 달성하기 위해 작성한 기업 경영의 설계도  </a:t>
            </a:r>
          </a:p>
          <a:p>
            <a:pPr>
              <a:lnSpc>
                <a:spcPct val="150000"/>
              </a:lnSpc>
            </a:pPr>
            <a:endParaRPr lang="en-US" altLang="ko-KR" sz="1200" dirty="0" smtClean="0">
              <a:solidFill>
                <a:prstClr val="black"/>
              </a:solidFill>
              <a:latin typeface="+mn-ea"/>
              <a:cs typeface="나눔고딕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683568" y="2564904"/>
            <a:ext cx="7920880" cy="374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80000"/>
              </a:lnSpc>
            </a:pPr>
            <a:r>
              <a:rPr lang="ko-KR" altLang="en-US" sz="2200" dirty="0">
                <a:solidFill>
                  <a:prstClr val="black"/>
                </a:solidFill>
                <a:cs typeface="나눔고딕" charset="0"/>
              </a:rPr>
              <a:t>사업 아이디어와 소셜미션을 명확히 한 후 </a:t>
            </a:r>
          </a:p>
          <a:p>
            <a:pPr lvl="0">
              <a:lnSpc>
                <a:spcPct val="180000"/>
              </a:lnSpc>
            </a:pPr>
            <a:r>
              <a:rPr lang="ko-KR" altLang="en-US" sz="2200" dirty="0">
                <a:solidFill>
                  <a:prstClr val="black"/>
                </a:solidFill>
                <a:cs typeface="나눔고딕" charset="0"/>
              </a:rPr>
              <a:t>외부 환경과 내부 역량을 분석 </a:t>
            </a:r>
            <a:r>
              <a:rPr lang="en-US" altLang="ko-KR" sz="2200" dirty="0">
                <a:solidFill>
                  <a:prstClr val="black"/>
                </a:solidFill>
                <a:cs typeface="나눔고딕" charset="0"/>
              </a:rPr>
              <a:t>( </a:t>
            </a:r>
            <a:r>
              <a:rPr lang="ko-KR" altLang="en-US" sz="2200" dirty="0">
                <a:solidFill>
                  <a:prstClr val="black"/>
                </a:solidFill>
                <a:cs typeface="나눔고딕" charset="0"/>
              </a:rPr>
              <a:t>현황</a:t>
            </a:r>
            <a:r>
              <a:rPr lang="en-US" altLang="ko-KR" sz="2200" dirty="0">
                <a:solidFill>
                  <a:prstClr val="black"/>
                </a:solidFill>
                <a:cs typeface="나눔고딕" charset="0"/>
              </a:rPr>
              <a:t>, </a:t>
            </a:r>
            <a:r>
              <a:rPr lang="ko-KR" altLang="en-US" sz="2200" dirty="0">
                <a:solidFill>
                  <a:prstClr val="black"/>
                </a:solidFill>
                <a:cs typeface="나눔고딕" charset="0"/>
              </a:rPr>
              <a:t>전망</a:t>
            </a:r>
            <a:r>
              <a:rPr lang="en-US" altLang="ko-KR" sz="2200" dirty="0">
                <a:solidFill>
                  <a:prstClr val="black"/>
                </a:solidFill>
                <a:cs typeface="나눔고딕" charset="0"/>
              </a:rPr>
              <a:t>, </a:t>
            </a:r>
            <a:r>
              <a:rPr lang="ko-KR" altLang="en-US" sz="2200" dirty="0" err="1">
                <a:solidFill>
                  <a:prstClr val="black"/>
                </a:solidFill>
                <a:cs typeface="나눔고딕" charset="0"/>
              </a:rPr>
              <a:t>강약점</a:t>
            </a:r>
            <a:r>
              <a:rPr lang="ko-KR" altLang="en-US" sz="2200" dirty="0">
                <a:solidFill>
                  <a:prstClr val="black"/>
                </a:solidFill>
                <a:cs typeface="나눔고딕" charset="0"/>
              </a:rPr>
              <a:t> 파악 </a:t>
            </a:r>
            <a:r>
              <a:rPr lang="en-US" altLang="ko-KR" sz="2200" dirty="0">
                <a:solidFill>
                  <a:prstClr val="black"/>
                </a:solidFill>
                <a:cs typeface="나눔고딕" charset="0"/>
              </a:rPr>
              <a:t>)</a:t>
            </a:r>
            <a:r>
              <a:rPr lang="ko-KR" altLang="en-US" sz="2200" dirty="0">
                <a:solidFill>
                  <a:prstClr val="black"/>
                </a:solidFill>
                <a:cs typeface="나눔고딕" charset="0"/>
              </a:rPr>
              <a:t>하고</a:t>
            </a:r>
            <a:r>
              <a:rPr lang="en-US" altLang="ko-KR" sz="2200" dirty="0">
                <a:solidFill>
                  <a:prstClr val="black"/>
                </a:solidFill>
                <a:cs typeface="나눔고딕" charset="0"/>
              </a:rPr>
              <a:t>, </a:t>
            </a:r>
          </a:p>
          <a:p>
            <a:pPr lvl="0">
              <a:lnSpc>
                <a:spcPct val="180000"/>
              </a:lnSpc>
            </a:pPr>
            <a:r>
              <a:rPr lang="ko-KR" altLang="en-US" sz="2200" dirty="0">
                <a:solidFill>
                  <a:prstClr val="black"/>
                </a:solidFill>
                <a:cs typeface="나눔고딕" charset="0"/>
              </a:rPr>
              <a:t>비즈니스 모델을 바탕으로 </a:t>
            </a:r>
            <a:endParaRPr lang="en-US" altLang="ko-KR" sz="2200" dirty="0">
              <a:solidFill>
                <a:prstClr val="black"/>
              </a:solidFill>
              <a:cs typeface="나눔고딕" charset="0"/>
            </a:endParaRPr>
          </a:p>
          <a:p>
            <a:pPr lvl="0">
              <a:lnSpc>
                <a:spcPct val="180000"/>
              </a:lnSpc>
            </a:pPr>
            <a:r>
              <a:rPr lang="ko-KR" altLang="en-US" sz="2200" dirty="0" err="1">
                <a:solidFill>
                  <a:prstClr val="black"/>
                </a:solidFill>
                <a:cs typeface="나눔고딕" charset="0"/>
              </a:rPr>
              <a:t>소셜미션과</a:t>
            </a:r>
            <a:r>
              <a:rPr lang="ko-KR" altLang="en-US" sz="2200" dirty="0">
                <a:solidFill>
                  <a:prstClr val="black"/>
                </a:solidFill>
                <a:cs typeface="나눔고딕" charset="0"/>
              </a:rPr>
              <a:t> 비즈니스 목표를 수립하고</a:t>
            </a:r>
            <a:r>
              <a:rPr lang="en-US" altLang="ko-KR" sz="2200" dirty="0">
                <a:solidFill>
                  <a:prstClr val="black"/>
                </a:solidFill>
                <a:cs typeface="나눔고딕" charset="0"/>
              </a:rPr>
              <a:t>, </a:t>
            </a:r>
            <a:r>
              <a:rPr lang="ko-KR" altLang="en-US" sz="2200" dirty="0">
                <a:solidFill>
                  <a:prstClr val="black"/>
                </a:solidFill>
                <a:cs typeface="나눔고딕" charset="0"/>
              </a:rPr>
              <a:t>이를 달성하기 위해   </a:t>
            </a:r>
          </a:p>
          <a:p>
            <a:pPr lvl="0">
              <a:lnSpc>
                <a:spcPct val="180000"/>
              </a:lnSpc>
            </a:pPr>
            <a:r>
              <a:rPr lang="ko-KR" altLang="en-US" sz="2200" dirty="0">
                <a:solidFill>
                  <a:prstClr val="black"/>
                </a:solidFill>
                <a:cs typeface="나눔고딕" charset="0"/>
              </a:rPr>
              <a:t>개발</a:t>
            </a:r>
            <a:r>
              <a:rPr lang="en-US" altLang="ko-KR" sz="2200" dirty="0">
                <a:solidFill>
                  <a:prstClr val="black"/>
                </a:solidFill>
                <a:cs typeface="나눔고딕" charset="0"/>
              </a:rPr>
              <a:t>/</a:t>
            </a:r>
            <a:r>
              <a:rPr lang="ko-KR" altLang="en-US" sz="2200" dirty="0">
                <a:solidFill>
                  <a:prstClr val="black"/>
                </a:solidFill>
                <a:cs typeface="나눔고딕" charset="0"/>
              </a:rPr>
              <a:t>생산</a:t>
            </a:r>
            <a:r>
              <a:rPr lang="en-US" altLang="ko-KR" sz="2200" dirty="0">
                <a:solidFill>
                  <a:prstClr val="black"/>
                </a:solidFill>
                <a:cs typeface="나눔고딕" charset="0"/>
              </a:rPr>
              <a:t>/</a:t>
            </a:r>
            <a:r>
              <a:rPr lang="ko-KR" altLang="en-US" sz="2200" dirty="0">
                <a:solidFill>
                  <a:prstClr val="black"/>
                </a:solidFill>
                <a:cs typeface="나눔고딕" charset="0"/>
              </a:rPr>
              <a:t>판매</a:t>
            </a:r>
            <a:r>
              <a:rPr lang="en-US" altLang="ko-KR" sz="2200" dirty="0">
                <a:solidFill>
                  <a:prstClr val="black"/>
                </a:solidFill>
                <a:cs typeface="나눔고딕" charset="0"/>
              </a:rPr>
              <a:t>/</a:t>
            </a:r>
            <a:r>
              <a:rPr lang="ko-KR" altLang="en-US" sz="2200" dirty="0">
                <a:solidFill>
                  <a:prstClr val="black"/>
                </a:solidFill>
                <a:cs typeface="나눔고딕" charset="0"/>
              </a:rPr>
              <a:t>재무 등의 세부경영 활동을 어떻게 수행할 것인지를 </a:t>
            </a:r>
            <a:endParaRPr lang="en-US" altLang="ko-KR" sz="2200" dirty="0">
              <a:solidFill>
                <a:prstClr val="black"/>
              </a:solidFill>
              <a:cs typeface="나눔고딕" charset="0"/>
            </a:endParaRPr>
          </a:p>
          <a:p>
            <a:pPr lvl="0">
              <a:lnSpc>
                <a:spcPct val="180000"/>
              </a:lnSpc>
            </a:pPr>
            <a:r>
              <a:rPr lang="ko-KR" altLang="en-US" sz="2200" dirty="0">
                <a:solidFill>
                  <a:prstClr val="black"/>
                </a:solidFill>
                <a:cs typeface="나눔고딕" charset="0"/>
              </a:rPr>
              <a:t>구체적이고 체계적으로 기술한 문서로 된 계획서</a:t>
            </a:r>
          </a:p>
        </p:txBody>
      </p:sp>
      <p:pic>
        <p:nvPicPr>
          <p:cNvPr id="2052" name="Picture 4" descr="C:\Users\meehoo\AppData\Local\Microsoft\Windows\Temporary Internet Files\Content.IE5\8IEB2329\dglxasset[1].aspx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619" y="1772816"/>
            <a:ext cx="798269" cy="683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2919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21" b="38064"/>
          <a:stretch/>
        </p:blipFill>
        <p:spPr>
          <a:xfrm>
            <a:off x="3120048" y="1460540"/>
            <a:ext cx="6023952" cy="424757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사업계획서 작성 프로세스 </a:t>
            </a:r>
            <a:r>
              <a:rPr lang="en-US" altLang="ko-KR" dirty="0"/>
              <a:t>_ </a:t>
            </a:r>
            <a:r>
              <a:rPr lang="ko-KR" altLang="en-US" dirty="0"/>
              <a:t>정책 자금 확보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258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aphicFrame>
        <p:nvGraphicFramePr>
          <p:cNvPr id="5" name="다이어그램 4"/>
          <p:cNvGraphicFramePr/>
          <p:nvPr>
            <p:extLst>
              <p:ext uri="{D42A27DB-BD31-4B8C-83A1-F6EECF244321}">
                <p14:modId xmlns:p14="http://schemas.microsoft.com/office/powerpoint/2010/main" val="814372631"/>
              </p:ext>
            </p:extLst>
          </p:nvPr>
        </p:nvGraphicFramePr>
        <p:xfrm>
          <a:off x="188924" y="1196752"/>
          <a:ext cx="8604448" cy="48245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47961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사회적기업형</a:t>
            </a:r>
            <a:r>
              <a:rPr lang="ko-KR" altLang="en-US" dirty="0"/>
              <a:t> 사업계획서 작성법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259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395536" y="905916"/>
            <a:ext cx="8087816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2000" b="1" dirty="0" err="1">
                <a:solidFill>
                  <a:schemeClr val="tx1"/>
                </a:solidFill>
              </a:rPr>
              <a:t>사회적기업형</a:t>
            </a:r>
            <a:r>
              <a:rPr lang="ko-KR" altLang="en-US" sz="2000" b="1" dirty="0">
                <a:solidFill>
                  <a:schemeClr val="tx1"/>
                </a:solidFill>
              </a:rPr>
              <a:t> 사업계획서 주요 목차</a:t>
            </a:r>
          </a:p>
        </p:txBody>
      </p:sp>
      <p:grpSp>
        <p:nvGrpSpPr>
          <p:cNvPr id="73" name="그룹 72"/>
          <p:cNvGrpSpPr/>
          <p:nvPr/>
        </p:nvGrpSpPr>
        <p:grpSpPr>
          <a:xfrm>
            <a:off x="611560" y="1531794"/>
            <a:ext cx="8091613" cy="4849534"/>
            <a:chOff x="641364" y="1127977"/>
            <a:chExt cx="8091613" cy="5606658"/>
          </a:xfrm>
        </p:grpSpPr>
        <p:grpSp>
          <p:nvGrpSpPr>
            <p:cNvPr id="7" name="그룹 4"/>
            <p:cNvGrpSpPr>
              <a:grpSpLocks/>
            </p:cNvGrpSpPr>
            <p:nvPr/>
          </p:nvGrpSpPr>
          <p:grpSpPr bwMode="auto">
            <a:xfrm>
              <a:off x="668477" y="1127977"/>
              <a:ext cx="8064500" cy="468313"/>
              <a:chOff x="0" y="29679"/>
              <a:chExt cx="6096000" cy="505440"/>
            </a:xfrm>
          </p:grpSpPr>
          <p:sp>
            <p:nvSpPr>
              <p:cNvPr id="8" name="모서리가 둥근 직사각형 7"/>
              <p:cNvSpPr/>
              <p:nvPr/>
            </p:nvSpPr>
            <p:spPr>
              <a:xfrm>
                <a:off x="0" y="29679"/>
                <a:ext cx="6096000" cy="505440"/>
              </a:xfrm>
              <a:prstGeom prst="roundRect">
                <a:avLst/>
              </a:pr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9" name="모서리가 둥근 직사각형 4"/>
              <p:cNvSpPr/>
              <p:nvPr/>
            </p:nvSpPr>
            <p:spPr>
              <a:xfrm>
                <a:off x="25200" y="53666"/>
                <a:ext cx="6045600" cy="457466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60960" tIns="60960" rIns="60960" bIns="60960" spcCol="1270" anchor="ctr"/>
              <a:lstStyle/>
              <a:p>
                <a:pPr algn="ctr" defTabSz="7112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ko-KR" altLang="en-US" sz="1400" b="1" dirty="0">
                    <a:solidFill>
                      <a:srgbClr val="FFFFFF"/>
                    </a:solidFill>
                    <a:latin typeface="+mn-ea"/>
                  </a:rPr>
                  <a:t>사회적 기업형 사업 계획서 사업 요약</a:t>
                </a:r>
              </a:p>
            </p:txBody>
          </p:sp>
        </p:grpSp>
        <p:grpSp>
          <p:nvGrpSpPr>
            <p:cNvPr id="10" name="그룹 7"/>
            <p:cNvGrpSpPr>
              <a:grpSpLocks/>
            </p:cNvGrpSpPr>
            <p:nvPr/>
          </p:nvGrpSpPr>
          <p:grpSpPr bwMode="auto">
            <a:xfrm>
              <a:off x="668477" y="1680279"/>
              <a:ext cx="8064500" cy="468313"/>
              <a:chOff x="0" y="29679"/>
              <a:chExt cx="6096000" cy="505440"/>
            </a:xfrm>
          </p:grpSpPr>
          <p:sp>
            <p:nvSpPr>
              <p:cNvPr id="11" name="모서리가 둥근 직사각형 10"/>
              <p:cNvSpPr/>
              <p:nvPr/>
            </p:nvSpPr>
            <p:spPr>
              <a:xfrm>
                <a:off x="0" y="29679"/>
                <a:ext cx="6096000" cy="505440"/>
              </a:xfrm>
              <a:prstGeom prst="roundRect">
                <a:avLst/>
              </a:pr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2" name="모서리가 둥근 직사각형 4"/>
              <p:cNvSpPr/>
              <p:nvPr/>
            </p:nvSpPr>
            <p:spPr>
              <a:xfrm>
                <a:off x="25200" y="53666"/>
                <a:ext cx="6045600" cy="457466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60960" tIns="60960" rIns="60960" bIns="60960" spcCol="1270" anchor="ctr"/>
              <a:lstStyle/>
              <a:p>
                <a:pPr algn="ctr" defTabSz="7112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ko-KR" altLang="en-US" sz="1400" b="1" dirty="0" err="1" smtClean="0">
                    <a:solidFill>
                      <a:srgbClr val="FFFFFF"/>
                    </a:solidFill>
                    <a:latin typeface="+mn-ea"/>
                  </a:rPr>
                  <a:t>사회적기업가</a:t>
                </a:r>
                <a:r>
                  <a:rPr lang="ko-KR" altLang="en-US" sz="1400" b="1" dirty="0" smtClean="0">
                    <a:solidFill>
                      <a:srgbClr val="FFFFFF"/>
                    </a:solidFill>
                    <a:latin typeface="+mn-ea"/>
                  </a:rPr>
                  <a:t> 정신</a:t>
                </a:r>
                <a:endParaRPr lang="ko-KR" altLang="en-US" sz="1400" b="1" dirty="0">
                  <a:solidFill>
                    <a:srgbClr val="FFFFFF"/>
                  </a:solidFill>
                  <a:latin typeface="+mn-ea"/>
                </a:endParaRPr>
              </a:p>
            </p:txBody>
          </p:sp>
        </p:grpSp>
        <p:grpSp>
          <p:nvGrpSpPr>
            <p:cNvPr id="13" name="그룹 10"/>
            <p:cNvGrpSpPr>
              <a:grpSpLocks/>
            </p:cNvGrpSpPr>
            <p:nvPr/>
          </p:nvGrpSpPr>
          <p:grpSpPr bwMode="auto">
            <a:xfrm>
              <a:off x="668477" y="2201659"/>
              <a:ext cx="8064500" cy="466725"/>
              <a:chOff x="0" y="29679"/>
              <a:chExt cx="6096000" cy="505440"/>
            </a:xfrm>
          </p:grpSpPr>
          <p:sp>
            <p:nvSpPr>
              <p:cNvPr id="14" name="모서리가 둥근 직사각형 13"/>
              <p:cNvSpPr/>
              <p:nvPr/>
            </p:nvSpPr>
            <p:spPr>
              <a:xfrm>
                <a:off x="0" y="29679"/>
                <a:ext cx="6096000" cy="505440"/>
              </a:xfrm>
              <a:prstGeom prst="roundRect">
                <a:avLst/>
              </a:pr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5" name="모서리가 둥근 직사각형 4"/>
              <p:cNvSpPr/>
              <p:nvPr/>
            </p:nvSpPr>
            <p:spPr>
              <a:xfrm>
                <a:off x="25200" y="53748"/>
                <a:ext cx="6045600" cy="457303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60960" tIns="60960" rIns="60960" bIns="60960" spcCol="1270" anchor="ctr"/>
              <a:lstStyle/>
              <a:p>
                <a:pPr algn="ctr" defTabSz="7112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ko-KR" altLang="en-US" sz="1400" b="1" dirty="0" smtClean="0">
                    <a:solidFill>
                      <a:srgbClr val="FFFFFF"/>
                    </a:solidFill>
                    <a:latin typeface="+mn-ea"/>
                  </a:rPr>
                  <a:t>회사 개요</a:t>
                </a:r>
                <a:r>
                  <a:rPr lang="en-US" altLang="ko-KR" sz="1400" b="1" dirty="0" smtClean="0">
                    <a:solidFill>
                      <a:srgbClr val="FFFFFF"/>
                    </a:solidFill>
                    <a:latin typeface="+mn-ea"/>
                  </a:rPr>
                  <a:t>/</a:t>
                </a:r>
                <a:r>
                  <a:rPr lang="ko-KR" altLang="en-US" sz="1400" b="1" dirty="0" err="1" smtClean="0">
                    <a:solidFill>
                      <a:srgbClr val="FFFFFF"/>
                    </a:solidFill>
                    <a:latin typeface="+mn-ea"/>
                  </a:rPr>
                  <a:t>소셜미션</a:t>
                </a:r>
                <a:r>
                  <a:rPr lang="ko-KR" altLang="en-US" sz="1400" b="1" dirty="0" smtClean="0">
                    <a:solidFill>
                      <a:srgbClr val="FFFFFF"/>
                    </a:solidFill>
                    <a:latin typeface="+mn-ea"/>
                  </a:rPr>
                  <a:t> </a:t>
                </a:r>
                <a:r>
                  <a:rPr lang="en-US" altLang="ko-KR" sz="1400" b="1" dirty="0" smtClean="0">
                    <a:solidFill>
                      <a:srgbClr val="FFFFFF"/>
                    </a:solidFill>
                    <a:latin typeface="+mn-ea"/>
                  </a:rPr>
                  <a:t>/ </a:t>
                </a:r>
                <a:r>
                  <a:rPr lang="ko-KR" altLang="en-US" sz="1400" b="1" dirty="0" smtClean="0">
                    <a:solidFill>
                      <a:srgbClr val="FFFFFF"/>
                    </a:solidFill>
                    <a:latin typeface="+mn-ea"/>
                  </a:rPr>
                  <a:t>비즈니스 모델 </a:t>
                </a:r>
                <a:r>
                  <a:rPr lang="en-US" altLang="ko-KR" sz="1400" b="1" dirty="0" smtClean="0">
                    <a:solidFill>
                      <a:srgbClr val="FFFFFF"/>
                    </a:solidFill>
                    <a:latin typeface="+mn-ea"/>
                  </a:rPr>
                  <a:t>/ </a:t>
                </a:r>
                <a:r>
                  <a:rPr lang="ko-KR" altLang="en-US" sz="1400" b="1" dirty="0" smtClean="0">
                    <a:solidFill>
                      <a:srgbClr val="FFFFFF"/>
                    </a:solidFill>
                    <a:latin typeface="+mn-ea"/>
                  </a:rPr>
                  <a:t>제품 및 서비스 소개 </a:t>
                </a:r>
                <a:endParaRPr lang="ko-KR" altLang="en-US" sz="1400" b="1" dirty="0">
                  <a:solidFill>
                    <a:srgbClr val="FFFFFF"/>
                  </a:solidFill>
                  <a:latin typeface="+mn-ea"/>
                </a:endParaRPr>
              </a:p>
            </p:txBody>
          </p:sp>
        </p:grpSp>
        <p:grpSp>
          <p:nvGrpSpPr>
            <p:cNvPr id="16" name="그룹 10"/>
            <p:cNvGrpSpPr>
              <a:grpSpLocks/>
            </p:cNvGrpSpPr>
            <p:nvPr/>
          </p:nvGrpSpPr>
          <p:grpSpPr bwMode="auto">
            <a:xfrm>
              <a:off x="667832" y="2753674"/>
              <a:ext cx="1944216" cy="445234"/>
              <a:chOff x="0" y="29679"/>
              <a:chExt cx="6096000" cy="505440"/>
            </a:xfrm>
          </p:grpSpPr>
          <p:sp>
            <p:nvSpPr>
              <p:cNvPr id="17" name="모서리가 둥근 직사각형 16"/>
              <p:cNvSpPr/>
              <p:nvPr/>
            </p:nvSpPr>
            <p:spPr>
              <a:xfrm>
                <a:off x="0" y="29679"/>
                <a:ext cx="6096000" cy="505440"/>
              </a:xfrm>
              <a:prstGeom prst="roundRect">
                <a:avLst/>
              </a:pr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8" name="모서리가 둥근 직사각형 4"/>
              <p:cNvSpPr/>
              <p:nvPr/>
            </p:nvSpPr>
            <p:spPr>
              <a:xfrm>
                <a:off x="25200" y="53748"/>
                <a:ext cx="6045600" cy="457303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60960" tIns="60960" rIns="60960" bIns="60960" spcCol="1270" anchor="ctr"/>
              <a:lstStyle/>
              <a:p>
                <a:pPr algn="ctr" defTabSz="7112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ko-KR" altLang="en-US" sz="1400" b="1" dirty="0" smtClean="0">
                    <a:solidFill>
                      <a:srgbClr val="FFFFFF"/>
                    </a:solidFill>
                    <a:latin typeface="+mn-ea"/>
                  </a:rPr>
                  <a:t>시장분석</a:t>
                </a:r>
                <a:endParaRPr lang="ko-KR" altLang="en-US" sz="1400" b="1" dirty="0">
                  <a:solidFill>
                    <a:srgbClr val="FFFFFF"/>
                  </a:solidFill>
                  <a:latin typeface="+mn-ea"/>
                </a:endParaRPr>
              </a:p>
            </p:txBody>
          </p:sp>
        </p:grpSp>
        <p:grpSp>
          <p:nvGrpSpPr>
            <p:cNvPr id="19" name="그룹 18"/>
            <p:cNvGrpSpPr/>
            <p:nvPr/>
          </p:nvGrpSpPr>
          <p:grpSpPr>
            <a:xfrm>
              <a:off x="641364" y="4335300"/>
              <a:ext cx="8036760" cy="901556"/>
              <a:chOff x="667832" y="3277328"/>
              <a:chExt cx="8036760" cy="901556"/>
            </a:xfrm>
          </p:grpSpPr>
          <p:grpSp>
            <p:nvGrpSpPr>
              <p:cNvPr id="20" name="그룹 10"/>
              <p:cNvGrpSpPr>
                <a:grpSpLocks/>
              </p:cNvGrpSpPr>
              <p:nvPr/>
            </p:nvGrpSpPr>
            <p:grpSpPr bwMode="auto">
              <a:xfrm>
                <a:off x="667832" y="3280111"/>
                <a:ext cx="1944216" cy="898773"/>
                <a:chOff x="0" y="29679"/>
                <a:chExt cx="6096000" cy="505440"/>
              </a:xfrm>
            </p:grpSpPr>
            <p:sp>
              <p:nvSpPr>
                <p:cNvPr id="34" name="모서리가 둥근 직사각형 33"/>
                <p:cNvSpPr/>
                <p:nvPr/>
              </p:nvSpPr>
              <p:spPr>
                <a:xfrm>
                  <a:off x="0" y="29679"/>
                  <a:ext cx="6096000" cy="505440"/>
                </a:xfrm>
                <a:prstGeom prst="roundRect">
                  <a:avLst/>
                </a:prstGeom>
              </p:spPr>
              <p:style>
                <a:lnRef idx="0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3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2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35" name="모서리가 둥근 직사각형 4"/>
                <p:cNvSpPr/>
                <p:nvPr/>
              </p:nvSpPr>
              <p:spPr>
                <a:xfrm>
                  <a:off x="25200" y="53748"/>
                  <a:ext cx="6045600" cy="457303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lIns="60960" tIns="60960" rIns="60960" bIns="60960" spcCol="1270" anchor="ctr"/>
                <a:lstStyle/>
                <a:p>
                  <a:pPr algn="ctr" defTabSz="711200">
                    <a:lnSpc>
                      <a:spcPct val="90000"/>
                    </a:lnSpc>
                    <a:spcAft>
                      <a:spcPct val="35000"/>
                    </a:spcAft>
                    <a:defRPr/>
                  </a:pPr>
                  <a:r>
                    <a:rPr lang="ko-KR" altLang="en-US" sz="1400" b="1" dirty="0" smtClean="0">
                      <a:solidFill>
                        <a:srgbClr val="FFFFFF"/>
                      </a:solidFill>
                      <a:latin typeface="+mn-ea"/>
                    </a:rPr>
                    <a:t>세부사업계획</a:t>
                  </a:r>
                  <a:endParaRPr lang="ko-KR" altLang="en-US" sz="1400" b="1" dirty="0">
                    <a:solidFill>
                      <a:srgbClr val="FFFFFF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21" name="그룹 34"/>
              <p:cNvGrpSpPr>
                <a:grpSpLocks/>
              </p:cNvGrpSpPr>
              <p:nvPr/>
            </p:nvGrpSpPr>
            <p:grpSpPr bwMode="auto">
              <a:xfrm>
                <a:off x="2712192" y="3277328"/>
                <a:ext cx="1928614" cy="397500"/>
                <a:chOff x="2695977" y="3002434"/>
                <a:chExt cx="1276223" cy="829545"/>
              </a:xfrm>
            </p:grpSpPr>
            <p:sp>
              <p:nvSpPr>
                <p:cNvPr id="32" name="모서리가 둥근 직사각형 31"/>
                <p:cNvSpPr/>
                <p:nvPr/>
              </p:nvSpPr>
              <p:spPr>
                <a:xfrm>
                  <a:off x="2695977" y="3002434"/>
                  <a:ext cx="1276223" cy="829545"/>
                </a:xfrm>
                <a:prstGeom prst="roundRect">
                  <a:avLst/>
                </a:prstGeom>
                <a:solidFill>
                  <a:schemeClr val="accent6"/>
                </a:solidFill>
              </p:spPr>
              <p:style>
                <a:lnRef idx="0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3">
                  <a:scrgbClr r="0" g="0" b="0"/>
                </a:fillRef>
                <a:effectRef idx="2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33" name="모서리가 둥근 직사각형 4"/>
                <p:cNvSpPr/>
                <p:nvPr/>
              </p:nvSpPr>
              <p:spPr>
                <a:xfrm>
                  <a:off x="2736875" y="3041119"/>
                  <a:ext cx="1194427" cy="752176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lIns="36000" tIns="36000" rIns="36000" bIns="36000" spcCol="1270" anchor="ctr"/>
                <a:lstStyle/>
                <a:p>
                  <a:pPr algn="ctr" defTabSz="533400">
                    <a:lnSpc>
                      <a:spcPct val="90000"/>
                    </a:lnSpc>
                    <a:spcAft>
                      <a:spcPct val="35000"/>
                    </a:spcAft>
                    <a:defRPr/>
                  </a:pPr>
                  <a:r>
                    <a:rPr lang="ko-KR" altLang="en-US" sz="1300" b="1" dirty="0" smtClean="0">
                      <a:solidFill>
                        <a:srgbClr val="FFFFFF"/>
                      </a:solidFill>
                      <a:latin typeface="+mn-ea"/>
                    </a:rPr>
                    <a:t>마케팅 </a:t>
                  </a:r>
                  <a:r>
                    <a:rPr lang="en-US" altLang="ko-KR" sz="1300" b="1" dirty="0" smtClean="0">
                      <a:solidFill>
                        <a:srgbClr val="FFFFFF"/>
                      </a:solidFill>
                      <a:latin typeface="+mn-ea"/>
                    </a:rPr>
                    <a:t>&amp;</a:t>
                  </a:r>
                  <a:r>
                    <a:rPr lang="ko-KR" altLang="en-US" sz="1300" b="1" dirty="0" smtClean="0">
                      <a:solidFill>
                        <a:srgbClr val="FFFFFF"/>
                      </a:solidFill>
                      <a:latin typeface="+mn-ea"/>
                    </a:rPr>
                    <a:t>영업 계획</a:t>
                  </a:r>
                  <a:endParaRPr lang="ko-KR" altLang="en-US" sz="1300" b="1" dirty="0">
                    <a:solidFill>
                      <a:srgbClr val="FFFFFF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22" name="그룹 34"/>
              <p:cNvGrpSpPr>
                <a:grpSpLocks/>
              </p:cNvGrpSpPr>
              <p:nvPr/>
            </p:nvGrpSpPr>
            <p:grpSpPr bwMode="auto">
              <a:xfrm>
                <a:off x="4731618" y="3277328"/>
                <a:ext cx="1928614" cy="397500"/>
                <a:chOff x="2695977" y="3002434"/>
                <a:chExt cx="1276223" cy="829545"/>
              </a:xfrm>
            </p:grpSpPr>
            <p:sp>
              <p:nvSpPr>
                <p:cNvPr id="30" name="모서리가 둥근 직사각형 29"/>
                <p:cNvSpPr/>
                <p:nvPr/>
              </p:nvSpPr>
              <p:spPr>
                <a:xfrm>
                  <a:off x="2695977" y="3002434"/>
                  <a:ext cx="1276223" cy="829545"/>
                </a:xfrm>
                <a:prstGeom prst="roundRect">
                  <a:avLst/>
                </a:prstGeom>
                <a:solidFill>
                  <a:schemeClr val="accent6"/>
                </a:solidFill>
              </p:spPr>
              <p:style>
                <a:lnRef idx="0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3">
                  <a:scrgbClr r="0" g="0" b="0"/>
                </a:fillRef>
                <a:effectRef idx="2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31" name="모서리가 둥근 직사각형 4"/>
                <p:cNvSpPr/>
                <p:nvPr/>
              </p:nvSpPr>
              <p:spPr>
                <a:xfrm>
                  <a:off x="2736875" y="3041119"/>
                  <a:ext cx="1194427" cy="752176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lIns="36000" tIns="36000" rIns="36000" bIns="36000" spcCol="1270" anchor="ctr"/>
                <a:lstStyle/>
                <a:p>
                  <a:pPr algn="ctr" defTabSz="533400">
                    <a:lnSpc>
                      <a:spcPct val="90000"/>
                    </a:lnSpc>
                    <a:spcAft>
                      <a:spcPct val="35000"/>
                    </a:spcAft>
                    <a:defRPr/>
                  </a:pPr>
                  <a:r>
                    <a:rPr lang="ko-KR" altLang="en-US" sz="1300" b="1" dirty="0" smtClean="0">
                      <a:solidFill>
                        <a:srgbClr val="FFFFFF"/>
                      </a:solidFill>
                      <a:latin typeface="+mn-ea"/>
                    </a:rPr>
                    <a:t>제품 및 서비스 개발 </a:t>
                  </a:r>
                  <a:endParaRPr lang="ko-KR" altLang="en-US" sz="1300" b="1" dirty="0">
                    <a:solidFill>
                      <a:srgbClr val="FFFFFF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23" name="그룹 34"/>
              <p:cNvGrpSpPr>
                <a:grpSpLocks/>
              </p:cNvGrpSpPr>
              <p:nvPr/>
            </p:nvGrpSpPr>
            <p:grpSpPr bwMode="auto">
              <a:xfrm>
                <a:off x="6775978" y="3277328"/>
                <a:ext cx="1928614" cy="397500"/>
                <a:chOff x="2695977" y="3002434"/>
                <a:chExt cx="1276223" cy="829545"/>
              </a:xfrm>
            </p:grpSpPr>
            <p:sp>
              <p:nvSpPr>
                <p:cNvPr id="28" name="모서리가 둥근 직사각형 27"/>
                <p:cNvSpPr/>
                <p:nvPr/>
              </p:nvSpPr>
              <p:spPr>
                <a:xfrm>
                  <a:off x="2695977" y="3002434"/>
                  <a:ext cx="1276223" cy="829545"/>
                </a:xfrm>
                <a:prstGeom prst="roundRect">
                  <a:avLst/>
                </a:prstGeom>
                <a:solidFill>
                  <a:schemeClr val="accent6"/>
                </a:solidFill>
              </p:spPr>
              <p:style>
                <a:lnRef idx="0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3">
                  <a:scrgbClr r="0" g="0" b="0"/>
                </a:fillRef>
                <a:effectRef idx="2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29" name="모서리가 둥근 직사각형 4"/>
                <p:cNvSpPr/>
                <p:nvPr/>
              </p:nvSpPr>
              <p:spPr>
                <a:xfrm>
                  <a:off x="2736875" y="3041119"/>
                  <a:ext cx="1194427" cy="752176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lIns="36000" tIns="36000" rIns="36000" bIns="36000" spcCol="1270" anchor="ctr"/>
                <a:lstStyle/>
                <a:p>
                  <a:pPr algn="ctr" defTabSz="533400">
                    <a:lnSpc>
                      <a:spcPct val="90000"/>
                    </a:lnSpc>
                    <a:spcAft>
                      <a:spcPct val="35000"/>
                    </a:spcAft>
                    <a:defRPr/>
                  </a:pPr>
                  <a:r>
                    <a:rPr lang="ko-KR" altLang="en-US" sz="1300" b="1" dirty="0" smtClean="0">
                      <a:solidFill>
                        <a:srgbClr val="FFFFFF"/>
                      </a:solidFill>
                      <a:latin typeface="+mn-ea"/>
                    </a:rPr>
                    <a:t>조직 및 인력 운영</a:t>
                  </a:r>
                  <a:endParaRPr lang="ko-KR" altLang="en-US" sz="1300" b="1" dirty="0">
                    <a:solidFill>
                      <a:srgbClr val="FFFFFF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24" name="그룹 34"/>
              <p:cNvGrpSpPr>
                <a:grpSpLocks/>
              </p:cNvGrpSpPr>
              <p:nvPr/>
            </p:nvGrpSpPr>
            <p:grpSpPr bwMode="auto">
              <a:xfrm>
                <a:off x="2727929" y="3767316"/>
                <a:ext cx="2872884" cy="397500"/>
                <a:chOff x="2695977" y="3002434"/>
                <a:chExt cx="1276223" cy="829545"/>
              </a:xfrm>
            </p:grpSpPr>
            <p:sp>
              <p:nvSpPr>
                <p:cNvPr id="26" name="모서리가 둥근 직사각형 25"/>
                <p:cNvSpPr/>
                <p:nvPr/>
              </p:nvSpPr>
              <p:spPr>
                <a:xfrm>
                  <a:off x="2695977" y="3002434"/>
                  <a:ext cx="1276223" cy="829545"/>
                </a:xfrm>
                <a:prstGeom prst="roundRect">
                  <a:avLst/>
                </a:prstGeom>
                <a:solidFill>
                  <a:schemeClr val="accent6"/>
                </a:solidFill>
              </p:spPr>
              <p:style>
                <a:lnRef idx="0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3">
                  <a:scrgbClr r="0" g="0" b="0"/>
                </a:fillRef>
                <a:effectRef idx="2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27" name="모서리가 둥근 직사각형 4"/>
                <p:cNvSpPr/>
                <p:nvPr/>
              </p:nvSpPr>
              <p:spPr>
                <a:xfrm>
                  <a:off x="2736875" y="3041119"/>
                  <a:ext cx="1194427" cy="752175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lIns="36000" tIns="36000" rIns="36000" bIns="36000" spcCol="1270" anchor="ctr"/>
                <a:lstStyle/>
                <a:p>
                  <a:pPr algn="ctr" defTabSz="533400">
                    <a:lnSpc>
                      <a:spcPct val="90000"/>
                    </a:lnSpc>
                    <a:spcAft>
                      <a:spcPct val="35000"/>
                    </a:spcAft>
                    <a:defRPr/>
                  </a:pPr>
                  <a:r>
                    <a:rPr lang="ko-KR" altLang="en-US" sz="1300" b="1" dirty="0" smtClean="0">
                      <a:solidFill>
                        <a:srgbClr val="FFFFFF"/>
                      </a:solidFill>
                      <a:latin typeface="+mn-ea"/>
                    </a:rPr>
                    <a:t>재무 계획 </a:t>
                  </a:r>
                  <a:endParaRPr lang="ko-KR" altLang="en-US" sz="1300" b="1" dirty="0">
                    <a:solidFill>
                      <a:srgbClr val="FFFFFF"/>
                    </a:solidFill>
                    <a:latin typeface="+mn-ea"/>
                  </a:endParaRPr>
                </a:p>
              </p:txBody>
            </p:sp>
          </p:grpSp>
          <p:sp>
            <p:nvSpPr>
              <p:cNvPr id="25" name="모서리가 둥근 직사각형 4"/>
              <p:cNvSpPr/>
              <p:nvPr/>
            </p:nvSpPr>
            <p:spPr bwMode="auto">
              <a:xfrm>
                <a:off x="5804767" y="3779441"/>
                <a:ext cx="2814635" cy="360426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36000" tIns="36000" rIns="36000" bIns="36000" spcCol="1270" anchor="ctr"/>
              <a:lstStyle/>
              <a:p>
                <a:pPr algn="ctr" defTabSz="5334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ko-KR" altLang="en-US" sz="1300" b="1" dirty="0" smtClean="0">
                    <a:solidFill>
                      <a:srgbClr val="FFFFFF"/>
                    </a:solidFill>
                    <a:latin typeface="+mn-ea"/>
                  </a:rPr>
                  <a:t>사업 추진 일정</a:t>
                </a:r>
                <a:endParaRPr lang="ko-KR" altLang="en-US" sz="1300" b="1" dirty="0">
                  <a:solidFill>
                    <a:srgbClr val="FFFFFF"/>
                  </a:solidFill>
                  <a:latin typeface="+mn-ea"/>
                </a:endParaRPr>
              </a:p>
            </p:txBody>
          </p:sp>
        </p:grpSp>
        <p:grpSp>
          <p:nvGrpSpPr>
            <p:cNvPr id="36" name="그룹 10"/>
            <p:cNvGrpSpPr>
              <a:grpSpLocks/>
            </p:cNvGrpSpPr>
            <p:nvPr/>
          </p:nvGrpSpPr>
          <p:grpSpPr bwMode="auto">
            <a:xfrm>
              <a:off x="667832" y="5287140"/>
              <a:ext cx="1944216" cy="449389"/>
              <a:chOff x="0" y="29679"/>
              <a:chExt cx="6096000" cy="505440"/>
            </a:xfrm>
          </p:grpSpPr>
          <p:sp>
            <p:nvSpPr>
              <p:cNvPr id="37" name="모서리가 둥근 직사각형 36"/>
              <p:cNvSpPr/>
              <p:nvPr/>
            </p:nvSpPr>
            <p:spPr>
              <a:xfrm>
                <a:off x="0" y="29679"/>
                <a:ext cx="6096000" cy="505440"/>
              </a:xfrm>
              <a:prstGeom prst="roundRect">
                <a:avLst/>
              </a:pr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8" name="모서리가 둥근 직사각형 4"/>
              <p:cNvSpPr/>
              <p:nvPr/>
            </p:nvSpPr>
            <p:spPr>
              <a:xfrm>
                <a:off x="25200" y="53748"/>
                <a:ext cx="6045600" cy="457303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60960" tIns="60960" rIns="60960" bIns="60960" spcCol="1270" anchor="ctr"/>
              <a:lstStyle/>
              <a:p>
                <a:pPr algn="ctr" defTabSz="7112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ko-KR" altLang="en-US" sz="1400" b="1" dirty="0" smtClean="0">
                    <a:solidFill>
                      <a:srgbClr val="FFFFFF"/>
                    </a:solidFill>
                    <a:latin typeface="+mn-ea"/>
                  </a:rPr>
                  <a:t>사회적 경제적 가치</a:t>
                </a:r>
                <a:endParaRPr lang="ko-KR" altLang="en-US" sz="1400" b="1" dirty="0">
                  <a:solidFill>
                    <a:srgbClr val="FFFFFF"/>
                  </a:solidFill>
                  <a:latin typeface="+mn-ea"/>
                </a:endParaRPr>
              </a:p>
            </p:txBody>
          </p:sp>
        </p:grpSp>
        <p:grpSp>
          <p:nvGrpSpPr>
            <p:cNvPr id="39" name="그룹 34"/>
            <p:cNvGrpSpPr>
              <a:grpSpLocks/>
            </p:cNvGrpSpPr>
            <p:nvPr/>
          </p:nvGrpSpPr>
          <p:grpSpPr bwMode="auto">
            <a:xfrm>
              <a:off x="2727928" y="2785952"/>
              <a:ext cx="1928614" cy="397500"/>
              <a:chOff x="2695977" y="3002434"/>
              <a:chExt cx="1276223" cy="829545"/>
            </a:xfrm>
          </p:grpSpPr>
          <p:sp>
            <p:nvSpPr>
              <p:cNvPr id="40" name="모서리가 둥근 직사각형 39"/>
              <p:cNvSpPr/>
              <p:nvPr/>
            </p:nvSpPr>
            <p:spPr>
              <a:xfrm>
                <a:off x="2695977" y="3002434"/>
                <a:ext cx="1276223" cy="829545"/>
              </a:xfrm>
              <a:prstGeom prst="roundRect">
                <a:avLst/>
              </a:prstGeom>
              <a:solidFill>
                <a:schemeClr val="accent6"/>
              </a:solidFill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rgbClr r="0" g="0" b="0"/>
              </a:fillRef>
              <a:effectRef idx="2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1" name="모서리가 둥근 직사각형 4"/>
              <p:cNvSpPr/>
              <p:nvPr/>
            </p:nvSpPr>
            <p:spPr>
              <a:xfrm>
                <a:off x="2736875" y="3041119"/>
                <a:ext cx="1194427" cy="752176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36000" tIns="36000" rIns="36000" bIns="36000" spcCol="1270" anchor="ctr"/>
              <a:lstStyle/>
              <a:p>
                <a:pPr algn="ctr" defTabSz="5334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ko-KR" altLang="en-US" sz="1300" b="1" dirty="0" smtClean="0">
                    <a:solidFill>
                      <a:srgbClr val="FFFFFF"/>
                    </a:solidFill>
                    <a:latin typeface="+mn-ea"/>
                  </a:rPr>
                  <a:t>시장 규모 및 </a:t>
                </a:r>
                <a:r>
                  <a:rPr lang="ko-KR" altLang="en-US" sz="1300" b="1" dirty="0" err="1" smtClean="0">
                    <a:solidFill>
                      <a:srgbClr val="FFFFFF"/>
                    </a:solidFill>
                    <a:latin typeface="+mn-ea"/>
                  </a:rPr>
                  <a:t>트렌드</a:t>
                </a:r>
                <a:endParaRPr lang="ko-KR" altLang="en-US" sz="1300" b="1" dirty="0">
                  <a:solidFill>
                    <a:srgbClr val="FFFFFF"/>
                  </a:solidFill>
                  <a:latin typeface="+mn-ea"/>
                </a:endParaRPr>
              </a:p>
            </p:txBody>
          </p:sp>
        </p:grpSp>
        <p:grpSp>
          <p:nvGrpSpPr>
            <p:cNvPr id="42" name="그룹 34"/>
            <p:cNvGrpSpPr>
              <a:grpSpLocks/>
            </p:cNvGrpSpPr>
            <p:nvPr/>
          </p:nvGrpSpPr>
          <p:grpSpPr bwMode="auto">
            <a:xfrm>
              <a:off x="4747354" y="2771884"/>
              <a:ext cx="1928614" cy="397500"/>
              <a:chOff x="2695977" y="3002434"/>
              <a:chExt cx="1276223" cy="829545"/>
            </a:xfrm>
          </p:grpSpPr>
          <p:sp>
            <p:nvSpPr>
              <p:cNvPr id="43" name="모서리가 둥근 직사각형 42"/>
              <p:cNvSpPr/>
              <p:nvPr/>
            </p:nvSpPr>
            <p:spPr>
              <a:xfrm>
                <a:off x="2695977" y="3002434"/>
                <a:ext cx="1276223" cy="829545"/>
              </a:xfrm>
              <a:prstGeom prst="roundRect">
                <a:avLst/>
              </a:prstGeom>
              <a:solidFill>
                <a:schemeClr val="accent6"/>
              </a:solidFill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rgbClr r="0" g="0" b="0"/>
              </a:fillRef>
              <a:effectRef idx="2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4" name="모서리가 둥근 직사각형 4"/>
              <p:cNvSpPr/>
              <p:nvPr/>
            </p:nvSpPr>
            <p:spPr>
              <a:xfrm>
                <a:off x="2736875" y="3041119"/>
                <a:ext cx="1194427" cy="752176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36000" tIns="36000" rIns="36000" bIns="36000" spcCol="1270" anchor="ctr"/>
              <a:lstStyle/>
              <a:p>
                <a:pPr algn="ctr" defTabSz="5334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ko-KR" altLang="en-US" sz="1300" b="1" dirty="0" smtClean="0">
                    <a:solidFill>
                      <a:srgbClr val="FFFFFF"/>
                    </a:solidFill>
                    <a:latin typeface="+mn-ea"/>
                  </a:rPr>
                  <a:t>핵심 고객 분석</a:t>
                </a:r>
                <a:endParaRPr lang="ko-KR" altLang="en-US" sz="1300" b="1" dirty="0">
                  <a:solidFill>
                    <a:srgbClr val="FFFFFF"/>
                  </a:solidFill>
                  <a:latin typeface="+mn-ea"/>
                </a:endParaRPr>
              </a:p>
            </p:txBody>
          </p:sp>
        </p:grpSp>
        <p:grpSp>
          <p:nvGrpSpPr>
            <p:cNvPr id="45" name="그룹 34"/>
            <p:cNvGrpSpPr>
              <a:grpSpLocks/>
            </p:cNvGrpSpPr>
            <p:nvPr/>
          </p:nvGrpSpPr>
          <p:grpSpPr bwMode="auto">
            <a:xfrm>
              <a:off x="6791714" y="2757816"/>
              <a:ext cx="1928614" cy="397500"/>
              <a:chOff x="2695977" y="3002434"/>
              <a:chExt cx="1276223" cy="829545"/>
            </a:xfrm>
          </p:grpSpPr>
          <p:sp>
            <p:nvSpPr>
              <p:cNvPr id="46" name="모서리가 둥근 직사각형 45"/>
              <p:cNvSpPr/>
              <p:nvPr/>
            </p:nvSpPr>
            <p:spPr>
              <a:xfrm>
                <a:off x="2695977" y="3002434"/>
                <a:ext cx="1276223" cy="829545"/>
              </a:xfrm>
              <a:prstGeom prst="roundRect">
                <a:avLst/>
              </a:prstGeom>
              <a:solidFill>
                <a:schemeClr val="accent6"/>
              </a:solidFill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rgbClr r="0" g="0" b="0"/>
              </a:fillRef>
              <a:effectRef idx="2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7" name="모서리가 둥근 직사각형 4"/>
              <p:cNvSpPr/>
              <p:nvPr/>
            </p:nvSpPr>
            <p:spPr>
              <a:xfrm>
                <a:off x="2736875" y="3041119"/>
                <a:ext cx="1194427" cy="752176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36000" tIns="36000" rIns="36000" bIns="36000" spcCol="1270" anchor="ctr"/>
              <a:lstStyle/>
              <a:p>
                <a:pPr algn="ctr" defTabSz="5334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ko-KR" altLang="en-US" sz="1300" b="1" dirty="0" smtClean="0">
                    <a:solidFill>
                      <a:srgbClr val="FFFFFF"/>
                    </a:solidFill>
                    <a:latin typeface="+mn-ea"/>
                  </a:rPr>
                  <a:t>경쟁자 현황 및 </a:t>
                </a:r>
                <a:r>
                  <a:rPr lang="ko-KR" altLang="en-US" sz="1300" b="1" dirty="0" err="1" smtClean="0">
                    <a:solidFill>
                      <a:srgbClr val="FFFFFF"/>
                    </a:solidFill>
                    <a:latin typeface="+mn-ea"/>
                  </a:rPr>
                  <a:t>강약점</a:t>
                </a:r>
                <a:endParaRPr lang="ko-KR" altLang="en-US" sz="1300" b="1" dirty="0">
                  <a:solidFill>
                    <a:srgbClr val="FFFFFF"/>
                  </a:solidFill>
                  <a:latin typeface="+mn-ea"/>
                </a:endParaRPr>
              </a:p>
            </p:txBody>
          </p:sp>
        </p:grpSp>
        <p:grpSp>
          <p:nvGrpSpPr>
            <p:cNvPr id="48" name="그룹 10"/>
            <p:cNvGrpSpPr>
              <a:grpSpLocks/>
            </p:cNvGrpSpPr>
            <p:nvPr/>
          </p:nvGrpSpPr>
          <p:grpSpPr bwMode="auto">
            <a:xfrm>
              <a:off x="667832" y="5789591"/>
              <a:ext cx="8031808" cy="449389"/>
              <a:chOff x="0" y="29679"/>
              <a:chExt cx="6096000" cy="505440"/>
            </a:xfrm>
          </p:grpSpPr>
          <p:sp>
            <p:nvSpPr>
              <p:cNvPr id="49" name="모서리가 둥근 직사각형 48"/>
              <p:cNvSpPr/>
              <p:nvPr/>
            </p:nvSpPr>
            <p:spPr>
              <a:xfrm>
                <a:off x="0" y="29679"/>
                <a:ext cx="6096000" cy="505440"/>
              </a:xfrm>
              <a:prstGeom prst="roundRect">
                <a:avLst/>
              </a:pr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50" name="모서리가 둥근 직사각형 4"/>
              <p:cNvSpPr/>
              <p:nvPr/>
            </p:nvSpPr>
            <p:spPr>
              <a:xfrm>
                <a:off x="25200" y="53748"/>
                <a:ext cx="6045600" cy="457303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60960" tIns="60960" rIns="60960" bIns="60960" spcCol="1270" anchor="ctr"/>
              <a:lstStyle/>
              <a:p>
                <a:pPr algn="ctr" defTabSz="7112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ko-KR" altLang="en-US" sz="1400" b="1" dirty="0" smtClean="0">
                    <a:solidFill>
                      <a:srgbClr val="FFFFFF"/>
                    </a:solidFill>
                    <a:latin typeface="+mn-ea"/>
                  </a:rPr>
                  <a:t>추진 일정 및 중장기 전망  </a:t>
                </a:r>
                <a:endParaRPr lang="ko-KR" altLang="en-US" sz="1400" b="1" dirty="0">
                  <a:solidFill>
                    <a:srgbClr val="FFFFFF"/>
                  </a:solidFill>
                  <a:latin typeface="+mn-ea"/>
                </a:endParaRPr>
              </a:p>
            </p:txBody>
          </p:sp>
        </p:grpSp>
        <p:grpSp>
          <p:nvGrpSpPr>
            <p:cNvPr id="51" name="그룹 50"/>
            <p:cNvGrpSpPr/>
            <p:nvPr/>
          </p:nvGrpSpPr>
          <p:grpSpPr>
            <a:xfrm>
              <a:off x="667832" y="3308336"/>
              <a:ext cx="8051076" cy="966571"/>
              <a:chOff x="667832" y="4250892"/>
              <a:chExt cx="8051076" cy="966571"/>
            </a:xfrm>
          </p:grpSpPr>
          <p:grpSp>
            <p:nvGrpSpPr>
              <p:cNvPr id="52" name="그룹 10"/>
              <p:cNvGrpSpPr>
                <a:grpSpLocks/>
              </p:cNvGrpSpPr>
              <p:nvPr/>
            </p:nvGrpSpPr>
            <p:grpSpPr bwMode="auto">
              <a:xfrm>
                <a:off x="667832" y="4250892"/>
                <a:ext cx="1944216" cy="449389"/>
                <a:chOff x="0" y="29679"/>
                <a:chExt cx="6096000" cy="505440"/>
              </a:xfrm>
            </p:grpSpPr>
            <p:sp>
              <p:nvSpPr>
                <p:cNvPr id="62" name="모서리가 둥근 직사각형 61"/>
                <p:cNvSpPr/>
                <p:nvPr/>
              </p:nvSpPr>
              <p:spPr>
                <a:xfrm>
                  <a:off x="0" y="29679"/>
                  <a:ext cx="6096000" cy="505440"/>
                </a:xfrm>
                <a:prstGeom prst="roundRect">
                  <a:avLst/>
                </a:prstGeom>
              </p:spPr>
              <p:style>
                <a:lnRef idx="0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3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2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63" name="모서리가 둥근 직사각형 4"/>
                <p:cNvSpPr/>
                <p:nvPr/>
              </p:nvSpPr>
              <p:spPr>
                <a:xfrm>
                  <a:off x="25200" y="53748"/>
                  <a:ext cx="6045600" cy="457303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lIns="60960" tIns="60960" rIns="60960" bIns="60960" spcCol="1270" anchor="ctr"/>
                <a:lstStyle/>
                <a:p>
                  <a:pPr algn="ctr" defTabSz="711200">
                    <a:lnSpc>
                      <a:spcPct val="90000"/>
                    </a:lnSpc>
                    <a:spcAft>
                      <a:spcPct val="35000"/>
                    </a:spcAft>
                    <a:defRPr/>
                  </a:pPr>
                  <a:r>
                    <a:rPr lang="ko-KR" altLang="en-US" sz="1400" b="1" dirty="0" smtClean="0">
                      <a:solidFill>
                        <a:srgbClr val="FFFFFF"/>
                      </a:solidFill>
                      <a:latin typeface="+mn-ea"/>
                    </a:rPr>
                    <a:t>내부역량 분석</a:t>
                  </a:r>
                  <a:endParaRPr lang="ko-KR" altLang="en-US" sz="1400" b="1" dirty="0">
                    <a:solidFill>
                      <a:srgbClr val="FFFFFF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53" name="그룹 10"/>
              <p:cNvGrpSpPr>
                <a:grpSpLocks/>
              </p:cNvGrpSpPr>
              <p:nvPr/>
            </p:nvGrpSpPr>
            <p:grpSpPr bwMode="auto">
              <a:xfrm>
                <a:off x="667832" y="4768074"/>
                <a:ext cx="8031808" cy="449389"/>
                <a:chOff x="0" y="29679"/>
                <a:chExt cx="6096000" cy="505440"/>
              </a:xfrm>
            </p:grpSpPr>
            <p:sp>
              <p:nvSpPr>
                <p:cNvPr id="60" name="모서리가 둥근 직사각형 59"/>
                <p:cNvSpPr/>
                <p:nvPr/>
              </p:nvSpPr>
              <p:spPr>
                <a:xfrm>
                  <a:off x="0" y="29679"/>
                  <a:ext cx="6096000" cy="505440"/>
                </a:xfrm>
                <a:prstGeom prst="roundRect">
                  <a:avLst/>
                </a:prstGeom>
              </p:spPr>
              <p:style>
                <a:lnRef idx="0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3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2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61" name="모서리가 둥근 직사각형 4"/>
                <p:cNvSpPr/>
                <p:nvPr/>
              </p:nvSpPr>
              <p:spPr>
                <a:xfrm>
                  <a:off x="25200" y="53748"/>
                  <a:ext cx="6045600" cy="457303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lIns="60960" tIns="60960" rIns="60960" bIns="60960" spcCol="1270" anchor="ctr"/>
                <a:lstStyle/>
                <a:p>
                  <a:pPr algn="ctr" defTabSz="711200">
                    <a:lnSpc>
                      <a:spcPct val="90000"/>
                    </a:lnSpc>
                    <a:spcAft>
                      <a:spcPct val="35000"/>
                    </a:spcAft>
                    <a:defRPr/>
                  </a:pPr>
                  <a:r>
                    <a:rPr lang="en-US" altLang="ko-KR" sz="1400" b="1" dirty="0" smtClean="0">
                      <a:solidFill>
                        <a:srgbClr val="FFFFFF"/>
                      </a:solidFill>
                      <a:latin typeface="+mn-ea"/>
                    </a:rPr>
                    <a:t>SWOT </a:t>
                  </a:r>
                  <a:r>
                    <a:rPr lang="ko-KR" altLang="en-US" sz="1400" b="1" dirty="0" smtClean="0">
                      <a:solidFill>
                        <a:srgbClr val="FFFFFF"/>
                      </a:solidFill>
                      <a:latin typeface="+mn-ea"/>
                    </a:rPr>
                    <a:t>분석 및 전략적 목표</a:t>
                  </a:r>
                  <a:endParaRPr lang="ko-KR" altLang="en-US" sz="1400" b="1" dirty="0">
                    <a:solidFill>
                      <a:srgbClr val="FFFFFF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54" name="그룹 34"/>
              <p:cNvGrpSpPr>
                <a:grpSpLocks/>
              </p:cNvGrpSpPr>
              <p:nvPr/>
            </p:nvGrpSpPr>
            <p:grpSpPr bwMode="auto">
              <a:xfrm>
                <a:off x="2727928" y="4264960"/>
                <a:ext cx="2872884" cy="397500"/>
                <a:chOff x="2695977" y="3002434"/>
                <a:chExt cx="1276223" cy="829545"/>
              </a:xfrm>
            </p:grpSpPr>
            <p:sp>
              <p:nvSpPr>
                <p:cNvPr id="58" name="모서리가 둥근 직사각형 57"/>
                <p:cNvSpPr/>
                <p:nvPr/>
              </p:nvSpPr>
              <p:spPr>
                <a:xfrm>
                  <a:off x="2695977" y="3002434"/>
                  <a:ext cx="1276223" cy="829545"/>
                </a:xfrm>
                <a:prstGeom prst="roundRect">
                  <a:avLst/>
                </a:prstGeom>
                <a:solidFill>
                  <a:schemeClr val="accent6"/>
                </a:solidFill>
              </p:spPr>
              <p:style>
                <a:lnRef idx="0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3">
                  <a:scrgbClr r="0" g="0" b="0"/>
                </a:fillRef>
                <a:effectRef idx="2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59" name="모서리가 둥근 직사각형 4"/>
                <p:cNvSpPr/>
                <p:nvPr/>
              </p:nvSpPr>
              <p:spPr>
                <a:xfrm>
                  <a:off x="2736875" y="3041119"/>
                  <a:ext cx="1194427" cy="752176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lIns="36000" tIns="36000" rIns="36000" bIns="36000" spcCol="1270" anchor="ctr"/>
                <a:lstStyle/>
                <a:p>
                  <a:pPr algn="ctr" defTabSz="533400">
                    <a:lnSpc>
                      <a:spcPct val="90000"/>
                    </a:lnSpc>
                    <a:spcAft>
                      <a:spcPct val="35000"/>
                    </a:spcAft>
                    <a:defRPr/>
                  </a:pPr>
                  <a:r>
                    <a:rPr lang="ko-KR" altLang="en-US" sz="1300" b="1" dirty="0">
                      <a:solidFill>
                        <a:srgbClr val="FFFFFF"/>
                      </a:solidFill>
                      <a:latin typeface="+mn-ea"/>
                    </a:rPr>
                    <a:t>내부 </a:t>
                  </a:r>
                  <a:r>
                    <a:rPr lang="ko-KR" altLang="en-US" sz="1300" b="1" dirty="0" smtClean="0">
                      <a:solidFill>
                        <a:srgbClr val="FFFFFF"/>
                      </a:solidFill>
                      <a:latin typeface="+mn-ea"/>
                    </a:rPr>
                    <a:t>자원 분석</a:t>
                  </a:r>
                  <a:endParaRPr lang="ko-KR" altLang="en-US" sz="1300" b="1" dirty="0">
                    <a:solidFill>
                      <a:srgbClr val="FFFFFF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55" name="그룹 34"/>
              <p:cNvGrpSpPr>
                <a:grpSpLocks/>
              </p:cNvGrpSpPr>
              <p:nvPr/>
            </p:nvGrpSpPr>
            <p:grpSpPr bwMode="auto">
              <a:xfrm>
                <a:off x="5710059" y="4259692"/>
                <a:ext cx="3008849" cy="435648"/>
                <a:chOff x="2695977" y="3002434"/>
                <a:chExt cx="1276223" cy="829545"/>
              </a:xfrm>
            </p:grpSpPr>
            <p:sp>
              <p:nvSpPr>
                <p:cNvPr id="56" name="모서리가 둥근 직사각형 55"/>
                <p:cNvSpPr/>
                <p:nvPr/>
              </p:nvSpPr>
              <p:spPr>
                <a:xfrm>
                  <a:off x="2695977" y="3002434"/>
                  <a:ext cx="1276223" cy="829545"/>
                </a:xfrm>
                <a:prstGeom prst="roundRect">
                  <a:avLst/>
                </a:prstGeom>
                <a:solidFill>
                  <a:schemeClr val="accent6"/>
                </a:solidFill>
              </p:spPr>
              <p:style>
                <a:lnRef idx="0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3">
                  <a:scrgbClr r="0" g="0" b="0"/>
                </a:fillRef>
                <a:effectRef idx="2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57" name="모서리가 둥근 직사각형 4"/>
                <p:cNvSpPr/>
                <p:nvPr/>
              </p:nvSpPr>
              <p:spPr>
                <a:xfrm>
                  <a:off x="2736875" y="3041119"/>
                  <a:ext cx="1194427" cy="752176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lIns="36000" tIns="36000" rIns="36000" bIns="36000" spcCol="1270" anchor="ctr"/>
                <a:lstStyle/>
                <a:p>
                  <a:pPr algn="ctr" defTabSz="533400">
                    <a:lnSpc>
                      <a:spcPct val="90000"/>
                    </a:lnSpc>
                    <a:spcAft>
                      <a:spcPct val="35000"/>
                    </a:spcAft>
                    <a:defRPr/>
                  </a:pPr>
                  <a:r>
                    <a:rPr lang="ko-KR" altLang="en-US" sz="1300" b="1" dirty="0">
                      <a:solidFill>
                        <a:srgbClr val="FFFFFF"/>
                      </a:solidFill>
                      <a:latin typeface="+mn-ea"/>
                    </a:rPr>
                    <a:t>기존 프로젝트</a:t>
                  </a:r>
                  <a:r>
                    <a:rPr lang="en-US" altLang="ko-KR" sz="1300" b="1" dirty="0">
                      <a:solidFill>
                        <a:srgbClr val="FFFFFF"/>
                      </a:solidFill>
                      <a:latin typeface="+mn-ea"/>
                    </a:rPr>
                    <a:t> </a:t>
                  </a:r>
                  <a:r>
                    <a:rPr lang="ko-KR" altLang="en-US" sz="1300" b="1" dirty="0">
                      <a:solidFill>
                        <a:srgbClr val="FFFFFF"/>
                      </a:solidFill>
                      <a:latin typeface="+mn-ea"/>
                    </a:rPr>
                    <a:t>현황</a:t>
                  </a:r>
                </a:p>
              </p:txBody>
            </p:sp>
          </p:grpSp>
        </p:grpSp>
        <p:grpSp>
          <p:nvGrpSpPr>
            <p:cNvPr id="64" name="그룹 10"/>
            <p:cNvGrpSpPr>
              <a:grpSpLocks/>
            </p:cNvGrpSpPr>
            <p:nvPr/>
          </p:nvGrpSpPr>
          <p:grpSpPr bwMode="auto">
            <a:xfrm>
              <a:off x="655432" y="6285246"/>
              <a:ext cx="8031808" cy="449389"/>
              <a:chOff x="0" y="29679"/>
              <a:chExt cx="6096000" cy="505440"/>
            </a:xfrm>
          </p:grpSpPr>
          <p:sp>
            <p:nvSpPr>
              <p:cNvPr id="65" name="모서리가 둥근 직사각형 64"/>
              <p:cNvSpPr/>
              <p:nvPr/>
            </p:nvSpPr>
            <p:spPr>
              <a:xfrm>
                <a:off x="0" y="29679"/>
                <a:ext cx="6096000" cy="505440"/>
              </a:xfrm>
              <a:prstGeom prst="roundRect">
                <a:avLst/>
              </a:prstGeom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66" name="모서리가 둥근 직사각형 4"/>
              <p:cNvSpPr/>
              <p:nvPr/>
            </p:nvSpPr>
            <p:spPr>
              <a:xfrm>
                <a:off x="25200" y="53748"/>
                <a:ext cx="6045600" cy="457303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60960" tIns="60960" rIns="60960" bIns="60960" spcCol="1270" anchor="ctr"/>
              <a:lstStyle/>
              <a:p>
                <a:pPr algn="ctr" defTabSz="7112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ko-KR" altLang="en-US" sz="1400" b="1" dirty="0" smtClean="0">
                    <a:solidFill>
                      <a:srgbClr val="FFFFFF"/>
                    </a:solidFill>
                    <a:latin typeface="+mn-ea"/>
                  </a:rPr>
                  <a:t>별첨 </a:t>
                </a:r>
                <a:r>
                  <a:rPr lang="en-US" altLang="ko-KR" sz="1400" b="1" dirty="0" smtClean="0">
                    <a:solidFill>
                      <a:srgbClr val="FFFFFF"/>
                    </a:solidFill>
                    <a:latin typeface="+mn-ea"/>
                  </a:rPr>
                  <a:t>&gt; </a:t>
                </a:r>
                <a:r>
                  <a:rPr lang="ko-KR" altLang="en-US" sz="1400" b="1" dirty="0" err="1" smtClean="0">
                    <a:solidFill>
                      <a:srgbClr val="FFFFFF"/>
                    </a:solidFill>
                    <a:latin typeface="+mn-ea"/>
                  </a:rPr>
                  <a:t>크라우드</a:t>
                </a:r>
                <a:r>
                  <a:rPr lang="ko-KR" altLang="en-US" sz="1400" b="1" dirty="0" smtClean="0">
                    <a:solidFill>
                      <a:srgbClr val="FFFFFF"/>
                    </a:solidFill>
                    <a:latin typeface="+mn-ea"/>
                  </a:rPr>
                  <a:t> </a:t>
                </a:r>
                <a:r>
                  <a:rPr lang="ko-KR" altLang="en-US" sz="1400" b="1" dirty="0" err="1" smtClean="0">
                    <a:solidFill>
                      <a:srgbClr val="FFFFFF"/>
                    </a:solidFill>
                    <a:latin typeface="+mn-ea"/>
                  </a:rPr>
                  <a:t>펀딩</a:t>
                </a:r>
                <a:r>
                  <a:rPr lang="ko-KR" altLang="en-US" sz="1400" b="1" dirty="0" smtClean="0">
                    <a:solidFill>
                      <a:srgbClr val="FFFFFF"/>
                    </a:solidFill>
                    <a:latin typeface="+mn-ea"/>
                  </a:rPr>
                  <a:t> 계획 </a:t>
                </a:r>
                <a:endParaRPr lang="ko-KR" altLang="en-US" sz="1400" b="1" dirty="0">
                  <a:solidFill>
                    <a:srgbClr val="FFFFFF"/>
                  </a:solidFill>
                  <a:latin typeface="+mn-ea"/>
                </a:endParaRPr>
              </a:p>
            </p:txBody>
          </p:sp>
        </p:grpSp>
        <p:grpSp>
          <p:nvGrpSpPr>
            <p:cNvPr id="67" name="그룹 34"/>
            <p:cNvGrpSpPr>
              <a:grpSpLocks/>
            </p:cNvGrpSpPr>
            <p:nvPr/>
          </p:nvGrpSpPr>
          <p:grpSpPr bwMode="auto">
            <a:xfrm>
              <a:off x="2729348" y="5316944"/>
              <a:ext cx="2872884" cy="397500"/>
              <a:chOff x="2695977" y="3002434"/>
              <a:chExt cx="1276223" cy="829545"/>
            </a:xfrm>
          </p:grpSpPr>
          <p:sp>
            <p:nvSpPr>
              <p:cNvPr id="68" name="모서리가 둥근 직사각형 67"/>
              <p:cNvSpPr/>
              <p:nvPr/>
            </p:nvSpPr>
            <p:spPr>
              <a:xfrm>
                <a:off x="2695977" y="3002434"/>
                <a:ext cx="1276223" cy="829545"/>
              </a:xfrm>
              <a:prstGeom prst="roundRect">
                <a:avLst/>
              </a:prstGeom>
              <a:solidFill>
                <a:schemeClr val="accent6"/>
              </a:solidFill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rgbClr r="0" g="0" b="0"/>
              </a:fillRef>
              <a:effectRef idx="2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69" name="모서리가 둥근 직사각형 4"/>
              <p:cNvSpPr/>
              <p:nvPr/>
            </p:nvSpPr>
            <p:spPr>
              <a:xfrm>
                <a:off x="2736875" y="3041119"/>
                <a:ext cx="1194427" cy="752176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36000" tIns="36000" rIns="36000" bIns="36000" spcCol="1270" anchor="ctr"/>
              <a:lstStyle/>
              <a:p>
                <a:pPr algn="ctr" defTabSz="5334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ko-KR" altLang="en-US" sz="1300" b="1" dirty="0" smtClean="0">
                    <a:solidFill>
                      <a:srgbClr val="FFFFFF"/>
                    </a:solidFill>
                    <a:latin typeface="+mn-ea"/>
                  </a:rPr>
                  <a:t>사회적 가치</a:t>
                </a:r>
                <a:endParaRPr lang="ko-KR" altLang="en-US" sz="1300" b="1" dirty="0">
                  <a:solidFill>
                    <a:srgbClr val="FFFFFF"/>
                  </a:solidFill>
                  <a:latin typeface="+mn-ea"/>
                </a:endParaRPr>
              </a:p>
            </p:txBody>
          </p:sp>
        </p:grpSp>
        <p:grpSp>
          <p:nvGrpSpPr>
            <p:cNvPr id="70" name="그룹 34"/>
            <p:cNvGrpSpPr>
              <a:grpSpLocks/>
            </p:cNvGrpSpPr>
            <p:nvPr/>
          </p:nvGrpSpPr>
          <p:grpSpPr bwMode="auto">
            <a:xfrm>
              <a:off x="5711479" y="5311676"/>
              <a:ext cx="3008849" cy="435648"/>
              <a:chOff x="2695977" y="3002434"/>
              <a:chExt cx="1276223" cy="829545"/>
            </a:xfrm>
          </p:grpSpPr>
          <p:sp>
            <p:nvSpPr>
              <p:cNvPr id="71" name="모서리가 둥근 직사각형 70"/>
              <p:cNvSpPr/>
              <p:nvPr/>
            </p:nvSpPr>
            <p:spPr>
              <a:xfrm>
                <a:off x="2695977" y="3002434"/>
                <a:ext cx="1276223" cy="829545"/>
              </a:xfrm>
              <a:prstGeom prst="roundRect">
                <a:avLst/>
              </a:prstGeom>
              <a:solidFill>
                <a:schemeClr val="accent6"/>
              </a:solidFill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rgbClr r="0" g="0" b="0"/>
              </a:fillRef>
              <a:effectRef idx="2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72" name="모서리가 둥근 직사각형 4"/>
              <p:cNvSpPr/>
              <p:nvPr/>
            </p:nvSpPr>
            <p:spPr>
              <a:xfrm>
                <a:off x="2736875" y="3041119"/>
                <a:ext cx="1194427" cy="752176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36000" tIns="36000" rIns="36000" bIns="36000" spcCol="1270" anchor="ctr"/>
              <a:lstStyle/>
              <a:p>
                <a:pPr algn="ctr" defTabSz="5334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ko-KR" altLang="en-US" sz="1300" b="1" dirty="0" smtClean="0">
                    <a:solidFill>
                      <a:srgbClr val="FFFFFF"/>
                    </a:solidFill>
                    <a:latin typeface="+mn-ea"/>
                  </a:rPr>
                  <a:t>경제적 가치</a:t>
                </a:r>
                <a:endParaRPr lang="ko-KR" altLang="en-US" sz="1300" b="1" dirty="0">
                  <a:solidFill>
                    <a:srgbClr val="FFFFFF"/>
                  </a:solidFill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34809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팀 빌딩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26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pSp>
        <p:nvGrpSpPr>
          <p:cNvPr id="5" name="그룹 3"/>
          <p:cNvGrpSpPr>
            <a:grpSpLocks/>
          </p:cNvGrpSpPr>
          <p:nvPr/>
        </p:nvGrpSpPr>
        <p:grpSpPr bwMode="auto">
          <a:xfrm>
            <a:off x="2226149" y="1412776"/>
            <a:ext cx="4787900" cy="525462"/>
            <a:chOff x="-3658846" y="-754620"/>
            <a:chExt cx="4789146" cy="525151"/>
          </a:xfrm>
        </p:grpSpPr>
        <p:sp>
          <p:nvSpPr>
            <p:cNvPr id="6" name="Rounded Rectangle 1"/>
            <p:cNvSpPr/>
            <p:nvPr/>
          </p:nvSpPr>
          <p:spPr>
            <a:xfrm>
              <a:off x="-3658846" y="-754620"/>
              <a:ext cx="4789146" cy="525151"/>
            </a:xfrm>
            <a:prstGeom prst="roundRect">
              <a:avLst>
                <a:gd name="adj" fmla="val 50000"/>
              </a:avLst>
            </a:prstGeom>
            <a:solidFill>
              <a:srgbClr val="086A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7" name="Rounded Rectangle 10"/>
            <p:cNvSpPr/>
            <p:nvPr/>
          </p:nvSpPr>
          <p:spPr>
            <a:xfrm>
              <a:off x="-3574686" y="-722889"/>
              <a:ext cx="4647821" cy="45375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8" name="Oval 2"/>
            <p:cNvSpPr/>
            <p:nvPr/>
          </p:nvSpPr>
          <p:spPr>
            <a:xfrm>
              <a:off x="-3644554" y="-668946"/>
              <a:ext cx="220719" cy="350629"/>
            </a:xfrm>
            <a:prstGeom prst="ellipse">
              <a:avLst/>
            </a:prstGeom>
            <a:gradFill flip="none" rotWithShape="1">
              <a:gsLst>
                <a:gs pos="0">
                  <a:srgbClr val="4BB0D8"/>
                </a:gs>
                <a:gs pos="68000">
                  <a:srgbClr val="086AAA"/>
                </a:gs>
              </a:gsLst>
              <a:lin ang="10800000" scaled="1"/>
              <a:tileRect/>
            </a:gradFill>
            <a:ln w="38100">
              <a:solidFill>
                <a:srgbClr val="086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9" name="Oval 9"/>
            <p:cNvSpPr/>
            <p:nvPr/>
          </p:nvSpPr>
          <p:spPr>
            <a:xfrm rot="10800000">
              <a:off x="846064" y="-668946"/>
              <a:ext cx="239774" cy="356976"/>
            </a:xfrm>
            <a:prstGeom prst="ellipse">
              <a:avLst/>
            </a:prstGeom>
            <a:gradFill flip="none" rotWithShape="1">
              <a:gsLst>
                <a:gs pos="0">
                  <a:srgbClr val="4BB0D8"/>
                </a:gs>
                <a:gs pos="68000">
                  <a:srgbClr val="086AAA"/>
                </a:gs>
              </a:gsLst>
              <a:lin ang="10800000" scaled="1"/>
              <a:tileRect/>
            </a:gradFill>
            <a:ln w="38100">
              <a:solidFill>
                <a:srgbClr val="086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0" name="Rounded Rectangle 12"/>
            <p:cNvSpPr/>
            <p:nvPr/>
          </p:nvSpPr>
          <p:spPr>
            <a:xfrm>
              <a:off x="-3517521" y="-724476"/>
              <a:ext cx="3674431" cy="45534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alpha val="34000"/>
                  </a:schemeClr>
                </a:gs>
                <a:gs pos="68000">
                  <a:srgbClr val="086AAA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1" name="Oval 13"/>
            <p:cNvSpPr/>
            <p:nvPr/>
          </p:nvSpPr>
          <p:spPr>
            <a:xfrm>
              <a:off x="469728" y="-724476"/>
              <a:ext cx="603407" cy="45534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34000"/>
                  </a:schemeClr>
                </a:gs>
                <a:gs pos="68000">
                  <a:srgbClr val="086AAA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solidFill>
                  <a:prstClr val="white"/>
                </a:solidFill>
              </a:endParaRPr>
            </a:p>
          </p:txBody>
        </p:sp>
        <p:grpSp>
          <p:nvGrpSpPr>
            <p:cNvPr id="12" name="그룹 2"/>
            <p:cNvGrpSpPr>
              <a:grpSpLocks/>
            </p:cNvGrpSpPr>
            <p:nvPr/>
          </p:nvGrpSpPr>
          <p:grpSpPr bwMode="auto">
            <a:xfrm>
              <a:off x="-3300327" y="-719347"/>
              <a:ext cx="4146252" cy="440209"/>
              <a:chOff x="-3300327" y="-719347"/>
              <a:chExt cx="3206452" cy="440209"/>
            </a:xfrm>
          </p:grpSpPr>
          <p:sp>
            <p:nvSpPr>
              <p:cNvPr id="13" name="Trapezoid 3"/>
              <p:cNvSpPr/>
              <p:nvPr/>
            </p:nvSpPr>
            <p:spPr>
              <a:xfrm>
                <a:off x="-3300327" y="-436772"/>
                <a:ext cx="3206452" cy="157634"/>
              </a:xfrm>
              <a:prstGeom prst="trapezoid">
                <a:avLst>
                  <a:gd name="adj" fmla="val 175108"/>
                </a:avLst>
              </a:prstGeom>
              <a:gradFill flip="none" rotWithShape="1">
                <a:gsLst>
                  <a:gs pos="0">
                    <a:srgbClr val="D9F2FF"/>
                  </a:gs>
                  <a:gs pos="68000">
                    <a:srgbClr val="086AAA">
                      <a:alpha val="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Trapezoid 15"/>
              <p:cNvSpPr/>
              <p:nvPr/>
            </p:nvSpPr>
            <p:spPr>
              <a:xfrm rot="10800000">
                <a:off x="-3300327" y="-719347"/>
                <a:ext cx="3206452" cy="157634"/>
              </a:xfrm>
              <a:prstGeom prst="trapezoid">
                <a:avLst>
                  <a:gd name="adj" fmla="val 175108"/>
                </a:avLst>
              </a:prstGeom>
              <a:gradFill flip="none" rotWithShape="1">
                <a:gsLst>
                  <a:gs pos="0">
                    <a:srgbClr val="D9F2FF"/>
                  </a:gs>
                  <a:gs pos="68000">
                    <a:srgbClr val="086AAA">
                      <a:alpha val="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dirty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5" name="직사각형 14"/>
          <p:cNvSpPr/>
          <p:nvPr/>
        </p:nvSpPr>
        <p:spPr>
          <a:xfrm>
            <a:off x="4232430" y="1478264"/>
            <a:ext cx="9236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2000" dirty="0" smtClean="0">
                <a:latin typeface="+mj-ea"/>
                <a:ea typeface="+mj-ea"/>
              </a:rPr>
              <a:t>팀 빌딩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647989" y="1370702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04</a:t>
            </a:r>
            <a:endParaRPr lang="ko-KR" altLang="en-US" sz="32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7" name="모서리가 접힌 도형 16"/>
          <p:cNvSpPr/>
          <p:nvPr/>
        </p:nvSpPr>
        <p:spPr>
          <a:xfrm>
            <a:off x="323528" y="2852936"/>
            <a:ext cx="2592447" cy="2391565"/>
          </a:xfrm>
          <a:prstGeom prst="foldedCorner">
            <a:avLst/>
          </a:prstGeom>
          <a:solidFill>
            <a:srgbClr val="FFFFE1"/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</a:pPr>
            <a:endParaRPr kumimoji="0" lang="ko-KR" altLang="en-US" sz="1200" dirty="0">
              <a:solidFill>
                <a:prstClr val="white"/>
              </a:solidFill>
              <a:latin typeface="Rix모던고딕 B" pitchFamily="18" charset="-127"/>
              <a:ea typeface="Rix모던고딕 B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374288" y="3308791"/>
            <a:ext cx="24909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</a:pPr>
            <a:r>
              <a:rPr lang="ko-KR" altLang="en-US" sz="3600" dirty="0">
                <a:solidFill>
                  <a:srgbClr val="002060"/>
                </a:solidFill>
                <a:latin typeface="나눔손글씨 펜" pitchFamily="66" charset="-127"/>
                <a:ea typeface="나눔손글씨 펜" pitchFamily="66" charset="-127"/>
              </a:rPr>
              <a:t>비전을 위한 </a:t>
            </a:r>
            <a:r>
              <a:rPr lang="ko-KR" altLang="en-US" sz="3600" dirty="0" smtClean="0">
                <a:solidFill>
                  <a:srgbClr val="002060"/>
                </a:solidFill>
                <a:latin typeface="나눔손글씨 펜" pitchFamily="66" charset="-127"/>
                <a:ea typeface="나눔손글씨 펜" pitchFamily="66" charset="-127"/>
              </a:rPr>
              <a:t>조직행동 방법은</a:t>
            </a:r>
            <a:r>
              <a:rPr lang="en-US" altLang="ko-KR" sz="3600" dirty="0">
                <a:solidFill>
                  <a:srgbClr val="002060"/>
                </a:solidFill>
                <a:latin typeface="나눔손글씨 펜" pitchFamily="66" charset="-127"/>
                <a:ea typeface="나눔손글씨 펜" pitchFamily="66" charset="-127"/>
              </a:rPr>
              <a:t>?</a:t>
            </a:r>
          </a:p>
        </p:txBody>
      </p:sp>
      <p:pic>
        <p:nvPicPr>
          <p:cNvPr id="19" name="Picture 2" descr="D:\Works\db\04_확인불가 일러스트_PNG_Beta1006\포인트\NeedleLeftYellow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0447" y="2490122"/>
            <a:ext cx="725625" cy="725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모서리가 접힌 도형 19"/>
          <p:cNvSpPr/>
          <p:nvPr/>
        </p:nvSpPr>
        <p:spPr>
          <a:xfrm>
            <a:off x="3298740" y="2852936"/>
            <a:ext cx="2592447" cy="2391565"/>
          </a:xfrm>
          <a:prstGeom prst="foldedCorner">
            <a:avLst/>
          </a:prstGeom>
          <a:solidFill>
            <a:srgbClr val="FFFFE1"/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</a:pPr>
            <a:endParaRPr kumimoji="0" lang="ko-KR" altLang="en-US" sz="1200" dirty="0">
              <a:solidFill>
                <a:prstClr val="white"/>
              </a:solidFill>
              <a:latin typeface="Rix모던고딕 B" pitchFamily="18" charset="-127"/>
              <a:ea typeface="Rix모던고딕 B" pitchFamily="18" charset="-127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3349500" y="3308791"/>
            <a:ext cx="24909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</a:pPr>
            <a:r>
              <a:rPr lang="ko-KR" altLang="en-US" sz="3600" dirty="0">
                <a:solidFill>
                  <a:srgbClr val="002060"/>
                </a:solidFill>
                <a:latin typeface="나눔손글씨 펜" pitchFamily="66" charset="-127"/>
                <a:ea typeface="나눔손글씨 펜" pitchFamily="66" charset="-127"/>
              </a:rPr>
              <a:t>핵심 인재 확보는</a:t>
            </a:r>
            <a:r>
              <a:rPr lang="en-US" altLang="ko-KR" sz="3600" dirty="0">
                <a:solidFill>
                  <a:srgbClr val="002060"/>
                </a:solidFill>
                <a:latin typeface="나눔손글씨 펜" pitchFamily="66" charset="-127"/>
                <a:ea typeface="나눔손글씨 펜" pitchFamily="66" charset="-127"/>
              </a:rPr>
              <a:t>? </a:t>
            </a:r>
            <a:r>
              <a:rPr lang="ko-KR" altLang="en-US" sz="3600" dirty="0">
                <a:solidFill>
                  <a:srgbClr val="002060"/>
                </a:solidFill>
                <a:latin typeface="나눔손글씨 펜" pitchFamily="66" charset="-127"/>
                <a:ea typeface="나눔손글씨 펜" pitchFamily="66" charset="-127"/>
              </a:rPr>
              <a:t>팀 선발 기준은</a:t>
            </a:r>
            <a:r>
              <a:rPr lang="en-US" altLang="ko-KR" sz="3600" dirty="0">
                <a:solidFill>
                  <a:srgbClr val="002060"/>
                </a:solidFill>
                <a:latin typeface="나눔손글씨 펜" pitchFamily="66" charset="-127"/>
                <a:ea typeface="나눔손글씨 펜" pitchFamily="66" charset="-127"/>
              </a:rPr>
              <a:t>? </a:t>
            </a:r>
          </a:p>
        </p:txBody>
      </p:sp>
      <p:pic>
        <p:nvPicPr>
          <p:cNvPr id="22" name="Picture 2" descr="D:\Works\db\04_확인불가 일러스트_PNG_Beta1006\포인트\NeedleLeftYellow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5659" y="2490122"/>
            <a:ext cx="725625" cy="725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모서리가 접힌 도형 22"/>
          <p:cNvSpPr/>
          <p:nvPr/>
        </p:nvSpPr>
        <p:spPr>
          <a:xfrm>
            <a:off x="6260304" y="2852936"/>
            <a:ext cx="2592447" cy="2391565"/>
          </a:xfrm>
          <a:prstGeom prst="foldedCorner">
            <a:avLst/>
          </a:prstGeom>
          <a:solidFill>
            <a:srgbClr val="FFFFE1"/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</a:pPr>
            <a:endParaRPr kumimoji="0" lang="ko-KR" altLang="en-US" sz="1200" dirty="0">
              <a:solidFill>
                <a:prstClr val="white"/>
              </a:solidFill>
              <a:latin typeface="Rix모던고딕 B" pitchFamily="18" charset="-127"/>
              <a:ea typeface="Rix모던고딕 B" pitchFamily="18" charset="-127"/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6311064" y="3502749"/>
            <a:ext cx="24909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</a:pPr>
            <a:r>
              <a:rPr lang="ko-KR" altLang="en-US" sz="3600" dirty="0" smtClean="0">
                <a:solidFill>
                  <a:srgbClr val="002060"/>
                </a:solidFill>
                <a:latin typeface="나눔손글씨 펜" pitchFamily="66" charset="-127"/>
                <a:ea typeface="나눔손글씨 펜" pitchFamily="66" charset="-127"/>
              </a:rPr>
              <a:t>소통은</a:t>
            </a:r>
            <a:r>
              <a:rPr lang="en-US" altLang="ko-KR" sz="3600" dirty="0">
                <a:solidFill>
                  <a:srgbClr val="002060"/>
                </a:solidFill>
                <a:latin typeface="나눔손글씨 펜" pitchFamily="66" charset="-127"/>
                <a:ea typeface="나눔손글씨 펜" pitchFamily="66" charset="-127"/>
              </a:rPr>
              <a:t>?</a:t>
            </a:r>
          </a:p>
        </p:txBody>
      </p:sp>
      <p:pic>
        <p:nvPicPr>
          <p:cNvPr id="25" name="Picture 2" descr="D:\Works\db\04_확인불가 일러스트_PNG_Beta1006\포인트\NeedleLeftYellow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7223" y="2490122"/>
            <a:ext cx="725625" cy="725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348370"/>
      </p:ext>
    </p:extLst>
  </p:cSld>
  <p:clrMapOvr>
    <a:masterClrMapping/>
  </p:clrMapOvr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 smtClean="0"/>
              <a:t>사회적기업형</a:t>
            </a:r>
            <a:r>
              <a:rPr lang="ko-KR" altLang="en-US" dirty="0" smtClean="0"/>
              <a:t> 사업계획서 작성법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260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395536" y="905916"/>
            <a:ext cx="8087816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2000" b="1" dirty="0" err="1">
                <a:solidFill>
                  <a:schemeClr val="tx1"/>
                </a:solidFill>
              </a:rPr>
              <a:t>사회적기업형</a:t>
            </a:r>
            <a:r>
              <a:rPr lang="ko-KR" altLang="en-US" sz="2000" b="1" dirty="0">
                <a:solidFill>
                  <a:schemeClr val="tx1"/>
                </a:solidFill>
              </a:rPr>
              <a:t> 사업계획서 사업 요약 </a:t>
            </a:r>
          </a:p>
        </p:txBody>
      </p:sp>
      <p:grpSp>
        <p:nvGrpSpPr>
          <p:cNvPr id="74" name="그룹 73"/>
          <p:cNvGrpSpPr/>
          <p:nvPr/>
        </p:nvGrpSpPr>
        <p:grpSpPr>
          <a:xfrm>
            <a:off x="462810" y="1610330"/>
            <a:ext cx="8357339" cy="4626982"/>
            <a:chOff x="683570" y="1184780"/>
            <a:chExt cx="8218382" cy="2906712"/>
          </a:xfrm>
        </p:grpSpPr>
        <p:pic>
          <p:nvPicPr>
            <p:cNvPr id="75" name="Picture 5" descr="j1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960" t="9273" r="9763" b="10002"/>
            <a:stretch/>
          </p:blipFill>
          <p:spPr bwMode="auto">
            <a:xfrm>
              <a:off x="683570" y="1184780"/>
              <a:ext cx="2545670" cy="29067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6" name="Picture 5" descr="j1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562" t="9273" r="10094" b="10002"/>
            <a:stretch/>
          </p:blipFill>
          <p:spPr bwMode="auto">
            <a:xfrm>
              <a:off x="3142276" y="1184780"/>
              <a:ext cx="2115524" cy="29067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7" name="Picture 5" descr="j1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562" t="9273" r="10094" b="10002"/>
            <a:stretch/>
          </p:blipFill>
          <p:spPr bwMode="auto">
            <a:xfrm>
              <a:off x="4788024" y="1184780"/>
              <a:ext cx="2115524" cy="29067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8" name="Picture 5" descr="j1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562" t="9273" r="6870" b="10002"/>
            <a:stretch/>
          </p:blipFill>
          <p:spPr bwMode="auto">
            <a:xfrm>
              <a:off x="6433771" y="1184780"/>
              <a:ext cx="2468181" cy="29067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9" name="직사각형 78"/>
          <p:cNvSpPr/>
          <p:nvPr/>
        </p:nvSpPr>
        <p:spPr>
          <a:xfrm>
            <a:off x="744116" y="1870458"/>
            <a:ext cx="765576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b="1" dirty="0" smtClean="0"/>
              <a:t>1. </a:t>
            </a:r>
            <a:r>
              <a:rPr lang="ko-KR" altLang="en-US" b="1" dirty="0" smtClean="0"/>
              <a:t>하기 </a:t>
            </a:r>
            <a:r>
              <a:rPr lang="ko-KR" altLang="en-US" b="1" dirty="0"/>
              <a:t>내용을 순서대로 요약함</a:t>
            </a:r>
          </a:p>
          <a:p>
            <a:pPr>
              <a:lnSpc>
                <a:spcPct val="150000"/>
              </a:lnSpc>
            </a:pPr>
            <a:r>
              <a:rPr lang="ko-KR" altLang="en-US" dirty="0"/>
              <a:t>     </a:t>
            </a:r>
            <a:r>
              <a:rPr lang="en-US" altLang="ko-KR" dirty="0"/>
              <a:t>- </a:t>
            </a:r>
            <a:r>
              <a:rPr lang="ko-KR" altLang="en-US" dirty="0"/>
              <a:t>해결코자 하는 사회적 문제의 현황</a:t>
            </a:r>
            <a:r>
              <a:rPr lang="en-US" altLang="ko-KR" dirty="0"/>
              <a:t>, </a:t>
            </a:r>
            <a:r>
              <a:rPr lang="ko-KR" altLang="en-US" dirty="0" err="1"/>
              <a:t>소셜미션</a:t>
            </a:r>
            <a:r>
              <a:rPr lang="en-US" altLang="ko-KR" dirty="0"/>
              <a:t>, </a:t>
            </a:r>
            <a:r>
              <a:rPr lang="ko-KR" altLang="en-US" dirty="0"/>
              <a:t>비즈니스 </a:t>
            </a:r>
            <a:r>
              <a:rPr lang="ko-KR" altLang="en-US" dirty="0" smtClean="0"/>
              <a:t>모델 시장 </a:t>
            </a:r>
            <a:r>
              <a:rPr lang="ko-KR" altLang="en-US" dirty="0"/>
              <a:t>분석</a:t>
            </a:r>
            <a:r>
              <a:rPr lang="en-US" altLang="ko-KR" dirty="0"/>
              <a:t>,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       </a:t>
            </a:r>
            <a:r>
              <a:rPr lang="ko-KR" altLang="en-US" dirty="0" smtClean="0"/>
              <a:t>내부 </a:t>
            </a:r>
            <a:r>
              <a:rPr lang="ko-KR" altLang="en-US" dirty="0"/>
              <a:t>역량 분석 전략적 목표</a:t>
            </a:r>
            <a:r>
              <a:rPr lang="en-US" altLang="ko-KR" dirty="0"/>
              <a:t>, </a:t>
            </a:r>
            <a:r>
              <a:rPr lang="ko-KR" altLang="en-US" dirty="0"/>
              <a:t>사회적 경제적 </a:t>
            </a:r>
            <a:r>
              <a:rPr lang="ko-KR" altLang="en-US" dirty="0" smtClean="0"/>
              <a:t>가치</a:t>
            </a:r>
            <a:r>
              <a:rPr lang="en-US" altLang="ko-KR" dirty="0" smtClean="0"/>
              <a:t>,</a:t>
            </a:r>
            <a:r>
              <a:rPr lang="ko-KR" altLang="en-US" dirty="0" smtClean="0"/>
              <a:t> 세부 </a:t>
            </a:r>
            <a:r>
              <a:rPr lang="ko-KR" altLang="en-US" dirty="0"/>
              <a:t>사업계획 </a:t>
            </a:r>
            <a:r>
              <a:rPr lang="en-US" altLang="ko-KR" dirty="0" smtClean="0"/>
              <a:t>(</a:t>
            </a:r>
            <a:r>
              <a:rPr lang="ko-KR" altLang="en-US" dirty="0" smtClean="0"/>
              <a:t>판매</a:t>
            </a:r>
            <a:r>
              <a:rPr lang="en-US" altLang="ko-KR" dirty="0"/>
              <a:t>,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       </a:t>
            </a:r>
            <a:r>
              <a:rPr lang="ko-KR" altLang="en-US" dirty="0" smtClean="0"/>
              <a:t>시제품 </a:t>
            </a:r>
            <a:r>
              <a:rPr lang="ko-KR" altLang="en-US" dirty="0"/>
              <a:t>개발 및 생산</a:t>
            </a:r>
            <a:r>
              <a:rPr lang="en-US" altLang="ko-KR" dirty="0"/>
              <a:t>, </a:t>
            </a:r>
            <a:r>
              <a:rPr lang="ko-KR" altLang="en-US" dirty="0"/>
              <a:t>조직 운영</a:t>
            </a:r>
            <a:r>
              <a:rPr lang="en-US" altLang="ko-KR" dirty="0"/>
              <a:t>, </a:t>
            </a:r>
            <a:r>
              <a:rPr lang="ko-KR" altLang="en-US" dirty="0" smtClean="0"/>
              <a:t>재무계획</a:t>
            </a:r>
            <a:r>
              <a:rPr lang="en-US" altLang="ko-KR" dirty="0" smtClean="0"/>
              <a:t>) </a:t>
            </a:r>
            <a:r>
              <a:rPr lang="ko-KR" altLang="en-US" dirty="0" smtClean="0"/>
              <a:t>추진 </a:t>
            </a:r>
            <a:r>
              <a:rPr lang="ko-KR" altLang="en-US" dirty="0"/>
              <a:t>일정 </a:t>
            </a:r>
            <a:endParaRPr lang="en-US" altLang="ko-KR" dirty="0" smtClean="0"/>
          </a:p>
          <a:p>
            <a:pPr>
              <a:lnSpc>
                <a:spcPct val="150000"/>
              </a:lnSpc>
            </a:pPr>
            <a:endParaRPr lang="ko-KR" altLang="en-US" dirty="0"/>
          </a:p>
          <a:p>
            <a:pPr>
              <a:lnSpc>
                <a:spcPct val="150000"/>
              </a:lnSpc>
            </a:pPr>
            <a:r>
              <a:rPr lang="en-US" altLang="ko-KR" b="1" dirty="0"/>
              <a:t>2. </a:t>
            </a:r>
            <a:r>
              <a:rPr lang="ko-KR" altLang="en-US" b="1" dirty="0"/>
              <a:t>동어 반복은 가급적 자제하되</a:t>
            </a:r>
            <a:r>
              <a:rPr lang="en-US" altLang="ko-KR" b="1" dirty="0"/>
              <a:t>, </a:t>
            </a:r>
            <a:r>
              <a:rPr lang="ko-KR" altLang="en-US" b="1" dirty="0"/>
              <a:t>구체적인 중요 수치는 </a:t>
            </a:r>
            <a:r>
              <a:rPr lang="ko-KR" altLang="en-US" b="1" dirty="0" smtClean="0"/>
              <a:t>표시함</a:t>
            </a:r>
            <a:endParaRPr lang="en-US" altLang="ko-KR" b="1" dirty="0" smtClean="0"/>
          </a:p>
          <a:p>
            <a:pPr>
              <a:lnSpc>
                <a:spcPct val="150000"/>
              </a:lnSpc>
            </a:pPr>
            <a:endParaRPr lang="ko-KR" altLang="en-US" dirty="0"/>
          </a:p>
          <a:p>
            <a:pPr>
              <a:lnSpc>
                <a:spcPct val="150000"/>
              </a:lnSpc>
            </a:pPr>
            <a:r>
              <a:rPr lang="en-US" altLang="ko-KR" b="1" dirty="0"/>
              <a:t>3. 1</a:t>
            </a:r>
            <a:r>
              <a:rPr lang="ko-KR" altLang="en-US" b="1" dirty="0"/>
              <a:t>페이지 이내로 정리되어야 </a:t>
            </a:r>
            <a:r>
              <a:rPr lang="ko-KR" altLang="en-US" b="1" dirty="0" smtClean="0"/>
              <a:t>함</a:t>
            </a:r>
            <a:endParaRPr lang="en-US" altLang="ko-KR" b="1" dirty="0" smtClean="0"/>
          </a:p>
          <a:p>
            <a:pPr>
              <a:lnSpc>
                <a:spcPct val="150000"/>
              </a:lnSpc>
            </a:pPr>
            <a:endParaRPr lang="ko-KR" altLang="en-US" dirty="0"/>
          </a:p>
          <a:p>
            <a:pPr>
              <a:lnSpc>
                <a:spcPct val="150000"/>
              </a:lnSpc>
            </a:pPr>
            <a:r>
              <a:rPr lang="en-US" altLang="ko-KR" b="1" dirty="0"/>
              <a:t>4. </a:t>
            </a:r>
            <a:r>
              <a:rPr lang="ko-KR" altLang="en-US" b="1" dirty="0" err="1"/>
              <a:t>소셜미션</a:t>
            </a:r>
            <a:r>
              <a:rPr lang="en-US" altLang="ko-KR" b="1" dirty="0"/>
              <a:t>, </a:t>
            </a:r>
            <a:r>
              <a:rPr lang="ko-KR" altLang="en-US" b="1" dirty="0"/>
              <a:t>매출</a:t>
            </a:r>
            <a:r>
              <a:rPr lang="en-US" altLang="ko-KR" b="1" dirty="0"/>
              <a:t>, </a:t>
            </a:r>
            <a:r>
              <a:rPr lang="ko-KR" altLang="en-US" b="1" dirty="0"/>
              <a:t>이익</a:t>
            </a:r>
            <a:r>
              <a:rPr lang="en-US" altLang="ko-KR" b="1" dirty="0"/>
              <a:t>, </a:t>
            </a:r>
            <a:r>
              <a:rPr lang="ko-KR" altLang="en-US" b="1" dirty="0"/>
              <a:t>핵심역량 등 중요 사항은 빠짐없이 기술함</a:t>
            </a:r>
          </a:p>
        </p:txBody>
      </p:sp>
    </p:spTree>
    <p:extLst>
      <p:ext uri="{BB962C8B-B14F-4D97-AF65-F5344CB8AC3E}">
        <p14:creationId xmlns:p14="http://schemas.microsoft.com/office/powerpoint/2010/main" val="1950965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사회적기업형</a:t>
            </a:r>
            <a:r>
              <a:rPr lang="ko-KR" altLang="en-US" dirty="0"/>
              <a:t> 사업계획서 작성법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261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cxnSp>
        <p:nvCxnSpPr>
          <p:cNvPr id="23" name="AutoShape 4"/>
          <p:cNvCxnSpPr>
            <a:cxnSpLocks noChangeShapeType="1"/>
            <a:stCxn id="26" idx="2"/>
          </p:cNvCxnSpPr>
          <p:nvPr/>
        </p:nvCxnSpPr>
        <p:spPr bwMode="auto">
          <a:xfrm>
            <a:off x="1132717" y="2489082"/>
            <a:ext cx="5882" cy="228600"/>
          </a:xfrm>
          <a:prstGeom prst="straightConnector1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AutoShape 5"/>
          <p:cNvCxnSpPr>
            <a:cxnSpLocks noChangeShapeType="1"/>
            <a:stCxn id="29" idx="2"/>
          </p:cNvCxnSpPr>
          <p:nvPr/>
        </p:nvCxnSpPr>
        <p:spPr bwMode="auto">
          <a:xfrm>
            <a:off x="3413481" y="2489082"/>
            <a:ext cx="5882" cy="228600"/>
          </a:xfrm>
          <a:prstGeom prst="straightConnector1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" name="AutoShape 6"/>
          <p:cNvCxnSpPr>
            <a:cxnSpLocks noChangeShapeType="1"/>
            <a:stCxn id="32" idx="2"/>
          </p:cNvCxnSpPr>
          <p:nvPr/>
        </p:nvCxnSpPr>
        <p:spPr bwMode="auto">
          <a:xfrm flipH="1">
            <a:off x="5675129" y="2489082"/>
            <a:ext cx="1471" cy="228600"/>
          </a:xfrm>
          <a:prstGeom prst="straightConnector1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6" name="AutoShape 11"/>
          <p:cNvSpPr>
            <a:spLocks noChangeArrowheads="1"/>
          </p:cNvSpPr>
          <p:nvPr/>
        </p:nvSpPr>
        <p:spPr bwMode="auto">
          <a:xfrm>
            <a:off x="265115" y="1552457"/>
            <a:ext cx="1733733" cy="9366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7" name="AutoShape 12"/>
          <p:cNvSpPr>
            <a:spLocks noChangeArrowheads="1"/>
          </p:cNvSpPr>
          <p:nvPr/>
        </p:nvSpPr>
        <p:spPr bwMode="auto">
          <a:xfrm>
            <a:off x="406284" y="1652470"/>
            <a:ext cx="1451395" cy="71120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  <a:alpha val="39999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8" name="Rectangle 13"/>
          <p:cNvSpPr>
            <a:spLocks noChangeArrowheads="1"/>
          </p:cNvSpPr>
          <p:nvPr/>
        </p:nvSpPr>
        <p:spPr bwMode="auto">
          <a:xfrm>
            <a:off x="913852" y="1743012"/>
            <a:ext cx="36420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ko-KR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1</a:t>
            </a:r>
            <a:endParaRPr lang="en-US" altLang="ko-KR" sz="2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29" name="AutoShape 14"/>
          <p:cNvSpPr>
            <a:spLocks noChangeArrowheads="1"/>
          </p:cNvSpPr>
          <p:nvPr/>
        </p:nvSpPr>
        <p:spPr bwMode="auto">
          <a:xfrm>
            <a:off x="2545879" y="1552457"/>
            <a:ext cx="1733734" cy="9366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0" name="AutoShape 15"/>
          <p:cNvSpPr>
            <a:spLocks noChangeArrowheads="1"/>
          </p:cNvSpPr>
          <p:nvPr/>
        </p:nvSpPr>
        <p:spPr bwMode="auto">
          <a:xfrm>
            <a:off x="2687048" y="1652470"/>
            <a:ext cx="1451396" cy="71120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  <a:alpha val="39999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1" name="Rectangle 16"/>
          <p:cNvSpPr>
            <a:spLocks noChangeArrowheads="1"/>
          </p:cNvSpPr>
          <p:nvPr/>
        </p:nvSpPr>
        <p:spPr bwMode="auto">
          <a:xfrm>
            <a:off x="3244615" y="1743012"/>
            <a:ext cx="36420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ko-KR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2</a:t>
            </a:r>
            <a:endParaRPr lang="en-US" altLang="ko-KR" sz="2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32" name="AutoShape 17"/>
          <p:cNvSpPr>
            <a:spLocks noChangeArrowheads="1"/>
          </p:cNvSpPr>
          <p:nvPr/>
        </p:nvSpPr>
        <p:spPr bwMode="auto">
          <a:xfrm>
            <a:off x="4808997" y="1552457"/>
            <a:ext cx="1733733" cy="9366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3" name="AutoShape 18"/>
          <p:cNvSpPr>
            <a:spLocks noChangeArrowheads="1"/>
          </p:cNvSpPr>
          <p:nvPr/>
        </p:nvSpPr>
        <p:spPr bwMode="auto">
          <a:xfrm>
            <a:off x="4950167" y="1652470"/>
            <a:ext cx="1451395" cy="71120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  <a:alpha val="39999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4" name="Rectangle 19"/>
          <p:cNvSpPr>
            <a:spLocks noChangeArrowheads="1"/>
          </p:cNvSpPr>
          <p:nvPr/>
        </p:nvSpPr>
        <p:spPr bwMode="auto">
          <a:xfrm>
            <a:off x="5457735" y="1743012"/>
            <a:ext cx="36420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ko-KR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3</a:t>
            </a:r>
            <a:endParaRPr lang="en-US" altLang="ko-KR" sz="2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cxnSp>
        <p:nvCxnSpPr>
          <p:cNvPr id="35" name="AutoShape 31"/>
          <p:cNvCxnSpPr>
            <a:cxnSpLocks noChangeShapeType="1"/>
          </p:cNvCxnSpPr>
          <p:nvPr/>
        </p:nvCxnSpPr>
        <p:spPr bwMode="auto">
          <a:xfrm>
            <a:off x="1998848" y="2020770"/>
            <a:ext cx="547030" cy="0"/>
          </a:xfrm>
          <a:prstGeom prst="straightConnector1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6" name="AutoShape 32"/>
          <p:cNvCxnSpPr>
            <a:cxnSpLocks noChangeShapeType="1"/>
          </p:cNvCxnSpPr>
          <p:nvPr/>
        </p:nvCxnSpPr>
        <p:spPr bwMode="auto">
          <a:xfrm>
            <a:off x="4279613" y="2020770"/>
            <a:ext cx="529384" cy="0"/>
          </a:xfrm>
          <a:prstGeom prst="straightConnector1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7" name="AutoShape 6"/>
          <p:cNvCxnSpPr>
            <a:cxnSpLocks noChangeShapeType="1"/>
            <a:stCxn id="38" idx="2"/>
          </p:cNvCxnSpPr>
          <p:nvPr/>
        </p:nvCxnSpPr>
        <p:spPr bwMode="auto">
          <a:xfrm flipH="1">
            <a:off x="7938049" y="2489082"/>
            <a:ext cx="1471" cy="228600"/>
          </a:xfrm>
          <a:prstGeom prst="straightConnector1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8" name="AutoShape 17"/>
          <p:cNvSpPr>
            <a:spLocks noChangeArrowheads="1"/>
          </p:cNvSpPr>
          <p:nvPr/>
        </p:nvSpPr>
        <p:spPr bwMode="auto">
          <a:xfrm>
            <a:off x="7071918" y="1552457"/>
            <a:ext cx="1733733" cy="9366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9" name="AutoShape 18"/>
          <p:cNvSpPr>
            <a:spLocks noChangeArrowheads="1"/>
          </p:cNvSpPr>
          <p:nvPr/>
        </p:nvSpPr>
        <p:spPr bwMode="auto">
          <a:xfrm>
            <a:off x="7213087" y="1652470"/>
            <a:ext cx="1451395" cy="711200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  <a:alpha val="39999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0" name="Rectangle 19"/>
          <p:cNvSpPr>
            <a:spLocks noChangeArrowheads="1"/>
          </p:cNvSpPr>
          <p:nvPr/>
        </p:nvSpPr>
        <p:spPr bwMode="auto">
          <a:xfrm>
            <a:off x="7720655" y="1743012"/>
            <a:ext cx="36420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ko-KR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4</a:t>
            </a:r>
            <a:endParaRPr lang="en-US" altLang="ko-KR" sz="2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cxnSp>
        <p:nvCxnSpPr>
          <p:cNvPr id="41" name="AutoShape 32"/>
          <p:cNvCxnSpPr>
            <a:cxnSpLocks noChangeShapeType="1"/>
          </p:cNvCxnSpPr>
          <p:nvPr/>
        </p:nvCxnSpPr>
        <p:spPr bwMode="auto">
          <a:xfrm>
            <a:off x="6542533" y="2020770"/>
            <a:ext cx="529384" cy="0"/>
          </a:xfrm>
          <a:prstGeom prst="straightConnector1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2" name="AutoShape 11"/>
          <p:cNvSpPr>
            <a:spLocks noChangeArrowheads="1"/>
          </p:cNvSpPr>
          <p:nvPr/>
        </p:nvSpPr>
        <p:spPr bwMode="auto">
          <a:xfrm>
            <a:off x="265115" y="2726164"/>
            <a:ext cx="1733733" cy="336713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square" anchor="t"/>
          <a:lstStyle/>
          <a:p>
            <a:pPr algn="ctr" latinLnBrk="0"/>
            <a:r>
              <a:rPr lang="ko-KR" altLang="en-US" dirty="0"/>
              <a:t>내가 정말 꼭 해결하고 싶은 사회적 문제 혹은 사회적으로 꼭 해결되어야 </a:t>
            </a:r>
          </a:p>
          <a:p>
            <a:pPr algn="ctr" latinLnBrk="0"/>
            <a:r>
              <a:rPr lang="ko-KR" altLang="en-US" dirty="0"/>
              <a:t>     한다고 생각하는 사회적 문제는 무엇인가를 인식</a:t>
            </a:r>
          </a:p>
        </p:txBody>
      </p:sp>
      <p:sp>
        <p:nvSpPr>
          <p:cNvPr id="43" name="AutoShape 14"/>
          <p:cNvSpPr>
            <a:spLocks noChangeArrowheads="1"/>
          </p:cNvSpPr>
          <p:nvPr/>
        </p:nvSpPr>
        <p:spPr bwMode="auto">
          <a:xfrm>
            <a:off x="2545879" y="2726164"/>
            <a:ext cx="1733734" cy="336713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square" anchor="t"/>
          <a:lstStyle/>
          <a:p>
            <a:pPr algn="ctr" latinLnBrk="0">
              <a:lnSpc>
                <a:spcPct val="150000"/>
              </a:lnSpc>
            </a:pPr>
            <a:r>
              <a:rPr lang="ko-KR" altLang="en-US" dirty="0"/>
              <a:t>정량적이고</a:t>
            </a:r>
            <a:r>
              <a:rPr lang="en-US" altLang="ko-KR" dirty="0"/>
              <a:t>, </a:t>
            </a:r>
            <a:r>
              <a:rPr lang="ko-KR" altLang="en-US" dirty="0"/>
              <a:t>구체적인 정보를 충분히 </a:t>
            </a:r>
            <a:r>
              <a:rPr lang="ko-KR" altLang="en-US" dirty="0" smtClean="0"/>
              <a:t>수집해야</a:t>
            </a:r>
            <a:r>
              <a:rPr lang="en-US" altLang="ko-KR" dirty="0" smtClean="0"/>
              <a:t>? (PPT </a:t>
            </a:r>
            <a:r>
              <a:rPr lang="en-US" altLang="ko-KR" dirty="0"/>
              <a:t>100</a:t>
            </a:r>
            <a:r>
              <a:rPr lang="ko-KR" altLang="en-US" dirty="0" smtClean="0"/>
              <a:t>장</a:t>
            </a:r>
            <a:r>
              <a:rPr lang="en-US" altLang="ko-KR" dirty="0" smtClean="0"/>
              <a:t>?) </a:t>
            </a:r>
            <a:endParaRPr lang="ko-KR" altLang="en-US" dirty="0"/>
          </a:p>
        </p:txBody>
      </p:sp>
      <p:sp>
        <p:nvSpPr>
          <p:cNvPr id="44" name="AutoShape 17"/>
          <p:cNvSpPr>
            <a:spLocks noChangeArrowheads="1"/>
          </p:cNvSpPr>
          <p:nvPr/>
        </p:nvSpPr>
        <p:spPr bwMode="auto">
          <a:xfrm>
            <a:off x="4808997" y="2726164"/>
            <a:ext cx="1733733" cy="336713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square" anchor="t"/>
          <a:lstStyle/>
          <a:p>
            <a:pPr algn="ctr" latinLnBrk="0">
              <a:lnSpc>
                <a:spcPct val="150000"/>
              </a:lnSpc>
            </a:pPr>
            <a:r>
              <a:rPr lang="ko-KR" altLang="en-US" dirty="0"/>
              <a:t>깊이 있는 성찰을 통해 사회적 문제에 관한 한 전문가 수준의 이해 </a:t>
            </a:r>
            <a:r>
              <a:rPr lang="ko-KR" altLang="en-US" dirty="0" smtClean="0"/>
              <a:t>가져야 함</a:t>
            </a:r>
            <a:endParaRPr lang="ko-KR" altLang="en-US" dirty="0"/>
          </a:p>
        </p:txBody>
      </p:sp>
      <p:sp>
        <p:nvSpPr>
          <p:cNvPr id="45" name="AutoShape 17"/>
          <p:cNvSpPr>
            <a:spLocks noChangeArrowheads="1"/>
          </p:cNvSpPr>
          <p:nvPr/>
        </p:nvSpPr>
        <p:spPr bwMode="auto">
          <a:xfrm>
            <a:off x="7071918" y="2726164"/>
            <a:ext cx="1733733" cy="336713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square" anchor="t"/>
          <a:lstStyle/>
          <a:p>
            <a:pPr algn="ctr" latinLnBrk="0"/>
            <a:r>
              <a:rPr lang="ko-KR" altLang="en-US" dirty="0"/>
              <a:t>주목하는 사회 문제에 대해 그 문제를 잘 모르는 청소년들도 설명하면 </a:t>
            </a:r>
          </a:p>
          <a:p>
            <a:pPr algn="ctr" latinLnBrk="0"/>
            <a:r>
              <a:rPr lang="ko-KR" altLang="en-US" dirty="0"/>
              <a:t>    공감할 수 </a:t>
            </a:r>
            <a:r>
              <a:rPr lang="ko-KR" altLang="en-US" dirty="0" smtClean="0"/>
              <a:t>있도록 </a:t>
            </a:r>
            <a:endParaRPr lang="en-US" altLang="ko-KR" dirty="0" smtClean="0"/>
          </a:p>
          <a:p>
            <a:pPr algn="ctr" latinLnBrk="0"/>
            <a:r>
              <a:rPr lang="ko-KR" altLang="en-US" dirty="0" smtClean="0"/>
              <a:t>잘 </a:t>
            </a:r>
            <a:r>
              <a:rPr lang="ko-KR" altLang="en-US" dirty="0"/>
              <a:t>정리해 놓아야 함 </a:t>
            </a:r>
          </a:p>
        </p:txBody>
      </p:sp>
      <p:sp>
        <p:nvSpPr>
          <p:cNvPr id="46" name="제목 1"/>
          <p:cNvSpPr txBox="1">
            <a:spLocks/>
          </p:cNvSpPr>
          <p:nvPr/>
        </p:nvSpPr>
        <p:spPr>
          <a:xfrm>
            <a:off x="395536" y="905916"/>
            <a:ext cx="8087816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2000" b="1" dirty="0" err="1">
                <a:solidFill>
                  <a:schemeClr val="tx1"/>
                </a:solidFill>
              </a:rPr>
              <a:t>사회적기업가</a:t>
            </a:r>
            <a:r>
              <a:rPr lang="ko-KR" altLang="en-US" sz="2000" b="1" dirty="0">
                <a:solidFill>
                  <a:schemeClr val="tx1"/>
                </a:solidFill>
              </a:rPr>
              <a:t> 정신</a:t>
            </a:r>
            <a:r>
              <a:rPr lang="en-US" altLang="ko-KR" sz="2000" b="1" dirty="0">
                <a:solidFill>
                  <a:schemeClr val="tx1"/>
                </a:solidFill>
              </a:rPr>
              <a:t>_ </a:t>
            </a:r>
            <a:r>
              <a:rPr lang="ko-KR" altLang="en-US" sz="2000" b="1" dirty="0" err="1">
                <a:solidFill>
                  <a:schemeClr val="tx1"/>
                </a:solidFill>
              </a:rPr>
              <a:t>사회적문제</a:t>
            </a:r>
            <a:r>
              <a:rPr lang="ko-KR" altLang="en-US" sz="2000" b="1" dirty="0">
                <a:solidFill>
                  <a:schemeClr val="tx1"/>
                </a:solidFill>
              </a:rPr>
              <a:t> 현황과 기회파악</a:t>
            </a:r>
          </a:p>
        </p:txBody>
      </p:sp>
    </p:spTree>
    <p:extLst>
      <p:ext uri="{BB962C8B-B14F-4D97-AF65-F5344CB8AC3E}">
        <p14:creationId xmlns:p14="http://schemas.microsoft.com/office/powerpoint/2010/main" val="4241264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사회적기업형</a:t>
            </a:r>
            <a:r>
              <a:rPr lang="ko-KR" altLang="en-US" dirty="0"/>
              <a:t> 사업계획서 작성법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262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6" name="제목 1"/>
          <p:cNvSpPr txBox="1">
            <a:spLocks/>
          </p:cNvSpPr>
          <p:nvPr/>
        </p:nvSpPr>
        <p:spPr>
          <a:xfrm>
            <a:off x="395536" y="905916"/>
            <a:ext cx="8087816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2000" b="1" dirty="0" err="1">
                <a:solidFill>
                  <a:schemeClr val="tx1"/>
                </a:solidFill>
              </a:rPr>
              <a:t>사회적기업가</a:t>
            </a:r>
            <a:r>
              <a:rPr lang="ko-KR" altLang="en-US" sz="2000" b="1" dirty="0">
                <a:solidFill>
                  <a:schemeClr val="tx1"/>
                </a:solidFill>
              </a:rPr>
              <a:t> 정신</a:t>
            </a:r>
            <a:r>
              <a:rPr lang="en-US" altLang="ko-KR" sz="2000" b="1" dirty="0">
                <a:solidFill>
                  <a:schemeClr val="tx1"/>
                </a:solidFill>
              </a:rPr>
              <a:t>_ </a:t>
            </a:r>
            <a:r>
              <a:rPr lang="ko-KR" altLang="en-US" sz="2000" b="1" dirty="0" err="1">
                <a:solidFill>
                  <a:schemeClr val="tx1"/>
                </a:solidFill>
              </a:rPr>
              <a:t>사회적문제</a:t>
            </a:r>
            <a:r>
              <a:rPr lang="ko-KR" altLang="en-US" sz="2000" b="1" dirty="0">
                <a:solidFill>
                  <a:schemeClr val="tx1"/>
                </a:solidFill>
              </a:rPr>
              <a:t> 현황과 기회파악</a:t>
            </a:r>
          </a:p>
        </p:txBody>
      </p:sp>
      <p:grpSp>
        <p:nvGrpSpPr>
          <p:cNvPr id="4" name="그룹 3"/>
          <p:cNvGrpSpPr/>
          <p:nvPr/>
        </p:nvGrpSpPr>
        <p:grpSpPr>
          <a:xfrm>
            <a:off x="253335" y="1514476"/>
            <a:ext cx="8564303" cy="4063999"/>
            <a:chOff x="253335" y="1514476"/>
            <a:chExt cx="8564303" cy="4063999"/>
          </a:xfrm>
        </p:grpSpPr>
        <p:sp>
          <p:nvSpPr>
            <p:cNvPr id="5" name="오른쪽 화살표 4"/>
            <p:cNvSpPr/>
            <p:nvPr/>
          </p:nvSpPr>
          <p:spPr>
            <a:xfrm>
              <a:off x="893524" y="1514476"/>
              <a:ext cx="7283926" cy="4063999"/>
            </a:xfrm>
            <a:prstGeom prst="rightArrow">
              <a:avLst/>
            </a:prstGeom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자유형 7"/>
            <p:cNvSpPr/>
            <p:nvPr/>
          </p:nvSpPr>
          <p:spPr>
            <a:xfrm>
              <a:off x="253335" y="2733675"/>
              <a:ext cx="1511347" cy="1625600"/>
            </a:xfrm>
            <a:custGeom>
              <a:avLst/>
              <a:gdLst>
                <a:gd name="connsiteX0" fmla="*/ 0 w 1511347"/>
                <a:gd name="connsiteY0" fmla="*/ 251896 h 1625600"/>
                <a:gd name="connsiteX1" fmla="*/ 251896 w 1511347"/>
                <a:gd name="connsiteY1" fmla="*/ 0 h 1625600"/>
                <a:gd name="connsiteX2" fmla="*/ 1259451 w 1511347"/>
                <a:gd name="connsiteY2" fmla="*/ 0 h 1625600"/>
                <a:gd name="connsiteX3" fmla="*/ 1511347 w 1511347"/>
                <a:gd name="connsiteY3" fmla="*/ 251896 h 1625600"/>
                <a:gd name="connsiteX4" fmla="*/ 1511347 w 1511347"/>
                <a:gd name="connsiteY4" fmla="*/ 1373704 h 1625600"/>
                <a:gd name="connsiteX5" fmla="*/ 1259451 w 1511347"/>
                <a:gd name="connsiteY5" fmla="*/ 1625600 h 1625600"/>
                <a:gd name="connsiteX6" fmla="*/ 251896 w 1511347"/>
                <a:gd name="connsiteY6" fmla="*/ 1625600 h 1625600"/>
                <a:gd name="connsiteX7" fmla="*/ 0 w 1511347"/>
                <a:gd name="connsiteY7" fmla="*/ 1373704 h 1625600"/>
                <a:gd name="connsiteX8" fmla="*/ 0 w 1511347"/>
                <a:gd name="connsiteY8" fmla="*/ 251896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11347" h="1625600">
                  <a:moveTo>
                    <a:pt x="0" y="251896"/>
                  </a:moveTo>
                  <a:cubicBezTo>
                    <a:pt x="0" y="112778"/>
                    <a:pt x="112778" y="0"/>
                    <a:pt x="251896" y="0"/>
                  </a:cubicBezTo>
                  <a:lnTo>
                    <a:pt x="1259451" y="0"/>
                  </a:lnTo>
                  <a:cubicBezTo>
                    <a:pt x="1398569" y="0"/>
                    <a:pt x="1511347" y="112778"/>
                    <a:pt x="1511347" y="251896"/>
                  </a:cubicBezTo>
                  <a:lnTo>
                    <a:pt x="1511347" y="1373704"/>
                  </a:lnTo>
                  <a:cubicBezTo>
                    <a:pt x="1511347" y="1512822"/>
                    <a:pt x="1398569" y="1625600"/>
                    <a:pt x="1259451" y="1625600"/>
                  </a:cubicBezTo>
                  <a:lnTo>
                    <a:pt x="251896" y="1625600"/>
                  </a:lnTo>
                  <a:cubicBezTo>
                    <a:pt x="112778" y="1625600"/>
                    <a:pt x="0" y="1512822"/>
                    <a:pt x="0" y="1373704"/>
                  </a:cubicBezTo>
                  <a:lnTo>
                    <a:pt x="0" y="251896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4738" tIns="134738" rIns="134738" bIns="134738" numCol="1" spcCol="1270" anchor="ctr" anchorCtr="0">
              <a:noAutofit/>
            </a:bodyPr>
            <a:lstStyle/>
            <a:p>
              <a:pPr lvl="0" algn="ctr" defTabSz="711200" latinLnBrk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1600" b="1" kern="1200" dirty="0" smtClean="0">
                  <a:latin typeface="+mn-ea"/>
                  <a:ea typeface="+mn-ea"/>
                  <a:cs typeface="Arial" pitchFamily="34" charset="0"/>
                </a:rPr>
                <a:t>문제의 근본 원인 파악 </a:t>
              </a:r>
              <a:endParaRPr lang="en-US" altLang="ko-KR" sz="1600" b="1" kern="1200" dirty="0" smtClean="0">
                <a:latin typeface="+mn-ea"/>
                <a:ea typeface="+mn-ea"/>
                <a:cs typeface="Arial" pitchFamily="34" charset="0"/>
              </a:endParaRPr>
            </a:p>
            <a:p>
              <a:pPr lvl="0" algn="ctr" defTabSz="711200" latinLnBrk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ko-KR" sz="1600" b="1" kern="1200" dirty="0" smtClean="0">
                  <a:latin typeface="+mn-ea"/>
                  <a:ea typeface="+mn-ea"/>
                  <a:cs typeface="Arial" pitchFamily="34" charset="0"/>
                </a:rPr>
                <a:t>(5-why, </a:t>
              </a:r>
              <a:r>
                <a:rPr lang="ko-KR" altLang="en-US" sz="1600" b="1" kern="1200" dirty="0" err="1" smtClean="0">
                  <a:latin typeface="+mn-ea"/>
                  <a:ea typeface="+mn-ea"/>
                  <a:cs typeface="Arial" pitchFamily="34" charset="0"/>
                </a:rPr>
                <a:t>이슈트리</a:t>
              </a:r>
              <a:r>
                <a:rPr lang="en-US" altLang="ko-KR" sz="1600" b="1" kern="1200" dirty="0" smtClean="0">
                  <a:latin typeface="+mn-ea"/>
                  <a:ea typeface="+mn-ea"/>
                  <a:cs typeface="Arial" pitchFamily="34" charset="0"/>
                </a:rPr>
                <a:t>, </a:t>
              </a:r>
              <a:r>
                <a:rPr lang="ko-KR" altLang="en-US" sz="1600" b="1" kern="1200" dirty="0" smtClean="0">
                  <a:latin typeface="+mn-ea"/>
                  <a:ea typeface="+mn-ea"/>
                  <a:cs typeface="Arial" pitchFamily="34" charset="0"/>
                </a:rPr>
                <a:t>브레인 </a:t>
              </a:r>
              <a:r>
                <a:rPr lang="ko-KR" altLang="en-US" sz="1600" b="1" kern="1200" dirty="0" err="1" smtClean="0">
                  <a:latin typeface="+mn-ea"/>
                  <a:ea typeface="+mn-ea"/>
                  <a:cs typeface="Arial" pitchFamily="34" charset="0"/>
                </a:rPr>
                <a:t>스토밍</a:t>
              </a:r>
              <a:r>
                <a:rPr lang="en-US" altLang="ko-KR" sz="1600" b="1" kern="1200" dirty="0" smtClean="0">
                  <a:latin typeface="+mn-ea"/>
                  <a:ea typeface="+mn-ea"/>
                  <a:cs typeface="Arial" pitchFamily="34" charset="0"/>
                </a:rPr>
                <a:t>) </a:t>
              </a:r>
              <a:endParaRPr lang="ko-KR" altLang="en-US" sz="1600" b="1" kern="1200" dirty="0">
                <a:latin typeface="+mn-ea"/>
                <a:ea typeface="+mn-ea"/>
              </a:endParaRPr>
            </a:p>
          </p:txBody>
        </p:sp>
        <p:sp>
          <p:nvSpPr>
            <p:cNvPr id="9" name="자유형 8"/>
            <p:cNvSpPr/>
            <p:nvPr/>
          </p:nvSpPr>
          <p:spPr>
            <a:xfrm>
              <a:off x="2016574" y="2733675"/>
              <a:ext cx="1511347" cy="1625600"/>
            </a:xfrm>
            <a:custGeom>
              <a:avLst/>
              <a:gdLst>
                <a:gd name="connsiteX0" fmla="*/ 0 w 1511347"/>
                <a:gd name="connsiteY0" fmla="*/ 251896 h 1625600"/>
                <a:gd name="connsiteX1" fmla="*/ 251896 w 1511347"/>
                <a:gd name="connsiteY1" fmla="*/ 0 h 1625600"/>
                <a:gd name="connsiteX2" fmla="*/ 1259451 w 1511347"/>
                <a:gd name="connsiteY2" fmla="*/ 0 h 1625600"/>
                <a:gd name="connsiteX3" fmla="*/ 1511347 w 1511347"/>
                <a:gd name="connsiteY3" fmla="*/ 251896 h 1625600"/>
                <a:gd name="connsiteX4" fmla="*/ 1511347 w 1511347"/>
                <a:gd name="connsiteY4" fmla="*/ 1373704 h 1625600"/>
                <a:gd name="connsiteX5" fmla="*/ 1259451 w 1511347"/>
                <a:gd name="connsiteY5" fmla="*/ 1625600 h 1625600"/>
                <a:gd name="connsiteX6" fmla="*/ 251896 w 1511347"/>
                <a:gd name="connsiteY6" fmla="*/ 1625600 h 1625600"/>
                <a:gd name="connsiteX7" fmla="*/ 0 w 1511347"/>
                <a:gd name="connsiteY7" fmla="*/ 1373704 h 1625600"/>
                <a:gd name="connsiteX8" fmla="*/ 0 w 1511347"/>
                <a:gd name="connsiteY8" fmla="*/ 251896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11347" h="1625600">
                  <a:moveTo>
                    <a:pt x="0" y="251896"/>
                  </a:moveTo>
                  <a:cubicBezTo>
                    <a:pt x="0" y="112778"/>
                    <a:pt x="112778" y="0"/>
                    <a:pt x="251896" y="0"/>
                  </a:cubicBezTo>
                  <a:lnTo>
                    <a:pt x="1259451" y="0"/>
                  </a:lnTo>
                  <a:cubicBezTo>
                    <a:pt x="1398569" y="0"/>
                    <a:pt x="1511347" y="112778"/>
                    <a:pt x="1511347" y="251896"/>
                  </a:cubicBezTo>
                  <a:lnTo>
                    <a:pt x="1511347" y="1373704"/>
                  </a:lnTo>
                  <a:cubicBezTo>
                    <a:pt x="1511347" y="1512822"/>
                    <a:pt x="1398569" y="1625600"/>
                    <a:pt x="1259451" y="1625600"/>
                  </a:cubicBezTo>
                  <a:lnTo>
                    <a:pt x="251896" y="1625600"/>
                  </a:lnTo>
                  <a:cubicBezTo>
                    <a:pt x="112778" y="1625600"/>
                    <a:pt x="0" y="1512822"/>
                    <a:pt x="0" y="1373704"/>
                  </a:cubicBezTo>
                  <a:lnTo>
                    <a:pt x="0" y="251896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4738" tIns="134738" rIns="134738" bIns="134738" numCol="1" spcCol="1270" anchor="ctr" anchorCtr="0">
              <a:noAutofit/>
            </a:bodyPr>
            <a:lstStyle/>
            <a:p>
              <a:pPr lvl="0" algn="ctr" defTabSz="711200" latinLnBrk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1600" b="1" kern="1200" dirty="0" smtClean="0">
                  <a:latin typeface="+mn-ea"/>
                  <a:ea typeface="+mn-ea"/>
                  <a:cs typeface="Arial" pitchFamily="34" charset="0"/>
                </a:rPr>
                <a:t>시장</a:t>
              </a:r>
              <a:r>
                <a:rPr lang="en-US" altLang="ko-KR" sz="1600" b="1" kern="1200" dirty="0" smtClean="0">
                  <a:latin typeface="+mn-ea"/>
                  <a:ea typeface="+mn-ea"/>
                  <a:cs typeface="Arial" pitchFamily="34" charset="0"/>
                </a:rPr>
                <a:t>, </a:t>
              </a:r>
              <a:r>
                <a:rPr lang="ko-KR" altLang="en-US" sz="1600" b="1" kern="1200" dirty="0" smtClean="0">
                  <a:latin typeface="+mn-ea"/>
                  <a:ea typeface="+mn-ea"/>
                  <a:cs typeface="Arial" pitchFamily="34" charset="0"/>
                </a:rPr>
                <a:t>시민사회</a:t>
              </a:r>
              <a:r>
                <a:rPr lang="en-US" altLang="ko-KR" sz="1600" b="1" kern="1200" dirty="0" smtClean="0">
                  <a:latin typeface="+mn-ea"/>
                  <a:ea typeface="+mn-ea"/>
                  <a:cs typeface="Arial" pitchFamily="34" charset="0"/>
                </a:rPr>
                <a:t>, </a:t>
              </a:r>
              <a:r>
                <a:rPr lang="ko-KR" altLang="en-US" sz="1600" b="1" kern="1200" dirty="0" smtClean="0">
                  <a:latin typeface="+mn-ea"/>
                  <a:ea typeface="+mn-ea"/>
                  <a:cs typeface="Arial" pitchFamily="34" charset="0"/>
                </a:rPr>
                <a:t>정부가 이 문제에 대해 어떤 해결 방향을 취했는가</a:t>
              </a:r>
              <a:r>
                <a:rPr lang="en-US" altLang="ko-KR" sz="1600" b="1" kern="1200" dirty="0" smtClean="0">
                  <a:latin typeface="+mn-ea"/>
                  <a:ea typeface="+mn-ea"/>
                  <a:cs typeface="Arial" pitchFamily="34" charset="0"/>
                </a:rPr>
                <a:t> </a:t>
              </a:r>
              <a:r>
                <a:rPr lang="ko-KR" altLang="en-US" sz="1600" b="1" kern="1200" dirty="0" smtClean="0">
                  <a:latin typeface="+mn-ea"/>
                  <a:ea typeface="+mn-ea"/>
                  <a:cs typeface="Arial" pitchFamily="34" charset="0"/>
                </a:rPr>
                <a:t>파악</a:t>
              </a:r>
              <a:endParaRPr lang="ko-KR" altLang="en-US" sz="1600" b="1" kern="1200" dirty="0">
                <a:latin typeface="+mn-ea"/>
                <a:ea typeface="+mn-ea"/>
              </a:endParaRPr>
            </a:p>
          </p:txBody>
        </p:sp>
        <p:sp>
          <p:nvSpPr>
            <p:cNvPr id="10" name="자유형 9"/>
            <p:cNvSpPr/>
            <p:nvPr/>
          </p:nvSpPr>
          <p:spPr>
            <a:xfrm>
              <a:off x="3779813" y="2733675"/>
              <a:ext cx="1511347" cy="1625600"/>
            </a:xfrm>
            <a:custGeom>
              <a:avLst/>
              <a:gdLst>
                <a:gd name="connsiteX0" fmla="*/ 0 w 1511347"/>
                <a:gd name="connsiteY0" fmla="*/ 251896 h 1625600"/>
                <a:gd name="connsiteX1" fmla="*/ 251896 w 1511347"/>
                <a:gd name="connsiteY1" fmla="*/ 0 h 1625600"/>
                <a:gd name="connsiteX2" fmla="*/ 1259451 w 1511347"/>
                <a:gd name="connsiteY2" fmla="*/ 0 h 1625600"/>
                <a:gd name="connsiteX3" fmla="*/ 1511347 w 1511347"/>
                <a:gd name="connsiteY3" fmla="*/ 251896 h 1625600"/>
                <a:gd name="connsiteX4" fmla="*/ 1511347 w 1511347"/>
                <a:gd name="connsiteY4" fmla="*/ 1373704 h 1625600"/>
                <a:gd name="connsiteX5" fmla="*/ 1259451 w 1511347"/>
                <a:gd name="connsiteY5" fmla="*/ 1625600 h 1625600"/>
                <a:gd name="connsiteX6" fmla="*/ 251896 w 1511347"/>
                <a:gd name="connsiteY6" fmla="*/ 1625600 h 1625600"/>
                <a:gd name="connsiteX7" fmla="*/ 0 w 1511347"/>
                <a:gd name="connsiteY7" fmla="*/ 1373704 h 1625600"/>
                <a:gd name="connsiteX8" fmla="*/ 0 w 1511347"/>
                <a:gd name="connsiteY8" fmla="*/ 251896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11347" h="1625600">
                  <a:moveTo>
                    <a:pt x="0" y="251896"/>
                  </a:moveTo>
                  <a:cubicBezTo>
                    <a:pt x="0" y="112778"/>
                    <a:pt x="112778" y="0"/>
                    <a:pt x="251896" y="0"/>
                  </a:cubicBezTo>
                  <a:lnTo>
                    <a:pt x="1259451" y="0"/>
                  </a:lnTo>
                  <a:cubicBezTo>
                    <a:pt x="1398569" y="0"/>
                    <a:pt x="1511347" y="112778"/>
                    <a:pt x="1511347" y="251896"/>
                  </a:cubicBezTo>
                  <a:lnTo>
                    <a:pt x="1511347" y="1373704"/>
                  </a:lnTo>
                  <a:cubicBezTo>
                    <a:pt x="1511347" y="1512822"/>
                    <a:pt x="1398569" y="1625600"/>
                    <a:pt x="1259451" y="1625600"/>
                  </a:cubicBezTo>
                  <a:lnTo>
                    <a:pt x="251896" y="1625600"/>
                  </a:lnTo>
                  <a:cubicBezTo>
                    <a:pt x="112778" y="1625600"/>
                    <a:pt x="0" y="1512822"/>
                    <a:pt x="0" y="1373704"/>
                  </a:cubicBezTo>
                  <a:lnTo>
                    <a:pt x="0" y="251896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4738" tIns="134738" rIns="134738" bIns="134738" numCol="1" spcCol="1270" anchor="ctr" anchorCtr="0">
              <a:noAutofit/>
            </a:bodyPr>
            <a:lstStyle/>
            <a:p>
              <a:pPr lvl="0" algn="ctr" defTabSz="711200" latinLnBrk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1600" b="1" kern="1200" dirty="0" smtClean="0">
                  <a:latin typeface="+mn-ea"/>
                  <a:ea typeface="+mn-ea"/>
                  <a:cs typeface="Arial" pitchFamily="34" charset="0"/>
                </a:rPr>
                <a:t>문제 해결의 아이디어를 다양하게 도출 </a:t>
              </a:r>
              <a:endParaRPr lang="ko-KR" altLang="en-US" sz="1600" b="1" kern="1200" dirty="0">
                <a:latin typeface="+mn-ea"/>
                <a:ea typeface="+mn-ea"/>
              </a:endParaRPr>
            </a:p>
          </p:txBody>
        </p:sp>
        <p:sp>
          <p:nvSpPr>
            <p:cNvPr id="11" name="자유형 10"/>
            <p:cNvSpPr/>
            <p:nvPr/>
          </p:nvSpPr>
          <p:spPr>
            <a:xfrm>
              <a:off x="5543052" y="2733675"/>
              <a:ext cx="1511347" cy="1625600"/>
            </a:xfrm>
            <a:custGeom>
              <a:avLst/>
              <a:gdLst>
                <a:gd name="connsiteX0" fmla="*/ 0 w 1511347"/>
                <a:gd name="connsiteY0" fmla="*/ 251896 h 1625600"/>
                <a:gd name="connsiteX1" fmla="*/ 251896 w 1511347"/>
                <a:gd name="connsiteY1" fmla="*/ 0 h 1625600"/>
                <a:gd name="connsiteX2" fmla="*/ 1259451 w 1511347"/>
                <a:gd name="connsiteY2" fmla="*/ 0 h 1625600"/>
                <a:gd name="connsiteX3" fmla="*/ 1511347 w 1511347"/>
                <a:gd name="connsiteY3" fmla="*/ 251896 h 1625600"/>
                <a:gd name="connsiteX4" fmla="*/ 1511347 w 1511347"/>
                <a:gd name="connsiteY4" fmla="*/ 1373704 h 1625600"/>
                <a:gd name="connsiteX5" fmla="*/ 1259451 w 1511347"/>
                <a:gd name="connsiteY5" fmla="*/ 1625600 h 1625600"/>
                <a:gd name="connsiteX6" fmla="*/ 251896 w 1511347"/>
                <a:gd name="connsiteY6" fmla="*/ 1625600 h 1625600"/>
                <a:gd name="connsiteX7" fmla="*/ 0 w 1511347"/>
                <a:gd name="connsiteY7" fmla="*/ 1373704 h 1625600"/>
                <a:gd name="connsiteX8" fmla="*/ 0 w 1511347"/>
                <a:gd name="connsiteY8" fmla="*/ 251896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11347" h="1625600">
                  <a:moveTo>
                    <a:pt x="0" y="251896"/>
                  </a:moveTo>
                  <a:cubicBezTo>
                    <a:pt x="0" y="112778"/>
                    <a:pt x="112778" y="0"/>
                    <a:pt x="251896" y="0"/>
                  </a:cubicBezTo>
                  <a:lnTo>
                    <a:pt x="1259451" y="0"/>
                  </a:lnTo>
                  <a:cubicBezTo>
                    <a:pt x="1398569" y="0"/>
                    <a:pt x="1511347" y="112778"/>
                    <a:pt x="1511347" y="251896"/>
                  </a:cubicBezTo>
                  <a:lnTo>
                    <a:pt x="1511347" y="1373704"/>
                  </a:lnTo>
                  <a:cubicBezTo>
                    <a:pt x="1511347" y="1512822"/>
                    <a:pt x="1398569" y="1625600"/>
                    <a:pt x="1259451" y="1625600"/>
                  </a:cubicBezTo>
                  <a:lnTo>
                    <a:pt x="251896" y="1625600"/>
                  </a:lnTo>
                  <a:cubicBezTo>
                    <a:pt x="112778" y="1625600"/>
                    <a:pt x="0" y="1512822"/>
                    <a:pt x="0" y="1373704"/>
                  </a:cubicBezTo>
                  <a:lnTo>
                    <a:pt x="0" y="251896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4738" tIns="134738" rIns="134738" bIns="134738" numCol="1" spcCol="1270" anchor="ctr" anchorCtr="0">
              <a:noAutofit/>
            </a:bodyPr>
            <a:lstStyle/>
            <a:p>
              <a:pPr lvl="0" algn="ctr" defTabSz="711200" latinLnBrk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1600" b="1" kern="1200" dirty="0" smtClean="0">
                  <a:latin typeface="+mn-ea"/>
                  <a:ea typeface="+mn-ea"/>
                  <a:cs typeface="Arial" pitchFamily="34" charset="0"/>
                </a:rPr>
                <a:t>아이디어 중 수요를 창출하는 아이디어를 기회로 파악</a:t>
              </a:r>
              <a:endParaRPr lang="ko-KR" altLang="en-US" sz="1600" b="1" kern="1200" dirty="0">
                <a:latin typeface="+mn-ea"/>
                <a:ea typeface="+mn-ea"/>
              </a:endParaRPr>
            </a:p>
          </p:txBody>
        </p:sp>
        <p:sp>
          <p:nvSpPr>
            <p:cNvPr id="12" name="자유형 11"/>
            <p:cNvSpPr/>
            <p:nvPr/>
          </p:nvSpPr>
          <p:spPr>
            <a:xfrm>
              <a:off x="7306291" y="2733675"/>
              <a:ext cx="1511347" cy="1625600"/>
            </a:xfrm>
            <a:custGeom>
              <a:avLst/>
              <a:gdLst>
                <a:gd name="connsiteX0" fmla="*/ 0 w 1511347"/>
                <a:gd name="connsiteY0" fmla="*/ 251896 h 1625600"/>
                <a:gd name="connsiteX1" fmla="*/ 251896 w 1511347"/>
                <a:gd name="connsiteY1" fmla="*/ 0 h 1625600"/>
                <a:gd name="connsiteX2" fmla="*/ 1259451 w 1511347"/>
                <a:gd name="connsiteY2" fmla="*/ 0 h 1625600"/>
                <a:gd name="connsiteX3" fmla="*/ 1511347 w 1511347"/>
                <a:gd name="connsiteY3" fmla="*/ 251896 h 1625600"/>
                <a:gd name="connsiteX4" fmla="*/ 1511347 w 1511347"/>
                <a:gd name="connsiteY4" fmla="*/ 1373704 h 1625600"/>
                <a:gd name="connsiteX5" fmla="*/ 1259451 w 1511347"/>
                <a:gd name="connsiteY5" fmla="*/ 1625600 h 1625600"/>
                <a:gd name="connsiteX6" fmla="*/ 251896 w 1511347"/>
                <a:gd name="connsiteY6" fmla="*/ 1625600 h 1625600"/>
                <a:gd name="connsiteX7" fmla="*/ 0 w 1511347"/>
                <a:gd name="connsiteY7" fmla="*/ 1373704 h 1625600"/>
                <a:gd name="connsiteX8" fmla="*/ 0 w 1511347"/>
                <a:gd name="connsiteY8" fmla="*/ 251896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11347" h="1625600">
                  <a:moveTo>
                    <a:pt x="0" y="251896"/>
                  </a:moveTo>
                  <a:cubicBezTo>
                    <a:pt x="0" y="112778"/>
                    <a:pt x="112778" y="0"/>
                    <a:pt x="251896" y="0"/>
                  </a:cubicBezTo>
                  <a:lnTo>
                    <a:pt x="1259451" y="0"/>
                  </a:lnTo>
                  <a:cubicBezTo>
                    <a:pt x="1398569" y="0"/>
                    <a:pt x="1511347" y="112778"/>
                    <a:pt x="1511347" y="251896"/>
                  </a:cubicBezTo>
                  <a:lnTo>
                    <a:pt x="1511347" y="1373704"/>
                  </a:lnTo>
                  <a:cubicBezTo>
                    <a:pt x="1511347" y="1512822"/>
                    <a:pt x="1398569" y="1625600"/>
                    <a:pt x="1259451" y="1625600"/>
                  </a:cubicBezTo>
                  <a:lnTo>
                    <a:pt x="251896" y="1625600"/>
                  </a:lnTo>
                  <a:cubicBezTo>
                    <a:pt x="112778" y="1625600"/>
                    <a:pt x="0" y="1512822"/>
                    <a:pt x="0" y="1373704"/>
                  </a:cubicBezTo>
                  <a:lnTo>
                    <a:pt x="0" y="251896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4738" tIns="134738" rIns="134738" bIns="134738" numCol="1" spcCol="1270" anchor="ctr" anchorCtr="0">
              <a:noAutofit/>
            </a:bodyPr>
            <a:lstStyle/>
            <a:p>
              <a:pPr lvl="0" algn="ctr" defTabSz="711200" latinLnBrk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1600" b="1" kern="1200" smtClean="0">
                  <a:latin typeface="+mn-ea"/>
                  <a:ea typeface="+mn-ea"/>
                  <a:cs typeface="Arial" pitchFamily="34" charset="0"/>
                </a:rPr>
                <a:t>기회의 기존 비즈니스 모델과의 차별성 </a:t>
              </a:r>
              <a:endParaRPr lang="ko-KR" altLang="en-US" sz="1600" b="1" kern="1200" dirty="0">
                <a:latin typeface="+mn-ea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0139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 err="1"/>
              <a:t>사회적기업형</a:t>
            </a:r>
            <a:r>
              <a:rPr lang="ko-KR" altLang="en-US" dirty="0"/>
              <a:t> 사업계획서 작성법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263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6" name="제목 1"/>
          <p:cNvSpPr txBox="1">
            <a:spLocks/>
          </p:cNvSpPr>
          <p:nvPr/>
        </p:nvSpPr>
        <p:spPr>
          <a:xfrm>
            <a:off x="395536" y="905916"/>
            <a:ext cx="8087816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2000" b="1" dirty="0" err="1">
                <a:solidFill>
                  <a:schemeClr val="tx1"/>
                </a:solidFill>
              </a:rPr>
              <a:t>사회적기업가</a:t>
            </a:r>
            <a:r>
              <a:rPr lang="ko-KR" altLang="en-US" sz="2000" b="1" dirty="0">
                <a:solidFill>
                  <a:schemeClr val="tx1"/>
                </a:solidFill>
              </a:rPr>
              <a:t> 정신</a:t>
            </a:r>
            <a:r>
              <a:rPr lang="en-US" altLang="ko-KR" sz="2000" b="1" dirty="0">
                <a:solidFill>
                  <a:schemeClr val="tx1"/>
                </a:solidFill>
              </a:rPr>
              <a:t>_ </a:t>
            </a:r>
            <a:r>
              <a:rPr lang="ko-KR" altLang="en-US" sz="2000" b="1" dirty="0">
                <a:solidFill>
                  <a:schemeClr val="tx1"/>
                </a:solidFill>
              </a:rPr>
              <a:t>창업 동기와 추진 의지 </a:t>
            </a:r>
          </a:p>
        </p:txBody>
      </p:sp>
      <p:pic>
        <p:nvPicPr>
          <p:cNvPr id="8" name="Picture 11" descr="1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34" r="9723"/>
          <a:stretch>
            <a:fillRect/>
          </a:stretch>
        </p:blipFill>
        <p:spPr bwMode="auto">
          <a:xfrm>
            <a:off x="12196" y="1916832"/>
            <a:ext cx="7728156" cy="4941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D:\png아이콘\기타\Search4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10" y="5085188"/>
            <a:ext cx="1500187" cy="150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직사각형 4"/>
          <p:cNvSpPr/>
          <p:nvPr/>
        </p:nvSpPr>
        <p:spPr>
          <a:xfrm>
            <a:off x="1123901" y="2654241"/>
            <a:ext cx="583264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b="1" dirty="0"/>
              <a:t>왜 </a:t>
            </a:r>
            <a:r>
              <a:rPr lang="ko-KR" altLang="en-US" sz="2400" b="1" dirty="0" err="1"/>
              <a:t>사회적기업</a:t>
            </a:r>
            <a:r>
              <a:rPr lang="ko-KR" altLang="en-US" sz="2400" b="1" dirty="0"/>
              <a:t> 창업 하려고 하는가</a:t>
            </a:r>
            <a:r>
              <a:rPr lang="en-US" altLang="ko-KR" sz="2400" b="1" dirty="0"/>
              <a:t>? </a:t>
            </a:r>
            <a:endParaRPr lang="en-US" altLang="ko-KR" sz="2400" b="1" dirty="0" smtClean="0"/>
          </a:p>
          <a:p>
            <a:pPr>
              <a:lnSpc>
                <a:spcPct val="150000"/>
              </a:lnSpc>
            </a:pPr>
            <a:endParaRPr lang="en-US" altLang="ko-KR" sz="2400" b="1" dirty="0"/>
          </a:p>
          <a:p>
            <a:pPr>
              <a:lnSpc>
                <a:spcPct val="150000"/>
              </a:lnSpc>
            </a:pPr>
            <a:r>
              <a:rPr lang="ko-KR" altLang="en-US" sz="2400" b="1" dirty="0" smtClean="0"/>
              <a:t>창업 </a:t>
            </a:r>
            <a:r>
              <a:rPr lang="ko-KR" altLang="en-US" sz="2400" b="1" dirty="0"/>
              <a:t>추진 의지 </a:t>
            </a:r>
            <a:endParaRPr lang="en-US" altLang="ko-KR" sz="2400" b="1" dirty="0" smtClean="0"/>
          </a:p>
          <a:p>
            <a:pPr>
              <a:lnSpc>
                <a:spcPct val="150000"/>
              </a:lnSpc>
            </a:pPr>
            <a:endParaRPr lang="ko-KR" altLang="en-US" sz="2400" b="1" dirty="0"/>
          </a:p>
          <a:p>
            <a:pPr>
              <a:lnSpc>
                <a:spcPct val="150000"/>
              </a:lnSpc>
            </a:pPr>
            <a:r>
              <a:rPr lang="ko-KR" altLang="en-US" sz="2400" b="1" dirty="0" smtClean="0"/>
              <a:t>본인이 </a:t>
            </a:r>
            <a:r>
              <a:rPr lang="ko-KR" altLang="en-US" sz="2400" b="1" dirty="0"/>
              <a:t>생각하는 </a:t>
            </a:r>
            <a:r>
              <a:rPr lang="ko-KR" altLang="en-US" sz="2400" b="1" dirty="0" err="1"/>
              <a:t>사회적기업가</a:t>
            </a:r>
            <a:r>
              <a:rPr lang="ko-KR" altLang="en-US" sz="2400" b="1" dirty="0"/>
              <a:t> 정신은</a:t>
            </a:r>
            <a:r>
              <a:rPr lang="en-US" altLang="ko-KR" sz="2400" b="1" dirty="0"/>
              <a:t>? </a:t>
            </a:r>
          </a:p>
        </p:txBody>
      </p:sp>
      <p:pic>
        <p:nvPicPr>
          <p:cNvPr id="11" name="Picture 52" descr="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0000">
            <a:off x="452085" y="2726133"/>
            <a:ext cx="623887" cy="51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3" descr="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77764">
            <a:off x="462697" y="3762250"/>
            <a:ext cx="649287" cy="538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55" descr="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38819">
            <a:off x="472337" y="4856478"/>
            <a:ext cx="676275" cy="55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6699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 smtClean="0"/>
              <a:t>사회적기업형</a:t>
            </a:r>
            <a:r>
              <a:rPr lang="ko-KR" altLang="en-US" dirty="0" smtClean="0"/>
              <a:t> 사업계획서 작성법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264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395536" y="905916"/>
            <a:ext cx="8087816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2000" b="1" dirty="0">
                <a:solidFill>
                  <a:schemeClr val="tx1"/>
                </a:solidFill>
              </a:rPr>
              <a:t>회사 개요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743188" y="1628804"/>
            <a:ext cx="7657629" cy="4621171"/>
            <a:chOff x="611560" y="1628800"/>
            <a:chExt cx="7657629" cy="3454907"/>
          </a:xfrm>
        </p:grpSpPr>
        <p:pic>
          <p:nvPicPr>
            <p:cNvPr id="15" name="Picture 6" descr="61"/>
            <p:cNvPicPr>
              <a:picLocks noChangeAspect="1" noChangeArrowheads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44"/>
            <a:stretch>
              <a:fillRect/>
            </a:stretch>
          </p:blipFill>
          <p:spPr bwMode="auto">
            <a:xfrm>
              <a:off x="2555776" y="1628800"/>
              <a:ext cx="5713413" cy="34549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7" descr="61"/>
            <p:cNvPicPr>
              <a:picLocks noChangeAspect="1" noChangeArrowheads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2682"/>
            <a:stretch>
              <a:fillRect/>
            </a:stretch>
          </p:blipFill>
          <p:spPr bwMode="auto">
            <a:xfrm>
              <a:off x="611560" y="1628800"/>
              <a:ext cx="5468938" cy="34549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" name="직사각형 6"/>
          <p:cNvSpPr/>
          <p:nvPr/>
        </p:nvSpPr>
        <p:spPr>
          <a:xfrm>
            <a:off x="1195387" y="2204864"/>
            <a:ext cx="675322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ko-KR" altLang="en-US" b="1" dirty="0"/>
              <a:t>회사 개요 </a:t>
            </a:r>
            <a:r>
              <a:rPr lang="en-US" altLang="ko-KR" b="1" dirty="0"/>
              <a:t>: </a:t>
            </a:r>
            <a:r>
              <a:rPr lang="ko-KR" altLang="en-US" b="1" dirty="0"/>
              <a:t>회사명</a:t>
            </a:r>
            <a:r>
              <a:rPr lang="en-US" altLang="ko-KR" b="1" dirty="0"/>
              <a:t>(</a:t>
            </a:r>
            <a:r>
              <a:rPr lang="ko-KR" altLang="en-US" b="1" dirty="0" err="1"/>
              <a:t>아이템명</a:t>
            </a:r>
            <a:r>
              <a:rPr lang="en-US" altLang="ko-KR" b="1" dirty="0"/>
              <a:t>)</a:t>
            </a:r>
            <a:r>
              <a:rPr lang="ko-KR" altLang="en-US" b="1" dirty="0"/>
              <a:t>은 </a:t>
            </a:r>
            <a:r>
              <a:rPr lang="ko-KR" altLang="en-US" b="1" dirty="0" err="1"/>
              <a:t>컨셉을</a:t>
            </a:r>
            <a:r>
              <a:rPr lang="ko-KR" altLang="en-US" b="1" dirty="0"/>
              <a:t> 담고</a:t>
            </a:r>
            <a:r>
              <a:rPr lang="en-US" altLang="ko-KR" b="1" dirty="0"/>
              <a:t>, </a:t>
            </a:r>
            <a:r>
              <a:rPr lang="ko-KR" altLang="en-US" b="1" dirty="0"/>
              <a:t>명확화</a:t>
            </a:r>
            <a:r>
              <a:rPr lang="en-US" altLang="ko-KR" b="1" dirty="0"/>
              <a:t>, </a:t>
            </a:r>
            <a:r>
              <a:rPr lang="ko-KR" altLang="en-US" b="1" dirty="0"/>
              <a:t>차별화 </a:t>
            </a:r>
            <a:r>
              <a:rPr lang="ko-KR" altLang="en-US" b="1" dirty="0" smtClean="0"/>
              <a:t>필요</a:t>
            </a:r>
            <a:endParaRPr lang="en-US" altLang="ko-KR" b="1" dirty="0" smtClean="0"/>
          </a:p>
          <a:p>
            <a:pPr marL="342900" indent="-342900">
              <a:buFont typeface="+mj-lt"/>
              <a:buAutoNum type="arabicPeriod"/>
            </a:pPr>
            <a:endParaRPr lang="en-US" altLang="ko-KR" b="1" dirty="0" smtClean="0"/>
          </a:p>
          <a:p>
            <a:pPr marL="342900" indent="-342900">
              <a:buFont typeface="+mj-lt"/>
              <a:buAutoNum type="arabicPeriod"/>
            </a:pPr>
            <a:r>
              <a:rPr lang="ko-KR" altLang="en-US" b="1" dirty="0" smtClean="0"/>
              <a:t>사업자 </a:t>
            </a:r>
            <a:r>
              <a:rPr lang="ko-KR" altLang="en-US" b="1" dirty="0"/>
              <a:t>등록번호</a:t>
            </a:r>
            <a:r>
              <a:rPr lang="en-US" altLang="ko-KR" b="1" dirty="0"/>
              <a:t>, </a:t>
            </a:r>
            <a:r>
              <a:rPr lang="ko-KR" altLang="en-US" b="1" dirty="0"/>
              <a:t>연락처</a:t>
            </a:r>
            <a:r>
              <a:rPr lang="en-US" altLang="ko-KR" b="1" dirty="0"/>
              <a:t>, </a:t>
            </a:r>
            <a:r>
              <a:rPr lang="ko-KR" altLang="en-US" b="1" dirty="0" err="1"/>
              <a:t>대표명</a:t>
            </a:r>
            <a:r>
              <a:rPr lang="en-US" altLang="ko-KR" b="1" dirty="0"/>
              <a:t>, </a:t>
            </a:r>
            <a:r>
              <a:rPr lang="ko-KR" altLang="en-US" b="1" dirty="0"/>
              <a:t>사업장 주소</a:t>
            </a:r>
            <a:r>
              <a:rPr lang="en-US" altLang="ko-KR" b="1" dirty="0"/>
              <a:t>, </a:t>
            </a:r>
            <a:r>
              <a:rPr lang="ko-KR" altLang="en-US" b="1" dirty="0"/>
              <a:t>자산</a:t>
            </a:r>
            <a:r>
              <a:rPr lang="en-US" altLang="ko-KR" b="1" dirty="0"/>
              <a:t>, </a:t>
            </a:r>
            <a:r>
              <a:rPr lang="ko-KR" altLang="en-US" b="1" dirty="0"/>
              <a:t>특허 등 </a:t>
            </a:r>
          </a:p>
          <a:p>
            <a:pPr marL="342900" indent="-342900">
              <a:buFont typeface="+mj-lt"/>
              <a:buAutoNum type="arabicPeriod"/>
            </a:pPr>
            <a:endParaRPr lang="en-US" altLang="ko-KR" b="1" dirty="0" smtClean="0"/>
          </a:p>
          <a:p>
            <a:pPr marL="342900" indent="-342900">
              <a:buFont typeface="+mj-lt"/>
              <a:buAutoNum type="arabicPeriod"/>
            </a:pPr>
            <a:r>
              <a:rPr lang="ko-KR" altLang="en-US" b="1" dirty="0" smtClean="0"/>
              <a:t>연혁 </a:t>
            </a:r>
            <a:endParaRPr lang="ko-KR" altLang="en-US" b="1" dirty="0"/>
          </a:p>
          <a:p>
            <a:pPr marL="342900" indent="-342900">
              <a:buFont typeface="+mj-lt"/>
              <a:buAutoNum type="arabicPeriod"/>
            </a:pPr>
            <a:endParaRPr lang="en-US" altLang="ko-KR" b="1" dirty="0" smtClean="0"/>
          </a:p>
          <a:p>
            <a:pPr marL="342900" indent="-342900">
              <a:buFont typeface="+mj-lt"/>
              <a:buAutoNum type="arabicPeriod"/>
            </a:pPr>
            <a:r>
              <a:rPr lang="en-US" altLang="ko-KR" b="1" dirty="0" smtClean="0"/>
              <a:t>VISION </a:t>
            </a:r>
            <a:r>
              <a:rPr lang="en-US" altLang="ko-KR" b="1" dirty="0"/>
              <a:t>: 5- 10</a:t>
            </a:r>
            <a:r>
              <a:rPr lang="ko-KR" altLang="en-US" b="1" dirty="0" err="1"/>
              <a:t>년후</a:t>
            </a:r>
            <a:r>
              <a:rPr lang="ko-KR" altLang="en-US" b="1" dirty="0"/>
              <a:t> 달성 가능한 미래상</a:t>
            </a:r>
          </a:p>
          <a:p>
            <a:pPr marL="342900" indent="-342900">
              <a:buFont typeface="+mj-lt"/>
              <a:buAutoNum type="arabicPeriod"/>
            </a:pPr>
            <a:endParaRPr lang="en-US" altLang="ko-KR" b="1" dirty="0" smtClean="0"/>
          </a:p>
          <a:p>
            <a:pPr marL="342900" indent="-342900">
              <a:buFont typeface="+mj-lt"/>
              <a:buAutoNum type="arabicPeriod"/>
            </a:pPr>
            <a:r>
              <a:rPr lang="ko-KR" altLang="en-US" b="1" dirty="0" smtClean="0"/>
              <a:t>핵심 </a:t>
            </a:r>
            <a:r>
              <a:rPr lang="ko-KR" altLang="en-US" b="1" dirty="0"/>
              <a:t>역량 </a:t>
            </a:r>
          </a:p>
          <a:p>
            <a:pPr marL="342900" indent="-342900">
              <a:buFont typeface="+mj-lt"/>
              <a:buAutoNum type="arabicPeriod"/>
            </a:pPr>
            <a:endParaRPr lang="en-US" altLang="ko-KR" b="1" dirty="0" smtClean="0"/>
          </a:p>
          <a:p>
            <a:pPr marL="342900" indent="-342900">
              <a:buFont typeface="+mj-lt"/>
              <a:buAutoNum type="arabicPeriod"/>
            </a:pPr>
            <a:r>
              <a:rPr lang="ko-KR" altLang="en-US" b="1" dirty="0" smtClean="0"/>
              <a:t>참여 </a:t>
            </a:r>
            <a:r>
              <a:rPr lang="ko-KR" altLang="en-US" b="1" dirty="0"/>
              <a:t>인력 </a:t>
            </a:r>
            <a:r>
              <a:rPr lang="en-US" altLang="ko-KR" b="1" dirty="0"/>
              <a:t>Profile</a:t>
            </a:r>
          </a:p>
        </p:txBody>
      </p:sp>
    </p:spTree>
    <p:extLst>
      <p:ext uri="{BB962C8B-B14F-4D97-AF65-F5344CB8AC3E}">
        <p14:creationId xmlns:p14="http://schemas.microsoft.com/office/powerpoint/2010/main" val="1098404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 smtClean="0"/>
              <a:t>사회적기업형</a:t>
            </a:r>
            <a:r>
              <a:rPr lang="ko-KR" altLang="en-US" dirty="0" smtClean="0"/>
              <a:t> 사업계획서 작성법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265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395536" y="905916"/>
            <a:ext cx="8087816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2000" b="1" dirty="0" err="1">
                <a:solidFill>
                  <a:schemeClr val="tx1"/>
                </a:solidFill>
              </a:rPr>
              <a:t>소셜미션</a:t>
            </a:r>
            <a:r>
              <a:rPr lang="ko-KR" altLang="en-US" sz="2000" b="1" dirty="0">
                <a:solidFill>
                  <a:schemeClr val="tx1"/>
                </a:solidFill>
              </a:rPr>
              <a:t> 정의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743188" y="1628804"/>
            <a:ext cx="7657629" cy="4621171"/>
            <a:chOff x="611560" y="1628800"/>
            <a:chExt cx="7657629" cy="3454907"/>
          </a:xfrm>
        </p:grpSpPr>
        <p:pic>
          <p:nvPicPr>
            <p:cNvPr id="15" name="Picture 6" descr="61"/>
            <p:cNvPicPr>
              <a:picLocks noChangeAspect="1" noChangeArrowheads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44"/>
            <a:stretch>
              <a:fillRect/>
            </a:stretch>
          </p:blipFill>
          <p:spPr bwMode="auto">
            <a:xfrm>
              <a:off x="2555776" y="1628800"/>
              <a:ext cx="5713413" cy="34549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7" descr="61"/>
            <p:cNvPicPr>
              <a:picLocks noChangeAspect="1" noChangeArrowheads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2682"/>
            <a:stretch>
              <a:fillRect/>
            </a:stretch>
          </p:blipFill>
          <p:spPr bwMode="auto">
            <a:xfrm>
              <a:off x="611560" y="1628800"/>
              <a:ext cx="5468938" cy="34549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" name="직사각형 6"/>
          <p:cNvSpPr/>
          <p:nvPr/>
        </p:nvSpPr>
        <p:spPr>
          <a:xfrm>
            <a:off x="1188242" y="2014819"/>
            <a:ext cx="6753225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b="1" dirty="0"/>
              <a:t>우리는 누구인가</a:t>
            </a:r>
            <a:r>
              <a:rPr lang="en-US" altLang="ko-KR" b="1" dirty="0"/>
              <a:t>? (</a:t>
            </a:r>
            <a:r>
              <a:rPr lang="ko-KR" altLang="en-US" b="1" dirty="0"/>
              <a:t>차별성</a:t>
            </a:r>
            <a:r>
              <a:rPr lang="en-US" altLang="ko-KR" b="1" dirty="0"/>
              <a:t>) 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b="1" dirty="0"/>
              <a:t>우리가 만나는 사회적 문제는 무엇인가</a:t>
            </a:r>
            <a:r>
              <a:rPr lang="en-US" altLang="ko-KR" b="1" dirty="0"/>
              <a:t>? 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b="1" dirty="0"/>
              <a:t>주요 이해관계자에게 어떤 가치를 제공해야 하는가</a:t>
            </a:r>
            <a:r>
              <a:rPr lang="en-US" altLang="ko-KR" b="1" dirty="0"/>
              <a:t>?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b="1" dirty="0"/>
              <a:t>장기적으로 사용될 수 있는가 </a:t>
            </a:r>
            <a:r>
              <a:rPr lang="en-US" altLang="ko-KR" b="1" dirty="0"/>
              <a:t>? 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b="1" dirty="0"/>
              <a:t>쉽고 명확하고 단순하게 작성했는가</a:t>
            </a:r>
            <a:r>
              <a:rPr lang="en-US" altLang="ko-KR" b="1" dirty="0"/>
              <a:t>? 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b="1" dirty="0"/>
              <a:t>조직이 추구해야 할 행동과 제거해야 할 행동 결정의  기준이 될 수 있는가</a:t>
            </a:r>
            <a:r>
              <a:rPr lang="en-US" altLang="ko-KR" b="1" dirty="0"/>
              <a:t>?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b="1" dirty="0"/>
              <a:t>당신이 당신의 아이들</a:t>
            </a:r>
            <a:r>
              <a:rPr lang="en-US" altLang="ko-KR" b="1" dirty="0"/>
              <a:t>, </a:t>
            </a:r>
            <a:r>
              <a:rPr lang="ko-KR" altLang="en-US" b="1" dirty="0"/>
              <a:t>사랑하는 이들에게 당신 조직의 미션을 말할 때 자랑스러워 할 수 있는가</a:t>
            </a:r>
            <a:r>
              <a:rPr lang="en-US" altLang="ko-KR" b="1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218854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 smtClean="0"/>
              <a:t>사회적기업형</a:t>
            </a:r>
            <a:r>
              <a:rPr lang="ko-KR" altLang="en-US" dirty="0" smtClean="0"/>
              <a:t> 사업계획서 작성법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266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395536" y="905916"/>
            <a:ext cx="8087816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2000" b="1" dirty="0">
                <a:solidFill>
                  <a:schemeClr val="tx1"/>
                </a:solidFill>
              </a:rPr>
              <a:t>비즈니스 모델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743188" y="1628804"/>
            <a:ext cx="7657629" cy="4621171"/>
            <a:chOff x="611560" y="1628800"/>
            <a:chExt cx="7657629" cy="3454907"/>
          </a:xfrm>
        </p:grpSpPr>
        <p:pic>
          <p:nvPicPr>
            <p:cNvPr id="15" name="Picture 6" descr="61"/>
            <p:cNvPicPr>
              <a:picLocks noChangeAspect="1" noChangeArrowheads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44"/>
            <a:stretch>
              <a:fillRect/>
            </a:stretch>
          </p:blipFill>
          <p:spPr bwMode="auto">
            <a:xfrm>
              <a:off x="2555776" y="1628800"/>
              <a:ext cx="5713413" cy="34549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7" descr="61"/>
            <p:cNvPicPr>
              <a:picLocks noChangeAspect="1" noChangeArrowheads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2682"/>
            <a:stretch>
              <a:fillRect/>
            </a:stretch>
          </p:blipFill>
          <p:spPr bwMode="auto">
            <a:xfrm>
              <a:off x="611560" y="1628800"/>
              <a:ext cx="5468938" cy="34549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" name="직사각형 6"/>
          <p:cNvSpPr/>
          <p:nvPr/>
        </p:nvSpPr>
        <p:spPr>
          <a:xfrm>
            <a:off x="971600" y="2014819"/>
            <a:ext cx="7272808" cy="26130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latinLnBrk="0">
              <a:lnSpc>
                <a:spcPct val="130000"/>
              </a:lnSpc>
            </a:pPr>
            <a:r>
              <a:rPr lang="ko-KR" altLang="en-US" b="1" u="sng" dirty="0">
                <a:solidFill>
                  <a:srgbClr val="0000FF"/>
                </a:solidFill>
                <a:latin typeface="+mn-ea"/>
              </a:rPr>
              <a:t>회사가 어떻게 가치를 창조하고</a:t>
            </a:r>
            <a:r>
              <a:rPr lang="en-US" altLang="ko-KR" b="1" u="sng" dirty="0"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b="1" u="sng" dirty="0">
                <a:solidFill>
                  <a:srgbClr val="0000FF"/>
                </a:solidFill>
                <a:latin typeface="+mn-ea"/>
              </a:rPr>
              <a:t>전달하고 획득하는 지를 설명하는 도구</a:t>
            </a:r>
            <a:r>
              <a:rPr lang="ko-KR" altLang="en-US" b="1" dirty="0">
                <a:solidFill>
                  <a:srgbClr val="CC0099"/>
                </a:solidFill>
                <a:latin typeface="+mn-ea"/>
              </a:rPr>
              <a:t>  </a:t>
            </a:r>
          </a:p>
          <a:p>
            <a:pPr marL="342900" lvl="0" indent="-342900" latinLnBrk="0">
              <a:lnSpc>
                <a:spcPct val="130000"/>
              </a:lnSpc>
            </a:pPr>
            <a:endParaRPr lang="ko-KR" altLang="en-US" b="1" dirty="0">
              <a:solidFill>
                <a:srgbClr val="CC0099"/>
              </a:solidFill>
              <a:latin typeface="+mn-ea"/>
            </a:endParaRPr>
          </a:p>
          <a:p>
            <a:pPr marL="342900" lvl="0" indent="-342900" latinLnBrk="0">
              <a:lnSpc>
                <a:spcPct val="130000"/>
              </a:lnSpc>
              <a:buFontTx/>
              <a:buAutoNum type="arabicPeriod"/>
            </a:pPr>
            <a:r>
              <a:rPr lang="ko-KR" altLang="en-US" b="1" dirty="0">
                <a:latin typeface="+mn-ea"/>
              </a:rPr>
              <a:t>수요 있는 아이디어를 실제 </a:t>
            </a:r>
            <a:r>
              <a:rPr lang="ko-KR" altLang="en-US" b="1" dirty="0" err="1">
                <a:latin typeface="+mn-ea"/>
              </a:rPr>
              <a:t>선순환</a:t>
            </a:r>
            <a:r>
              <a:rPr lang="ko-KR" altLang="en-US" b="1" dirty="0">
                <a:latin typeface="+mn-ea"/>
              </a:rPr>
              <a:t> 구조를 통해 </a:t>
            </a:r>
            <a:r>
              <a:rPr lang="ko-KR" altLang="en-US" b="1" dirty="0" err="1">
                <a:latin typeface="+mn-ea"/>
              </a:rPr>
              <a:t>지속가능하게</a:t>
            </a:r>
            <a:r>
              <a:rPr lang="ko-KR" altLang="en-US" b="1" dirty="0">
                <a:latin typeface="+mn-ea"/>
              </a:rPr>
              <a:t> 만들어 주는 핵심요소</a:t>
            </a:r>
          </a:p>
          <a:p>
            <a:pPr marL="342900" lvl="0" indent="-342900" latinLnBrk="0">
              <a:lnSpc>
                <a:spcPct val="130000"/>
              </a:lnSpc>
            </a:pPr>
            <a:endParaRPr lang="ko-KR" altLang="en-US" b="1" dirty="0">
              <a:latin typeface="+mn-ea"/>
            </a:endParaRPr>
          </a:p>
          <a:p>
            <a:pPr marL="342900" lvl="0" indent="-342900" latinLnBrk="0">
              <a:lnSpc>
                <a:spcPct val="130000"/>
              </a:lnSpc>
            </a:pPr>
            <a:r>
              <a:rPr lang="en-US" altLang="ko-KR" b="1" dirty="0">
                <a:latin typeface="+mn-ea"/>
              </a:rPr>
              <a:t>2.  </a:t>
            </a:r>
            <a:r>
              <a:rPr lang="ko-KR" altLang="en-US" b="1" dirty="0">
                <a:latin typeface="+mn-ea"/>
              </a:rPr>
              <a:t>어떤 제품이나 서비스를 어떻게 소비자에게 제공하고</a:t>
            </a:r>
            <a:r>
              <a:rPr lang="en-US" altLang="ko-KR" b="1" dirty="0">
                <a:latin typeface="+mn-ea"/>
              </a:rPr>
              <a:t>, </a:t>
            </a:r>
            <a:r>
              <a:rPr lang="ko-KR" altLang="en-US" b="1" dirty="0">
                <a:latin typeface="+mn-ea"/>
              </a:rPr>
              <a:t>어떻게 마케팅하며</a:t>
            </a:r>
            <a:r>
              <a:rPr lang="en-US" altLang="ko-KR" b="1" dirty="0">
                <a:latin typeface="+mn-ea"/>
              </a:rPr>
              <a:t>, </a:t>
            </a:r>
            <a:r>
              <a:rPr lang="ko-KR" altLang="en-US" b="1" dirty="0">
                <a:latin typeface="+mn-ea"/>
              </a:rPr>
              <a:t>어떻게 돈을 </a:t>
            </a:r>
            <a:r>
              <a:rPr lang="ko-KR" altLang="en-US" b="1" dirty="0" smtClean="0">
                <a:latin typeface="+mn-ea"/>
              </a:rPr>
              <a:t>    </a:t>
            </a:r>
            <a:r>
              <a:rPr lang="ko-KR" altLang="en-US" b="1" dirty="0">
                <a:latin typeface="+mn-ea"/>
              </a:rPr>
              <a:t>벌 것인가에 대한 계획 또는 사업 아이디어</a:t>
            </a:r>
          </a:p>
        </p:txBody>
      </p:sp>
      <p:sp>
        <p:nvSpPr>
          <p:cNvPr id="5" name="줄무늬가 있는 오른쪽 화살표 4"/>
          <p:cNvSpPr/>
          <p:nvPr/>
        </p:nvSpPr>
        <p:spPr>
          <a:xfrm>
            <a:off x="1763688" y="5109041"/>
            <a:ext cx="540432" cy="600356"/>
          </a:xfrm>
          <a:prstGeom prst="stripedRightArrow">
            <a:avLst/>
          </a:prstGeom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모서리가 둥근 직사각형 8"/>
          <p:cNvSpPr/>
          <p:nvPr/>
        </p:nvSpPr>
        <p:spPr>
          <a:xfrm>
            <a:off x="2411760" y="5204908"/>
            <a:ext cx="5256584" cy="408623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ko-KR" altLang="en-US" b="1" dirty="0"/>
              <a:t>사람들이 쉽게 공감하는 돈이 되는 재미있는 이야기</a:t>
            </a:r>
          </a:p>
        </p:txBody>
      </p:sp>
    </p:spTree>
    <p:extLst>
      <p:ext uri="{BB962C8B-B14F-4D97-AF65-F5344CB8AC3E}">
        <p14:creationId xmlns:p14="http://schemas.microsoft.com/office/powerpoint/2010/main" val="428967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 smtClean="0"/>
              <a:t>사회적기업형</a:t>
            </a:r>
            <a:r>
              <a:rPr lang="ko-KR" altLang="en-US" dirty="0" smtClean="0"/>
              <a:t> 사업계획서 작성법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267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395536" y="905916"/>
            <a:ext cx="8087816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2000" b="1" dirty="0">
                <a:solidFill>
                  <a:schemeClr val="tx1"/>
                </a:solidFill>
              </a:rPr>
              <a:t>비즈니스 모델</a:t>
            </a:r>
          </a:p>
        </p:txBody>
      </p:sp>
      <p:grpSp>
        <p:nvGrpSpPr>
          <p:cNvPr id="12" name="그룹 11"/>
          <p:cNvGrpSpPr/>
          <p:nvPr/>
        </p:nvGrpSpPr>
        <p:grpSpPr>
          <a:xfrm>
            <a:off x="250825" y="1484313"/>
            <a:ext cx="8569325" cy="4825008"/>
            <a:chOff x="611188" y="764704"/>
            <a:chExt cx="7926976" cy="5832648"/>
          </a:xfrm>
        </p:grpSpPr>
        <p:grpSp>
          <p:nvGrpSpPr>
            <p:cNvPr id="13" name="그룹 98"/>
            <p:cNvGrpSpPr/>
            <p:nvPr/>
          </p:nvGrpSpPr>
          <p:grpSpPr>
            <a:xfrm>
              <a:off x="611188" y="764704"/>
              <a:ext cx="7926976" cy="5832648"/>
              <a:chOff x="611188" y="476077"/>
              <a:chExt cx="7926976" cy="5832648"/>
            </a:xfrm>
            <a:solidFill>
              <a:schemeClr val="bg1">
                <a:lumMod val="85000"/>
              </a:schemeClr>
            </a:solidFill>
          </p:grpSpPr>
          <p:grpSp>
            <p:nvGrpSpPr>
              <p:cNvPr id="19" name="그룹 28"/>
              <p:cNvGrpSpPr/>
              <p:nvPr/>
            </p:nvGrpSpPr>
            <p:grpSpPr>
              <a:xfrm>
                <a:off x="611188" y="476077"/>
                <a:ext cx="7926976" cy="5832648"/>
                <a:chOff x="611188" y="476077"/>
                <a:chExt cx="7926976" cy="5832648"/>
              </a:xfrm>
              <a:grpFill/>
            </p:grpSpPr>
            <p:cxnSp>
              <p:nvCxnSpPr>
                <p:cNvPr id="32" name="직선 연결선 3"/>
                <p:cNvCxnSpPr/>
                <p:nvPr/>
              </p:nvCxnSpPr>
              <p:spPr bwMode="auto">
                <a:xfrm>
                  <a:off x="611188" y="1341438"/>
                  <a:ext cx="79200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직선 연결선 32"/>
                <p:cNvCxnSpPr/>
                <p:nvPr/>
              </p:nvCxnSpPr>
              <p:spPr bwMode="auto">
                <a:xfrm>
                  <a:off x="611188" y="4005263"/>
                  <a:ext cx="79200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직선 연결선 33"/>
                <p:cNvCxnSpPr/>
                <p:nvPr/>
              </p:nvCxnSpPr>
              <p:spPr bwMode="auto">
                <a:xfrm>
                  <a:off x="611188" y="476077"/>
                  <a:ext cx="0" cy="5832648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직선 연결선 34"/>
                <p:cNvCxnSpPr/>
                <p:nvPr/>
              </p:nvCxnSpPr>
              <p:spPr bwMode="auto">
                <a:xfrm>
                  <a:off x="8531225" y="476077"/>
                  <a:ext cx="0" cy="5832648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직선 연결선 35"/>
                <p:cNvCxnSpPr/>
                <p:nvPr/>
              </p:nvCxnSpPr>
              <p:spPr bwMode="auto">
                <a:xfrm>
                  <a:off x="2195513" y="1344613"/>
                  <a:ext cx="0" cy="266065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직선 연결선 36"/>
                <p:cNvCxnSpPr/>
                <p:nvPr/>
              </p:nvCxnSpPr>
              <p:spPr bwMode="auto">
                <a:xfrm>
                  <a:off x="3779838" y="1341438"/>
                  <a:ext cx="0" cy="2663825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직선 연결선 37"/>
                <p:cNvCxnSpPr/>
                <p:nvPr/>
              </p:nvCxnSpPr>
              <p:spPr bwMode="auto">
                <a:xfrm>
                  <a:off x="5362575" y="1344613"/>
                  <a:ext cx="0" cy="266065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직선 연결선 38"/>
                <p:cNvCxnSpPr/>
                <p:nvPr/>
              </p:nvCxnSpPr>
              <p:spPr bwMode="auto">
                <a:xfrm>
                  <a:off x="6948488" y="1344613"/>
                  <a:ext cx="0" cy="266065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직선 연결선 39"/>
                <p:cNvCxnSpPr/>
                <p:nvPr/>
              </p:nvCxnSpPr>
              <p:spPr bwMode="auto">
                <a:xfrm>
                  <a:off x="618127" y="5357826"/>
                  <a:ext cx="79200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직선 연결선 40"/>
                <p:cNvCxnSpPr/>
                <p:nvPr/>
              </p:nvCxnSpPr>
              <p:spPr bwMode="auto">
                <a:xfrm>
                  <a:off x="611188" y="6308725"/>
                  <a:ext cx="79200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직선 연결선 41"/>
                <p:cNvCxnSpPr/>
                <p:nvPr/>
              </p:nvCxnSpPr>
              <p:spPr bwMode="auto">
                <a:xfrm>
                  <a:off x="4572000" y="4005263"/>
                  <a:ext cx="0" cy="2303462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직선 연결선 42"/>
                <p:cNvCxnSpPr/>
                <p:nvPr/>
              </p:nvCxnSpPr>
              <p:spPr bwMode="auto">
                <a:xfrm>
                  <a:off x="2195513" y="2709863"/>
                  <a:ext cx="1584325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직선 연결선 43"/>
                <p:cNvCxnSpPr/>
                <p:nvPr/>
              </p:nvCxnSpPr>
              <p:spPr bwMode="auto">
                <a:xfrm>
                  <a:off x="5364163" y="2709863"/>
                  <a:ext cx="1582737" cy="0"/>
                </a:xfrm>
                <a:prstGeom prst="line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0" name="그룹 29"/>
              <p:cNvGrpSpPr/>
              <p:nvPr/>
            </p:nvGrpSpPr>
            <p:grpSpPr>
              <a:xfrm>
                <a:off x="611747" y="1348247"/>
                <a:ext cx="7425229" cy="4362920"/>
                <a:chOff x="611747" y="1348247"/>
                <a:chExt cx="7425229" cy="4362920"/>
              </a:xfrm>
              <a:grpFill/>
            </p:grpSpPr>
            <p:sp>
              <p:nvSpPr>
                <p:cNvPr id="21" name="TextBox 20"/>
                <p:cNvSpPr txBox="1"/>
                <p:nvPr/>
              </p:nvSpPr>
              <p:spPr bwMode="auto">
                <a:xfrm>
                  <a:off x="611747" y="1350100"/>
                  <a:ext cx="1130438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err="1" smtClean="0">
                      <a:solidFill>
                        <a:srgbClr val="000000"/>
                      </a:solidFill>
                      <a:latin typeface="+mn-ea"/>
                    </a:rPr>
                    <a:t>핵심파트너쉽</a:t>
                  </a: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(KP)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22" name="TextBox 21"/>
                <p:cNvSpPr txBox="1"/>
                <p:nvPr/>
              </p:nvSpPr>
              <p:spPr bwMode="auto">
                <a:xfrm>
                  <a:off x="2204844" y="1348247"/>
                  <a:ext cx="922047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핵심활동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(KA)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23" name="TextBox 22"/>
                <p:cNvSpPr txBox="1"/>
                <p:nvPr/>
              </p:nvSpPr>
              <p:spPr bwMode="auto">
                <a:xfrm>
                  <a:off x="3784794" y="1350769"/>
                  <a:ext cx="1212191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제품 및 서비스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(VP)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24" name="TextBox 23"/>
                <p:cNvSpPr txBox="1"/>
                <p:nvPr/>
              </p:nvSpPr>
              <p:spPr bwMode="auto">
                <a:xfrm>
                  <a:off x="5372946" y="1350769"/>
                  <a:ext cx="931665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고객관계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(CR)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25" name="TextBox 24"/>
                <p:cNvSpPr txBox="1"/>
                <p:nvPr/>
              </p:nvSpPr>
              <p:spPr bwMode="auto">
                <a:xfrm>
                  <a:off x="6956231" y="1353944"/>
                  <a:ext cx="1080745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고객 세분화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(CS)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26" name="TextBox 25"/>
                <p:cNvSpPr txBox="1"/>
                <p:nvPr/>
              </p:nvSpPr>
              <p:spPr bwMode="auto">
                <a:xfrm>
                  <a:off x="2208026" y="2719193"/>
                  <a:ext cx="912429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핵심자원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(KR)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27" name="TextBox 26"/>
                <p:cNvSpPr txBox="1"/>
                <p:nvPr/>
              </p:nvSpPr>
              <p:spPr bwMode="auto">
                <a:xfrm>
                  <a:off x="5376661" y="2714292"/>
                  <a:ext cx="700833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채널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(CH)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28" name="TextBox 27"/>
                <p:cNvSpPr txBox="1"/>
                <p:nvPr/>
              </p:nvSpPr>
              <p:spPr bwMode="auto">
                <a:xfrm>
                  <a:off x="619312" y="4014593"/>
                  <a:ext cx="915635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비용구조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(C$)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29" name="TextBox 28"/>
                <p:cNvSpPr txBox="1"/>
                <p:nvPr/>
              </p:nvSpPr>
              <p:spPr bwMode="auto">
                <a:xfrm>
                  <a:off x="4581144" y="4011755"/>
                  <a:ext cx="790601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err="1" smtClean="0">
                      <a:solidFill>
                        <a:srgbClr val="000000"/>
                      </a:solidFill>
                      <a:latin typeface="+mn-ea"/>
                    </a:rPr>
                    <a:t>수익원</a:t>
                  </a: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(R$)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30" name="TextBox 29"/>
                <p:cNvSpPr txBox="1"/>
                <p:nvPr/>
              </p:nvSpPr>
              <p:spPr bwMode="auto">
                <a:xfrm>
                  <a:off x="620519" y="5365586"/>
                  <a:ext cx="1061509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사회적 비용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(SC)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31" name="TextBox 30"/>
                <p:cNvSpPr txBox="1"/>
                <p:nvPr/>
              </p:nvSpPr>
              <p:spPr bwMode="auto">
                <a:xfrm>
                  <a:off x="4580950" y="5363885"/>
                  <a:ext cx="1048685" cy="345581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000" b="1" dirty="0" smtClean="0">
                      <a:solidFill>
                        <a:srgbClr val="000000"/>
                      </a:solidFill>
                      <a:latin typeface="+mn-ea"/>
                    </a:rPr>
                    <a:t>사회적 편익 </a:t>
                  </a:r>
                  <a:r>
                    <a:rPr lang="en-US" altLang="ko-KR" sz="1000" b="1" dirty="0" smtClean="0">
                      <a:solidFill>
                        <a:srgbClr val="000000"/>
                      </a:solidFill>
                      <a:latin typeface="+mn-ea"/>
                    </a:rPr>
                    <a:t>(SB)</a:t>
                  </a:r>
                  <a:endParaRPr lang="ko-KR" altLang="en-US" sz="1000" b="1" dirty="0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</p:grpSp>
        </p:grpSp>
        <p:cxnSp>
          <p:nvCxnSpPr>
            <p:cNvPr id="17" name="직선 연결선 16"/>
            <p:cNvCxnSpPr/>
            <p:nvPr/>
          </p:nvCxnSpPr>
          <p:spPr bwMode="auto">
            <a:xfrm>
              <a:off x="611560" y="764704"/>
              <a:ext cx="7920037" cy="0"/>
            </a:xfrm>
            <a:prstGeom prst="lin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 bwMode="auto">
            <a:xfrm>
              <a:off x="617840" y="773848"/>
              <a:ext cx="926857" cy="34558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accent1"/>
              </a:solidFill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ko-KR" altLang="en-US" sz="1000" b="1" dirty="0" err="1" smtClean="0">
                  <a:solidFill>
                    <a:srgbClr val="000000"/>
                  </a:solidFill>
                  <a:latin typeface="+mn-ea"/>
                </a:rPr>
                <a:t>소셜미션</a:t>
              </a:r>
              <a:r>
                <a:rPr lang="ko-KR" altLang="en-US" sz="1000" b="1" dirty="0" smtClean="0">
                  <a:solidFill>
                    <a:srgbClr val="000000"/>
                  </a:solidFill>
                  <a:latin typeface="+mn-ea"/>
                </a:rPr>
                <a:t> </a:t>
              </a:r>
              <a:r>
                <a:rPr lang="en-US" altLang="ko-KR" sz="1000" b="1" dirty="0" smtClean="0">
                  <a:solidFill>
                    <a:srgbClr val="000000"/>
                  </a:solidFill>
                  <a:latin typeface="+mn-ea"/>
                </a:rPr>
                <a:t>(SM)</a:t>
              </a:r>
              <a:endParaRPr lang="ko-KR" altLang="en-US" sz="1000" b="1" dirty="0">
                <a:solidFill>
                  <a:srgbClr val="000000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16573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 smtClean="0"/>
              <a:t>사회적기업형</a:t>
            </a:r>
            <a:r>
              <a:rPr lang="ko-KR" altLang="en-US" dirty="0" smtClean="0"/>
              <a:t> 사업계획서 작성법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268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395536" y="905916"/>
            <a:ext cx="8087816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2000" b="1" dirty="0">
                <a:solidFill>
                  <a:schemeClr val="tx1"/>
                </a:solidFill>
              </a:rPr>
              <a:t>제품 및 서비스 소개 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743188" y="1628804"/>
            <a:ext cx="7657629" cy="4621171"/>
            <a:chOff x="611560" y="1628800"/>
            <a:chExt cx="7657629" cy="3454907"/>
          </a:xfrm>
        </p:grpSpPr>
        <p:pic>
          <p:nvPicPr>
            <p:cNvPr id="15" name="Picture 6" descr="61"/>
            <p:cNvPicPr>
              <a:picLocks noChangeAspect="1" noChangeArrowheads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44"/>
            <a:stretch>
              <a:fillRect/>
            </a:stretch>
          </p:blipFill>
          <p:spPr bwMode="auto">
            <a:xfrm>
              <a:off x="2555776" y="1628800"/>
              <a:ext cx="5713413" cy="34549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7" descr="61"/>
            <p:cNvPicPr>
              <a:picLocks noChangeAspect="1" noChangeArrowheads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2682"/>
            <a:stretch>
              <a:fillRect/>
            </a:stretch>
          </p:blipFill>
          <p:spPr bwMode="auto">
            <a:xfrm>
              <a:off x="611560" y="1628800"/>
              <a:ext cx="5468938" cy="34549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직사각형 11"/>
          <p:cNvSpPr/>
          <p:nvPr/>
        </p:nvSpPr>
        <p:spPr>
          <a:xfrm>
            <a:off x="1178363" y="1966713"/>
            <a:ext cx="6753225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250000"/>
              </a:lnSpc>
              <a:buFont typeface="+mj-lt"/>
              <a:buAutoNum type="arabicPeriod"/>
            </a:pPr>
            <a:r>
              <a:rPr lang="ko-KR" altLang="en-US" b="1" dirty="0" smtClean="0"/>
              <a:t>사업 </a:t>
            </a:r>
            <a:r>
              <a:rPr lang="ko-KR" altLang="en-US" b="1" dirty="0"/>
              <a:t>분야  </a:t>
            </a:r>
          </a:p>
          <a:p>
            <a:pPr marL="342900" indent="-342900">
              <a:lnSpc>
                <a:spcPct val="250000"/>
              </a:lnSpc>
              <a:buFont typeface="+mj-lt"/>
              <a:buAutoNum type="arabicPeriod"/>
            </a:pPr>
            <a:r>
              <a:rPr lang="ko-KR" altLang="en-US" b="1" dirty="0" smtClean="0"/>
              <a:t>제품 </a:t>
            </a:r>
            <a:r>
              <a:rPr lang="ko-KR" altLang="en-US" b="1" dirty="0"/>
              <a:t>및 서비스 소개</a:t>
            </a:r>
          </a:p>
          <a:p>
            <a:pPr marL="342900" indent="-342900">
              <a:lnSpc>
                <a:spcPct val="250000"/>
              </a:lnSpc>
              <a:buFont typeface="+mj-lt"/>
              <a:buAutoNum type="arabicPeriod"/>
            </a:pPr>
            <a:r>
              <a:rPr lang="ko-KR" altLang="en-US" b="1" dirty="0" smtClean="0"/>
              <a:t>제조 </a:t>
            </a:r>
            <a:r>
              <a:rPr lang="ko-KR" altLang="en-US" b="1" dirty="0"/>
              <a:t>공정  </a:t>
            </a:r>
          </a:p>
          <a:p>
            <a:pPr marL="342900" indent="-342900">
              <a:lnSpc>
                <a:spcPct val="250000"/>
              </a:lnSpc>
              <a:buFont typeface="+mj-lt"/>
              <a:buAutoNum type="arabicPeriod"/>
            </a:pPr>
            <a:r>
              <a:rPr lang="ko-KR" altLang="en-US" b="1" dirty="0" smtClean="0"/>
              <a:t>주요 </a:t>
            </a:r>
            <a:r>
              <a:rPr lang="ko-KR" altLang="en-US" b="1" dirty="0"/>
              <a:t>용도 및 특성 </a:t>
            </a:r>
          </a:p>
          <a:p>
            <a:pPr marL="342900" indent="-342900">
              <a:lnSpc>
                <a:spcPct val="250000"/>
              </a:lnSpc>
              <a:buFont typeface="+mj-lt"/>
              <a:buAutoNum type="arabicPeriod"/>
            </a:pPr>
            <a:r>
              <a:rPr lang="ko-KR" altLang="en-US" b="1" dirty="0" smtClean="0"/>
              <a:t>제품 </a:t>
            </a:r>
            <a:r>
              <a:rPr lang="ko-KR" altLang="en-US" b="1" dirty="0"/>
              <a:t>응용 분야 </a:t>
            </a:r>
          </a:p>
        </p:txBody>
      </p:sp>
    </p:spTree>
    <p:extLst>
      <p:ext uri="{BB962C8B-B14F-4D97-AF65-F5344CB8AC3E}">
        <p14:creationId xmlns:p14="http://schemas.microsoft.com/office/powerpoint/2010/main" val="2522088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 smtClean="0"/>
              <a:t>사회적기업형</a:t>
            </a:r>
            <a:r>
              <a:rPr lang="ko-KR" altLang="en-US" dirty="0" smtClean="0"/>
              <a:t> 사업계획서 작성법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269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395536" y="905916"/>
            <a:ext cx="8087816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2000" b="1" dirty="0">
                <a:solidFill>
                  <a:schemeClr val="tx1"/>
                </a:solidFill>
              </a:rPr>
              <a:t>시장분석 </a:t>
            </a:r>
            <a:r>
              <a:rPr lang="en-US" altLang="ko-KR" sz="2000" b="1" dirty="0">
                <a:solidFill>
                  <a:schemeClr val="tx1"/>
                </a:solidFill>
              </a:rPr>
              <a:t>_ </a:t>
            </a:r>
            <a:r>
              <a:rPr lang="ko-KR" altLang="en-US" sz="2000" b="1" dirty="0">
                <a:solidFill>
                  <a:schemeClr val="tx1"/>
                </a:solidFill>
              </a:rPr>
              <a:t>시장 </a:t>
            </a:r>
            <a:r>
              <a:rPr lang="en-US" altLang="ko-KR" sz="2000" b="1" dirty="0">
                <a:solidFill>
                  <a:schemeClr val="tx1"/>
                </a:solidFill>
              </a:rPr>
              <a:t>&amp; </a:t>
            </a:r>
            <a:r>
              <a:rPr lang="ko-KR" altLang="en-US" sz="2000" b="1" dirty="0">
                <a:solidFill>
                  <a:schemeClr val="tx1"/>
                </a:solidFill>
              </a:rPr>
              <a:t>고객 분석 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743188" y="1628804"/>
            <a:ext cx="7657629" cy="4621171"/>
            <a:chOff x="611560" y="1628800"/>
            <a:chExt cx="7657629" cy="3454907"/>
          </a:xfrm>
        </p:grpSpPr>
        <p:pic>
          <p:nvPicPr>
            <p:cNvPr id="15" name="Picture 6" descr="61"/>
            <p:cNvPicPr>
              <a:picLocks noChangeAspect="1" noChangeArrowheads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44"/>
            <a:stretch>
              <a:fillRect/>
            </a:stretch>
          </p:blipFill>
          <p:spPr bwMode="auto">
            <a:xfrm>
              <a:off x="2555776" y="1628800"/>
              <a:ext cx="5713413" cy="34549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7" descr="61"/>
            <p:cNvPicPr>
              <a:picLocks noChangeAspect="1" noChangeArrowheads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2682"/>
            <a:stretch>
              <a:fillRect/>
            </a:stretch>
          </p:blipFill>
          <p:spPr bwMode="auto">
            <a:xfrm>
              <a:off x="611560" y="1628800"/>
              <a:ext cx="5468938" cy="34549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직사각형 11"/>
          <p:cNvSpPr/>
          <p:nvPr/>
        </p:nvSpPr>
        <p:spPr>
          <a:xfrm>
            <a:off x="971601" y="1772816"/>
            <a:ext cx="727280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250000"/>
              </a:lnSpc>
              <a:buFont typeface="+mj-lt"/>
              <a:buAutoNum type="arabicPeriod"/>
            </a:pPr>
            <a:r>
              <a:rPr lang="ko-KR" altLang="en-US" b="1" dirty="0"/>
              <a:t>시장 규모 </a:t>
            </a:r>
            <a:r>
              <a:rPr lang="en-US" altLang="ko-KR" b="1" dirty="0"/>
              <a:t>– </a:t>
            </a:r>
            <a:r>
              <a:rPr lang="ko-KR" altLang="en-US" b="1" dirty="0"/>
              <a:t>매출 추정의 전제</a:t>
            </a:r>
            <a:r>
              <a:rPr lang="en-US" altLang="ko-KR" b="1" dirty="0"/>
              <a:t>, </a:t>
            </a:r>
            <a:r>
              <a:rPr lang="ko-KR" altLang="en-US" b="1" dirty="0"/>
              <a:t>매출 추정은 사업 계획 완성도의 절반 </a:t>
            </a:r>
          </a:p>
          <a:p>
            <a:pPr marL="342900" indent="-342900">
              <a:lnSpc>
                <a:spcPct val="250000"/>
              </a:lnSpc>
              <a:buFont typeface="+mj-lt"/>
              <a:buAutoNum type="arabicPeriod"/>
            </a:pPr>
            <a:r>
              <a:rPr lang="ko-KR" altLang="en-US" b="1" dirty="0" smtClean="0"/>
              <a:t>성장률 </a:t>
            </a:r>
            <a:r>
              <a:rPr lang="en-US" altLang="ko-KR" b="1" dirty="0"/>
              <a:t>– </a:t>
            </a:r>
            <a:r>
              <a:rPr lang="ko-KR" altLang="en-US" b="1" dirty="0"/>
              <a:t>산업 성숙도</a:t>
            </a:r>
            <a:r>
              <a:rPr lang="en-US" altLang="ko-KR" b="1" dirty="0"/>
              <a:t>, 3</a:t>
            </a:r>
            <a:r>
              <a:rPr lang="ko-KR" altLang="en-US" b="1" dirty="0" smtClean="0"/>
              <a:t>년 이상의 </a:t>
            </a:r>
            <a:r>
              <a:rPr lang="ko-KR" altLang="en-US" b="1" dirty="0"/>
              <a:t>성장 전망 </a:t>
            </a:r>
          </a:p>
          <a:p>
            <a:pPr marL="342900" indent="-342900">
              <a:lnSpc>
                <a:spcPct val="250000"/>
              </a:lnSpc>
              <a:buFont typeface="+mj-lt"/>
              <a:buAutoNum type="arabicPeriod"/>
            </a:pPr>
            <a:r>
              <a:rPr lang="ko-KR" altLang="en-US" b="1" dirty="0"/>
              <a:t>시장 수익성 </a:t>
            </a:r>
            <a:r>
              <a:rPr lang="en-US" altLang="ko-KR" b="1" dirty="0"/>
              <a:t>_ </a:t>
            </a:r>
            <a:r>
              <a:rPr lang="ko-KR" altLang="en-US" b="1" dirty="0"/>
              <a:t>평균 수익률</a:t>
            </a:r>
            <a:r>
              <a:rPr lang="en-US" altLang="ko-KR" b="1" dirty="0"/>
              <a:t>, </a:t>
            </a:r>
          </a:p>
          <a:p>
            <a:pPr marL="342900" indent="-342900">
              <a:lnSpc>
                <a:spcPct val="250000"/>
              </a:lnSpc>
              <a:buFont typeface="+mj-lt"/>
              <a:buAutoNum type="arabicPeriod"/>
            </a:pPr>
            <a:r>
              <a:rPr lang="ko-KR" altLang="en-US" b="1" dirty="0"/>
              <a:t>시장 현황 </a:t>
            </a:r>
            <a:r>
              <a:rPr lang="en-US" altLang="ko-KR" b="1" dirty="0"/>
              <a:t>– </a:t>
            </a:r>
            <a:r>
              <a:rPr lang="ko-KR" altLang="en-US" b="1" dirty="0"/>
              <a:t>거시 환경</a:t>
            </a:r>
            <a:r>
              <a:rPr lang="en-US" altLang="ko-KR" b="1" dirty="0"/>
              <a:t>, </a:t>
            </a:r>
            <a:r>
              <a:rPr lang="ko-KR" altLang="en-US" b="1" dirty="0"/>
              <a:t>주요 고객</a:t>
            </a:r>
            <a:r>
              <a:rPr lang="en-US" altLang="ko-KR" b="1" dirty="0"/>
              <a:t>, </a:t>
            </a:r>
            <a:r>
              <a:rPr lang="ko-KR" altLang="en-US" b="1" dirty="0"/>
              <a:t>원자재 공급 현황</a:t>
            </a:r>
            <a:r>
              <a:rPr lang="en-US" altLang="ko-KR" b="1" dirty="0"/>
              <a:t>, </a:t>
            </a:r>
            <a:r>
              <a:rPr lang="ko-KR" altLang="en-US" b="1" dirty="0"/>
              <a:t>기술 동향  </a:t>
            </a:r>
          </a:p>
          <a:p>
            <a:pPr marL="342900" indent="-342900">
              <a:lnSpc>
                <a:spcPct val="250000"/>
              </a:lnSpc>
              <a:buFont typeface="+mj-lt"/>
              <a:buAutoNum type="arabicPeriod"/>
            </a:pPr>
            <a:r>
              <a:rPr lang="ko-KR" altLang="en-US" b="1" dirty="0"/>
              <a:t>시장 특성 </a:t>
            </a:r>
            <a:r>
              <a:rPr lang="en-US" altLang="ko-KR" b="1" dirty="0"/>
              <a:t>– </a:t>
            </a:r>
            <a:r>
              <a:rPr lang="ko-KR" altLang="en-US" b="1" dirty="0"/>
              <a:t>전망</a:t>
            </a:r>
            <a:r>
              <a:rPr lang="en-US" altLang="ko-KR" b="1" dirty="0"/>
              <a:t>, </a:t>
            </a:r>
            <a:r>
              <a:rPr lang="ko-KR" altLang="en-US" b="1" dirty="0"/>
              <a:t>타 산업 대비 차별적 특성</a:t>
            </a:r>
            <a:r>
              <a:rPr lang="en-US" altLang="ko-KR" b="1" dirty="0"/>
              <a:t>, </a:t>
            </a:r>
            <a:r>
              <a:rPr lang="ko-KR" altLang="en-US" b="1" dirty="0"/>
              <a:t>진입 및 퇴출 장벽   </a:t>
            </a:r>
          </a:p>
          <a:p>
            <a:pPr marL="342900" indent="-342900">
              <a:lnSpc>
                <a:spcPct val="250000"/>
              </a:lnSpc>
              <a:buFont typeface="+mj-lt"/>
              <a:buAutoNum type="arabicPeriod"/>
            </a:pPr>
            <a:r>
              <a:rPr lang="ko-KR" altLang="en-US" b="1" dirty="0" smtClean="0"/>
              <a:t>고객 </a:t>
            </a:r>
            <a:r>
              <a:rPr lang="ko-KR" altLang="en-US" b="1" dirty="0" err="1"/>
              <a:t>니즈</a:t>
            </a:r>
            <a:r>
              <a:rPr lang="ko-KR" altLang="en-US" b="1" dirty="0"/>
              <a:t> 분석 </a:t>
            </a:r>
            <a:r>
              <a:rPr lang="en-US" altLang="ko-KR" b="1" dirty="0"/>
              <a:t>_ </a:t>
            </a:r>
            <a:r>
              <a:rPr lang="ko-KR" altLang="en-US" b="1" dirty="0" err="1"/>
              <a:t>타겟</a:t>
            </a:r>
            <a:r>
              <a:rPr lang="ko-KR" altLang="en-US" b="1" dirty="0"/>
              <a:t> 고객 별 </a:t>
            </a:r>
            <a:r>
              <a:rPr lang="ko-KR" altLang="en-US" b="1" dirty="0" err="1"/>
              <a:t>니즈</a:t>
            </a:r>
            <a:r>
              <a:rPr lang="en-US" altLang="ko-KR" b="1" dirty="0"/>
              <a:t>(</a:t>
            </a:r>
            <a:r>
              <a:rPr lang="ko-KR" altLang="en-US" b="1" dirty="0"/>
              <a:t>제품</a:t>
            </a:r>
            <a:r>
              <a:rPr lang="en-US" altLang="ko-KR" b="1" dirty="0"/>
              <a:t>, </a:t>
            </a:r>
            <a:r>
              <a:rPr lang="ko-KR" altLang="en-US" b="1" dirty="0"/>
              <a:t>유통채널</a:t>
            </a:r>
            <a:r>
              <a:rPr lang="en-US" altLang="ko-KR" b="1" dirty="0"/>
              <a:t>, </a:t>
            </a:r>
            <a:r>
              <a:rPr lang="ko-KR" altLang="en-US" b="1" dirty="0"/>
              <a:t>수익</a:t>
            </a:r>
            <a:r>
              <a:rPr lang="en-US" altLang="ko-KR" b="1" dirty="0"/>
              <a:t>, </a:t>
            </a:r>
            <a:r>
              <a:rPr lang="ko-KR" altLang="en-US" b="1" dirty="0"/>
              <a:t>지불 가치</a:t>
            </a:r>
            <a:r>
              <a:rPr lang="en-US" altLang="ko-KR" b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284301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조사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27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pSp>
        <p:nvGrpSpPr>
          <p:cNvPr id="5" name="그룹 3"/>
          <p:cNvGrpSpPr>
            <a:grpSpLocks/>
          </p:cNvGrpSpPr>
          <p:nvPr/>
        </p:nvGrpSpPr>
        <p:grpSpPr bwMode="auto">
          <a:xfrm>
            <a:off x="2226149" y="1412776"/>
            <a:ext cx="4787900" cy="525462"/>
            <a:chOff x="-3658846" y="-754620"/>
            <a:chExt cx="4789146" cy="525151"/>
          </a:xfrm>
        </p:grpSpPr>
        <p:sp>
          <p:nvSpPr>
            <p:cNvPr id="6" name="Rounded Rectangle 1"/>
            <p:cNvSpPr/>
            <p:nvPr/>
          </p:nvSpPr>
          <p:spPr>
            <a:xfrm>
              <a:off x="-3658846" y="-754620"/>
              <a:ext cx="4789146" cy="525151"/>
            </a:xfrm>
            <a:prstGeom prst="roundRect">
              <a:avLst>
                <a:gd name="adj" fmla="val 50000"/>
              </a:avLst>
            </a:prstGeom>
            <a:solidFill>
              <a:srgbClr val="086A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7" name="Rounded Rectangle 10"/>
            <p:cNvSpPr/>
            <p:nvPr/>
          </p:nvSpPr>
          <p:spPr>
            <a:xfrm>
              <a:off x="-3574686" y="-722889"/>
              <a:ext cx="4647821" cy="45375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8" name="Oval 2"/>
            <p:cNvSpPr/>
            <p:nvPr/>
          </p:nvSpPr>
          <p:spPr>
            <a:xfrm>
              <a:off x="-3644554" y="-668946"/>
              <a:ext cx="220719" cy="350629"/>
            </a:xfrm>
            <a:prstGeom prst="ellipse">
              <a:avLst/>
            </a:prstGeom>
            <a:gradFill flip="none" rotWithShape="1">
              <a:gsLst>
                <a:gs pos="0">
                  <a:srgbClr val="4BB0D8"/>
                </a:gs>
                <a:gs pos="68000">
                  <a:srgbClr val="086AAA"/>
                </a:gs>
              </a:gsLst>
              <a:lin ang="10800000" scaled="1"/>
              <a:tileRect/>
            </a:gradFill>
            <a:ln w="38100">
              <a:solidFill>
                <a:srgbClr val="086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9" name="Oval 9"/>
            <p:cNvSpPr/>
            <p:nvPr/>
          </p:nvSpPr>
          <p:spPr>
            <a:xfrm rot="10800000">
              <a:off x="846064" y="-668946"/>
              <a:ext cx="239774" cy="356976"/>
            </a:xfrm>
            <a:prstGeom prst="ellipse">
              <a:avLst/>
            </a:prstGeom>
            <a:gradFill flip="none" rotWithShape="1">
              <a:gsLst>
                <a:gs pos="0">
                  <a:srgbClr val="4BB0D8"/>
                </a:gs>
                <a:gs pos="68000">
                  <a:srgbClr val="086AAA"/>
                </a:gs>
              </a:gsLst>
              <a:lin ang="10800000" scaled="1"/>
              <a:tileRect/>
            </a:gradFill>
            <a:ln w="38100">
              <a:solidFill>
                <a:srgbClr val="086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0" name="Rounded Rectangle 12"/>
            <p:cNvSpPr/>
            <p:nvPr/>
          </p:nvSpPr>
          <p:spPr>
            <a:xfrm>
              <a:off x="-3517521" y="-724476"/>
              <a:ext cx="3674431" cy="45534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alpha val="34000"/>
                  </a:schemeClr>
                </a:gs>
                <a:gs pos="68000">
                  <a:srgbClr val="086AAA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1" name="Oval 13"/>
            <p:cNvSpPr/>
            <p:nvPr/>
          </p:nvSpPr>
          <p:spPr>
            <a:xfrm>
              <a:off x="469728" y="-724476"/>
              <a:ext cx="603407" cy="45534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34000"/>
                  </a:schemeClr>
                </a:gs>
                <a:gs pos="68000">
                  <a:srgbClr val="086AAA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solidFill>
                  <a:prstClr val="white"/>
                </a:solidFill>
              </a:endParaRPr>
            </a:p>
          </p:txBody>
        </p:sp>
        <p:grpSp>
          <p:nvGrpSpPr>
            <p:cNvPr id="12" name="그룹 2"/>
            <p:cNvGrpSpPr>
              <a:grpSpLocks/>
            </p:cNvGrpSpPr>
            <p:nvPr/>
          </p:nvGrpSpPr>
          <p:grpSpPr bwMode="auto">
            <a:xfrm>
              <a:off x="-3300327" y="-719347"/>
              <a:ext cx="4146252" cy="440209"/>
              <a:chOff x="-3300327" y="-719347"/>
              <a:chExt cx="3206452" cy="440209"/>
            </a:xfrm>
          </p:grpSpPr>
          <p:sp>
            <p:nvSpPr>
              <p:cNvPr id="13" name="Trapezoid 3"/>
              <p:cNvSpPr/>
              <p:nvPr/>
            </p:nvSpPr>
            <p:spPr>
              <a:xfrm>
                <a:off x="-3300327" y="-436772"/>
                <a:ext cx="3206452" cy="157634"/>
              </a:xfrm>
              <a:prstGeom prst="trapezoid">
                <a:avLst>
                  <a:gd name="adj" fmla="val 175108"/>
                </a:avLst>
              </a:prstGeom>
              <a:gradFill flip="none" rotWithShape="1">
                <a:gsLst>
                  <a:gs pos="0">
                    <a:srgbClr val="D9F2FF"/>
                  </a:gs>
                  <a:gs pos="68000">
                    <a:srgbClr val="086AAA">
                      <a:alpha val="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Trapezoid 15"/>
              <p:cNvSpPr/>
              <p:nvPr/>
            </p:nvSpPr>
            <p:spPr>
              <a:xfrm rot="10800000">
                <a:off x="-3300327" y="-719347"/>
                <a:ext cx="3206452" cy="157634"/>
              </a:xfrm>
              <a:prstGeom prst="trapezoid">
                <a:avLst>
                  <a:gd name="adj" fmla="val 175108"/>
                </a:avLst>
              </a:prstGeom>
              <a:gradFill flip="none" rotWithShape="1">
                <a:gsLst>
                  <a:gs pos="0">
                    <a:srgbClr val="D9F2FF"/>
                  </a:gs>
                  <a:gs pos="68000">
                    <a:srgbClr val="086AAA">
                      <a:alpha val="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dirty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5" name="직사각형 14"/>
          <p:cNvSpPr/>
          <p:nvPr/>
        </p:nvSpPr>
        <p:spPr>
          <a:xfrm>
            <a:off x="4371090" y="1478264"/>
            <a:ext cx="6463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2000" dirty="0" smtClean="0">
                <a:latin typeface="+mj-ea"/>
                <a:ea typeface="+mj-ea"/>
              </a:rPr>
              <a:t>조사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79912" y="1370702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05</a:t>
            </a:r>
            <a:endParaRPr lang="ko-KR" altLang="en-US" sz="32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395623" y="2416984"/>
            <a:ext cx="3948532" cy="542012"/>
          </a:xfrm>
          <a:prstGeom prst="roundRect">
            <a:avLst>
              <a:gd name="adj" fmla="val 50000"/>
            </a:avLst>
          </a:prstGeom>
          <a:solidFill>
            <a:srgbClr val="00B0F0"/>
          </a:solidFill>
        </p:spPr>
        <p:txBody>
          <a:bodyPr vert="horz" wrap="square" anchor="ctr" anchorCtr="0">
            <a:noAutofit/>
          </a:bodyPr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800" b="1" dirty="0" smtClean="0">
                <a:solidFill>
                  <a:srgbClr val="FFFFFF"/>
                </a:solidFill>
                <a:latin typeface="+mn-ea"/>
              </a:rPr>
              <a:t> 시장조사</a:t>
            </a:r>
            <a:endParaRPr kumimoji="0" lang="en-US" sz="2800" b="1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95623" y="3167078"/>
            <a:ext cx="3948532" cy="542012"/>
          </a:xfrm>
          <a:prstGeom prst="roundRect">
            <a:avLst>
              <a:gd name="adj" fmla="val 50000"/>
            </a:avLst>
          </a:prstGeom>
          <a:solidFill>
            <a:srgbClr val="00B0F0"/>
          </a:solidFill>
        </p:spPr>
        <p:txBody>
          <a:bodyPr vert="horz" wrap="square" anchor="ctr" anchorCtr="0">
            <a:noAutofit/>
          </a:bodyPr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800" b="1" dirty="0" smtClean="0">
                <a:solidFill>
                  <a:srgbClr val="FFFFFF"/>
                </a:solidFill>
                <a:latin typeface="+mn-ea"/>
              </a:rPr>
              <a:t> 고객행동조사</a:t>
            </a:r>
            <a:endParaRPr kumimoji="0" lang="en-US" sz="2800" b="1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395623" y="3917172"/>
            <a:ext cx="3948532" cy="542012"/>
          </a:xfrm>
          <a:prstGeom prst="roundRect">
            <a:avLst>
              <a:gd name="adj" fmla="val 50000"/>
            </a:avLst>
          </a:prstGeom>
          <a:solidFill>
            <a:srgbClr val="00B0F0"/>
          </a:solidFill>
        </p:spPr>
        <p:txBody>
          <a:bodyPr vert="horz" wrap="square" anchor="ctr" anchorCtr="0">
            <a:noAutofit/>
          </a:bodyPr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800" b="1" dirty="0" smtClean="0">
                <a:solidFill>
                  <a:srgbClr val="FFFFFF"/>
                </a:solidFill>
                <a:latin typeface="+mn-ea"/>
              </a:rPr>
              <a:t> 법인설립 </a:t>
            </a:r>
            <a:r>
              <a:rPr lang="ko-KR" altLang="en-US" sz="2800" b="1" dirty="0">
                <a:solidFill>
                  <a:srgbClr val="FFFFFF"/>
                </a:solidFill>
                <a:latin typeface="+mn-ea"/>
              </a:rPr>
              <a:t>행정관련 조사</a:t>
            </a:r>
            <a:endParaRPr kumimoji="0" lang="en-US" sz="2800" b="1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395623" y="4667266"/>
            <a:ext cx="3948532" cy="542012"/>
          </a:xfrm>
          <a:prstGeom prst="roundRect">
            <a:avLst>
              <a:gd name="adj" fmla="val 50000"/>
            </a:avLst>
          </a:prstGeom>
          <a:solidFill>
            <a:srgbClr val="00B0F0"/>
          </a:solidFill>
        </p:spPr>
        <p:txBody>
          <a:bodyPr vert="horz" wrap="square" anchor="ctr" anchorCtr="0">
            <a:noAutofit/>
          </a:bodyPr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800" b="1" dirty="0" smtClean="0">
                <a:solidFill>
                  <a:srgbClr val="FFFFFF"/>
                </a:solidFill>
                <a:latin typeface="+mn-ea"/>
              </a:rPr>
              <a:t> 정부자원조사</a:t>
            </a:r>
            <a:endParaRPr kumimoji="0" lang="en-US" sz="2800" b="1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395623" y="5417360"/>
            <a:ext cx="3948532" cy="542012"/>
          </a:xfrm>
          <a:prstGeom prst="roundRect">
            <a:avLst>
              <a:gd name="adj" fmla="val 50000"/>
            </a:avLst>
          </a:prstGeom>
          <a:solidFill>
            <a:srgbClr val="00B0F0"/>
          </a:solidFill>
        </p:spPr>
        <p:txBody>
          <a:bodyPr vert="horz" wrap="square" anchor="ctr" anchorCtr="0">
            <a:noAutofit/>
          </a:bodyPr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800" b="1" dirty="0" smtClean="0">
                <a:solidFill>
                  <a:srgbClr val="FFFFFF"/>
                </a:solidFill>
                <a:latin typeface="+mn-ea"/>
              </a:rPr>
              <a:t> 제품개발조사</a:t>
            </a:r>
            <a:endParaRPr kumimoji="0" lang="en-US" sz="2800" b="1" dirty="0">
              <a:solidFill>
                <a:srgbClr val="FFFFFF"/>
              </a:solidFill>
              <a:latin typeface="+mn-ea"/>
            </a:endParaRPr>
          </a:p>
        </p:txBody>
      </p:sp>
      <p:pic>
        <p:nvPicPr>
          <p:cNvPr id="22" name="그림 21" descr="그림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3048652"/>
            <a:ext cx="2271087" cy="2279052"/>
          </a:xfrm>
          <a:prstGeom prst="rect">
            <a:avLst/>
          </a:prstGeom>
        </p:spPr>
      </p:pic>
      <p:sp>
        <p:nvSpPr>
          <p:cNvPr id="23" name="TextBox 5"/>
          <p:cNvSpPr txBox="1">
            <a:spLocks noChangeArrowheads="1"/>
          </p:cNvSpPr>
          <p:nvPr/>
        </p:nvSpPr>
        <p:spPr bwMode="auto">
          <a:xfrm>
            <a:off x="1556120" y="4026477"/>
            <a:ext cx="92204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0"/>
                <a:ea typeface="굴림" charset="0"/>
                <a:cs typeface="굴림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0"/>
                <a:ea typeface="굴림" charset="0"/>
                <a:cs typeface="굴림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0"/>
                <a:ea typeface="굴림" charset="0"/>
                <a:cs typeface="굴림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0"/>
                <a:ea typeface="굴림" charset="0"/>
                <a:cs typeface="굴림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0"/>
                <a:ea typeface="굴림" charset="0"/>
                <a:cs typeface="굴림" charset="0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0"/>
                <a:ea typeface="굴림" charset="0"/>
                <a:cs typeface="굴림" charset="0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0"/>
                <a:ea typeface="굴림" charset="0"/>
                <a:cs typeface="굴림" charset="0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0"/>
                <a:ea typeface="굴림" charset="0"/>
                <a:cs typeface="굴림" charset="0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0"/>
                <a:ea typeface="굴림" charset="0"/>
                <a:cs typeface="굴림" charset="0"/>
              </a:defRPr>
            </a:lvl9pPr>
          </a:lstStyle>
          <a:p>
            <a:pPr algn="ctr" eaLnBrk="1" latinLnBrk="0" hangingPunct="1"/>
            <a:r>
              <a:rPr kumimoji="0" lang="ko-KR" altLang="en-US" sz="3200" dirty="0" smtClean="0">
                <a:solidFill>
                  <a:prstClr val="black"/>
                </a:solidFill>
                <a:latin typeface="+mj-ea"/>
                <a:ea typeface="+mj-ea"/>
                <a:cs typeface="나눔고딕" charset="0"/>
              </a:rPr>
              <a:t>조사</a:t>
            </a:r>
            <a:endParaRPr kumimoji="0" lang="ko-KR" altLang="en-US" sz="3200" dirty="0">
              <a:solidFill>
                <a:prstClr val="black"/>
              </a:solidFill>
              <a:latin typeface="+mj-ea"/>
              <a:ea typeface="+mj-ea"/>
              <a:cs typeface="나눔고딕" charset="0"/>
            </a:endParaRPr>
          </a:p>
        </p:txBody>
      </p:sp>
      <p:pic>
        <p:nvPicPr>
          <p:cNvPr id="24" name="Picture 6" descr="C:\Users\meehoo\AppData\Local\Microsoft\Windows\Temporary Internet Files\Content.IE5\3T3ED62H\MC900351582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1055" y="3382192"/>
            <a:ext cx="632177" cy="676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5" name="꺾인 연결선 24"/>
          <p:cNvCxnSpPr>
            <a:stCxn id="17" idx="1"/>
            <a:endCxn id="21" idx="1"/>
          </p:cNvCxnSpPr>
          <p:nvPr/>
        </p:nvCxnSpPr>
        <p:spPr>
          <a:xfrm rot="10800000" flipV="1">
            <a:off x="4395623" y="2687990"/>
            <a:ext cx="12700" cy="3000376"/>
          </a:xfrm>
          <a:prstGeom prst="bentConnector3">
            <a:avLst>
              <a:gd name="adj1" fmla="val 6525000"/>
            </a:avLst>
          </a:prstGeom>
          <a:ln w="28575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꺾인 연결선 25"/>
          <p:cNvCxnSpPr>
            <a:stCxn id="18" idx="1"/>
            <a:endCxn id="20" idx="1"/>
          </p:cNvCxnSpPr>
          <p:nvPr/>
        </p:nvCxnSpPr>
        <p:spPr>
          <a:xfrm rot="10800000" flipV="1">
            <a:off x="4395623" y="3438084"/>
            <a:ext cx="12700" cy="1500188"/>
          </a:xfrm>
          <a:prstGeom prst="bentConnector3">
            <a:avLst>
              <a:gd name="adj1" fmla="val 6525000"/>
            </a:avLst>
          </a:prstGeom>
          <a:ln w="28575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직선 연결선 26"/>
          <p:cNvCxnSpPr>
            <a:stCxn id="22" idx="3"/>
            <a:endCxn id="19" idx="1"/>
          </p:cNvCxnSpPr>
          <p:nvPr/>
        </p:nvCxnSpPr>
        <p:spPr>
          <a:xfrm>
            <a:off x="3170679" y="4188178"/>
            <a:ext cx="1224944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7704870"/>
      </p:ext>
    </p:extLst>
  </p:cSld>
  <p:clrMapOvr>
    <a:masterClrMapping/>
  </p:clrMapOvr>
</p:sld>
</file>

<file path=ppt/slides/slide2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 smtClean="0"/>
              <a:t>사회적기업형</a:t>
            </a:r>
            <a:r>
              <a:rPr lang="ko-KR" altLang="en-US" dirty="0" smtClean="0"/>
              <a:t> 사업계획서 작성법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270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395536" y="905916"/>
            <a:ext cx="8087816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2000" b="1" dirty="0">
                <a:solidFill>
                  <a:schemeClr val="tx1"/>
                </a:solidFill>
              </a:rPr>
              <a:t>시장분석</a:t>
            </a:r>
            <a:r>
              <a:rPr lang="en-US" altLang="ko-KR" sz="2000" b="1" dirty="0">
                <a:solidFill>
                  <a:schemeClr val="tx1"/>
                </a:solidFill>
              </a:rPr>
              <a:t>_</a:t>
            </a:r>
            <a:r>
              <a:rPr lang="ko-KR" altLang="en-US" sz="2000" b="1" dirty="0">
                <a:solidFill>
                  <a:schemeClr val="tx1"/>
                </a:solidFill>
              </a:rPr>
              <a:t>경쟁사 분석 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743188" y="1628804"/>
            <a:ext cx="7657629" cy="4621171"/>
            <a:chOff x="611560" y="1628800"/>
            <a:chExt cx="7657629" cy="3454907"/>
          </a:xfrm>
        </p:grpSpPr>
        <p:pic>
          <p:nvPicPr>
            <p:cNvPr id="15" name="Picture 6" descr="61"/>
            <p:cNvPicPr>
              <a:picLocks noChangeAspect="1" noChangeArrowheads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44"/>
            <a:stretch>
              <a:fillRect/>
            </a:stretch>
          </p:blipFill>
          <p:spPr bwMode="auto">
            <a:xfrm>
              <a:off x="2555776" y="1628800"/>
              <a:ext cx="5713413" cy="34549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7" descr="61"/>
            <p:cNvPicPr>
              <a:picLocks noChangeAspect="1" noChangeArrowheads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2682"/>
            <a:stretch>
              <a:fillRect/>
            </a:stretch>
          </p:blipFill>
          <p:spPr bwMode="auto">
            <a:xfrm>
              <a:off x="611560" y="1628800"/>
              <a:ext cx="5468938" cy="34549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직사각형 11"/>
          <p:cNvSpPr/>
          <p:nvPr/>
        </p:nvSpPr>
        <p:spPr>
          <a:xfrm>
            <a:off x="971601" y="1772816"/>
            <a:ext cx="727280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ko-KR" altLang="en-US" b="1" dirty="0"/>
              <a:t>경쟁사 현황 </a:t>
            </a:r>
            <a:r>
              <a:rPr lang="en-US" altLang="ko-KR" b="1" dirty="0"/>
              <a:t>– </a:t>
            </a:r>
            <a:r>
              <a:rPr lang="ko-KR" altLang="en-US" b="1" dirty="0"/>
              <a:t>경쟁사 개요</a:t>
            </a:r>
            <a:r>
              <a:rPr lang="en-US" altLang="ko-KR" b="1" dirty="0"/>
              <a:t>, </a:t>
            </a:r>
            <a:r>
              <a:rPr lang="ko-KR" altLang="en-US" b="1" dirty="0"/>
              <a:t>사업 분야</a:t>
            </a:r>
            <a:r>
              <a:rPr lang="en-US" altLang="ko-KR" b="1" dirty="0"/>
              <a:t>, </a:t>
            </a:r>
            <a:r>
              <a:rPr lang="ko-KR" altLang="en-US" b="1" dirty="0"/>
              <a:t>주요 제품</a:t>
            </a:r>
            <a:r>
              <a:rPr lang="en-US" altLang="ko-KR" b="1" dirty="0"/>
              <a:t>, M/S, </a:t>
            </a:r>
            <a:r>
              <a:rPr lang="ko-KR" altLang="en-US" b="1" dirty="0"/>
              <a:t>경쟁 강도 </a:t>
            </a:r>
            <a:endParaRPr lang="en-US" altLang="ko-KR" b="1" dirty="0" smtClean="0"/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endParaRPr lang="en-US" altLang="ko-KR" b="1" dirty="0"/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ko-KR" altLang="en-US" b="1" dirty="0" smtClean="0"/>
              <a:t>경쟁사 </a:t>
            </a:r>
            <a:r>
              <a:rPr lang="ko-KR" altLang="en-US" b="1" dirty="0"/>
              <a:t>강점 </a:t>
            </a:r>
            <a:r>
              <a:rPr lang="en-US" altLang="ko-KR" b="1" dirty="0"/>
              <a:t>– </a:t>
            </a:r>
            <a:r>
              <a:rPr lang="ko-KR" altLang="en-US" b="1" dirty="0"/>
              <a:t>고객의 </a:t>
            </a:r>
            <a:r>
              <a:rPr lang="ko-KR" altLang="en-US" b="1" dirty="0" err="1"/>
              <a:t>니즈</a:t>
            </a:r>
            <a:r>
              <a:rPr lang="en-US" altLang="ko-KR" b="1" dirty="0"/>
              <a:t>, </a:t>
            </a:r>
            <a:r>
              <a:rPr lang="ko-KR" altLang="en-US" b="1" dirty="0"/>
              <a:t>시장특성에 부합하는 </a:t>
            </a:r>
            <a:r>
              <a:rPr lang="ko-KR" altLang="en-US" b="1" dirty="0" smtClean="0"/>
              <a:t>강점</a:t>
            </a:r>
            <a:r>
              <a:rPr lang="en-US" altLang="ko-KR" b="1" dirty="0" smtClean="0"/>
              <a:t/>
            </a:r>
            <a:br>
              <a:rPr lang="en-US" altLang="ko-KR" b="1" dirty="0" smtClean="0"/>
            </a:br>
            <a:r>
              <a:rPr lang="ko-KR" altLang="en-US" b="1" dirty="0"/>
              <a:t>가격</a:t>
            </a:r>
            <a:r>
              <a:rPr lang="en-US" altLang="ko-KR" b="1" dirty="0"/>
              <a:t>, </a:t>
            </a:r>
            <a:r>
              <a:rPr lang="ko-KR" altLang="en-US" b="1" dirty="0"/>
              <a:t>기술</a:t>
            </a:r>
            <a:r>
              <a:rPr lang="en-US" altLang="ko-KR" b="1" dirty="0"/>
              <a:t>, </a:t>
            </a:r>
            <a:r>
              <a:rPr lang="ko-KR" altLang="en-US" b="1" dirty="0"/>
              <a:t>마케팅</a:t>
            </a:r>
            <a:r>
              <a:rPr lang="en-US" altLang="ko-KR" b="1" dirty="0"/>
              <a:t>, </a:t>
            </a:r>
            <a:r>
              <a:rPr lang="ko-KR" altLang="en-US" b="1" dirty="0"/>
              <a:t>유통</a:t>
            </a:r>
            <a:r>
              <a:rPr lang="en-US" altLang="ko-KR" b="1" dirty="0"/>
              <a:t>, </a:t>
            </a:r>
            <a:r>
              <a:rPr lang="ko-KR" altLang="en-US" b="1" dirty="0"/>
              <a:t>구매</a:t>
            </a:r>
            <a:r>
              <a:rPr lang="en-US" altLang="ko-KR" b="1" dirty="0"/>
              <a:t>, </a:t>
            </a:r>
            <a:r>
              <a:rPr lang="ko-KR" altLang="en-US" b="1" dirty="0"/>
              <a:t>제조</a:t>
            </a:r>
            <a:r>
              <a:rPr lang="en-US" altLang="ko-KR" b="1" dirty="0"/>
              <a:t>, </a:t>
            </a:r>
            <a:r>
              <a:rPr lang="ko-KR" altLang="en-US" b="1" dirty="0"/>
              <a:t>고객 관리 등 </a:t>
            </a:r>
            <a:endParaRPr lang="en-US" altLang="ko-KR" b="1" dirty="0" smtClean="0"/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endParaRPr lang="en-US" altLang="ko-KR" b="1" dirty="0"/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ko-KR" altLang="en-US" b="1" dirty="0" smtClean="0"/>
              <a:t>경쟁사 </a:t>
            </a:r>
            <a:r>
              <a:rPr lang="ko-KR" altLang="en-US" b="1" dirty="0"/>
              <a:t>약점 </a:t>
            </a:r>
            <a:r>
              <a:rPr lang="ko-KR" altLang="en-US" b="1" dirty="0" smtClean="0"/>
              <a:t>                    </a:t>
            </a:r>
            <a:endParaRPr lang="en-US" altLang="ko-KR" b="1" dirty="0" smtClean="0"/>
          </a:p>
        </p:txBody>
      </p:sp>
    </p:spTree>
    <p:extLst>
      <p:ext uri="{BB962C8B-B14F-4D97-AF65-F5344CB8AC3E}">
        <p14:creationId xmlns:p14="http://schemas.microsoft.com/office/powerpoint/2010/main" val="147524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 smtClean="0"/>
              <a:t>사회적기업형</a:t>
            </a:r>
            <a:r>
              <a:rPr lang="ko-KR" altLang="en-US" dirty="0" smtClean="0"/>
              <a:t> 사업계획서 작성법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271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395536" y="905916"/>
            <a:ext cx="8087816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2000" b="1" dirty="0">
                <a:solidFill>
                  <a:schemeClr val="tx1"/>
                </a:solidFill>
              </a:rPr>
              <a:t>내부 역량 분석 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743188" y="1628804"/>
            <a:ext cx="7657629" cy="4621171"/>
            <a:chOff x="611560" y="1628800"/>
            <a:chExt cx="7657629" cy="3454907"/>
          </a:xfrm>
        </p:grpSpPr>
        <p:pic>
          <p:nvPicPr>
            <p:cNvPr id="15" name="Picture 6" descr="61"/>
            <p:cNvPicPr>
              <a:picLocks noChangeAspect="1" noChangeArrowheads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44"/>
            <a:stretch>
              <a:fillRect/>
            </a:stretch>
          </p:blipFill>
          <p:spPr bwMode="auto">
            <a:xfrm>
              <a:off x="2555776" y="1628800"/>
              <a:ext cx="5713413" cy="34549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7" descr="61"/>
            <p:cNvPicPr>
              <a:picLocks noChangeAspect="1" noChangeArrowheads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2682"/>
            <a:stretch>
              <a:fillRect/>
            </a:stretch>
          </p:blipFill>
          <p:spPr bwMode="auto">
            <a:xfrm>
              <a:off x="611560" y="1628800"/>
              <a:ext cx="5468938" cy="34549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직사각형 11"/>
          <p:cNvSpPr/>
          <p:nvPr/>
        </p:nvSpPr>
        <p:spPr>
          <a:xfrm>
            <a:off x="971601" y="1772816"/>
            <a:ext cx="727280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latinLnBrk="0">
              <a:lnSpc>
                <a:spcPct val="150000"/>
              </a:lnSpc>
              <a:buFont typeface="+mj-lt"/>
              <a:buAutoNum type="arabicPeriod"/>
            </a:pPr>
            <a:r>
              <a:rPr lang="ko-KR" altLang="en-US" b="1" dirty="0"/>
              <a:t>핵심 역량  </a:t>
            </a:r>
            <a:r>
              <a:rPr lang="en-US" altLang="ko-KR" b="1" dirty="0"/>
              <a:t>: </a:t>
            </a:r>
            <a:r>
              <a:rPr lang="ko-KR" altLang="en-US" b="1" dirty="0"/>
              <a:t>비즈니스시스템</a:t>
            </a:r>
            <a:r>
              <a:rPr lang="en-US" altLang="ko-KR" b="1" dirty="0"/>
              <a:t>(</a:t>
            </a:r>
            <a:r>
              <a:rPr lang="ko-KR" altLang="en-US" b="1" dirty="0"/>
              <a:t>구매</a:t>
            </a:r>
            <a:r>
              <a:rPr lang="en-US" altLang="ko-KR" b="1" dirty="0"/>
              <a:t>, R&amp;D, </a:t>
            </a:r>
            <a:r>
              <a:rPr lang="ko-KR" altLang="en-US" b="1" dirty="0"/>
              <a:t>생산</a:t>
            </a:r>
            <a:r>
              <a:rPr lang="en-US" altLang="ko-KR" b="1" dirty="0"/>
              <a:t>, </a:t>
            </a:r>
            <a:r>
              <a:rPr lang="ko-KR" altLang="en-US" b="1" dirty="0"/>
              <a:t>마케팅</a:t>
            </a:r>
            <a:r>
              <a:rPr lang="en-US" altLang="ko-KR" b="1" dirty="0"/>
              <a:t>, </a:t>
            </a:r>
            <a:r>
              <a:rPr lang="ko-KR" altLang="en-US" b="1" dirty="0"/>
              <a:t>판매</a:t>
            </a:r>
            <a:r>
              <a:rPr lang="en-US" altLang="ko-KR" b="1" dirty="0"/>
              <a:t>, A/S </a:t>
            </a:r>
            <a:r>
              <a:rPr lang="ko-KR" altLang="en-US" b="1" dirty="0"/>
              <a:t>등</a:t>
            </a:r>
            <a:r>
              <a:rPr lang="en-US" altLang="ko-KR" b="1" dirty="0"/>
              <a:t>) </a:t>
            </a:r>
            <a:r>
              <a:rPr lang="en-US" altLang="ko-KR" b="1" dirty="0" smtClean="0"/>
              <a:t> </a:t>
            </a:r>
            <a:br>
              <a:rPr lang="en-US" altLang="ko-KR" b="1" dirty="0" smtClean="0"/>
            </a:br>
            <a:r>
              <a:rPr lang="en-US" altLang="ko-KR" b="1" dirty="0" smtClean="0"/>
              <a:t>               </a:t>
            </a:r>
            <a:r>
              <a:rPr lang="ko-KR" altLang="en-US" b="1" dirty="0" smtClean="0"/>
              <a:t>기준 </a:t>
            </a:r>
            <a:r>
              <a:rPr lang="ko-KR" altLang="en-US" b="1" dirty="0"/>
              <a:t>경쟁사 대비 차별화</a:t>
            </a:r>
            <a:r>
              <a:rPr lang="en-US" altLang="ko-KR" b="1" dirty="0"/>
              <a:t>, </a:t>
            </a:r>
            <a:r>
              <a:rPr lang="ko-KR" altLang="en-US" b="1" dirty="0"/>
              <a:t>희소성</a:t>
            </a:r>
            <a:r>
              <a:rPr lang="en-US" altLang="ko-KR" b="1" dirty="0"/>
              <a:t>, </a:t>
            </a:r>
            <a:r>
              <a:rPr lang="ko-KR" altLang="en-US" b="1" dirty="0"/>
              <a:t>가치창조</a:t>
            </a:r>
            <a:r>
              <a:rPr lang="en-US" altLang="ko-KR" b="1" dirty="0"/>
              <a:t>, </a:t>
            </a:r>
            <a:r>
              <a:rPr lang="ko-KR" altLang="en-US" b="1" dirty="0" err="1"/>
              <a:t>확장성</a:t>
            </a:r>
            <a:r>
              <a:rPr lang="ko-KR" altLang="en-US" b="1" dirty="0"/>
              <a:t> </a:t>
            </a:r>
            <a:endParaRPr lang="en-US" altLang="ko-KR" b="1" dirty="0" smtClean="0"/>
          </a:p>
          <a:p>
            <a:pPr marL="342900" indent="-342900" latinLnBrk="0">
              <a:lnSpc>
                <a:spcPct val="150000"/>
              </a:lnSpc>
              <a:buFont typeface="+mj-lt"/>
              <a:buAutoNum type="arabicPeriod"/>
            </a:pPr>
            <a:endParaRPr lang="ko-KR" altLang="en-US" b="1" dirty="0"/>
          </a:p>
          <a:p>
            <a:pPr marL="342900" indent="-342900" latinLnBrk="0">
              <a:lnSpc>
                <a:spcPct val="150000"/>
              </a:lnSpc>
              <a:buFont typeface="+mj-lt"/>
              <a:buAutoNum type="arabicPeriod"/>
            </a:pPr>
            <a:r>
              <a:rPr lang="ko-KR" altLang="en-US" b="1" dirty="0" smtClean="0"/>
              <a:t>강 </a:t>
            </a:r>
            <a:r>
              <a:rPr lang="ko-KR" altLang="en-US" b="1" dirty="0"/>
              <a:t>약점 분석 </a:t>
            </a:r>
            <a:r>
              <a:rPr lang="en-US" altLang="ko-KR" b="1" dirty="0"/>
              <a:t>: </a:t>
            </a:r>
            <a:r>
              <a:rPr lang="ko-KR" altLang="en-US" b="1" dirty="0"/>
              <a:t>위 분석 결과를 바탕으로 고객 </a:t>
            </a:r>
            <a:r>
              <a:rPr lang="ko-KR" altLang="en-US" b="1" dirty="0" err="1"/>
              <a:t>니즈와</a:t>
            </a:r>
            <a:r>
              <a:rPr lang="ko-KR" altLang="en-US" b="1" dirty="0"/>
              <a:t> 경쟁사를 고려해 </a:t>
            </a:r>
            <a:r>
              <a:rPr lang="en-US" altLang="ko-KR" b="1" dirty="0" smtClean="0"/>
              <a:t/>
            </a:r>
            <a:br>
              <a:rPr lang="en-US" altLang="ko-KR" b="1" dirty="0" smtClean="0"/>
            </a:br>
            <a:r>
              <a:rPr lang="en-US" altLang="ko-KR" b="1" dirty="0" smtClean="0"/>
              <a:t>                   </a:t>
            </a:r>
            <a:r>
              <a:rPr lang="ko-KR" altLang="en-US" b="1" dirty="0" smtClean="0"/>
              <a:t>분석함</a:t>
            </a:r>
            <a:r>
              <a:rPr lang="en-US" altLang="ko-KR" b="1" dirty="0" smtClean="0"/>
              <a:t/>
            </a:r>
            <a:br>
              <a:rPr lang="en-US" altLang="ko-KR" b="1" dirty="0" smtClean="0"/>
            </a:br>
            <a:r>
              <a:rPr lang="en-US" altLang="ko-KR" b="1" dirty="0" smtClean="0"/>
              <a:t>- R&amp;D </a:t>
            </a:r>
            <a:r>
              <a:rPr lang="ko-KR" altLang="en-US" b="1" dirty="0"/>
              <a:t>의 경우 기존 방식과 경쟁 기술과의 비교 및 기술 전망 설명 </a:t>
            </a:r>
            <a:r>
              <a:rPr lang="ko-KR" altLang="en-US" b="1" dirty="0" smtClean="0"/>
              <a:t>필요</a:t>
            </a:r>
            <a:endParaRPr lang="en-US" altLang="ko-KR" b="1" dirty="0" smtClean="0"/>
          </a:p>
          <a:p>
            <a:pPr marL="342900" indent="-342900" latinLnBrk="0">
              <a:lnSpc>
                <a:spcPct val="150000"/>
              </a:lnSpc>
              <a:buFont typeface="+mj-lt"/>
              <a:buAutoNum type="arabicPeriod"/>
            </a:pPr>
            <a:endParaRPr lang="ko-KR" altLang="en-US" b="1" dirty="0"/>
          </a:p>
          <a:p>
            <a:pPr marL="342900" indent="-342900" latinLnBrk="0">
              <a:lnSpc>
                <a:spcPct val="150000"/>
              </a:lnSpc>
              <a:buFont typeface="+mj-lt"/>
              <a:buAutoNum type="arabicPeriod"/>
            </a:pPr>
            <a:r>
              <a:rPr lang="ko-KR" altLang="en-US" b="1" dirty="0" smtClean="0"/>
              <a:t>기존 </a:t>
            </a:r>
            <a:r>
              <a:rPr lang="ko-KR" altLang="en-US" b="1" dirty="0"/>
              <a:t>사업 추진 경과</a:t>
            </a:r>
            <a:r>
              <a:rPr lang="en-US" altLang="ko-KR" b="1" dirty="0"/>
              <a:t>, </a:t>
            </a:r>
            <a:r>
              <a:rPr lang="ko-KR" altLang="en-US" b="1" dirty="0"/>
              <a:t>이슈</a:t>
            </a:r>
            <a:r>
              <a:rPr lang="en-US" altLang="ko-KR" b="1" dirty="0"/>
              <a:t>(3) , </a:t>
            </a:r>
            <a:r>
              <a:rPr lang="ko-KR" altLang="en-US" b="1" dirty="0"/>
              <a:t>해결 방안 </a:t>
            </a:r>
          </a:p>
        </p:txBody>
      </p:sp>
    </p:spTree>
    <p:extLst>
      <p:ext uri="{BB962C8B-B14F-4D97-AF65-F5344CB8AC3E}">
        <p14:creationId xmlns:p14="http://schemas.microsoft.com/office/powerpoint/2010/main" val="1465864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 smtClean="0"/>
              <a:t>사회적기업형</a:t>
            </a:r>
            <a:r>
              <a:rPr lang="ko-KR" altLang="en-US" dirty="0" smtClean="0"/>
              <a:t> 사업계획서 작성법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272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395536" y="905916"/>
            <a:ext cx="8087816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en-US" altLang="ko-KR" sz="2000" b="1" dirty="0">
                <a:solidFill>
                  <a:schemeClr val="tx1"/>
                </a:solidFill>
              </a:rPr>
              <a:t>SWOT </a:t>
            </a:r>
            <a:r>
              <a:rPr lang="ko-KR" altLang="en-US" sz="2000" b="1" dirty="0">
                <a:solidFill>
                  <a:schemeClr val="tx1"/>
                </a:solidFill>
              </a:rPr>
              <a:t>분석</a:t>
            </a:r>
          </a:p>
        </p:txBody>
      </p:sp>
      <p:graphicFrame>
        <p:nvGraphicFramePr>
          <p:cNvPr id="10" name="Group 8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0558554"/>
              </p:ext>
            </p:extLst>
          </p:nvPr>
        </p:nvGraphicFramePr>
        <p:xfrm>
          <a:off x="0" y="1509882"/>
          <a:ext cx="9144000" cy="5250121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  <a:gridCol w="3048000"/>
              </a:tblGrid>
              <a:tr h="327339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7500" marR="97500" marT="46799" marB="46799" anchor="ctr" horzOverflow="overflow">
                    <a:lnL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강점 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(Strengths)</a:t>
                      </a:r>
                      <a:endParaRPr kumimoji="1" lang="ko-KR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7500" marR="97500" marT="46799" marB="46799" anchor="ctr" horzOverflow="overflow">
                    <a:lnL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약점 </a:t>
                      </a:r>
                      <a:r>
                        <a:rPr kumimoji="1" lang="en-US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(Weaknesses)</a:t>
                      </a:r>
                      <a:endParaRPr kumimoji="1" lang="ko-KR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7500" marR="97500" marT="46799" marB="46799" anchor="ctr" horzOverflow="overflow">
                    <a:lnL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29447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1. 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기존 고객의 </a:t>
                      </a:r>
                      <a:r>
                        <a:rPr kumimoji="1" lang="ko-KR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재구매율이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높음</a:t>
                      </a:r>
                    </a:p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2. 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신제품 개발 역량의 경쟁력 높음</a:t>
                      </a:r>
                    </a:p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3. 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시장 선도기업으로서 브랜드 이미지 유지</a:t>
                      </a:r>
                    </a:p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4. 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다양한 경험을 갖춘 영업 인력 보유 </a:t>
                      </a:r>
                    </a:p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5. 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제품의 다양한 유통 경로 확보 </a:t>
                      </a:r>
                    </a:p>
                  </a:txBody>
                  <a:tcPr marL="97500" marR="97500" marT="46799" marB="46799" anchor="ctr" horzOverflow="overflow">
                    <a:lnL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1. 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마케팅 역량의 부족</a:t>
                      </a:r>
                    </a:p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2. 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생산 부서와의 커뮤니케이션 부족</a:t>
                      </a:r>
                    </a:p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3. 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거래처가 증가했으나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이에 비례한 영업 인원 충원이 이루어지지 못함</a:t>
                      </a:r>
                    </a:p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4. 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고가 제품 위주의 제품 판매</a:t>
                      </a:r>
                    </a:p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5. 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신상품의 매출 비중이 낮음</a:t>
                      </a:r>
                    </a:p>
                  </a:txBody>
                  <a:tcPr marL="97500" marR="97500" marT="46799" marB="46799" anchor="ctr" horzOverflow="overflow">
                    <a:lnL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394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기회요인</a:t>
                      </a:r>
                      <a:r>
                        <a:rPr kumimoji="1" lang="en-US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(Opportunities)</a:t>
                      </a:r>
                      <a:endParaRPr kumimoji="1" lang="ko-KR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7500" marR="97500" marT="46799" marB="46799" anchor="ctr" horzOverflow="overflow">
                    <a:lnL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SO_</a:t>
                      </a:r>
                      <a:r>
                        <a:rPr kumimoji="1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공격적 전략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(aggressive strategy)</a:t>
                      </a:r>
                      <a:endParaRPr kumimoji="1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7500" marR="97500" marT="46799" marB="46799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3459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WO_</a:t>
                      </a:r>
                      <a:r>
                        <a:rPr kumimoji="1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방향전환 전략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(turnaround-oriented strategy)</a:t>
                      </a:r>
                      <a:endParaRPr kumimoji="1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7500" marR="97500" marT="46799" marB="46799" anchor="ctr" horzOverflow="overflow">
                    <a:lnL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3459E"/>
                    </a:solidFill>
                  </a:tcPr>
                </a:tc>
              </a:tr>
              <a:tr h="1117439">
                <a:tc>
                  <a:txBody>
                    <a:bodyPr/>
                    <a:lstStyle/>
                    <a:p>
                      <a:pPr marL="88900" marR="0" lvl="0" indent="-88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가</a:t>
                      </a:r>
                      <a:r>
                        <a:rPr kumimoji="1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 </a:t>
                      </a: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디지털 제품의 대중화 시대 도래</a:t>
                      </a:r>
                    </a:p>
                    <a:p>
                      <a:pPr marL="88900" marR="0" lvl="0" indent="-88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나</a:t>
                      </a:r>
                      <a:r>
                        <a:rPr kumimoji="1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 </a:t>
                      </a: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제품에 대한 소비자 인식이 높아짐</a:t>
                      </a:r>
                    </a:p>
                    <a:p>
                      <a:pPr marL="88900" marR="0" lvl="0" indent="-88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다</a:t>
                      </a:r>
                      <a:r>
                        <a:rPr kumimoji="1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 </a:t>
                      </a: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제품을 장착할 수 있는 차량 개발</a:t>
                      </a:r>
                      <a:endParaRPr kumimoji="1" lang="en-US" altLang="ko-KR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88900" marR="0" lvl="0" indent="-88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라</a:t>
                      </a:r>
                      <a:r>
                        <a:rPr kumimoji="1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 </a:t>
                      </a: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제품의 브랜드를 중시하는 구매 경향</a:t>
                      </a:r>
                    </a:p>
                    <a:p>
                      <a:pPr marL="88900" marR="0" lvl="0" indent="-88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마</a:t>
                      </a:r>
                      <a:r>
                        <a:rPr kumimoji="1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 </a:t>
                      </a: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다양한 기능을 갖춘 제품에 대한 선호 </a:t>
                      </a:r>
                    </a:p>
                  </a:txBody>
                  <a:tcPr marL="97500" marR="97500" marT="46799" marB="46799" anchor="ctr" horzOverflow="overflow">
                    <a:lnL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신상품 개발 </a:t>
                      </a:r>
                      <a:r>
                        <a:rPr kumimoji="1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(2+</a:t>
                      </a: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가</a:t>
                      </a:r>
                      <a:r>
                        <a:rPr kumimoji="1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</a:t>
                      </a: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나</a:t>
                      </a:r>
                      <a:r>
                        <a:rPr kumimoji="1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</a:t>
                      </a: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다</a:t>
                      </a:r>
                      <a:r>
                        <a:rPr kumimoji="1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</a:t>
                      </a: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마</a:t>
                      </a:r>
                      <a:r>
                        <a:rPr kumimoji="1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1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판매 경로의 개척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 </a:t>
                      </a:r>
                      <a:r>
                        <a:rPr kumimoji="1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(5+</a:t>
                      </a: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가</a:t>
                      </a:r>
                      <a:r>
                        <a:rPr kumimoji="1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</a:t>
                      </a: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다</a:t>
                      </a:r>
                      <a:r>
                        <a:rPr kumimoji="1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) (1,3,4,5+</a:t>
                      </a: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나</a:t>
                      </a:r>
                      <a:r>
                        <a:rPr kumimoji="1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</a:t>
                      </a: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라</a:t>
                      </a:r>
                      <a:r>
                        <a:rPr kumimoji="1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)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브랜드 홍보 강화 </a:t>
                      </a:r>
                      <a:r>
                        <a:rPr kumimoji="1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(3+</a:t>
                      </a: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라</a:t>
                      </a:r>
                      <a:r>
                        <a:rPr kumimoji="1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신시장 개척 </a:t>
                      </a:r>
                      <a:r>
                        <a:rPr kumimoji="1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(4+</a:t>
                      </a: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가</a:t>
                      </a:r>
                      <a:r>
                        <a:rPr kumimoji="1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</a:t>
                      </a: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다</a:t>
                      </a:r>
                      <a:r>
                        <a:rPr kumimoji="1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</a:p>
                  </a:txBody>
                  <a:tcPr marL="97500" marR="97500" marT="46799" marB="46799" anchor="ctr" horzOverflow="overflow">
                    <a:lnL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저가 제품의 개발 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(4+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가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나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핵심 거래처 관리 강화 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(3+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라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전략적인 마케팅 활동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 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(1,4,5+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나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라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내부 커뮤니케이션 강화 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(2+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마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</a:p>
                  </a:txBody>
                  <a:tcPr marL="97500" marR="97500" marT="46799" marB="46799" anchor="ctr" horzOverflow="overflow">
                    <a:lnL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71000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위협요인</a:t>
                      </a:r>
                      <a:r>
                        <a:rPr kumimoji="1" lang="en-US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(Threats)</a:t>
                      </a:r>
                      <a:endParaRPr kumimoji="1" lang="ko-KR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7500" marR="97500" marT="46799" marB="46799" anchor="ctr" horzOverflow="overflow">
                    <a:lnL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ST_</a:t>
                      </a:r>
                      <a:r>
                        <a:rPr kumimoji="1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다양한 전략</a:t>
                      </a:r>
                      <a:r>
                        <a:rPr kumimoji="1" lang="en-US" altLang="ko-K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kumimoji="1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위험회피 전략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(diversification strategy)</a:t>
                      </a: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</a:p>
                  </a:txBody>
                  <a:tcPr marL="97500" marR="97500" marT="46799" marB="46799" anchor="ctr" horzOverflow="overflow">
                    <a:lnL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>
                      <a:noFill/>
                    </a:lnBlToTr>
                    <a:solidFill>
                      <a:srgbClr val="73459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WO_</a:t>
                      </a:r>
                      <a:r>
                        <a:rPr kumimoji="1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방어적</a:t>
                      </a:r>
                      <a:r>
                        <a:rPr kumimoji="1" lang="en-US" altLang="ko-K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kumimoji="1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전략</a:t>
                      </a:r>
                      <a:r>
                        <a:rPr kumimoji="1" lang="en-US" altLang="ko-K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kumimoji="1" lang="ko-KR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역량강화 전략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(defensive strategy) </a:t>
                      </a:r>
                    </a:p>
                  </a:txBody>
                  <a:tcPr marL="97500" marR="97500" marT="46799" marB="46799" anchor="ctr" horzOverflow="overflow">
                    <a:lnL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3459E"/>
                    </a:solidFill>
                  </a:tcPr>
                </a:tc>
              </a:tr>
              <a:tr h="1117439">
                <a:tc>
                  <a:txBody>
                    <a:bodyPr/>
                    <a:lstStyle/>
                    <a:p>
                      <a:pPr marL="88900" marR="0" lvl="0" indent="-88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가</a:t>
                      </a:r>
                      <a:r>
                        <a:rPr kumimoji="1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 </a:t>
                      </a: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신규 진입 기업의 증가</a:t>
                      </a:r>
                    </a:p>
                    <a:p>
                      <a:pPr marL="88900" marR="0" lvl="0" indent="-88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나</a:t>
                      </a:r>
                      <a:r>
                        <a:rPr kumimoji="1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 </a:t>
                      </a: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저가의 수입 제품 등장</a:t>
                      </a:r>
                    </a:p>
                    <a:p>
                      <a:pPr marL="88900" marR="0" lvl="0" indent="-88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다</a:t>
                      </a:r>
                      <a:r>
                        <a:rPr kumimoji="1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 </a:t>
                      </a: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대체 기능을 갖춘 디지털 제품 등장</a:t>
                      </a:r>
                    </a:p>
                    <a:p>
                      <a:pPr marL="88900" marR="0" lvl="0" indent="-88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라</a:t>
                      </a:r>
                      <a:r>
                        <a:rPr kumimoji="1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 </a:t>
                      </a: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정부의 품질 기준 강화 정책</a:t>
                      </a:r>
                    </a:p>
                    <a:p>
                      <a:pPr marL="88900" marR="0" lvl="0" indent="-88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마</a:t>
                      </a:r>
                      <a:r>
                        <a:rPr kumimoji="1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 </a:t>
                      </a:r>
                      <a:r>
                        <a:rPr kumimoji="1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핵심 부품 공급업체의 가격 인상 정책</a:t>
                      </a:r>
                    </a:p>
                  </a:txBody>
                  <a:tcPr marL="97500" marR="97500" marT="46799" marB="46799" anchor="ctr" horzOverflow="overflow">
                    <a:lnL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제품 품질 경쟁력 강화 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(2,4+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가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나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라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원가 경쟁력 확보 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(2+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마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기존 고객 마케팅 활동 강화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 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(1,4,5+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가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나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판매 경로의 강화 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(5+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가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나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다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kumimoji="1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7500" marR="97500" marT="46799" marB="46799" anchor="ctr" horzOverflow="overflow">
                    <a:lnL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전략적인 마케팅 역량 확보 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(1+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가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나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고객 관리 프로그램 구축 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(3+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가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나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저가 제품의 개발 강화 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(4+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나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사업 정보 분석 능력 강화 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(1,2+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다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라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kumimoji="1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7500" marR="97500" marT="46799" marB="46799" anchor="ctr" horzOverflow="overflow">
                    <a:lnL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45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1" name="Rectangle 36"/>
          <p:cNvSpPr>
            <a:spLocks noChangeArrowheads="1"/>
          </p:cNvSpPr>
          <p:nvPr/>
        </p:nvSpPr>
        <p:spPr bwMode="gray">
          <a:xfrm>
            <a:off x="1554163" y="1730375"/>
            <a:ext cx="912429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sz="1600" b="1" dirty="0">
                <a:solidFill>
                  <a:srgbClr val="73459E"/>
                </a:solidFill>
                <a:latin typeface="+mn-ea"/>
              </a:rPr>
              <a:t>내부역량</a:t>
            </a:r>
            <a:endParaRPr lang="ko-KR" altLang="en-US" sz="1600" b="1" u="sng" dirty="0">
              <a:solidFill>
                <a:srgbClr val="73459E"/>
              </a:solidFill>
              <a:latin typeface="+mn-ea"/>
            </a:endParaRPr>
          </a:p>
        </p:txBody>
      </p:sp>
      <p:sp>
        <p:nvSpPr>
          <p:cNvPr id="13" name="Rectangle 37"/>
          <p:cNvSpPr>
            <a:spLocks noChangeArrowheads="1"/>
          </p:cNvSpPr>
          <p:nvPr/>
        </p:nvSpPr>
        <p:spPr bwMode="gray">
          <a:xfrm>
            <a:off x="315913" y="2416175"/>
            <a:ext cx="910827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sz="1600" b="1">
                <a:solidFill>
                  <a:srgbClr val="73459E"/>
                </a:solidFill>
                <a:latin typeface="+mn-ea"/>
              </a:rPr>
              <a:t>외부환경</a:t>
            </a:r>
            <a:endParaRPr lang="ko-KR" altLang="en-US" sz="1600" b="1" u="sng">
              <a:solidFill>
                <a:srgbClr val="73459E"/>
              </a:solidFill>
              <a:latin typeface="+mn-ea"/>
            </a:endParaRPr>
          </a:p>
        </p:txBody>
      </p:sp>
      <p:sp>
        <p:nvSpPr>
          <p:cNvPr id="17" name="Rectangle 74"/>
          <p:cNvSpPr>
            <a:spLocks noChangeArrowheads="1"/>
          </p:cNvSpPr>
          <p:nvPr/>
        </p:nvSpPr>
        <p:spPr bwMode="auto">
          <a:xfrm rot="-745888">
            <a:off x="68263" y="1654175"/>
            <a:ext cx="1366837" cy="241300"/>
          </a:xfrm>
          <a:prstGeom prst="rect">
            <a:avLst/>
          </a:prstGeom>
          <a:noFill/>
          <a:ln w="38100" cmpd="dbl" algn="ctr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altLang="ko-KR" sz="1200" b="1" dirty="0">
                <a:solidFill>
                  <a:srgbClr val="800000"/>
                </a:solidFill>
                <a:latin typeface="+mn-ea"/>
              </a:rPr>
              <a:t>illustrative</a:t>
            </a:r>
          </a:p>
        </p:txBody>
      </p:sp>
    </p:spTree>
    <p:extLst>
      <p:ext uri="{BB962C8B-B14F-4D97-AF65-F5344CB8AC3E}">
        <p14:creationId xmlns:p14="http://schemas.microsoft.com/office/powerpoint/2010/main" val="3198866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 smtClean="0"/>
              <a:t>사회적기업형</a:t>
            </a:r>
            <a:r>
              <a:rPr lang="ko-KR" altLang="en-US" dirty="0" smtClean="0"/>
              <a:t> 사업계획서 작성법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273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395536" y="905916"/>
            <a:ext cx="8087816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2000" b="1" dirty="0">
                <a:solidFill>
                  <a:schemeClr val="tx1"/>
                </a:solidFill>
              </a:rPr>
              <a:t>목표 수립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743188" y="1628804"/>
            <a:ext cx="7657629" cy="4621171"/>
            <a:chOff x="611560" y="1628800"/>
            <a:chExt cx="7657629" cy="3454907"/>
          </a:xfrm>
        </p:grpSpPr>
        <p:pic>
          <p:nvPicPr>
            <p:cNvPr id="15" name="Picture 6" descr="61"/>
            <p:cNvPicPr>
              <a:picLocks noChangeAspect="1" noChangeArrowheads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44"/>
            <a:stretch>
              <a:fillRect/>
            </a:stretch>
          </p:blipFill>
          <p:spPr bwMode="auto">
            <a:xfrm>
              <a:off x="2555776" y="1628800"/>
              <a:ext cx="5713413" cy="34549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7" descr="61"/>
            <p:cNvPicPr>
              <a:picLocks noChangeAspect="1" noChangeArrowheads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2682"/>
            <a:stretch>
              <a:fillRect/>
            </a:stretch>
          </p:blipFill>
          <p:spPr bwMode="auto">
            <a:xfrm>
              <a:off x="611560" y="1628800"/>
              <a:ext cx="5468938" cy="34549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직사각형 11"/>
          <p:cNvSpPr/>
          <p:nvPr/>
        </p:nvSpPr>
        <p:spPr>
          <a:xfrm>
            <a:off x="971601" y="1772816"/>
            <a:ext cx="727280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latinLnBrk="0">
              <a:lnSpc>
                <a:spcPct val="150000"/>
              </a:lnSpc>
              <a:buFont typeface="+mj-lt"/>
              <a:buAutoNum type="arabicPeriod"/>
            </a:pPr>
            <a:r>
              <a:rPr lang="ko-KR" altLang="en-US" b="1" dirty="0"/>
              <a:t>사업 추진 목표 </a:t>
            </a:r>
            <a:r>
              <a:rPr lang="en-US" altLang="ko-KR" b="1" dirty="0"/>
              <a:t>– 1</a:t>
            </a:r>
            <a:r>
              <a:rPr lang="ko-KR" altLang="en-US" b="1" dirty="0"/>
              <a:t>년 혹은 </a:t>
            </a:r>
            <a:r>
              <a:rPr lang="en-US" altLang="ko-KR" b="1" dirty="0"/>
              <a:t>3</a:t>
            </a:r>
            <a:r>
              <a:rPr lang="ko-KR" altLang="en-US" b="1" dirty="0"/>
              <a:t>년 단기 경영 목표 수립 </a:t>
            </a:r>
            <a:r>
              <a:rPr lang="en-US" altLang="ko-KR" b="1" dirty="0" smtClean="0"/>
              <a:t/>
            </a:r>
            <a:br>
              <a:rPr lang="en-US" altLang="ko-KR" b="1" dirty="0" smtClean="0"/>
            </a:br>
            <a:r>
              <a:rPr lang="en-US" altLang="ko-KR" b="1" dirty="0" smtClean="0"/>
              <a:t>                      </a:t>
            </a:r>
            <a:r>
              <a:rPr lang="ko-KR" altLang="en-US" b="1" dirty="0" smtClean="0"/>
              <a:t>미션 </a:t>
            </a:r>
            <a:r>
              <a:rPr lang="en-US" altLang="ko-KR" b="1" dirty="0" smtClean="0"/>
              <a:t/>
            </a:r>
            <a:br>
              <a:rPr lang="en-US" altLang="ko-KR" b="1" dirty="0" smtClean="0"/>
            </a:br>
            <a:r>
              <a:rPr lang="en-US" altLang="ko-KR" b="1" dirty="0" smtClean="0"/>
              <a:t>                      </a:t>
            </a:r>
            <a:r>
              <a:rPr lang="ko-KR" altLang="en-US" b="1" dirty="0" smtClean="0"/>
              <a:t>비즈니스 </a:t>
            </a:r>
            <a:r>
              <a:rPr lang="en-US" altLang="ko-KR" b="1" dirty="0"/>
              <a:t>– </a:t>
            </a:r>
            <a:r>
              <a:rPr lang="ko-KR" altLang="en-US" b="1" dirty="0"/>
              <a:t>매출 </a:t>
            </a:r>
            <a:r>
              <a:rPr lang="en-US" altLang="ko-KR" b="1" dirty="0"/>
              <a:t>, </a:t>
            </a:r>
            <a:r>
              <a:rPr lang="ko-KR" altLang="en-US" b="1" dirty="0"/>
              <a:t>이익</a:t>
            </a:r>
            <a:r>
              <a:rPr lang="en-US" altLang="ko-KR" b="1" dirty="0"/>
              <a:t>, M/S  </a:t>
            </a:r>
            <a:endParaRPr lang="en-US" altLang="ko-KR" b="1" dirty="0" smtClean="0"/>
          </a:p>
          <a:p>
            <a:pPr marL="342900" indent="-342900" latinLnBrk="0">
              <a:lnSpc>
                <a:spcPct val="150000"/>
              </a:lnSpc>
              <a:buFont typeface="+mj-lt"/>
              <a:buAutoNum type="arabicPeriod"/>
            </a:pPr>
            <a:endParaRPr lang="en-US" altLang="ko-KR" b="1" dirty="0"/>
          </a:p>
          <a:p>
            <a:pPr marL="342900" indent="-342900" latinLnBrk="0">
              <a:lnSpc>
                <a:spcPct val="150000"/>
              </a:lnSpc>
              <a:buFont typeface="+mj-lt"/>
              <a:buAutoNum type="arabicPeriod"/>
            </a:pPr>
            <a:r>
              <a:rPr lang="ko-KR" altLang="en-US" b="1" dirty="0"/>
              <a:t>추진 전략  </a:t>
            </a:r>
            <a:r>
              <a:rPr lang="en-US" altLang="ko-KR" b="1" dirty="0" smtClean="0"/>
              <a:t/>
            </a:r>
            <a:br>
              <a:rPr lang="en-US" altLang="ko-KR" b="1" dirty="0" smtClean="0"/>
            </a:br>
            <a:r>
              <a:rPr lang="en-US" altLang="ko-KR" b="1" dirty="0" smtClean="0"/>
              <a:t>- </a:t>
            </a:r>
            <a:r>
              <a:rPr lang="ko-KR" altLang="en-US" b="1" dirty="0"/>
              <a:t>전략 방향 명확화 내용을 정리한 차별화 전략 </a:t>
            </a:r>
            <a:r>
              <a:rPr lang="en-US" altLang="ko-KR" b="1" dirty="0" smtClean="0"/>
              <a:t/>
            </a:r>
            <a:br>
              <a:rPr lang="en-US" altLang="ko-KR" b="1" dirty="0" smtClean="0"/>
            </a:br>
            <a:r>
              <a:rPr lang="en-US" altLang="ko-KR" b="1" dirty="0" smtClean="0"/>
              <a:t>- </a:t>
            </a:r>
            <a:r>
              <a:rPr lang="ko-KR" altLang="en-US" b="1" dirty="0"/>
              <a:t>제품 및 서비스 개발</a:t>
            </a:r>
            <a:r>
              <a:rPr lang="en-US" altLang="ko-KR" b="1" dirty="0"/>
              <a:t>, </a:t>
            </a:r>
            <a:r>
              <a:rPr lang="ko-KR" altLang="en-US" b="1" dirty="0"/>
              <a:t>가격 정책</a:t>
            </a:r>
            <a:r>
              <a:rPr lang="en-US" altLang="ko-KR" b="1" dirty="0"/>
              <a:t>, </a:t>
            </a:r>
            <a:r>
              <a:rPr lang="ko-KR" altLang="en-US" b="1" dirty="0"/>
              <a:t>마케팅</a:t>
            </a:r>
            <a:r>
              <a:rPr lang="en-US" altLang="ko-KR" b="1" dirty="0"/>
              <a:t>, </a:t>
            </a:r>
            <a:r>
              <a:rPr lang="ko-KR" altLang="en-US" b="1" dirty="0"/>
              <a:t>혁신</a:t>
            </a:r>
            <a:r>
              <a:rPr lang="en-US" altLang="ko-KR" b="1" dirty="0"/>
              <a:t>, </a:t>
            </a:r>
            <a:r>
              <a:rPr lang="ko-KR" altLang="en-US" b="1" dirty="0" err="1"/>
              <a:t>포지셔닝</a:t>
            </a:r>
            <a:r>
              <a:rPr lang="ko-KR" altLang="en-US" b="1" dirty="0"/>
              <a:t> </a:t>
            </a:r>
            <a:r>
              <a:rPr lang="ko-KR" altLang="en-US" b="1" dirty="0" smtClean="0"/>
              <a:t>등</a:t>
            </a:r>
            <a:r>
              <a:rPr lang="en-US" altLang="ko-KR" b="1" dirty="0" smtClean="0"/>
              <a:t/>
            </a:r>
            <a:br>
              <a:rPr lang="en-US" altLang="ko-KR" b="1" dirty="0" smtClean="0"/>
            </a:br>
            <a:r>
              <a:rPr lang="en-US" altLang="ko-KR" b="1" dirty="0" smtClean="0"/>
              <a:t>- </a:t>
            </a:r>
            <a:r>
              <a:rPr lang="ko-KR" altLang="en-US" b="1" dirty="0"/>
              <a:t>내부 조직 운영 전략도 포함</a:t>
            </a:r>
          </a:p>
        </p:txBody>
      </p:sp>
    </p:spTree>
    <p:extLst>
      <p:ext uri="{BB962C8B-B14F-4D97-AF65-F5344CB8AC3E}">
        <p14:creationId xmlns:p14="http://schemas.microsoft.com/office/powerpoint/2010/main" val="2218885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 smtClean="0"/>
              <a:t>사회적기업형</a:t>
            </a:r>
            <a:r>
              <a:rPr lang="ko-KR" altLang="en-US" dirty="0" smtClean="0"/>
              <a:t> 사업계획서 작성법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274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395536" y="905916"/>
            <a:ext cx="8087816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2000" b="1" dirty="0">
                <a:solidFill>
                  <a:schemeClr val="tx1"/>
                </a:solidFill>
              </a:rPr>
              <a:t>세부사업계획</a:t>
            </a:r>
            <a:r>
              <a:rPr lang="en-US" altLang="ko-KR" sz="2000" b="1" dirty="0">
                <a:solidFill>
                  <a:schemeClr val="tx1"/>
                </a:solidFill>
              </a:rPr>
              <a:t>_ </a:t>
            </a:r>
            <a:r>
              <a:rPr lang="ko-KR" altLang="en-US" sz="2000" b="1" dirty="0">
                <a:solidFill>
                  <a:schemeClr val="tx1"/>
                </a:solidFill>
              </a:rPr>
              <a:t>마케팅 </a:t>
            </a:r>
            <a:r>
              <a:rPr lang="en-US" altLang="ko-KR" sz="2000" b="1" dirty="0">
                <a:solidFill>
                  <a:schemeClr val="tx1"/>
                </a:solidFill>
              </a:rPr>
              <a:t>&amp; </a:t>
            </a:r>
            <a:r>
              <a:rPr lang="ko-KR" altLang="en-US" sz="2000" b="1" dirty="0">
                <a:solidFill>
                  <a:schemeClr val="tx1"/>
                </a:solidFill>
              </a:rPr>
              <a:t>영업 계획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743188" y="1628804"/>
            <a:ext cx="7657629" cy="4621171"/>
            <a:chOff x="611560" y="1628800"/>
            <a:chExt cx="7657629" cy="3454907"/>
          </a:xfrm>
        </p:grpSpPr>
        <p:pic>
          <p:nvPicPr>
            <p:cNvPr id="15" name="Picture 6" descr="61"/>
            <p:cNvPicPr>
              <a:picLocks noChangeAspect="1" noChangeArrowheads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44"/>
            <a:stretch>
              <a:fillRect/>
            </a:stretch>
          </p:blipFill>
          <p:spPr bwMode="auto">
            <a:xfrm>
              <a:off x="2555776" y="1628800"/>
              <a:ext cx="5713413" cy="34549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7" descr="61"/>
            <p:cNvPicPr>
              <a:picLocks noChangeAspect="1" noChangeArrowheads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2682"/>
            <a:stretch>
              <a:fillRect/>
            </a:stretch>
          </p:blipFill>
          <p:spPr bwMode="auto">
            <a:xfrm>
              <a:off x="611560" y="1628800"/>
              <a:ext cx="5468938" cy="34549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직사각형 11"/>
          <p:cNvSpPr/>
          <p:nvPr/>
        </p:nvSpPr>
        <p:spPr>
          <a:xfrm>
            <a:off x="971601" y="1772816"/>
            <a:ext cx="727280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latinLnBrk="0">
              <a:lnSpc>
                <a:spcPct val="150000"/>
              </a:lnSpc>
              <a:buFont typeface="+mj-lt"/>
              <a:buAutoNum type="arabicPeriod"/>
            </a:pPr>
            <a:r>
              <a:rPr lang="en-US" altLang="ko-KR" b="1" dirty="0"/>
              <a:t>STP </a:t>
            </a:r>
            <a:r>
              <a:rPr lang="ko-KR" altLang="en-US" b="1" dirty="0"/>
              <a:t>분석 </a:t>
            </a:r>
            <a:r>
              <a:rPr lang="en-US" altLang="ko-KR" b="1" dirty="0"/>
              <a:t>: </a:t>
            </a:r>
            <a:r>
              <a:rPr lang="ko-KR" altLang="en-US" b="1" dirty="0"/>
              <a:t>시장 세분화</a:t>
            </a:r>
            <a:r>
              <a:rPr lang="en-US" altLang="ko-KR" b="1" dirty="0"/>
              <a:t>, </a:t>
            </a:r>
            <a:r>
              <a:rPr lang="ko-KR" altLang="en-US" b="1" dirty="0" err="1"/>
              <a:t>타겟</a:t>
            </a:r>
            <a:r>
              <a:rPr lang="ko-KR" altLang="en-US" b="1" dirty="0"/>
              <a:t> 고객</a:t>
            </a:r>
            <a:r>
              <a:rPr lang="en-US" altLang="ko-KR" b="1" dirty="0"/>
              <a:t>, </a:t>
            </a:r>
            <a:r>
              <a:rPr lang="ko-KR" altLang="en-US" b="1" dirty="0" err="1"/>
              <a:t>포지셔닝</a:t>
            </a:r>
            <a:r>
              <a:rPr lang="ko-KR" altLang="en-US" b="1" dirty="0"/>
              <a:t>   </a:t>
            </a:r>
            <a:endParaRPr lang="en-US" altLang="ko-KR" b="1" dirty="0" smtClean="0"/>
          </a:p>
          <a:p>
            <a:pPr marL="342900" indent="-342900" latinLnBrk="0">
              <a:lnSpc>
                <a:spcPct val="150000"/>
              </a:lnSpc>
              <a:buFont typeface="+mj-lt"/>
              <a:buAutoNum type="arabicPeriod"/>
            </a:pPr>
            <a:endParaRPr lang="ko-KR" altLang="en-US" b="1" dirty="0"/>
          </a:p>
          <a:p>
            <a:pPr marL="342900" indent="-342900" latinLnBrk="0">
              <a:lnSpc>
                <a:spcPct val="150000"/>
              </a:lnSpc>
              <a:buFont typeface="+mj-lt"/>
              <a:buAutoNum type="arabicPeriod"/>
            </a:pPr>
            <a:r>
              <a:rPr lang="en-US" altLang="ko-KR" b="1" dirty="0"/>
              <a:t>4P  </a:t>
            </a:r>
            <a:r>
              <a:rPr lang="ko-KR" altLang="en-US" b="1" dirty="0"/>
              <a:t>분석 </a:t>
            </a:r>
            <a:r>
              <a:rPr lang="en-US" altLang="ko-KR" b="1" dirty="0"/>
              <a:t>: Product : </a:t>
            </a:r>
            <a:r>
              <a:rPr lang="ko-KR" altLang="en-US" b="1" dirty="0"/>
              <a:t>제품 포트폴리오</a:t>
            </a:r>
            <a:r>
              <a:rPr lang="en-US" altLang="ko-KR" b="1" dirty="0"/>
              <a:t>, </a:t>
            </a:r>
            <a:r>
              <a:rPr lang="ko-KR" altLang="en-US" b="1" dirty="0"/>
              <a:t>품질</a:t>
            </a:r>
            <a:r>
              <a:rPr lang="en-US" altLang="ko-KR" b="1" dirty="0"/>
              <a:t>, </a:t>
            </a:r>
            <a:r>
              <a:rPr lang="ko-KR" altLang="en-US" b="1" dirty="0"/>
              <a:t>성능 등 </a:t>
            </a:r>
            <a:r>
              <a:rPr lang="en-US" altLang="ko-KR" b="1" dirty="0" smtClean="0"/>
              <a:t/>
            </a:r>
            <a:br>
              <a:rPr lang="en-US" altLang="ko-KR" b="1" dirty="0" smtClean="0"/>
            </a:br>
            <a:r>
              <a:rPr lang="ko-KR" altLang="en-US" b="1" dirty="0" smtClean="0"/>
              <a:t>             </a:t>
            </a:r>
            <a:r>
              <a:rPr lang="en-US" altLang="ko-KR" b="1" dirty="0"/>
              <a:t>Price : 3</a:t>
            </a:r>
            <a:r>
              <a:rPr lang="ko-KR" altLang="en-US" b="1" dirty="0"/>
              <a:t>단계 가격 정책 </a:t>
            </a:r>
            <a:r>
              <a:rPr lang="en-US" altLang="ko-KR" b="1" dirty="0"/>
              <a:t>( </a:t>
            </a:r>
            <a:r>
              <a:rPr lang="ko-KR" altLang="en-US" b="1" dirty="0"/>
              <a:t>프리미엄</a:t>
            </a:r>
            <a:r>
              <a:rPr lang="en-US" altLang="ko-KR" b="1" dirty="0"/>
              <a:t>, </a:t>
            </a:r>
            <a:r>
              <a:rPr lang="ko-KR" altLang="en-US" b="1" dirty="0"/>
              <a:t>보통</a:t>
            </a:r>
            <a:r>
              <a:rPr lang="en-US" altLang="ko-KR" b="1" dirty="0"/>
              <a:t>, </a:t>
            </a:r>
            <a:r>
              <a:rPr lang="ko-KR" altLang="en-US" b="1" dirty="0"/>
              <a:t>저가격 </a:t>
            </a:r>
            <a:r>
              <a:rPr lang="en-US" altLang="ko-KR" b="1" dirty="0"/>
              <a:t>) </a:t>
            </a:r>
            <a:r>
              <a:rPr lang="en-US" altLang="ko-KR" b="1" dirty="0" smtClean="0"/>
              <a:t/>
            </a:r>
            <a:br>
              <a:rPr lang="en-US" altLang="ko-KR" b="1" dirty="0" smtClean="0"/>
            </a:br>
            <a:r>
              <a:rPr lang="en-US" altLang="ko-KR" b="1" dirty="0" smtClean="0"/>
              <a:t>             </a:t>
            </a:r>
            <a:r>
              <a:rPr lang="en-US" altLang="ko-KR" b="1" dirty="0"/>
              <a:t>Promotion : </a:t>
            </a:r>
            <a:r>
              <a:rPr lang="ko-KR" altLang="en-US" b="1" dirty="0" smtClean="0"/>
              <a:t>홍보</a:t>
            </a:r>
            <a:r>
              <a:rPr lang="en-US" altLang="ko-KR" b="1" dirty="0" smtClean="0"/>
              <a:t/>
            </a:r>
            <a:br>
              <a:rPr lang="en-US" altLang="ko-KR" b="1" dirty="0" smtClean="0"/>
            </a:br>
            <a:r>
              <a:rPr lang="ko-KR" altLang="en-US" b="1" dirty="0" smtClean="0"/>
              <a:t>             </a:t>
            </a:r>
            <a:r>
              <a:rPr lang="en-US" altLang="ko-KR" b="1" dirty="0"/>
              <a:t>Place : </a:t>
            </a:r>
            <a:r>
              <a:rPr lang="ko-KR" altLang="en-US" b="1" dirty="0"/>
              <a:t>제품 전달</a:t>
            </a:r>
            <a:r>
              <a:rPr lang="en-US" altLang="ko-KR" b="1" dirty="0"/>
              <a:t>, </a:t>
            </a:r>
            <a:r>
              <a:rPr lang="ko-KR" altLang="en-US" b="1" dirty="0"/>
              <a:t>제품 이해도 제고</a:t>
            </a:r>
            <a:r>
              <a:rPr lang="en-US" altLang="ko-KR" b="1" dirty="0"/>
              <a:t>, </a:t>
            </a:r>
            <a:r>
              <a:rPr lang="ko-KR" altLang="en-US" b="1" dirty="0"/>
              <a:t>고객 지원 등    </a:t>
            </a:r>
            <a:endParaRPr lang="en-US" altLang="ko-KR" b="1" dirty="0"/>
          </a:p>
          <a:p>
            <a:pPr marL="342900" indent="-342900" latinLnBrk="0">
              <a:lnSpc>
                <a:spcPct val="150000"/>
              </a:lnSpc>
              <a:buFont typeface="+mj-lt"/>
              <a:buAutoNum type="arabicPeriod"/>
            </a:pPr>
            <a:endParaRPr lang="en-US" altLang="ko-KR" b="1" dirty="0" smtClean="0"/>
          </a:p>
          <a:p>
            <a:pPr marL="342900" indent="-342900" latinLnBrk="0">
              <a:lnSpc>
                <a:spcPct val="150000"/>
              </a:lnSpc>
              <a:buFont typeface="+mj-lt"/>
              <a:buAutoNum type="arabicPeriod"/>
            </a:pPr>
            <a:r>
              <a:rPr lang="ko-KR" altLang="en-US" b="1" dirty="0" smtClean="0"/>
              <a:t>판매 </a:t>
            </a:r>
            <a:r>
              <a:rPr lang="ko-KR" altLang="en-US" b="1" dirty="0"/>
              <a:t>계획 </a:t>
            </a:r>
            <a:r>
              <a:rPr lang="en-US" altLang="ko-KR" b="1" dirty="0"/>
              <a:t>: </a:t>
            </a:r>
            <a:r>
              <a:rPr lang="ko-KR" altLang="en-US" b="1" dirty="0"/>
              <a:t>제품 군별 판매량 * 단가</a:t>
            </a:r>
            <a:r>
              <a:rPr lang="en-US" altLang="ko-KR" b="1" dirty="0"/>
              <a:t>, </a:t>
            </a:r>
            <a:r>
              <a:rPr lang="ko-KR" altLang="en-US" b="1" dirty="0"/>
              <a:t>연간 계획 </a:t>
            </a:r>
            <a:endParaRPr lang="en-US" altLang="ko-KR" b="1" dirty="0" smtClean="0"/>
          </a:p>
          <a:p>
            <a:pPr marL="342900" indent="-342900" latinLnBrk="0">
              <a:lnSpc>
                <a:spcPct val="150000"/>
              </a:lnSpc>
              <a:buFont typeface="+mj-lt"/>
              <a:buAutoNum type="arabicPeriod"/>
            </a:pPr>
            <a:endParaRPr lang="ko-KR" altLang="en-US" b="1" dirty="0"/>
          </a:p>
          <a:p>
            <a:pPr marL="342900" indent="-342900" latinLnBrk="0">
              <a:lnSpc>
                <a:spcPct val="150000"/>
              </a:lnSpc>
              <a:buFont typeface="+mj-lt"/>
              <a:buAutoNum type="arabicPeriod"/>
            </a:pPr>
            <a:r>
              <a:rPr lang="ko-KR" altLang="en-US" b="1" dirty="0"/>
              <a:t>영업 계획 </a:t>
            </a:r>
            <a:r>
              <a:rPr lang="en-US" altLang="ko-KR" b="1" dirty="0"/>
              <a:t>: </a:t>
            </a:r>
            <a:r>
              <a:rPr lang="ko-KR" altLang="en-US" b="1" dirty="0"/>
              <a:t>고객 현황 및 관리 계획 </a:t>
            </a:r>
          </a:p>
        </p:txBody>
      </p:sp>
    </p:spTree>
    <p:extLst>
      <p:ext uri="{BB962C8B-B14F-4D97-AF65-F5344CB8AC3E}">
        <p14:creationId xmlns:p14="http://schemas.microsoft.com/office/powerpoint/2010/main" val="496733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 smtClean="0"/>
              <a:t>사회적기업형</a:t>
            </a:r>
            <a:r>
              <a:rPr lang="ko-KR" altLang="en-US" dirty="0" smtClean="0"/>
              <a:t> 사업계획서 작성법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275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395536" y="905916"/>
            <a:ext cx="8087816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2000" b="1" dirty="0">
                <a:solidFill>
                  <a:schemeClr val="tx1"/>
                </a:solidFill>
              </a:rPr>
              <a:t>세부사업계획</a:t>
            </a:r>
            <a:r>
              <a:rPr lang="en-US" altLang="ko-KR" sz="2000" b="1" dirty="0">
                <a:solidFill>
                  <a:schemeClr val="tx1"/>
                </a:solidFill>
              </a:rPr>
              <a:t>_ </a:t>
            </a:r>
            <a:r>
              <a:rPr lang="ko-KR" altLang="en-US" sz="2000" b="1" dirty="0">
                <a:solidFill>
                  <a:schemeClr val="tx1"/>
                </a:solidFill>
              </a:rPr>
              <a:t>제품 및 서비스 개발 계획 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743188" y="1628804"/>
            <a:ext cx="7657629" cy="4621171"/>
            <a:chOff x="611560" y="1628800"/>
            <a:chExt cx="7657629" cy="3454907"/>
          </a:xfrm>
        </p:grpSpPr>
        <p:pic>
          <p:nvPicPr>
            <p:cNvPr id="15" name="Picture 6" descr="61"/>
            <p:cNvPicPr>
              <a:picLocks noChangeAspect="1" noChangeArrowheads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44"/>
            <a:stretch>
              <a:fillRect/>
            </a:stretch>
          </p:blipFill>
          <p:spPr bwMode="auto">
            <a:xfrm>
              <a:off x="2555776" y="1628800"/>
              <a:ext cx="5713413" cy="34549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7" descr="61"/>
            <p:cNvPicPr>
              <a:picLocks noChangeAspect="1" noChangeArrowheads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2682"/>
            <a:stretch>
              <a:fillRect/>
            </a:stretch>
          </p:blipFill>
          <p:spPr bwMode="auto">
            <a:xfrm>
              <a:off x="611560" y="1628800"/>
              <a:ext cx="5468938" cy="34549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직사각형 11"/>
          <p:cNvSpPr/>
          <p:nvPr/>
        </p:nvSpPr>
        <p:spPr>
          <a:xfrm>
            <a:off x="971601" y="1772816"/>
            <a:ext cx="7272808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latinLnBrk="0">
              <a:lnSpc>
                <a:spcPct val="150000"/>
              </a:lnSpc>
              <a:buFont typeface="+mj-lt"/>
              <a:buAutoNum type="arabicPeriod"/>
            </a:pPr>
            <a:r>
              <a:rPr lang="ko-KR" altLang="en-US" b="1" dirty="0"/>
              <a:t>제품 및 서비스 개발을 위한 필요 </a:t>
            </a:r>
            <a:r>
              <a:rPr lang="ko-KR" altLang="en-US" b="1" dirty="0" smtClean="0"/>
              <a:t>자원</a:t>
            </a:r>
            <a:endParaRPr lang="en-US" altLang="ko-KR" b="1" dirty="0" smtClean="0"/>
          </a:p>
          <a:p>
            <a:pPr marL="342900" indent="-342900" latinLnBrk="0">
              <a:lnSpc>
                <a:spcPct val="150000"/>
              </a:lnSpc>
              <a:buFont typeface="+mj-lt"/>
              <a:buAutoNum type="arabicPeriod"/>
            </a:pPr>
            <a:endParaRPr lang="ko-KR" altLang="en-US" b="1" dirty="0"/>
          </a:p>
          <a:p>
            <a:pPr marL="342900" indent="-342900" latinLnBrk="0">
              <a:lnSpc>
                <a:spcPct val="150000"/>
              </a:lnSpc>
              <a:buFont typeface="+mj-lt"/>
              <a:buAutoNum type="arabicPeriod"/>
            </a:pPr>
            <a:r>
              <a:rPr lang="ko-KR" altLang="en-US" b="1" dirty="0"/>
              <a:t>개발 시 주요 이슈  </a:t>
            </a:r>
            <a:endParaRPr lang="en-US" altLang="ko-KR" b="1" dirty="0" smtClean="0"/>
          </a:p>
          <a:p>
            <a:pPr marL="342900" indent="-342900" latinLnBrk="0">
              <a:lnSpc>
                <a:spcPct val="150000"/>
              </a:lnSpc>
              <a:buFont typeface="+mj-lt"/>
              <a:buAutoNum type="arabicPeriod"/>
            </a:pPr>
            <a:endParaRPr lang="ko-KR" altLang="en-US" b="1" dirty="0"/>
          </a:p>
          <a:p>
            <a:pPr marL="342900" indent="-342900" latinLnBrk="0">
              <a:lnSpc>
                <a:spcPct val="150000"/>
              </a:lnSpc>
              <a:buFont typeface="+mj-lt"/>
              <a:buAutoNum type="arabicPeriod"/>
            </a:pPr>
            <a:r>
              <a:rPr lang="ko-KR" altLang="en-US" b="1" dirty="0"/>
              <a:t>해결 방안 및 개발 일정  </a:t>
            </a:r>
            <a:endParaRPr lang="en-US" altLang="ko-KR" b="1" dirty="0" smtClean="0"/>
          </a:p>
          <a:p>
            <a:pPr marL="342900" indent="-342900" latinLnBrk="0">
              <a:lnSpc>
                <a:spcPct val="150000"/>
              </a:lnSpc>
              <a:buFont typeface="+mj-lt"/>
              <a:buAutoNum type="arabicPeriod"/>
            </a:pPr>
            <a:endParaRPr lang="ko-KR" altLang="en-US" b="1" dirty="0"/>
          </a:p>
          <a:p>
            <a:pPr marL="342900" indent="-342900" latinLnBrk="0">
              <a:lnSpc>
                <a:spcPct val="150000"/>
              </a:lnSpc>
              <a:buFont typeface="+mj-lt"/>
              <a:buAutoNum type="arabicPeriod"/>
            </a:pPr>
            <a:r>
              <a:rPr lang="ko-KR" altLang="en-US" b="1" dirty="0"/>
              <a:t>개발 완료 제품의 경우 생산 계획 작성 </a:t>
            </a:r>
          </a:p>
        </p:txBody>
      </p:sp>
    </p:spTree>
    <p:extLst>
      <p:ext uri="{BB962C8B-B14F-4D97-AF65-F5344CB8AC3E}">
        <p14:creationId xmlns:p14="http://schemas.microsoft.com/office/powerpoint/2010/main" val="3298924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 smtClean="0"/>
              <a:t>사회적기업형</a:t>
            </a:r>
            <a:r>
              <a:rPr lang="ko-KR" altLang="en-US" dirty="0" smtClean="0"/>
              <a:t> 사업계획서 작성법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276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395536" y="905916"/>
            <a:ext cx="8087816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2000" b="1" dirty="0">
                <a:solidFill>
                  <a:schemeClr val="tx1"/>
                </a:solidFill>
              </a:rPr>
              <a:t>세부사업계획</a:t>
            </a:r>
            <a:r>
              <a:rPr lang="en-US" altLang="ko-KR" sz="2000" b="1" dirty="0">
                <a:solidFill>
                  <a:schemeClr val="tx1"/>
                </a:solidFill>
              </a:rPr>
              <a:t>_ </a:t>
            </a:r>
            <a:r>
              <a:rPr lang="ko-KR" altLang="en-US" sz="2000" b="1" dirty="0">
                <a:solidFill>
                  <a:schemeClr val="tx1"/>
                </a:solidFill>
              </a:rPr>
              <a:t>조직 및 인력 운영 계획 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743188" y="1628804"/>
            <a:ext cx="7657629" cy="4621171"/>
            <a:chOff x="611560" y="1628800"/>
            <a:chExt cx="7657629" cy="3454907"/>
          </a:xfrm>
        </p:grpSpPr>
        <p:pic>
          <p:nvPicPr>
            <p:cNvPr id="15" name="Picture 6" descr="61"/>
            <p:cNvPicPr>
              <a:picLocks noChangeAspect="1" noChangeArrowheads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44"/>
            <a:stretch>
              <a:fillRect/>
            </a:stretch>
          </p:blipFill>
          <p:spPr bwMode="auto">
            <a:xfrm>
              <a:off x="2555776" y="1628800"/>
              <a:ext cx="5713413" cy="34549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7" descr="61"/>
            <p:cNvPicPr>
              <a:picLocks noChangeAspect="1" noChangeArrowheads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2682"/>
            <a:stretch>
              <a:fillRect/>
            </a:stretch>
          </p:blipFill>
          <p:spPr bwMode="auto">
            <a:xfrm>
              <a:off x="611560" y="1628800"/>
              <a:ext cx="5468938" cy="34549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직사각형 11"/>
          <p:cNvSpPr/>
          <p:nvPr/>
        </p:nvSpPr>
        <p:spPr>
          <a:xfrm>
            <a:off x="971601" y="1772816"/>
            <a:ext cx="727280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latinLnBrk="0">
              <a:lnSpc>
                <a:spcPct val="200000"/>
              </a:lnSpc>
              <a:buFont typeface="+mj-lt"/>
              <a:buAutoNum type="arabicPeriod"/>
            </a:pPr>
            <a:r>
              <a:rPr lang="ko-KR" altLang="en-US" b="1" dirty="0"/>
              <a:t>조직 운영 계획 수립의 원칙 </a:t>
            </a:r>
            <a:r>
              <a:rPr lang="en-US" altLang="ko-KR" b="1" dirty="0" smtClean="0"/>
              <a:t/>
            </a:r>
            <a:br>
              <a:rPr lang="en-US" altLang="ko-KR" b="1" dirty="0" smtClean="0"/>
            </a:br>
            <a:r>
              <a:rPr lang="en-US" altLang="ko-KR" b="1" dirty="0" smtClean="0"/>
              <a:t>- </a:t>
            </a:r>
            <a:r>
              <a:rPr lang="ko-KR" altLang="en-US" b="1" dirty="0"/>
              <a:t>전략 실행의 효율화</a:t>
            </a:r>
            <a:r>
              <a:rPr lang="en-US" altLang="ko-KR" b="1" dirty="0"/>
              <a:t>, </a:t>
            </a:r>
            <a:r>
              <a:rPr lang="ko-KR" altLang="en-US" b="1" dirty="0"/>
              <a:t>고객 대응</a:t>
            </a:r>
            <a:r>
              <a:rPr lang="en-US" altLang="ko-KR" b="1" dirty="0"/>
              <a:t>, </a:t>
            </a:r>
            <a:r>
              <a:rPr lang="ko-KR" altLang="en-US" b="1" dirty="0"/>
              <a:t>수평적 수직적 분화 적정 </a:t>
            </a:r>
            <a:endParaRPr lang="en-US" altLang="ko-KR" b="1" dirty="0" smtClean="0"/>
          </a:p>
          <a:p>
            <a:pPr marL="342900" indent="-342900" latinLnBrk="0">
              <a:lnSpc>
                <a:spcPct val="200000"/>
              </a:lnSpc>
              <a:buFont typeface="+mj-lt"/>
              <a:buAutoNum type="arabicPeriod"/>
            </a:pPr>
            <a:endParaRPr lang="en-US" altLang="ko-KR" b="1" dirty="0" smtClean="0"/>
          </a:p>
          <a:p>
            <a:pPr marL="342900" indent="-342900" latinLnBrk="0">
              <a:lnSpc>
                <a:spcPct val="200000"/>
              </a:lnSpc>
              <a:buFont typeface="+mj-lt"/>
              <a:buAutoNum type="arabicPeriod"/>
            </a:pPr>
            <a:r>
              <a:rPr lang="ko-KR" altLang="en-US" b="1" dirty="0" smtClean="0"/>
              <a:t> 인력 </a:t>
            </a:r>
            <a:r>
              <a:rPr lang="ko-KR" altLang="en-US" b="1" dirty="0"/>
              <a:t>운영의 원칙                 </a:t>
            </a:r>
            <a:r>
              <a:rPr lang="en-US" altLang="ko-KR" b="1" dirty="0" smtClean="0"/>
              <a:t/>
            </a:r>
            <a:br>
              <a:rPr lang="en-US" altLang="ko-KR" b="1" dirty="0" smtClean="0"/>
            </a:br>
            <a:r>
              <a:rPr lang="en-US" altLang="ko-KR" b="1" dirty="0" smtClean="0"/>
              <a:t>-  </a:t>
            </a:r>
            <a:r>
              <a:rPr lang="ko-KR" altLang="en-US" b="1" dirty="0"/>
              <a:t>최소화</a:t>
            </a:r>
            <a:r>
              <a:rPr lang="en-US" altLang="ko-KR" b="1" dirty="0"/>
              <a:t>, </a:t>
            </a:r>
            <a:r>
              <a:rPr lang="ko-KR" altLang="en-US" b="1" dirty="0"/>
              <a:t>전략 </a:t>
            </a:r>
            <a:r>
              <a:rPr lang="ko-KR" altLang="en-US" b="1" dirty="0" smtClean="0"/>
              <a:t>실행에 </a:t>
            </a:r>
            <a:r>
              <a:rPr lang="ko-KR" altLang="en-US" b="1" dirty="0"/>
              <a:t>있어 </a:t>
            </a:r>
            <a:r>
              <a:rPr lang="en-US" altLang="ko-KR" b="1" dirty="0"/>
              <a:t>MECE, </a:t>
            </a:r>
            <a:r>
              <a:rPr lang="ko-KR" altLang="en-US" b="1" dirty="0"/>
              <a:t>핵심 역량 내부화 </a:t>
            </a:r>
          </a:p>
        </p:txBody>
      </p:sp>
    </p:spTree>
    <p:extLst>
      <p:ext uri="{BB962C8B-B14F-4D97-AF65-F5344CB8AC3E}">
        <p14:creationId xmlns:p14="http://schemas.microsoft.com/office/powerpoint/2010/main" val="3967401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 smtClean="0"/>
              <a:t>사회적기업형</a:t>
            </a:r>
            <a:r>
              <a:rPr lang="ko-KR" altLang="en-US" dirty="0" smtClean="0"/>
              <a:t> 사업계획서 작성법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277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395536" y="905916"/>
            <a:ext cx="8087816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2000" b="1" dirty="0">
                <a:solidFill>
                  <a:schemeClr val="tx1"/>
                </a:solidFill>
              </a:rPr>
              <a:t>세부사업계획</a:t>
            </a:r>
            <a:r>
              <a:rPr lang="en-US" altLang="ko-KR" sz="2000" b="1" dirty="0">
                <a:solidFill>
                  <a:schemeClr val="tx1"/>
                </a:solidFill>
              </a:rPr>
              <a:t>_ </a:t>
            </a:r>
            <a:r>
              <a:rPr lang="ko-KR" altLang="en-US" sz="2000" b="1" dirty="0">
                <a:solidFill>
                  <a:schemeClr val="tx1"/>
                </a:solidFill>
              </a:rPr>
              <a:t>재무 계획 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743188" y="1628804"/>
            <a:ext cx="7657629" cy="4621171"/>
            <a:chOff x="611560" y="1628800"/>
            <a:chExt cx="7657629" cy="3454907"/>
          </a:xfrm>
        </p:grpSpPr>
        <p:pic>
          <p:nvPicPr>
            <p:cNvPr id="15" name="Picture 6" descr="61"/>
            <p:cNvPicPr>
              <a:picLocks noChangeAspect="1" noChangeArrowheads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44"/>
            <a:stretch>
              <a:fillRect/>
            </a:stretch>
          </p:blipFill>
          <p:spPr bwMode="auto">
            <a:xfrm>
              <a:off x="2555776" y="1628800"/>
              <a:ext cx="5713413" cy="34549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7" descr="61"/>
            <p:cNvPicPr>
              <a:picLocks noChangeAspect="1" noChangeArrowheads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2682"/>
            <a:stretch>
              <a:fillRect/>
            </a:stretch>
          </p:blipFill>
          <p:spPr bwMode="auto">
            <a:xfrm>
              <a:off x="611560" y="1628800"/>
              <a:ext cx="5468938" cy="34549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직사각형 11"/>
          <p:cNvSpPr/>
          <p:nvPr/>
        </p:nvSpPr>
        <p:spPr>
          <a:xfrm>
            <a:off x="971601" y="1772816"/>
            <a:ext cx="727280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latinLnBrk="0">
              <a:lnSpc>
                <a:spcPct val="150000"/>
              </a:lnSpc>
              <a:buFont typeface="+mj-lt"/>
              <a:buAutoNum type="arabicPeriod"/>
            </a:pPr>
            <a:r>
              <a:rPr lang="ko-KR" altLang="en-US" b="1" dirty="0" smtClean="0"/>
              <a:t>초기 </a:t>
            </a:r>
            <a:r>
              <a:rPr lang="ko-KR" altLang="en-US" b="1" dirty="0"/>
              <a:t>소요자금 및 조달 계획                  </a:t>
            </a:r>
            <a:r>
              <a:rPr lang="en-US" altLang="ko-KR" b="1" dirty="0" smtClean="0"/>
              <a:t/>
            </a:r>
            <a:br>
              <a:rPr lang="en-US" altLang="ko-KR" b="1" dirty="0" smtClean="0"/>
            </a:br>
            <a:r>
              <a:rPr lang="en-US" altLang="ko-KR" b="1" dirty="0" smtClean="0"/>
              <a:t>-  </a:t>
            </a:r>
            <a:r>
              <a:rPr lang="ko-KR" altLang="en-US" b="1" dirty="0"/>
              <a:t>초기</a:t>
            </a:r>
            <a:r>
              <a:rPr lang="en-US" altLang="ko-KR" b="1" dirty="0"/>
              <a:t>(</a:t>
            </a:r>
            <a:r>
              <a:rPr lang="ko-KR" altLang="en-US" b="1" dirty="0"/>
              <a:t>사업 정상화전</a:t>
            </a:r>
            <a:r>
              <a:rPr lang="en-US" altLang="ko-KR" b="1" dirty="0"/>
              <a:t>)</a:t>
            </a:r>
            <a:r>
              <a:rPr lang="ko-KR" altLang="en-US" b="1" dirty="0"/>
              <a:t>에 소요되는 운전 자금</a:t>
            </a:r>
            <a:r>
              <a:rPr lang="en-US" altLang="ko-KR" b="1" dirty="0"/>
              <a:t>, </a:t>
            </a:r>
            <a:r>
              <a:rPr lang="ko-KR" altLang="en-US" b="1" dirty="0"/>
              <a:t>시설 투자자금 정리 </a:t>
            </a:r>
            <a:r>
              <a:rPr lang="en-US" altLang="ko-KR" b="1" dirty="0" smtClean="0"/>
              <a:t/>
            </a:r>
            <a:br>
              <a:rPr lang="en-US" altLang="ko-KR" b="1" dirty="0" smtClean="0"/>
            </a:br>
            <a:r>
              <a:rPr lang="en-US" altLang="ko-KR" b="1" dirty="0" smtClean="0"/>
              <a:t>-  </a:t>
            </a:r>
            <a:r>
              <a:rPr lang="ko-KR" altLang="en-US" b="1" dirty="0"/>
              <a:t>소요자금 조달은 자기 자본 및 타인 자본</a:t>
            </a:r>
            <a:r>
              <a:rPr lang="en-US" altLang="ko-KR" b="1" dirty="0"/>
              <a:t>(</a:t>
            </a:r>
            <a:r>
              <a:rPr lang="ko-KR" altLang="en-US" b="1" dirty="0"/>
              <a:t>금융</a:t>
            </a:r>
            <a:r>
              <a:rPr lang="en-US" altLang="ko-KR" b="1" dirty="0"/>
              <a:t>, </a:t>
            </a:r>
            <a:r>
              <a:rPr lang="ko-KR" altLang="en-US" b="1" dirty="0" err="1"/>
              <a:t>사채등</a:t>
            </a:r>
            <a:r>
              <a:rPr lang="en-US" altLang="ko-KR" b="1" dirty="0"/>
              <a:t>)</a:t>
            </a:r>
            <a:r>
              <a:rPr lang="ko-KR" altLang="en-US" b="1" dirty="0"/>
              <a:t>로 </a:t>
            </a:r>
            <a:r>
              <a:rPr lang="ko-KR" altLang="en-US" b="1" dirty="0" smtClean="0"/>
              <a:t>나누고</a:t>
            </a:r>
            <a:r>
              <a:rPr lang="en-US" altLang="ko-KR" b="1" dirty="0" smtClean="0"/>
              <a:t/>
            </a:r>
            <a:br>
              <a:rPr lang="en-US" altLang="ko-KR" b="1" dirty="0" smtClean="0"/>
            </a:br>
            <a:r>
              <a:rPr lang="en-US" altLang="ko-KR" b="1" dirty="0" smtClean="0"/>
              <a:t>   </a:t>
            </a:r>
            <a:r>
              <a:rPr lang="ko-KR" altLang="en-US" b="1" dirty="0" smtClean="0"/>
              <a:t>운전 </a:t>
            </a:r>
            <a:r>
              <a:rPr lang="ko-KR" altLang="en-US" b="1" dirty="0"/>
              <a:t>자금</a:t>
            </a:r>
            <a:r>
              <a:rPr lang="en-US" altLang="ko-KR" b="1" dirty="0"/>
              <a:t>, </a:t>
            </a:r>
            <a:r>
              <a:rPr lang="ko-KR" altLang="en-US" b="1" dirty="0"/>
              <a:t>시설자금으로 구분해서 작성하고</a:t>
            </a:r>
            <a:r>
              <a:rPr lang="en-US" altLang="ko-KR" b="1" dirty="0"/>
              <a:t>, </a:t>
            </a:r>
            <a:r>
              <a:rPr lang="ko-KR" altLang="en-US" b="1" dirty="0"/>
              <a:t>조달 일정도 </a:t>
            </a:r>
            <a:r>
              <a:rPr lang="ko-KR" altLang="en-US" b="1" dirty="0" smtClean="0"/>
              <a:t>제시해야 함</a:t>
            </a:r>
            <a:endParaRPr lang="en-US" altLang="ko-KR" b="1" dirty="0" smtClean="0"/>
          </a:p>
          <a:p>
            <a:pPr marL="342900" indent="-342900" latinLnBrk="0">
              <a:lnSpc>
                <a:spcPct val="150000"/>
              </a:lnSpc>
              <a:buFont typeface="+mj-lt"/>
              <a:buAutoNum type="arabicPeriod"/>
            </a:pPr>
            <a:endParaRPr lang="ko-KR" altLang="en-US" b="1" dirty="0"/>
          </a:p>
          <a:p>
            <a:pPr marL="342900" indent="-342900" latinLnBrk="0">
              <a:lnSpc>
                <a:spcPct val="150000"/>
              </a:lnSpc>
              <a:buFont typeface="+mj-lt"/>
              <a:buAutoNum type="arabicPeriod"/>
            </a:pPr>
            <a:r>
              <a:rPr lang="ko-KR" altLang="en-US" b="1" dirty="0" smtClean="0"/>
              <a:t>매출</a:t>
            </a:r>
            <a:r>
              <a:rPr lang="en-US" altLang="ko-KR" b="1" dirty="0"/>
              <a:t>, </a:t>
            </a:r>
            <a:r>
              <a:rPr lang="ko-KR" altLang="en-US" b="1" dirty="0"/>
              <a:t>수익</a:t>
            </a:r>
            <a:r>
              <a:rPr lang="en-US" altLang="ko-KR" b="1" dirty="0"/>
              <a:t>, </a:t>
            </a:r>
            <a:r>
              <a:rPr lang="ko-KR" altLang="en-US" b="1" dirty="0"/>
              <a:t>비용</a:t>
            </a:r>
            <a:r>
              <a:rPr lang="en-US" altLang="ko-KR" b="1" dirty="0"/>
              <a:t>, </a:t>
            </a:r>
            <a:r>
              <a:rPr lang="ko-KR" altLang="en-US" b="1" dirty="0"/>
              <a:t>경상이익의 추정 손익 계산서 </a:t>
            </a:r>
            <a:r>
              <a:rPr lang="ko-KR" altLang="en-US" b="1" dirty="0" smtClean="0"/>
              <a:t>작성 </a:t>
            </a:r>
            <a:r>
              <a:rPr lang="en-US" altLang="ko-KR" b="1" dirty="0"/>
              <a:t>(3</a:t>
            </a:r>
            <a:r>
              <a:rPr lang="ko-KR" altLang="en-US" b="1" dirty="0"/>
              <a:t>년</a:t>
            </a:r>
            <a:r>
              <a:rPr lang="en-US" altLang="ko-KR" b="1" dirty="0" smtClean="0"/>
              <a:t>)</a:t>
            </a:r>
            <a:br>
              <a:rPr lang="en-US" altLang="ko-KR" b="1" dirty="0" smtClean="0"/>
            </a:br>
            <a:r>
              <a:rPr lang="en-US" altLang="ko-KR" b="1" dirty="0" smtClean="0"/>
              <a:t> - </a:t>
            </a:r>
            <a:r>
              <a:rPr lang="ko-KR" altLang="en-US" b="1" dirty="0"/>
              <a:t>매출액</a:t>
            </a:r>
            <a:r>
              <a:rPr lang="en-US" altLang="ko-KR" b="1" dirty="0"/>
              <a:t>, </a:t>
            </a:r>
            <a:r>
              <a:rPr lang="ko-KR" altLang="en-US" b="1" dirty="0"/>
              <a:t>매출원가</a:t>
            </a:r>
            <a:r>
              <a:rPr lang="en-US" altLang="ko-KR" b="1" dirty="0"/>
              <a:t>, </a:t>
            </a:r>
            <a:r>
              <a:rPr lang="ko-KR" altLang="en-US" b="1" dirty="0"/>
              <a:t>매출 </a:t>
            </a:r>
            <a:r>
              <a:rPr lang="ko-KR" altLang="en-US" b="1" dirty="0" err="1"/>
              <a:t>총이익</a:t>
            </a:r>
            <a:r>
              <a:rPr lang="en-US" altLang="ko-KR" b="1" dirty="0"/>
              <a:t>, </a:t>
            </a:r>
            <a:r>
              <a:rPr lang="ko-KR" altLang="en-US" b="1" dirty="0"/>
              <a:t>판매관리비</a:t>
            </a:r>
            <a:r>
              <a:rPr lang="en-US" altLang="ko-KR" b="1" dirty="0"/>
              <a:t>, </a:t>
            </a:r>
            <a:r>
              <a:rPr lang="ko-KR" altLang="en-US" b="1" dirty="0"/>
              <a:t>영업이익</a:t>
            </a:r>
            <a:r>
              <a:rPr lang="en-US" altLang="ko-KR" b="1" dirty="0"/>
              <a:t>, </a:t>
            </a:r>
            <a:r>
              <a:rPr lang="ko-KR" altLang="en-US" b="1" dirty="0" err="1"/>
              <a:t>영업외이익</a:t>
            </a:r>
            <a:r>
              <a:rPr lang="ko-KR" altLang="en-US" b="1" dirty="0"/>
              <a:t> 및 </a:t>
            </a:r>
            <a:r>
              <a:rPr lang="en-US" altLang="ko-KR" b="1" dirty="0" smtClean="0"/>
              <a:t/>
            </a:r>
            <a:br>
              <a:rPr lang="en-US" altLang="ko-KR" b="1" dirty="0" smtClean="0"/>
            </a:br>
            <a:r>
              <a:rPr lang="en-US" altLang="ko-KR" b="1" dirty="0" smtClean="0"/>
              <a:t>   </a:t>
            </a:r>
            <a:r>
              <a:rPr lang="ko-KR" altLang="en-US" b="1" dirty="0" smtClean="0"/>
              <a:t>비용</a:t>
            </a:r>
            <a:r>
              <a:rPr lang="en-US" altLang="ko-KR" b="1" dirty="0"/>
              <a:t>, </a:t>
            </a:r>
            <a:r>
              <a:rPr lang="ko-KR" altLang="en-US" b="1" dirty="0"/>
              <a:t>경상이익   </a:t>
            </a:r>
            <a:endParaRPr lang="en-US" altLang="ko-KR" b="1" dirty="0" smtClean="0"/>
          </a:p>
          <a:p>
            <a:pPr marL="342900" indent="-342900" latinLnBrk="0">
              <a:lnSpc>
                <a:spcPct val="150000"/>
              </a:lnSpc>
              <a:buFont typeface="+mj-lt"/>
              <a:buAutoNum type="arabicPeriod"/>
            </a:pPr>
            <a:endParaRPr lang="ko-KR" altLang="en-US" b="1" dirty="0"/>
          </a:p>
          <a:p>
            <a:pPr marL="342900" indent="-342900" latinLnBrk="0">
              <a:lnSpc>
                <a:spcPct val="150000"/>
              </a:lnSpc>
              <a:buFont typeface="+mj-lt"/>
              <a:buAutoNum type="arabicPeriod"/>
            </a:pPr>
            <a:r>
              <a:rPr lang="ko-KR" altLang="en-US" b="1" dirty="0" err="1" smtClean="0"/>
              <a:t>크라우드</a:t>
            </a:r>
            <a:r>
              <a:rPr lang="ko-KR" altLang="en-US" b="1" dirty="0" smtClean="0"/>
              <a:t> </a:t>
            </a:r>
            <a:r>
              <a:rPr lang="ko-KR" altLang="en-US" b="1" dirty="0" err="1"/>
              <a:t>펀딩</a:t>
            </a:r>
            <a:r>
              <a:rPr lang="ko-KR" altLang="en-US" b="1" dirty="0"/>
              <a:t> 계획 </a:t>
            </a:r>
          </a:p>
        </p:txBody>
      </p:sp>
    </p:spTree>
    <p:extLst>
      <p:ext uri="{BB962C8B-B14F-4D97-AF65-F5344CB8AC3E}">
        <p14:creationId xmlns:p14="http://schemas.microsoft.com/office/powerpoint/2010/main" val="2273066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 smtClean="0"/>
              <a:t>사회적기업형</a:t>
            </a:r>
            <a:r>
              <a:rPr lang="ko-KR" altLang="en-US" dirty="0" smtClean="0"/>
              <a:t> 사업계획서 작성법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278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395536" y="905916"/>
            <a:ext cx="8087816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2000" b="1" dirty="0">
                <a:solidFill>
                  <a:schemeClr val="tx1"/>
                </a:solidFill>
              </a:rPr>
              <a:t>추진 일정 및 중장기 전망 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743188" y="1628804"/>
            <a:ext cx="7657629" cy="4621171"/>
            <a:chOff x="611560" y="1628800"/>
            <a:chExt cx="7657629" cy="3454907"/>
          </a:xfrm>
        </p:grpSpPr>
        <p:pic>
          <p:nvPicPr>
            <p:cNvPr id="15" name="Picture 6" descr="61"/>
            <p:cNvPicPr>
              <a:picLocks noChangeAspect="1" noChangeArrowheads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44"/>
            <a:stretch>
              <a:fillRect/>
            </a:stretch>
          </p:blipFill>
          <p:spPr bwMode="auto">
            <a:xfrm>
              <a:off x="2555776" y="1628800"/>
              <a:ext cx="5713413" cy="34549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7" descr="61"/>
            <p:cNvPicPr>
              <a:picLocks noChangeAspect="1" noChangeArrowheads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2682"/>
            <a:stretch>
              <a:fillRect/>
            </a:stretch>
          </p:blipFill>
          <p:spPr bwMode="auto">
            <a:xfrm>
              <a:off x="611560" y="1628800"/>
              <a:ext cx="5468938" cy="34549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직사각형 11"/>
          <p:cNvSpPr/>
          <p:nvPr/>
        </p:nvSpPr>
        <p:spPr>
          <a:xfrm>
            <a:off x="971601" y="1772816"/>
            <a:ext cx="727280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latinLnBrk="0">
              <a:buFont typeface="+mj-lt"/>
              <a:buAutoNum type="arabicPeriod"/>
            </a:pPr>
            <a:r>
              <a:rPr lang="en-US" altLang="ko-KR" b="1" dirty="0"/>
              <a:t>3</a:t>
            </a:r>
            <a:r>
              <a:rPr lang="ko-KR" altLang="en-US" b="1" dirty="0"/>
              <a:t>년 정도의 사업 추진 일정을 분기 혹은 월별로 정리 </a:t>
            </a:r>
            <a:r>
              <a:rPr lang="en-US" altLang="ko-KR" b="1" dirty="0" smtClean="0"/>
              <a:t/>
            </a:r>
            <a:br>
              <a:rPr lang="en-US" altLang="ko-KR" b="1" dirty="0" smtClean="0"/>
            </a:br>
            <a:r>
              <a:rPr lang="en-US" altLang="ko-KR" b="1" dirty="0" smtClean="0"/>
              <a:t>- </a:t>
            </a:r>
            <a:r>
              <a:rPr lang="en-US" altLang="ko-KR" b="1" dirty="0"/>
              <a:t>1</a:t>
            </a:r>
            <a:r>
              <a:rPr lang="ko-KR" altLang="en-US" b="1" dirty="0"/>
              <a:t>차년도 계획은 자세히</a:t>
            </a:r>
            <a:r>
              <a:rPr lang="en-US" altLang="ko-KR" b="1" dirty="0"/>
              <a:t>.. </a:t>
            </a:r>
            <a:endParaRPr lang="en-US" altLang="ko-KR" b="1" dirty="0" smtClean="0"/>
          </a:p>
          <a:p>
            <a:pPr marL="342900" indent="-342900" latinLnBrk="0">
              <a:buFont typeface="+mj-lt"/>
              <a:buAutoNum type="arabicPeriod"/>
            </a:pPr>
            <a:endParaRPr lang="en-US" altLang="ko-KR" b="1" dirty="0"/>
          </a:p>
          <a:p>
            <a:pPr marL="342900" indent="-342900" latinLnBrk="0">
              <a:buFont typeface="+mj-lt"/>
              <a:buAutoNum type="arabicPeriod"/>
            </a:pPr>
            <a:r>
              <a:rPr lang="ko-KR" altLang="en-US" b="1" dirty="0"/>
              <a:t>세부 사업 계획이 </a:t>
            </a:r>
            <a:r>
              <a:rPr lang="ko-KR" altLang="en-US" b="1" dirty="0" err="1"/>
              <a:t>일정내에</a:t>
            </a:r>
            <a:r>
              <a:rPr lang="ko-KR" altLang="en-US" b="1" dirty="0"/>
              <a:t> 표시될 수 있도록 표시함 </a:t>
            </a:r>
            <a:endParaRPr lang="en-US" altLang="ko-KR" b="1" dirty="0" smtClean="0"/>
          </a:p>
          <a:p>
            <a:pPr marL="342900" indent="-342900" latinLnBrk="0">
              <a:buFont typeface="+mj-lt"/>
              <a:buAutoNum type="arabicPeriod"/>
            </a:pPr>
            <a:endParaRPr lang="ko-KR" altLang="en-US" b="1" dirty="0"/>
          </a:p>
          <a:p>
            <a:pPr marL="342900" indent="-342900" latinLnBrk="0">
              <a:buFont typeface="+mj-lt"/>
              <a:buAutoNum type="arabicPeriod"/>
            </a:pPr>
            <a:r>
              <a:rPr lang="ko-KR" altLang="en-US" b="1" dirty="0"/>
              <a:t>세부화 할수록 바람직함 </a:t>
            </a:r>
            <a:endParaRPr lang="en-US" altLang="ko-KR" b="1" dirty="0" smtClean="0"/>
          </a:p>
          <a:p>
            <a:pPr marL="342900" indent="-342900" latinLnBrk="0">
              <a:buFont typeface="+mj-lt"/>
              <a:buAutoNum type="arabicPeriod"/>
            </a:pPr>
            <a:endParaRPr lang="ko-KR" altLang="en-US" b="1" dirty="0"/>
          </a:p>
          <a:p>
            <a:pPr marL="342900" indent="-342900" latinLnBrk="0">
              <a:buFont typeface="+mj-lt"/>
              <a:buAutoNum type="arabicPeriod"/>
            </a:pPr>
            <a:r>
              <a:rPr lang="ko-KR" altLang="en-US" b="1" dirty="0"/>
              <a:t>창업 함정</a:t>
            </a:r>
            <a:r>
              <a:rPr lang="en-US" altLang="ko-KR" b="1" dirty="0"/>
              <a:t>( 2</a:t>
            </a:r>
            <a:r>
              <a:rPr lang="ko-KR" altLang="en-US" b="1" dirty="0"/>
              <a:t>년 </a:t>
            </a:r>
            <a:r>
              <a:rPr lang="en-US" altLang="ko-KR" b="1" dirty="0"/>
              <a:t>)</a:t>
            </a:r>
            <a:r>
              <a:rPr lang="ko-KR" altLang="en-US" b="1" dirty="0"/>
              <a:t>을 고려할 때 사업 추진 일정은 사업 수행 평가의 </a:t>
            </a:r>
            <a:r>
              <a:rPr lang="ko-KR" altLang="en-US" b="1" dirty="0" smtClean="0"/>
              <a:t> </a:t>
            </a:r>
            <a:r>
              <a:rPr lang="en-US" altLang="ko-KR" b="1" dirty="0" smtClean="0"/>
              <a:t/>
            </a:r>
            <a:br>
              <a:rPr lang="en-US" altLang="ko-KR" b="1" dirty="0" smtClean="0"/>
            </a:br>
            <a:r>
              <a:rPr lang="ko-KR" altLang="en-US" b="1" dirty="0" smtClean="0"/>
              <a:t>중요한 </a:t>
            </a:r>
            <a:r>
              <a:rPr lang="ko-KR" altLang="en-US" b="1" dirty="0"/>
              <a:t>기준임    </a:t>
            </a:r>
            <a:endParaRPr lang="en-US" altLang="ko-KR" b="1" dirty="0" smtClean="0"/>
          </a:p>
          <a:p>
            <a:pPr marL="342900" indent="-342900" latinLnBrk="0">
              <a:buFont typeface="+mj-lt"/>
              <a:buAutoNum type="arabicPeriod"/>
            </a:pPr>
            <a:endParaRPr lang="ko-KR" altLang="en-US" b="1" dirty="0"/>
          </a:p>
          <a:p>
            <a:pPr marL="342900" indent="-342900" latinLnBrk="0">
              <a:buFont typeface="+mj-lt"/>
              <a:buAutoNum type="arabicPeriod"/>
            </a:pPr>
            <a:r>
              <a:rPr lang="ko-KR" altLang="en-US" b="1" dirty="0" smtClean="0"/>
              <a:t>중장기 </a:t>
            </a:r>
            <a:r>
              <a:rPr lang="ko-KR" altLang="en-US" b="1" dirty="0"/>
              <a:t>전망 기술 </a:t>
            </a:r>
          </a:p>
        </p:txBody>
      </p:sp>
    </p:spTree>
    <p:extLst>
      <p:ext uri="{BB962C8B-B14F-4D97-AF65-F5344CB8AC3E}">
        <p14:creationId xmlns:p14="http://schemas.microsoft.com/office/powerpoint/2010/main" val="1683465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[</a:t>
            </a:r>
            <a:r>
              <a:rPr lang="ko-KR" altLang="en-US" dirty="0" smtClean="0"/>
              <a:t>활동</a:t>
            </a:r>
            <a:r>
              <a:rPr lang="en-US" altLang="ko-KR" dirty="0" smtClean="0"/>
              <a:t>] </a:t>
            </a:r>
            <a:r>
              <a:rPr lang="ko-KR" altLang="en-US" dirty="0" smtClean="0"/>
              <a:t>사업계획서 작성 </a:t>
            </a:r>
            <a:r>
              <a:rPr lang="ko-KR" altLang="en-US" dirty="0" err="1" smtClean="0"/>
              <a:t>인큐베이팅</a:t>
            </a:r>
            <a:r>
              <a:rPr lang="ko-KR" altLang="en-US" dirty="0" smtClean="0"/>
              <a:t> 방안도출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279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양쪽 모서리가 둥근 사각형 5"/>
          <p:cNvSpPr/>
          <p:nvPr/>
        </p:nvSpPr>
        <p:spPr>
          <a:xfrm>
            <a:off x="287524" y="1988840"/>
            <a:ext cx="8568952" cy="4464496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67544" y="2826796"/>
            <a:ext cx="8229600" cy="31224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1pPr>
            <a:lvl2pPr marL="4572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2pPr>
            <a:lvl3pPr marL="9144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3pPr>
            <a:lvl4pPr marL="13716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4pPr>
            <a:lvl5pPr marL="18288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dirty="0" smtClean="0"/>
              <a:t>(</a:t>
            </a:r>
            <a:r>
              <a:rPr lang="ko-KR" altLang="en-US" sz="2000" dirty="0" smtClean="0"/>
              <a:t>개인활동</a:t>
            </a:r>
            <a:r>
              <a:rPr lang="en-US" altLang="ko-KR" sz="2000" dirty="0" smtClean="0"/>
              <a:t>)</a:t>
            </a:r>
          </a:p>
          <a:p>
            <a:r>
              <a:rPr lang="en-US" altLang="ko-KR" sz="2000" dirty="0" smtClean="0"/>
              <a:t>1. </a:t>
            </a:r>
            <a:r>
              <a:rPr lang="ko-KR" altLang="en-US" sz="2000" dirty="0" smtClean="0"/>
              <a:t>사례로 제시된 사업계획서를 </a:t>
            </a:r>
            <a:r>
              <a:rPr lang="ko-KR" altLang="en-US" sz="2000" dirty="0" smtClean="0"/>
              <a:t>읽으며 </a:t>
            </a:r>
            <a:r>
              <a:rPr lang="en-US" altLang="ko-KR" sz="2000" dirty="0" smtClean="0"/>
              <a:t/>
            </a:r>
            <a:br>
              <a:rPr lang="en-US" altLang="ko-KR" sz="2000" dirty="0" smtClean="0"/>
            </a:br>
            <a:r>
              <a:rPr lang="en-US" altLang="ko-KR" sz="2000" dirty="0" smtClean="0"/>
              <a:t>   </a:t>
            </a:r>
            <a:r>
              <a:rPr lang="ko-KR" altLang="en-US" sz="2000" dirty="0" smtClean="0"/>
              <a:t>작성법에 따라 작성되었는지 </a:t>
            </a:r>
            <a:r>
              <a:rPr lang="ko-KR" altLang="en-US" sz="2000" dirty="0" smtClean="0"/>
              <a:t>검</a:t>
            </a:r>
            <a:r>
              <a:rPr lang="ko-KR" altLang="en-US" sz="2000" dirty="0"/>
              <a:t>토</a:t>
            </a:r>
            <a:r>
              <a:rPr lang="ko-KR" altLang="en-US" sz="2000" dirty="0" smtClean="0"/>
              <a:t>하여</a:t>
            </a:r>
            <a:r>
              <a:rPr lang="en-US" altLang="ko-KR" sz="2000" dirty="0" smtClean="0"/>
              <a:t/>
            </a:r>
            <a:br>
              <a:rPr lang="en-US" altLang="ko-KR" sz="2000" dirty="0" smtClean="0"/>
            </a:br>
            <a:r>
              <a:rPr lang="en-US" altLang="ko-KR" sz="2000" dirty="0" smtClean="0"/>
              <a:t>   </a:t>
            </a:r>
            <a:r>
              <a:rPr lang="ko-KR" altLang="en-US" sz="2000" dirty="0" smtClean="0"/>
              <a:t>문제점 또는 부족한 부분을 체크합니다</a:t>
            </a:r>
            <a:r>
              <a:rPr lang="en-US" altLang="ko-KR" sz="2000" dirty="0" smtClean="0"/>
              <a:t>.</a:t>
            </a:r>
          </a:p>
        </p:txBody>
      </p:sp>
      <p:sp>
        <p:nvSpPr>
          <p:cNvPr id="8" name="양쪽 모서리가 둥근 사각형 7"/>
          <p:cNvSpPr/>
          <p:nvPr/>
        </p:nvSpPr>
        <p:spPr>
          <a:xfrm>
            <a:off x="294714" y="1988840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>
                <a:solidFill>
                  <a:schemeClr val="tx1"/>
                </a:solidFill>
              </a:rPr>
              <a:t>STEP 1.</a:t>
            </a:r>
            <a:endParaRPr lang="ko-KR" altLang="en-US" sz="2800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27272" y="1988840"/>
            <a:ext cx="1478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/>
              <a:t>소요시간 </a:t>
            </a:r>
            <a:r>
              <a:rPr lang="en-US" altLang="ko-KR" sz="1400" b="1" dirty="0" smtClean="0"/>
              <a:t>:</a:t>
            </a:r>
            <a:r>
              <a:rPr lang="ko-KR" altLang="en-US" sz="1400" b="1" dirty="0"/>
              <a:t> </a:t>
            </a:r>
            <a:r>
              <a:rPr lang="en-US" altLang="ko-KR" sz="1400" b="1" dirty="0" smtClean="0"/>
              <a:t>20min</a:t>
            </a:r>
            <a:endParaRPr lang="en-US" sz="1400" b="1" dirty="0"/>
          </a:p>
        </p:txBody>
      </p:sp>
      <p:pic>
        <p:nvPicPr>
          <p:cNvPr id="10" name="Picture 2" descr="C:\Users\위현진\AppData\Local\Microsoft\Windows\Temporary Internet Files\Content.IE5\QXLNBWJK\MC900433921[1].png">
            <a:hlinkClick r:id="rId3" action="ppaction://program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522" y="1782316"/>
            <a:ext cx="638572" cy="63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5" name="Picture 5" descr="http://postfiles2.naver.net/20111013_209/kwb0323_1318478311392csn6W_JPEG/differentiators_istock__1226614580_3627.jpg?type=w3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826796"/>
            <a:ext cx="3505200" cy="3333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tx1">
                <a:lumMod val="50000"/>
                <a:lumOff val="50000"/>
              </a:schemeClr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701231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시제품 개발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28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pSp>
        <p:nvGrpSpPr>
          <p:cNvPr id="5" name="그룹 3"/>
          <p:cNvGrpSpPr>
            <a:grpSpLocks/>
          </p:cNvGrpSpPr>
          <p:nvPr/>
        </p:nvGrpSpPr>
        <p:grpSpPr bwMode="auto">
          <a:xfrm>
            <a:off x="2226149" y="1412776"/>
            <a:ext cx="4787900" cy="525462"/>
            <a:chOff x="-3658846" y="-754620"/>
            <a:chExt cx="4789146" cy="525151"/>
          </a:xfrm>
        </p:grpSpPr>
        <p:sp>
          <p:nvSpPr>
            <p:cNvPr id="6" name="Rounded Rectangle 1"/>
            <p:cNvSpPr/>
            <p:nvPr/>
          </p:nvSpPr>
          <p:spPr>
            <a:xfrm>
              <a:off x="-3658846" y="-754620"/>
              <a:ext cx="4789146" cy="525151"/>
            </a:xfrm>
            <a:prstGeom prst="roundRect">
              <a:avLst>
                <a:gd name="adj" fmla="val 50000"/>
              </a:avLst>
            </a:prstGeom>
            <a:solidFill>
              <a:srgbClr val="086A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7" name="Rounded Rectangle 10"/>
            <p:cNvSpPr/>
            <p:nvPr/>
          </p:nvSpPr>
          <p:spPr>
            <a:xfrm>
              <a:off x="-3574686" y="-722889"/>
              <a:ext cx="4647821" cy="45375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8" name="Oval 2"/>
            <p:cNvSpPr/>
            <p:nvPr/>
          </p:nvSpPr>
          <p:spPr>
            <a:xfrm>
              <a:off x="-3644554" y="-668946"/>
              <a:ext cx="220719" cy="350629"/>
            </a:xfrm>
            <a:prstGeom prst="ellipse">
              <a:avLst/>
            </a:prstGeom>
            <a:gradFill flip="none" rotWithShape="1">
              <a:gsLst>
                <a:gs pos="0">
                  <a:srgbClr val="4BB0D8"/>
                </a:gs>
                <a:gs pos="68000">
                  <a:srgbClr val="086AAA"/>
                </a:gs>
              </a:gsLst>
              <a:lin ang="10800000" scaled="1"/>
              <a:tileRect/>
            </a:gradFill>
            <a:ln w="38100">
              <a:solidFill>
                <a:srgbClr val="086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9" name="Oval 9"/>
            <p:cNvSpPr/>
            <p:nvPr/>
          </p:nvSpPr>
          <p:spPr>
            <a:xfrm rot="10800000">
              <a:off x="846064" y="-668946"/>
              <a:ext cx="239774" cy="356976"/>
            </a:xfrm>
            <a:prstGeom prst="ellipse">
              <a:avLst/>
            </a:prstGeom>
            <a:gradFill flip="none" rotWithShape="1">
              <a:gsLst>
                <a:gs pos="0">
                  <a:srgbClr val="4BB0D8"/>
                </a:gs>
                <a:gs pos="68000">
                  <a:srgbClr val="086AAA"/>
                </a:gs>
              </a:gsLst>
              <a:lin ang="10800000" scaled="1"/>
              <a:tileRect/>
            </a:gradFill>
            <a:ln w="38100">
              <a:solidFill>
                <a:srgbClr val="086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0" name="Rounded Rectangle 12"/>
            <p:cNvSpPr/>
            <p:nvPr/>
          </p:nvSpPr>
          <p:spPr>
            <a:xfrm>
              <a:off x="-3517521" y="-724476"/>
              <a:ext cx="3674431" cy="45534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alpha val="34000"/>
                  </a:schemeClr>
                </a:gs>
                <a:gs pos="68000">
                  <a:srgbClr val="086AAA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1" name="Oval 13"/>
            <p:cNvSpPr/>
            <p:nvPr/>
          </p:nvSpPr>
          <p:spPr>
            <a:xfrm>
              <a:off x="469728" y="-724476"/>
              <a:ext cx="603407" cy="45534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34000"/>
                  </a:schemeClr>
                </a:gs>
                <a:gs pos="68000">
                  <a:srgbClr val="086AAA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solidFill>
                  <a:prstClr val="white"/>
                </a:solidFill>
              </a:endParaRPr>
            </a:p>
          </p:txBody>
        </p:sp>
        <p:grpSp>
          <p:nvGrpSpPr>
            <p:cNvPr id="12" name="그룹 2"/>
            <p:cNvGrpSpPr>
              <a:grpSpLocks/>
            </p:cNvGrpSpPr>
            <p:nvPr/>
          </p:nvGrpSpPr>
          <p:grpSpPr bwMode="auto">
            <a:xfrm>
              <a:off x="-3300327" y="-719347"/>
              <a:ext cx="4146252" cy="440209"/>
              <a:chOff x="-3300327" y="-719347"/>
              <a:chExt cx="3206452" cy="440209"/>
            </a:xfrm>
          </p:grpSpPr>
          <p:sp>
            <p:nvSpPr>
              <p:cNvPr id="13" name="Trapezoid 3"/>
              <p:cNvSpPr/>
              <p:nvPr/>
            </p:nvSpPr>
            <p:spPr>
              <a:xfrm>
                <a:off x="-3300327" y="-436772"/>
                <a:ext cx="3206452" cy="157634"/>
              </a:xfrm>
              <a:prstGeom prst="trapezoid">
                <a:avLst>
                  <a:gd name="adj" fmla="val 175108"/>
                </a:avLst>
              </a:prstGeom>
              <a:gradFill flip="none" rotWithShape="1">
                <a:gsLst>
                  <a:gs pos="0">
                    <a:srgbClr val="D9F2FF"/>
                  </a:gs>
                  <a:gs pos="68000">
                    <a:srgbClr val="086AAA">
                      <a:alpha val="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Trapezoid 15"/>
              <p:cNvSpPr/>
              <p:nvPr/>
            </p:nvSpPr>
            <p:spPr>
              <a:xfrm rot="10800000">
                <a:off x="-3300327" y="-719347"/>
                <a:ext cx="3206452" cy="157634"/>
              </a:xfrm>
              <a:prstGeom prst="trapezoid">
                <a:avLst>
                  <a:gd name="adj" fmla="val 175108"/>
                </a:avLst>
              </a:prstGeom>
              <a:gradFill flip="none" rotWithShape="1">
                <a:gsLst>
                  <a:gs pos="0">
                    <a:srgbClr val="D9F2FF"/>
                  </a:gs>
                  <a:gs pos="68000">
                    <a:srgbClr val="086AAA">
                      <a:alpha val="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dirty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5" name="직사각형 14"/>
          <p:cNvSpPr/>
          <p:nvPr/>
        </p:nvSpPr>
        <p:spPr>
          <a:xfrm>
            <a:off x="3988775" y="1478264"/>
            <a:ext cx="141096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2000" dirty="0" smtClean="0">
                <a:latin typeface="+mj-ea"/>
                <a:ea typeface="+mj-ea"/>
              </a:rPr>
              <a:t>시제품 개발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400901" y="1370702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06</a:t>
            </a:r>
            <a:endParaRPr lang="ko-KR" altLang="en-US" sz="32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7" name="Rectangle 29"/>
          <p:cNvSpPr>
            <a:spLocks noChangeArrowheads="1"/>
          </p:cNvSpPr>
          <p:nvPr/>
        </p:nvSpPr>
        <p:spPr bwMode="auto">
          <a:xfrm>
            <a:off x="2226149" y="4280598"/>
            <a:ext cx="5186548" cy="598760"/>
          </a:xfrm>
          <a:prstGeom prst="rect">
            <a:avLst/>
          </a:prstGeom>
          <a:solidFill>
            <a:sysClr val="window" lastClr="FFFFFF"/>
          </a:solidFill>
          <a:ln w="28575" algn="ctr">
            <a:solidFill>
              <a:srgbClr val="0070C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8" name="Rectangle 31"/>
          <p:cNvSpPr>
            <a:spLocks noChangeArrowheads="1"/>
          </p:cNvSpPr>
          <p:nvPr/>
        </p:nvSpPr>
        <p:spPr bwMode="auto">
          <a:xfrm>
            <a:off x="2471457" y="4394405"/>
            <a:ext cx="2225019" cy="32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txBody>
          <a:bodyPr wrap="none" lIns="54000" tIns="10800" rIns="54000" bIns="10800" anchor="ctr">
            <a:spAutoFit/>
          </a:bodyPr>
          <a:lstStyle/>
          <a:p>
            <a:pPr latinLnBrk="0"/>
            <a:r>
              <a:rPr lang="ko-KR" altLang="en-US" sz="2000" i="1" dirty="0">
                <a:latin typeface="+mj-ea"/>
                <a:ea typeface="+mj-ea"/>
              </a:rPr>
              <a:t>고객이 만족하는가</a:t>
            </a:r>
            <a:r>
              <a:rPr lang="en-US" altLang="ko-KR" sz="2000" i="1" dirty="0">
                <a:latin typeface="+mj-ea"/>
                <a:ea typeface="+mj-ea"/>
              </a:rPr>
              <a:t>? </a:t>
            </a:r>
          </a:p>
        </p:txBody>
      </p:sp>
      <p:grpSp>
        <p:nvGrpSpPr>
          <p:cNvPr id="19" name="그룹 18"/>
          <p:cNvGrpSpPr/>
          <p:nvPr/>
        </p:nvGrpSpPr>
        <p:grpSpPr>
          <a:xfrm>
            <a:off x="1582871" y="4130063"/>
            <a:ext cx="901642" cy="901642"/>
            <a:chOff x="3169122" y="3459809"/>
            <a:chExt cx="836612" cy="836613"/>
          </a:xfrm>
        </p:grpSpPr>
        <p:pic>
          <p:nvPicPr>
            <p:cNvPr id="20" name="Picture 35" descr="볼1-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69122" y="3459809"/>
              <a:ext cx="836612" cy="836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Line 36"/>
            <p:cNvSpPr>
              <a:spLocks noChangeShapeType="1"/>
            </p:cNvSpPr>
            <p:nvPr/>
          </p:nvSpPr>
          <p:spPr bwMode="auto">
            <a:xfrm>
              <a:off x="3399309" y="3985272"/>
              <a:ext cx="523875" cy="0"/>
            </a:xfrm>
            <a:prstGeom prst="line">
              <a:avLst/>
            </a:prstGeom>
            <a:noFill/>
            <a:ln w="12700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pic>
          <p:nvPicPr>
            <p:cNvPr id="22" name="Picture 37" descr="03"/>
            <p:cNvPicPr>
              <a:picLocks noChangeAspect="1" noChangeArrowheads="1"/>
            </p:cNvPicPr>
            <p:nvPr/>
          </p:nvPicPr>
          <p:blipFill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3756"/>
            <a:stretch>
              <a:fillRect/>
            </a:stretch>
          </p:blipFill>
          <p:spPr bwMode="auto">
            <a:xfrm>
              <a:off x="3391372" y="3697934"/>
              <a:ext cx="434975" cy="2905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" name="그룹 22"/>
          <p:cNvGrpSpPr/>
          <p:nvPr/>
        </p:nvGrpSpPr>
        <p:grpSpPr>
          <a:xfrm>
            <a:off x="2275784" y="2387299"/>
            <a:ext cx="5136913" cy="598760"/>
            <a:chOff x="1900355" y="1550823"/>
            <a:chExt cx="6409867" cy="747136"/>
          </a:xfrm>
        </p:grpSpPr>
        <p:sp>
          <p:nvSpPr>
            <p:cNvPr id="24" name="Rectangle 4"/>
            <p:cNvSpPr>
              <a:spLocks noChangeArrowheads="1"/>
            </p:cNvSpPr>
            <p:nvPr/>
          </p:nvSpPr>
          <p:spPr bwMode="auto">
            <a:xfrm>
              <a:off x="1900355" y="1550823"/>
              <a:ext cx="6409867" cy="747136"/>
            </a:xfrm>
            <a:prstGeom prst="rect">
              <a:avLst/>
            </a:prstGeom>
            <a:solidFill>
              <a:sysClr val="window" lastClr="FFFFFF"/>
            </a:solidFill>
            <a:ln w="28575" algn="ctr">
              <a:solidFill>
                <a:srgbClr val="0070C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1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25" name="Rectangle 6"/>
            <p:cNvSpPr>
              <a:spLocks noChangeArrowheads="1"/>
            </p:cNvSpPr>
            <p:nvPr/>
          </p:nvSpPr>
          <p:spPr bwMode="auto">
            <a:xfrm>
              <a:off x="2144516" y="1688069"/>
              <a:ext cx="3720501" cy="4112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none" lIns="54000" tIns="10800" rIns="54000" bIns="10800" anchor="ctr">
              <a:spAutoFit/>
            </a:bodyPr>
            <a:lstStyle/>
            <a:p>
              <a:pPr lvl="0" latinLnBrk="0"/>
              <a:r>
                <a:rPr lang="ko-KR" altLang="en-US" sz="2000" i="1" kern="0" dirty="0">
                  <a:solidFill>
                    <a:sysClr val="windowText" lastClr="000000"/>
                  </a:solidFill>
                  <a:latin typeface="+mj-ea"/>
                  <a:ea typeface="+mj-ea"/>
                </a:rPr>
                <a:t>경쟁제품과 무엇이 다른가</a:t>
              </a:r>
              <a:r>
                <a:rPr lang="en-US" altLang="ko-KR" sz="2000" i="1" kern="0" dirty="0">
                  <a:solidFill>
                    <a:sysClr val="windowText" lastClr="000000"/>
                  </a:solidFill>
                  <a:latin typeface="+mj-ea"/>
                  <a:ea typeface="+mj-ea"/>
                </a:rPr>
                <a:t>? </a:t>
              </a:r>
            </a:p>
          </p:txBody>
        </p:sp>
      </p:grpSp>
      <p:grpSp>
        <p:nvGrpSpPr>
          <p:cNvPr id="26" name="그룹 25"/>
          <p:cNvGrpSpPr/>
          <p:nvPr/>
        </p:nvGrpSpPr>
        <p:grpSpPr>
          <a:xfrm>
            <a:off x="1582871" y="2235858"/>
            <a:ext cx="901644" cy="901642"/>
            <a:chOff x="2265834" y="1316401"/>
            <a:chExt cx="836613" cy="836612"/>
          </a:xfrm>
        </p:grpSpPr>
        <p:pic>
          <p:nvPicPr>
            <p:cNvPr id="27" name="Picture 57" descr="볼1-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5834" y="1316401"/>
              <a:ext cx="836613" cy="8366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58" descr="01"/>
            <p:cNvPicPr>
              <a:picLocks noChangeAspect="1" noChangeArrowheads="1"/>
            </p:cNvPicPr>
            <p:nvPr/>
          </p:nvPicPr>
          <p:blipFill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713"/>
            <a:stretch>
              <a:fillRect/>
            </a:stretch>
          </p:blipFill>
          <p:spPr bwMode="auto">
            <a:xfrm>
              <a:off x="2483322" y="1570401"/>
              <a:ext cx="442913" cy="2635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Line 59"/>
            <p:cNvSpPr>
              <a:spLocks noChangeShapeType="1"/>
            </p:cNvSpPr>
            <p:nvPr/>
          </p:nvSpPr>
          <p:spPr bwMode="auto">
            <a:xfrm>
              <a:off x="2497609" y="1837101"/>
              <a:ext cx="523875" cy="0"/>
            </a:xfrm>
            <a:prstGeom prst="line">
              <a:avLst/>
            </a:prstGeom>
            <a:noFill/>
            <a:ln w="12700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</p:grpSp>
      <p:sp>
        <p:nvSpPr>
          <p:cNvPr id="30" name="Rectangle 21"/>
          <p:cNvSpPr>
            <a:spLocks noChangeArrowheads="1"/>
          </p:cNvSpPr>
          <p:nvPr/>
        </p:nvSpPr>
        <p:spPr bwMode="auto">
          <a:xfrm>
            <a:off x="2216305" y="3334332"/>
            <a:ext cx="5196392" cy="598760"/>
          </a:xfrm>
          <a:prstGeom prst="rect">
            <a:avLst/>
          </a:prstGeom>
          <a:solidFill>
            <a:sysClr val="window" lastClr="FFFFFF"/>
          </a:solidFill>
          <a:ln w="28575" algn="ctr">
            <a:solidFill>
              <a:srgbClr val="0070C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31" name="Rectangle 23"/>
          <p:cNvSpPr>
            <a:spLocks noChangeArrowheads="1"/>
          </p:cNvSpPr>
          <p:nvPr/>
        </p:nvSpPr>
        <p:spPr bwMode="auto">
          <a:xfrm>
            <a:off x="2471457" y="3450684"/>
            <a:ext cx="3210866" cy="32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txBody>
          <a:bodyPr wrap="none" lIns="54000" tIns="10800" rIns="54000" bIns="10800" anchor="ctr">
            <a:spAutoFit/>
          </a:bodyPr>
          <a:lstStyle/>
          <a:p>
            <a:pPr latinLnBrk="0"/>
            <a:r>
              <a:rPr lang="ko-KR" altLang="en-US" sz="2000" i="1" dirty="0">
                <a:latin typeface="+mj-ea"/>
                <a:ea typeface="+mj-ea"/>
              </a:rPr>
              <a:t>핵심역량을 보유하고 있는가</a:t>
            </a:r>
            <a:r>
              <a:rPr lang="en-US" altLang="ko-KR" sz="2000" i="1" dirty="0">
                <a:latin typeface="+mj-ea"/>
                <a:ea typeface="+mj-ea"/>
              </a:rPr>
              <a:t>? </a:t>
            </a:r>
          </a:p>
        </p:txBody>
      </p:sp>
      <p:grpSp>
        <p:nvGrpSpPr>
          <p:cNvPr id="32" name="그룹 31"/>
          <p:cNvGrpSpPr/>
          <p:nvPr/>
        </p:nvGrpSpPr>
        <p:grpSpPr>
          <a:xfrm>
            <a:off x="1582871" y="3168264"/>
            <a:ext cx="901642" cy="901642"/>
            <a:chOff x="2940522" y="2346235"/>
            <a:chExt cx="836612" cy="836612"/>
          </a:xfrm>
        </p:grpSpPr>
        <p:pic>
          <p:nvPicPr>
            <p:cNvPr id="33" name="Picture 61" descr="볼1-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40522" y="2346235"/>
              <a:ext cx="836612" cy="8366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Line 62"/>
            <p:cNvSpPr>
              <a:spLocks noChangeShapeType="1"/>
            </p:cNvSpPr>
            <p:nvPr/>
          </p:nvSpPr>
          <p:spPr bwMode="auto">
            <a:xfrm>
              <a:off x="3170709" y="2871697"/>
              <a:ext cx="523875" cy="0"/>
            </a:xfrm>
            <a:prstGeom prst="line">
              <a:avLst/>
            </a:prstGeom>
            <a:noFill/>
            <a:ln w="12700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pic>
          <p:nvPicPr>
            <p:cNvPr id="35" name="Picture 63" descr="02"/>
            <p:cNvPicPr>
              <a:picLocks noChangeAspect="1" noChangeArrowheads="1"/>
            </p:cNvPicPr>
            <p:nvPr/>
          </p:nvPicPr>
          <p:blipFill>
            <a:blip r:embed="rId6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547"/>
            <a:stretch>
              <a:fillRect/>
            </a:stretch>
          </p:blipFill>
          <p:spPr bwMode="auto">
            <a:xfrm>
              <a:off x="3148484" y="2579597"/>
              <a:ext cx="434975" cy="2905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6" name="Rectangle 29"/>
          <p:cNvSpPr>
            <a:spLocks noChangeArrowheads="1"/>
          </p:cNvSpPr>
          <p:nvPr/>
        </p:nvSpPr>
        <p:spPr bwMode="auto">
          <a:xfrm>
            <a:off x="2226149" y="5261146"/>
            <a:ext cx="5186548" cy="598760"/>
          </a:xfrm>
          <a:prstGeom prst="rect">
            <a:avLst/>
          </a:prstGeom>
          <a:solidFill>
            <a:sysClr val="window" lastClr="FFFFFF"/>
          </a:solidFill>
          <a:ln w="28575" algn="ctr">
            <a:solidFill>
              <a:srgbClr val="0070C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37" name="그룹 36"/>
          <p:cNvGrpSpPr/>
          <p:nvPr/>
        </p:nvGrpSpPr>
        <p:grpSpPr>
          <a:xfrm>
            <a:off x="1568505" y="5091862"/>
            <a:ext cx="902951" cy="902953"/>
            <a:chOff x="2921472" y="4432721"/>
            <a:chExt cx="836612" cy="836613"/>
          </a:xfrm>
        </p:grpSpPr>
        <p:pic>
          <p:nvPicPr>
            <p:cNvPr id="38" name="Picture 16" descr="볼1-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1472" y="4432721"/>
              <a:ext cx="836612" cy="836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</p:pic>
        <p:sp>
          <p:nvSpPr>
            <p:cNvPr id="39" name="Line 17"/>
            <p:cNvSpPr>
              <a:spLocks noChangeShapeType="1"/>
            </p:cNvSpPr>
            <p:nvPr/>
          </p:nvSpPr>
          <p:spPr bwMode="auto">
            <a:xfrm>
              <a:off x="3151659" y="4958184"/>
              <a:ext cx="523875" cy="0"/>
            </a:xfrm>
            <a:prstGeom prst="line">
              <a:avLst/>
            </a:prstGeom>
            <a:noFill/>
            <a:ln w="12700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pic>
          <p:nvPicPr>
            <p:cNvPr id="40" name="Picture 18" descr="04"/>
            <p:cNvPicPr>
              <a:picLocks noChangeAspect="1" noChangeArrowheads="1"/>
            </p:cNvPicPr>
            <p:nvPr/>
          </p:nvPicPr>
          <p:blipFill>
            <a:blip r:embed="rId7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3204"/>
            <a:stretch>
              <a:fillRect/>
            </a:stretch>
          </p:blipFill>
          <p:spPr bwMode="auto">
            <a:xfrm>
              <a:off x="3127847" y="4667671"/>
              <a:ext cx="434975" cy="2905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1" name="Rectangle 31"/>
          <p:cNvSpPr>
            <a:spLocks noChangeArrowheads="1"/>
          </p:cNvSpPr>
          <p:nvPr/>
        </p:nvSpPr>
        <p:spPr bwMode="auto">
          <a:xfrm>
            <a:off x="2471457" y="5389615"/>
            <a:ext cx="2830954" cy="32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txBody>
          <a:bodyPr wrap="none" lIns="54000" tIns="10800" rIns="54000" bIns="10800" anchor="ctr">
            <a:spAutoFit/>
          </a:bodyPr>
          <a:lstStyle/>
          <a:p>
            <a:pPr latinLnBrk="0"/>
            <a:r>
              <a:rPr lang="ko-KR" altLang="en-US" sz="2000" i="1" dirty="0">
                <a:latin typeface="+mj-ea"/>
                <a:ea typeface="+mj-ea"/>
              </a:rPr>
              <a:t>수익이 발생할 수 있는가</a:t>
            </a:r>
            <a:r>
              <a:rPr lang="en-US" altLang="ko-KR" sz="2000" i="1" dirty="0">
                <a:latin typeface="+mj-ea"/>
                <a:ea typeface="+mj-ea"/>
              </a:rPr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1860921491"/>
      </p:ext>
    </p:extLst>
  </p:cSld>
  <p:clrMapOvr>
    <a:masterClrMapping/>
  </p:clrMapOvr>
</p:sld>
</file>

<file path=ppt/slides/slide2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[</a:t>
            </a:r>
            <a:r>
              <a:rPr lang="ko-KR" altLang="en-US" dirty="0" smtClean="0"/>
              <a:t>활동</a:t>
            </a:r>
            <a:r>
              <a:rPr lang="en-US" altLang="ko-KR" dirty="0" smtClean="0"/>
              <a:t>] </a:t>
            </a:r>
            <a:r>
              <a:rPr lang="ko-KR" altLang="en-US" dirty="0" smtClean="0"/>
              <a:t>사업계획서 작성 </a:t>
            </a:r>
            <a:r>
              <a:rPr lang="ko-KR" altLang="en-US" dirty="0" err="1" smtClean="0"/>
              <a:t>인큐베이팅</a:t>
            </a:r>
            <a:r>
              <a:rPr lang="ko-KR" altLang="en-US" dirty="0" smtClean="0"/>
              <a:t> 방안도출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280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양쪽 모서리가 둥근 사각형 5"/>
          <p:cNvSpPr/>
          <p:nvPr/>
        </p:nvSpPr>
        <p:spPr>
          <a:xfrm>
            <a:off x="287524" y="1988840"/>
            <a:ext cx="8568952" cy="4464496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67544" y="2826796"/>
            <a:ext cx="8229600" cy="31224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1pPr>
            <a:lvl2pPr marL="4572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2pPr>
            <a:lvl3pPr marL="9144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3pPr>
            <a:lvl4pPr marL="13716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4pPr>
            <a:lvl5pPr marL="18288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dirty="0"/>
              <a:t>(</a:t>
            </a:r>
            <a:r>
              <a:rPr lang="ko-KR" altLang="en-US" sz="2000" dirty="0"/>
              <a:t>개인활동</a:t>
            </a:r>
            <a:r>
              <a:rPr lang="en-US" altLang="ko-KR" sz="2000" dirty="0"/>
              <a:t>)</a:t>
            </a:r>
          </a:p>
          <a:p>
            <a:r>
              <a:rPr lang="en-US" altLang="ko-KR" sz="2000" dirty="0" smtClean="0"/>
              <a:t>2. </a:t>
            </a:r>
            <a:r>
              <a:rPr lang="ko-KR" altLang="en-US" sz="2000" dirty="0" smtClean="0"/>
              <a:t>사업계획서에서 보완할 부분을 찾아 정리합니다</a:t>
            </a:r>
            <a:r>
              <a:rPr lang="en-US" altLang="ko-KR" sz="2000" dirty="0" smtClean="0"/>
              <a:t>. </a:t>
            </a:r>
          </a:p>
        </p:txBody>
      </p:sp>
      <p:sp>
        <p:nvSpPr>
          <p:cNvPr id="8" name="양쪽 모서리가 둥근 사각형 7"/>
          <p:cNvSpPr/>
          <p:nvPr/>
        </p:nvSpPr>
        <p:spPr>
          <a:xfrm>
            <a:off x="294714" y="1988840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>
                <a:solidFill>
                  <a:schemeClr val="tx1"/>
                </a:solidFill>
              </a:rPr>
              <a:t>STEP 2.</a:t>
            </a:r>
            <a:endParaRPr lang="ko-KR" altLang="en-US" sz="2800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27272" y="1988840"/>
            <a:ext cx="1478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/>
              <a:t>소요시간 </a:t>
            </a:r>
            <a:r>
              <a:rPr lang="en-US" altLang="ko-KR" sz="1400" b="1" dirty="0" smtClean="0"/>
              <a:t>:</a:t>
            </a:r>
            <a:r>
              <a:rPr lang="ko-KR" altLang="en-US" sz="1400" b="1" dirty="0"/>
              <a:t> </a:t>
            </a:r>
            <a:r>
              <a:rPr lang="en-US" altLang="ko-KR" sz="1400" b="1" dirty="0" smtClean="0"/>
              <a:t>20min</a:t>
            </a:r>
            <a:endParaRPr lang="en-US" sz="1400" b="1" dirty="0"/>
          </a:p>
        </p:txBody>
      </p:sp>
      <p:pic>
        <p:nvPicPr>
          <p:cNvPr id="10" name="Picture 2" descr="C:\Users\위현진\AppData\Local\Microsoft\Windows\Temporary Internet Files\Content.IE5\QXLNBWJK\MC900433921[1].png">
            <a:hlinkClick r:id="rId3" action="ppaction://program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522" y="1782316"/>
            <a:ext cx="638572" cy="63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1023" y="3717032"/>
            <a:ext cx="4121953" cy="2520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reflection blurRad="12700" stA="38000" endPos="28000" dist="5000" dir="5400000" sy="-100000" algn="bl" rotWithShape="0"/>
          </a:effectLst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578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281</a:t>
            </a:fld>
            <a:endParaRPr lang="ko-KR" altLang="en-US"/>
          </a:p>
        </p:txBody>
      </p:sp>
      <p:grpSp>
        <p:nvGrpSpPr>
          <p:cNvPr id="5" name="그룹 4"/>
          <p:cNvGrpSpPr/>
          <p:nvPr/>
        </p:nvGrpSpPr>
        <p:grpSpPr>
          <a:xfrm>
            <a:off x="543190" y="229924"/>
            <a:ext cx="8185252" cy="6223264"/>
            <a:chOff x="531223" y="1621445"/>
            <a:chExt cx="8934994" cy="6793294"/>
          </a:xfrm>
        </p:grpSpPr>
        <p:sp>
          <p:nvSpPr>
            <p:cNvPr id="6" name="직사각형 48"/>
            <p:cNvSpPr/>
            <p:nvPr/>
          </p:nvSpPr>
          <p:spPr>
            <a:xfrm>
              <a:off x="557349" y="1860377"/>
              <a:ext cx="8908868" cy="6554362"/>
            </a:xfrm>
            <a:custGeom>
              <a:avLst/>
              <a:gdLst>
                <a:gd name="connsiteX0" fmla="*/ 0 w 9217024"/>
                <a:gd name="connsiteY0" fmla="*/ 0 h 4944292"/>
                <a:gd name="connsiteX1" fmla="*/ 9217024 w 9217024"/>
                <a:gd name="connsiteY1" fmla="*/ 0 h 4944292"/>
                <a:gd name="connsiteX2" fmla="*/ 9217024 w 9217024"/>
                <a:gd name="connsiteY2" fmla="*/ 4944292 h 4944292"/>
                <a:gd name="connsiteX3" fmla="*/ 0 w 9217024"/>
                <a:gd name="connsiteY3" fmla="*/ 4944292 h 4944292"/>
                <a:gd name="connsiteX4" fmla="*/ 0 w 9217024"/>
                <a:gd name="connsiteY4" fmla="*/ 0 h 4944292"/>
                <a:gd name="connsiteX0" fmla="*/ 104503 w 9217024"/>
                <a:gd name="connsiteY0" fmla="*/ 0 h 4970418"/>
                <a:gd name="connsiteX1" fmla="*/ 9217024 w 9217024"/>
                <a:gd name="connsiteY1" fmla="*/ 26126 h 4970418"/>
                <a:gd name="connsiteX2" fmla="*/ 9217024 w 9217024"/>
                <a:gd name="connsiteY2" fmla="*/ 4970418 h 4970418"/>
                <a:gd name="connsiteX3" fmla="*/ 0 w 9217024"/>
                <a:gd name="connsiteY3" fmla="*/ 4970418 h 4970418"/>
                <a:gd name="connsiteX4" fmla="*/ 104503 w 9217024"/>
                <a:gd name="connsiteY4" fmla="*/ 0 h 4970418"/>
                <a:gd name="connsiteX0" fmla="*/ 104503 w 9260567"/>
                <a:gd name="connsiteY0" fmla="*/ 0 h 4970418"/>
                <a:gd name="connsiteX1" fmla="*/ 9260567 w 9260567"/>
                <a:gd name="connsiteY1" fmla="*/ 182881 h 4970418"/>
                <a:gd name="connsiteX2" fmla="*/ 9217024 w 9260567"/>
                <a:gd name="connsiteY2" fmla="*/ 4970418 h 4970418"/>
                <a:gd name="connsiteX3" fmla="*/ 0 w 9260567"/>
                <a:gd name="connsiteY3" fmla="*/ 4970418 h 4970418"/>
                <a:gd name="connsiteX4" fmla="*/ 104503 w 9260567"/>
                <a:gd name="connsiteY4" fmla="*/ 0 h 4970418"/>
                <a:gd name="connsiteX0" fmla="*/ 104503 w 9260567"/>
                <a:gd name="connsiteY0" fmla="*/ 139336 h 4787537"/>
                <a:gd name="connsiteX1" fmla="*/ 9260567 w 9260567"/>
                <a:gd name="connsiteY1" fmla="*/ 0 h 4787537"/>
                <a:gd name="connsiteX2" fmla="*/ 9217024 w 9260567"/>
                <a:gd name="connsiteY2" fmla="*/ 4787537 h 4787537"/>
                <a:gd name="connsiteX3" fmla="*/ 0 w 9260567"/>
                <a:gd name="connsiteY3" fmla="*/ 4787537 h 4787537"/>
                <a:gd name="connsiteX4" fmla="*/ 104503 w 9260567"/>
                <a:gd name="connsiteY4" fmla="*/ 139336 h 4787537"/>
                <a:gd name="connsiteX0" fmla="*/ 104503 w 9260567"/>
                <a:gd name="connsiteY0" fmla="*/ 304799 h 4953000"/>
                <a:gd name="connsiteX1" fmla="*/ 9260567 w 9260567"/>
                <a:gd name="connsiteY1" fmla="*/ 0 h 4953000"/>
                <a:gd name="connsiteX2" fmla="*/ 9217024 w 9260567"/>
                <a:gd name="connsiteY2" fmla="*/ 4953000 h 4953000"/>
                <a:gd name="connsiteX3" fmla="*/ 0 w 9260567"/>
                <a:gd name="connsiteY3" fmla="*/ 4953000 h 4953000"/>
                <a:gd name="connsiteX4" fmla="*/ 104503 w 9260567"/>
                <a:gd name="connsiteY4" fmla="*/ 304799 h 495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60567" h="4953000">
                  <a:moveTo>
                    <a:pt x="104503" y="304799"/>
                  </a:moveTo>
                  <a:lnTo>
                    <a:pt x="9260567" y="0"/>
                  </a:lnTo>
                  <a:lnTo>
                    <a:pt x="9217024" y="4953000"/>
                  </a:lnTo>
                  <a:lnTo>
                    <a:pt x="0" y="4953000"/>
                  </a:lnTo>
                  <a:lnTo>
                    <a:pt x="104503" y="30479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ea typeface="Rix모던고딕 M" panose="02020603020101020101" pitchFamily="18" charset="-127"/>
              </a:endParaRPr>
            </a:p>
          </p:txBody>
        </p:sp>
        <p:sp>
          <p:nvSpPr>
            <p:cNvPr id="7" name="직사각형 6"/>
            <p:cNvSpPr/>
            <p:nvPr/>
          </p:nvSpPr>
          <p:spPr>
            <a:xfrm>
              <a:off x="531223" y="1913708"/>
              <a:ext cx="8843554" cy="642258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ea typeface="Rix모던고딕 M" panose="02020603020101020101" pitchFamily="18" charset="-127"/>
              </a:endParaRPr>
            </a:p>
          </p:txBody>
        </p:sp>
        <p:pic>
          <p:nvPicPr>
            <p:cNvPr id="8" name="그림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507" y="1621445"/>
              <a:ext cx="6177606" cy="654196"/>
            </a:xfrm>
            <a:prstGeom prst="rect">
              <a:avLst/>
            </a:prstGeom>
          </p:spPr>
        </p:pic>
        <p:pic>
          <p:nvPicPr>
            <p:cNvPr id="9" name="그림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36776" y="1621445"/>
              <a:ext cx="6177606" cy="654196"/>
            </a:xfrm>
            <a:prstGeom prst="rect">
              <a:avLst/>
            </a:prstGeom>
          </p:spPr>
        </p:pic>
      </p:grpSp>
      <p:sp>
        <p:nvSpPr>
          <p:cNvPr id="10" name="직사각형 9"/>
          <p:cNvSpPr/>
          <p:nvPr/>
        </p:nvSpPr>
        <p:spPr>
          <a:xfrm>
            <a:off x="2836739" y="987219"/>
            <a:ext cx="3454792" cy="43088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 algn="ctr"/>
            <a:r>
              <a:rPr lang="ko-KR" altLang="en-US" sz="2200" b="1" dirty="0" smtClean="0">
                <a:solidFill>
                  <a:schemeClr val="bg1"/>
                </a:solidFill>
              </a:rPr>
              <a:t>전반적인 문제점 및 보완사항</a:t>
            </a:r>
            <a:endParaRPr lang="ko-KR" altLang="en-US" sz="2200" b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87624" y="1340768"/>
            <a:ext cx="550151" cy="49398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250000"/>
              </a:lnSpc>
              <a:buFont typeface="Wingdings" pitchFamily="2" charset="2"/>
              <a:buChar char="§"/>
            </a:pPr>
            <a:r>
              <a:rPr lang="en-US" altLang="ko-KR" dirty="0" smtClean="0"/>
              <a:t> </a:t>
            </a:r>
          </a:p>
          <a:p>
            <a:pPr marL="285750" indent="-285750">
              <a:lnSpc>
                <a:spcPct val="250000"/>
              </a:lnSpc>
              <a:buFont typeface="Wingdings" pitchFamily="2" charset="2"/>
              <a:buChar char="§"/>
            </a:pPr>
            <a:r>
              <a:rPr lang="en-US" altLang="ko-KR" dirty="0"/>
              <a:t> </a:t>
            </a:r>
            <a:endParaRPr lang="en-US" altLang="ko-KR" dirty="0" smtClean="0"/>
          </a:p>
          <a:p>
            <a:pPr marL="285750" indent="-285750">
              <a:lnSpc>
                <a:spcPct val="250000"/>
              </a:lnSpc>
              <a:buFont typeface="Wingdings" pitchFamily="2" charset="2"/>
              <a:buChar char="§"/>
            </a:pPr>
            <a:r>
              <a:rPr lang="en-US" altLang="ko-KR" dirty="0"/>
              <a:t> </a:t>
            </a:r>
            <a:endParaRPr lang="en-US" altLang="ko-KR" dirty="0" smtClean="0"/>
          </a:p>
          <a:p>
            <a:pPr marL="285750" indent="-285750">
              <a:lnSpc>
                <a:spcPct val="250000"/>
              </a:lnSpc>
              <a:buFont typeface="Wingdings" pitchFamily="2" charset="2"/>
              <a:buChar char="§"/>
            </a:pPr>
            <a:r>
              <a:rPr lang="en-US" altLang="ko-KR" dirty="0"/>
              <a:t> </a:t>
            </a:r>
            <a:endParaRPr lang="en-US" altLang="ko-KR" dirty="0" smtClean="0"/>
          </a:p>
          <a:p>
            <a:pPr marL="285750" indent="-285750">
              <a:lnSpc>
                <a:spcPct val="250000"/>
              </a:lnSpc>
              <a:buFont typeface="Wingdings" pitchFamily="2" charset="2"/>
              <a:buChar char="§"/>
            </a:pPr>
            <a:r>
              <a:rPr lang="en-US" altLang="ko-KR" dirty="0"/>
              <a:t> </a:t>
            </a:r>
            <a:endParaRPr lang="en-US" altLang="ko-KR" dirty="0" smtClean="0"/>
          </a:p>
          <a:p>
            <a:pPr marL="285750" indent="-285750">
              <a:lnSpc>
                <a:spcPct val="250000"/>
              </a:lnSpc>
              <a:buFont typeface="Wingdings" pitchFamily="2" charset="2"/>
              <a:buChar char="§"/>
            </a:pPr>
            <a:r>
              <a:rPr lang="en-US" altLang="ko-KR" dirty="0"/>
              <a:t> </a:t>
            </a:r>
            <a:endParaRPr lang="en-US" altLang="ko-KR" dirty="0" smtClean="0"/>
          </a:p>
          <a:p>
            <a:pPr marL="285750" indent="-285750">
              <a:lnSpc>
                <a:spcPct val="250000"/>
              </a:lnSpc>
              <a:buFont typeface="Wingdings" pitchFamily="2" charset="2"/>
              <a:buChar char="§"/>
            </a:pPr>
            <a:r>
              <a:rPr lang="en-US" altLang="ko-KR" dirty="0"/>
              <a:t>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35167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282</a:t>
            </a:fld>
            <a:endParaRPr lang="ko-KR" altLang="en-US"/>
          </a:p>
        </p:txBody>
      </p:sp>
      <p:grpSp>
        <p:nvGrpSpPr>
          <p:cNvPr id="5" name="그룹 4"/>
          <p:cNvGrpSpPr/>
          <p:nvPr/>
        </p:nvGrpSpPr>
        <p:grpSpPr>
          <a:xfrm>
            <a:off x="543190" y="229924"/>
            <a:ext cx="8185252" cy="6223264"/>
            <a:chOff x="531223" y="1621445"/>
            <a:chExt cx="8934994" cy="6793294"/>
          </a:xfrm>
        </p:grpSpPr>
        <p:sp>
          <p:nvSpPr>
            <p:cNvPr id="6" name="직사각형 48"/>
            <p:cNvSpPr/>
            <p:nvPr/>
          </p:nvSpPr>
          <p:spPr>
            <a:xfrm>
              <a:off x="557349" y="1860377"/>
              <a:ext cx="8908868" cy="6554362"/>
            </a:xfrm>
            <a:custGeom>
              <a:avLst/>
              <a:gdLst>
                <a:gd name="connsiteX0" fmla="*/ 0 w 9217024"/>
                <a:gd name="connsiteY0" fmla="*/ 0 h 4944292"/>
                <a:gd name="connsiteX1" fmla="*/ 9217024 w 9217024"/>
                <a:gd name="connsiteY1" fmla="*/ 0 h 4944292"/>
                <a:gd name="connsiteX2" fmla="*/ 9217024 w 9217024"/>
                <a:gd name="connsiteY2" fmla="*/ 4944292 h 4944292"/>
                <a:gd name="connsiteX3" fmla="*/ 0 w 9217024"/>
                <a:gd name="connsiteY3" fmla="*/ 4944292 h 4944292"/>
                <a:gd name="connsiteX4" fmla="*/ 0 w 9217024"/>
                <a:gd name="connsiteY4" fmla="*/ 0 h 4944292"/>
                <a:gd name="connsiteX0" fmla="*/ 104503 w 9217024"/>
                <a:gd name="connsiteY0" fmla="*/ 0 h 4970418"/>
                <a:gd name="connsiteX1" fmla="*/ 9217024 w 9217024"/>
                <a:gd name="connsiteY1" fmla="*/ 26126 h 4970418"/>
                <a:gd name="connsiteX2" fmla="*/ 9217024 w 9217024"/>
                <a:gd name="connsiteY2" fmla="*/ 4970418 h 4970418"/>
                <a:gd name="connsiteX3" fmla="*/ 0 w 9217024"/>
                <a:gd name="connsiteY3" fmla="*/ 4970418 h 4970418"/>
                <a:gd name="connsiteX4" fmla="*/ 104503 w 9217024"/>
                <a:gd name="connsiteY4" fmla="*/ 0 h 4970418"/>
                <a:gd name="connsiteX0" fmla="*/ 104503 w 9260567"/>
                <a:gd name="connsiteY0" fmla="*/ 0 h 4970418"/>
                <a:gd name="connsiteX1" fmla="*/ 9260567 w 9260567"/>
                <a:gd name="connsiteY1" fmla="*/ 182881 h 4970418"/>
                <a:gd name="connsiteX2" fmla="*/ 9217024 w 9260567"/>
                <a:gd name="connsiteY2" fmla="*/ 4970418 h 4970418"/>
                <a:gd name="connsiteX3" fmla="*/ 0 w 9260567"/>
                <a:gd name="connsiteY3" fmla="*/ 4970418 h 4970418"/>
                <a:gd name="connsiteX4" fmla="*/ 104503 w 9260567"/>
                <a:gd name="connsiteY4" fmla="*/ 0 h 4970418"/>
                <a:gd name="connsiteX0" fmla="*/ 104503 w 9260567"/>
                <a:gd name="connsiteY0" fmla="*/ 139336 h 4787537"/>
                <a:gd name="connsiteX1" fmla="*/ 9260567 w 9260567"/>
                <a:gd name="connsiteY1" fmla="*/ 0 h 4787537"/>
                <a:gd name="connsiteX2" fmla="*/ 9217024 w 9260567"/>
                <a:gd name="connsiteY2" fmla="*/ 4787537 h 4787537"/>
                <a:gd name="connsiteX3" fmla="*/ 0 w 9260567"/>
                <a:gd name="connsiteY3" fmla="*/ 4787537 h 4787537"/>
                <a:gd name="connsiteX4" fmla="*/ 104503 w 9260567"/>
                <a:gd name="connsiteY4" fmla="*/ 139336 h 4787537"/>
                <a:gd name="connsiteX0" fmla="*/ 104503 w 9260567"/>
                <a:gd name="connsiteY0" fmla="*/ 304799 h 4953000"/>
                <a:gd name="connsiteX1" fmla="*/ 9260567 w 9260567"/>
                <a:gd name="connsiteY1" fmla="*/ 0 h 4953000"/>
                <a:gd name="connsiteX2" fmla="*/ 9217024 w 9260567"/>
                <a:gd name="connsiteY2" fmla="*/ 4953000 h 4953000"/>
                <a:gd name="connsiteX3" fmla="*/ 0 w 9260567"/>
                <a:gd name="connsiteY3" fmla="*/ 4953000 h 4953000"/>
                <a:gd name="connsiteX4" fmla="*/ 104503 w 9260567"/>
                <a:gd name="connsiteY4" fmla="*/ 304799 h 495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60567" h="4953000">
                  <a:moveTo>
                    <a:pt x="104503" y="304799"/>
                  </a:moveTo>
                  <a:lnTo>
                    <a:pt x="9260567" y="0"/>
                  </a:lnTo>
                  <a:lnTo>
                    <a:pt x="9217024" y="4953000"/>
                  </a:lnTo>
                  <a:lnTo>
                    <a:pt x="0" y="4953000"/>
                  </a:lnTo>
                  <a:lnTo>
                    <a:pt x="104503" y="30479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ea typeface="Rix모던고딕 M" panose="02020603020101020101" pitchFamily="18" charset="-127"/>
              </a:endParaRPr>
            </a:p>
          </p:txBody>
        </p:sp>
        <p:sp>
          <p:nvSpPr>
            <p:cNvPr id="7" name="직사각형 6"/>
            <p:cNvSpPr/>
            <p:nvPr/>
          </p:nvSpPr>
          <p:spPr>
            <a:xfrm>
              <a:off x="531223" y="1913708"/>
              <a:ext cx="8843554" cy="642258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ea typeface="Rix모던고딕 M" panose="02020603020101020101" pitchFamily="18" charset="-127"/>
              </a:endParaRPr>
            </a:p>
          </p:txBody>
        </p:sp>
        <p:pic>
          <p:nvPicPr>
            <p:cNvPr id="8" name="그림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507" y="1621445"/>
              <a:ext cx="6177606" cy="654196"/>
            </a:xfrm>
            <a:prstGeom prst="rect">
              <a:avLst/>
            </a:prstGeom>
          </p:spPr>
        </p:pic>
        <p:pic>
          <p:nvPicPr>
            <p:cNvPr id="9" name="그림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36776" y="1621445"/>
              <a:ext cx="6177606" cy="654196"/>
            </a:xfrm>
            <a:prstGeom prst="rect">
              <a:avLst/>
            </a:prstGeom>
          </p:spPr>
        </p:pic>
      </p:grpSp>
      <p:sp>
        <p:nvSpPr>
          <p:cNvPr id="10" name="직사각형 9"/>
          <p:cNvSpPr/>
          <p:nvPr/>
        </p:nvSpPr>
        <p:spPr>
          <a:xfrm>
            <a:off x="3538049" y="987219"/>
            <a:ext cx="2052165" cy="43088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 algn="ctr"/>
            <a:r>
              <a:rPr lang="ko-KR" altLang="en-US" sz="2200" b="1" dirty="0" err="1" smtClean="0">
                <a:solidFill>
                  <a:schemeClr val="bg1"/>
                </a:solidFill>
              </a:rPr>
              <a:t>목차별</a:t>
            </a:r>
            <a:r>
              <a:rPr lang="ko-KR" altLang="en-US" sz="2200" b="1" dirty="0" smtClean="0">
                <a:solidFill>
                  <a:schemeClr val="bg1"/>
                </a:solidFill>
              </a:rPr>
              <a:t> 보완사항</a:t>
            </a:r>
            <a:endParaRPr lang="ko-KR" altLang="en-US" sz="2200" b="1" dirty="0">
              <a:solidFill>
                <a:schemeClr val="bg1"/>
              </a:solidFill>
            </a:endParaRPr>
          </a:p>
        </p:txBody>
      </p:sp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606586"/>
              </p:ext>
            </p:extLst>
          </p:nvPr>
        </p:nvGraphicFramePr>
        <p:xfrm>
          <a:off x="758731" y="1556792"/>
          <a:ext cx="7773708" cy="4785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95618"/>
                <a:gridCol w="1797571"/>
                <a:gridCol w="3672408"/>
                <a:gridCol w="1008111"/>
              </a:tblGrid>
              <a:tr h="22130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1" dirty="0" err="1" smtClean="0"/>
                        <a:t>대항목</a:t>
                      </a:r>
                      <a:endParaRPr lang="ko-KR" altLang="en-US" sz="1400" b="1" dirty="0" smtClean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1" dirty="0" err="1" smtClean="0"/>
                        <a:t>소항목</a:t>
                      </a:r>
                      <a:endParaRPr lang="ko-KR" altLang="en-US" sz="1400" b="1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/>
                        <a:t>보완점</a:t>
                      </a:r>
                      <a:endParaRPr lang="ko-KR" altLang="en-US" sz="1400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/>
                        <a:t>비고</a:t>
                      </a:r>
                      <a:endParaRPr lang="ko-KR" altLang="en-US" sz="1400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1"/>
                    </a:solidFill>
                  </a:tcPr>
                </a:tc>
              </a:tr>
              <a:tr h="221307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1. 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아이디어 개요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동기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/>
                        <a:t>사업 개요 및 비전</a:t>
                      </a:r>
                      <a:endParaRPr lang="ko-KR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21307">
                <a:tc rowSpan="6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2. 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시장 분석</a:t>
                      </a:r>
                    </a:p>
                    <a:p>
                      <a:pPr latinLnBrk="1"/>
                      <a:endParaRPr lang="ko-KR" altLang="en-US" sz="14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/>
                        <a:t>시장 현황</a:t>
                      </a:r>
                      <a:endParaRPr lang="ko-KR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/>
                        <a:t>고객 분석</a:t>
                      </a:r>
                      <a:endParaRPr lang="ko-KR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/>
                        <a:t>경쟁사 분석</a:t>
                      </a:r>
                      <a:endParaRPr lang="ko-KR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/>
                        <a:t>시사점</a:t>
                      </a:r>
                      <a:endParaRPr lang="ko-KR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/>
                        <a:t>차별 우위 요소</a:t>
                      </a:r>
                      <a:endParaRPr lang="ko-KR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/>
                        <a:t>SWOT / STP</a:t>
                      </a:r>
                      <a:endParaRPr lang="ko-KR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21307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3. 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사업 추진 전략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/>
                        <a:t>목표</a:t>
                      </a:r>
                      <a:endParaRPr lang="ko-KR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/>
                        <a:t>핵심 전략</a:t>
                      </a:r>
                      <a:endParaRPr lang="ko-KR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21307">
                <a:tc row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4. 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세부 추진 계획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/>
                        <a:t>마케팅 계획</a:t>
                      </a:r>
                      <a:endParaRPr lang="ko-KR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10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/>
                        <a:t>인력 및 조직 운영 계획</a:t>
                      </a:r>
                      <a:endParaRPr lang="ko-KR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/>
                        <a:t>재무 계획</a:t>
                      </a:r>
                      <a:endParaRPr lang="ko-KR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/>
                        <a:t>세부 추진 일정</a:t>
                      </a:r>
                      <a:endParaRPr lang="ko-KR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7455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[</a:t>
            </a:r>
            <a:r>
              <a:rPr lang="ko-KR" altLang="en-US" dirty="0" smtClean="0"/>
              <a:t>활동</a:t>
            </a:r>
            <a:r>
              <a:rPr lang="en-US" altLang="ko-KR" dirty="0" smtClean="0"/>
              <a:t>] </a:t>
            </a:r>
            <a:r>
              <a:rPr lang="ko-KR" altLang="en-US" dirty="0" smtClean="0"/>
              <a:t>사업계획서 작성 </a:t>
            </a:r>
            <a:r>
              <a:rPr lang="ko-KR" altLang="en-US" dirty="0" err="1" smtClean="0"/>
              <a:t>인큐베이팅</a:t>
            </a:r>
            <a:r>
              <a:rPr lang="ko-KR" altLang="en-US" dirty="0" smtClean="0"/>
              <a:t> 방안도출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283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양쪽 모서리가 둥근 사각형 5"/>
          <p:cNvSpPr/>
          <p:nvPr/>
        </p:nvSpPr>
        <p:spPr>
          <a:xfrm>
            <a:off x="287524" y="1988840"/>
            <a:ext cx="8568952" cy="4464496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67544" y="2826796"/>
            <a:ext cx="8229600" cy="31224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1pPr>
            <a:lvl2pPr marL="4572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2pPr>
            <a:lvl3pPr marL="9144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3pPr>
            <a:lvl4pPr marL="13716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4pPr>
            <a:lvl5pPr marL="18288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dirty="0" smtClean="0"/>
              <a:t>(</a:t>
            </a:r>
            <a:r>
              <a:rPr lang="ko-KR" altLang="en-US" sz="2000" dirty="0" err="1"/>
              <a:t>팀</a:t>
            </a:r>
            <a:r>
              <a:rPr lang="ko-KR" altLang="en-US" sz="2000" dirty="0" err="1" smtClean="0"/>
              <a:t>활동</a:t>
            </a:r>
            <a:r>
              <a:rPr lang="en-US" altLang="ko-KR" sz="2000" dirty="0"/>
              <a:t>)</a:t>
            </a:r>
          </a:p>
          <a:p>
            <a:r>
              <a:rPr lang="en-US" altLang="ko-KR" sz="2000" dirty="0" smtClean="0"/>
              <a:t>3. </a:t>
            </a:r>
            <a:r>
              <a:rPr lang="ko-KR" altLang="en-US" sz="2000" dirty="0" smtClean="0"/>
              <a:t>개별적으로 작성된 보완점을 토론하여 팀 차원의 보완점을 작성합니다</a:t>
            </a:r>
            <a:r>
              <a:rPr lang="en-US" altLang="ko-KR" sz="2000" dirty="0" smtClean="0"/>
              <a:t>.</a:t>
            </a:r>
          </a:p>
        </p:txBody>
      </p:sp>
      <p:sp>
        <p:nvSpPr>
          <p:cNvPr id="8" name="양쪽 모서리가 둥근 사각형 7"/>
          <p:cNvSpPr/>
          <p:nvPr/>
        </p:nvSpPr>
        <p:spPr>
          <a:xfrm>
            <a:off x="294714" y="1988840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>
                <a:solidFill>
                  <a:schemeClr val="tx1"/>
                </a:solidFill>
              </a:rPr>
              <a:t>STEP 3.</a:t>
            </a:r>
            <a:endParaRPr lang="ko-KR" altLang="en-US" sz="2800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27272" y="1988840"/>
            <a:ext cx="1478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/>
              <a:t>소요시간 </a:t>
            </a:r>
            <a:r>
              <a:rPr lang="en-US" altLang="ko-KR" sz="1400" b="1" dirty="0" smtClean="0"/>
              <a:t>:</a:t>
            </a:r>
            <a:r>
              <a:rPr lang="ko-KR" altLang="en-US" sz="1400" b="1" dirty="0"/>
              <a:t> </a:t>
            </a:r>
            <a:r>
              <a:rPr lang="en-US" altLang="ko-KR" sz="1400" b="1" dirty="0" smtClean="0"/>
              <a:t>20min</a:t>
            </a:r>
            <a:endParaRPr lang="en-US" sz="1400" b="1" dirty="0"/>
          </a:p>
        </p:txBody>
      </p:sp>
      <p:pic>
        <p:nvPicPr>
          <p:cNvPr id="10" name="Picture 2" descr="C:\Users\위현진\AppData\Local\Microsoft\Windows\Temporary Internet Files\Content.IE5\QXLNBWJK\MC900433921[1].png">
            <a:hlinkClick r:id="rId3" action="ppaction://program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522" y="1782316"/>
            <a:ext cx="638572" cy="63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93" y="3717032"/>
            <a:ext cx="3962214" cy="26414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reflection blurRad="12700" stA="38000" endPos="28000" dist="5000" dir="5400000" sy="-100000" algn="bl" rotWithShape="0"/>
          </a:effectLst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2350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284</a:t>
            </a:fld>
            <a:endParaRPr lang="ko-KR" altLang="en-US"/>
          </a:p>
        </p:txBody>
      </p:sp>
      <p:grpSp>
        <p:nvGrpSpPr>
          <p:cNvPr id="5" name="그룹 4"/>
          <p:cNvGrpSpPr/>
          <p:nvPr/>
        </p:nvGrpSpPr>
        <p:grpSpPr>
          <a:xfrm>
            <a:off x="543190" y="229924"/>
            <a:ext cx="8185252" cy="6223264"/>
            <a:chOff x="531223" y="1621445"/>
            <a:chExt cx="8934994" cy="6793294"/>
          </a:xfrm>
        </p:grpSpPr>
        <p:sp>
          <p:nvSpPr>
            <p:cNvPr id="6" name="직사각형 48"/>
            <p:cNvSpPr/>
            <p:nvPr/>
          </p:nvSpPr>
          <p:spPr>
            <a:xfrm>
              <a:off x="557349" y="1860377"/>
              <a:ext cx="8908868" cy="6554362"/>
            </a:xfrm>
            <a:custGeom>
              <a:avLst/>
              <a:gdLst>
                <a:gd name="connsiteX0" fmla="*/ 0 w 9217024"/>
                <a:gd name="connsiteY0" fmla="*/ 0 h 4944292"/>
                <a:gd name="connsiteX1" fmla="*/ 9217024 w 9217024"/>
                <a:gd name="connsiteY1" fmla="*/ 0 h 4944292"/>
                <a:gd name="connsiteX2" fmla="*/ 9217024 w 9217024"/>
                <a:gd name="connsiteY2" fmla="*/ 4944292 h 4944292"/>
                <a:gd name="connsiteX3" fmla="*/ 0 w 9217024"/>
                <a:gd name="connsiteY3" fmla="*/ 4944292 h 4944292"/>
                <a:gd name="connsiteX4" fmla="*/ 0 w 9217024"/>
                <a:gd name="connsiteY4" fmla="*/ 0 h 4944292"/>
                <a:gd name="connsiteX0" fmla="*/ 104503 w 9217024"/>
                <a:gd name="connsiteY0" fmla="*/ 0 h 4970418"/>
                <a:gd name="connsiteX1" fmla="*/ 9217024 w 9217024"/>
                <a:gd name="connsiteY1" fmla="*/ 26126 h 4970418"/>
                <a:gd name="connsiteX2" fmla="*/ 9217024 w 9217024"/>
                <a:gd name="connsiteY2" fmla="*/ 4970418 h 4970418"/>
                <a:gd name="connsiteX3" fmla="*/ 0 w 9217024"/>
                <a:gd name="connsiteY3" fmla="*/ 4970418 h 4970418"/>
                <a:gd name="connsiteX4" fmla="*/ 104503 w 9217024"/>
                <a:gd name="connsiteY4" fmla="*/ 0 h 4970418"/>
                <a:gd name="connsiteX0" fmla="*/ 104503 w 9260567"/>
                <a:gd name="connsiteY0" fmla="*/ 0 h 4970418"/>
                <a:gd name="connsiteX1" fmla="*/ 9260567 w 9260567"/>
                <a:gd name="connsiteY1" fmla="*/ 182881 h 4970418"/>
                <a:gd name="connsiteX2" fmla="*/ 9217024 w 9260567"/>
                <a:gd name="connsiteY2" fmla="*/ 4970418 h 4970418"/>
                <a:gd name="connsiteX3" fmla="*/ 0 w 9260567"/>
                <a:gd name="connsiteY3" fmla="*/ 4970418 h 4970418"/>
                <a:gd name="connsiteX4" fmla="*/ 104503 w 9260567"/>
                <a:gd name="connsiteY4" fmla="*/ 0 h 4970418"/>
                <a:gd name="connsiteX0" fmla="*/ 104503 w 9260567"/>
                <a:gd name="connsiteY0" fmla="*/ 139336 h 4787537"/>
                <a:gd name="connsiteX1" fmla="*/ 9260567 w 9260567"/>
                <a:gd name="connsiteY1" fmla="*/ 0 h 4787537"/>
                <a:gd name="connsiteX2" fmla="*/ 9217024 w 9260567"/>
                <a:gd name="connsiteY2" fmla="*/ 4787537 h 4787537"/>
                <a:gd name="connsiteX3" fmla="*/ 0 w 9260567"/>
                <a:gd name="connsiteY3" fmla="*/ 4787537 h 4787537"/>
                <a:gd name="connsiteX4" fmla="*/ 104503 w 9260567"/>
                <a:gd name="connsiteY4" fmla="*/ 139336 h 4787537"/>
                <a:gd name="connsiteX0" fmla="*/ 104503 w 9260567"/>
                <a:gd name="connsiteY0" fmla="*/ 304799 h 4953000"/>
                <a:gd name="connsiteX1" fmla="*/ 9260567 w 9260567"/>
                <a:gd name="connsiteY1" fmla="*/ 0 h 4953000"/>
                <a:gd name="connsiteX2" fmla="*/ 9217024 w 9260567"/>
                <a:gd name="connsiteY2" fmla="*/ 4953000 h 4953000"/>
                <a:gd name="connsiteX3" fmla="*/ 0 w 9260567"/>
                <a:gd name="connsiteY3" fmla="*/ 4953000 h 4953000"/>
                <a:gd name="connsiteX4" fmla="*/ 104503 w 9260567"/>
                <a:gd name="connsiteY4" fmla="*/ 304799 h 495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60567" h="4953000">
                  <a:moveTo>
                    <a:pt x="104503" y="304799"/>
                  </a:moveTo>
                  <a:lnTo>
                    <a:pt x="9260567" y="0"/>
                  </a:lnTo>
                  <a:lnTo>
                    <a:pt x="9217024" y="4953000"/>
                  </a:lnTo>
                  <a:lnTo>
                    <a:pt x="0" y="4953000"/>
                  </a:lnTo>
                  <a:lnTo>
                    <a:pt x="104503" y="30479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ea typeface="Rix모던고딕 M" panose="02020603020101020101" pitchFamily="18" charset="-127"/>
              </a:endParaRPr>
            </a:p>
          </p:txBody>
        </p:sp>
        <p:sp>
          <p:nvSpPr>
            <p:cNvPr id="7" name="직사각형 6"/>
            <p:cNvSpPr/>
            <p:nvPr/>
          </p:nvSpPr>
          <p:spPr>
            <a:xfrm>
              <a:off x="531223" y="1913708"/>
              <a:ext cx="8843554" cy="642258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ea typeface="Rix모던고딕 M" panose="02020603020101020101" pitchFamily="18" charset="-127"/>
              </a:endParaRPr>
            </a:p>
          </p:txBody>
        </p:sp>
        <p:pic>
          <p:nvPicPr>
            <p:cNvPr id="8" name="그림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507" y="1621445"/>
              <a:ext cx="6177606" cy="654196"/>
            </a:xfrm>
            <a:prstGeom prst="rect">
              <a:avLst/>
            </a:prstGeom>
          </p:spPr>
        </p:pic>
        <p:pic>
          <p:nvPicPr>
            <p:cNvPr id="9" name="그림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36776" y="1621445"/>
              <a:ext cx="6177606" cy="654196"/>
            </a:xfrm>
            <a:prstGeom prst="rect">
              <a:avLst/>
            </a:prstGeom>
          </p:spPr>
        </p:pic>
      </p:grpSp>
      <p:sp>
        <p:nvSpPr>
          <p:cNvPr id="10" name="직사각형 9"/>
          <p:cNvSpPr/>
          <p:nvPr/>
        </p:nvSpPr>
        <p:spPr>
          <a:xfrm>
            <a:off x="2836739" y="987219"/>
            <a:ext cx="3454792" cy="43088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 algn="ctr"/>
            <a:r>
              <a:rPr lang="ko-KR" altLang="en-US" sz="2200" b="1" dirty="0" smtClean="0">
                <a:solidFill>
                  <a:schemeClr val="bg1"/>
                </a:solidFill>
              </a:rPr>
              <a:t>전반적인 문제점 및 보완사항</a:t>
            </a:r>
            <a:endParaRPr lang="ko-KR" altLang="en-US" sz="2200" b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87624" y="1340768"/>
            <a:ext cx="550151" cy="49398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250000"/>
              </a:lnSpc>
              <a:buFont typeface="Wingdings" pitchFamily="2" charset="2"/>
              <a:buChar char="§"/>
            </a:pPr>
            <a:r>
              <a:rPr lang="en-US" altLang="ko-KR" dirty="0" smtClean="0"/>
              <a:t> </a:t>
            </a:r>
          </a:p>
          <a:p>
            <a:pPr marL="285750" indent="-285750">
              <a:lnSpc>
                <a:spcPct val="250000"/>
              </a:lnSpc>
              <a:buFont typeface="Wingdings" pitchFamily="2" charset="2"/>
              <a:buChar char="§"/>
            </a:pPr>
            <a:r>
              <a:rPr lang="en-US" altLang="ko-KR" dirty="0"/>
              <a:t> </a:t>
            </a:r>
            <a:endParaRPr lang="en-US" altLang="ko-KR" dirty="0" smtClean="0"/>
          </a:p>
          <a:p>
            <a:pPr marL="285750" indent="-285750">
              <a:lnSpc>
                <a:spcPct val="250000"/>
              </a:lnSpc>
              <a:buFont typeface="Wingdings" pitchFamily="2" charset="2"/>
              <a:buChar char="§"/>
            </a:pPr>
            <a:r>
              <a:rPr lang="en-US" altLang="ko-KR" dirty="0"/>
              <a:t> </a:t>
            </a:r>
            <a:endParaRPr lang="en-US" altLang="ko-KR" dirty="0" smtClean="0"/>
          </a:p>
          <a:p>
            <a:pPr marL="285750" indent="-285750">
              <a:lnSpc>
                <a:spcPct val="250000"/>
              </a:lnSpc>
              <a:buFont typeface="Wingdings" pitchFamily="2" charset="2"/>
              <a:buChar char="§"/>
            </a:pPr>
            <a:r>
              <a:rPr lang="en-US" altLang="ko-KR" dirty="0"/>
              <a:t> </a:t>
            </a:r>
            <a:endParaRPr lang="en-US" altLang="ko-KR" dirty="0" smtClean="0"/>
          </a:p>
          <a:p>
            <a:pPr marL="285750" indent="-285750">
              <a:lnSpc>
                <a:spcPct val="250000"/>
              </a:lnSpc>
              <a:buFont typeface="Wingdings" pitchFamily="2" charset="2"/>
              <a:buChar char="§"/>
            </a:pPr>
            <a:r>
              <a:rPr lang="en-US" altLang="ko-KR" dirty="0"/>
              <a:t> </a:t>
            </a:r>
            <a:endParaRPr lang="en-US" altLang="ko-KR" dirty="0" smtClean="0"/>
          </a:p>
          <a:p>
            <a:pPr marL="285750" indent="-285750">
              <a:lnSpc>
                <a:spcPct val="250000"/>
              </a:lnSpc>
              <a:buFont typeface="Wingdings" pitchFamily="2" charset="2"/>
              <a:buChar char="§"/>
            </a:pPr>
            <a:r>
              <a:rPr lang="en-US" altLang="ko-KR" dirty="0"/>
              <a:t> </a:t>
            </a:r>
            <a:endParaRPr lang="en-US" altLang="ko-KR" dirty="0" smtClean="0"/>
          </a:p>
          <a:p>
            <a:pPr marL="285750" indent="-285750">
              <a:lnSpc>
                <a:spcPct val="250000"/>
              </a:lnSpc>
              <a:buFont typeface="Wingdings" pitchFamily="2" charset="2"/>
              <a:buChar char="§"/>
            </a:pPr>
            <a:r>
              <a:rPr lang="en-US" altLang="ko-KR" dirty="0"/>
              <a:t>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6071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285</a:t>
            </a:fld>
            <a:endParaRPr lang="ko-KR" altLang="en-US"/>
          </a:p>
        </p:txBody>
      </p:sp>
      <p:grpSp>
        <p:nvGrpSpPr>
          <p:cNvPr id="5" name="그룹 4"/>
          <p:cNvGrpSpPr/>
          <p:nvPr/>
        </p:nvGrpSpPr>
        <p:grpSpPr>
          <a:xfrm>
            <a:off x="543190" y="229924"/>
            <a:ext cx="8185252" cy="6223264"/>
            <a:chOff x="531223" y="1621445"/>
            <a:chExt cx="8934994" cy="6793294"/>
          </a:xfrm>
        </p:grpSpPr>
        <p:sp>
          <p:nvSpPr>
            <p:cNvPr id="6" name="직사각형 48"/>
            <p:cNvSpPr/>
            <p:nvPr/>
          </p:nvSpPr>
          <p:spPr>
            <a:xfrm>
              <a:off x="557349" y="1860377"/>
              <a:ext cx="8908868" cy="6554362"/>
            </a:xfrm>
            <a:custGeom>
              <a:avLst/>
              <a:gdLst>
                <a:gd name="connsiteX0" fmla="*/ 0 w 9217024"/>
                <a:gd name="connsiteY0" fmla="*/ 0 h 4944292"/>
                <a:gd name="connsiteX1" fmla="*/ 9217024 w 9217024"/>
                <a:gd name="connsiteY1" fmla="*/ 0 h 4944292"/>
                <a:gd name="connsiteX2" fmla="*/ 9217024 w 9217024"/>
                <a:gd name="connsiteY2" fmla="*/ 4944292 h 4944292"/>
                <a:gd name="connsiteX3" fmla="*/ 0 w 9217024"/>
                <a:gd name="connsiteY3" fmla="*/ 4944292 h 4944292"/>
                <a:gd name="connsiteX4" fmla="*/ 0 w 9217024"/>
                <a:gd name="connsiteY4" fmla="*/ 0 h 4944292"/>
                <a:gd name="connsiteX0" fmla="*/ 104503 w 9217024"/>
                <a:gd name="connsiteY0" fmla="*/ 0 h 4970418"/>
                <a:gd name="connsiteX1" fmla="*/ 9217024 w 9217024"/>
                <a:gd name="connsiteY1" fmla="*/ 26126 h 4970418"/>
                <a:gd name="connsiteX2" fmla="*/ 9217024 w 9217024"/>
                <a:gd name="connsiteY2" fmla="*/ 4970418 h 4970418"/>
                <a:gd name="connsiteX3" fmla="*/ 0 w 9217024"/>
                <a:gd name="connsiteY3" fmla="*/ 4970418 h 4970418"/>
                <a:gd name="connsiteX4" fmla="*/ 104503 w 9217024"/>
                <a:gd name="connsiteY4" fmla="*/ 0 h 4970418"/>
                <a:gd name="connsiteX0" fmla="*/ 104503 w 9260567"/>
                <a:gd name="connsiteY0" fmla="*/ 0 h 4970418"/>
                <a:gd name="connsiteX1" fmla="*/ 9260567 w 9260567"/>
                <a:gd name="connsiteY1" fmla="*/ 182881 h 4970418"/>
                <a:gd name="connsiteX2" fmla="*/ 9217024 w 9260567"/>
                <a:gd name="connsiteY2" fmla="*/ 4970418 h 4970418"/>
                <a:gd name="connsiteX3" fmla="*/ 0 w 9260567"/>
                <a:gd name="connsiteY3" fmla="*/ 4970418 h 4970418"/>
                <a:gd name="connsiteX4" fmla="*/ 104503 w 9260567"/>
                <a:gd name="connsiteY4" fmla="*/ 0 h 4970418"/>
                <a:gd name="connsiteX0" fmla="*/ 104503 w 9260567"/>
                <a:gd name="connsiteY0" fmla="*/ 139336 h 4787537"/>
                <a:gd name="connsiteX1" fmla="*/ 9260567 w 9260567"/>
                <a:gd name="connsiteY1" fmla="*/ 0 h 4787537"/>
                <a:gd name="connsiteX2" fmla="*/ 9217024 w 9260567"/>
                <a:gd name="connsiteY2" fmla="*/ 4787537 h 4787537"/>
                <a:gd name="connsiteX3" fmla="*/ 0 w 9260567"/>
                <a:gd name="connsiteY3" fmla="*/ 4787537 h 4787537"/>
                <a:gd name="connsiteX4" fmla="*/ 104503 w 9260567"/>
                <a:gd name="connsiteY4" fmla="*/ 139336 h 4787537"/>
                <a:gd name="connsiteX0" fmla="*/ 104503 w 9260567"/>
                <a:gd name="connsiteY0" fmla="*/ 304799 h 4953000"/>
                <a:gd name="connsiteX1" fmla="*/ 9260567 w 9260567"/>
                <a:gd name="connsiteY1" fmla="*/ 0 h 4953000"/>
                <a:gd name="connsiteX2" fmla="*/ 9217024 w 9260567"/>
                <a:gd name="connsiteY2" fmla="*/ 4953000 h 4953000"/>
                <a:gd name="connsiteX3" fmla="*/ 0 w 9260567"/>
                <a:gd name="connsiteY3" fmla="*/ 4953000 h 4953000"/>
                <a:gd name="connsiteX4" fmla="*/ 104503 w 9260567"/>
                <a:gd name="connsiteY4" fmla="*/ 304799 h 495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60567" h="4953000">
                  <a:moveTo>
                    <a:pt x="104503" y="304799"/>
                  </a:moveTo>
                  <a:lnTo>
                    <a:pt x="9260567" y="0"/>
                  </a:lnTo>
                  <a:lnTo>
                    <a:pt x="9217024" y="4953000"/>
                  </a:lnTo>
                  <a:lnTo>
                    <a:pt x="0" y="4953000"/>
                  </a:lnTo>
                  <a:lnTo>
                    <a:pt x="104503" y="30479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ea typeface="Rix모던고딕 M" panose="02020603020101020101" pitchFamily="18" charset="-127"/>
              </a:endParaRPr>
            </a:p>
          </p:txBody>
        </p:sp>
        <p:sp>
          <p:nvSpPr>
            <p:cNvPr id="7" name="직사각형 6"/>
            <p:cNvSpPr/>
            <p:nvPr/>
          </p:nvSpPr>
          <p:spPr>
            <a:xfrm>
              <a:off x="531223" y="1913708"/>
              <a:ext cx="8843554" cy="642258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ea typeface="Rix모던고딕 M" panose="02020603020101020101" pitchFamily="18" charset="-127"/>
              </a:endParaRPr>
            </a:p>
          </p:txBody>
        </p:sp>
        <p:pic>
          <p:nvPicPr>
            <p:cNvPr id="8" name="그림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507" y="1621445"/>
              <a:ext cx="6177606" cy="654196"/>
            </a:xfrm>
            <a:prstGeom prst="rect">
              <a:avLst/>
            </a:prstGeom>
          </p:spPr>
        </p:pic>
        <p:pic>
          <p:nvPicPr>
            <p:cNvPr id="9" name="그림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36776" y="1621445"/>
              <a:ext cx="6177606" cy="654196"/>
            </a:xfrm>
            <a:prstGeom prst="rect">
              <a:avLst/>
            </a:prstGeom>
          </p:spPr>
        </p:pic>
      </p:grpSp>
      <p:sp>
        <p:nvSpPr>
          <p:cNvPr id="10" name="직사각형 9"/>
          <p:cNvSpPr/>
          <p:nvPr/>
        </p:nvSpPr>
        <p:spPr>
          <a:xfrm>
            <a:off x="3538049" y="987219"/>
            <a:ext cx="2052165" cy="43088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 algn="ctr"/>
            <a:r>
              <a:rPr lang="ko-KR" altLang="en-US" sz="2200" b="1" dirty="0" err="1" smtClean="0">
                <a:solidFill>
                  <a:schemeClr val="bg1"/>
                </a:solidFill>
              </a:rPr>
              <a:t>목차별</a:t>
            </a:r>
            <a:r>
              <a:rPr lang="ko-KR" altLang="en-US" sz="2200" b="1" dirty="0" smtClean="0">
                <a:solidFill>
                  <a:schemeClr val="bg1"/>
                </a:solidFill>
              </a:rPr>
              <a:t> 보완사항</a:t>
            </a:r>
            <a:endParaRPr lang="ko-KR" altLang="en-US" sz="2200" b="1" dirty="0">
              <a:solidFill>
                <a:schemeClr val="bg1"/>
              </a:solidFill>
            </a:endParaRPr>
          </a:p>
        </p:txBody>
      </p:sp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712972"/>
              </p:ext>
            </p:extLst>
          </p:nvPr>
        </p:nvGraphicFramePr>
        <p:xfrm>
          <a:off x="758731" y="1556792"/>
          <a:ext cx="7773708" cy="4785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95618"/>
                <a:gridCol w="1797571"/>
                <a:gridCol w="3672408"/>
                <a:gridCol w="1008111"/>
              </a:tblGrid>
              <a:tr h="22130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1" dirty="0" err="1" smtClean="0"/>
                        <a:t>대항목</a:t>
                      </a:r>
                      <a:endParaRPr lang="ko-KR" altLang="en-US" sz="1400" b="1" dirty="0" smtClean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1" dirty="0" err="1" smtClean="0"/>
                        <a:t>소항목</a:t>
                      </a:r>
                      <a:endParaRPr lang="ko-KR" altLang="en-US" sz="1400" b="1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/>
                        <a:t>보완점</a:t>
                      </a:r>
                      <a:endParaRPr lang="ko-KR" altLang="en-US" sz="1400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/>
                        <a:t>비고</a:t>
                      </a:r>
                      <a:endParaRPr lang="ko-KR" altLang="en-US" sz="1400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1"/>
                    </a:solidFill>
                  </a:tcPr>
                </a:tc>
              </a:tr>
              <a:tr h="221307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1. 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아이디어 개요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동기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/>
                        <a:t>사업 개요 및 비전</a:t>
                      </a:r>
                      <a:endParaRPr lang="ko-KR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21307">
                <a:tc rowSpan="6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2. 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시장 분석</a:t>
                      </a:r>
                    </a:p>
                    <a:p>
                      <a:pPr latinLnBrk="1"/>
                      <a:endParaRPr lang="ko-KR" altLang="en-US" sz="14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/>
                        <a:t>시장 현황</a:t>
                      </a:r>
                      <a:endParaRPr lang="ko-KR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/>
                        <a:t>고객 분석</a:t>
                      </a:r>
                      <a:endParaRPr lang="ko-KR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/>
                        <a:t>경쟁사 분석</a:t>
                      </a:r>
                      <a:endParaRPr lang="ko-KR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/>
                        <a:t>시사점</a:t>
                      </a:r>
                      <a:endParaRPr lang="ko-KR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/>
                        <a:t>차별 우위 요소</a:t>
                      </a:r>
                      <a:endParaRPr lang="ko-KR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/>
                        <a:t>SWOT / STP</a:t>
                      </a:r>
                      <a:endParaRPr lang="ko-KR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21307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3. 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사업 추진 전략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/>
                        <a:t>목표</a:t>
                      </a:r>
                      <a:endParaRPr lang="ko-KR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/>
                        <a:t>핵심 전략</a:t>
                      </a:r>
                      <a:endParaRPr lang="ko-KR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21307">
                <a:tc row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4. 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세부 추진 계획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/>
                        <a:t>마케팅 계획</a:t>
                      </a:r>
                      <a:endParaRPr lang="ko-KR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10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/>
                        <a:t>인력 및 조직 운영 계획</a:t>
                      </a:r>
                      <a:endParaRPr lang="ko-KR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/>
                        <a:t>재무 계획</a:t>
                      </a:r>
                      <a:endParaRPr lang="ko-KR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/>
                        <a:t>세부 추진 일정</a:t>
                      </a:r>
                      <a:endParaRPr lang="ko-KR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649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[</a:t>
            </a:r>
            <a:r>
              <a:rPr lang="ko-KR" altLang="en-US" dirty="0" smtClean="0"/>
              <a:t>활동</a:t>
            </a:r>
            <a:r>
              <a:rPr lang="en-US" altLang="ko-KR" dirty="0" smtClean="0"/>
              <a:t>] </a:t>
            </a:r>
            <a:r>
              <a:rPr lang="ko-KR" altLang="en-US" dirty="0" smtClean="0"/>
              <a:t>사업계획서 작성 </a:t>
            </a:r>
            <a:r>
              <a:rPr lang="ko-KR" altLang="en-US" dirty="0" err="1" smtClean="0"/>
              <a:t>인큐베이팅</a:t>
            </a:r>
            <a:r>
              <a:rPr lang="ko-KR" altLang="en-US" dirty="0" smtClean="0"/>
              <a:t> 방안도출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286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양쪽 모서리가 둥근 사각형 5"/>
          <p:cNvSpPr/>
          <p:nvPr/>
        </p:nvSpPr>
        <p:spPr>
          <a:xfrm>
            <a:off x="287524" y="1988840"/>
            <a:ext cx="8568952" cy="4464496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67544" y="2826796"/>
            <a:ext cx="8229600" cy="31224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1pPr>
            <a:lvl2pPr marL="4572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2pPr>
            <a:lvl3pPr marL="9144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3pPr>
            <a:lvl4pPr marL="13716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4pPr>
            <a:lvl5pPr marL="18288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dirty="0" smtClean="0"/>
              <a:t>(</a:t>
            </a:r>
            <a:r>
              <a:rPr lang="ko-KR" altLang="en-US" sz="2000" dirty="0" smtClean="0"/>
              <a:t>발표</a:t>
            </a:r>
            <a:r>
              <a:rPr lang="en-US" altLang="ko-KR" sz="2000" dirty="0" smtClean="0"/>
              <a:t>)</a:t>
            </a:r>
            <a:endParaRPr lang="en-US" altLang="ko-KR" sz="2000" dirty="0"/>
          </a:p>
          <a:p>
            <a:r>
              <a:rPr lang="en-US" altLang="ko-KR" sz="2000" dirty="0" smtClean="0"/>
              <a:t>4. </a:t>
            </a:r>
            <a:r>
              <a:rPr lang="ko-KR" altLang="en-US" sz="2000" dirty="0" smtClean="0"/>
              <a:t>팀 별로 발표자가 발표를 합니다</a:t>
            </a:r>
            <a:r>
              <a:rPr lang="en-US" altLang="ko-KR" sz="2000" dirty="0" smtClean="0"/>
              <a:t>. </a:t>
            </a:r>
            <a:br>
              <a:rPr lang="en-US" altLang="ko-KR" sz="2000" dirty="0" smtClean="0"/>
            </a:br>
            <a:r>
              <a:rPr lang="en-US" altLang="ko-KR" sz="2000" dirty="0" smtClean="0"/>
              <a:t>   </a:t>
            </a:r>
            <a:r>
              <a:rPr lang="ko-KR" altLang="en-US" sz="2000" dirty="0" smtClean="0"/>
              <a:t>다른 팀은 </a:t>
            </a:r>
            <a:r>
              <a:rPr lang="ko-KR" altLang="en-US" sz="2000" dirty="0" err="1" smtClean="0"/>
              <a:t>발표팀의</a:t>
            </a:r>
            <a:r>
              <a:rPr lang="ko-KR" altLang="en-US" sz="2000" dirty="0" smtClean="0"/>
              <a:t> 사업계획서의 </a:t>
            </a:r>
            <a:r>
              <a:rPr lang="en-US" altLang="ko-KR" sz="2000" dirty="0" smtClean="0"/>
              <a:t/>
            </a:r>
            <a:br>
              <a:rPr lang="en-US" altLang="ko-KR" sz="2000" dirty="0" smtClean="0"/>
            </a:br>
            <a:r>
              <a:rPr lang="en-US" altLang="ko-KR" sz="2000" dirty="0" smtClean="0"/>
              <a:t>   </a:t>
            </a:r>
            <a:r>
              <a:rPr lang="ko-KR" altLang="en-US" sz="2000" dirty="0" smtClean="0"/>
              <a:t>실행력을 높일 수 있도록 </a:t>
            </a:r>
            <a:r>
              <a:rPr lang="en-US" altLang="ko-KR" sz="2000" dirty="0" smtClean="0"/>
              <a:t/>
            </a:r>
            <a:br>
              <a:rPr lang="en-US" altLang="ko-KR" sz="2000" dirty="0" smtClean="0"/>
            </a:br>
            <a:r>
              <a:rPr lang="en-US" altLang="ko-KR" sz="2000" dirty="0" smtClean="0"/>
              <a:t>   </a:t>
            </a:r>
            <a:r>
              <a:rPr lang="ko-KR" altLang="en-US" sz="2000" dirty="0" smtClean="0"/>
              <a:t>피어 </a:t>
            </a:r>
            <a:r>
              <a:rPr lang="ko-KR" altLang="en-US" sz="2000" dirty="0" err="1" smtClean="0"/>
              <a:t>코칭을</a:t>
            </a:r>
            <a:r>
              <a:rPr lang="ko-KR" altLang="en-US" sz="2000" dirty="0" smtClean="0"/>
              <a:t> 합니다</a:t>
            </a:r>
            <a:r>
              <a:rPr lang="en-US" altLang="ko-KR" sz="2000" dirty="0" smtClean="0"/>
              <a:t>.</a:t>
            </a:r>
          </a:p>
        </p:txBody>
      </p:sp>
      <p:sp>
        <p:nvSpPr>
          <p:cNvPr id="8" name="양쪽 모서리가 둥근 사각형 7"/>
          <p:cNvSpPr/>
          <p:nvPr/>
        </p:nvSpPr>
        <p:spPr>
          <a:xfrm>
            <a:off x="294714" y="1988840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>
                <a:solidFill>
                  <a:schemeClr val="tx1"/>
                </a:solidFill>
              </a:rPr>
              <a:t>STEP 4.</a:t>
            </a:r>
            <a:endParaRPr lang="ko-KR" altLang="en-US" sz="2800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27272" y="1988840"/>
            <a:ext cx="1478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/>
              <a:t>소요시간 </a:t>
            </a:r>
            <a:r>
              <a:rPr lang="en-US" altLang="ko-KR" sz="1400" b="1" dirty="0" smtClean="0"/>
              <a:t>:</a:t>
            </a:r>
            <a:r>
              <a:rPr lang="ko-KR" altLang="en-US" sz="1400" b="1" dirty="0"/>
              <a:t> </a:t>
            </a:r>
            <a:r>
              <a:rPr lang="en-US" altLang="ko-KR" sz="1400" b="1" dirty="0" smtClean="0"/>
              <a:t>20min</a:t>
            </a:r>
            <a:endParaRPr lang="en-US" sz="1400" b="1" dirty="0"/>
          </a:p>
        </p:txBody>
      </p:sp>
      <p:pic>
        <p:nvPicPr>
          <p:cNvPr id="10" name="Picture 2" descr="C:\Users\위현진\AppData\Local\Microsoft\Windows\Temporary Internet Files\Content.IE5\QXLNBWJK\MC900433921[1].png">
            <a:hlinkClick r:id="rId3" action="ppaction://program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522" y="1782316"/>
            <a:ext cx="638572" cy="63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2344" y="3068638"/>
            <a:ext cx="4022104" cy="28806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reflection blurRad="12700" stA="38000" endPos="28000" dist="5000" dir="5400000" sy="-100000" algn="bl" rotWithShape="0"/>
          </a:effectLst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8401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계획보다 중요한 건 </a:t>
            </a:r>
            <a:r>
              <a:rPr lang="ko-KR" altLang="en-US" dirty="0" smtClean="0"/>
              <a:t>적응력</a:t>
            </a:r>
            <a:r>
              <a:rPr lang="en-US" altLang="ko-KR" dirty="0" smtClean="0"/>
              <a:t>! </a:t>
            </a:r>
            <a:endParaRPr lang="en-US" altLang="ko-KR" dirty="0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162" y="3413376"/>
            <a:ext cx="4040806" cy="2916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직사각형 10"/>
          <p:cNvSpPr/>
          <p:nvPr/>
        </p:nvSpPr>
        <p:spPr>
          <a:xfrm>
            <a:off x="4536379" y="1622088"/>
            <a:ext cx="4032448" cy="28931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400" b="1" i="0" u="none" strike="noStrike" kern="0" cap="none" spc="0" normalizeH="0" baseline="0" noProof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실행에 집중하라</a:t>
            </a:r>
            <a:r>
              <a:rPr kumimoji="0" lang="en-US" altLang="ko-KR" sz="4400" b="1" i="0" u="none" strike="noStrike" kern="0" cap="none" spc="0" normalizeH="0" baseline="0" noProof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! </a:t>
            </a:r>
            <a:r>
              <a:rPr kumimoji="0" lang="en-US" altLang="ko-KR" sz="13800" b="1" i="0" u="none" strike="noStrike" kern="0" cap="none" spc="0" normalizeH="0" baseline="0" noProof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90%</a:t>
            </a:r>
            <a:endParaRPr kumimoji="0" lang="en-US" altLang="ko-KR" sz="13800" b="1" i="0" u="none" strike="noStrike" kern="0" cap="none" spc="0" normalizeH="0" baseline="0" noProof="0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137132741"/>
      </p:ext>
    </p:extLst>
  </p:cSld>
  <p:clrMapOvr>
    <a:masterClrMapping/>
  </p:clrMapOvr>
</p:sld>
</file>

<file path=ppt/slides/slide2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288</a:t>
            </a:fld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ko-KR" altLang="en-US" dirty="0" smtClean="0"/>
              <a:t>상록수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5</a:t>
            </a:r>
            <a:r>
              <a:rPr lang="ko-KR" altLang="en-US" dirty="0" smtClean="0"/>
              <a:t>분</a:t>
            </a:r>
            <a:endParaRPr lang="ko-KR" altLang="en-US" dirty="0"/>
          </a:p>
        </p:txBody>
      </p:sp>
      <p:pic>
        <p:nvPicPr>
          <p:cNvPr id="13314" name="Picture 2">
            <a:hlinkClick r:id="rId3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2" y="1832491"/>
            <a:ext cx="6480176" cy="3684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1080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Grow </a:t>
            </a:r>
            <a:r>
              <a:rPr lang="ko-KR" altLang="en-US" dirty="0" smtClean="0"/>
              <a:t>多</a:t>
            </a:r>
            <a:r>
              <a:rPr lang="en-US" altLang="ko-KR" dirty="0"/>
              <a:t>Q</a:t>
            </a:r>
            <a:endParaRPr lang="ko-KR" altLang="en-US" dirty="0"/>
          </a:p>
        </p:txBody>
      </p:sp>
      <p:sp>
        <p:nvSpPr>
          <p:cNvPr id="6" name="텍스트 개체 틀 5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2050" name="Picture 2" descr="http://cfile25.uf.tistory.com/image/235103405188819E03F7A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912" y="1146262"/>
            <a:ext cx="5210175" cy="521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5856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네트워크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29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pSp>
        <p:nvGrpSpPr>
          <p:cNvPr id="5" name="그룹 3"/>
          <p:cNvGrpSpPr>
            <a:grpSpLocks/>
          </p:cNvGrpSpPr>
          <p:nvPr/>
        </p:nvGrpSpPr>
        <p:grpSpPr bwMode="auto">
          <a:xfrm>
            <a:off x="2226149" y="1412776"/>
            <a:ext cx="4787900" cy="525462"/>
            <a:chOff x="-3658846" y="-754620"/>
            <a:chExt cx="4789146" cy="525151"/>
          </a:xfrm>
        </p:grpSpPr>
        <p:sp>
          <p:nvSpPr>
            <p:cNvPr id="6" name="Rounded Rectangle 1"/>
            <p:cNvSpPr/>
            <p:nvPr/>
          </p:nvSpPr>
          <p:spPr>
            <a:xfrm>
              <a:off x="-3658846" y="-754620"/>
              <a:ext cx="4789146" cy="525151"/>
            </a:xfrm>
            <a:prstGeom prst="roundRect">
              <a:avLst>
                <a:gd name="adj" fmla="val 50000"/>
              </a:avLst>
            </a:prstGeom>
            <a:solidFill>
              <a:srgbClr val="086A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7" name="Rounded Rectangle 10"/>
            <p:cNvSpPr/>
            <p:nvPr/>
          </p:nvSpPr>
          <p:spPr>
            <a:xfrm>
              <a:off x="-3574686" y="-722889"/>
              <a:ext cx="4647821" cy="45375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8" name="Oval 2"/>
            <p:cNvSpPr/>
            <p:nvPr/>
          </p:nvSpPr>
          <p:spPr>
            <a:xfrm>
              <a:off x="-3644554" y="-668946"/>
              <a:ext cx="220719" cy="350629"/>
            </a:xfrm>
            <a:prstGeom prst="ellipse">
              <a:avLst/>
            </a:prstGeom>
            <a:gradFill flip="none" rotWithShape="1">
              <a:gsLst>
                <a:gs pos="0">
                  <a:srgbClr val="4BB0D8"/>
                </a:gs>
                <a:gs pos="68000">
                  <a:srgbClr val="086AAA"/>
                </a:gs>
              </a:gsLst>
              <a:lin ang="10800000" scaled="1"/>
              <a:tileRect/>
            </a:gradFill>
            <a:ln w="38100">
              <a:solidFill>
                <a:srgbClr val="086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9" name="Oval 9"/>
            <p:cNvSpPr/>
            <p:nvPr/>
          </p:nvSpPr>
          <p:spPr>
            <a:xfrm rot="10800000">
              <a:off x="846064" y="-668946"/>
              <a:ext cx="239774" cy="356976"/>
            </a:xfrm>
            <a:prstGeom prst="ellipse">
              <a:avLst/>
            </a:prstGeom>
            <a:gradFill flip="none" rotWithShape="1">
              <a:gsLst>
                <a:gs pos="0">
                  <a:srgbClr val="4BB0D8"/>
                </a:gs>
                <a:gs pos="68000">
                  <a:srgbClr val="086AAA"/>
                </a:gs>
              </a:gsLst>
              <a:lin ang="10800000" scaled="1"/>
              <a:tileRect/>
            </a:gradFill>
            <a:ln w="38100">
              <a:solidFill>
                <a:srgbClr val="086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0" name="Rounded Rectangle 12"/>
            <p:cNvSpPr/>
            <p:nvPr/>
          </p:nvSpPr>
          <p:spPr>
            <a:xfrm>
              <a:off x="-3517521" y="-724476"/>
              <a:ext cx="3674431" cy="45534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alpha val="34000"/>
                  </a:schemeClr>
                </a:gs>
                <a:gs pos="68000">
                  <a:srgbClr val="086AAA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1" name="Oval 13"/>
            <p:cNvSpPr/>
            <p:nvPr/>
          </p:nvSpPr>
          <p:spPr>
            <a:xfrm>
              <a:off x="469728" y="-724476"/>
              <a:ext cx="603407" cy="45534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34000"/>
                  </a:schemeClr>
                </a:gs>
                <a:gs pos="68000">
                  <a:srgbClr val="086AAA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dirty="0">
                <a:solidFill>
                  <a:prstClr val="white"/>
                </a:solidFill>
              </a:endParaRPr>
            </a:p>
          </p:txBody>
        </p:sp>
        <p:grpSp>
          <p:nvGrpSpPr>
            <p:cNvPr id="12" name="그룹 2"/>
            <p:cNvGrpSpPr>
              <a:grpSpLocks/>
            </p:cNvGrpSpPr>
            <p:nvPr/>
          </p:nvGrpSpPr>
          <p:grpSpPr bwMode="auto">
            <a:xfrm>
              <a:off x="-3300327" y="-719347"/>
              <a:ext cx="4146252" cy="440209"/>
              <a:chOff x="-3300327" y="-719347"/>
              <a:chExt cx="3206452" cy="440209"/>
            </a:xfrm>
          </p:grpSpPr>
          <p:sp>
            <p:nvSpPr>
              <p:cNvPr id="13" name="Trapezoid 3"/>
              <p:cNvSpPr/>
              <p:nvPr/>
            </p:nvSpPr>
            <p:spPr>
              <a:xfrm>
                <a:off x="-3300327" y="-436772"/>
                <a:ext cx="3206452" cy="157634"/>
              </a:xfrm>
              <a:prstGeom prst="trapezoid">
                <a:avLst>
                  <a:gd name="adj" fmla="val 175108"/>
                </a:avLst>
              </a:prstGeom>
              <a:gradFill flip="none" rotWithShape="1">
                <a:gsLst>
                  <a:gs pos="0">
                    <a:srgbClr val="D9F2FF"/>
                  </a:gs>
                  <a:gs pos="68000">
                    <a:srgbClr val="086AAA">
                      <a:alpha val="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Trapezoid 15"/>
              <p:cNvSpPr/>
              <p:nvPr/>
            </p:nvSpPr>
            <p:spPr>
              <a:xfrm rot="10800000">
                <a:off x="-3300327" y="-719347"/>
                <a:ext cx="3206452" cy="157634"/>
              </a:xfrm>
              <a:prstGeom prst="trapezoid">
                <a:avLst>
                  <a:gd name="adj" fmla="val 175108"/>
                </a:avLst>
              </a:prstGeom>
              <a:gradFill flip="none" rotWithShape="1">
                <a:gsLst>
                  <a:gs pos="0">
                    <a:srgbClr val="D9F2FF"/>
                  </a:gs>
                  <a:gs pos="68000">
                    <a:srgbClr val="086AAA">
                      <a:alpha val="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dirty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5" name="직사각형 14"/>
          <p:cNvSpPr/>
          <p:nvPr/>
        </p:nvSpPr>
        <p:spPr>
          <a:xfrm>
            <a:off x="4144268" y="1478264"/>
            <a:ext cx="10999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2000" dirty="0" smtClean="0">
                <a:latin typeface="+mj-ea"/>
                <a:ea typeface="+mj-ea"/>
              </a:rPr>
              <a:t>네트워크</a:t>
            </a:r>
            <a:endParaRPr lang="ko-KR" altLang="en-US" sz="2000" dirty="0">
              <a:latin typeface="+mj-ea"/>
              <a:ea typeface="+mj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44917" y="1370702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07</a:t>
            </a:r>
            <a:endParaRPr lang="ko-KR" altLang="en-US" sz="32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graphicFrame>
        <p:nvGraphicFramePr>
          <p:cNvPr id="17" name="다이어그램 16"/>
          <p:cNvGraphicFramePr/>
          <p:nvPr>
            <p:extLst>
              <p:ext uri="{D42A27DB-BD31-4B8C-83A1-F6EECF244321}">
                <p14:modId xmlns:p14="http://schemas.microsoft.com/office/powerpoint/2010/main" val="461278127"/>
              </p:ext>
            </p:extLst>
          </p:nvPr>
        </p:nvGraphicFramePr>
        <p:xfrm>
          <a:off x="323528" y="2132856"/>
          <a:ext cx="842493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55901380"/>
      </p:ext>
    </p:extLst>
  </p:cSld>
  <p:clrMapOvr>
    <a:masterClrMapping/>
  </p:clrMapOvr>
</p:sld>
</file>

<file path=ppt/slides/slide2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290</a:t>
            </a:fld>
            <a:endParaRPr lang="ko-KR" altLang="en-US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7" b="2951"/>
          <a:stretch/>
        </p:blipFill>
        <p:spPr bwMode="auto">
          <a:xfrm>
            <a:off x="762000" y="1269242"/>
            <a:ext cx="7620000" cy="5183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864" y="404813"/>
            <a:ext cx="8675687" cy="8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2123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4786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인큐베이터의 정의 및 역할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4896" y="1088122"/>
            <a:ext cx="2294218" cy="646331"/>
          </a:xfrm>
        </p:spPr>
        <p:txBody>
          <a:bodyPr/>
          <a:lstStyle/>
          <a:p>
            <a:r>
              <a:rPr lang="en-US" altLang="ko-KR" dirty="0" smtClean="0"/>
              <a:t>Module 1.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14868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왜 </a:t>
            </a:r>
            <a:r>
              <a:rPr lang="ko-KR" altLang="en-US" dirty="0" err="1"/>
              <a:t>인큐베이팅이</a:t>
            </a:r>
            <a:r>
              <a:rPr lang="ko-KR" altLang="en-US" dirty="0"/>
              <a:t> 필요한가</a:t>
            </a:r>
            <a:r>
              <a:rPr lang="en-US" altLang="ko-KR" dirty="0"/>
              <a:t>?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30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Picture 2" descr="C:\Users\YUNA\Desktop\화일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7" t="11388" r="8542" b="12132"/>
          <a:stretch/>
        </p:blipFill>
        <p:spPr bwMode="auto">
          <a:xfrm>
            <a:off x="971600" y="1196752"/>
            <a:ext cx="7296150" cy="5244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2"/>
          <p:cNvPicPr>
            <a:picLocks noChangeAspect="1"/>
          </p:cNvPicPr>
          <p:nvPr/>
        </p:nvPicPr>
        <p:blipFill rotWithShape="1"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256" b="78837" l="30645" r="68871"/>
                    </a14:imgEffect>
                  </a14:imgLayer>
                </a14:imgProps>
              </a:ext>
            </a:extLst>
          </a:blip>
          <a:srcRect l="30581" t="21875" r="30468" b="20860"/>
          <a:stretch/>
        </p:blipFill>
        <p:spPr>
          <a:xfrm>
            <a:off x="1619672" y="2780928"/>
            <a:ext cx="499763" cy="509580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2119435" y="2804391"/>
            <a:ext cx="51924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400" b="1" dirty="0" err="1"/>
              <a:t>사회적기업</a:t>
            </a:r>
            <a:r>
              <a:rPr lang="ko-KR" altLang="en-US" sz="2400" b="1" dirty="0"/>
              <a:t> 경영과 영리기업 경영의 차이 </a:t>
            </a:r>
          </a:p>
        </p:txBody>
      </p:sp>
      <p:pic>
        <p:nvPicPr>
          <p:cNvPr id="8" name="Picture 32"/>
          <p:cNvPicPr>
            <a:picLocks noChangeAspect="1"/>
          </p:cNvPicPr>
          <p:nvPr/>
        </p:nvPicPr>
        <p:blipFill rotWithShape="1"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256" b="78837" l="30645" r="68871"/>
                    </a14:imgEffect>
                  </a14:imgLayer>
                </a14:imgProps>
              </a:ext>
            </a:extLst>
          </a:blip>
          <a:srcRect l="30581" t="21875" r="30468" b="20860"/>
          <a:stretch/>
        </p:blipFill>
        <p:spPr>
          <a:xfrm>
            <a:off x="1619672" y="3551110"/>
            <a:ext cx="499763" cy="509580"/>
          </a:xfrm>
          <a:prstGeom prst="rect">
            <a:avLst/>
          </a:prstGeom>
        </p:spPr>
      </p:pic>
      <p:sp>
        <p:nvSpPr>
          <p:cNvPr id="9" name="직사각형 8"/>
          <p:cNvSpPr/>
          <p:nvPr/>
        </p:nvSpPr>
        <p:spPr>
          <a:xfrm>
            <a:off x="2119435" y="3574573"/>
            <a:ext cx="5676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400" b="1" dirty="0"/>
              <a:t>비즈니스 경험 부족 </a:t>
            </a:r>
            <a:r>
              <a:rPr lang="en-US" altLang="ko-KR" sz="2400" b="1" dirty="0"/>
              <a:t>– </a:t>
            </a:r>
            <a:r>
              <a:rPr lang="ko-KR" altLang="en-US" sz="1400" b="1" dirty="0"/>
              <a:t>고객</a:t>
            </a:r>
            <a:r>
              <a:rPr lang="en-US" altLang="ko-KR" sz="1400" b="1" dirty="0"/>
              <a:t>, </a:t>
            </a:r>
            <a:r>
              <a:rPr lang="ko-KR" altLang="en-US" sz="1400" b="1" dirty="0"/>
              <a:t>비즈니스관행</a:t>
            </a:r>
            <a:r>
              <a:rPr lang="en-US" altLang="ko-KR" sz="1400" b="1" dirty="0"/>
              <a:t>, </a:t>
            </a:r>
            <a:r>
              <a:rPr lang="ko-KR" altLang="en-US" sz="1400" b="1" dirty="0"/>
              <a:t>효율성</a:t>
            </a:r>
            <a:r>
              <a:rPr lang="en-US" altLang="ko-KR" sz="1400" b="1" dirty="0"/>
              <a:t>, </a:t>
            </a:r>
            <a:r>
              <a:rPr lang="ko-KR" altLang="en-US" sz="1400" b="1" dirty="0"/>
              <a:t>네트워크 </a:t>
            </a:r>
          </a:p>
        </p:txBody>
      </p:sp>
      <p:pic>
        <p:nvPicPr>
          <p:cNvPr id="10" name="Picture 32"/>
          <p:cNvPicPr>
            <a:picLocks noChangeAspect="1"/>
          </p:cNvPicPr>
          <p:nvPr/>
        </p:nvPicPr>
        <p:blipFill rotWithShape="1"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256" b="78837" l="30645" r="68871"/>
                    </a14:imgEffect>
                  </a14:imgLayer>
                </a14:imgProps>
              </a:ext>
            </a:extLst>
          </a:blip>
          <a:srcRect l="30581" t="21875" r="30468" b="20860"/>
          <a:stretch/>
        </p:blipFill>
        <p:spPr>
          <a:xfrm>
            <a:off x="1619672" y="4387393"/>
            <a:ext cx="499763" cy="509580"/>
          </a:xfrm>
          <a:prstGeom prst="rect">
            <a:avLst/>
          </a:prstGeom>
        </p:spPr>
      </p:pic>
      <p:sp>
        <p:nvSpPr>
          <p:cNvPr id="11" name="직사각형 10"/>
          <p:cNvSpPr/>
          <p:nvPr/>
        </p:nvSpPr>
        <p:spPr>
          <a:xfrm>
            <a:off x="2119435" y="4410856"/>
            <a:ext cx="40174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400" b="1" dirty="0"/>
              <a:t>개별기업이 아닌 생태계가 중요</a:t>
            </a:r>
          </a:p>
        </p:txBody>
      </p:sp>
      <p:pic>
        <p:nvPicPr>
          <p:cNvPr id="12" name="Picture 32"/>
          <p:cNvPicPr>
            <a:picLocks noChangeAspect="1"/>
          </p:cNvPicPr>
          <p:nvPr/>
        </p:nvPicPr>
        <p:blipFill rotWithShape="1"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256" b="78837" l="30645" r="68871"/>
                    </a14:imgEffect>
                  </a14:imgLayer>
                </a14:imgProps>
              </a:ext>
            </a:extLst>
          </a:blip>
          <a:srcRect l="30581" t="21875" r="30468" b="20860"/>
          <a:stretch/>
        </p:blipFill>
        <p:spPr>
          <a:xfrm>
            <a:off x="1619672" y="5223676"/>
            <a:ext cx="499763" cy="509580"/>
          </a:xfrm>
          <a:prstGeom prst="rect">
            <a:avLst/>
          </a:prstGeom>
        </p:spPr>
      </p:pic>
      <p:sp>
        <p:nvSpPr>
          <p:cNvPr id="13" name="직사각형 12"/>
          <p:cNvSpPr/>
          <p:nvPr/>
        </p:nvSpPr>
        <p:spPr>
          <a:xfrm>
            <a:off x="2119435" y="5247139"/>
            <a:ext cx="38266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400" b="1" dirty="0"/>
              <a:t>성장단계별 기업가 역량 차이 </a:t>
            </a:r>
          </a:p>
        </p:txBody>
      </p:sp>
    </p:spTree>
    <p:extLst>
      <p:ext uri="{BB962C8B-B14F-4D97-AF65-F5344CB8AC3E}">
        <p14:creationId xmlns:p14="http://schemas.microsoft.com/office/powerpoint/2010/main" val="336376088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사회적기업</a:t>
            </a:r>
            <a:r>
              <a:rPr lang="ko-KR" altLang="en-US" dirty="0"/>
              <a:t> 경영과 영리기업 경영의 차이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31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Picture 26" descr="0s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6" r="35646"/>
          <a:stretch>
            <a:fillRect/>
          </a:stretch>
        </p:blipFill>
        <p:spPr bwMode="auto">
          <a:xfrm>
            <a:off x="5851875" y="1495425"/>
            <a:ext cx="2608557" cy="2763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6" descr="0s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6" r="35646"/>
          <a:stretch>
            <a:fillRect/>
          </a:stretch>
        </p:blipFill>
        <p:spPr bwMode="auto">
          <a:xfrm>
            <a:off x="3267722" y="1495425"/>
            <a:ext cx="2608557" cy="2763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6" descr="0s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6" r="35646"/>
          <a:stretch>
            <a:fillRect/>
          </a:stretch>
        </p:blipFill>
        <p:spPr bwMode="auto">
          <a:xfrm>
            <a:off x="683568" y="1495425"/>
            <a:ext cx="2608557" cy="2763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직사각형 7"/>
          <p:cNvSpPr/>
          <p:nvPr/>
        </p:nvSpPr>
        <p:spPr>
          <a:xfrm>
            <a:off x="1395376" y="1807419"/>
            <a:ext cx="12298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2400" dirty="0">
                <a:solidFill>
                  <a:sysClr val="window" lastClr="FFFFFF"/>
                </a:solidFill>
                <a:latin typeface="+mj-ea"/>
                <a:ea typeface="+mj-ea"/>
              </a:rPr>
              <a:t>영리기업</a:t>
            </a:r>
            <a:endParaRPr lang="ko-KR" altLang="en-US" sz="2400" dirty="0">
              <a:latin typeface="+mj-ea"/>
              <a:ea typeface="+mj-ea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3815222" y="1807419"/>
            <a:ext cx="15135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2400" dirty="0" err="1" smtClean="0">
                <a:solidFill>
                  <a:sysClr val="window" lastClr="FFFFFF"/>
                </a:solidFill>
                <a:latin typeface="+mj-ea"/>
                <a:ea typeface="+mj-ea"/>
              </a:rPr>
              <a:t>사회적기업</a:t>
            </a:r>
            <a:endParaRPr lang="ko-KR" altLang="en-US" sz="2400" dirty="0">
              <a:solidFill>
                <a:sysClr val="window" lastClr="FFFFFF"/>
              </a:solidFill>
              <a:latin typeface="+mj-ea"/>
              <a:ea typeface="+mj-ea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6402581" y="1807419"/>
            <a:ext cx="15071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2400" dirty="0">
                <a:solidFill>
                  <a:sysClr val="window" lastClr="FFFFFF"/>
                </a:solidFill>
                <a:latin typeface="+mj-ea"/>
                <a:ea typeface="+mj-ea"/>
              </a:rPr>
              <a:t>비영리조직</a:t>
            </a:r>
            <a:endParaRPr lang="ko-KR" altLang="en-US" sz="2400" dirty="0">
              <a:latin typeface="+mj-ea"/>
              <a:ea typeface="+mj-ea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040291" y="2479064"/>
            <a:ext cx="18755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dirty="0">
                <a:latin typeface="+mj-ea"/>
                <a:ea typeface="+mj-ea"/>
              </a:rPr>
              <a:t>조직과 성과 중심 </a:t>
            </a:r>
            <a:br>
              <a:rPr lang="ko-KR" altLang="en-US" dirty="0">
                <a:latin typeface="+mj-ea"/>
                <a:ea typeface="+mj-ea"/>
              </a:rPr>
            </a:br>
            <a:r>
              <a:rPr lang="ko-KR" altLang="en-US" dirty="0">
                <a:latin typeface="+mj-ea"/>
                <a:ea typeface="+mj-ea"/>
              </a:rPr>
              <a:t>비즈니스 </a:t>
            </a:r>
            <a:r>
              <a:rPr lang="ko-KR" altLang="en-US" dirty="0" smtClean="0">
                <a:latin typeface="+mj-ea"/>
                <a:ea typeface="+mj-ea"/>
              </a:rPr>
              <a:t>조직</a:t>
            </a:r>
            <a:endParaRPr lang="ko-KR" altLang="en-US" dirty="0">
              <a:latin typeface="+mj-ea"/>
              <a:ea typeface="+mj-ea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3449926" y="2479064"/>
            <a:ext cx="22021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dirty="0">
                <a:latin typeface="+mj-ea"/>
                <a:ea typeface="+mj-ea"/>
              </a:rPr>
              <a:t>미션과 관계 중심 </a:t>
            </a:r>
            <a:r>
              <a:rPr lang="en-US" altLang="ko-KR" dirty="0" smtClean="0">
                <a:latin typeface="+mj-ea"/>
                <a:ea typeface="+mj-ea"/>
              </a:rPr>
              <a:t/>
            </a:r>
            <a:br>
              <a:rPr lang="en-US" altLang="ko-KR" dirty="0" smtClean="0">
                <a:latin typeface="+mj-ea"/>
                <a:ea typeface="+mj-ea"/>
              </a:rPr>
            </a:br>
            <a:r>
              <a:rPr lang="ko-KR" altLang="en-US" dirty="0" smtClean="0">
                <a:latin typeface="+mj-ea"/>
                <a:ea typeface="+mj-ea"/>
              </a:rPr>
              <a:t>비즈니스 </a:t>
            </a:r>
            <a:r>
              <a:rPr lang="ko-KR" altLang="en-US" dirty="0">
                <a:latin typeface="+mj-ea"/>
                <a:ea typeface="+mj-ea"/>
              </a:rPr>
              <a:t>조직</a:t>
            </a:r>
          </a:p>
        </p:txBody>
      </p:sp>
      <p:sp>
        <p:nvSpPr>
          <p:cNvPr id="13" name="직사각형 12"/>
          <p:cNvSpPr/>
          <p:nvPr/>
        </p:nvSpPr>
        <p:spPr>
          <a:xfrm>
            <a:off x="5971848" y="2479063"/>
            <a:ext cx="22802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dirty="0">
                <a:latin typeface="+mj-ea"/>
                <a:ea typeface="+mj-ea"/>
              </a:rPr>
              <a:t>미션과 </a:t>
            </a:r>
            <a:r>
              <a:rPr lang="en-US" altLang="ko-KR" dirty="0" smtClean="0">
                <a:latin typeface="+mj-ea"/>
                <a:ea typeface="+mj-ea"/>
              </a:rPr>
              <a:t/>
            </a:r>
            <a:br>
              <a:rPr lang="en-US" altLang="ko-KR" dirty="0" smtClean="0">
                <a:latin typeface="+mj-ea"/>
                <a:ea typeface="+mj-ea"/>
              </a:rPr>
            </a:br>
            <a:r>
              <a:rPr lang="ko-KR" altLang="en-US" dirty="0" smtClean="0">
                <a:latin typeface="+mj-ea"/>
                <a:ea typeface="+mj-ea"/>
              </a:rPr>
              <a:t>관계 </a:t>
            </a:r>
            <a:r>
              <a:rPr lang="ko-KR" altLang="en-US" dirty="0">
                <a:latin typeface="+mj-ea"/>
                <a:ea typeface="+mj-ea"/>
              </a:rPr>
              <a:t>중심 조직 </a:t>
            </a: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4148" y="3573016"/>
            <a:ext cx="3333750" cy="286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제목 1"/>
          <p:cNvSpPr txBox="1">
            <a:spLocks/>
          </p:cNvSpPr>
          <p:nvPr/>
        </p:nvSpPr>
        <p:spPr>
          <a:xfrm>
            <a:off x="395536" y="905916"/>
            <a:ext cx="8087816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2000" b="1" dirty="0" err="1" smtClean="0">
                <a:solidFill>
                  <a:schemeClr val="tx1"/>
                </a:solidFill>
              </a:rPr>
              <a:t>사회적기업</a:t>
            </a:r>
            <a:r>
              <a:rPr lang="ko-KR" altLang="en-US" sz="2000" b="1" dirty="0" smtClean="0">
                <a:solidFill>
                  <a:schemeClr val="tx1"/>
                </a:solidFill>
              </a:rPr>
              <a:t> </a:t>
            </a:r>
            <a:r>
              <a:rPr lang="en-US" altLang="ko-KR" sz="2000" b="1" dirty="0" smtClean="0">
                <a:solidFill>
                  <a:schemeClr val="tx1"/>
                </a:solidFill>
              </a:rPr>
              <a:t>vs. </a:t>
            </a:r>
            <a:r>
              <a:rPr lang="ko-KR" altLang="en-US" sz="2000" b="1" dirty="0" smtClean="0">
                <a:solidFill>
                  <a:schemeClr val="tx1"/>
                </a:solidFill>
              </a:rPr>
              <a:t>영리기업 </a:t>
            </a:r>
            <a:r>
              <a:rPr lang="en-US" altLang="ko-KR" sz="2000" b="1" dirty="0" smtClean="0">
                <a:solidFill>
                  <a:schemeClr val="tx1"/>
                </a:solidFill>
              </a:rPr>
              <a:t>vs. </a:t>
            </a:r>
            <a:r>
              <a:rPr lang="ko-KR" altLang="en-US" sz="2000" b="1" dirty="0" smtClean="0">
                <a:solidFill>
                  <a:schemeClr val="tx1"/>
                </a:solidFill>
              </a:rPr>
              <a:t>비영리조직의 차이 </a:t>
            </a:r>
            <a:endParaRPr lang="ko-KR" altLang="en-US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958475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사회적기업</a:t>
            </a:r>
            <a:r>
              <a:rPr lang="ko-KR" altLang="en-US" dirty="0"/>
              <a:t> 경영과 영리기업 경영의 차이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32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이등변 삼각형 4"/>
          <p:cNvSpPr/>
          <p:nvPr/>
        </p:nvSpPr>
        <p:spPr>
          <a:xfrm flipV="1">
            <a:off x="539552" y="2844545"/>
            <a:ext cx="3384376" cy="467793"/>
          </a:xfrm>
          <a:prstGeom prst="triangl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이등변 삼각형 5"/>
          <p:cNvSpPr/>
          <p:nvPr/>
        </p:nvSpPr>
        <p:spPr>
          <a:xfrm flipV="1">
            <a:off x="5068690" y="2844545"/>
            <a:ext cx="3384376" cy="467793"/>
          </a:xfrm>
          <a:prstGeom prst="triangl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968" y="3234056"/>
            <a:ext cx="3863032" cy="3147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6856" y="3234056"/>
            <a:ext cx="3863032" cy="3140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sp>
        <p:nvSpPr>
          <p:cNvPr id="9" name="AutoShape 3"/>
          <p:cNvSpPr>
            <a:spLocks noChangeArrowheads="1"/>
          </p:cNvSpPr>
          <p:nvPr/>
        </p:nvSpPr>
        <p:spPr bwMode="auto">
          <a:xfrm>
            <a:off x="254248" y="2436242"/>
            <a:ext cx="4202312" cy="480313"/>
          </a:xfrm>
          <a:prstGeom prst="roundRect">
            <a:avLst>
              <a:gd name="adj" fmla="val 10995"/>
            </a:avLst>
          </a:prstGeom>
          <a:ln/>
          <a:ex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182563" lvl="0" indent="-182563" algn="ctr">
              <a:lnSpc>
                <a:spcPct val="90000"/>
              </a:lnSpc>
              <a:buClr>
                <a:srgbClr val="4F81BD"/>
              </a:buClr>
            </a:pPr>
            <a:r>
              <a:rPr lang="ko-KR" altLang="en-US" b="1" dirty="0">
                <a:solidFill>
                  <a:prstClr val="black"/>
                </a:solidFill>
                <a:cs typeface="Arial" pitchFamily="34" charset="0"/>
              </a:rPr>
              <a:t>영리 기업 미션 </a:t>
            </a:r>
            <a:r>
              <a:rPr lang="en-US" altLang="ko-KR" b="1" dirty="0">
                <a:solidFill>
                  <a:prstClr val="black"/>
                </a:solidFill>
                <a:cs typeface="Arial" pitchFamily="34" charset="0"/>
              </a:rPr>
              <a:t>= </a:t>
            </a:r>
            <a:r>
              <a:rPr lang="ko-KR" altLang="en-US" b="1" dirty="0">
                <a:solidFill>
                  <a:prstClr val="black"/>
                </a:solidFill>
                <a:cs typeface="Arial" pitchFamily="34" charset="0"/>
              </a:rPr>
              <a:t>이윤 극대화</a:t>
            </a:r>
          </a:p>
        </p:txBody>
      </p:sp>
      <p:sp>
        <p:nvSpPr>
          <p:cNvPr id="10" name="Freeform 4"/>
          <p:cNvSpPr>
            <a:spLocks/>
          </p:cNvSpPr>
          <p:nvPr/>
        </p:nvSpPr>
        <p:spPr bwMode="auto">
          <a:xfrm>
            <a:off x="254247" y="2436242"/>
            <a:ext cx="3492731" cy="447675"/>
          </a:xfrm>
          <a:custGeom>
            <a:avLst/>
            <a:gdLst>
              <a:gd name="T0" fmla="*/ 0 w 545"/>
              <a:gd name="T1" fmla="*/ 0 h 317"/>
              <a:gd name="T2" fmla="*/ 0 w 545"/>
              <a:gd name="T3" fmla="*/ 317 h 317"/>
              <a:gd name="T4" fmla="*/ 545 w 545"/>
              <a:gd name="T5" fmla="*/ 3 h 317"/>
              <a:gd name="T6" fmla="*/ 0 w 545"/>
              <a:gd name="T7" fmla="*/ 0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45" h="317">
                <a:moveTo>
                  <a:pt x="0" y="0"/>
                </a:moveTo>
                <a:lnTo>
                  <a:pt x="0" y="317"/>
                </a:lnTo>
                <a:lnTo>
                  <a:pt x="545" y="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14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prstClr val="black"/>
              </a:solidFill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</p:txBody>
      </p:sp>
      <p:sp>
        <p:nvSpPr>
          <p:cNvPr id="11" name="AutoShape 3"/>
          <p:cNvSpPr>
            <a:spLocks noChangeArrowheads="1"/>
          </p:cNvSpPr>
          <p:nvPr/>
        </p:nvSpPr>
        <p:spPr bwMode="auto">
          <a:xfrm>
            <a:off x="4669085" y="2436242"/>
            <a:ext cx="4202312" cy="480313"/>
          </a:xfrm>
          <a:prstGeom prst="roundRect">
            <a:avLst>
              <a:gd name="adj" fmla="val 10995"/>
            </a:avLst>
          </a:prstGeom>
          <a:ln/>
          <a:ex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182563" lvl="0" indent="-182563" algn="ctr">
              <a:lnSpc>
                <a:spcPct val="90000"/>
              </a:lnSpc>
              <a:buClr>
                <a:srgbClr val="4F81BD"/>
              </a:buClr>
            </a:pPr>
            <a:r>
              <a:rPr lang="ko-KR" altLang="en-US" b="1" spc="-100" dirty="0">
                <a:solidFill>
                  <a:prstClr val="black"/>
                </a:solidFill>
                <a:cs typeface="Arial" pitchFamily="34" charset="0"/>
              </a:rPr>
              <a:t>사회적경제조직 </a:t>
            </a:r>
            <a:r>
              <a:rPr lang="ko-KR" altLang="en-US" b="1" spc="-100" dirty="0" smtClean="0">
                <a:solidFill>
                  <a:prstClr val="black"/>
                </a:solidFill>
                <a:cs typeface="Arial" pitchFamily="34" charset="0"/>
              </a:rPr>
              <a:t>미션 </a:t>
            </a:r>
            <a:r>
              <a:rPr lang="en-US" altLang="ko-KR" b="1" spc="-100" dirty="0" smtClean="0">
                <a:solidFill>
                  <a:prstClr val="black"/>
                </a:solidFill>
                <a:cs typeface="Arial" pitchFamily="34" charset="0"/>
              </a:rPr>
              <a:t>= </a:t>
            </a:r>
            <a:r>
              <a:rPr lang="ko-KR" altLang="en-US" b="1" spc="-100" dirty="0" err="1">
                <a:solidFill>
                  <a:prstClr val="black"/>
                </a:solidFill>
                <a:cs typeface="Arial" pitchFamily="34" charset="0"/>
              </a:rPr>
              <a:t>소셜미션</a:t>
            </a:r>
            <a:r>
              <a:rPr lang="ko-KR" altLang="en-US" b="1" spc="-100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altLang="ko-KR" b="1" spc="-100" dirty="0">
                <a:solidFill>
                  <a:prstClr val="black"/>
                </a:solidFill>
                <a:cs typeface="Arial" pitchFamily="34" charset="0"/>
              </a:rPr>
              <a:t>+ </a:t>
            </a:r>
            <a:r>
              <a:rPr lang="ko-KR" altLang="en-US" b="1" spc="-100" dirty="0">
                <a:solidFill>
                  <a:prstClr val="black"/>
                </a:solidFill>
                <a:cs typeface="Arial" pitchFamily="34" charset="0"/>
              </a:rPr>
              <a:t>지속가능성 </a:t>
            </a:r>
          </a:p>
        </p:txBody>
      </p:sp>
      <p:sp>
        <p:nvSpPr>
          <p:cNvPr id="12" name="Freeform 4"/>
          <p:cNvSpPr>
            <a:spLocks/>
          </p:cNvSpPr>
          <p:nvPr/>
        </p:nvSpPr>
        <p:spPr bwMode="auto">
          <a:xfrm>
            <a:off x="4669084" y="2436242"/>
            <a:ext cx="3492731" cy="447675"/>
          </a:xfrm>
          <a:custGeom>
            <a:avLst/>
            <a:gdLst>
              <a:gd name="T0" fmla="*/ 0 w 545"/>
              <a:gd name="T1" fmla="*/ 0 h 317"/>
              <a:gd name="T2" fmla="*/ 0 w 545"/>
              <a:gd name="T3" fmla="*/ 317 h 317"/>
              <a:gd name="T4" fmla="*/ 545 w 545"/>
              <a:gd name="T5" fmla="*/ 3 h 317"/>
              <a:gd name="T6" fmla="*/ 0 w 545"/>
              <a:gd name="T7" fmla="*/ 0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45" h="317">
                <a:moveTo>
                  <a:pt x="0" y="0"/>
                </a:moveTo>
                <a:lnTo>
                  <a:pt x="0" y="317"/>
                </a:lnTo>
                <a:lnTo>
                  <a:pt x="545" y="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14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prstClr val="black"/>
              </a:solidFill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</p:txBody>
      </p:sp>
      <p:grpSp>
        <p:nvGrpSpPr>
          <p:cNvPr id="13" name="그룹 12"/>
          <p:cNvGrpSpPr/>
          <p:nvPr/>
        </p:nvGrpSpPr>
        <p:grpSpPr>
          <a:xfrm>
            <a:off x="1937452" y="1658554"/>
            <a:ext cx="5209420" cy="506161"/>
            <a:chOff x="2026876" y="1233482"/>
            <a:chExt cx="3636000" cy="506161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>
              <a:off x="2026876" y="1233482"/>
              <a:ext cx="3636000" cy="506161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DD6520"/>
            </a:solidFill>
            <a:ln w="3175" algn="ctr">
              <a:noFill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lvl="0" algn="ctr" latinLnBrk="0">
                <a:defRPr/>
              </a:pPr>
              <a:r>
                <a:rPr lang="ko-KR" altLang="en-US" sz="2400" b="1" kern="0" dirty="0" smtClean="0">
                  <a:solidFill>
                    <a:prstClr val="white"/>
                  </a:solidFill>
                </a:rPr>
                <a:t>        의사결정 </a:t>
              </a:r>
              <a:r>
                <a:rPr lang="ko-KR" altLang="en-US" sz="2400" b="1" kern="0" dirty="0">
                  <a:solidFill>
                    <a:prstClr val="white"/>
                  </a:solidFill>
                </a:rPr>
                <a:t>기준 </a:t>
              </a:r>
              <a:r>
                <a:rPr lang="ko-KR" altLang="en-US" sz="2400" b="1" kern="0" dirty="0" smtClean="0">
                  <a:solidFill>
                    <a:prstClr val="white"/>
                  </a:solidFill>
                </a:rPr>
                <a:t>다르다</a:t>
              </a:r>
              <a:endParaRPr lang="en-US" altLang="ko-KR" sz="24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15" name="Freeform 4"/>
            <p:cNvSpPr>
              <a:spLocks/>
            </p:cNvSpPr>
            <p:nvPr/>
          </p:nvSpPr>
          <p:spPr bwMode="auto">
            <a:xfrm>
              <a:off x="2026877" y="1233483"/>
              <a:ext cx="2850724" cy="305620"/>
            </a:xfrm>
            <a:custGeom>
              <a:avLst/>
              <a:gdLst>
                <a:gd name="T0" fmla="*/ 0 w 545"/>
                <a:gd name="T1" fmla="*/ 0 h 317"/>
                <a:gd name="T2" fmla="*/ 0 w 545"/>
                <a:gd name="T3" fmla="*/ 317 h 317"/>
                <a:gd name="T4" fmla="*/ 545 w 545"/>
                <a:gd name="T5" fmla="*/ 3 h 317"/>
                <a:gd name="T6" fmla="*/ 0 w 545"/>
                <a:gd name="T7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5" h="317">
                  <a:moveTo>
                    <a:pt x="0" y="0"/>
                  </a:moveTo>
                  <a:lnTo>
                    <a:pt x="0" y="317"/>
                  </a:lnTo>
                  <a:lnTo>
                    <a:pt x="54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14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solidFill>
                  <a:prstClr val="black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</a:endParaRPr>
            </a:p>
          </p:txBody>
        </p:sp>
      </p:grpSp>
      <p:pic>
        <p:nvPicPr>
          <p:cNvPr id="16" name="Picture 5" descr="D:\Works\02_Data Base\04_확인불가 일러스트_PNG_Beta1006\강조\CHATBUBBLES EXCLAMATIO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0484" y="1303623"/>
            <a:ext cx="1082104" cy="1082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제목 1"/>
          <p:cNvSpPr txBox="1">
            <a:spLocks/>
          </p:cNvSpPr>
          <p:nvPr/>
        </p:nvSpPr>
        <p:spPr>
          <a:xfrm>
            <a:off x="395536" y="905916"/>
            <a:ext cx="8087816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2000" b="1" dirty="0">
                <a:solidFill>
                  <a:schemeClr val="tx1"/>
                </a:solidFill>
              </a:rPr>
              <a:t>미션 </a:t>
            </a:r>
            <a:r>
              <a:rPr lang="en-US" altLang="ko-KR" sz="2000" b="1" dirty="0">
                <a:solidFill>
                  <a:schemeClr val="tx1"/>
                </a:solidFill>
              </a:rPr>
              <a:t>vs. </a:t>
            </a:r>
            <a:r>
              <a:rPr lang="ko-KR" altLang="en-US" sz="2000" b="1" dirty="0">
                <a:solidFill>
                  <a:schemeClr val="tx1"/>
                </a:solidFill>
              </a:rPr>
              <a:t>이윤극대화</a:t>
            </a:r>
          </a:p>
        </p:txBody>
      </p:sp>
    </p:spTree>
    <p:extLst>
      <p:ext uri="{BB962C8B-B14F-4D97-AF65-F5344CB8AC3E}">
        <p14:creationId xmlns:p14="http://schemas.microsoft.com/office/powerpoint/2010/main" val="135717782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개별기업이 아닌 생태계가 중요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33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Picture 5" descr="\\192.168.10.254\1박2일\02_컨텐츠_다이어그램\02_문서별포멧\3_기획서\12_트랜드분석\png\트랜드분석_06\b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49071" y="1772816"/>
            <a:ext cx="5535287" cy="649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6" descr="E:\PTmaker\PTmaker_다이어그램\02_문서별포멧\2차_다이어그램\07_보고서\47_개혁로드맵\png\개혁로드맵_01\u0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198" y="1822313"/>
            <a:ext cx="2916772" cy="550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 bwMode="auto">
          <a:xfrm>
            <a:off x="785522" y="1875767"/>
            <a:ext cx="2163549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2200" b="1" dirty="0">
                <a:solidFill>
                  <a:prstClr val="black"/>
                </a:solidFill>
                <a:latin typeface="+mn-ea"/>
              </a:rPr>
              <a:t>윤리적 소비자 </a:t>
            </a:r>
          </a:p>
        </p:txBody>
      </p:sp>
      <p:sp>
        <p:nvSpPr>
          <p:cNvPr id="8" name="TextBox 7"/>
          <p:cNvSpPr txBox="1"/>
          <p:nvPr/>
        </p:nvSpPr>
        <p:spPr bwMode="auto">
          <a:xfrm>
            <a:off x="3330538" y="1875769"/>
            <a:ext cx="524763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2200" b="1" dirty="0">
                <a:solidFill>
                  <a:prstClr val="black"/>
                </a:solidFill>
                <a:latin typeface="+mn-ea"/>
              </a:rPr>
              <a:t>공동체 부족 </a:t>
            </a:r>
            <a:r>
              <a:rPr lang="en-US" altLang="ko-KR" sz="2200" b="1" dirty="0">
                <a:solidFill>
                  <a:prstClr val="black"/>
                </a:solidFill>
                <a:latin typeface="+mn-ea"/>
              </a:rPr>
              <a:t>+ </a:t>
            </a:r>
            <a:r>
              <a:rPr lang="ko-KR" altLang="en-US" sz="2200" b="1" dirty="0">
                <a:solidFill>
                  <a:prstClr val="black"/>
                </a:solidFill>
                <a:latin typeface="+mn-ea"/>
              </a:rPr>
              <a:t>기대 수요 ↓</a:t>
            </a:r>
          </a:p>
        </p:txBody>
      </p:sp>
      <p:pic>
        <p:nvPicPr>
          <p:cNvPr id="9" name="Picture 5" descr="\\192.168.10.254\1박2일\02_컨텐츠_다이어그램\02_문서별포멧\3_기획서\12_트랜드분석\png\트랜드분석_06\b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32672" y="2708920"/>
            <a:ext cx="5574678" cy="649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7" descr="E:\PTmaker\PTmaker_다이어그램\02_문서별포멧\2차_다이어그램\07_보고서\47_개혁로드맵\png\개혁로드맵_01\u0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5" y="2758417"/>
            <a:ext cx="2889981" cy="550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 bwMode="auto">
          <a:xfrm>
            <a:off x="785522" y="2816615"/>
            <a:ext cx="91757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2200" b="1" dirty="0">
                <a:solidFill>
                  <a:prstClr val="black"/>
                </a:solidFill>
                <a:latin typeface="+mn-ea"/>
              </a:rPr>
              <a:t>투자 </a:t>
            </a:r>
            <a:endParaRPr lang="en-US" altLang="ko-KR" sz="2200" b="1" dirty="0" smtClean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12" name="TextBox 11"/>
          <p:cNvSpPr txBox="1"/>
          <p:nvPr/>
        </p:nvSpPr>
        <p:spPr bwMode="auto">
          <a:xfrm>
            <a:off x="3330538" y="2816615"/>
            <a:ext cx="520032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sz="2200" b="1" dirty="0">
                <a:solidFill>
                  <a:prstClr val="black"/>
                </a:solidFill>
                <a:latin typeface="+mn-ea"/>
              </a:rPr>
              <a:t>VC </a:t>
            </a:r>
            <a:r>
              <a:rPr lang="ko-KR" altLang="en-US" sz="2200" b="1" dirty="0">
                <a:solidFill>
                  <a:prstClr val="black"/>
                </a:solidFill>
                <a:latin typeface="+mn-ea"/>
              </a:rPr>
              <a:t>형 투자 부진 </a:t>
            </a:r>
          </a:p>
        </p:txBody>
      </p:sp>
      <p:pic>
        <p:nvPicPr>
          <p:cNvPr id="13" name="Picture 5" descr="\\192.168.10.254\1박2일\02_컨텐츠_다이어그램\02_문서별포멧\3_기획서\12_트랜드분석\png\트랜드분석_06\b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43320" y="3645024"/>
            <a:ext cx="5563447" cy="648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8" descr="E:\PTmaker\PTmaker_다이어그램\02_문서별포멧\2차_다이어그램\07_보고서\47_개혁로드맵\png\개혁로드맵_01\u0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3206" y="3694446"/>
            <a:ext cx="2908681" cy="549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 bwMode="auto">
          <a:xfrm>
            <a:off x="785522" y="3747920"/>
            <a:ext cx="15004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2200" b="1" dirty="0">
                <a:solidFill>
                  <a:prstClr val="black"/>
                </a:solidFill>
                <a:latin typeface="+mn-ea"/>
              </a:rPr>
              <a:t>네트워크 </a:t>
            </a:r>
          </a:p>
        </p:txBody>
      </p:sp>
      <p:sp>
        <p:nvSpPr>
          <p:cNvPr id="16" name="TextBox 15"/>
          <p:cNvSpPr txBox="1"/>
          <p:nvPr/>
        </p:nvSpPr>
        <p:spPr bwMode="auto">
          <a:xfrm>
            <a:off x="3330538" y="3743428"/>
            <a:ext cx="523433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2200" b="1" dirty="0">
                <a:solidFill>
                  <a:prstClr val="black"/>
                </a:solidFill>
                <a:latin typeface="+mn-ea"/>
              </a:rPr>
              <a:t>지역 자원 현황 파악 </a:t>
            </a:r>
            <a:r>
              <a:rPr lang="ko-KR" altLang="en-US" sz="2200" b="1" dirty="0" smtClean="0">
                <a:solidFill>
                  <a:prstClr val="black"/>
                </a:solidFill>
                <a:latin typeface="+mn-ea"/>
              </a:rPr>
              <a:t>↓</a:t>
            </a:r>
            <a:r>
              <a:rPr lang="en-US" altLang="ko-KR" sz="2200" b="1" dirty="0" smtClean="0">
                <a:solidFill>
                  <a:prstClr val="black"/>
                </a:solidFill>
                <a:latin typeface="+mn-ea"/>
              </a:rPr>
              <a:t>- </a:t>
            </a:r>
            <a:r>
              <a:rPr lang="ko-KR" altLang="en-US" sz="1400" b="1" dirty="0">
                <a:solidFill>
                  <a:prstClr val="black"/>
                </a:solidFill>
                <a:latin typeface="+mn-ea"/>
              </a:rPr>
              <a:t>인력</a:t>
            </a:r>
            <a:r>
              <a:rPr lang="en-US" altLang="ko-KR" sz="1400" b="1" dirty="0">
                <a:solidFill>
                  <a:prstClr val="black"/>
                </a:solidFill>
                <a:latin typeface="+mn-ea"/>
              </a:rPr>
              <a:t>,</a:t>
            </a:r>
            <a:r>
              <a:rPr lang="ko-KR" altLang="en-US" sz="1400" b="1" dirty="0">
                <a:solidFill>
                  <a:prstClr val="black"/>
                </a:solidFill>
                <a:latin typeface="+mn-ea"/>
              </a:rPr>
              <a:t>지식</a:t>
            </a:r>
            <a:r>
              <a:rPr lang="en-US" altLang="ko-KR" sz="1400" b="1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400" b="1" dirty="0">
                <a:solidFill>
                  <a:prstClr val="black"/>
                </a:solidFill>
                <a:latin typeface="+mn-ea"/>
              </a:rPr>
              <a:t>금융</a:t>
            </a:r>
            <a:r>
              <a:rPr lang="en-US" altLang="ko-KR" sz="1400" b="1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1400" b="1" dirty="0">
                <a:solidFill>
                  <a:prstClr val="black"/>
                </a:solidFill>
                <a:latin typeface="+mn-ea"/>
              </a:rPr>
              <a:t>법률</a:t>
            </a:r>
            <a:r>
              <a:rPr lang="en-US" altLang="ko-KR" sz="1400" b="1" dirty="0">
                <a:solidFill>
                  <a:prstClr val="black"/>
                </a:solidFill>
                <a:latin typeface="+mn-ea"/>
              </a:rPr>
              <a:t>,</a:t>
            </a:r>
            <a:r>
              <a:rPr lang="ko-KR" altLang="en-US" sz="1400" b="1" dirty="0">
                <a:solidFill>
                  <a:prstClr val="black"/>
                </a:solidFill>
                <a:latin typeface="+mn-ea"/>
              </a:rPr>
              <a:t>교육 </a:t>
            </a:r>
          </a:p>
        </p:txBody>
      </p:sp>
      <p:pic>
        <p:nvPicPr>
          <p:cNvPr id="17" name="Picture 5" descr="\\192.168.10.254\1박2일\02_컨텐츠_다이어그램\02_문서별포멧\3_기획서\12_트랜드분석\png\트랜드분석_06\b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36301" y="4581128"/>
            <a:ext cx="5548057" cy="648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9" descr="E:\PTmaker\PTmaker_다이어그램\02_문서별포멧\2차_다이어그램\07_보고서\47_개혁로드맵\png\개혁로드맵_01\u04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5605" y="4624008"/>
            <a:ext cx="2969697" cy="562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 bwMode="auto">
          <a:xfrm>
            <a:off x="785522" y="4677742"/>
            <a:ext cx="2523448" cy="430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ko-KR" altLang="en-US" sz="2200" b="1" dirty="0">
                <a:solidFill>
                  <a:prstClr val="black"/>
                </a:solidFill>
                <a:latin typeface="+mn-ea"/>
              </a:rPr>
              <a:t>인력 및 기술 인프라 </a:t>
            </a:r>
            <a:endParaRPr lang="en-US" altLang="ko-KR" sz="2200" b="1" dirty="0" smtClean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20" name="TextBox 19"/>
          <p:cNvSpPr txBox="1"/>
          <p:nvPr/>
        </p:nvSpPr>
        <p:spPr bwMode="auto">
          <a:xfrm>
            <a:off x="3330538" y="4683605"/>
            <a:ext cx="464498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2200" b="1" dirty="0">
                <a:solidFill>
                  <a:prstClr val="black"/>
                </a:solidFill>
                <a:latin typeface="+mn-ea"/>
              </a:rPr>
              <a:t>핵심인재 부족 </a:t>
            </a:r>
            <a:r>
              <a:rPr lang="en-US" altLang="ko-KR" sz="2200" b="1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2200" b="1" dirty="0">
                <a:solidFill>
                  <a:prstClr val="black"/>
                </a:solidFill>
                <a:latin typeface="+mn-ea"/>
              </a:rPr>
              <a:t>기술지원 없음</a:t>
            </a:r>
          </a:p>
        </p:txBody>
      </p:sp>
      <p:pic>
        <p:nvPicPr>
          <p:cNvPr id="21" name="Picture 5" descr="\\192.168.10.254\1박2일\02_컨텐츠_다이어그램\02_문서별포멧\3_기획서\12_트랜드분석\png\트랜드분석_06\b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36301" y="5517232"/>
            <a:ext cx="5548057" cy="648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TextBox 21"/>
          <p:cNvSpPr txBox="1"/>
          <p:nvPr/>
        </p:nvSpPr>
        <p:spPr bwMode="auto">
          <a:xfrm>
            <a:off x="3330538" y="5634447"/>
            <a:ext cx="486101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2200" b="1" dirty="0">
                <a:solidFill>
                  <a:prstClr val="black"/>
                </a:solidFill>
                <a:latin typeface="+mn-ea"/>
              </a:rPr>
              <a:t>공공시장</a:t>
            </a:r>
            <a:r>
              <a:rPr lang="en-US" altLang="ko-KR" sz="2200" b="1" dirty="0">
                <a:solidFill>
                  <a:prstClr val="black"/>
                </a:solidFill>
                <a:latin typeface="+mn-ea"/>
              </a:rPr>
              <a:t>, </a:t>
            </a:r>
            <a:r>
              <a:rPr lang="ko-KR" altLang="en-US" sz="2200" b="1" dirty="0" err="1">
                <a:solidFill>
                  <a:prstClr val="black"/>
                </a:solidFill>
                <a:latin typeface="+mn-ea"/>
              </a:rPr>
              <a:t>사회적시장</a:t>
            </a:r>
            <a:r>
              <a:rPr lang="ko-KR" altLang="en-US" sz="2200" b="1" dirty="0">
                <a:solidFill>
                  <a:prstClr val="black"/>
                </a:solidFill>
                <a:latin typeface="+mn-ea"/>
              </a:rPr>
              <a:t> ↓ </a:t>
            </a:r>
          </a:p>
        </p:txBody>
      </p:sp>
      <p:pic>
        <p:nvPicPr>
          <p:cNvPr id="23" name="그림 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73" y="5567388"/>
            <a:ext cx="2970493" cy="561975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 bwMode="auto">
          <a:xfrm>
            <a:off x="842676" y="5627493"/>
            <a:ext cx="173860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2200" b="1" dirty="0">
                <a:solidFill>
                  <a:prstClr val="black"/>
                </a:solidFill>
                <a:latin typeface="+mn-ea"/>
              </a:rPr>
              <a:t>시장 </a:t>
            </a:r>
          </a:p>
        </p:txBody>
      </p:sp>
      <p:sp>
        <p:nvSpPr>
          <p:cNvPr id="25" name="제목 1"/>
          <p:cNvSpPr txBox="1">
            <a:spLocks/>
          </p:cNvSpPr>
          <p:nvPr/>
        </p:nvSpPr>
        <p:spPr>
          <a:xfrm>
            <a:off x="395536" y="905916"/>
            <a:ext cx="8087816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2000" b="1" dirty="0">
                <a:solidFill>
                  <a:schemeClr val="tx1"/>
                </a:solidFill>
              </a:rPr>
              <a:t>생태계 특징 </a:t>
            </a:r>
            <a:r>
              <a:rPr lang="en-US" altLang="ko-KR" sz="2000" b="1" dirty="0">
                <a:solidFill>
                  <a:schemeClr val="tx1"/>
                </a:solidFill>
              </a:rPr>
              <a:t>_ </a:t>
            </a:r>
            <a:r>
              <a:rPr lang="ko-KR" altLang="en-US" sz="2000" b="1" dirty="0">
                <a:solidFill>
                  <a:schemeClr val="tx1"/>
                </a:solidFill>
              </a:rPr>
              <a:t>기반 취약</a:t>
            </a:r>
          </a:p>
        </p:txBody>
      </p:sp>
    </p:spTree>
    <p:extLst>
      <p:ext uri="{BB962C8B-B14F-4D97-AF65-F5344CB8AC3E}">
        <p14:creationId xmlns:p14="http://schemas.microsoft.com/office/powerpoint/2010/main" val="277651622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개별기업이 아닌 생태계가 중요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34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Picture 25" descr="ㄷ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5" r="15446" b="7674"/>
          <a:stretch>
            <a:fillRect/>
          </a:stretch>
        </p:blipFill>
        <p:spPr bwMode="auto">
          <a:xfrm>
            <a:off x="-12612" y="836712"/>
            <a:ext cx="7905750" cy="6646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53640926-AAD7-44D8-BBD7-CCE9431645EC}">
              <a14:shadowObscured xmlns:a14="http://schemas.microsoft.com/office/drawing/2010/main" val="1"/>
            </a:ext>
          </a:extLst>
        </p:spPr>
      </p:pic>
      <p:grpSp>
        <p:nvGrpSpPr>
          <p:cNvPr id="6" name="그룹 5"/>
          <p:cNvGrpSpPr/>
          <p:nvPr/>
        </p:nvGrpSpPr>
        <p:grpSpPr>
          <a:xfrm>
            <a:off x="611560" y="2996952"/>
            <a:ext cx="4149876" cy="2661541"/>
            <a:chOff x="336758" y="2204864"/>
            <a:chExt cx="3368247" cy="2160240"/>
          </a:xfrm>
        </p:grpSpPr>
        <p:sp>
          <p:nvSpPr>
            <p:cNvPr id="7" name="타원 6"/>
            <p:cNvSpPr/>
            <p:nvPr/>
          </p:nvSpPr>
          <p:spPr>
            <a:xfrm>
              <a:off x="336758" y="2204864"/>
              <a:ext cx="2160240" cy="2160240"/>
            </a:xfrm>
            <a:prstGeom prst="ellipse">
              <a:avLst/>
            </a:prstGeom>
            <a:solidFill>
              <a:srgbClr val="C00000">
                <a:alpha val="50000"/>
              </a:srgbClr>
            </a:solidFill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2000" b="1" dirty="0" smtClean="0">
                  <a:solidFill>
                    <a:schemeClr val="bg1"/>
                  </a:solidFill>
                </a:rPr>
                <a:t>시장경제</a:t>
              </a:r>
              <a:endParaRPr lang="en-US" altLang="ko-KR" sz="2000" b="1" dirty="0" smtClean="0">
                <a:solidFill>
                  <a:schemeClr val="bg1"/>
                </a:solidFill>
              </a:endParaRPr>
            </a:p>
            <a:p>
              <a:r>
                <a:rPr lang="en-US" altLang="ko-KR" sz="2000" b="1" dirty="0" smtClean="0">
                  <a:solidFill>
                    <a:schemeClr val="bg1"/>
                  </a:solidFill>
                </a:rPr>
                <a:t>(</a:t>
              </a:r>
              <a:r>
                <a:rPr lang="ko-KR" altLang="en-US" sz="2000" b="1" dirty="0" smtClean="0">
                  <a:solidFill>
                    <a:schemeClr val="bg1"/>
                  </a:solidFill>
                </a:rPr>
                <a:t>거래 기반</a:t>
              </a:r>
              <a:r>
                <a:rPr lang="en-US" altLang="ko-KR" sz="2000" b="1" dirty="0" smtClean="0">
                  <a:solidFill>
                    <a:schemeClr val="bg1"/>
                  </a:solidFill>
                </a:rPr>
                <a:t>)</a:t>
              </a:r>
              <a:endParaRPr lang="ko-KR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타원 7"/>
            <p:cNvSpPr/>
            <p:nvPr/>
          </p:nvSpPr>
          <p:spPr>
            <a:xfrm>
              <a:off x="1835696" y="2852936"/>
              <a:ext cx="1869309" cy="141897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ko-KR" altLang="en-US" sz="2000" b="1" dirty="0" err="1" smtClean="0">
                  <a:solidFill>
                    <a:schemeClr val="bg1"/>
                  </a:solidFill>
                </a:rPr>
                <a:t>사회적경제</a:t>
              </a:r>
              <a:endParaRPr lang="en-US" altLang="ko-KR" sz="2000" b="1" dirty="0" smtClean="0">
                <a:solidFill>
                  <a:schemeClr val="bg1"/>
                </a:solidFill>
              </a:endParaRPr>
            </a:p>
            <a:p>
              <a:pPr algn="r"/>
              <a:r>
                <a:rPr lang="en-US" altLang="ko-KR" sz="2000" b="1" dirty="0" smtClean="0">
                  <a:solidFill>
                    <a:schemeClr val="bg1"/>
                  </a:solidFill>
                </a:rPr>
                <a:t>(</a:t>
              </a:r>
              <a:r>
                <a:rPr lang="ko-KR" altLang="en-US" sz="2000" b="1" dirty="0" smtClean="0">
                  <a:solidFill>
                    <a:schemeClr val="bg1"/>
                  </a:solidFill>
                </a:rPr>
                <a:t>호혜 기반</a:t>
              </a:r>
              <a:r>
                <a:rPr lang="en-US" altLang="ko-KR" sz="2000" b="1" dirty="0" smtClean="0">
                  <a:solidFill>
                    <a:schemeClr val="bg1"/>
                  </a:solidFill>
                </a:rPr>
                <a:t>)</a:t>
              </a:r>
              <a:endParaRPr lang="ko-KR" altLang="en-US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3007224" y="1988840"/>
            <a:ext cx="4310005" cy="1290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ko-KR" altLang="en-US" b="1" i="1" dirty="0" smtClean="0"/>
              <a:t>공동체의 이익</a:t>
            </a:r>
            <a:r>
              <a:rPr lang="ko-KR" altLang="en-US" i="1" dirty="0" smtClean="0"/>
              <a:t>이라는 사회적 가치를 실현하기 위해 화폐적</a:t>
            </a:r>
            <a:r>
              <a:rPr lang="en-US" altLang="ko-KR" i="1" dirty="0" smtClean="0"/>
              <a:t>, </a:t>
            </a:r>
            <a:r>
              <a:rPr lang="ko-KR" altLang="en-US" i="1" dirty="0" smtClean="0"/>
              <a:t>비화폐적 자원을 </a:t>
            </a:r>
            <a:r>
              <a:rPr lang="ko-KR" altLang="en-US" b="1" i="1" dirty="0" smtClean="0"/>
              <a:t>생산</a:t>
            </a:r>
            <a:r>
              <a:rPr lang="en-US" altLang="ko-KR" b="1" i="1" dirty="0" smtClean="0"/>
              <a:t>, </a:t>
            </a:r>
            <a:r>
              <a:rPr lang="ko-KR" altLang="en-US" b="1" i="1" dirty="0" smtClean="0"/>
              <a:t>교환</a:t>
            </a:r>
            <a:r>
              <a:rPr lang="en-US" altLang="ko-KR" b="1" i="1" dirty="0" smtClean="0"/>
              <a:t>, </a:t>
            </a:r>
            <a:r>
              <a:rPr lang="ko-KR" altLang="en-US" b="1" i="1" dirty="0" smtClean="0"/>
              <a:t>분배</a:t>
            </a:r>
            <a:r>
              <a:rPr lang="en-US" altLang="ko-KR" b="1" i="1" dirty="0" smtClean="0"/>
              <a:t>, </a:t>
            </a:r>
            <a:r>
              <a:rPr lang="ko-KR" altLang="en-US" b="1" i="1" dirty="0" smtClean="0"/>
              <a:t>소비</a:t>
            </a:r>
            <a:r>
              <a:rPr lang="ko-KR" altLang="en-US" i="1" dirty="0" smtClean="0"/>
              <a:t>하는 조직들로 구성된 경제부문</a:t>
            </a:r>
            <a:endParaRPr lang="ko-KR" altLang="en-US" i="1" dirty="0"/>
          </a:p>
        </p:txBody>
      </p:sp>
      <p:sp>
        <p:nvSpPr>
          <p:cNvPr id="10" name="제목 1"/>
          <p:cNvSpPr txBox="1">
            <a:spLocks/>
          </p:cNvSpPr>
          <p:nvPr/>
        </p:nvSpPr>
        <p:spPr>
          <a:xfrm>
            <a:off x="395536" y="905916"/>
            <a:ext cx="8087816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2000" b="1" dirty="0" smtClean="0">
                <a:solidFill>
                  <a:schemeClr val="tx1"/>
                </a:solidFill>
              </a:rPr>
              <a:t>시장</a:t>
            </a:r>
            <a:endParaRPr lang="ko-KR" altLang="en-US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931508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AutoShape 14"/>
          <p:cNvSpPr>
            <a:spLocks noChangeArrowheads="1"/>
          </p:cNvSpPr>
          <p:nvPr/>
        </p:nvSpPr>
        <p:spPr bwMode="auto">
          <a:xfrm>
            <a:off x="432020" y="1604406"/>
            <a:ext cx="1924050" cy="647700"/>
          </a:xfrm>
          <a:prstGeom prst="homePlate">
            <a:avLst>
              <a:gd name="adj" fmla="val 0"/>
            </a:avLst>
          </a:prstGeom>
          <a:solidFill>
            <a:srgbClr val="A2C0E8"/>
          </a:solidFill>
          <a:ln w="9525" algn="ctr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  <p:txBody>
          <a:bodyPr wrap="none" lIns="72000" tIns="72000" rIns="72000" bIns="72000" anchor="ctr"/>
          <a:lstStyle/>
          <a:p>
            <a:pPr marL="182563" indent="-182563" algn="ctr">
              <a:lnSpc>
                <a:spcPct val="90000"/>
              </a:lnSpc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50000"/>
              <a:buFont typeface="Monotype Sorts"/>
              <a:buNone/>
            </a:pPr>
            <a:r>
              <a:rPr lang="ko-KR" altLang="en-US" sz="2000" b="1" dirty="0" smtClean="0">
                <a:latin typeface="+mn-ea"/>
                <a:cs typeface="Arial" charset="0"/>
              </a:rPr>
              <a:t>창업준비기</a:t>
            </a:r>
            <a:endParaRPr lang="ko-KR" altLang="en-US" sz="2000" b="1" dirty="0">
              <a:latin typeface="+mn-ea"/>
              <a:cs typeface="Arial" charset="0"/>
            </a:endParaRPr>
          </a:p>
        </p:txBody>
      </p:sp>
      <p:sp>
        <p:nvSpPr>
          <p:cNvPr id="33796" name="AutoShape 15"/>
          <p:cNvSpPr>
            <a:spLocks noChangeArrowheads="1"/>
          </p:cNvSpPr>
          <p:nvPr/>
        </p:nvSpPr>
        <p:spPr bwMode="auto">
          <a:xfrm>
            <a:off x="2356070" y="1594187"/>
            <a:ext cx="6180137" cy="2550467"/>
          </a:xfrm>
          <a:prstGeom prst="homePlate">
            <a:avLst>
              <a:gd name="adj" fmla="val 0"/>
            </a:avLst>
          </a:prstGeom>
          <a:noFill/>
          <a:ln w="12700" algn="ctr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  <p:txBody>
          <a:bodyPr wrap="none" lIns="72000" tIns="72000" rIns="72000" bIns="72000" anchor="ctr"/>
          <a:lstStyle/>
          <a:p>
            <a:pPr marL="182563" indent="-182563">
              <a:lnSpc>
                <a:spcPct val="130000"/>
              </a:lnSpc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50000"/>
              <a:buFont typeface="Monotype Sorts"/>
              <a:buNone/>
            </a:pPr>
            <a:r>
              <a:rPr lang="en-US" altLang="ko-KR" dirty="0">
                <a:latin typeface="+mn-ea"/>
                <a:cs typeface="Arial" charset="0"/>
              </a:rPr>
              <a:t>1&gt; </a:t>
            </a:r>
            <a:r>
              <a:rPr lang="ko-KR" altLang="en-US" dirty="0">
                <a:latin typeface="+mn-ea"/>
                <a:cs typeface="Arial" charset="0"/>
              </a:rPr>
              <a:t>시장조사 </a:t>
            </a:r>
            <a:r>
              <a:rPr lang="en-US" altLang="ko-KR" dirty="0">
                <a:latin typeface="+mn-ea"/>
                <a:cs typeface="Arial" charset="0"/>
              </a:rPr>
              <a:t>– </a:t>
            </a:r>
            <a:r>
              <a:rPr lang="ko-KR" altLang="en-US" dirty="0">
                <a:latin typeface="+mn-ea"/>
                <a:cs typeface="Arial" charset="0"/>
              </a:rPr>
              <a:t>정부</a:t>
            </a:r>
            <a:r>
              <a:rPr lang="en-US" altLang="ko-KR" dirty="0">
                <a:latin typeface="+mn-ea"/>
                <a:cs typeface="Arial" charset="0"/>
              </a:rPr>
              <a:t>, </a:t>
            </a:r>
            <a:r>
              <a:rPr lang="ko-KR" altLang="en-US" dirty="0">
                <a:latin typeface="+mn-ea"/>
                <a:cs typeface="Arial" charset="0"/>
              </a:rPr>
              <a:t>시장</a:t>
            </a:r>
            <a:r>
              <a:rPr lang="en-US" altLang="ko-KR" dirty="0">
                <a:latin typeface="+mn-ea"/>
                <a:cs typeface="Arial" charset="0"/>
              </a:rPr>
              <a:t>, </a:t>
            </a:r>
            <a:r>
              <a:rPr lang="ko-KR" altLang="en-US" dirty="0">
                <a:latin typeface="+mn-ea"/>
                <a:cs typeface="Arial" charset="0"/>
              </a:rPr>
              <a:t>시민사회</a:t>
            </a:r>
          </a:p>
          <a:p>
            <a:pPr marL="182563" indent="-182563">
              <a:lnSpc>
                <a:spcPct val="130000"/>
              </a:lnSpc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50000"/>
              <a:buFont typeface="Monotype Sorts"/>
              <a:buNone/>
            </a:pPr>
            <a:r>
              <a:rPr lang="en-US" altLang="ko-KR" dirty="0">
                <a:latin typeface="+mn-ea"/>
                <a:cs typeface="Arial" charset="0"/>
              </a:rPr>
              <a:t>2&gt; </a:t>
            </a:r>
            <a:r>
              <a:rPr lang="ko-KR" altLang="en-US" dirty="0">
                <a:latin typeface="+mn-ea"/>
                <a:cs typeface="Arial" charset="0"/>
              </a:rPr>
              <a:t>비즈니스 모델 </a:t>
            </a:r>
            <a:r>
              <a:rPr lang="en-US" altLang="ko-KR" dirty="0">
                <a:latin typeface="+mn-ea"/>
                <a:cs typeface="Arial" charset="0"/>
              </a:rPr>
              <a:t>– </a:t>
            </a:r>
            <a:r>
              <a:rPr lang="ko-KR" altLang="en-US" dirty="0">
                <a:latin typeface="+mn-ea"/>
                <a:cs typeface="Arial" charset="0"/>
              </a:rPr>
              <a:t>돈이 되는 재미있는 이야기</a:t>
            </a:r>
          </a:p>
          <a:p>
            <a:pPr marL="182563" indent="-182563">
              <a:lnSpc>
                <a:spcPct val="130000"/>
              </a:lnSpc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50000"/>
              <a:buFont typeface="Monotype Sorts"/>
              <a:buNone/>
            </a:pPr>
            <a:r>
              <a:rPr lang="en-US" altLang="ko-KR" dirty="0">
                <a:latin typeface="+mn-ea"/>
                <a:cs typeface="Arial" charset="0"/>
              </a:rPr>
              <a:t>3&gt; </a:t>
            </a:r>
            <a:r>
              <a:rPr lang="ko-KR" altLang="en-US" dirty="0">
                <a:latin typeface="+mn-ea"/>
                <a:cs typeface="Arial" charset="0"/>
              </a:rPr>
              <a:t>사업계획서 작성 </a:t>
            </a:r>
            <a:r>
              <a:rPr lang="en-US" altLang="ko-KR" dirty="0">
                <a:latin typeface="+mn-ea"/>
                <a:cs typeface="Arial" charset="0"/>
              </a:rPr>
              <a:t>– </a:t>
            </a:r>
            <a:r>
              <a:rPr lang="ko-KR" altLang="en-US" dirty="0">
                <a:latin typeface="+mn-ea"/>
                <a:cs typeface="Arial" charset="0"/>
              </a:rPr>
              <a:t>매출 추정</a:t>
            </a:r>
          </a:p>
          <a:p>
            <a:pPr marL="182563" indent="-182563">
              <a:lnSpc>
                <a:spcPct val="130000"/>
              </a:lnSpc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50000"/>
              <a:buFont typeface="Monotype Sorts"/>
              <a:buNone/>
            </a:pPr>
            <a:r>
              <a:rPr lang="en-US" altLang="ko-KR" dirty="0">
                <a:latin typeface="+mn-ea"/>
                <a:cs typeface="Arial" charset="0"/>
              </a:rPr>
              <a:t>4&gt; </a:t>
            </a:r>
            <a:r>
              <a:rPr lang="ko-KR" altLang="en-US" dirty="0" err="1">
                <a:latin typeface="+mn-ea"/>
                <a:cs typeface="Arial" charset="0"/>
              </a:rPr>
              <a:t>팀빌딩</a:t>
            </a:r>
            <a:r>
              <a:rPr lang="ko-KR" altLang="en-US" dirty="0">
                <a:latin typeface="+mn-ea"/>
                <a:cs typeface="Arial" charset="0"/>
              </a:rPr>
              <a:t> </a:t>
            </a:r>
            <a:r>
              <a:rPr lang="en-US" altLang="ko-KR" dirty="0">
                <a:latin typeface="+mn-ea"/>
                <a:cs typeface="Arial" charset="0"/>
              </a:rPr>
              <a:t>– </a:t>
            </a:r>
            <a:r>
              <a:rPr lang="ko-KR" altLang="en-US" dirty="0">
                <a:latin typeface="+mn-ea"/>
                <a:cs typeface="Arial" charset="0"/>
              </a:rPr>
              <a:t>최소화 </a:t>
            </a:r>
            <a:endParaRPr lang="en-US" altLang="ko-KR" dirty="0">
              <a:latin typeface="+mn-ea"/>
              <a:cs typeface="Arial" charset="0"/>
            </a:endParaRPr>
          </a:p>
          <a:p>
            <a:pPr marL="182563" indent="-182563">
              <a:lnSpc>
                <a:spcPct val="130000"/>
              </a:lnSpc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50000"/>
              <a:buFont typeface="Monotype Sorts"/>
              <a:buNone/>
            </a:pPr>
            <a:r>
              <a:rPr lang="en-US" altLang="ko-KR" dirty="0">
                <a:latin typeface="+mn-ea"/>
                <a:cs typeface="Arial" charset="0"/>
              </a:rPr>
              <a:t>5&gt; </a:t>
            </a:r>
            <a:r>
              <a:rPr lang="ko-KR" altLang="en-US" dirty="0">
                <a:latin typeface="+mn-ea"/>
                <a:cs typeface="Arial" charset="0"/>
              </a:rPr>
              <a:t>창업 </a:t>
            </a:r>
            <a:r>
              <a:rPr lang="ko-KR" altLang="en-US" dirty="0" smtClean="0">
                <a:latin typeface="+mn-ea"/>
                <a:cs typeface="Arial" charset="0"/>
              </a:rPr>
              <a:t>기초</a:t>
            </a:r>
            <a:endParaRPr lang="en-US" altLang="ko-KR" dirty="0" smtClean="0">
              <a:latin typeface="+mn-ea"/>
              <a:cs typeface="Arial" charset="0"/>
            </a:endParaRPr>
          </a:p>
          <a:p>
            <a:pPr marL="182563" indent="-182563">
              <a:lnSpc>
                <a:spcPct val="130000"/>
              </a:lnSpc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50000"/>
              <a:buFont typeface="Monotype Sorts"/>
              <a:buNone/>
            </a:pPr>
            <a:r>
              <a:rPr lang="en-US" altLang="ko-KR" dirty="0" smtClean="0">
                <a:latin typeface="+mn-ea"/>
                <a:cs typeface="Arial" charset="0"/>
              </a:rPr>
              <a:t>6&gt; </a:t>
            </a:r>
            <a:r>
              <a:rPr lang="ko-KR" altLang="en-US" dirty="0" smtClean="0">
                <a:latin typeface="+mn-ea"/>
                <a:cs typeface="Arial" charset="0"/>
              </a:rPr>
              <a:t>시제품 혹은 </a:t>
            </a:r>
            <a:r>
              <a:rPr lang="ko-KR" altLang="en-US" dirty="0" err="1" smtClean="0">
                <a:latin typeface="+mn-ea"/>
                <a:cs typeface="Arial" charset="0"/>
              </a:rPr>
              <a:t>시서비스</a:t>
            </a:r>
            <a:r>
              <a:rPr lang="ko-KR" altLang="en-US" dirty="0" smtClean="0">
                <a:latin typeface="+mn-ea"/>
                <a:cs typeface="Arial" charset="0"/>
              </a:rPr>
              <a:t> 개발  </a:t>
            </a:r>
            <a:endParaRPr lang="ko-KR" altLang="en-US" dirty="0">
              <a:latin typeface="+mn-ea"/>
              <a:cs typeface="Arial" charset="0"/>
            </a:endParaRPr>
          </a:p>
        </p:txBody>
      </p:sp>
      <p:sp>
        <p:nvSpPr>
          <p:cNvPr id="33797" name="AutoShape 16"/>
          <p:cNvSpPr>
            <a:spLocks noChangeArrowheads="1"/>
          </p:cNvSpPr>
          <p:nvPr/>
        </p:nvSpPr>
        <p:spPr bwMode="auto">
          <a:xfrm>
            <a:off x="429990" y="4365327"/>
            <a:ext cx="1924050" cy="647700"/>
          </a:xfrm>
          <a:prstGeom prst="homePlate">
            <a:avLst>
              <a:gd name="adj" fmla="val 0"/>
            </a:avLst>
          </a:prstGeom>
          <a:solidFill>
            <a:srgbClr val="B3D9FF"/>
          </a:solidFill>
          <a:ln w="9525" algn="ctr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  <p:txBody>
          <a:bodyPr wrap="none" lIns="72000" tIns="72000" rIns="72000" bIns="72000" anchor="ctr"/>
          <a:lstStyle/>
          <a:p>
            <a:pPr marL="182563" indent="-182563" algn="ctr"/>
            <a:r>
              <a:rPr lang="ko-KR" altLang="en-US" sz="2000" b="1" dirty="0" smtClean="0">
                <a:latin typeface="+mn-ea"/>
                <a:cs typeface="Arial" charset="0"/>
              </a:rPr>
              <a:t>창업기</a:t>
            </a:r>
            <a:endParaRPr lang="ko-KR" altLang="en-US" sz="2000" b="1" dirty="0">
              <a:latin typeface="+mn-ea"/>
              <a:cs typeface="Arial" charset="0"/>
            </a:endParaRPr>
          </a:p>
        </p:txBody>
      </p:sp>
      <p:sp>
        <p:nvSpPr>
          <p:cNvPr id="33798" name="AutoShape 17"/>
          <p:cNvSpPr>
            <a:spLocks noChangeArrowheads="1"/>
          </p:cNvSpPr>
          <p:nvPr/>
        </p:nvSpPr>
        <p:spPr bwMode="auto">
          <a:xfrm>
            <a:off x="2356070" y="4365327"/>
            <a:ext cx="6180137" cy="2016001"/>
          </a:xfrm>
          <a:prstGeom prst="homePlate">
            <a:avLst>
              <a:gd name="adj" fmla="val 0"/>
            </a:avLst>
          </a:prstGeom>
          <a:noFill/>
          <a:ln w="12700" algn="ctr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  <p:txBody>
          <a:bodyPr wrap="none" lIns="72000" tIns="72000" rIns="72000" bIns="72000" anchor="ctr"/>
          <a:lstStyle/>
          <a:p>
            <a:pPr marL="182563" indent="-182563">
              <a:lnSpc>
                <a:spcPct val="130000"/>
              </a:lnSpc>
            </a:pPr>
            <a:r>
              <a:rPr lang="en-US" altLang="ko-KR" dirty="0">
                <a:latin typeface="+mn-ea"/>
                <a:cs typeface="Arial" charset="0"/>
              </a:rPr>
              <a:t>1&gt; </a:t>
            </a:r>
            <a:r>
              <a:rPr lang="ko-KR" altLang="en-US" dirty="0">
                <a:latin typeface="+mn-ea"/>
                <a:cs typeface="Arial" charset="0"/>
              </a:rPr>
              <a:t>재무 및 </a:t>
            </a:r>
            <a:r>
              <a:rPr lang="ko-KR" altLang="en-US" dirty="0" err="1">
                <a:latin typeface="+mn-ea"/>
                <a:cs typeface="Arial" charset="0"/>
              </a:rPr>
              <a:t>소셜미션</a:t>
            </a:r>
            <a:r>
              <a:rPr lang="ko-KR" altLang="en-US" dirty="0">
                <a:latin typeface="+mn-ea"/>
                <a:cs typeface="Arial" charset="0"/>
              </a:rPr>
              <a:t> 성과 관리   </a:t>
            </a:r>
            <a:r>
              <a:rPr lang="en-US" altLang="ko-KR" dirty="0">
                <a:latin typeface="+mn-ea"/>
                <a:cs typeface="Arial" charset="0"/>
              </a:rPr>
              <a:t>- </a:t>
            </a:r>
            <a:r>
              <a:rPr lang="ko-KR" altLang="en-US" dirty="0">
                <a:latin typeface="+mn-ea"/>
                <a:cs typeface="Arial" charset="0"/>
              </a:rPr>
              <a:t>방법론</a:t>
            </a:r>
          </a:p>
          <a:p>
            <a:pPr marL="182563" indent="-182563">
              <a:lnSpc>
                <a:spcPct val="130000"/>
              </a:lnSpc>
            </a:pPr>
            <a:r>
              <a:rPr lang="en-US" altLang="ko-KR" dirty="0">
                <a:latin typeface="+mn-ea"/>
                <a:cs typeface="Arial" charset="0"/>
              </a:rPr>
              <a:t>2&gt; </a:t>
            </a:r>
            <a:r>
              <a:rPr lang="ko-KR" altLang="en-US" dirty="0">
                <a:latin typeface="+mn-ea"/>
                <a:cs typeface="Arial" charset="0"/>
              </a:rPr>
              <a:t>고객 대응 </a:t>
            </a:r>
            <a:r>
              <a:rPr lang="en-US" altLang="ko-KR" dirty="0">
                <a:latin typeface="+mn-ea"/>
                <a:cs typeface="Arial" charset="0"/>
              </a:rPr>
              <a:t>– </a:t>
            </a:r>
            <a:r>
              <a:rPr lang="en-US" altLang="ko-KR" dirty="0" err="1">
                <a:latin typeface="+mn-ea"/>
                <a:cs typeface="Arial" charset="0"/>
              </a:rPr>
              <a:t>BtoB</a:t>
            </a:r>
            <a:r>
              <a:rPr lang="en-US" altLang="ko-KR" dirty="0">
                <a:latin typeface="+mn-ea"/>
                <a:cs typeface="Arial" charset="0"/>
              </a:rPr>
              <a:t>, </a:t>
            </a:r>
            <a:r>
              <a:rPr lang="ko-KR" altLang="en-US" dirty="0">
                <a:latin typeface="+mn-ea"/>
                <a:cs typeface="Arial" charset="0"/>
              </a:rPr>
              <a:t>협상</a:t>
            </a:r>
          </a:p>
          <a:p>
            <a:pPr marL="182563" indent="-182563">
              <a:lnSpc>
                <a:spcPct val="130000"/>
              </a:lnSpc>
            </a:pPr>
            <a:r>
              <a:rPr lang="en-US" altLang="ko-KR" dirty="0">
                <a:latin typeface="+mn-ea"/>
                <a:cs typeface="Arial" charset="0"/>
              </a:rPr>
              <a:t>3&gt; </a:t>
            </a:r>
            <a:r>
              <a:rPr lang="ko-KR" altLang="en-US" dirty="0">
                <a:latin typeface="+mn-ea"/>
                <a:cs typeface="Arial" charset="0"/>
              </a:rPr>
              <a:t>조직관리 </a:t>
            </a:r>
            <a:r>
              <a:rPr lang="en-US" altLang="ko-KR" dirty="0">
                <a:latin typeface="+mn-ea"/>
                <a:cs typeface="Arial" charset="0"/>
              </a:rPr>
              <a:t>– </a:t>
            </a:r>
            <a:r>
              <a:rPr lang="ko-KR" altLang="en-US" dirty="0">
                <a:latin typeface="+mn-ea"/>
                <a:cs typeface="Arial" charset="0"/>
              </a:rPr>
              <a:t>지인이 아닌 신규 채용 인력 관리 </a:t>
            </a:r>
          </a:p>
          <a:p>
            <a:pPr marL="182563" indent="-182563">
              <a:lnSpc>
                <a:spcPct val="130000"/>
              </a:lnSpc>
            </a:pPr>
            <a:r>
              <a:rPr lang="en-US" altLang="ko-KR" dirty="0">
                <a:latin typeface="+mn-ea"/>
                <a:cs typeface="Arial" charset="0"/>
              </a:rPr>
              <a:t>4&gt; </a:t>
            </a:r>
            <a:r>
              <a:rPr lang="ko-KR" altLang="en-US" dirty="0">
                <a:latin typeface="+mn-ea"/>
                <a:cs typeface="Arial" charset="0"/>
              </a:rPr>
              <a:t>경영실무 </a:t>
            </a:r>
            <a:r>
              <a:rPr lang="en-US" altLang="ko-KR" dirty="0">
                <a:latin typeface="+mn-ea"/>
                <a:cs typeface="Arial" charset="0"/>
              </a:rPr>
              <a:t>– </a:t>
            </a:r>
            <a:r>
              <a:rPr lang="ko-KR" altLang="en-US" dirty="0">
                <a:latin typeface="+mn-ea"/>
                <a:cs typeface="Arial" charset="0"/>
              </a:rPr>
              <a:t>이론교육</a:t>
            </a:r>
            <a:r>
              <a:rPr lang="en-US" altLang="ko-KR" dirty="0">
                <a:latin typeface="+mn-ea"/>
                <a:cs typeface="Arial" charset="0"/>
              </a:rPr>
              <a:t>, </a:t>
            </a:r>
            <a:r>
              <a:rPr lang="ko-KR" altLang="en-US" dirty="0">
                <a:latin typeface="+mn-ea"/>
                <a:cs typeface="Arial" charset="0"/>
              </a:rPr>
              <a:t>실습</a:t>
            </a:r>
            <a:r>
              <a:rPr lang="en-US" altLang="ko-KR" dirty="0">
                <a:latin typeface="+mn-ea"/>
                <a:cs typeface="Arial" charset="0"/>
              </a:rPr>
              <a:t>, </a:t>
            </a:r>
            <a:r>
              <a:rPr lang="ko-KR" altLang="en-US" dirty="0">
                <a:latin typeface="+mn-ea"/>
                <a:cs typeface="Arial" charset="0"/>
              </a:rPr>
              <a:t>리뷰</a:t>
            </a:r>
          </a:p>
        </p:txBody>
      </p:sp>
      <p:sp>
        <p:nvSpPr>
          <p:cNvPr id="9" name="제목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8087816" cy="706090"/>
          </a:xfrm>
        </p:spPr>
        <p:txBody>
          <a:bodyPr>
            <a:normAutofit/>
          </a:bodyPr>
          <a:lstStyle/>
          <a:p>
            <a:r>
              <a:rPr lang="ko-KR" altLang="en-US" dirty="0"/>
              <a:t>성장단계별 기업가 역량 차이 </a:t>
            </a:r>
          </a:p>
        </p:txBody>
      </p:sp>
      <p:sp>
        <p:nvSpPr>
          <p:cNvPr id="10" name="제목 1"/>
          <p:cNvSpPr txBox="1">
            <a:spLocks/>
          </p:cNvSpPr>
          <p:nvPr/>
        </p:nvSpPr>
        <p:spPr>
          <a:xfrm>
            <a:off x="395536" y="905916"/>
            <a:ext cx="8087816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2000" b="1" dirty="0" err="1">
                <a:solidFill>
                  <a:schemeClr val="tx1"/>
                </a:solidFill>
              </a:rPr>
              <a:t>사회적기업</a:t>
            </a:r>
            <a:r>
              <a:rPr lang="ko-KR" altLang="en-US" sz="2000" b="1" dirty="0">
                <a:solidFill>
                  <a:schemeClr val="tx1"/>
                </a:solidFill>
              </a:rPr>
              <a:t> 발전단계별 </a:t>
            </a:r>
            <a:r>
              <a:rPr lang="ko-KR" altLang="en-US" sz="2000" b="1" dirty="0" smtClean="0">
                <a:solidFill>
                  <a:schemeClr val="tx1"/>
                </a:solidFill>
              </a:rPr>
              <a:t>이슈</a:t>
            </a:r>
            <a:r>
              <a:rPr lang="en-US" altLang="ko-KR" sz="2000" b="1" dirty="0" smtClean="0">
                <a:solidFill>
                  <a:schemeClr val="tx1"/>
                </a:solidFill>
              </a:rPr>
              <a:t>(1)</a:t>
            </a:r>
            <a:r>
              <a:rPr lang="ko-KR" altLang="en-US" sz="2000" b="1" dirty="0" smtClean="0">
                <a:solidFill>
                  <a:schemeClr val="tx1"/>
                </a:solidFill>
              </a:rPr>
              <a:t> </a:t>
            </a:r>
            <a:endParaRPr lang="ko-KR" altLang="en-US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997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AutoShape 14"/>
          <p:cNvSpPr>
            <a:spLocks noChangeArrowheads="1"/>
          </p:cNvSpPr>
          <p:nvPr/>
        </p:nvSpPr>
        <p:spPr bwMode="auto">
          <a:xfrm>
            <a:off x="432020" y="1604406"/>
            <a:ext cx="1924050" cy="647700"/>
          </a:xfrm>
          <a:prstGeom prst="homePlate">
            <a:avLst>
              <a:gd name="adj" fmla="val 0"/>
            </a:avLst>
          </a:prstGeom>
          <a:solidFill>
            <a:srgbClr val="A2C0E8"/>
          </a:solidFill>
          <a:ln w="9525" algn="ctr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  <p:txBody>
          <a:bodyPr wrap="none" lIns="72000" tIns="72000" rIns="72000" bIns="72000" anchor="ctr"/>
          <a:lstStyle/>
          <a:p>
            <a:pPr marL="182563" indent="-182563" algn="ctr">
              <a:lnSpc>
                <a:spcPct val="90000"/>
              </a:lnSpc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50000"/>
              <a:buFont typeface="Monotype Sorts"/>
              <a:buNone/>
            </a:pPr>
            <a:r>
              <a:rPr lang="ko-KR" altLang="en-US" sz="2000" b="1" dirty="0">
                <a:latin typeface="+mn-ea"/>
                <a:cs typeface="Arial" charset="0"/>
              </a:rPr>
              <a:t>창업성장기</a:t>
            </a:r>
          </a:p>
        </p:txBody>
      </p:sp>
      <p:sp>
        <p:nvSpPr>
          <p:cNvPr id="33796" name="AutoShape 15"/>
          <p:cNvSpPr>
            <a:spLocks noChangeArrowheads="1"/>
          </p:cNvSpPr>
          <p:nvPr/>
        </p:nvSpPr>
        <p:spPr bwMode="auto">
          <a:xfrm>
            <a:off x="2356070" y="1594187"/>
            <a:ext cx="6180137" cy="2550467"/>
          </a:xfrm>
          <a:prstGeom prst="homePlate">
            <a:avLst>
              <a:gd name="adj" fmla="val 0"/>
            </a:avLst>
          </a:prstGeom>
          <a:noFill/>
          <a:ln w="12700" algn="ctr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  <p:txBody>
          <a:bodyPr wrap="none" lIns="72000" tIns="72000" rIns="72000" bIns="72000" anchor="t"/>
          <a:lstStyle/>
          <a:p>
            <a:pPr marL="182563" indent="-182563">
              <a:lnSpc>
                <a:spcPct val="150000"/>
              </a:lnSpc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50000"/>
              <a:buFont typeface="Monotype Sorts"/>
              <a:buNone/>
            </a:pPr>
            <a:r>
              <a:rPr lang="en-US" altLang="ko-KR" dirty="0">
                <a:latin typeface="+mn-ea"/>
                <a:cs typeface="Arial" charset="0"/>
              </a:rPr>
              <a:t>1&gt; </a:t>
            </a:r>
            <a:r>
              <a:rPr lang="ko-KR" altLang="en-US" dirty="0">
                <a:latin typeface="+mn-ea"/>
                <a:cs typeface="Arial" charset="0"/>
              </a:rPr>
              <a:t>경영시스템 구축 </a:t>
            </a:r>
            <a:r>
              <a:rPr lang="en-US" altLang="ko-KR" dirty="0">
                <a:latin typeface="+mn-ea"/>
                <a:cs typeface="Arial" charset="0"/>
              </a:rPr>
              <a:t>– </a:t>
            </a:r>
            <a:r>
              <a:rPr lang="ko-KR" altLang="en-US" dirty="0">
                <a:latin typeface="+mn-ea"/>
                <a:cs typeface="Arial" charset="0"/>
              </a:rPr>
              <a:t>인사관리</a:t>
            </a:r>
            <a:r>
              <a:rPr lang="en-US" altLang="ko-KR" dirty="0">
                <a:latin typeface="+mn-ea"/>
                <a:cs typeface="Arial" charset="0"/>
              </a:rPr>
              <a:t>, </a:t>
            </a:r>
            <a:r>
              <a:rPr lang="ko-KR" altLang="en-US" dirty="0">
                <a:latin typeface="+mn-ea"/>
                <a:cs typeface="Arial" charset="0"/>
              </a:rPr>
              <a:t>경영관리 </a:t>
            </a:r>
          </a:p>
          <a:p>
            <a:pPr marL="182563" indent="-182563">
              <a:lnSpc>
                <a:spcPct val="150000"/>
              </a:lnSpc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50000"/>
              <a:buFont typeface="Monotype Sorts"/>
              <a:buNone/>
            </a:pPr>
            <a:r>
              <a:rPr lang="en-US" altLang="ko-KR" dirty="0">
                <a:latin typeface="+mn-ea"/>
                <a:cs typeface="Arial" charset="0"/>
              </a:rPr>
              <a:t>2&gt; </a:t>
            </a:r>
            <a:r>
              <a:rPr lang="ko-KR" altLang="en-US" dirty="0">
                <a:latin typeface="+mn-ea"/>
                <a:cs typeface="Arial" charset="0"/>
              </a:rPr>
              <a:t>인사관리 </a:t>
            </a:r>
            <a:r>
              <a:rPr lang="en-US" altLang="ko-KR" dirty="0">
                <a:latin typeface="+mn-ea"/>
                <a:cs typeface="Arial" charset="0"/>
              </a:rPr>
              <a:t>– 10</a:t>
            </a:r>
            <a:r>
              <a:rPr lang="ko-KR" altLang="en-US" dirty="0" err="1">
                <a:latin typeface="+mn-ea"/>
                <a:cs typeface="Arial" charset="0"/>
              </a:rPr>
              <a:t>인이상일</a:t>
            </a:r>
            <a:r>
              <a:rPr lang="ko-KR" altLang="en-US" dirty="0">
                <a:latin typeface="+mn-ea"/>
                <a:cs typeface="Arial" charset="0"/>
              </a:rPr>
              <a:t> 경우 반드시 노무관리 교육 필요 </a:t>
            </a:r>
          </a:p>
          <a:p>
            <a:pPr marL="182563" indent="-182563">
              <a:lnSpc>
                <a:spcPct val="150000"/>
              </a:lnSpc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50000"/>
              <a:buFont typeface="Monotype Sorts"/>
              <a:buNone/>
            </a:pPr>
            <a:r>
              <a:rPr lang="en-US" altLang="ko-KR" dirty="0">
                <a:latin typeface="+mn-ea"/>
                <a:cs typeface="Arial" charset="0"/>
              </a:rPr>
              <a:t>3&gt; </a:t>
            </a:r>
            <a:r>
              <a:rPr lang="ko-KR" altLang="en-US" dirty="0" err="1">
                <a:latin typeface="+mn-ea"/>
                <a:cs typeface="Arial" charset="0"/>
              </a:rPr>
              <a:t>리스크관리</a:t>
            </a:r>
            <a:r>
              <a:rPr lang="ko-KR" altLang="en-US" dirty="0">
                <a:latin typeface="+mn-ea"/>
                <a:cs typeface="Arial" charset="0"/>
              </a:rPr>
              <a:t> </a:t>
            </a:r>
            <a:r>
              <a:rPr lang="en-US" altLang="ko-KR" dirty="0">
                <a:latin typeface="+mn-ea"/>
                <a:cs typeface="Arial" charset="0"/>
              </a:rPr>
              <a:t>- </a:t>
            </a:r>
            <a:r>
              <a:rPr lang="ko-KR" altLang="en-US" dirty="0">
                <a:latin typeface="+mn-ea"/>
                <a:cs typeface="Arial" charset="0"/>
              </a:rPr>
              <a:t>명성</a:t>
            </a:r>
            <a:r>
              <a:rPr lang="en-US" altLang="ko-KR" dirty="0">
                <a:latin typeface="+mn-ea"/>
                <a:cs typeface="Arial" charset="0"/>
              </a:rPr>
              <a:t>, </a:t>
            </a:r>
            <a:r>
              <a:rPr lang="ko-KR" altLang="en-US" dirty="0">
                <a:latin typeface="+mn-ea"/>
                <a:cs typeface="Arial" charset="0"/>
              </a:rPr>
              <a:t>계약</a:t>
            </a:r>
            <a:r>
              <a:rPr lang="en-US" altLang="ko-KR" dirty="0">
                <a:latin typeface="+mn-ea"/>
                <a:cs typeface="Arial" charset="0"/>
              </a:rPr>
              <a:t>, </a:t>
            </a:r>
            <a:r>
              <a:rPr lang="ko-KR" altLang="en-US" dirty="0">
                <a:latin typeface="+mn-ea"/>
                <a:cs typeface="Arial" charset="0"/>
              </a:rPr>
              <a:t>회계</a:t>
            </a:r>
            <a:r>
              <a:rPr lang="en-US" altLang="ko-KR" dirty="0">
                <a:latin typeface="+mn-ea"/>
                <a:cs typeface="Arial" charset="0"/>
              </a:rPr>
              <a:t>, </a:t>
            </a:r>
            <a:r>
              <a:rPr lang="ko-KR" altLang="en-US" dirty="0">
                <a:latin typeface="+mn-ea"/>
                <a:cs typeface="Arial" charset="0"/>
              </a:rPr>
              <a:t>세무</a:t>
            </a:r>
            <a:r>
              <a:rPr lang="en-US" altLang="ko-KR" dirty="0">
                <a:latin typeface="+mn-ea"/>
                <a:cs typeface="Arial" charset="0"/>
              </a:rPr>
              <a:t>, </a:t>
            </a:r>
            <a:r>
              <a:rPr lang="ko-KR" altLang="en-US" dirty="0">
                <a:latin typeface="+mn-ea"/>
                <a:cs typeface="Arial" charset="0"/>
              </a:rPr>
              <a:t>이해관계자 등</a:t>
            </a:r>
          </a:p>
          <a:p>
            <a:pPr marL="182563" indent="-182563">
              <a:lnSpc>
                <a:spcPct val="150000"/>
              </a:lnSpc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50000"/>
              <a:buFont typeface="Monotype Sorts"/>
              <a:buNone/>
            </a:pPr>
            <a:r>
              <a:rPr lang="en-US" altLang="ko-KR" dirty="0">
                <a:latin typeface="+mn-ea"/>
                <a:cs typeface="Arial" charset="0"/>
              </a:rPr>
              <a:t>4&gt; </a:t>
            </a:r>
            <a:r>
              <a:rPr lang="ko-KR" altLang="en-US" dirty="0">
                <a:latin typeface="+mn-ea"/>
                <a:cs typeface="Arial" charset="0"/>
              </a:rPr>
              <a:t>투자 </a:t>
            </a:r>
            <a:r>
              <a:rPr lang="en-US" altLang="ko-KR" dirty="0">
                <a:latin typeface="+mn-ea"/>
                <a:cs typeface="Arial" charset="0"/>
              </a:rPr>
              <a:t>– </a:t>
            </a:r>
            <a:r>
              <a:rPr lang="ko-KR" altLang="en-US" dirty="0">
                <a:latin typeface="+mn-ea"/>
                <a:cs typeface="Arial" charset="0"/>
              </a:rPr>
              <a:t>투자 목적</a:t>
            </a:r>
            <a:r>
              <a:rPr lang="en-US" altLang="ko-KR" dirty="0">
                <a:latin typeface="+mn-ea"/>
                <a:cs typeface="Arial" charset="0"/>
              </a:rPr>
              <a:t>, </a:t>
            </a:r>
            <a:r>
              <a:rPr lang="ko-KR" altLang="en-US" dirty="0">
                <a:latin typeface="+mn-ea"/>
                <a:cs typeface="Arial" charset="0"/>
              </a:rPr>
              <a:t>투자 조건 명확화</a:t>
            </a:r>
            <a:r>
              <a:rPr lang="en-US" altLang="ko-KR" dirty="0">
                <a:latin typeface="+mn-ea"/>
                <a:cs typeface="Arial" charset="0"/>
              </a:rPr>
              <a:t>, </a:t>
            </a:r>
            <a:r>
              <a:rPr lang="ko-KR" altLang="en-US" dirty="0">
                <a:latin typeface="+mn-ea"/>
                <a:cs typeface="Arial" charset="0"/>
              </a:rPr>
              <a:t>가치 평가 </a:t>
            </a:r>
          </a:p>
          <a:p>
            <a:pPr marL="182563" indent="-182563">
              <a:lnSpc>
                <a:spcPct val="150000"/>
              </a:lnSpc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50000"/>
              <a:buFont typeface="Monotype Sorts"/>
              <a:buNone/>
            </a:pPr>
            <a:r>
              <a:rPr lang="en-US" altLang="ko-KR" dirty="0">
                <a:latin typeface="+mn-ea"/>
                <a:cs typeface="Arial" charset="0"/>
              </a:rPr>
              <a:t>5&gt; </a:t>
            </a:r>
            <a:r>
              <a:rPr lang="ko-KR" altLang="en-US" dirty="0">
                <a:latin typeface="+mn-ea"/>
                <a:cs typeface="Arial" charset="0"/>
              </a:rPr>
              <a:t>리더십 </a:t>
            </a:r>
          </a:p>
        </p:txBody>
      </p:sp>
      <p:sp>
        <p:nvSpPr>
          <p:cNvPr id="9" name="제목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8087816" cy="706090"/>
          </a:xfrm>
        </p:spPr>
        <p:txBody>
          <a:bodyPr>
            <a:normAutofit/>
          </a:bodyPr>
          <a:lstStyle/>
          <a:p>
            <a:r>
              <a:rPr lang="ko-KR" altLang="en-US" dirty="0"/>
              <a:t>성장단계별 기업가 역량 차이 </a:t>
            </a:r>
          </a:p>
        </p:txBody>
      </p:sp>
      <p:sp>
        <p:nvSpPr>
          <p:cNvPr id="10" name="제목 1"/>
          <p:cNvSpPr txBox="1">
            <a:spLocks/>
          </p:cNvSpPr>
          <p:nvPr/>
        </p:nvSpPr>
        <p:spPr>
          <a:xfrm>
            <a:off x="395536" y="905916"/>
            <a:ext cx="8087816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marL="342900" indent="-342900">
              <a:buFont typeface="Wingdings" pitchFamily="2" charset="2"/>
              <a:buChar char="§"/>
            </a:pPr>
            <a:r>
              <a:rPr lang="ko-KR" altLang="en-US" sz="2000" b="1" dirty="0" err="1">
                <a:solidFill>
                  <a:schemeClr val="tx1"/>
                </a:solidFill>
              </a:rPr>
              <a:t>사회적기업</a:t>
            </a:r>
            <a:r>
              <a:rPr lang="ko-KR" altLang="en-US" sz="2000" b="1" dirty="0">
                <a:solidFill>
                  <a:schemeClr val="tx1"/>
                </a:solidFill>
              </a:rPr>
              <a:t> 발전단계별 </a:t>
            </a:r>
            <a:r>
              <a:rPr lang="ko-KR" altLang="en-US" sz="2000" b="1" dirty="0" smtClean="0">
                <a:solidFill>
                  <a:schemeClr val="tx1"/>
                </a:solidFill>
              </a:rPr>
              <a:t>이슈</a:t>
            </a:r>
            <a:r>
              <a:rPr lang="en-US" altLang="ko-KR" sz="2000" b="1" dirty="0" smtClean="0">
                <a:solidFill>
                  <a:schemeClr val="tx1"/>
                </a:solidFill>
              </a:rPr>
              <a:t>(2)</a:t>
            </a:r>
            <a:r>
              <a:rPr lang="ko-KR" altLang="en-US" sz="2000" b="1" dirty="0" smtClean="0">
                <a:solidFill>
                  <a:schemeClr val="tx1"/>
                </a:solidFill>
              </a:rPr>
              <a:t> </a:t>
            </a:r>
            <a:endParaRPr lang="ko-KR" altLang="en-US" sz="2000" b="1" dirty="0">
              <a:solidFill>
                <a:schemeClr val="tx1"/>
              </a:solidFill>
            </a:endParaRPr>
          </a:p>
        </p:txBody>
      </p:sp>
      <p:sp>
        <p:nvSpPr>
          <p:cNvPr id="3" name="모서리가 둥근 직사각형 2"/>
          <p:cNvSpPr/>
          <p:nvPr/>
        </p:nvSpPr>
        <p:spPr>
          <a:xfrm>
            <a:off x="755576" y="4581524"/>
            <a:ext cx="7416824" cy="151177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noAutofit/>
          </a:bodyPr>
          <a:lstStyle/>
          <a:p>
            <a:pPr algn="ctr">
              <a:lnSpc>
                <a:spcPct val="200000"/>
              </a:lnSpc>
            </a:pPr>
            <a:r>
              <a:rPr lang="ko-KR" altLang="en-US" sz="2000" b="1" dirty="0" smtClean="0"/>
              <a:t>소셜미션을 어떻게 </a:t>
            </a:r>
            <a:r>
              <a:rPr lang="ko-KR" altLang="en-US" sz="2000" b="1" dirty="0"/>
              <a:t>내재화 할 </a:t>
            </a:r>
            <a:r>
              <a:rPr lang="ko-KR" altLang="en-US" sz="2000" b="1" dirty="0" smtClean="0"/>
              <a:t>것인가에 </a:t>
            </a:r>
            <a:r>
              <a:rPr lang="ko-KR" altLang="en-US" sz="2000" b="1" dirty="0"/>
              <a:t>대한 </a:t>
            </a:r>
          </a:p>
          <a:p>
            <a:pPr algn="ctr">
              <a:lnSpc>
                <a:spcPct val="200000"/>
              </a:lnSpc>
            </a:pPr>
            <a:r>
              <a:rPr lang="ko-KR" altLang="en-US" sz="2000" b="1" dirty="0"/>
              <a:t>구체적인 계획과 실행이 요구됨 </a:t>
            </a:r>
          </a:p>
        </p:txBody>
      </p:sp>
    </p:spTree>
    <p:extLst>
      <p:ext uri="{BB962C8B-B14F-4D97-AF65-F5344CB8AC3E}">
        <p14:creationId xmlns:p14="http://schemas.microsoft.com/office/powerpoint/2010/main" val="3774006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사회적기업</a:t>
            </a:r>
            <a:r>
              <a:rPr lang="ko-KR" altLang="en-US" dirty="0"/>
              <a:t> 인큐베이터의 역할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37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Picture 2" descr="C:\Users\위현진\AppData\Local\Microsoft\Windows\Temporary Internet Files\Content.IE5\OLO3FC6Q\MC900441760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99592" y="980728"/>
            <a:ext cx="6669786" cy="5588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직사각형 5"/>
          <p:cNvSpPr/>
          <p:nvPr/>
        </p:nvSpPr>
        <p:spPr>
          <a:xfrm>
            <a:off x="2363482" y="2132856"/>
            <a:ext cx="4512774" cy="25853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ko-KR" altLang="en-US" sz="3600" kern="0" spc="-150" dirty="0" smtClean="0">
                <a:gradFill flip="none" rotWithShape="1">
                  <a:gsLst>
                    <a:gs pos="0">
                      <a:sysClr val="window" lastClr="FFFFFF"/>
                    </a:gs>
                    <a:gs pos="30000">
                      <a:srgbClr val="FFFF99"/>
                    </a:gs>
                    <a:gs pos="70000">
                      <a:srgbClr val="FF9201"/>
                    </a:gs>
                  </a:gsLst>
                  <a:lin ang="5400000" scaled="1"/>
                  <a:tileRect/>
                </a:gradFill>
                <a:effectLst>
                  <a:glow rad="139700">
                    <a:srgbClr val="000000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Arial" pitchFamily="34" charset="0"/>
              </a:rPr>
              <a:t>여러분이 생각하는</a:t>
            </a:r>
            <a:endParaRPr kumimoji="1" lang="en-US" altLang="ko-KR" sz="3600" kern="0" spc="-150" dirty="0" smtClean="0">
              <a:gradFill flip="none" rotWithShape="1">
                <a:gsLst>
                  <a:gs pos="0">
                    <a:sysClr val="window" lastClr="FFFFFF"/>
                  </a:gs>
                  <a:gs pos="30000">
                    <a:srgbClr val="FFFF99"/>
                  </a:gs>
                  <a:gs pos="70000">
                    <a:srgbClr val="FF9201"/>
                  </a:gs>
                </a:gsLst>
                <a:lin ang="5400000" scaled="1"/>
                <a:tileRect/>
              </a:gradFill>
              <a:effectLst>
                <a:glow rad="139700">
                  <a:srgbClr val="000000">
                    <a:satMod val="175000"/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r>
              <a:rPr kumimoji="1" lang="ko-KR" altLang="en-US" sz="3600" kern="0" spc="-150" dirty="0" err="1" smtClean="0">
                <a:gradFill flip="none" rotWithShape="1">
                  <a:gsLst>
                    <a:gs pos="0">
                      <a:sysClr val="window" lastClr="FFFFFF"/>
                    </a:gs>
                    <a:gs pos="30000">
                      <a:srgbClr val="FFFF99"/>
                    </a:gs>
                    <a:gs pos="70000">
                      <a:srgbClr val="FF9201"/>
                    </a:gs>
                  </a:gsLst>
                  <a:lin ang="5400000" scaled="1"/>
                  <a:tileRect/>
                </a:gradFill>
                <a:effectLst>
                  <a:glow rad="139700">
                    <a:srgbClr val="000000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Arial" pitchFamily="34" charset="0"/>
              </a:rPr>
              <a:t>사회적기업</a:t>
            </a:r>
            <a:r>
              <a:rPr kumimoji="1" lang="ko-KR" altLang="en-US" sz="3600" kern="0" spc="-150" dirty="0" smtClean="0">
                <a:gradFill flip="none" rotWithShape="1">
                  <a:gsLst>
                    <a:gs pos="0">
                      <a:sysClr val="window" lastClr="FFFFFF"/>
                    </a:gs>
                    <a:gs pos="30000">
                      <a:srgbClr val="FFFF99"/>
                    </a:gs>
                    <a:gs pos="70000">
                      <a:srgbClr val="FF9201"/>
                    </a:gs>
                  </a:gsLst>
                  <a:lin ang="5400000" scaled="1"/>
                  <a:tileRect/>
                </a:gradFill>
                <a:effectLst>
                  <a:glow rad="139700">
                    <a:srgbClr val="000000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Arial" pitchFamily="34" charset="0"/>
              </a:rPr>
              <a:t> 인큐베이터의</a:t>
            </a:r>
            <a:endParaRPr kumimoji="1" lang="en-US" altLang="ko-KR" sz="3600" kern="0" spc="-150" dirty="0" smtClean="0">
              <a:gradFill flip="none" rotWithShape="1">
                <a:gsLst>
                  <a:gs pos="0">
                    <a:sysClr val="window" lastClr="FFFFFF"/>
                  </a:gs>
                  <a:gs pos="30000">
                    <a:srgbClr val="FFFF99"/>
                  </a:gs>
                  <a:gs pos="70000">
                    <a:srgbClr val="FF9201"/>
                  </a:gs>
                </a:gsLst>
                <a:lin ang="5400000" scaled="1"/>
                <a:tileRect/>
              </a:gradFill>
              <a:effectLst>
                <a:glow rad="139700">
                  <a:srgbClr val="000000">
                    <a:satMod val="175000"/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r>
              <a:rPr kumimoji="1" lang="ko-KR" altLang="en-US" sz="3600" kern="0" spc="-150" dirty="0" smtClean="0">
                <a:gradFill flip="none" rotWithShape="1">
                  <a:gsLst>
                    <a:gs pos="0">
                      <a:sysClr val="window" lastClr="FFFFFF"/>
                    </a:gs>
                    <a:gs pos="30000">
                      <a:srgbClr val="FFFF99"/>
                    </a:gs>
                    <a:gs pos="70000">
                      <a:srgbClr val="FF9201"/>
                    </a:gs>
                  </a:gsLst>
                  <a:lin ang="5400000" scaled="1"/>
                  <a:tileRect/>
                </a:gradFill>
                <a:effectLst>
                  <a:glow rad="139700">
                    <a:srgbClr val="000000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Arial" pitchFamily="34" charset="0"/>
              </a:rPr>
              <a:t>역할은 무엇인가요</a:t>
            </a:r>
            <a:r>
              <a:rPr kumimoji="1" lang="en-US" altLang="ko-KR" sz="3600" kern="0" spc="-150" dirty="0" smtClean="0">
                <a:gradFill flip="none" rotWithShape="1">
                  <a:gsLst>
                    <a:gs pos="0">
                      <a:sysClr val="window" lastClr="FFFFFF"/>
                    </a:gs>
                    <a:gs pos="30000">
                      <a:srgbClr val="FFFF99"/>
                    </a:gs>
                    <a:gs pos="70000">
                      <a:srgbClr val="FF9201"/>
                    </a:gs>
                  </a:gsLst>
                  <a:lin ang="5400000" scaled="1"/>
                  <a:tileRect/>
                </a:gradFill>
                <a:effectLst>
                  <a:glow rad="139700">
                    <a:srgbClr val="000000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Arial" pitchFamily="34" charset="0"/>
              </a:rPr>
              <a:t>?</a:t>
            </a:r>
            <a:endParaRPr lang="ko-KR" altLang="en-US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259756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3999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4247964" y="6520259"/>
            <a:ext cx="648072" cy="365125"/>
          </a:xfrm>
        </p:spPr>
        <p:txBody>
          <a:bodyPr/>
          <a:lstStyle/>
          <a:p>
            <a:fld id="{7EF2B13C-EE0B-44DC-85D1-2864BFF8F9B8}" type="slidenum">
              <a:rPr lang="ko-KR" altLang="en-US" smtClean="0"/>
              <a:pPr/>
              <a:t>38</a:t>
            </a:fld>
            <a:endParaRPr lang="ko-KR" altLang="en-US"/>
          </a:p>
        </p:txBody>
      </p:sp>
      <p:sp>
        <p:nvSpPr>
          <p:cNvPr id="5" name="양쪽 모서리가 둥근 사각형 3"/>
          <p:cNvSpPr/>
          <p:nvPr/>
        </p:nvSpPr>
        <p:spPr>
          <a:xfrm>
            <a:off x="287524" y="1124744"/>
            <a:ext cx="8568952" cy="5348875"/>
          </a:xfrm>
          <a:prstGeom prst="round2SameRect">
            <a:avLst>
              <a:gd name="adj1" fmla="val 9215"/>
              <a:gd name="adj2" fmla="val 0"/>
            </a:avLst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457200" y="1628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algn="ctr"/>
            <a:r>
              <a:rPr lang="ko-KR" altLang="en-US" b="1" dirty="0" err="1" smtClean="0">
                <a:solidFill>
                  <a:schemeClr val="tx1"/>
                </a:solidFill>
                <a:latin typeface="+mj-ea"/>
                <a:ea typeface="+mj-ea"/>
                <a:cs typeface="나눔고딕"/>
              </a:rPr>
              <a:t>사회적기업</a:t>
            </a:r>
            <a:r>
              <a:rPr lang="ko-KR" altLang="en-US" b="1" dirty="0" smtClean="0">
                <a:solidFill>
                  <a:schemeClr val="tx1"/>
                </a:solidFill>
                <a:latin typeface="+mj-ea"/>
                <a:ea typeface="+mj-ea"/>
                <a:cs typeface="나눔고딕"/>
              </a:rPr>
              <a:t> 인큐베이터의 역할</a:t>
            </a:r>
            <a:endParaRPr lang="en-US" b="1" dirty="0">
              <a:solidFill>
                <a:schemeClr val="tx1"/>
              </a:solidFill>
              <a:latin typeface="+mj-ea"/>
              <a:ea typeface="+mj-ea"/>
              <a:cs typeface="나눔고딕"/>
            </a:endParaRPr>
          </a:p>
        </p:txBody>
      </p:sp>
      <p:cxnSp>
        <p:nvCxnSpPr>
          <p:cNvPr id="7" name="Straight Connector 8"/>
          <p:cNvCxnSpPr/>
          <p:nvPr/>
        </p:nvCxnSpPr>
        <p:spPr>
          <a:xfrm>
            <a:off x="1979712" y="2600895"/>
            <a:ext cx="5288040" cy="0"/>
          </a:xfrm>
          <a:prstGeom prst="line">
            <a:avLst/>
          </a:prstGeom>
          <a:ln w="19050" cmpd="sng">
            <a:solidFill>
              <a:schemeClr val="tx1">
                <a:lumMod val="75000"/>
                <a:lumOff val="25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" name="Rectangle 11"/>
          <p:cNvSpPr/>
          <p:nvPr/>
        </p:nvSpPr>
        <p:spPr>
          <a:xfrm>
            <a:off x="457200" y="2987811"/>
            <a:ext cx="8229600" cy="1739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ko-KR" altLang="en-US" sz="3600" b="1" dirty="0" smtClean="0">
                <a:solidFill>
                  <a:prstClr val="black"/>
                </a:solidFill>
              </a:rPr>
              <a:t>내가 생각하는 </a:t>
            </a:r>
            <a:r>
              <a:rPr lang="en-US" altLang="ko-KR" sz="3600" b="1" dirty="0">
                <a:solidFill>
                  <a:prstClr val="black"/>
                </a:solidFill>
              </a:rPr>
              <a:t/>
            </a:r>
            <a:br>
              <a:rPr lang="en-US" altLang="ko-KR" sz="3600" b="1" dirty="0">
                <a:solidFill>
                  <a:prstClr val="black"/>
                </a:solidFill>
              </a:rPr>
            </a:br>
            <a:r>
              <a:rPr lang="ko-KR" altLang="en-US" sz="4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ko-KR" altLang="en-US" sz="40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사회적기업</a:t>
            </a:r>
            <a:r>
              <a:rPr lang="ko-KR" altLang="en-US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ko-KR" altLang="en-US" sz="4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인큐베이터는 </a:t>
            </a:r>
            <a:r>
              <a:rPr lang="en-US" altLang="ko-KR" sz="4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OOO</a:t>
            </a:r>
            <a:r>
              <a:rPr lang="ko-KR" altLang="en-US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이</a:t>
            </a:r>
            <a:r>
              <a:rPr lang="ko-KR" altLang="en-US" sz="4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다</a:t>
            </a:r>
            <a:r>
              <a:rPr lang="en-US" altLang="ko-KR" sz="4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.”</a:t>
            </a:r>
            <a:endParaRPr lang="en-US" altLang="ko-KR" sz="40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20474" y="1124744"/>
            <a:ext cx="13885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/>
              <a:t>소요시간 </a:t>
            </a:r>
            <a:r>
              <a:rPr lang="en-US" altLang="ko-KR" sz="1400" b="1" dirty="0" smtClean="0"/>
              <a:t>:</a:t>
            </a:r>
            <a:r>
              <a:rPr lang="ko-KR" altLang="en-US" sz="1400" b="1" dirty="0"/>
              <a:t> </a:t>
            </a:r>
            <a:r>
              <a:rPr lang="en-US" altLang="ko-KR" sz="1400" b="1" dirty="0" smtClean="0"/>
              <a:t>5min</a:t>
            </a:r>
            <a:endParaRPr lang="en-US" sz="1400" b="1" dirty="0"/>
          </a:p>
        </p:txBody>
      </p:sp>
      <p:pic>
        <p:nvPicPr>
          <p:cNvPr id="10" name="Picture 2" descr="C:\Users\위현진\AppData\Local\Microsoft\Windows\Temporary Internet Files\Content.IE5\QXLNBWJK\MC900433921[1].png">
            <a:hlinkClick r:id="rId4" action="ppaction://program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7724" y="918220"/>
            <a:ext cx="638572" cy="63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803232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활동</a:t>
            </a:r>
            <a:r>
              <a:rPr lang="en-US" altLang="en-US" dirty="0" smtClean="0"/>
              <a:t> </a:t>
            </a:r>
            <a:r>
              <a:rPr lang="en-US" altLang="en-US" dirty="0"/>
              <a:t>: </a:t>
            </a:r>
            <a:r>
              <a:rPr lang="ko-KR" altLang="en-US" dirty="0" err="1"/>
              <a:t>사회적기업</a:t>
            </a:r>
            <a:r>
              <a:rPr lang="ko-KR" altLang="en-US" dirty="0"/>
              <a:t> 인큐베이터의 역할</a:t>
            </a:r>
          </a:p>
        </p:txBody>
      </p:sp>
      <p:sp>
        <p:nvSpPr>
          <p:cNvPr id="4" name="양쪽 모서리가 둥근 사각형 3"/>
          <p:cNvSpPr/>
          <p:nvPr/>
        </p:nvSpPr>
        <p:spPr>
          <a:xfrm>
            <a:off x="287524" y="1988840"/>
            <a:ext cx="8568952" cy="4464496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64390" y="2826796"/>
            <a:ext cx="8229600" cy="124355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1pPr>
            <a:lvl2pPr marL="4572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2pPr>
            <a:lvl3pPr marL="9144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3pPr>
            <a:lvl4pPr marL="13716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4pPr>
            <a:lvl5pPr marL="18288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600" smtClean="0"/>
              <a:t>가벼운 </a:t>
            </a:r>
            <a:r>
              <a:rPr lang="en-US" altLang="ko-KR" sz="2600" smtClean="0"/>
              <a:t>‘</a:t>
            </a:r>
            <a:r>
              <a:rPr lang="ko-KR" altLang="en-US" sz="2600" smtClean="0"/>
              <a:t>사회적기업 인큐베이터 인터뷰</a:t>
            </a:r>
            <a:r>
              <a:rPr lang="en-US" altLang="ko-KR" sz="2600" smtClean="0"/>
              <a:t>’</a:t>
            </a:r>
            <a:r>
              <a:rPr lang="ko-KR" altLang="en-US" sz="2600" smtClean="0"/>
              <a:t>를 위해 </a:t>
            </a:r>
            <a:r>
              <a:rPr lang="en-US" altLang="ko-KR" sz="2600" smtClean="0"/>
              <a:t/>
            </a:r>
            <a:br>
              <a:rPr lang="en-US" altLang="ko-KR" sz="2600" smtClean="0"/>
            </a:br>
            <a:r>
              <a:rPr lang="en-US" altLang="ko-KR" sz="2600" smtClean="0"/>
              <a:t>2</a:t>
            </a:r>
            <a:r>
              <a:rPr lang="ko-KR" altLang="en-US" sz="2600" smtClean="0"/>
              <a:t>인 </a:t>
            </a:r>
            <a:r>
              <a:rPr lang="en-US" altLang="ko-KR" sz="2600" smtClean="0"/>
              <a:t>1</a:t>
            </a:r>
            <a:r>
              <a:rPr lang="ko-KR" altLang="en-US" sz="2600" smtClean="0"/>
              <a:t>조로 팀을 구성하세요</a:t>
            </a:r>
            <a:r>
              <a:rPr lang="en-US" altLang="ko-KR" sz="2600" smtClean="0"/>
              <a:t>.</a:t>
            </a:r>
          </a:p>
          <a:p>
            <a:r>
              <a:rPr lang="ko-KR" altLang="en-US" sz="2600" smtClean="0"/>
              <a:t>인터뷰를 위한 인터뷰어와 인터뷰이를 정하세요</a:t>
            </a:r>
            <a:r>
              <a:rPr lang="en-US" altLang="ko-KR" sz="2600" smtClean="0"/>
              <a:t>.</a:t>
            </a:r>
            <a:endParaRPr lang="ko-KR" altLang="en-US" sz="2600" dirty="0" err="1" smtClean="0"/>
          </a:p>
        </p:txBody>
      </p:sp>
      <p:pic>
        <p:nvPicPr>
          <p:cNvPr id="6" name="Picture 6" descr="http://etc-mysitemyway.s3.amazonaws.com/icons/legacy-previews/icons/matte-blue-and-white-square-icons-people-things/117739-matte-blue-and-white-square-icon-people-things-people-couple-sc44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9" t="11949" r="9931" b="14224"/>
          <a:stretch/>
        </p:blipFill>
        <p:spPr bwMode="auto">
          <a:xfrm>
            <a:off x="2956760" y="4243864"/>
            <a:ext cx="2592288" cy="2356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양쪽 모서리가 둥근 사각형 6"/>
          <p:cNvSpPr/>
          <p:nvPr/>
        </p:nvSpPr>
        <p:spPr>
          <a:xfrm>
            <a:off x="294714" y="1988840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>
                <a:solidFill>
                  <a:prstClr val="white"/>
                </a:solidFill>
              </a:rPr>
              <a:t>STEP 1.</a:t>
            </a:r>
            <a:endParaRPr lang="ko-KR" altLang="en-US" sz="2800" b="1" dirty="0">
              <a:solidFill>
                <a:prstClr val="white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27272" y="1988840"/>
            <a:ext cx="13885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/>
              <a:t>소요시간 </a:t>
            </a:r>
            <a:r>
              <a:rPr lang="en-US" altLang="ko-KR" sz="1400" b="1" dirty="0" smtClean="0"/>
              <a:t>:</a:t>
            </a:r>
            <a:r>
              <a:rPr lang="ko-KR" altLang="en-US" sz="1400" b="1" dirty="0"/>
              <a:t> </a:t>
            </a:r>
            <a:r>
              <a:rPr lang="en-US" altLang="ko-KR" sz="1400" b="1" dirty="0" smtClean="0"/>
              <a:t>1min</a:t>
            </a:r>
            <a:endParaRPr lang="en-US" sz="1400" b="1" dirty="0"/>
          </a:p>
        </p:txBody>
      </p:sp>
      <p:pic>
        <p:nvPicPr>
          <p:cNvPr id="9" name="Picture 2" descr="C:\Users\위현진\AppData\Local\Microsoft\Windows\Temporary Internet Files\Content.IE5\QXLNBWJK\MC900433921[1].png">
            <a:hlinkClick r:id="rId4" action="ppaction://program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522" y="1782316"/>
            <a:ext cx="638572" cy="63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46511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ko-KR" altLang="en-US" smtClean="0"/>
              <a:t>만남의 광장</a:t>
            </a:r>
          </a:p>
        </p:txBody>
      </p:sp>
      <p:sp>
        <p:nvSpPr>
          <p:cNvPr id="2" name="텍스트 개체 틀 1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755650" y="1268413"/>
            <a:ext cx="3384550" cy="369887"/>
          </a:xfrm>
          <a:prstGeom prst="rect">
            <a:avLst/>
          </a:prstGeom>
          <a:solidFill>
            <a:srgbClr val="324770"/>
          </a:solidFill>
          <a:ln w="38100" algn="ctr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kern="0" dirty="0" smtClean="0">
                <a:solidFill>
                  <a:srgbClr val="FFFFFF"/>
                </a:solidFill>
                <a:latin typeface="+mn-ea"/>
              </a:rPr>
              <a:t>희망인사 </a:t>
            </a:r>
            <a:r>
              <a:rPr lang="ko-KR" altLang="en-US" b="1" kern="0" dirty="0">
                <a:solidFill>
                  <a:srgbClr val="FFFFFF"/>
                </a:solidFill>
                <a:latin typeface="+mn-ea"/>
              </a:rPr>
              <a:t>나누기 </a:t>
            </a:r>
          </a:p>
        </p:txBody>
      </p:sp>
      <p:sp>
        <p:nvSpPr>
          <p:cNvPr id="221188" name="TextBox 5"/>
          <p:cNvSpPr txBox="1">
            <a:spLocks noChangeArrowheads="1"/>
          </p:cNvSpPr>
          <p:nvPr/>
        </p:nvSpPr>
        <p:spPr bwMode="auto">
          <a:xfrm>
            <a:off x="684213" y="1773238"/>
            <a:ext cx="7848600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>
              <a:lnSpc>
                <a:spcPct val="120000"/>
              </a:lnSpc>
              <a:buFont typeface="Wingdings" pitchFamily="2" charset="2"/>
              <a:buChar char="Ø"/>
            </a:pPr>
            <a:r>
              <a:rPr kumimoji="0" lang="ko-KR" altLang="en-US" dirty="0" smtClean="0">
                <a:solidFill>
                  <a:srgbClr val="000000"/>
                </a:solidFill>
                <a:latin typeface="+mn-ea"/>
                <a:ea typeface="+mn-ea"/>
              </a:rPr>
              <a:t> 나를 소개하는 단어가 무엇인지 </a:t>
            </a:r>
            <a:r>
              <a:rPr kumimoji="0" lang="ko-KR" altLang="en-US" dirty="0">
                <a:solidFill>
                  <a:srgbClr val="000000"/>
                </a:solidFill>
                <a:latin typeface="+mn-ea"/>
                <a:ea typeface="+mn-ea"/>
              </a:rPr>
              <a:t>생각해 보십시오</a:t>
            </a:r>
            <a:r>
              <a:rPr kumimoji="0" lang="en-US" altLang="ko-KR" dirty="0">
                <a:solidFill>
                  <a:srgbClr val="000000"/>
                </a:solidFill>
                <a:latin typeface="+mn-ea"/>
                <a:ea typeface="+mn-ea"/>
              </a:rPr>
              <a:t>. 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Char char="Ø"/>
            </a:pPr>
            <a:r>
              <a:rPr kumimoji="0" lang="ko-KR" altLang="en-US" dirty="0">
                <a:solidFill>
                  <a:srgbClr val="000000"/>
                </a:solidFill>
                <a:latin typeface="+mn-ea"/>
                <a:ea typeface="+mn-ea"/>
              </a:rPr>
              <a:t> </a:t>
            </a:r>
            <a:r>
              <a:rPr kumimoji="0" lang="ko-KR" altLang="en-US" dirty="0" smtClean="0">
                <a:solidFill>
                  <a:srgbClr val="000000"/>
                </a:solidFill>
                <a:latin typeface="+mn-ea"/>
                <a:ea typeface="+mn-ea"/>
              </a:rPr>
              <a:t>나를 소개하는 별명을 명찰 옆에 간단히 </a:t>
            </a:r>
            <a:r>
              <a:rPr kumimoji="0" lang="ko-KR" altLang="en-US" dirty="0">
                <a:solidFill>
                  <a:srgbClr val="000000"/>
                </a:solidFill>
                <a:latin typeface="+mn-ea"/>
                <a:ea typeface="+mn-ea"/>
              </a:rPr>
              <a:t>적어주십시오</a:t>
            </a:r>
            <a:r>
              <a:rPr kumimoji="0" lang="en-US" altLang="ko-KR" dirty="0">
                <a:solidFill>
                  <a:srgbClr val="000000"/>
                </a:solidFill>
                <a:latin typeface="+mn-ea"/>
                <a:ea typeface="+mn-ea"/>
              </a:rPr>
              <a:t>. </a:t>
            </a:r>
            <a:endParaRPr kumimoji="0" lang="ko-KR" altLang="en-US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grpSp>
        <p:nvGrpSpPr>
          <p:cNvPr id="221189" name="그룹 9"/>
          <p:cNvGrpSpPr>
            <a:grpSpLocks/>
          </p:cNvGrpSpPr>
          <p:nvPr/>
        </p:nvGrpSpPr>
        <p:grpSpPr bwMode="auto">
          <a:xfrm>
            <a:off x="1116013" y="2708275"/>
            <a:ext cx="6985000" cy="3074988"/>
            <a:chOff x="1187624" y="2636912"/>
            <a:chExt cx="6984776" cy="3074467"/>
          </a:xfrm>
        </p:grpSpPr>
        <p:pic>
          <p:nvPicPr>
            <p:cNvPr id="221198" name="Picture 7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1640" y="2636912"/>
              <a:ext cx="6840760" cy="3074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1187624" y="2708338"/>
              <a:ext cx="6840318" cy="2880824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altLang="ko-KR" sz="2800" dirty="0">
                <a:solidFill>
                  <a:prstClr val="black"/>
                </a:solidFill>
                <a:latin typeface="+mn-ea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solidFill>
                    <a:prstClr val="black"/>
                  </a:solidFill>
                  <a:latin typeface="+mn-ea"/>
                </a:rPr>
                <a:t>“ </a:t>
              </a:r>
              <a:r>
                <a:rPr kumimoji="0" lang="ko-KR" altLang="en-US" sz="2800" dirty="0" err="1">
                  <a:solidFill>
                    <a:prstClr val="black"/>
                  </a:solidFill>
                  <a:latin typeface="+mn-ea"/>
                </a:rPr>
                <a:t>에브리데이</a:t>
              </a:r>
              <a:r>
                <a:rPr kumimoji="0" lang="ko-KR" altLang="en-US" sz="2800" dirty="0">
                  <a:solidFill>
                    <a:prstClr val="black"/>
                  </a:solidFill>
                  <a:latin typeface="+mn-ea"/>
                </a:rPr>
                <a:t> 스마일</a:t>
              </a:r>
              <a:r>
                <a:rPr kumimoji="0" lang="en-US" altLang="ko-KR" sz="2800" dirty="0">
                  <a:solidFill>
                    <a:prstClr val="black"/>
                  </a:solidFill>
                  <a:latin typeface="+mn-ea"/>
                </a:rPr>
                <a:t>”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altLang="ko-KR" sz="4000" dirty="0">
                <a:solidFill>
                  <a:prstClr val="black"/>
                </a:solidFill>
                <a:latin typeface="+mn-ea"/>
              </a:endParaRPr>
            </a:p>
            <a:p>
              <a:pPr lvl="0" algn="ctr" defTabSz="457271" latinLnBrk="0">
                <a:defRPr/>
              </a:pPr>
              <a:r>
                <a:rPr lang="ko-KR" altLang="en-US" sz="4000" b="1" dirty="0">
                  <a:solidFill>
                    <a:prstClr val="black"/>
                  </a:solidFill>
                </a:rPr>
                <a:t> 김        영        </a:t>
              </a:r>
              <a:r>
                <a:rPr lang="ko-KR" altLang="en-US" sz="4000" b="1" dirty="0" err="1">
                  <a:solidFill>
                    <a:prstClr val="black"/>
                  </a:solidFill>
                </a:rPr>
                <a:t>희</a:t>
              </a:r>
              <a:endParaRPr lang="en-US" altLang="ko-KR" sz="4000" b="1" dirty="0">
                <a:solidFill>
                  <a:prstClr val="black"/>
                </a:solidFill>
              </a:endParaRPr>
            </a:p>
            <a:p>
              <a:pPr lvl="0" algn="ctr" defTabSz="457271" latinLnBrk="0">
                <a:defRPr/>
              </a:pPr>
              <a:r>
                <a:rPr lang="en-US" altLang="ko-KR" sz="4000" b="1" dirty="0">
                  <a:solidFill>
                    <a:prstClr val="black"/>
                  </a:solidFill>
                </a:rPr>
                <a:t>(</a:t>
              </a:r>
              <a:r>
                <a:rPr lang="ko-KR" altLang="en-US" sz="4000" b="1" dirty="0" err="1">
                  <a:solidFill>
                    <a:prstClr val="black"/>
                  </a:solidFill>
                </a:rPr>
                <a:t>앙대여</a:t>
              </a:r>
              <a:r>
                <a:rPr lang="en-US" altLang="ko-KR" sz="4000" b="1" dirty="0">
                  <a:solidFill>
                    <a:prstClr val="black"/>
                  </a:solidFill>
                </a:rPr>
                <a:t>)</a:t>
              </a:r>
            </a:p>
          </p:txBody>
        </p:sp>
      </p:grpSp>
      <p:pic>
        <p:nvPicPr>
          <p:cNvPr id="22537" name="Picture 9" descr="C:\Users\위현진\AppData\Local\Microsoft\Windows\Temporary Internet Files\Content.IE5\9U15EX0P\MC900441310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2636838"/>
            <a:ext cx="1655763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자유형 13"/>
          <p:cNvSpPr/>
          <p:nvPr/>
        </p:nvSpPr>
        <p:spPr>
          <a:xfrm>
            <a:off x="2411760" y="2852440"/>
            <a:ext cx="3960440" cy="1152128"/>
          </a:xfrm>
          <a:custGeom>
            <a:avLst/>
            <a:gdLst>
              <a:gd name="connsiteX0" fmla="*/ 0 w 3960440"/>
              <a:gd name="connsiteY0" fmla="*/ 192025 h 1152128"/>
              <a:gd name="connsiteX1" fmla="*/ 56243 w 3960440"/>
              <a:gd name="connsiteY1" fmla="*/ 56243 h 1152128"/>
              <a:gd name="connsiteX2" fmla="*/ 192025 w 3960440"/>
              <a:gd name="connsiteY2" fmla="*/ 0 h 1152128"/>
              <a:gd name="connsiteX3" fmla="*/ 3768415 w 3960440"/>
              <a:gd name="connsiteY3" fmla="*/ 0 h 1152128"/>
              <a:gd name="connsiteX4" fmla="*/ 3904197 w 3960440"/>
              <a:gd name="connsiteY4" fmla="*/ 56243 h 1152128"/>
              <a:gd name="connsiteX5" fmla="*/ 3960440 w 3960440"/>
              <a:gd name="connsiteY5" fmla="*/ 192025 h 1152128"/>
              <a:gd name="connsiteX6" fmla="*/ 3960440 w 3960440"/>
              <a:gd name="connsiteY6" fmla="*/ 960103 h 1152128"/>
              <a:gd name="connsiteX7" fmla="*/ 3904197 w 3960440"/>
              <a:gd name="connsiteY7" fmla="*/ 1095885 h 1152128"/>
              <a:gd name="connsiteX8" fmla="*/ 3768415 w 3960440"/>
              <a:gd name="connsiteY8" fmla="*/ 1152128 h 1152128"/>
              <a:gd name="connsiteX9" fmla="*/ 192025 w 3960440"/>
              <a:gd name="connsiteY9" fmla="*/ 1152128 h 1152128"/>
              <a:gd name="connsiteX10" fmla="*/ 56243 w 3960440"/>
              <a:gd name="connsiteY10" fmla="*/ 1095885 h 1152128"/>
              <a:gd name="connsiteX11" fmla="*/ 0 w 3960440"/>
              <a:gd name="connsiteY11" fmla="*/ 960103 h 1152128"/>
              <a:gd name="connsiteX12" fmla="*/ 0 w 3960440"/>
              <a:gd name="connsiteY12" fmla="*/ 192025 h 1152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960440" h="1152128">
                <a:moveTo>
                  <a:pt x="0" y="192025"/>
                </a:moveTo>
                <a:cubicBezTo>
                  <a:pt x="0" y="141097"/>
                  <a:pt x="20231" y="92254"/>
                  <a:pt x="56243" y="56243"/>
                </a:cubicBezTo>
                <a:cubicBezTo>
                  <a:pt x="92255" y="20231"/>
                  <a:pt x="141097" y="0"/>
                  <a:pt x="192025" y="0"/>
                </a:cubicBezTo>
                <a:lnTo>
                  <a:pt x="3768415" y="0"/>
                </a:lnTo>
                <a:cubicBezTo>
                  <a:pt x="3819343" y="0"/>
                  <a:pt x="3868186" y="20231"/>
                  <a:pt x="3904197" y="56243"/>
                </a:cubicBezTo>
                <a:cubicBezTo>
                  <a:pt x="3940209" y="92255"/>
                  <a:pt x="3960440" y="141097"/>
                  <a:pt x="3960440" y="192025"/>
                </a:cubicBezTo>
                <a:lnTo>
                  <a:pt x="3960440" y="960103"/>
                </a:lnTo>
                <a:cubicBezTo>
                  <a:pt x="3960440" y="1011031"/>
                  <a:pt x="3940209" y="1059874"/>
                  <a:pt x="3904197" y="1095885"/>
                </a:cubicBezTo>
                <a:cubicBezTo>
                  <a:pt x="3868185" y="1131897"/>
                  <a:pt x="3819343" y="1152128"/>
                  <a:pt x="3768415" y="1152128"/>
                </a:cubicBezTo>
                <a:lnTo>
                  <a:pt x="192025" y="1152128"/>
                </a:lnTo>
                <a:cubicBezTo>
                  <a:pt x="141097" y="1152128"/>
                  <a:pt x="92254" y="1131897"/>
                  <a:pt x="56243" y="1095885"/>
                </a:cubicBezTo>
                <a:cubicBezTo>
                  <a:pt x="20231" y="1059873"/>
                  <a:pt x="0" y="1011031"/>
                  <a:pt x="0" y="960103"/>
                </a:cubicBezTo>
                <a:lnTo>
                  <a:pt x="0" y="192025"/>
                </a:lnTo>
                <a:close/>
              </a:path>
            </a:pathLst>
          </a:cu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3600" b="1" dirty="0">
                <a:solidFill>
                  <a:prstClr val="black"/>
                </a:solidFill>
                <a:effectLst>
                  <a:glow rad="139700">
                    <a:srgbClr val="F79646">
                      <a:satMod val="175000"/>
                      <a:alpha val="40000"/>
                    </a:srgbClr>
                  </a:glow>
                </a:effectLst>
                <a:latin typeface="+mn-ea"/>
              </a:rPr>
              <a:t>기억하기 쉽게</a:t>
            </a:r>
            <a:endParaRPr lang="en-US" altLang="ko-KR" sz="3600" b="1" dirty="0">
              <a:solidFill>
                <a:prstClr val="black"/>
              </a:solidFill>
              <a:effectLst>
                <a:glow rad="139700">
                  <a:srgbClr val="F79646">
                    <a:satMod val="175000"/>
                    <a:alpha val="40000"/>
                  </a:srgbClr>
                </a:glow>
              </a:effectLst>
              <a:latin typeface="+mn-ea"/>
            </a:endParaRPr>
          </a:p>
          <a:p>
            <a:pPr algn="ctr">
              <a:defRPr/>
            </a:pPr>
            <a:r>
              <a:rPr lang="ko-KR" altLang="en-US" sz="3600" b="1" dirty="0">
                <a:solidFill>
                  <a:prstClr val="black"/>
                </a:solidFill>
                <a:effectLst>
                  <a:glow rad="139700">
                    <a:srgbClr val="F79646">
                      <a:satMod val="175000"/>
                      <a:alpha val="40000"/>
                    </a:srgbClr>
                  </a:glow>
                </a:effectLst>
                <a:latin typeface="+mn-ea"/>
              </a:rPr>
              <a:t>인상적으로</a:t>
            </a:r>
            <a:r>
              <a:rPr lang="en-US" altLang="ko-KR" sz="3600" b="1" dirty="0">
                <a:solidFill>
                  <a:prstClr val="black"/>
                </a:solidFill>
                <a:effectLst>
                  <a:glow rad="139700">
                    <a:srgbClr val="F79646">
                      <a:satMod val="175000"/>
                      <a:alpha val="40000"/>
                    </a:srgbClr>
                  </a:glow>
                </a:effectLst>
                <a:latin typeface="+mn-ea"/>
              </a:rPr>
              <a:t>!</a:t>
            </a:r>
            <a:endParaRPr lang="ko-KR" altLang="en-US" sz="3600" b="1" dirty="0">
              <a:solidFill>
                <a:prstClr val="black"/>
              </a:solidFill>
              <a:effectLst>
                <a:glow rad="139700">
                  <a:srgbClr val="F79646">
                    <a:satMod val="175000"/>
                    <a:alpha val="40000"/>
                  </a:srgbClr>
                </a:glow>
              </a:effectLst>
              <a:latin typeface="+mn-ea"/>
            </a:endParaRPr>
          </a:p>
        </p:txBody>
      </p:sp>
      <p:pic>
        <p:nvPicPr>
          <p:cNvPr id="221192" name="그림 12" descr="1326691580_Business_People_0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513" y="116363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그림 14" descr="1326691630_Business People.png"/>
          <p:cNvPicPr>
            <a:picLocks noChangeAspect="1"/>
          </p:cNvPicPr>
          <p:nvPr/>
        </p:nvPicPr>
        <p:blipFill>
          <a:blip r:embed="rId6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841065" y="5949280"/>
            <a:ext cx="457200" cy="457200"/>
          </a:xfrm>
          <a:prstGeom prst="rect">
            <a:avLst/>
          </a:prstGeom>
        </p:spPr>
      </p:pic>
      <p:sp>
        <p:nvSpPr>
          <p:cNvPr id="221194" name="TextBox 5"/>
          <p:cNvSpPr txBox="1">
            <a:spLocks noChangeArrowheads="1"/>
          </p:cNvSpPr>
          <p:nvPr/>
        </p:nvSpPr>
        <p:spPr bwMode="auto">
          <a:xfrm>
            <a:off x="6227763" y="5918200"/>
            <a:ext cx="2808287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0" lang="ko-KR" altLang="en-US" dirty="0">
                <a:solidFill>
                  <a:srgbClr val="984807"/>
                </a:solidFill>
                <a:latin typeface="+mn-ea"/>
                <a:ea typeface="+mn-ea"/>
              </a:rPr>
              <a:t> </a:t>
            </a:r>
            <a:r>
              <a:rPr kumimoji="0" lang="ko-KR" altLang="en-US" dirty="0" smtClean="0">
                <a:solidFill>
                  <a:srgbClr val="984807"/>
                </a:solidFill>
                <a:latin typeface="+mn-ea"/>
                <a:ea typeface="+mn-ea"/>
              </a:rPr>
              <a:t>인상적인 소개를 </a:t>
            </a:r>
            <a:r>
              <a:rPr kumimoji="0" lang="ko-KR" altLang="en-US" dirty="0">
                <a:solidFill>
                  <a:srgbClr val="984807"/>
                </a:solidFill>
                <a:latin typeface="+mn-ea"/>
                <a:ea typeface="+mn-ea"/>
              </a:rPr>
              <a:t>찾아라</a:t>
            </a:r>
            <a:r>
              <a:rPr kumimoji="0" lang="en-US" altLang="ko-KR" dirty="0">
                <a:solidFill>
                  <a:srgbClr val="984807"/>
                </a:solidFill>
                <a:latin typeface="+mn-ea"/>
                <a:ea typeface="+mn-ea"/>
              </a:rPr>
              <a:t>!</a:t>
            </a:r>
            <a:endParaRPr kumimoji="0" lang="ko-KR" altLang="en-US" dirty="0">
              <a:solidFill>
                <a:srgbClr val="984807"/>
              </a:solidFill>
              <a:latin typeface="+mn-ea"/>
              <a:ea typeface="+mn-ea"/>
            </a:endParaRPr>
          </a:p>
        </p:txBody>
      </p:sp>
      <p:pic>
        <p:nvPicPr>
          <p:cNvPr id="221195" name="Picture 2" descr="C:\Users\위현진\AppData\Local\Microsoft\Windows\Temporary Internet Files\Content.IE5\QXLNBWJK\MC900433921[1].png">
            <a:hlinkClick r:id="rId7" action="ppaction://program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113" y="1125538"/>
            <a:ext cx="4953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1196" name="TextBox 22"/>
          <p:cNvSpPr txBox="1">
            <a:spLocks noChangeArrowheads="1"/>
          </p:cNvSpPr>
          <p:nvPr/>
        </p:nvSpPr>
        <p:spPr bwMode="auto">
          <a:xfrm>
            <a:off x="8280400" y="1196975"/>
            <a:ext cx="8636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r>
              <a:rPr lang="en-US" altLang="ko-KR" sz="1600" b="1">
                <a:solidFill>
                  <a:srgbClr val="000000"/>
                </a:solidFill>
                <a:latin typeface="+mn-ea"/>
                <a:ea typeface="+mn-ea"/>
              </a:rPr>
              <a:t>3</a:t>
            </a:r>
            <a:r>
              <a:rPr lang="ko-KR" altLang="en-US" sz="1600" b="1">
                <a:solidFill>
                  <a:srgbClr val="000000"/>
                </a:solidFill>
                <a:latin typeface="+mn-ea"/>
                <a:ea typeface="+mn-ea"/>
              </a:rPr>
              <a:t>분 </a:t>
            </a:r>
          </a:p>
        </p:txBody>
      </p:sp>
    </p:spTree>
    <p:extLst>
      <p:ext uri="{BB962C8B-B14F-4D97-AF65-F5344CB8AC3E}">
        <p14:creationId xmlns:p14="http://schemas.microsoft.com/office/powerpoint/2010/main" val="3617862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활동</a:t>
            </a:r>
            <a:r>
              <a:rPr lang="en-US" altLang="en-US" dirty="0"/>
              <a:t> : </a:t>
            </a:r>
            <a:r>
              <a:rPr lang="ko-KR" altLang="en-US" dirty="0" err="1"/>
              <a:t>사회적기업</a:t>
            </a:r>
            <a:r>
              <a:rPr lang="ko-KR" altLang="en-US" dirty="0"/>
              <a:t> 인큐베이터의 역할</a:t>
            </a:r>
          </a:p>
        </p:txBody>
      </p:sp>
      <p:sp>
        <p:nvSpPr>
          <p:cNvPr id="4" name="양쪽 모서리가 둥근 사각형 3"/>
          <p:cNvSpPr/>
          <p:nvPr/>
        </p:nvSpPr>
        <p:spPr>
          <a:xfrm>
            <a:off x="287524" y="1988840"/>
            <a:ext cx="8568952" cy="4489309"/>
          </a:xfrm>
          <a:prstGeom prst="round2SameRect">
            <a:avLst>
              <a:gd name="adj1" fmla="val 9215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pic>
        <p:nvPicPr>
          <p:cNvPr id="5" name="Picture 2" descr="http://a.tgcdn.net/images/products/additional/large/eba9_olloclip_iphone_camera_lens_inus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3859" y="3856293"/>
            <a:ext cx="2394045" cy="2394045"/>
          </a:xfrm>
          <a:prstGeom prst="rect">
            <a:avLst/>
          </a:prstGeom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양쪽 모서리가 둥근 사각형 5"/>
          <p:cNvSpPr/>
          <p:nvPr/>
        </p:nvSpPr>
        <p:spPr>
          <a:xfrm>
            <a:off x="294714" y="1988840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>
                <a:solidFill>
                  <a:prstClr val="white"/>
                </a:solidFill>
              </a:rPr>
              <a:t>STEP 2.</a:t>
            </a:r>
            <a:endParaRPr lang="ko-KR" altLang="en-US" sz="2800" b="1" dirty="0">
              <a:solidFill>
                <a:prstClr val="white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64390" y="2826796"/>
            <a:ext cx="8229600" cy="81822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indent="0">
              <a:spcBef>
                <a:spcPct val="20000"/>
              </a:spcBef>
              <a:buFont typeface="Arial" pitchFamily="34" charset="0"/>
              <a:buNone/>
              <a:defRPr sz="2600"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1pPr>
            <a:lvl2pPr indent="0">
              <a:spcBef>
                <a:spcPct val="20000"/>
              </a:spcBef>
              <a:buFont typeface="Arial" pitchFamily="34" charset="0"/>
              <a:buNone/>
              <a:defRPr sz="2000"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2pPr>
            <a:lvl3pPr indent="0">
              <a:spcBef>
                <a:spcPct val="20000"/>
              </a:spcBef>
              <a:buFont typeface="Arial" pitchFamily="34" charset="0"/>
              <a:buNone/>
              <a:defRPr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3pPr>
            <a:lvl4pPr indent="0">
              <a:spcBef>
                <a:spcPct val="20000"/>
              </a:spcBef>
              <a:buFont typeface="Arial" pitchFamily="34" charset="0"/>
              <a:buNone/>
              <a:defRPr sz="1600"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4pPr>
            <a:lvl5pPr indent="0">
              <a:spcBef>
                <a:spcPct val="20000"/>
              </a:spcBef>
              <a:buFont typeface="Arial" pitchFamily="34" charset="0"/>
              <a:buNone/>
              <a:defRPr sz="1600"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ko-KR" altLang="en-US" dirty="0"/>
              <a:t> 상대방의 </a:t>
            </a:r>
            <a:r>
              <a:rPr lang="ko-KR" altLang="en-US" dirty="0" err="1"/>
              <a:t>스마트폰을</a:t>
            </a:r>
            <a:r>
              <a:rPr lang="ko-KR" altLang="en-US" dirty="0"/>
              <a:t> 받아서 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ko-KR" altLang="en-US" dirty="0"/>
              <a:t>‘녹화’버튼을 누르고 인터뷰 준비를 합니다</a:t>
            </a:r>
            <a:r>
              <a:rPr lang="en-US" altLang="ko-KR" dirty="0"/>
              <a:t>.</a:t>
            </a:r>
          </a:p>
        </p:txBody>
      </p:sp>
      <p:pic>
        <p:nvPicPr>
          <p:cNvPr id="8" name="Picture 4" descr="http://2.bp.blogspot.com/-IelfPCoA_84/UYop_8_jzwI/AAAAAAAABgY/zIDsJSjepPQ/s1600/stopwatch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48" b="97624" l="0" r="97708">
                        <a14:foregroundMark x1="51289" y1="19006" x2="51289" y2="19006"/>
                        <a14:foregroundMark x1="51862" y1="24190" x2="51862" y2="24190"/>
                        <a14:foregroundMark x1="51289" y1="27646" x2="51289" y2="27646"/>
                        <a14:foregroundMark x1="54441" y1="27214" x2="54441" y2="27214"/>
                        <a14:foregroundMark x1="54441" y1="18359" x2="54441" y2="18359"/>
                        <a14:foregroundMark x1="44126" y1="16415" x2="44126" y2="16415"/>
                        <a14:foregroundMark x1="45272" y1="19654" x2="45272" y2="19654"/>
                        <a14:foregroundMark x1="15473" y1="78618" x2="15473" y2="78618"/>
                        <a14:foregroundMark x1="24355" y1="86177" x2="24355" y2="86177"/>
                        <a14:foregroundMark x1="58739" y1="92657" x2="58739" y2="92657"/>
                        <a14:foregroundMark x1="65043" y1="91145" x2="65043" y2="91145"/>
                        <a14:foregroundMark x1="47851" y1="25270" x2="47851" y2="25270"/>
                        <a14:foregroundMark x1="42980" y1="26350" x2="42980" y2="26350"/>
                        <a14:foregroundMark x1="38682" y1="22030" x2="38682" y2="22030"/>
                        <a14:foregroundMark x1="36963" y1="16631" x2="36963" y2="16631"/>
                        <a14:foregroundMark x1="38395" y1="12527" x2="38395" y2="12527"/>
                        <a14:foregroundMark x1="42120" y1="11447" x2="42120" y2="11447"/>
                        <a14:foregroundMark x1="59599" y1="11447" x2="59599" y2="11447"/>
                        <a14:foregroundMark x1="62751" y1="13391" x2="62751" y2="13391"/>
                        <a14:foregroundMark x1="65043" y1="17279" x2="65043" y2="17279"/>
                        <a14:foregroundMark x1="64183" y1="22678" x2="64183" y2="22678"/>
                        <a14:foregroundMark x1="59312" y1="25918" x2="59312" y2="25918"/>
                        <a14:foregroundMark x1="45272" y1="9071" x2="45272" y2="9071"/>
                        <a14:foregroundMark x1="49284" y1="8207" x2="49284" y2="8207"/>
                        <a14:foregroundMark x1="39542" y1="24838" x2="39542" y2="24838"/>
                        <a14:foregroundMark x1="55874" y1="9503" x2="55874" y2="9503"/>
                        <a14:foregroundMark x1="51862" y1="8855" x2="51862" y2="885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3627" y="3519784"/>
            <a:ext cx="2372669" cy="3147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327272" y="1988840"/>
            <a:ext cx="13885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/>
              <a:t>소요시간 </a:t>
            </a:r>
            <a:r>
              <a:rPr lang="en-US" altLang="ko-KR" sz="1400" b="1" dirty="0" smtClean="0"/>
              <a:t>:</a:t>
            </a:r>
            <a:r>
              <a:rPr lang="ko-KR" altLang="en-US" sz="1400" b="1" dirty="0"/>
              <a:t> </a:t>
            </a:r>
            <a:r>
              <a:rPr lang="en-US" altLang="ko-KR" sz="1400" b="1" dirty="0" smtClean="0"/>
              <a:t>1min</a:t>
            </a:r>
            <a:endParaRPr lang="en-US" sz="1400" b="1" dirty="0"/>
          </a:p>
        </p:txBody>
      </p:sp>
      <p:pic>
        <p:nvPicPr>
          <p:cNvPr id="10" name="Picture 2" descr="C:\Users\위현진\AppData\Local\Microsoft\Windows\Temporary Internet Files\Content.IE5\QXLNBWJK\MC900433921[1].png">
            <a:hlinkClick r:id="rId6" action="ppaction://program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522" y="1782316"/>
            <a:ext cx="638572" cy="63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5176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활동</a:t>
            </a:r>
            <a:r>
              <a:rPr lang="en-US" altLang="en-US" dirty="0"/>
              <a:t> : </a:t>
            </a:r>
            <a:r>
              <a:rPr lang="ko-KR" altLang="en-US" dirty="0" err="1"/>
              <a:t>사회적기업</a:t>
            </a:r>
            <a:r>
              <a:rPr lang="ko-KR" altLang="en-US" dirty="0"/>
              <a:t> 인큐베이터의 역할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양쪽 모서리가 둥근 사각형 5"/>
          <p:cNvSpPr/>
          <p:nvPr/>
        </p:nvSpPr>
        <p:spPr>
          <a:xfrm>
            <a:off x="287524" y="1988840"/>
            <a:ext cx="8568952" cy="4464496"/>
          </a:xfrm>
          <a:prstGeom prst="round2SameRect">
            <a:avLst>
              <a:gd name="adj1" fmla="val 9215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7" name="양쪽 모서리가 둥근 사각형 6"/>
          <p:cNvSpPr/>
          <p:nvPr/>
        </p:nvSpPr>
        <p:spPr>
          <a:xfrm>
            <a:off x="294714" y="1988840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>
                <a:solidFill>
                  <a:prstClr val="white"/>
                </a:solidFill>
              </a:rPr>
              <a:t>STEP 3.</a:t>
            </a:r>
            <a:endParaRPr lang="ko-KR" altLang="en-US" sz="2800" b="1" dirty="0">
              <a:solidFill>
                <a:prstClr val="white"/>
              </a:solidFill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64390" y="2711350"/>
            <a:ext cx="8229600" cy="37419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나눔고딕"/>
                <a:ea typeface="나눔고딕"/>
                <a:cs typeface="나눔고딕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나눔고딕"/>
                <a:ea typeface="나눔고딕"/>
                <a:cs typeface="나눔고딕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나눔고딕"/>
                <a:ea typeface="나눔고딕"/>
                <a:cs typeface="나눔고딕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나눔고딕"/>
                <a:ea typeface="나눔고딕"/>
                <a:cs typeface="나눔고딕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나눔고딕"/>
                <a:ea typeface="나눔고딕"/>
                <a:cs typeface="나눔고딕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60463" indent="-1160463">
              <a:lnSpc>
                <a:spcPct val="150000"/>
              </a:lnSpc>
              <a:buFont typeface="Arial" pitchFamily="34" charset="0"/>
              <a:buNone/>
            </a:pPr>
            <a:r>
              <a:rPr lang="ko-KR" altLang="en-US" sz="2800" dirty="0" smtClean="0">
                <a:solidFill>
                  <a:prstClr val="black"/>
                </a:solidFill>
                <a:latin typeface="서울남산체 M"/>
                <a:ea typeface="서울남산체 M"/>
              </a:rPr>
              <a:t> 질문</a:t>
            </a:r>
            <a:r>
              <a:rPr lang="en-US" altLang="ko-KR" sz="2800" dirty="0" smtClean="0">
                <a:solidFill>
                  <a:prstClr val="black"/>
                </a:solidFill>
                <a:latin typeface="서울남산체 M"/>
                <a:ea typeface="서울남산체 M"/>
              </a:rPr>
              <a:t>1. ‘</a:t>
            </a:r>
            <a:r>
              <a:rPr lang="ko-KR" altLang="en-US" sz="2800" dirty="0" err="1" smtClean="0">
                <a:solidFill>
                  <a:prstClr val="black"/>
                </a:solidFill>
                <a:latin typeface="서울남산체 M"/>
                <a:ea typeface="서울남산체 M"/>
              </a:rPr>
              <a:t>사회적기업</a:t>
            </a:r>
            <a:r>
              <a:rPr lang="ko-KR" altLang="en-US" sz="2800" dirty="0" smtClean="0">
                <a:solidFill>
                  <a:prstClr val="black"/>
                </a:solidFill>
                <a:latin typeface="서울남산체 M"/>
                <a:ea typeface="서울남산체 M"/>
              </a:rPr>
              <a:t> 인큐베이터는 </a:t>
            </a:r>
            <a:r>
              <a:rPr lang="ko-KR" altLang="en-US" sz="2800" dirty="0" err="1" smtClean="0">
                <a:solidFill>
                  <a:prstClr val="black"/>
                </a:solidFill>
                <a:latin typeface="서울남산체 M"/>
                <a:ea typeface="서울남산체 M"/>
              </a:rPr>
              <a:t>ㅇㅇ이다</a:t>
            </a:r>
            <a:r>
              <a:rPr lang="en-US" altLang="ko-KR" sz="2800" dirty="0" smtClean="0">
                <a:solidFill>
                  <a:prstClr val="black"/>
                </a:solidFill>
                <a:latin typeface="서울남산체 M"/>
                <a:ea typeface="서울남산체 M"/>
              </a:rPr>
              <a:t>.’</a:t>
            </a:r>
            <a:r>
              <a:rPr lang="ko-KR" altLang="en-US" sz="2800" dirty="0" smtClean="0">
                <a:solidFill>
                  <a:prstClr val="black"/>
                </a:solidFill>
                <a:latin typeface="서울남산체 M"/>
                <a:ea typeface="서울남산체 M"/>
              </a:rPr>
              <a:t>에 </a:t>
            </a:r>
            <a:r>
              <a:rPr lang="en-US" altLang="ko-KR" sz="2800" dirty="0">
                <a:solidFill>
                  <a:prstClr val="black"/>
                </a:solidFill>
                <a:latin typeface="서울남산체 M"/>
                <a:ea typeface="서울남산체 M"/>
              </a:rPr>
              <a:t/>
            </a:r>
            <a:br>
              <a:rPr lang="en-US" altLang="ko-KR" sz="2800" dirty="0">
                <a:solidFill>
                  <a:prstClr val="black"/>
                </a:solidFill>
                <a:latin typeface="서울남산체 M"/>
                <a:ea typeface="서울남산체 M"/>
              </a:rPr>
            </a:br>
            <a:r>
              <a:rPr lang="ko-KR" altLang="en-US" sz="2800" dirty="0" smtClean="0">
                <a:solidFill>
                  <a:prstClr val="black"/>
                </a:solidFill>
                <a:latin typeface="서울남산체 M"/>
                <a:ea typeface="서울남산체 M"/>
              </a:rPr>
              <a:t>뭐라고 대답하시겠어요</a:t>
            </a:r>
            <a:r>
              <a:rPr lang="en-US" altLang="ko-KR" sz="2800" dirty="0" smtClean="0">
                <a:solidFill>
                  <a:prstClr val="black"/>
                </a:solidFill>
                <a:latin typeface="서울남산체 M"/>
                <a:ea typeface="서울남산체 M"/>
              </a:rPr>
              <a:t>?</a:t>
            </a:r>
          </a:p>
          <a:p>
            <a:pPr marL="1160463" indent="-1160463">
              <a:lnSpc>
                <a:spcPct val="150000"/>
              </a:lnSpc>
              <a:buFont typeface="Arial" pitchFamily="34" charset="0"/>
              <a:buNone/>
            </a:pPr>
            <a:r>
              <a:rPr lang="ko-KR" altLang="en-US" sz="2800" dirty="0" smtClean="0">
                <a:solidFill>
                  <a:prstClr val="black"/>
                </a:solidFill>
                <a:latin typeface="서울남산체 M"/>
                <a:ea typeface="서울남산체 M"/>
              </a:rPr>
              <a:t>답변</a:t>
            </a:r>
            <a:r>
              <a:rPr lang="en-US" altLang="ko-KR" sz="2800" dirty="0" smtClean="0">
                <a:solidFill>
                  <a:prstClr val="black"/>
                </a:solidFill>
                <a:latin typeface="서울남산체 M"/>
                <a:ea typeface="서울남산체 M"/>
              </a:rPr>
              <a:t>:  </a:t>
            </a:r>
            <a:r>
              <a:rPr lang="en-US" altLang="ko-KR" sz="2800" u="sng" dirty="0" smtClean="0">
                <a:solidFill>
                  <a:prstClr val="black"/>
                </a:solidFill>
                <a:latin typeface="서울남산체 M"/>
                <a:ea typeface="서울남산체 M"/>
              </a:rPr>
              <a:t>_____________________________________ </a:t>
            </a:r>
            <a:r>
              <a:rPr lang="en-US" altLang="ko-KR" sz="2800" dirty="0" smtClean="0">
                <a:solidFill>
                  <a:prstClr val="black"/>
                </a:solidFill>
                <a:latin typeface="서울남산체 M"/>
                <a:ea typeface="서울남산체 M"/>
              </a:rPr>
              <a:t> </a:t>
            </a:r>
            <a:endParaRPr lang="en-US" altLang="ko-KR" sz="2800" dirty="0">
              <a:solidFill>
                <a:prstClr val="black"/>
              </a:solidFill>
              <a:latin typeface="서울남산체 M"/>
              <a:ea typeface="서울남산체 M"/>
            </a:endParaRPr>
          </a:p>
          <a:p>
            <a:pPr marL="1160463" indent="-1160463">
              <a:lnSpc>
                <a:spcPct val="150000"/>
              </a:lnSpc>
              <a:buFont typeface="Arial" pitchFamily="34" charset="0"/>
              <a:buNone/>
            </a:pPr>
            <a:r>
              <a:rPr lang="ko-KR" altLang="en-US" sz="2800" dirty="0" smtClean="0">
                <a:solidFill>
                  <a:prstClr val="black"/>
                </a:solidFill>
                <a:latin typeface="서울남산체 M"/>
                <a:ea typeface="서울남산체 M"/>
              </a:rPr>
              <a:t>질문</a:t>
            </a:r>
            <a:r>
              <a:rPr lang="en-US" altLang="ko-KR" sz="2800" dirty="0" smtClean="0">
                <a:solidFill>
                  <a:prstClr val="black"/>
                </a:solidFill>
                <a:latin typeface="서울남산체 M"/>
                <a:ea typeface="서울남산체 M"/>
              </a:rPr>
              <a:t>2. </a:t>
            </a:r>
            <a:r>
              <a:rPr lang="ko-KR" altLang="en-US" sz="2800" dirty="0" smtClean="0">
                <a:solidFill>
                  <a:prstClr val="black"/>
                </a:solidFill>
                <a:latin typeface="서울남산체 M"/>
                <a:ea typeface="서울남산체 M"/>
              </a:rPr>
              <a:t>그 이유를 말씀해주세요</a:t>
            </a:r>
            <a:r>
              <a:rPr lang="en-US" altLang="ko-KR" sz="2800" dirty="0" smtClean="0">
                <a:solidFill>
                  <a:prstClr val="black"/>
                </a:solidFill>
                <a:latin typeface="서울남산체 M"/>
                <a:ea typeface="서울남산체 M"/>
              </a:rPr>
              <a:t>.</a:t>
            </a:r>
          </a:p>
          <a:p>
            <a:pPr marL="1160463" indent="-1160463">
              <a:lnSpc>
                <a:spcPct val="150000"/>
              </a:lnSpc>
              <a:buNone/>
            </a:pPr>
            <a:r>
              <a:rPr lang="ko-KR" altLang="en-US" sz="2800" dirty="0">
                <a:solidFill>
                  <a:prstClr val="black"/>
                </a:solidFill>
                <a:latin typeface="서울남산체 M"/>
                <a:ea typeface="서울남산체 M"/>
              </a:rPr>
              <a:t>답변</a:t>
            </a:r>
            <a:r>
              <a:rPr lang="en-US" altLang="ko-KR" sz="2800" dirty="0">
                <a:solidFill>
                  <a:prstClr val="black"/>
                </a:solidFill>
                <a:latin typeface="서울남산체 M"/>
                <a:ea typeface="서울남산체 M"/>
              </a:rPr>
              <a:t>:  </a:t>
            </a:r>
            <a:r>
              <a:rPr lang="en-US" altLang="ko-KR" sz="2800" u="sng" dirty="0">
                <a:solidFill>
                  <a:prstClr val="black"/>
                </a:solidFill>
                <a:latin typeface="서울남산체 M"/>
                <a:ea typeface="서울남산체 M"/>
              </a:rPr>
              <a:t>_____________________________________ </a:t>
            </a:r>
            <a:r>
              <a:rPr lang="en-US" altLang="ko-KR" sz="2800" dirty="0">
                <a:solidFill>
                  <a:prstClr val="black"/>
                </a:solidFill>
                <a:latin typeface="서울남산체 M"/>
                <a:ea typeface="서울남산체 M"/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27272" y="1988840"/>
            <a:ext cx="13885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/>
              <a:t>소요시간 </a:t>
            </a:r>
            <a:r>
              <a:rPr lang="en-US" altLang="ko-KR" sz="1400" b="1" dirty="0" smtClean="0"/>
              <a:t>:</a:t>
            </a:r>
            <a:r>
              <a:rPr lang="ko-KR" altLang="en-US" sz="1400" b="1" dirty="0"/>
              <a:t> </a:t>
            </a:r>
            <a:r>
              <a:rPr lang="en-US" altLang="ko-KR" sz="1400" b="1" dirty="0" smtClean="0"/>
              <a:t>1min</a:t>
            </a:r>
            <a:endParaRPr lang="en-US" sz="1400" b="1" dirty="0"/>
          </a:p>
        </p:txBody>
      </p:sp>
      <p:pic>
        <p:nvPicPr>
          <p:cNvPr id="10" name="Picture 2" descr="C:\Users\위현진\AppData\Local\Microsoft\Windows\Temporary Internet Files\Content.IE5\QXLNBWJK\MC900433921[1].png">
            <a:hlinkClick r:id="rId3" action="ppaction://program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522" y="1782316"/>
            <a:ext cx="638572" cy="63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7095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활동</a:t>
            </a:r>
            <a:r>
              <a:rPr lang="en-US" altLang="en-US" dirty="0"/>
              <a:t> : </a:t>
            </a:r>
            <a:r>
              <a:rPr lang="ko-KR" altLang="en-US" dirty="0" err="1"/>
              <a:t>사회적기업</a:t>
            </a:r>
            <a:r>
              <a:rPr lang="ko-KR" altLang="en-US" dirty="0"/>
              <a:t> 인큐베이터의 역할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양쪽 모서리가 둥근 사각형 5"/>
          <p:cNvSpPr/>
          <p:nvPr/>
        </p:nvSpPr>
        <p:spPr>
          <a:xfrm>
            <a:off x="287524" y="1439918"/>
            <a:ext cx="8568952" cy="5013418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64390" y="2132856"/>
            <a:ext cx="8229600" cy="124355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1pPr>
            <a:lvl2pPr marL="4572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2pPr>
            <a:lvl3pPr marL="9144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3pPr>
            <a:lvl4pPr marL="13716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4pPr>
            <a:lvl5pPr marL="18288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600" smtClean="0"/>
              <a:t>우리 팀에서 생각하는 사회적기업 인큐베이터의 역할과</a:t>
            </a:r>
            <a:endParaRPr lang="en-US" altLang="ko-KR" sz="2600" smtClean="0"/>
          </a:p>
          <a:p>
            <a:r>
              <a:rPr lang="ko-KR" altLang="en-US" sz="2600" smtClean="0"/>
              <a:t>역할을 수행하기 위해 필요한 것을 마인드맵으로 그립니다</a:t>
            </a:r>
            <a:r>
              <a:rPr lang="en-US" altLang="ko-KR" sz="2600" smtClean="0"/>
              <a:t>.</a:t>
            </a:r>
            <a:endParaRPr lang="ko-KR" altLang="en-US" sz="2600" dirty="0" smtClean="0"/>
          </a:p>
        </p:txBody>
      </p:sp>
      <p:sp>
        <p:nvSpPr>
          <p:cNvPr id="8" name="양쪽 모서리가 둥근 사각형 7"/>
          <p:cNvSpPr/>
          <p:nvPr/>
        </p:nvSpPr>
        <p:spPr>
          <a:xfrm>
            <a:off x="294714" y="1439918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>
                <a:solidFill>
                  <a:prstClr val="white"/>
                </a:solidFill>
              </a:rPr>
              <a:t>STEP 4.</a:t>
            </a:r>
            <a:endParaRPr lang="ko-KR" altLang="en-US" sz="2800" b="1" dirty="0">
              <a:solidFill>
                <a:prstClr val="white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27272" y="1439918"/>
            <a:ext cx="1478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/>
              <a:t>소요시간 </a:t>
            </a:r>
            <a:r>
              <a:rPr lang="en-US" altLang="ko-KR" sz="1400" b="1" dirty="0" smtClean="0"/>
              <a:t>:</a:t>
            </a:r>
            <a:r>
              <a:rPr lang="ko-KR" altLang="en-US" sz="1400" b="1" dirty="0"/>
              <a:t> </a:t>
            </a:r>
            <a:r>
              <a:rPr lang="en-US" altLang="ko-KR" sz="1400" b="1" dirty="0" smtClean="0"/>
              <a:t>10min</a:t>
            </a:r>
            <a:endParaRPr lang="en-US" sz="1400" b="1" dirty="0"/>
          </a:p>
        </p:txBody>
      </p:sp>
      <p:pic>
        <p:nvPicPr>
          <p:cNvPr id="10" name="Picture 2" descr="C:\Users\위현진\AppData\Local\Microsoft\Windows\Temporary Internet Files\Content.IE5\QXLNBWJK\MC900433921[1].png">
            <a:hlinkClick r:id="rId3" action="ppaction://program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522" y="1143744"/>
            <a:ext cx="638572" cy="63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그룹 10"/>
          <p:cNvGrpSpPr/>
          <p:nvPr/>
        </p:nvGrpSpPr>
        <p:grpSpPr>
          <a:xfrm>
            <a:off x="1689795" y="3182057"/>
            <a:ext cx="5853299" cy="3187630"/>
            <a:chOff x="213207" y="3773308"/>
            <a:chExt cx="6451053" cy="4531029"/>
          </a:xfrm>
        </p:grpSpPr>
        <p:cxnSp>
          <p:nvCxnSpPr>
            <p:cNvPr id="12" name="직선 연결선 11"/>
            <p:cNvCxnSpPr/>
            <p:nvPr/>
          </p:nvCxnSpPr>
          <p:spPr>
            <a:xfrm flipV="1">
              <a:off x="3722040" y="4818743"/>
              <a:ext cx="360040" cy="50553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직선 연결선 12"/>
            <p:cNvCxnSpPr/>
            <p:nvPr/>
          </p:nvCxnSpPr>
          <p:spPr>
            <a:xfrm flipV="1">
              <a:off x="4834139" y="3991389"/>
              <a:ext cx="507118" cy="131823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연결선 13"/>
            <p:cNvCxnSpPr/>
            <p:nvPr/>
          </p:nvCxnSpPr>
          <p:spPr>
            <a:xfrm flipV="1">
              <a:off x="4970617" y="4383314"/>
              <a:ext cx="237210" cy="122036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 14"/>
            <p:cNvCxnSpPr/>
            <p:nvPr/>
          </p:nvCxnSpPr>
          <p:spPr>
            <a:xfrm>
              <a:off x="4861435" y="4791952"/>
              <a:ext cx="346392" cy="5166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타원 15"/>
            <p:cNvSpPr/>
            <p:nvPr/>
          </p:nvSpPr>
          <p:spPr>
            <a:xfrm>
              <a:off x="3954993" y="3991389"/>
              <a:ext cx="1080120" cy="108012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17" name="모서리가 둥근 직사각형 16"/>
            <p:cNvSpPr/>
            <p:nvPr/>
          </p:nvSpPr>
          <p:spPr>
            <a:xfrm>
              <a:off x="5207827" y="3773308"/>
              <a:ext cx="1118330" cy="349904"/>
            </a:xfrm>
            <a:prstGeom prst="roundRect">
              <a:avLst/>
            </a:prstGeom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18" name="모서리가 둥근 직사각형 17"/>
            <p:cNvSpPr/>
            <p:nvPr/>
          </p:nvSpPr>
          <p:spPr>
            <a:xfrm>
              <a:off x="5200172" y="4211960"/>
              <a:ext cx="1118330" cy="349904"/>
            </a:xfrm>
            <a:prstGeom prst="roundRect">
              <a:avLst/>
            </a:prstGeom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19" name="모서리가 둥근 직사각형 18"/>
            <p:cNvSpPr/>
            <p:nvPr/>
          </p:nvSpPr>
          <p:spPr>
            <a:xfrm>
              <a:off x="5157192" y="4716016"/>
              <a:ext cx="1118330" cy="349904"/>
            </a:xfrm>
            <a:prstGeom prst="roundRect">
              <a:avLst/>
            </a:prstGeom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cxnSp>
          <p:nvCxnSpPr>
            <p:cNvPr id="20" name="직선 연결선 19"/>
            <p:cNvCxnSpPr/>
            <p:nvPr/>
          </p:nvCxnSpPr>
          <p:spPr>
            <a:xfrm>
              <a:off x="3954993" y="5851598"/>
              <a:ext cx="465190" cy="157316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직선 연결선 20"/>
            <p:cNvCxnSpPr/>
            <p:nvPr/>
          </p:nvCxnSpPr>
          <p:spPr>
            <a:xfrm flipV="1">
              <a:off x="5172242" y="5508104"/>
              <a:ext cx="507118" cy="131823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직선 연결선 21"/>
            <p:cNvCxnSpPr/>
            <p:nvPr/>
          </p:nvCxnSpPr>
          <p:spPr>
            <a:xfrm flipV="1">
              <a:off x="5308720" y="5900029"/>
              <a:ext cx="237210" cy="122036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 22"/>
            <p:cNvCxnSpPr/>
            <p:nvPr/>
          </p:nvCxnSpPr>
          <p:spPr>
            <a:xfrm>
              <a:off x="5199538" y="6308667"/>
              <a:ext cx="346392" cy="5166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타원 23"/>
            <p:cNvSpPr/>
            <p:nvPr/>
          </p:nvSpPr>
          <p:spPr>
            <a:xfrm>
              <a:off x="4293096" y="5508104"/>
              <a:ext cx="1080120" cy="108012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25" name="모서리가 둥근 직사각형 24"/>
            <p:cNvSpPr/>
            <p:nvPr/>
          </p:nvSpPr>
          <p:spPr>
            <a:xfrm>
              <a:off x="5545930" y="5290023"/>
              <a:ext cx="1118330" cy="349904"/>
            </a:xfrm>
            <a:prstGeom prst="roundRect">
              <a:avLst/>
            </a:prstGeom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26" name="모서리가 둥근 직사각형 25"/>
            <p:cNvSpPr/>
            <p:nvPr/>
          </p:nvSpPr>
          <p:spPr>
            <a:xfrm>
              <a:off x="5538275" y="5728675"/>
              <a:ext cx="1118330" cy="349904"/>
            </a:xfrm>
            <a:prstGeom prst="roundRect">
              <a:avLst/>
            </a:prstGeom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27" name="모서리가 둥근 직사각형 26"/>
            <p:cNvSpPr/>
            <p:nvPr/>
          </p:nvSpPr>
          <p:spPr>
            <a:xfrm>
              <a:off x="5495295" y="6232731"/>
              <a:ext cx="1118330" cy="349904"/>
            </a:xfrm>
            <a:prstGeom prst="roundRect">
              <a:avLst/>
            </a:prstGeom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cxnSp>
          <p:nvCxnSpPr>
            <p:cNvPr id="28" name="직선 연결선 27"/>
            <p:cNvCxnSpPr/>
            <p:nvPr/>
          </p:nvCxnSpPr>
          <p:spPr>
            <a:xfrm flipV="1">
              <a:off x="4670657" y="7229806"/>
              <a:ext cx="507118" cy="131823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직선 연결선 28"/>
            <p:cNvCxnSpPr/>
            <p:nvPr/>
          </p:nvCxnSpPr>
          <p:spPr>
            <a:xfrm>
              <a:off x="4697953" y="7621731"/>
              <a:ext cx="346392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직선 연결선 29"/>
            <p:cNvCxnSpPr>
              <a:stCxn id="31" idx="5"/>
            </p:cNvCxnSpPr>
            <p:nvPr/>
          </p:nvCxnSpPr>
          <p:spPr>
            <a:xfrm>
              <a:off x="4638972" y="7798196"/>
              <a:ext cx="538803" cy="26799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타원 30"/>
            <p:cNvSpPr/>
            <p:nvPr/>
          </p:nvSpPr>
          <p:spPr>
            <a:xfrm>
              <a:off x="3717032" y="6876256"/>
              <a:ext cx="1080120" cy="108012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32" name="모서리가 둥근 직사각형 31"/>
            <p:cNvSpPr/>
            <p:nvPr/>
          </p:nvSpPr>
          <p:spPr>
            <a:xfrm>
              <a:off x="5044345" y="7011725"/>
              <a:ext cx="1118330" cy="349904"/>
            </a:xfrm>
            <a:prstGeom prst="roundRect">
              <a:avLst/>
            </a:prstGeom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33" name="모서리가 둥근 직사각형 32"/>
            <p:cNvSpPr/>
            <p:nvPr/>
          </p:nvSpPr>
          <p:spPr>
            <a:xfrm>
              <a:off x="5036690" y="7450377"/>
              <a:ext cx="1118330" cy="349904"/>
            </a:xfrm>
            <a:prstGeom prst="roundRect">
              <a:avLst/>
            </a:prstGeom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34" name="모서리가 둥근 직사각형 33"/>
            <p:cNvSpPr/>
            <p:nvPr/>
          </p:nvSpPr>
          <p:spPr>
            <a:xfrm>
              <a:off x="4993710" y="7954433"/>
              <a:ext cx="1118330" cy="349904"/>
            </a:xfrm>
            <a:prstGeom prst="roundRect">
              <a:avLst/>
            </a:prstGeom>
            <a:ln w="1905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cxnSp>
          <p:nvCxnSpPr>
            <p:cNvPr id="35" name="직선 연결선 34"/>
            <p:cNvCxnSpPr>
              <a:endCxn id="31" idx="1"/>
            </p:cNvCxnSpPr>
            <p:nvPr/>
          </p:nvCxnSpPr>
          <p:spPr>
            <a:xfrm>
              <a:off x="3573016" y="6372200"/>
              <a:ext cx="302196" cy="662236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그룹 35"/>
            <p:cNvGrpSpPr/>
            <p:nvPr/>
          </p:nvGrpSpPr>
          <p:grpSpPr>
            <a:xfrm flipH="1">
              <a:off x="419045" y="6068367"/>
              <a:ext cx="2589659" cy="1932137"/>
              <a:chOff x="764704" y="6228184"/>
              <a:chExt cx="2589659" cy="1932137"/>
            </a:xfrm>
          </p:grpSpPr>
          <p:cxnSp>
            <p:nvCxnSpPr>
              <p:cNvPr id="62" name="직선 연결선 61"/>
              <p:cNvCxnSpPr/>
              <p:nvPr/>
            </p:nvCxnSpPr>
            <p:spPr>
              <a:xfrm flipV="1">
                <a:off x="1862345" y="7085790"/>
                <a:ext cx="507118" cy="131823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직선 연결선 62"/>
              <p:cNvCxnSpPr/>
              <p:nvPr/>
            </p:nvCxnSpPr>
            <p:spPr>
              <a:xfrm>
                <a:off x="1889641" y="7477715"/>
                <a:ext cx="346392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직선 연결선 63"/>
              <p:cNvCxnSpPr>
                <a:stCxn id="65" idx="5"/>
              </p:cNvCxnSpPr>
              <p:nvPr/>
            </p:nvCxnSpPr>
            <p:spPr>
              <a:xfrm>
                <a:off x="1830660" y="7654180"/>
                <a:ext cx="538803" cy="267995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타원 64"/>
              <p:cNvSpPr/>
              <p:nvPr/>
            </p:nvSpPr>
            <p:spPr>
              <a:xfrm>
                <a:off x="908720" y="6732240"/>
                <a:ext cx="1080120" cy="1080120"/>
              </a:xfrm>
              <a:prstGeom prst="ellipse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sp>
            <p:nvSpPr>
              <p:cNvPr id="66" name="모서리가 둥근 직사각형 65"/>
              <p:cNvSpPr/>
              <p:nvPr/>
            </p:nvSpPr>
            <p:spPr>
              <a:xfrm>
                <a:off x="2236033" y="6867709"/>
                <a:ext cx="1118330" cy="349904"/>
              </a:xfrm>
              <a:prstGeom prst="roundRect">
                <a:avLst/>
              </a:prstGeom>
              <a:ln w="19050"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sp>
            <p:nvSpPr>
              <p:cNvPr id="67" name="모서리가 둥근 직사각형 66"/>
              <p:cNvSpPr/>
              <p:nvPr/>
            </p:nvSpPr>
            <p:spPr>
              <a:xfrm>
                <a:off x="2228378" y="7306361"/>
                <a:ext cx="1118330" cy="349904"/>
              </a:xfrm>
              <a:prstGeom prst="roundRect">
                <a:avLst/>
              </a:prstGeom>
              <a:ln w="19050"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sp>
            <p:nvSpPr>
              <p:cNvPr id="68" name="모서리가 둥근 직사각형 67"/>
              <p:cNvSpPr/>
              <p:nvPr/>
            </p:nvSpPr>
            <p:spPr>
              <a:xfrm>
                <a:off x="2185398" y="7810417"/>
                <a:ext cx="1118330" cy="349904"/>
              </a:xfrm>
              <a:prstGeom prst="roundRect">
                <a:avLst/>
              </a:prstGeom>
              <a:ln w="19050"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cxnSp>
            <p:nvCxnSpPr>
              <p:cNvPr id="69" name="직선 연결선 68"/>
              <p:cNvCxnSpPr>
                <a:endCxn id="65" idx="1"/>
              </p:cNvCxnSpPr>
              <p:nvPr/>
            </p:nvCxnSpPr>
            <p:spPr>
              <a:xfrm>
                <a:off x="764704" y="6228184"/>
                <a:ext cx="302196" cy="662236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7" name="그룹 36"/>
            <p:cNvGrpSpPr/>
            <p:nvPr/>
          </p:nvGrpSpPr>
          <p:grpSpPr>
            <a:xfrm flipH="1">
              <a:off x="213207" y="5252267"/>
              <a:ext cx="2709267" cy="1298201"/>
              <a:chOff x="-1258281" y="4860032"/>
              <a:chExt cx="2709267" cy="1298201"/>
            </a:xfrm>
          </p:grpSpPr>
          <p:cxnSp>
            <p:nvCxnSpPr>
              <p:cNvPr id="54" name="직선 연결선 53"/>
              <p:cNvCxnSpPr/>
              <p:nvPr/>
            </p:nvCxnSpPr>
            <p:spPr>
              <a:xfrm>
                <a:off x="-1258281" y="5421607"/>
                <a:ext cx="465190" cy="157316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직선 연결선 54"/>
              <p:cNvCxnSpPr/>
              <p:nvPr/>
            </p:nvCxnSpPr>
            <p:spPr>
              <a:xfrm flipV="1">
                <a:off x="-41032" y="5078113"/>
                <a:ext cx="507118" cy="131823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직선 연결선 55"/>
              <p:cNvCxnSpPr/>
              <p:nvPr/>
            </p:nvCxnSpPr>
            <p:spPr>
              <a:xfrm flipV="1">
                <a:off x="95446" y="5470038"/>
                <a:ext cx="237210" cy="122036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직선 연결선 56"/>
              <p:cNvCxnSpPr/>
              <p:nvPr/>
            </p:nvCxnSpPr>
            <p:spPr>
              <a:xfrm>
                <a:off x="-13736" y="5878676"/>
                <a:ext cx="346392" cy="51665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" name="타원 57"/>
              <p:cNvSpPr/>
              <p:nvPr/>
            </p:nvSpPr>
            <p:spPr>
              <a:xfrm>
                <a:off x="-920178" y="5078113"/>
                <a:ext cx="1080120" cy="1080120"/>
              </a:xfrm>
              <a:prstGeom prst="ellipse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sp>
            <p:nvSpPr>
              <p:cNvPr id="59" name="모서리가 둥근 직사각형 58"/>
              <p:cNvSpPr/>
              <p:nvPr/>
            </p:nvSpPr>
            <p:spPr>
              <a:xfrm>
                <a:off x="332656" y="4860032"/>
                <a:ext cx="1118330" cy="349904"/>
              </a:xfrm>
              <a:prstGeom prst="roundRect">
                <a:avLst/>
              </a:prstGeom>
              <a:ln w="19050"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sp>
            <p:nvSpPr>
              <p:cNvPr id="60" name="모서리가 둥근 직사각형 59"/>
              <p:cNvSpPr/>
              <p:nvPr/>
            </p:nvSpPr>
            <p:spPr>
              <a:xfrm>
                <a:off x="325001" y="5298684"/>
                <a:ext cx="1118330" cy="349904"/>
              </a:xfrm>
              <a:prstGeom prst="roundRect">
                <a:avLst/>
              </a:prstGeom>
              <a:ln w="19050"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sp>
            <p:nvSpPr>
              <p:cNvPr id="61" name="모서리가 둥근 직사각형 60"/>
              <p:cNvSpPr/>
              <p:nvPr/>
            </p:nvSpPr>
            <p:spPr>
              <a:xfrm>
                <a:off x="282021" y="5802740"/>
                <a:ext cx="1118330" cy="349904"/>
              </a:xfrm>
              <a:prstGeom prst="roundRect">
                <a:avLst/>
              </a:prstGeom>
              <a:ln w="19050"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</p:grpSp>
        <p:grpSp>
          <p:nvGrpSpPr>
            <p:cNvPr id="38" name="그룹 37"/>
            <p:cNvGrpSpPr/>
            <p:nvPr/>
          </p:nvGrpSpPr>
          <p:grpSpPr>
            <a:xfrm flipH="1">
              <a:off x="527133" y="3796516"/>
              <a:ext cx="2604117" cy="1550967"/>
              <a:chOff x="-764393" y="3273799"/>
              <a:chExt cx="2604117" cy="1550967"/>
            </a:xfrm>
          </p:grpSpPr>
          <p:cxnSp>
            <p:nvCxnSpPr>
              <p:cNvPr id="46" name="직선 연결선 45"/>
              <p:cNvCxnSpPr/>
              <p:nvPr/>
            </p:nvCxnSpPr>
            <p:spPr>
              <a:xfrm flipV="1">
                <a:off x="-764393" y="4319234"/>
                <a:ext cx="360040" cy="505532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직선 연결선 46"/>
              <p:cNvCxnSpPr/>
              <p:nvPr/>
            </p:nvCxnSpPr>
            <p:spPr>
              <a:xfrm flipV="1">
                <a:off x="347706" y="3491880"/>
                <a:ext cx="507118" cy="131823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직선 연결선 47"/>
              <p:cNvCxnSpPr/>
              <p:nvPr/>
            </p:nvCxnSpPr>
            <p:spPr>
              <a:xfrm flipV="1">
                <a:off x="484184" y="3883805"/>
                <a:ext cx="237210" cy="122036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직선 연결선 48"/>
              <p:cNvCxnSpPr/>
              <p:nvPr/>
            </p:nvCxnSpPr>
            <p:spPr>
              <a:xfrm>
                <a:off x="375002" y="4292443"/>
                <a:ext cx="346392" cy="51665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타원 49"/>
              <p:cNvSpPr/>
              <p:nvPr/>
            </p:nvSpPr>
            <p:spPr>
              <a:xfrm>
                <a:off x="-531440" y="3491880"/>
                <a:ext cx="1080120" cy="1080120"/>
              </a:xfrm>
              <a:prstGeom prst="ellipse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sp>
            <p:nvSpPr>
              <p:cNvPr id="51" name="모서리가 둥근 직사각형 50"/>
              <p:cNvSpPr/>
              <p:nvPr/>
            </p:nvSpPr>
            <p:spPr>
              <a:xfrm>
                <a:off x="721394" y="3273799"/>
                <a:ext cx="1118330" cy="349904"/>
              </a:xfrm>
              <a:prstGeom prst="roundRect">
                <a:avLst/>
              </a:prstGeom>
              <a:ln w="19050"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sp>
            <p:nvSpPr>
              <p:cNvPr id="52" name="모서리가 둥근 직사각형 51"/>
              <p:cNvSpPr/>
              <p:nvPr/>
            </p:nvSpPr>
            <p:spPr>
              <a:xfrm>
                <a:off x="713739" y="3712451"/>
                <a:ext cx="1118330" cy="349904"/>
              </a:xfrm>
              <a:prstGeom prst="roundRect">
                <a:avLst/>
              </a:prstGeom>
              <a:ln w="19050"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sp>
            <p:nvSpPr>
              <p:cNvPr id="53" name="모서리가 둥근 직사각형 52"/>
              <p:cNvSpPr/>
              <p:nvPr/>
            </p:nvSpPr>
            <p:spPr>
              <a:xfrm>
                <a:off x="670759" y="4216507"/>
                <a:ext cx="1118330" cy="349904"/>
              </a:xfrm>
              <a:prstGeom prst="roundRect">
                <a:avLst/>
              </a:prstGeom>
              <a:ln w="19050"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</p:grpSp>
        <p:sp>
          <p:nvSpPr>
            <p:cNvPr id="39" name="타원 38"/>
            <p:cNvSpPr/>
            <p:nvPr/>
          </p:nvSpPr>
          <p:spPr>
            <a:xfrm>
              <a:off x="2783949" y="5252267"/>
              <a:ext cx="1371341" cy="1198662"/>
            </a:xfrm>
            <a:prstGeom prst="ellipse">
              <a:avLst/>
            </a:prstGeom>
            <a:gradFill rotWithShape="1">
              <a:gsLst>
                <a:gs pos="0">
                  <a:srgbClr val="4F81BD">
                    <a:shade val="51000"/>
                    <a:satMod val="130000"/>
                  </a:srgbClr>
                </a:gs>
                <a:gs pos="80000">
                  <a:srgbClr val="4F81BD">
                    <a:shade val="93000"/>
                    <a:satMod val="130000"/>
                  </a:srgbClr>
                </a:gs>
                <a:gs pos="100000">
                  <a:srgbClr val="4F81BD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9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서울남산체 M"/>
                <a:ea typeface="서울남산체 M"/>
                <a:cs typeface="+mn-cs"/>
              </a:endParaRPr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2123236" y="4006316"/>
              <a:ext cx="627063" cy="3281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900" u="sng" dirty="0" smtClean="0"/>
                <a:t>팀원</a:t>
              </a:r>
              <a:r>
                <a:rPr lang="en-US" altLang="ko-KR" sz="900" u="sng" dirty="0" smtClean="0"/>
                <a:t>6</a:t>
              </a:r>
              <a:endParaRPr lang="ko-KR" altLang="en-US" sz="900" u="sng" dirty="0"/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4264630" y="3968033"/>
              <a:ext cx="627063" cy="3281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900" u="sng" dirty="0" smtClean="0"/>
                <a:t>팀원</a:t>
              </a:r>
              <a:r>
                <a:rPr lang="en-US" altLang="ko-KR" sz="900" u="sng" dirty="0" smtClean="0"/>
                <a:t>1</a:t>
              </a:r>
              <a:endParaRPr lang="ko-KR" altLang="en-US" sz="900" u="sng" dirty="0"/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1844822" y="5436096"/>
              <a:ext cx="627063" cy="3281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900" u="sng" dirty="0" smtClean="0"/>
                <a:t>팀원</a:t>
              </a:r>
              <a:r>
                <a:rPr lang="en-US" altLang="ko-KR" sz="900" u="sng" dirty="0" smtClean="0"/>
                <a:t>5</a:t>
              </a:r>
              <a:endParaRPr lang="ko-KR" altLang="en-US" sz="900" u="sng" dirty="0"/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2132858" y="6588225"/>
              <a:ext cx="627063" cy="3281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900" u="sng" dirty="0" smtClean="0"/>
                <a:t>팀원</a:t>
              </a:r>
              <a:r>
                <a:rPr lang="en-US" altLang="ko-KR" sz="900" u="sng" dirty="0" smtClean="0"/>
                <a:t>4</a:t>
              </a:r>
              <a:endParaRPr lang="ko-KR" altLang="en-US" sz="900" u="sng" dirty="0"/>
            </a:p>
          </p:txBody>
        </p:sp>
        <p:sp>
          <p:nvSpPr>
            <p:cNvPr id="44" name="직사각형 43"/>
            <p:cNvSpPr/>
            <p:nvPr/>
          </p:nvSpPr>
          <p:spPr>
            <a:xfrm>
              <a:off x="4005063" y="6876258"/>
              <a:ext cx="627063" cy="3281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900" u="sng" dirty="0" smtClean="0"/>
                <a:t>팀원</a:t>
              </a:r>
              <a:r>
                <a:rPr lang="en-US" altLang="ko-KR" sz="900" u="sng" dirty="0" smtClean="0"/>
                <a:t>3</a:t>
              </a:r>
              <a:endParaRPr lang="ko-KR" altLang="en-US" sz="900" u="sng" dirty="0"/>
            </a:p>
          </p:txBody>
        </p:sp>
        <p:sp>
          <p:nvSpPr>
            <p:cNvPr id="45" name="직사각형 44"/>
            <p:cNvSpPr/>
            <p:nvPr/>
          </p:nvSpPr>
          <p:spPr>
            <a:xfrm>
              <a:off x="4581128" y="5508105"/>
              <a:ext cx="627063" cy="3281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900" u="sng" dirty="0" smtClean="0"/>
                <a:t>팀원</a:t>
              </a:r>
              <a:r>
                <a:rPr lang="en-US" altLang="ko-KR" sz="900" u="sng" dirty="0" smtClean="0"/>
                <a:t>2</a:t>
              </a:r>
              <a:endParaRPr lang="ko-KR" altLang="en-US" sz="900" u="sng" dirty="0"/>
            </a:p>
          </p:txBody>
        </p:sp>
      </p:grpSp>
      <p:sp>
        <p:nvSpPr>
          <p:cNvPr id="70" name="직사각형 69"/>
          <p:cNvSpPr/>
          <p:nvPr/>
        </p:nvSpPr>
        <p:spPr>
          <a:xfrm>
            <a:off x="3979363" y="4318305"/>
            <a:ext cx="13097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latinLnBrk="0">
              <a:defRPr/>
            </a:pPr>
            <a:r>
              <a:rPr lang="ko-KR" altLang="en-US" b="1" kern="0" dirty="0" err="1">
                <a:solidFill>
                  <a:sysClr val="window" lastClr="FFFFFF"/>
                </a:solidFill>
              </a:rPr>
              <a:t>사회적기업</a:t>
            </a:r>
            <a:endParaRPr lang="en-US" altLang="ko-KR" b="1" kern="0" dirty="0">
              <a:solidFill>
                <a:sysClr val="window" lastClr="FFFFFF"/>
              </a:solidFill>
            </a:endParaRPr>
          </a:p>
          <a:p>
            <a:pPr lvl="0" algn="ctr" latinLnBrk="0">
              <a:defRPr/>
            </a:pPr>
            <a:r>
              <a:rPr lang="ko-KR" altLang="en-US" b="1" kern="0" dirty="0">
                <a:solidFill>
                  <a:sysClr val="window" lastClr="FFFFFF"/>
                </a:solidFill>
              </a:rPr>
              <a:t>인큐베이터</a:t>
            </a:r>
          </a:p>
        </p:txBody>
      </p:sp>
    </p:spTree>
    <p:extLst>
      <p:ext uri="{BB962C8B-B14F-4D97-AF65-F5344CB8AC3E}">
        <p14:creationId xmlns:p14="http://schemas.microsoft.com/office/powerpoint/2010/main" val="278869415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활동</a:t>
            </a:r>
            <a:r>
              <a:rPr lang="en-US" altLang="en-US" dirty="0"/>
              <a:t> : </a:t>
            </a:r>
            <a:r>
              <a:rPr lang="ko-KR" altLang="en-US" dirty="0" err="1"/>
              <a:t>사회적기업</a:t>
            </a:r>
            <a:r>
              <a:rPr lang="ko-KR" altLang="en-US" dirty="0"/>
              <a:t> 인큐베이터의 역할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양쪽 모서리가 둥근 사각형 5"/>
          <p:cNvSpPr/>
          <p:nvPr/>
        </p:nvSpPr>
        <p:spPr>
          <a:xfrm>
            <a:off x="287524" y="1988840"/>
            <a:ext cx="8568952" cy="4464496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64390" y="2826796"/>
            <a:ext cx="8229600" cy="124355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1pPr>
            <a:lvl2pPr marL="4572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2pPr>
            <a:lvl3pPr marL="9144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3pPr>
            <a:lvl4pPr marL="13716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4pPr>
            <a:lvl5pPr marL="18288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600" smtClean="0"/>
              <a:t>각 조의 발표자가 나와서 발표를 합니다</a:t>
            </a:r>
            <a:r>
              <a:rPr lang="en-US" altLang="ko-KR" sz="2600" smtClean="0"/>
              <a:t>.</a:t>
            </a:r>
            <a:endParaRPr lang="ko-KR" altLang="en-US" sz="2600" dirty="0" smtClean="0"/>
          </a:p>
        </p:txBody>
      </p:sp>
      <p:sp>
        <p:nvSpPr>
          <p:cNvPr id="8" name="양쪽 모서리가 둥근 사각형 7"/>
          <p:cNvSpPr/>
          <p:nvPr/>
        </p:nvSpPr>
        <p:spPr>
          <a:xfrm>
            <a:off x="294714" y="1988840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>
                <a:solidFill>
                  <a:prstClr val="white"/>
                </a:solidFill>
              </a:rPr>
              <a:t>STEP 5.</a:t>
            </a:r>
            <a:endParaRPr lang="ko-KR" altLang="en-US" sz="2800" b="1" dirty="0">
              <a:solidFill>
                <a:prstClr val="white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27272" y="1988840"/>
            <a:ext cx="1478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/>
              <a:t>소요시간 </a:t>
            </a:r>
            <a:r>
              <a:rPr lang="en-US" altLang="ko-KR" sz="1400" b="1" dirty="0" smtClean="0"/>
              <a:t>:</a:t>
            </a:r>
            <a:r>
              <a:rPr lang="ko-KR" altLang="en-US" sz="1400" b="1" dirty="0"/>
              <a:t> </a:t>
            </a:r>
            <a:r>
              <a:rPr lang="en-US" altLang="ko-KR" sz="1400" b="1" dirty="0" smtClean="0"/>
              <a:t>10min</a:t>
            </a:r>
            <a:endParaRPr lang="en-US" sz="1400" b="1" dirty="0"/>
          </a:p>
        </p:txBody>
      </p:sp>
      <p:pic>
        <p:nvPicPr>
          <p:cNvPr id="10" name="Picture 2" descr="C:\Users\위현진\AppData\Local\Microsoft\Windows\Temporary Internet Files\Content.IE5\QXLNBWJK\MC900433921[1].png">
            <a:hlinkClick r:id="rId3" action="ppaction://program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522" y="1782316"/>
            <a:ext cx="638572" cy="63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75856" y="3501008"/>
            <a:ext cx="4536504" cy="279306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53724333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사회적기업</a:t>
            </a:r>
            <a:r>
              <a:rPr lang="ko-KR" altLang="en-US" dirty="0"/>
              <a:t> 인큐베이터의 역할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44</a:t>
            </a:fld>
            <a:endParaRPr lang="ko-KR" altLang="en-US"/>
          </a:p>
        </p:txBody>
      </p:sp>
      <p:sp>
        <p:nvSpPr>
          <p:cNvPr id="6" name="텍스트 개체 틀 5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pSp>
        <p:nvGrpSpPr>
          <p:cNvPr id="7" name="그룹 17"/>
          <p:cNvGrpSpPr>
            <a:grpSpLocks/>
          </p:cNvGrpSpPr>
          <p:nvPr/>
        </p:nvGrpSpPr>
        <p:grpSpPr bwMode="auto">
          <a:xfrm>
            <a:off x="1475656" y="1276912"/>
            <a:ext cx="6120680" cy="1035176"/>
            <a:chOff x="2081665" y="2916301"/>
            <a:chExt cx="5545857" cy="998405"/>
          </a:xfrm>
        </p:grpSpPr>
        <p:pic>
          <p:nvPicPr>
            <p:cNvPr id="8" name="Picture 2" descr="J:\01_프레젠테이션\PSD\IMG\PNG\텍스트바05_0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81665" y="2916301"/>
              <a:ext cx="5545857" cy="998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2564604" y="3145691"/>
              <a:ext cx="4720791" cy="469587"/>
            </a:xfrm>
            <a:prstGeom prst="rect">
              <a:avLst/>
            </a:prstGeom>
            <a:noFill/>
          </p:spPr>
          <p:txBody>
            <a:bodyPr lIns="0" tIns="0" rIns="0" bIns="0" anchor="ctr">
              <a:spAutoFit/>
              <a:scene3d>
                <a:camera prst="orthographicFront"/>
                <a:lightRig rig="threePt" dir="t"/>
              </a:scene3d>
              <a:sp3d contourW="38100">
                <a:bevelT w="1270"/>
                <a:contourClr>
                  <a:schemeClr val="bg1"/>
                </a:contourClr>
              </a:sp3d>
            </a:bodyPr>
            <a:lstStyle/>
            <a:p>
              <a:pPr algn="ctr" latinLnBrk="0">
                <a:lnSpc>
                  <a:spcPct val="110000"/>
                </a:lnSpc>
                <a:defRPr/>
              </a:pPr>
              <a:r>
                <a:rPr lang="ko-KR" altLang="en-US" sz="3200" b="1" spc="-70" dirty="0">
                  <a:solidFill>
                    <a:srgbClr val="14448A"/>
                  </a:solidFill>
                  <a:latin typeface="+mn-ea"/>
                </a:rPr>
                <a:t>사회혁신 지킴이 </a:t>
              </a:r>
            </a:p>
          </p:txBody>
        </p:sp>
      </p:grpSp>
      <p:grpSp>
        <p:nvGrpSpPr>
          <p:cNvPr id="10" name="그룹 17"/>
          <p:cNvGrpSpPr>
            <a:grpSpLocks/>
          </p:cNvGrpSpPr>
          <p:nvPr/>
        </p:nvGrpSpPr>
        <p:grpSpPr bwMode="auto">
          <a:xfrm>
            <a:off x="1475656" y="2285201"/>
            <a:ext cx="6120680" cy="1035176"/>
            <a:chOff x="2081665" y="2916301"/>
            <a:chExt cx="5545857" cy="998405"/>
          </a:xfrm>
        </p:grpSpPr>
        <p:pic>
          <p:nvPicPr>
            <p:cNvPr id="11" name="Picture 2" descr="J:\01_프레젠테이션\PSD\IMG\PNG\텍스트바05_0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81665" y="2916301"/>
              <a:ext cx="5545857" cy="998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2564604" y="3145691"/>
              <a:ext cx="4720791" cy="469587"/>
            </a:xfrm>
            <a:prstGeom prst="rect">
              <a:avLst/>
            </a:prstGeom>
            <a:noFill/>
          </p:spPr>
          <p:txBody>
            <a:bodyPr lIns="0" tIns="0" rIns="0" bIns="0" anchor="ctr">
              <a:spAutoFit/>
              <a:scene3d>
                <a:camera prst="orthographicFront"/>
                <a:lightRig rig="threePt" dir="t"/>
              </a:scene3d>
              <a:sp3d contourW="38100">
                <a:bevelT w="1270"/>
                <a:contourClr>
                  <a:schemeClr val="bg1"/>
                </a:contourClr>
              </a:sp3d>
            </a:bodyPr>
            <a:lstStyle/>
            <a:p>
              <a:pPr algn="ctr" latinLnBrk="0">
                <a:lnSpc>
                  <a:spcPct val="110000"/>
                </a:lnSpc>
                <a:defRPr/>
              </a:pPr>
              <a:r>
                <a:rPr lang="ko-KR" altLang="en-US" sz="3200" b="1" spc="-70" dirty="0">
                  <a:solidFill>
                    <a:srgbClr val="14448A"/>
                  </a:solidFill>
                  <a:latin typeface="+mn-ea"/>
                </a:rPr>
                <a:t>문제해결사 </a:t>
              </a:r>
            </a:p>
          </p:txBody>
        </p:sp>
      </p:grpSp>
      <p:grpSp>
        <p:nvGrpSpPr>
          <p:cNvPr id="13" name="그룹 17"/>
          <p:cNvGrpSpPr>
            <a:grpSpLocks/>
          </p:cNvGrpSpPr>
          <p:nvPr/>
        </p:nvGrpSpPr>
        <p:grpSpPr bwMode="auto">
          <a:xfrm>
            <a:off x="1475656" y="3293490"/>
            <a:ext cx="6120680" cy="1035176"/>
            <a:chOff x="2081665" y="2916301"/>
            <a:chExt cx="5545857" cy="998405"/>
          </a:xfrm>
        </p:grpSpPr>
        <p:pic>
          <p:nvPicPr>
            <p:cNvPr id="14" name="Picture 2" descr="J:\01_프레젠테이션\PSD\IMG\PNG\텍스트바05_0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81665" y="2916301"/>
              <a:ext cx="5545857" cy="998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2564604" y="3145691"/>
              <a:ext cx="4720791" cy="469587"/>
            </a:xfrm>
            <a:prstGeom prst="rect">
              <a:avLst/>
            </a:prstGeom>
            <a:noFill/>
          </p:spPr>
          <p:txBody>
            <a:bodyPr lIns="0" tIns="0" rIns="0" bIns="0" anchor="ctr">
              <a:spAutoFit/>
              <a:scene3d>
                <a:camera prst="orthographicFront"/>
                <a:lightRig rig="threePt" dir="t"/>
              </a:scene3d>
              <a:sp3d contourW="38100">
                <a:bevelT w="1270"/>
                <a:contourClr>
                  <a:schemeClr val="bg1"/>
                </a:contourClr>
              </a:sp3d>
            </a:bodyPr>
            <a:lstStyle/>
            <a:p>
              <a:pPr algn="ctr" latinLnBrk="0">
                <a:lnSpc>
                  <a:spcPct val="110000"/>
                </a:lnSpc>
                <a:defRPr/>
              </a:pPr>
              <a:r>
                <a:rPr lang="ko-KR" altLang="en-US" sz="3200" b="1" spc="-70" dirty="0">
                  <a:solidFill>
                    <a:srgbClr val="14448A"/>
                  </a:solidFill>
                  <a:latin typeface="+mn-ea"/>
                </a:rPr>
                <a:t>다리</a:t>
              </a:r>
            </a:p>
          </p:txBody>
        </p:sp>
      </p:grpSp>
      <p:grpSp>
        <p:nvGrpSpPr>
          <p:cNvPr id="16" name="그룹 17"/>
          <p:cNvGrpSpPr>
            <a:grpSpLocks/>
          </p:cNvGrpSpPr>
          <p:nvPr/>
        </p:nvGrpSpPr>
        <p:grpSpPr bwMode="auto">
          <a:xfrm>
            <a:off x="1475656" y="4301779"/>
            <a:ext cx="6120680" cy="1035176"/>
            <a:chOff x="2081665" y="2916301"/>
            <a:chExt cx="5545857" cy="998405"/>
          </a:xfrm>
        </p:grpSpPr>
        <p:pic>
          <p:nvPicPr>
            <p:cNvPr id="17" name="Picture 2" descr="J:\01_프레젠테이션\PSD\IMG\PNG\텍스트바05_0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81665" y="2916301"/>
              <a:ext cx="5545857" cy="998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2564604" y="3145691"/>
              <a:ext cx="4720791" cy="469587"/>
            </a:xfrm>
            <a:prstGeom prst="rect">
              <a:avLst/>
            </a:prstGeom>
            <a:noFill/>
          </p:spPr>
          <p:txBody>
            <a:bodyPr lIns="0" tIns="0" rIns="0" bIns="0" anchor="ctr">
              <a:spAutoFit/>
              <a:scene3d>
                <a:camera prst="orthographicFront"/>
                <a:lightRig rig="threePt" dir="t"/>
              </a:scene3d>
              <a:sp3d contourW="38100">
                <a:bevelT w="1270"/>
                <a:contourClr>
                  <a:schemeClr val="bg1"/>
                </a:contourClr>
              </a:sp3d>
            </a:bodyPr>
            <a:lstStyle/>
            <a:p>
              <a:pPr algn="ctr" latinLnBrk="0">
                <a:lnSpc>
                  <a:spcPct val="110000"/>
                </a:lnSpc>
                <a:defRPr/>
              </a:pPr>
              <a:r>
                <a:rPr lang="ko-KR" altLang="en-US" sz="3200" b="1" spc="-70" dirty="0">
                  <a:solidFill>
                    <a:srgbClr val="14448A"/>
                  </a:solidFill>
                  <a:latin typeface="+mn-ea"/>
                </a:rPr>
                <a:t>벗</a:t>
              </a:r>
            </a:p>
          </p:txBody>
        </p:sp>
      </p:grpSp>
      <p:grpSp>
        <p:nvGrpSpPr>
          <p:cNvPr id="19" name="그룹 17"/>
          <p:cNvGrpSpPr>
            <a:grpSpLocks/>
          </p:cNvGrpSpPr>
          <p:nvPr/>
        </p:nvGrpSpPr>
        <p:grpSpPr bwMode="auto">
          <a:xfrm>
            <a:off x="1475656" y="5310069"/>
            <a:ext cx="6120680" cy="1035176"/>
            <a:chOff x="2081665" y="2916301"/>
            <a:chExt cx="5545857" cy="998405"/>
          </a:xfrm>
        </p:grpSpPr>
        <p:pic>
          <p:nvPicPr>
            <p:cNvPr id="20" name="Picture 2" descr="J:\01_프레젠테이션\PSD\IMG\PNG\텍스트바05_0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81665" y="2916301"/>
              <a:ext cx="5545857" cy="998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2564604" y="3119262"/>
              <a:ext cx="4720791" cy="522445"/>
            </a:xfrm>
            <a:prstGeom prst="rect">
              <a:avLst/>
            </a:prstGeom>
            <a:noFill/>
          </p:spPr>
          <p:txBody>
            <a:bodyPr lIns="0" tIns="0" rIns="0" bIns="0" anchor="ctr">
              <a:spAutoFit/>
              <a:scene3d>
                <a:camera prst="orthographicFront"/>
                <a:lightRig rig="threePt" dir="t"/>
              </a:scene3d>
              <a:sp3d contourW="38100">
                <a:bevelT w="1270"/>
                <a:contourClr>
                  <a:schemeClr val="bg1"/>
                </a:contourClr>
              </a:sp3d>
            </a:bodyPr>
            <a:lstStyle/>
            <a:p>
              <a:pPr algn="ctr" latinLnBrk="0">
                <a:lnSpc>
                  <a:spcPct val="110000"/>
                </a:lnSpc>
                <a:defRPr/>
              </a:pPr>
              <a:r>
                <a:rPr lang="ko-KR" altLang="en-US" sz="3200" b="1" spc="-70" dirty="0">
                  <a:solidFill>
                    <a:srgbClr val="14448A"/>
                  </a:solidFill>
                  <a:latin typeface="+mn-ea"/>
                </a:rPr>
                <a:t>제</a:t>
              </a:r>
              <a:r>
                <a:rPr lang="en-US" altLang="ko-KR" sz="3200" b="1" spc="-70" dirty="0">
                  <a:solidFill>
                    <a:srgbClr val="14448A"/>
                  </a:solidFill>
                  <a:latin typeface="+mn-ea"/>
                </a:rPr>
                <a:t>3</a:t>
              </a:r>
              <a:r>
                <a:rPr lang="ko-KR" altLang="en-US" sz="3200" b="1" spc="-70" dirty="0">
                  <a:solidFill>
                    <a:srgbClr val="14448A"/>
                  </a:solidFill>
                  <a:latin typeface="+mn-ea"/>
                </a:rPr>
                <a:t>의 </a:t>
              </a:r>
              <a:r>
                <a:rPr lang="ko-KR" altLang="en-US" sz="3200" b="1" spc="-70" dirty="0" smtClean="0">
                  <a:solidFill>
                    <a:srgbClr val="14448A"/>
                  </a:solidFill>
                  <a:latin typeface="+mn-ea"/>
                </a:rPr>
                <a:t>임원</a:t>
              </a:r>
              <a:endParaRPr lang="ko-KR" altLang="en-US" sz="3200" b="1" spc="-70" dirty="0">
                <a:solidFill>
                  <a:srgbClr val="14448A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073062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3999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4247964" y="6520259"/>
            <a:ext cx="648072" cy="365125"/>
          </a:xfrm>
        </p:spPr>
        <p:txBody>
          <a:bodyPr/>
          <a:lstStyle/>
          <a:p>
            <a:fld id="{7EF2B13C-EE0B-44DC-85D1-2864BFF8F9B8}" type="slidenum">
              <a:rPr lang="ko-KR" altLang="en-US" smtClean="0"/>
              <a:pPr/>
              <a:t>45</a:t>
            </a:fld>
            <a:endParaRPr lang="ko-KR" altLang="en-US"/>
          </a:p>
        </p:txBody>
      </p:sp>
      <p:sp>
        <p:nvSpPr>
          <p:cNvPr id="5" name="양쪽 모서리가 둥근 사각형 3"/>
          <p:cNvSpPr/>
          <p:nvPr/>
        </p:nvSpPr>
        <p:spPr>
          <a:xfrm>
            <a:off x="287524" y="1124744"/>
            <a:ext cx="8568952" cy="5348875"/>
          </a:xfrm>
          <a:prstGeom prst="round2SameRect">
            <a:avLst>
              <a:gd name="adj1" fmla="val 9215"/>
              <a:gd name="adj2" fmla="val 0"/>
            </a:avLst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457200" y="4462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algn="ctr"/>
            <a:r>
              <a:rPr lang="ko-KR" altLang="en-US" b="1" dirty="0" err="1" smtClean="0">
                <a:latin typeface="+mj-ea"/>
                <a:ea typeface="+mj-ea"/>
                <a:cs typeface="나눔고딕"/>
              </a:rPr>
              <a:t>사회적기업</a:t>
            </a:r>
            <a:r>
              <a:rPr lang="ko-KR" altLang="en-US" b="1" dirty="0" smtClean="0">
                <a:latin typeface="+mj-ea"/>
                <a:ea typeface="+mj-ea"/>
                <a:cs typeface="나눔고딕"/>
              </a:rPr>
              <a:t> 인큐베이터란</a:t>
            </a:r>
            <a:endParaRPr lang="en-US" b="1" dirty="0">
              <a:latin typeface="+mj-ea"/>
              <a:ea typeface="+mj-ea"/>
              <a:cs typeface="나눔고딕"/>
            </a:endParaRPr>
          </a:p>
        </p:txBody>
      </p:sp>
      <p:cxnSp>
        <p:nvCxnSpPr>
          <p:cNvPr id="7" name="Straight Connector 8"/>
          <p:cNvCxnSpPr/>
          <p:nvPr/>
        </p:nvCxnSpPr>
        <p:spPr>
          <a:xfrm>
            <a:off x="1979712" y="1016719"/>
            <a:ext cx="5288040" cy="0"/>
          </a:xfrm>
          <a:prstGeom prst="line">
            <a:avLst/>
          </a:prstGeom>
          <a:ln w="19050" cmpd="sng">
            <a:solidFill>
              <a:schemeClr val="bg1"/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" name="Rectangle 11"/>
          <p:cNvSpPr/>
          <p:nvPr/>
        </p:nvSpPr>
        <p:spPr>
          <a:xfrm>
            <a:off x="457200" y="1675522"/>
            <a:ext cx="82296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ko-KR" altLang="en-US" sz="3600" b="1" dirty="0">
                <a:solidFill>
                  <a:prstClr val="black"/>
                </a:solidFill>
              </a:rPr>
              <a:t>창업 준비기와 창업기 기업을 </a:t>
            </a:r>
            <a:r>
              <a:rPr lang="ko-KR" altLang="en-US" sz="3600" b="1" dirty="0" smtClean="0">
                <a:solidFill>
                  <a:prstClr val="black"/>
                </a:solidFill>
              </a:rPr>
              <a:t>대상으로</a:t>
            </a:r>
            <a:endParaRPr lang="en-US" altLang="ko-KR" sz="3600" b="1" dirty="0" smtClean="0">
              <a:solidFill>
                <a:prstClr val="black"/>
              </a:solidFill>
            </a:endParaRPr>
          </a:p>
          <a:p>
            <a:pPr lvl="0" algn="ctr">
              <a:lnSpc>
                <a:spcPct val="150000"/>
              </a:lnSpc>
            </a:pPr>
            <a:r>
              <a:rPr lang="ko-KR" altLang="en-US" sz="3600" b="1" dirty="0" err="1">
                <a:solidFill>
                  <a:prstClr val="black"/>
                </a:solidFill>
              </a:rPr>
              <a:t>사회적기업가와</a:t>
            </a:r>
            <a:r>
              <a:rPr lang="ko-KR" altLang="en-US" sz="3600" b="1" dirty="0">
                <a:solidFill>
                  <a:prstClr val="black"/>
                </a:solidFill>
              </a:rPr>
              <a:t> 사회적기업의 </a:t>
            </a:r>
          </a:p>
          <a:p>
            <a:pPr lvl="0" algn="ctr">
              <a:lnSpc>
                <a:spcPct val="150000"/>
              </a:lnSpc>
            </a:pPr>
            <a:r>
              <a:rPr lang="ko-KR" altLang="en-US" sz="40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소셜미션</a:t>
            </a:r>
            <a:r>
              <a:rPr lang="ko-KR" altLang="en-US" sz="3600" b="1" dirty="0" err="1">
                <a:solidFill>
                  <a:prstClr val="black"/>
                </a:solidFill>
              </a:rPr>
              <a:t>과</a:t>
            </a:r>
            <a:r>
              <a:rPr lang="ko-KR" altLang="en-US" sz="3600" b="1" dirty="0">
                <a:solidFill>
                  <a:prstClr val="black"/>
                </a:solidFill>
              </a:rPr>
              <a:t> </a:t>
            </a:r>
            <a:r>
              <a:rPr lang="ko-KR" altLang="en-US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지속가능성 실현</a:t>
            </a:r>
            <a:r>
              <a:rPr lang="ko-KR" altLang="en-US" sz="3600" b="1" dirty="0">
                <a:solidFill>
                  <a:prstClr val="black"/>
                </a:solidFill>
              </a:rPr>
              <a:t>을 위해 </a:t>
            </a:r>
          </a:p>
          <a:p>
            <a:pPr lvl="0" algn="ctr">
              <a:lnSpc>
                <a:spcPct val="150000"/>
              </a:lnSpc>
            </a:pPr>
            <a:r>
              <a:rPr lang="ko-KR" altLang="en-US" sz="3600" b="1" dirty="0" err="1">
                <a:solidFill>
                  <a:prstClr val="black"/>
                </a:solidFill>
              </a:rPr>
              <a:t>사회적기업</a:t>
            </a:r>
            <a:r>
              <a:rPr lang="ko-KR" altLang="en-US" sz="3600" b="1" dirty="0">
                <a:solidFill>
                  <a:prstClr val="black"/>
                </a:solidFill>
              </a:rPr>
              <a:t> </a:t>
            </a:r>
            <a:r>
              <a:rPr lang="ko-KR" altLang="en-US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경영지원 전문성</a:t>
            </a:r>
            <a:r>
              <a:rPr lang="ko-KR" altLang="en-US" sz="3600" b="1" dirty="0">
                <a:solidFill>
                  <a:prstClr val="black"/>
                </a:solidFill>
              </a:rPr>
              <a:t>을 통해 </a:t>
            </a:r>
            <a:endParaRPr lang="en-US" altLang="ko-KR" sz="3600" b="1" dirty="0" smtClean="0">
              <a:solidFill>
                <a:prstClr val="black"/>
              </a:solidFill>
            </a:endParaRPr>
          </a:p>
          <a:p>
            <a:pPr lvl="0" algn="ctr">
              <a:lnSpc>
                <a:spcPct val="150000"/>
              </a:lnSpc>
            </a:pPr>
            <a:r>
              <a:rPr lang="ko-KR" altLang="en-US" sz="4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지지</a:t>
            </a:r>
            <a:r>
              <a:rPr lang="ko-KR" altLang="en-US" sz="3600" b="1" dirty="0" smtClean="0">
                <a:solidFill>
                  <a:prstClr val="black"/>
                </a:solidFill>
              </a:rPr>
              <a:t>하고 </a:t>
            </a:r>
            <a:r>
              <a:rPr lang="ko-KR" altLang="en-US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지원</a:t>
            </a:r>
            <a:r>
              <a:rPr lang="ko-KR" altLang="en-US" sz="3600" b="1" dirty="0">
                <a:solidFill>
                  <a:prstClr val="black"/>
                </a:solidFill>
              </a:rPr>
              <a:t>하는 사람 </a:t>
            </a:r>
          </a:p>
        </p:txBody>
      </p:sp>
    </p:spTree>
    <p:extLst>
      <p:ext uri="{BB962C8B-B14F-4D97-AF65-F5344CB8AC3E}">
        <p14:creationId xmlns:p14="http://schemas.microsoft.com/office/powerpoint/2010/main" val="27490893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전문 인큐베이터 육성 </a:t>
            </a:r>
            <a:r>
              <a:rPr lang="en-US" altLang="ko-KR" dirty="0"/>
              <a:t>: </a:t>
            </a:r>
            <a:r>
              <a:rPr lang="ko-KR" altLang="en-US" dirty="0"/>
              <a:t>현황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46</a:t>
            </a:fld>
            <a:endParaRPr lang="ko-KR" altLang="en-US"/>
          </a:p>
        </p:txBody>
      </p:sp>
      <p:sp>
        <p:nvSpPr>
          <p:cNvPr id="6" name="텍스트 개체 틀 5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904034" y="1534509"/>
            <a:ext cx="28023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b="1" dirty="0">
                <a:solidFill>
                  <a:prstClr val="black"/>
                </a:solidFill>
              </a:rPr>
              <a:t>전문 인큐베이터에 대한 </a:t>
            </a:r>
            <a:r>
              <a:rPr lang="en-US" altLang="ko-KR" b="1" dirty="0" smtClean="0">
                <a:solidFill>
                  <a:prstClr val="black"/>
                </a:solidFill>
              </a:rPr>
              <a:t/>
            </a:r>
            <a:br>
              <a:rPr lang="en-US" altLang="ko-KR" b="1" dirty="0" smtClean="0">
                <a:solidFill>
                  <a:prstClr val="black"/>
                </a:solidFill>
              </a:rPr>
            </a:br>
            <a:r>
              <a:rPr lang="ko-KR" altLang="en-US" b="1" dirty="0" smtClean="0">
                <a:solidFill>
                  <a:prstClr val="black"/>
                </a:solidFill>
              </a:rPr>
              <a:t>생태계의 </a:t>
            </a:r>
            <a:r>
              <a:rPr lang="en-US" altLang="ko-KR" b="1" dirty="0">
                <a:solidFill>
                  <a:prstClr val="black"/>
                </a:solidFill>
              </a:rPr>
              <a:t>Needs</a:t>
            </a:r>
            <a:r>
              <a:rPr lang="ko-KR" altLang="en-US" b="1" dirty="0">
                <a:solidFill>
                  <a:prstClr val="black"/>
                </a:solidFill>
              </a:rPr>
              <a:t>는 크지만</a:t>
            </a:r>
            <a:r>
              <a:rPr lang="en-US" altLang="ko-KR" b="1" dirty="0">
                <a:solidFill>
                  <a:prstClr val="black"/>
                </a:solidFill>
              </a:rPr>
              <a:t>…</a:t>
            </a:r>
          </a:p>
        </p:txBody>
      </p:sp>
      <p:cxnSp>
        <p:nvCxnSpPr>
          <p:cNvPr id="8" name="직선 연결선 29"/>
          <p:cNvCxnSpPr>
            <a:cxnSpLocks noChangeShapeType="1"/>
          </p:cNvCxnSpPr>
          <p:nvPr/>
        </p:nvCxnSpPr>
        <p:spPr bwMode="gray">
          <a:xfrm>
            <a:off x="466120" y="2180840"/>
            <a:ext cx="3600324" cy="0"/>
          </a:xfrm>
          <a:prstGeom prst="line">
            <a:avLst/>
          </a:prstGeom>
          <a:noFill/>
          <a:ln w="12700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직선 연결선 8"/>
          <p:cNvCxnSpPr>
            <a:cxnSpLocks noChangeShapeType="1"/>
          </p:cNvCxnSpPr>
          <p:nvPr/>
        </p:nvCxnSpPr>
        <p:spPr bwMode="gray">
          <a:xfrm>
            <a:off x="5002548" y="2180840"/>
            <a:ext cx="3688485" cy="0"/>
          </a:xfrm>
          <a:prstGeom prst="line">
            <a:avLst/>
          </a:prstGeom>
          <a:noFill/>
          <a:ln w="12700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576169" y="2585506"/>
            <a:ext cx="3815738" cy="843488"/>
          </a:xfrm>
          <a:prstGeom prst="rect">
            <a:avLst/>
          </a:prstGeom>
          <a:ln w="38100"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endParaRPr lang="ko-KR" altLang="en-US" dirty="0"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762664" y="2751933"/>
            <a:ext cx="3629243" cy="45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txBody>
          <a:bodyPr wrap="square" lIns="54000" tIns="10800" rIns="54000" bIns="10800" anchor="ctr">
            <a:spAutoFit/>
          </a:bodyPr>
          <a:lstStyle/>
          <a:p>
            <a:pPr latinLnBrk="0">
              <a:lnSpc>
                <a:spcPct val="130000"/>
              </a:lnSpc>
            </a:pPr>
            <a:r>
              <a:rPr lang="ko-KR" altLang="en-US" sz="2400" b="1" dirty="0">
                <a:latin typeface="+mn-ea"/>
              </a:rPr>
              <a:t>무르익지 않은 생태계</a:t>
            </a:r>
          </a:p>
        </p:txBody>
      </p:sp>
      <p:grpSp>
        <p:nvGrpSpPr>
          <p:cNvPr id="12" name="그룹 11"/>
          <p:cNvGrpSpPr/>
          <p:nvPr/>
        </p:nvGrpSpPr>
        <p:grpSpPr>
          <a:xfrm>
            <a:off x="291791" y="2751023"/>
            <a:ext cx="499763" cy="509580"/>
            <a:chOff x="-1125784" y="1681184"/>
            <a:chExt cx="474622" cy="483946"/>
          </a:xfrm>
        </p:grpSpPr>
        <p:sp>
          <p:nvSpPr>
            <p:cNvPr id="13" name="타원 12"/>
            <p:cNvSpPr/>
            <p:nvPr/>
          </p:nvSpPr>
          <p:spPr>
            <a:xfrm>
              <a:off x="-1044624" y="1781650"/>
              <a:ext cx="312303" cy="3123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4" name="Picture 32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3256" b="78837" l="30645" r="68871"/>
                      </a14:imgEffect>
                    </a14:imgLayer>
                  </a14:imgProps>
                </a:ext>
              </a:extLst>
            </a:blip>
            <a:srcRect l="30581" t="21875" r="30468" b="20860"/>
            <a:stretch/>
          </p:blipFill>
          <p:spPr>
            <a:xfrm>
              <a:off x="-1125784" y="1681184"/>
              <a:ext cx="474622" cy="483946"/>
            </a:xfrm>
            <a:prstGeom prst="rect">
              <a:avLst/>
            </a:prstGeom>
          </p:spPr>
        </p:pic>
      </p:grp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576169" y="3949414"/>
            <a:ext cx="3815738" cy="838608"/>
          </a:xfrm>
          <a:prstGeom prst="rect">
            <a:avLst/>
          </a:prstGeom>
          <a:ln w="38100"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endParaRPr lang="ko-KR" altLang="en-US" dirty="0"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762665" y="3989406"/>
            <a:ext cx="3569830" cy="760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txBody>
          <a:bodyPr wrap="square" lIns="54000" tIns="10800" rIns="54000" bIns="10800" anchor="ctr">
            <a:spAutoFit/>
          </a:bodyPr>
          <a:lstStyle/>
          <a:p>
            <a:pPr latinLnBrk="0"/>
            <a:r>
              <a:rPr lang="ko-KR" altLang="en-US" sz="2400" b="1" dirty="0" err="1">
                <a:latin typeface="+mn-ea"/>
              </a:rPr>
              <a:t>인큐베이팅</a:t>
            </a:r>
            <a:r>
              <a:rPr lang="ko-KR" altLang="en-US" sz="2400" b="1" dirty="0">
                <a:latin typeface="+mn-ea"/>
              </a:rPr>
              <a:t> 경험자들의 긍정적인 반응</a:t>
            </a:r>
          </a:p>
        </p:txBody>
      </p:sp>
      <p:grpSp>
        <p:nvGrpSpPr>
          <p:cNvPr id="17" name="그룹 16"/>
          <p:cNvGrpSpPr/>
          <p:nvPr/>
        </p:nvGrpSpPr>
        <p:grpSpPr>
          <a:xfrm>
            <a:off x="291791" y="4114933"/>
            <a:ext cx="499763" cy="509581"/>
            <a:chOff x="-1125784" y="1681184"/>
            <a:chExt cx="474622" cy="483946"/>
          </a:xfrm>
        </p:grpSpPr>
        <p:sp>
          <p:nvSpPr>
            <p:cNvPr id="18" name="타원 17"/>
            <p:cNvSpPr/>
            <p:nvPr/>
          </p:nvSpPr>
          <p:spPr>
            <a:xfrm>
              <a:off x="-1044624" y="1781650"/>
              <a:ext cx="312303" cy="3123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9" name="Picture 32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3256" b="78837" l="30645" r="68871"/>
                      </a14:imgEffect>
                    </a14:imgLayer>
                  </a14:imgProps>
                </a:ext>
              </a:extLst>
            </a:blip>
            <a:srcRect l="30581" t="21875" r="30468" b="20860"/>
            <a:stretch/>
          </p:blipFill>
          <p:spPr>
            <a:xfrm>
              <a:off x="-1125784" y="1681184"/>
              <a:ext cx="474622" cy="483946"/>
            </a:xfrm>
            <a:prstGeom prst="rect">
              <a:avLst/>
            </a:prstGeom>
          </p:spPr>
        </p:pic>
      </p:grp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576169" y="5313114"/>
            <a:ext cx="3815738" cy="852190"/>
          </a:xfrm>
          <a:prstGeom prst="rect">
            <a:avLst/>
          </a:prstGeom>
          <a:ln w="38100"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endParaRPr lang="ko-KR" altLang="en-US" dirty="0"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762664" y="5522597"/>
            <a:ext cx="3569831" cy="391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txBody>
          <a:bodyPr wrap="square" lIns="54000" tIns="10800" rIns="54000" bIns="10800" anchor="ctr">
            <a:spAutoFit/>
          </a:bodyPr>
          <a:lstStyle/>
          <a:p>
            <a:pPr latinLnBrk="0"/>
            <a:r>
              <a:rPr lang="ko-KR" altLang="en-US" sz="2400" b="1" dirty="0">
                <a:latin typeface="+mn-ea"/>
              </a:rPr>
              <a:t>외국 </a:t>
            </a:r>
            <a:r>
              <a:rPr lang="ko-KR" altLang="en-US" sz="2400" b="1" dirty="0" err="1">
                <a:latin typeface="+mn-ea"/>
              </a:rPr>
              <a:t>인큐베이팅</a:t>
            </a:r>
            <a:r>
              <a:rPr lang="ko-KR" altLang="en-US" sz="2400" b="1" dirty="0">
                <a:latin typeface="+mn-ea"/>
              </a:rPr>
              <a:t> 사례 </a:t>
            </a:r>
          </a:p>
        </p:txBody>
      </p:sp>
      <p:grpSp>
        <p:nvGrpSpPr>
          <p:cNvPr id="22" name="그룹 21"/>
          <p:cNvGrpSpPr/>
          <p:nvPr/>
        </p:nvGrpSpPr>
        <p:grpSpPr>
          <a:xfrm>
            <a:off x="291791" y="5478631"/>
            <a:ext cx="499763" cy="509581"/>
            <a:chOff x="-1125784" y="1681184"/>
            <a:chExt cx="474622" cy="483946"/>
          </a:xfrm>
        </p:grpSpPr>
        <p:sp>
          <p:nvSpPr>
            <p:cNvPr id="23" name="타원 22"/>
            <p:cNvSpPr/>
            <p:nvPr/>
          </p:nvSpPr>
          <p:spPr>
            <a:xfrm>
              <a:off x="-1044624" y="1781650"/>
              <a:ext cx="312303" cy="3123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4" name="Picture 32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3256" b="78837" l="30645" r="68871"/>
                      </a14:imgEffect>
                    </a14:imgLayer>
                  </a14:imgProps>
                </a:ext>
              </a:extLst>
            </a:blip>
            <a:srcRect l="30581" t="21875" r="30468" b="20860"/>
            <a:stretch/>
          </p:blipFill>
          <p:spPr>
            <a:xfrm>
              <a:off x="-1125784" y="1681184"/>
              <a:ext cx="474622" cy="483946"/>
            </a:xfrm>
            <a:prstGeom prst="rect">
              <a:avLst/>
            </a:prstGeom>
          </p:spPr>
        </p:pic>
      </p:grpSp>
      <p:sp>
        <p:nvSpPr>
          <p:cNvPr id="25" name="직사각형 24"/>
          <p:cNvSpPr/>
          <p:nvPr/>
        </p:nvSpPr>
        <p:spPr>
          <a:xfrm>
            <a:off x="4858532" y="1534508"/>
            <a:ext cx="38164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b="1" dirty="0">
                <a:solidFill>
                  <a:prstClr val="black"/>
                </a:solidFill>
              </a:rPr>
              <a:t>현재 상황은 생태계의 </a:t>
            </a:r>
            <a:r>
              <a:rPr lang="en-US" altLang="ko-KR" b="1" dirty="0">
                <a:solidFill>
                  <a:prstClr val="black"/>
                </a:solidFill>
              </a:rPr>
              <a:t>Needs</a:t>
            </a:r>
            <a:r>
              <a:rPr lang="ko-KR" altLang="en-US" b="1" dirty="0">
                <a:solidFill>
                  <a:prstClr val="black"/>
                </a:solidFill>
              </a:rPr>
              <a:t>를 </a:t>
            </a:r>
            <a:r>
              <a:rPr lang="ko-KR" altLang="en-US" b="1" dirty="0" smtClean="0">
                <a:solidFill>
                  <a:prstClr val="black"/>
                </a:solidFill>
              </a:rPr>
              <a:t>충족</a:t>
            </a:r>
            <a:r>
              <a:rPr lang="en-US" altLang="ko-KR" b="1" dirty="0" smtClean="0">
                <a:solidFill>
                  <a:prstClr val="black"/>
                </a:solidFill>
              </a:rPr>
              <a:t/>
            </a:r>
            <a:br>
              <a:rPr lang="en-US" altLang="ko-KR" b="1" dirty="0" smtClean="0">
                <a:solidFill>
                  <a:prstClr val="black"/>
                </a:solidFill>
              </a:rPr>
            </a:br>
            <a:r>
              <a:rPr lang="ko-KR" altLang="en-US" b="1" dirty="0" smtClean="0">
                <a:solidFill>
                  <a:prstClr val="black"/>
                </a:solidFill>
              </a:rPr>
              <a:t>하기에 </a:t>
            </a:r>
            <a:r>
              <a:rPr lang="ko-KR" altLang="en-US" b="1" dirty="0">
                <a:solidFill>
                  <a:prstClr val="black"/>
                </a:solidFill>
              </a:rPr>
              <a:t>양적</a:t>
            </a:r>
            <a:r>
              <a:rPr lang="en-US" altLang="ko-KR" b="1" dirty="0">
                <a:solidFill>
                  <a:prstClr val="black"/>
                </a:solidFill>
              </a:rPr>
              <a:t>, </a:t>
            </a:r>
            <a:r>
              <a:rPr lang="ko-KR" altLang="en-US" b="1" dirty="0">
                <a:solidFill>
                  <a:prstClr val="black"/>
                </a:solidFill>
              </a:rPr>
              <a:t>질적으로 부족한 상황</a:t>
            </a:r>
          </a:p>
        </p:txBody>
      </p: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5004734" y="2585506"/>
            <a:ext cx="3815738" cy="843488"/>
          </a:xfrm>
          <a:prstGeom prst="rect">
            <a:avLst/>
          </a:prstGeom>
          <a:ln w="38100">
            <a:solidFill>
              <a:schemeClr val="bg1">
                <a:lumMod val="65000"/>
              </a:schemeClr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endParaRPr lang="ko-KR" altLang="en-US" dirty="0"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</p:txBody>
      </p:sp>
      <p:sp>
        <p:nvSpPr>
          <p:cNvPr id="27" name="Rectangle 6"/>
          <p:cNvSpPr>
            <a:spLocks noChangeArrowheads="1"/>
          </p:cNvSpPr>
          <p:nvPr/>
        </p:nvSpPr>
        <p:spPr bwMode="auto">
          <a:xfrm>
            <a:off x="5191229" y="2751933"/>
            <a:ext cx="3629243" cy="45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txBody>
          <a:bodyPr wrap="square" lIns="54000" tIns="10800" rIns="54000" bIns="10800" anchor="ctr">
            <a:spAutoFit/>
          </a:bodyPr>
          <a:lstStyle/>
          <a:p>
            <a:pPr latinLnBrk="0">
              <a:lnSpc>
                <a:spcPct val="130000"/>
              </a:lnSpc>
            </a:pPr>
            <a:r>
              <a:rPr lang="ko-KR" altLang="en-US" sz="2400" b="1" dirty="0">
                <a:latin typeface="+mn-ea"/>
              </a:rPr>
              <a:t>인큐베이터 숫자의 절대 부족</a:t>
            </a:r>
          </a:p>
        </p:txBody>
      </p:sp>
      <p:grpSp>
        <p:nvGrpSpPr>
          <p:cNvPr id="28" name="그룹 27"/>
          <p:cNvGrpSpPr/>
          <p:nvPr/>
        </p:nvGrpSpPr>
        <p:grpSpPr>
          <a:xfrm>
            <a:off x="4720356" y="2751023"/>
            <a:ext cx="499763" cy="509580"/>
            <a:chOff x="-1125784" y="1681184"/>
            <a:chExt cx="474622" cy="483946"/>
          </a:xfrm>
        </p:grpSpPr>
        <p:sp>
          <p:nvSpPr>
            <p:cNvPr id="29" name="타원 28"/>
            <p:cNvSpPr/>
            <p:nvPr/>
          </p:nvSpPr>
          <p:spPr>
            <a:xfrm>
              <a:off x="-1044624" y="1781650"/>
              <a:ext cx="312303" cy="3123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0" name="Picture 32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3256" b="78837" l="30645" r="68871"/>
                      </a14:imgEffect>
                    </a14:imgLayer>
                  </a14:imgProps>
                </a:ext>
              </a:extLst>
            </a:blip>
            <a:srcRect l="30581" t="21875" r="30468" b="20860"/>
            <a:stretch/>
          </p:blipFill>
          <p:spPr>
            <a:xfrm>
              <a:off x="-1125784" y="1681184"/>
              <a:ext cx="474622" cy="483946"/>
            </a:xfrm>
            <a:prstGeom prst="rect">
              <a:avLst/>
            </a:prstGeom>
          </p:spPr>
        </p:pic>
      </p:grp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5004734" y="3949414"/>
            <a:ext cx="3815738" cy="838608"/>
          </a:xfrm>
          <a:prstGeom prst="rect">
            <a:avLst/>
          </a:prstGeom>
          <a:ln w="38100">
            <a:solidFill>
              <a:schemeClr val="bg1">
                <a:lumMod val="65000"/>
              </a:schemeClr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endParaRPr lang="ko-KR" altLang="en-US" dirty="0"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</p:txBody>
      </p:sp>
      <p:sp>
        <p:nvSpPr>
          <p:cNvPr id="32" name="Rectangle 6"/>
          <p:cNvSpPr>
            <a:spLocks noChangeArrowheads="1"/>
          </p:cNvSpPr>
          <p:nvPr/>
        </p:nvSpPr>
        <p:spPr bwMode="auto">
          <a:xfrm>
            <a:off x="5191230" y="4174072"/>
            <a:ext cx="3569830" cy="391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txBody>
          <a:bodyPr wrap="square" lIns="54000" tIns="10800" rIns="54000" bIns="10800" anchor="ctr">
            <a:spAutoFit/>
          </a:bodyPr>
          <a:lstStyle/>
          <a:p>
            <a:pPr latinLnBrk="0"/>
            <a:r>
              <a:rPr lang="ko-KR" altLang="en-US" sz="2400" b="1" dirty="0">
                <a:latin typeface="+mn-ea"/>
              </a:rPr>
              <a:t>역량의 부족</a:t>
            </a:r>
          </a:p>
        </p:txBody>
      </p:sp>
      <p:grpSp>
        <p:nvGrpSpPr>
          <p:cNvPr id="33" name="그룹 32"/>
          <p:cNvGrpSpPr/>
          <p:nvPr/>
        </p:nvGrpSpPr>
        <p:grpSpPr>
          <a:xfrm>
            <a:off x="4720356" y="4114933"/>
            <a:ext cx="499763" cy="509581"/>
            <a:chOff x="-1125784" y="1681184"/>
            <a:chExt cx="474622" cy="483946"/>
          </a:xfrm>
        </p:grpSpPr>
        <p:sp>
          <p:nvSpPr>
            <p:cNvPr id="34" name="타원 33"/>
            <p:cNvSpPr/>
            <p:nvPr/>
          </p:nvSpPr>
          <p:spPr>
            <a:xfrm>
              <a:off x="-1044624" y="1781650"/>
              <a:ext cx="312303" cy="3123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5" name="Picture 32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3256" b="78837" l="30645" r="68871"/>
                      </a14:imgEffect>
                    </a14:imgLayer>
                  </a14:imgProps>
                </a:ext>
              </a:extLst>
            </a:blip>
            <a:srcRect l="30581" t="21875" r="30468" b="20860"/>
            <a:stretch/>
          </p:blipFill>
          <p:spPr>
            <a:xfrm>
              <a:off x="-1125784" y="1681184"/>
              <a:ext cx="474622" cy="483946"/>
            </a:xfrm>
            <a:prstGeom prst="rect">
              <a:avLst/>
            </a:prstGeom>
          </p:spPr>
        </p:pic>
      </p:grpSp>
      <p:sp>
        <p:nvSpPr>
          <p:cNvPr id="36" name="Rectangle 4"/>
          <p:cNvSpPr>
            <a:spLocks noChangeArrowheads="1"/>
          </p:cNvSpPr>
          <p:nvPr/>
        </p:nvSpPr>
        <p:spPr bwMode="auto">
          <a:xfrm>
            <a:off x="5004734" y="5313114"/>
            <a:ext cx="3815738" cy="852190"/>
          </a:xfrm>
          <a:prstGeom prst="rect">
            <a:avLst/>
          </a:prstGeom>
          <a:ln w="38100">
            <a:solidFill>
              <a:schemeClr val="bg1">
                <a:lumMod val="65000"/>
              </a:schemeClr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endParaRPr lang="ko-KR" altLang="en-US" dirty="0"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</p:txBody>
      </p:sp>
      <p:sp>
        <p:nvSpPr>
          <p:cNvPr id="37" name="Rectangle 6"/>
          <p:cNvSpPr>
            <a:spLocks noChangeArrowheads="1"/>
          </p:cNvSpPr>
          <p:nvPr/>
        </p:nvSpPr>
        <p:spPr bwMode="auto">
          <a:xfrm>
            <a:off x="5191229" y="5522597"/>
            <a:ext cx="3569831" cy="391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txBody>
          <a:bodyPr wrap="square" lIns="54000" tIns="10800" rIns="54000" bIns="10800" anchor="ctr">
            <a:spAutoFit/>
          </a:bodyPr>
          <a:lstStyle/>
          <a:p>
            <a:pPr latinLnBrk="0"/>
            <a:r>
              <a:rPr lang="ko-KR" altLang="en-US" sz="2400" b="1" dirty="0">
                <a:latin typeface="+mn-ea"/>
              </a:rPr>
              <a:t>정책 실패</a:t>
            </a:r>
          </a:p>
        </p:txBody>
      </p:sp>
      <p:grpSp>
        <p:nvGrpSpPr>
          <p:cNvPr id="38" name="그룹 37"/>
          <p:cNvGrpSpPr/>
          <p:nvPr/>
        </p:nvGrpSpPr>
        <p:grpSpPr>
          <a:xfrm>
            <a:off x="4720356" y="5478631"/>
            <a:ext cx="499763" cy="509581"/>
            <a:chOff x="-1125784" y="1681184"/>
            <a:chExt cx="474622" cy="483946"/>
          </a:xfrm>
        </p:grpSpPr>
        <p:sp>
          <p:nvSpPr>
            <p:cNvPr id="39" name="타원 38"/>
            <p:cNvSpPr/>
            <p:nvPr/>
          </p:nvSpPr>
          <p:spPr>
            <a:xfrm>
              <a:off x="-1044624" y="1781650"/>
              <a:ext cx="312303" cy="3123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40" name="Picture 32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3256" b="78837" l="30645" r="68871"/>
                      </a14:imgEffect>
                    </a14:imgLayer>
                  </a14:imgProps>
                </a:ext>
              </a:extLst>
            </a:blip>
            <a:srcRect l="30581" t="21875" r="30468" b="20860"/>
            <a:stretch/>
          </p:blipFill>
          <p:spPr>
            <a:xfrm>
              <a:off x="-1125784" y="1681184"/>
              <a:ext cx="474622" cy="483946"/>
            </a:xfrm>
            <a:prstGeom prst="rect">
              <a:avLst/>
            </a:prstGeom>
          </p:spPr>
        </p:pic>
      </p:grpSp>
      <p:sp>
        <p:nvSpPr>
          <p:cNvPr id="41" name="Notes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722376" y="6309320"/>
            <a:ext cx="3104976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 lIns="0" tIns="0" rIns="0" bIns="0" anchor="b">
            <a:spAutoFit/>
          </a:bodyPr>
          <a:lstStyle>
            <a:lvl1pPr marL="184150" indent="-184150" defTabSz="881063" eaLnBrk="0" hangingPunct="0"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1pPr>
            <a:lvl2pPr marL="742950" indent="-285750" defTabSz="881063" eaLnBrk="0" hangingPunct="0"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2pPr>
            <a:lvl3pPr marL="1143000" indent="-228600" defTabSz="881063" eaLnBrk="0" hangingPunct="0"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3pPr>
            <a:lvl4pPr marL="1600200" indent="-228600" defTabSz="881063" eaLnBrk="0" hangingPunct="0"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4pPr>
            <a:lvl5pPr marL="2057400" indent="-228600" defTabSz="881063" eaLnBrk="0" hangingPunct="0"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5pPr>
            <a:lvl6pPr marL="2514600" indent="-228600" algn="ctr" defTabSz="881063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50000"/>
              <a:buFont typeface="Monotype Sorts"/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6pPr>
            <a:lvl7pPr marL="2971800" indent="-228600" algn="ctr" defTabSz="881063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50000"/>
              <a:buFont typeface="Monotype Sorts"/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7pPr>
            <a:lvl8pPr marL="3429000" indent="-228600" algn="ctr" defTabSz="881063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50000"/>
              <a:buFont typeface="Monotype Sorts"/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8pPr>
            <a:lvl9pPr marL="3886200" indent="-228600" algn="ctr" defTabSz="881063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50000"/>
              <a:buFont typeface="Monotype Sorts"/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9pPr>
          </a:lstStyle>
          <a:p>
            <a:pPr algn="r" eaLnBrk="1" fontAlgn="t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ko-KR" sz="1000" noProof="1">
                <a:latin typeface="+mn-ea"/>
                <a:ea typeface="+mn-ea"/>
              </a:rPr>
              <a:t>Source: </a:t>
            </a:r>
            <a:r>
              <a:rPr kumimoji="0" lang="ko-KR" altLang="en-US" sz="1000" noProof="1">
                <a:latin typeface="+mn-ea"/>
                <a:ea typeface="+mn-ea"/>
              </a:rPr>
              <a:t>전문가</a:t>
            </a:r>
            <a:r>
              <a:rPr kumimoji="0" lang="ko-KR" altLang="ko-KR" sz="1000" noProof="1">
                <a:latin typeface="+mn-ea"/>
                <a:ea typeface="+mn-ea"/>
              </a:rPr>
              <a:t>, </a:t>
            </a:r>
            <a:r>
              <a:rPr kumimoji="0" lang="ko-KR" altLang="en-US" sz="1000" noProof="1">
                <a:latin typeface="+mn-ea"/>
                <a:ea typeface="+mn-ea"/>
              </a:rPr>
              <a:t>기업가 인터뷰</a:t>
            </a:r>
            <a:r>
              <a:rPr kumimoji="0" lang="ko-KR" altLang="ko-KR" sz="1000" noProof="1">
                <a:latin typeface="+mn-ea"/>
                <a:ea typeface="+mn-ea"/>
              </a:rPr>
              <a:t>; </a:t>
            </a:r>
            <a:r>
              <a:rPr kumimoji="0" lang="ko-KR" altLang="en-US" sz="1000" noProof="1">
                <a:latin typeface="+mn-ea"/>
                <a:ea typeface="+mn-ea"/>
              </a:rPr>
              <a:t>희망제작소 내부 </a:t>
            </a:r>
            <a:r>
              <a:rPr kumimoji="0" lang="en-US" altLang="ko-KR" sz="1000" noProof="1">
                <a:latin typeface="+mn-ea"/>
                <a:ea typeface="+mn-ea"/>
              </a:rPr>
              <a:t>DB</a:t>
            </a:r>
          </a:p>
        </p:txBody>
      </p:sp>
    </p:spTree>
    <p:extLst>
      <p:ext uri="{BB962C8B-B14F-4D97-AF65-F5344CB8AC3E}">
        <p14:creationId xmlns:p14="http://schemas.microsoft.com/office/powerpoint/2010/main" val="43730343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전문 인큐베이터 육성 </a:t>
            </a:r>
            <a:r>
              <a:rPr lang="en-US" altLang="ko-KR" dirty="0"/>
              <a:t>: </a:t>
            </a:r>
            <a:r>
              <a:rPr lang="ko-KR" altLang="en-US" dirty="0"/>
              <a:t>현황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47</a:t>
            </a:fld>
            <a:endParaRPr lang="ko-KR" altLang="en-US"/>
          </a:p>
        </p:txBody>
      </p:sp>
      <p:sp>
        <p:nvSpPr>
          <p:cNvPr id="6" name="텍스트 개체 틀 5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Notes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722376" y="6309320"/>
            <a:ext cx="3104976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 lIns="0" tIns="0" rIns="0" bIns="0" anchor="b">
            <a:spAutoFit/>
          </a:bodyPr>
          <a:lstStyle>
            <a:lvl1pPr marL="184150" indent="-184150" defTabSz="881063" eaLnBrk="0" hangingPunct="0"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1pPr>
            <a:lvl2pPr marL="742950" indent="-285750" defTabSz="881063" eaLnBrk="0" hangingPunct="0"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2pPr>
            <a:lvl3pPr marL="1143000" indent="-228600" defTabSz="881063" eaLnBrk="0" hangingPunct="0"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3pPr>
            <a:lvl4pPr marL="1600200" indent="-228600" defTabSz="881063" eaLnBrk="0" hangingPunct="0"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4pPr>
            <a:lvl5pPr marL="2057400" indent="-228600" defTabSz="881063" eaLnBrk="0" hangingPunct="0"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5pPr>
            <a:lvl6pPr marL="2514600" indent="-228600" algn="ctr" defTabSz="881063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50000"/>
              <a:buFont typeface="Monotype Sorts"/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6pPr>
            <a:lvl7pPr marL="2971800" indent="-228600" algn="ctr" defTabSz="881063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50000"/>
              <a:buFont typeface="Monotype Sorts"/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7pPr>
            <a:lvl8pPr marL="3429000" indent="-228600" algn="ctr" defTabSz="881063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50000"/>
              <a:buFont typeface="Monotype Sorts"/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8pPr>
            <a:lvl9pPr marL="3886200" indent="-228600" algn="ctr" defTabSz="881063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50000"/>
              <a:buFont typeface="Monotype Sorts"/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9pPr>
          </a:lstStyle>
          <a:p>
            <a:pPr algn="r" eaLnBrk="1" fontAlgn="t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ko-KR" sz="1000" noProof="1">
                <a:latin typeface="+mn-ea"/>
                <a:ea typeface="+mn-ea"/>
              </a:rPr>
              <a:t>Source: </a:t>
            </a:r>
            <a:r>
              <a:rPr kumimoji="0" lang="ko-KR" altLang="en-US" sz="1000" noProof="1">
                <a:latin typeface="+mn-ea"/>
                <a:ea typeface="+mn-ea"/>
              </a:rPr>
              <a:t>전문가</a:t>
            </a:r>
            <a:r>
              <a:rPr kumimoji="0" lang="ko-KR" altLang="ko-KR" sz="1000" noProof="1">
                <a:latin typeface="+mn-ea"/>
                <a:ea typeface="+mn-ea"/>
              </a:rPr>
              <a:t>, </a:t>
            </a:r>
            <a:r>
              <a:rPr kumimoji="0" lang="ko-KR" altLang="en-US" sz="1000" noProof="1">
                <a:latin typeface="+mn-ea"/>
                <a:ea typeface="+mn-ea"/>
              </a:rPr>
              <a:t>기업가 인터뷰</a:t>
            </a:r>
            <a:r>
              <a:rPr kumimoji="0" lang="ko-KR" altLang="ko-KR" sz="1000" noProof="1">
                <a:latin typeface="+mn-ea"/>
                <a:ea typeface="+mn-ea"/>
              </a:rPr>
              <a:t>; </a:t>
            </a:r>
            <a:r>
              <a:rPr kumimoji="0" lang="ko-KR" altLang="en-US" sz="1000" noProof="1">
                <a:latin typeface="+mn-ea"/>
                <a:ea typeface="+mn-ea"/>
              </a:rPr>
              <a:t>희망제작소 내부 </a:t>
            </a:r>
            <a:r>
              <a:rPr kumimoji="0" lang="en-US" altLang="ko-KR" sz="1000" noProof="1">
                <a:latin typeface="+mn-ea"/>
                <a:ea typeface="+mn-ea"/>
              </a:rPr>
              <a:t>DB</a:t>
            </a:r>
          </a:p>
        </p:txBody>
      </p:sp>
      <p:cxnSp>
        <p:nvCxnSpPr>
          <p:cNvPr id="8" name="직선 연결선 29"/>
          <p:cNvCxnSpPr>
            <a:cxnSpLocks noChangeShapeType="1"/>
          </p:cNvCxnSpPr>
          <p:nvPr/>
        </p:nvCxnSpPr>
        <p:spPr bwMode="gray">
          <a:xfrm>
            <a:off x="1259632" y="1619831"/>
            <a:ext cx="2262187" cy="0"/>
          </a:xfrm>
          <a:prstGeom prst="line">
            <a:avLst/>
          </a:prstGeom>
          <a:noFill/>
          <a:ln w="12700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TextBox 17"/>
          <p:cNvSpPr txBox="1">
            <a:spLocks noChangeArrowheads="1"/>
          </p:cNvSpPr>
          <p:nvPr/>
        </p:nvSpPr>
        <p:spPr bwMode="gray">
          <a:xfrm>
            <a:off x="1572369" y="1259468"/>
            <a:ext cx="16367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1pPr>
            <a:lvl2pPr marL="742950" indent="-285750" eaLnBrk="0" hangingPunct="0"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2pPr>
            <a:lvl3pPr marL="1143000" indent="-228600" eaLnBrk="0" hangingPunct="0"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3pPr>
            <a:lvl4pPr marL="1600200" indent="-228600" eaLnBrk="0" hangingPunct="0"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4pPr>
            <a:lvl5pPr marL="2057400" indent="-228600" eaLnBrk="0" hangingPunct="0"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5pPr>
            <a:lvl6pPr marL="2514600" indent="-228600" algn="ctr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50000"/>
              <a:buFont typeface="Monotype Sorts"/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6pPr>
            <a:lvl7pPr marL="2971800" indent="-228600" algn="ctr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50000"/>
              <a:buFont typeface="Monotype Sorts"/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7pPr>
            <a:lvl8pPr marL="3429000" indent="-228600" algn="ctr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50000"/>
              <a:buFont typeface="Monotype Sorts"/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8pPr>
            <a:lvl9pPr marL="3886200" indent="-228600" algn="ctr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50000"/>
              <a:buFont typeface="Monotype Sorts"/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ko-KR" sz="1800" b="1" dirty="0">
                <a:latin typeface="+mn-ea"/>
                <a:ea typeface="+mn-ea"/>
              </a:rPr>
              <a:t>5</a:t>
            </a:r>
            <a:r>
              <a:rPr kumimoji="0" lang="ko-KR" altLang="en-US" sz="1800" b="1" dirty="0">
                <a:latin typeface="+mn-ea"/>
                <a:ea typeface="+mn-ea"/>
              </a:rPr>
              <a:t>대 핵심 역할</a:t>
            </a:r>
          </a:p>
        </p:txBody>
      </p:sp>
      <p:sp>
        <p:nvSpPr>
          <p:cNvPr id="10" name="TextBox 21"/>
          <p:cNvSpPr txBox="1">
            <a:spLocks noChangeArrowheads="1"/>
          </p:cNvSpPr>
          <p:nvPr/>
        </p:nvSpPr>
        <p:spPr bwMode="gray">
          <a:xfrm>
            <a:off x="5873576" y="1227137"/>
            <a:ext cx="16367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1pPr>
            <a:lvl2pPr marL="742950" indent="-285750" eaLnBrk="0" hangingPunct="0"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2pPr>
            <a:lvl3pPr marL="1143000" indent="-228600" eaLnBrk="0" hangingPunct="0"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3pPr>
            <a:lvl4pPr marL="1600200" indent="-228600" eaLnBrk="0" hangingPunct="0"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4pPr>
            <a:lvl5pPr marL="2057400" indent="-228600" eaLnBrk="0" hangingPunct="0"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5pPr>
            <a:lvl6pPr marL="2514600" indent="-228600" algn="ctr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50000"/>
              <a:buFont typeface="Monotype Sorts"/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6pPr>
            <a:lvl7pPr marL="2971800" indent="-228600" algn="ctr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50000"/>
              <a:buFont typeface="Monotype Sorts"/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7pPr>
            <a:lvl8pPr marL="3429000" indent="-228600" algn="ctr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50000"/>
              <a:buFont typeface="Monotype Sorts"/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8pPr>
            <a:lvl9pPr marL="3886200" indent="-228600" algn="ctr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50000"/>
              <a:buFont typeface="Monotype Sorts"/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ko-KR" sz="1800" b="1">
                <a:latin typeface="+mn-ea"/>
                <a:ea typeface="+mn-ea"/>
              </a:rPr>
              <a:t>9</a:t>
            </a:r>
            <a:r>
              <a:rPr kumimoji="0" lang="ko-KR" altLang="en-US" sz="1800" b="1">
                <a:latin typeface="+mn-ea"/>
                <a:ea typeface="+mn-ea"/>
              </a:rPr>
              <a:t>대 핵심 역량</a:t>
            </a:r>
          </a:p>
        </p:txBody>
      </p:sp>
      <p:cxnSp>
        <p:nvCxnSpPr>
          <p:cNvPr id="11" name="직선 화살표 연결선 10"/>
          <p:cNvCxnSpPr>
            <a:endCxn id="37" idx="1"/>
          </p:cNvCxnSpPr>
          <p:nvPr/>
        </p:nvCxnSpPr>
        <p:spPr>
          <a:xfrm flipV="1">
            <a:off x="3917627" y="1948290"/>
            <a:ext cx="1189809" cy="215472"/>
          </a:xfrm>
          <a:prstGeom prst="straightConnector1">
            <a:avLst/>
          </a:prstGeom>
          <a:ln w="2857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화살표 연결선 11"/>
          <p:cNvCxnSpPr>
            <a:stCxn id="22" idx="3"/>
            <a:endCxn id="40" idx="1"/>
          </p:cNvCxnSpPr>
          <p:nvPr/>
        </p:nvCxnSpPr>
        <p:spPr>
          <a:xfrm>
            <a:off x="4021153" y="2160525"/>
            <a:ext cx="1086283" cy="290300"/>
          </a:xfrm>
          <a:prstGeom prst="straightConnector1">
            <a:avLst/>
          </a:prstGeom>
          <a:ln w="2857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화살표 연결선 12"/>
          <p:cNvCxnSpPr>
            <a:stCxn id="25" idx="3"/>
          </p:cNvCxnSpPr>
          <p:nvPr/>
        </p:nvCxnSpPr>
        <p:spPr>
          <a:xfrm flipV="1">
            <a:off x="4021153" y="2937905"/>
            <a:ext cx="1086283" cy="139232"/>
          </a:xfrm>
          <a:prstGeom prst="straightConnector1">
            <a:avLst/>
          </a:prstGeom>
          <a:ln w="2857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화살표 연결선 13"/>
          <p:cNvCxnSpPr>
            <a:stCxn id="25" idx="3"/>
          </p:cNvCxnSpPr>
          <p:nvPr/>
        </p:nvCxnSpPr>
        <p:spPr>
          <a:xfrm>
            <a:off x="4021153" y="3077137"/>
            <a:ext cx="1086282" cy="382025"/>
          </a:xfrm>
          <a:prstGeom prst="straightConnector1">
            <a:avLst/>
          </a:prstGeom>
          <a:ln w="2857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직선 화살표 연결선 14"/>
          <p:cNvCxnSpPr>
            <a:stCxn id="28" idx="3"/>
            <a:endCxn id="49" idx="1"/>
          </p:cNvCxnSpPr>
          <p:nvPr/>
        </p:nvCxnSpPr>
        <p:spPr>
          <a:xfrm flipV="1">
            <a:off x="4021153" y="3958430"/>
            <a:ext cx="1086283" cy="46940"/>
          </a:xfrm>
          <a:prstGeom prst="straightConnector1">
            <a:avLst/>
          </a:prstGeom>
          <a:ln w="2857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직선 화살표 연결선 15"/>
          <p:cNvCxnSpPr>
            <a:stCxn id="28" idx="3"/>
            <a:endCxn id="52" idx="1"/>
          </p:cNvCxnSpPr>
          <p:nvPr/>
        </p:nvCxnSpPr>
        <p:spPr>
          <a:xfrm>
            <a:off x="4021153" y="4005370"/>
            <a:ext cx="1086283" cy="455595"/>
          </a:xfrm>
          <a:prstGeom prst="straightConnector1">
            <a:avLst/>
          </a:prstGeom>
          <a:ln w="2857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직선 화살표 연결선 16"/>
          <p:cNvCxnSpPr>
            <a:stCxn id="31" idx="3"/>
            <a:endCxn id="55" idx="1"/>
          </p:cNvCxnSpPr>
          <p:nvPr/>
        </p:nvCxnSpPr>
        <p:spPr>
          <a:xfrm>
            <a:off x="4021153" y="4850970"/>
            <a:ext cx="1086283" cy="112530"/>
          </a:xfrm>
          <a:prstGeom prst="straightConnector1">
            <a:avLst/>
          </a:prstGeom>
          <a:ln w="2857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화살표 연결선 17"/>
          <p:cNvCxnSpPr>
            <a:stCxn id="34" idx="3"/>
          </p:cNvCxnSpPr>
          <p:nvPr/>
        </p:nvCxnSpPr>
        <p:spPr>
          <a:xfrm flipV="1">
            <a:off x="4021153" y="5466035"/>
            <a:ext cx="1086282" cy="248536"/>
          </a:xfrm>
          <a:prstGeom prst="straightConnector1">
            <a:avLst/>
          </a:prstGeom>
          <a:ln w="2857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29"/>
          <p:cNvCxnSpPr>
            <a:cxnSpLocks noChangeShapeType="1"/>
          </p:cNvCxnSpPr>
          <p:nvPr/>
        </p:nvCxnSpPr>
        <p:spPr bwMode="gray">
          <a:xfrm>
            <a:off x="5383039" y="1587500"/>
            <a:ext cx="2573337" cy="0"/>
          </a:xfrm>
          <a:prstGeom prst="line">
            <a:avLst/>
          </a:prstGeom>
          <a:noFill/>
          <a:ln w="12700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직선 화살표 연결선 19"/>
          <p:cNvCxnSpPr>
            <a:stCxn id="34" idx="3"/>
            <a:endCxn id="61" idx="1"/>
          </p:cNvCxnSpPr>
          <p:nvPr/>
        </p:nvCxnSpPr>
        <p:spPr>
          <a:xfrm>
            <a:off x="4021153" y="5714571"/>
            <a:ext cx="1086283" cy="254001"/>
          </a:xfrm>
          <a:prstGeom prst="straightConnector1">
            <a:avLst/>
          </a:prstGeom>
          <a:ln w="2857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그룹 17"/>
          <p:cNvGrpSpPr>
            <a:grpSpLocks/>
          </p:cNvGrpSpPr>
          <p:nvPr/>
        </p:nvGrpSpPr>
        <p:grpSpPr bwMode="auto">
          <a:xfrm>
            <a:off x="636777" y="1827208"/>
            <a:ext cx="3384376" cy="666633"/>
            <a:chOff x="2081665" y="2916301"/>
            <a:chExt cx="5545857" cy="998405"/>
          </a:xfrm>
        </p:grpSpPr>
        <p:pic>
          <p:nvPicPr>
            <p:cNvPr id="22" name="Picture 2" descr="J:\01_프레젠테이션\PSD\IMG\PNG\텍스트바05_0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81665" y="2916301"/>
              <a:ext cx="5545857" cy="998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2564605" y="3096661"/>
              <a:ext cx="4720791" cy="567644"/>
            </a:xfrm>
            <a:prstGeom prst="rect">
              <a:avLst/>
            </a:prstGeom>
            <a:noFill/>
          </p:spPr>
          <p:txBody>
            <a:bodyPr lIns="0" tIns="0" rIns="0" bIns="0" anchor="ctr">
              <a:spAutoFit/>
              <a:scene3d>
                <a:camera prst="orthographicFront"/>
                <a:lightRig rig="threePt" dir="t"/>
              </a:scene3d>
              <a:sp3d contourW="38100">
                <a:bevelT w="1270"/>
                <a:contourClr>
                  <a:schemeClr val="bg1"/>
                </a:contourClr>
              </a:sp3d>
            </a:bodyPr>
            <a:lstStyle/>
            <a:p>
              <a:pPr algn="ctr" latinLnBrk="0">
                <a:lnSpc>
                  <a:spcPct val="110000"/>
                </a:lnSpc>
                <a:defRPr/>
              </a:pPr>
              <a:r>
                <a:rPr lang="ko-KR" altLang="en-US" sz="2400" b="1" spc="-70" dirty="0">
                  <a:solidFill>
                    <a:srgbClr val="14448A"/>
                  </a:solidFill>
                  <a:latin typeface="+mn-ea"/>
                </a:rPr>
                <a:t>사회혁신 지킴이 </a:t>
              </a:r>
            </a:p>
          </p:txBody>
        </p:sp>
      </p:grpSp>
      <p:grpSp>
        <p:nvGrpSpPr>
          <p:cNvPr id="24" name="그룹 17"/>
          <p:cNvGrpSpPr>
            <a:grpSpLocks/>
          </p:cNvGrpSpPr>
          <p:nvPr/>
        </p:nvGrpSpPr>
        <p:grpSpPr bwMode="auto">
          <a:xfrm>
            <a:off x="636777" y="2743820"/>
            <a:ext cx="3384376" cy="666633"/>
            <a:chOff x="2081665" y="3316622"/>
            <a:chExt cx="5545857" cy="998405"/>
          </a:xfrm>
        </p:grpSpPr>
        <p:pic>
          <p:nvPicPr>
            <p:cNvPr id="25" name="Picture 2" descr="J:\01_프레젠테이션\PSD\IMG\PNG\텍스트바05_0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81665" y="3316622"/>
              <a:ext cx="5545857" cy="998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TextBox 25"/>
            <p:cNvSpPr txBox="1"/>
            <p:nvPr/>
          </p:nvSpPr>
          <p:spPr>
            <a:xfrm>
              <a:off x="2564606" y="3496983"/>
              <a:ext cx="4720791" cy="567644"/>
            </a:xfrm>
            <a:prstGeom prst="rect">
              <a:avLst/>
            </a:prstGeom>
            <a:noFill/>
          </p:spPr>
          <p:txBody>
            <a:bodyPr lIns="0" tIns="0" rIns="0" bIns="0" anchor="ctr">
              <a:spAutoFit/>
              <a:scene3d>
                <a:camera prst="orthographicFront"/>
                <a:lightRig rig="threePt" dir="t"/>
              </a:scene3d>
              <a:sp3d contourW="38100">
                <a:bevelT w="1270"/>
                <a:contourClr>
                  <a:schemeClr val="bg1"/>
                </a:contourClr>
              </a:sp3d>
            </a:bodyPr>
            <a:lstStyle/>
            <a:p>
              <a:pPr algn="ctr" latinLnBrk="0">
                <a:lnSpc>
                  <a:spcPct val="110000"/>
                </a:lnSpc>
                <a:defRPr/>
              </a:pPr>
              <a:r>
                <a:rPr lang="ko-KR" altLang="en-US" sz="2400" b="1" spc="-70" dirty="0">
                  <a:solidFill>
                    <a:srgbClr val="14448A"/>
                  </a:solidFill>
                  <a:latin typeface="+mn-ea"/>
                </a:rPr>
                <a:t>문제해결사 </a:t>
              </a:r>
            </a:p>
          </p:txBody>
        </p:sp>
      </p:grpSp>
      <p:grpSp>
        <p:nvGrpSpPr>
          <p:cNvPr id="27" name="그룹 17"/>
          <p:cNvGrpSpPr>
            <a:grpSpLocks/>
          </p:cNvGrpSpPr>
          <p:nvPr/>
        </p:nvGrpSpPr>
        <p:grpSpPr bwMode="auto">
          <a:xfrm>
            <a:off x="636777" y="3672053"/>
            <a:ext cx="3384376" cy="666633"/>
            <a:chOff x="2081665" y="3734346"/>
            <a:chExt cx="5545857" cy="998405"/>
          </a:xfrm>
        </p:grpSpPr>
        <p:pic>
          <p:nvPicPr>
            <p:cNvPr id="28" name="Picture 2" descr="J:\01_프레젠테이션\PSD\IMG\PNG\텍스트바05_0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81665" y="3734346"/>
              <a:ext cx="5545857" cy="998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TextBox 28"/>
            <p:cNvSpPr txBox="1"/>
            <p:nvPr/>
          </p:nvSpPr>
          <p:spPr>
            <a:xfrm>
              <a:off x="2564606" y="3914706"/>
              <a:ext cx="4720791" cy="567644"/>
            </a:xfrm>
            <a:prstGeom prst="rect">
              <a:avLst/>
            </a:prstGeom>
            <a:noFill/>
          </p:spPr>
          <p:txBody>
            <a:bodyPr lIns="0" tIns="0" rIns="0" bIns="0" anchor="ctr">
              <a:spAutoFit/>
              <a:scene3d>
                <a:camera prst="orthographicFront"/>
                <a:lightRig rig="threePt" dir="t"/>
              </a:scene3d>
              <a:sp3d contourW="38100">
                <a:bevelT w="1270"/>
                <a:contourClr>
                  <a:schemeClr val="bg1"/>
                </a:contourClr>
              </a:sp3d>
            </a:bodyPr>
            <a:lstStyle/>
            <a:p>
              <a:pPr algn="ctr" latinLnBrk="0">
                <a:lnSpc>
                  <a:spcPct val="110000"/>
                </a:lnSpc>
                <a:defRPr/>
              </a:pPr>
              <a:r>
                <a:rPr lang="ko-KR" altLang="en-US" sz="2400" b="1" spc="-70" dirty="0">
                  <a:solidFill>
                    <a:srgbClr val="14448A"/>
                  </a:solidFill>
                  <a:latin typeface="+mn-ea"/>
                </a:rPr>
                <a:t>다리</a:t>
              </a:r>
            </a:p>
          </p:txBody>
        </p:sp>
      </p:grpSp>
      <p:grpSp>
        <p:nvGrpSpPr>
          <p:cNvPr id="30" name="그룹 17"/>
          <p:cNvGrpSpPr>
            <a:grpSpLocks/>
          </p:cNvGrpSpPr>
          <p:nvPr/>
        </p:nvGrpSpPr>
        <p:grpSpPr bwMode="auto">
          <a:xfrm>
            <a:off x="636777" y="4517653"/>
            <a:ext cx="3384376" cy="666633"/>
            <a:chOff x="2081665" y="4028314"/>
            <a:chExt cx="5545857" cy="998405"/>
          </a:xfrm>
        </p:grpSpPr>
        <p:pic>
          <p:nvPicPr>
            <p:cNvPr id="31" name="Picture 2" descr="J:\01_프레젠테이션\PSD\IMG\PNG\텍스트바05_0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81665" y="4028314"/>
              <a:ext cx="5545857" cy="998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TextBox 31"/>
            <p:cNvSpPr txBox="1"/>
            <p:nvPr/>
          </p:nvSpPr>
          <p:spPr>
            <a:xfrm>
              <a:off x="2564606" y="4208674"/>
              <a:ext cx="4720791" cy="567644"/>
            </a:xfrm>
            <a:prstGeom prst="rect">
              <a:avLst/>
            </a:prstGeom>
            <a:noFill/>
          </p:spPr>
          <p:txBody>
            <a:bodyPr lIns="0" tIns="0" rIns="0" bIns="0" anchor="ctr">
              <a:spAutoFit/>
              <a:scene3d>
                <a:camera prst="orthographicFront"/>
                <a:lightRig rig="threePt" dir="t"/>
              </a:scene3d>
              <a:sp3d contourW="38100">
                <a:bevelT w="1270"/>
                <a:contourClr>
                  <a:schemeClr val="bg1"/>
                </a:contourClr>
              </a:sp3d>
            </a:bodyPr>
            <a:lstStyle/>
            <a:p>
              <a:pPr algn="ctr" latinLnBrk="0">
                <a:lnSpc>
                  <a:spcPct val="110000"/>
                </a:lnSpc>
                <a:defRPr/>
              </a:pPr>
              <a:r>
                <a:rPr lang="ko-KR" altLang="en-US" sz="2400" b="1" spc="-70" dirty="0">
                  <a:solidFill>
                    <a:srgbClr val="14448A"/>
                  </a:solidFill>
                  <a:latin typeface="+mn-ea"/>
                </a:rPr>
                <a:t>벗</a:t>
              </a:r>
            </a:p>
          </p:txBody>
        </p:sp>
      </p:grpSp>
      <p:grpSp>
        <p:nvGrpSpPr>
          <p:cNvPr id="33" name="그룹 17"/>
          <p:cNvGrpSpPr>
            <a:grpSpLocks/>
          </p:cNvGrpSpPr>
          <p:nvPr/>
        </p:nvGrpSpPr>
        <p:grpSpPr bwMode="auto">
          <a:xfrm>
            <a:off x="636777" y="5381254"/>
            <a:ext cx="3384376" cy="666633"/>
            <a:chOff x="2081665" y="4349240"/>
            <a:chExt cx="5545857" cy="998405"/>
          </a:xfrm>
        </p:grpSpPr>
        <p:pic>
          <p:nvPicPr>
            <p:cNvPr id="34" name="Picture 2" descr="J:\01_프레젠테이션\PSD\IMG\PNG\텍스트바05_0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81665" y="4349240"/>
              <a:ext cx="5545857" cy="998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" name="TextBox 34"/>
            <p:cNvSpPr txBox="1"/>
            <p:nvPr/>
          </p:nvSpPr>
          <p:spPr>
            <a:xfrm>
              <a:off x="2564606" y="4509193"/>
              <a:ext cx="4720791" cy="608456"/>
            </a:xfrm>
            <a:prstGeom prst="rect">
              <a:avLst/>
            </a:prstGeom>
            <a:noFill/>
          </p:spPr>
          <p:txBody>
            <a:bodyPr lIns="0" tIns="0" rIns="0" bIns="0" anchor="ctr">
              <a:spAutoFit/>
              <a:scene3d>
                <a:camera prst="orthographicFront"/>
                <a:lightRig rig="threePt" dir="t"/>
              </a:scene3d>
              <a:sp3d contourW="38100">
                <a:bevelT w="1270"/>
                <a:contourClr>
                  <a:schemeClr val="bg1"/>
                </a:contourClr>
              </a:sp3d>
            </a:bodyPr>
            <a:lstStyle/>
            <a:p>
              <a:pPr algn="ctr" latinLnBrk="0">
                <a:lnSpc>
                  <a:spcPct val="110000"/>
                </a:lnSpc>
                <a:defRPr/>
              </a:pPr>
              <a:r>
                <a:rPr lang="ko-KR" altLang="en-US" sz="2400" b="1" spc="-70" dirty="0">
                  <a:solidFill>
                    <a:srgbClr val="14448A"/>
                  </a:solidFill>
                  <a:latin typeface="+mn-ea"/>
                </a:rPr>
                <a:t>제</a:t>
              </a:r>
              <a:r>
                <a:rPr lang="en-US" altLang="ko-KR" sz="2400" b="1" spc="-70" dirty="0">
                  <a:solidFill>
                    <a:srgbClr val="14448A"/>
                  </a:solidFill>
                  <a:latin typeface="+mn-ea"/>
                </a:rPr>
                <a:t>3</a:t>
              </a:r>
              <a:r>
                <a:rPr lang="ko-KR" altLang="en-US" sz="2400" b="1" spc="-70" dirty="0">
                  <a:solidFill>
                    <a:srgbClr val="14448A"/>
                  </a:solidFill>
                  <a:latin typeface="+mn-ea"/>
                </a:rPr>
                <a:t>의 </a:t>
              </a:r>
              <a:r>
                <a:rPr lang="ko-KR" altLang="en-US" sz="2400" b="1" spc="-70" dirty="0" smtClean="0">
                  <a:solidFill>
                    <a:srgbClr val="14448A"/>
                  </a:solidFill>
                  <a:latin typeface="+mn-ea"/>
                </a:rPr>
                <a:t>임원</a:t>
              </a:r>
              <a:endParaRPr lang="ko-KR" altLang="en-US" sz="2400" b="1" spc="-70" dirty="0">
                <a:solidFill>
                  <a:srgbClr val="14448A"/>
                </a:solidFill>
                <a:latin typeface="+mn-ea"/>
              </a:endParaRPr>
            </a:p>
          </p:txBody>
        </p:sp>
      </p:grpSp>
      <p:grpSp>
        <p:nvGrpSpPr>
          <p:cNvPr id="36" name="그룹 35"/>
          <p:cNvGrpSpPr/>
          <p:nvPr/>
        </p:nvGrpSpPr>
        <p:grpSpPr>
          <a:xfrm>
            <a:off x="5107435" y="1720850"/>
            <a:ext cx="3136973" cy="454880"/>
            <a:chOff x="7956376" y="1720850"/>
            <a:chExt cx="3312369" cy="480313"/>
          </a:xfrm>
        </p:grpSpPr>
        <p:sp>
          <p:nvSpPr>
            <p:cNvPr id="37" name="AutoShape 3"/>
            <p:cNvSpPr>
              <a:spLocks noChangeArrowheads="1"/>
            </p:cNvSpPr>
            <p:nvPr/>
          </p:nvSpPr>
          <p:spPr bwMode="auto">
            <a:xfrm>
              <a:off x="7956377" y="1720850"/>
              <a:ext cx="3312368" cy="480313"/>
            </a:xfrm>
            <a:prstGeom prst="roundRect">
              <a:avLst>
                <a:gd name="adj" fmla="val 0"/>
              </a:avLst>
            </a:prstGeom>
            <a:solidFill>
              <a:srgbClr val="559AE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ko-KR" altLang="en-US" sz="2000" b="1" dirty="0">
                  <a:solidFill>
                    <a:prstClr val="white"/>
                  </a:solidFill>
                  <a:latin typeface="+mj-ea"/>
                  <a:ea typeface="+mj-ea"/>
                  <a:cs typeface="굴림" pitchFamily="50" charset="-127"/>
                </a:rPr>
                <a:t>사회혁신 의지</a:t>
              </a:r>
            </a:p>
          </p:txBody>
        </p:sp>
        <p:sp>
          <p:nvSpPr>
            <p:cNvPr id="38" name="Freeform 4"/>
            <p:cNvSpPr>
              <a:spLocks/>
            </p:cNvSpPr>
            <p:nvPr/>
          </p:nvSpPr>
          <p:spPr bwMode="auto">
            <a:xfrm>
              <a:off x="7956376" y="1720850"/>
              <a:ext cx="3191103" cy="447675"/>
            </a:xfrm>
            <a:custGeom>
              <a:avLst/>
              <a:gdLst>
                <a:gd name="T0" fmla="*/ 0 w 545"/>
                <a:gd name="T1" fmla="*/ 0 h 317"/>
                <a:gd name="T2" fmla="*/ 0 w 545"/>
                <a:gd name="T3" fmla="*/ 317 h 317"/>
                <a:gd name="T4" fmla="*/ 545 w 545"/>
                <a:gd name="T5" fmla="*/ 3 h 317"/>
                <a:gd name="T6" fmla="*/ 0 w 545"/>
                <a:gd name="T7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5" h="317">
                  <a:moveTo>
                    <a:pt x="0" y="0"/>
                  </a:moveTo>
                  <a:lnTo>
                    <a:pt x="0" y="317"/>
                  </a:lnTo>
                  <a:lnTo>
                    <a:pt x="54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14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  <a:latin typeface="Rix모던고딕 B" pitchFamily="18" charset="-127"/>
                <a:ea typeface="Rix모던고딕 B" pitchFamily="18" charset="-127"/>
              </a:endParaRPr>
            </a:p>
          </p:txBody>
        </p:sp>
      </p:grpSp>
      <p:grpSp>
        <p:nvGrpSpPr>
          <p:cNvPr id="39" name="그룹 38"/>
          <p:cNvGrpSpPr/>
          <p:nvPr/>
        </p:nvGrpSpPr>
        <p:grpSpPr>
          <a:xfrm>
            <a:off x="5107435" y="2223385"/>
            <a:ext cx="3136973" cy="454880"/>
            <a:chOff x="7956376" y="2287778"/>
            <a:chExt cx="3312369" cy="480313"/>
          </a:xfrm>
        </p:grpSpPr>
        <p:sp>
          <p:nvSpPr>
            <p:cNvPr id="40" name="AutoShape 3"/>
            <p:cNvSpPr>
              <a:spLocks noChangeArrowheads="1"/>
            </p:cNvSpPr>
            <p:nvPr/>
          </p:nvSpPr>
          <p:spPr bwMode="auto">
            <a:xfrm>
              <a:off x="7956377" y="2287778"/>
              <a:ext cx="3312368" cy="480313"/>
            </a:xfrm>
            <a:prstGeom prst="roundRect">
              <a:avLst>
                <a:gd name="adj" fmla="val 0"/>
              </a:avLst>
            </a:prstGeom>
            <a:solidFill>
              <a:srgbClr val="559AE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ko-KR" altLang="en-US" sz="2000" b="1" dirty="0">
                  <a:solidFill>
                    <a:prstClr val="white"/>
                  </a:solidFill>
                  <a:latin typeface="+mj-ea"/>
                  <a:ea typeface="+mj-ea"/>
                  <a:cs typeface="굴림" pitchFamily="50" charset="-127"/>
                </a:rPr>
                <a:t>미션과 사업의 코디네이터</a:t>
              </a:r>
            </a:p>
          </p:txBody>
        </p:sp>
        <p:sp>
          <p:nvSpPr>
            <p:cNvPr id="41" name="Freeform 4"/>
            <p:cNvSpPr>
              <a:spLocks/>
            </p:cNvSpPr>
            <p:nvPr/>
          </p:nvSpPr>
          <p:spPr bwMode="auto">
            <a:xfrm>
              <a:off x="7956376" y="2287778"/>
              <a:ext cx="3191103" cy="447675"/>
            </a:xfrm>
            <a:custGeom>
              <a:avLst/>
              <a:gdLst>
                <a:gd name="T0" fmla="*/ 0 w 545"/>
                <a:gd name="T1" fmla="*/ 0 h 317"/>
                <a:gd name="T2" fmla="*/ 0 w 545"/>
                <a:gd name="T3" fmla="*/ 317 h 317"/>
                <a:gd name="T4" fmla="*/ 545 w 545"/>
                <a:gd name="T5" fmla="*/ 3 h 317"/>
                <a:gd name="T6" fmla="*/ 0 w 545"/>
                <a:gd name="T7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5" h="317">
                  <a:moveTo>
                    <a:pt x="0" y="0"/>
                  </a:moveTo>
                  <a:lnTo>
                    <a:pt x="0" y="317"/>
                  </a:lnTo>
                  <a:lnTo>
                    <a:pt x="54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14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  <a:latin typeface="Rix모던고딕 B" pitchFamily="18" charset="-127"/>
                <a:ea typeface="Rix모던고딕 B" pitchFamily="18" charset="-127"/>
              </a:endParaRPr>
            </a:p>
          </p:txBody>
        </p:sp>
      </p:grpSp>
      <p:grpSp>
        <p:nvGrpSpPr>
          <p:cNvPr id="42" name="그룹 41"/>
          <p:cNvGrpSpPr/>
          <p:nvPr/>
        </p:nvGrpSpPr>
        <p:grpSpPr>
          <a:xfrm>
            <a:off x="5107435" y="2725920"/>
            <a:ext cx="3136973" cy="454880"/>
            <a:chOff x="7956376" y="2854706"/>
            <a:chExt cx="3312369" cy="480313"/>
          </a:xfrm>
        </p:grpSpPr>
        <p:sp>
          <p:nvSpPr>
            <p:cNvPr id="43" name="AutoShape 3"/>
            <p:cNvSpPr>
              <a:spLocks noChangeArrowheads="1"/>
            </p:cNvSpPr>
            <p:nvPr/>
          </p:nvSpPr>
          <p:spPr bwMode="auto">
            <a:xfrm>
              <a:off x="7956377" y="2854706"/>
              <a:ext cx="3312368" cy="480313"/>
            </a:xfrm>
            <a:prstGeom prst="roundRect">
              <a:avLst>
                <a:gd name="adj" fmla="val 0"/>
              </a:avLst>
            </a:prstGeom>
            <a:solidFill>
              <a:srgbClr val="559AE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ko-KR" altLang="en-US" sz="2000" b="1" dirty="0">
                  <a:solidFill>
                    <a:prstClr val="white"/>
                  </a:solidFill>
                  <a:latin typeface="+mj-ea"/>
                  <a:ea typeface="+mj-ea"/>
                  <a:cs typeface="굴림" pitchFamily="50" charset="-127"/>
                </a:rPr>
                <a:t>경영기초 이해</a:t>
              </a:r>
            </a:p>
          </p:txBody>
        </p:sp>
        <p:sp>
          <p:nvSpPr>
            <p:cNvPr id="44" name="Freeform 4"/>
            <p:cNvSpPr>
              <a:spLocks/>
            </p:cNvSpPr>
            <p:nvPr/>
          </p:nvSpPr>
          <p:spPr bwMode="auto">
            <a:xfrm>
              <a:off x="7956376" y="2854706"/>
              <a:ext cx="3191103" cy="447675"/>
            </a:xfrm>
            <a:custGeom>
              <a:avLst/>
              <a:gdLst>
                <a:gd name="T0" fmla="*/ 0 w 545"/>
                <a:gd name="T1" fmla="*/ 0 h 317"/>
                <a:gd name="T2" fmla="*/ 0 w 545"/>
                <a:gd name="T3" fmla="*/ 317 h 317"/>
                <a:gd name="T4" fmla="*/ 545 w 545"/>
                <a:gd name="T5" fmla="*/ 3 h 317"/>
                <a:gd name="T6" fmla="*/ 0 w 545"/>
                <a:gd name="T7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5" h="317">
                  <a:moveTo>
                    <a:pt x="0" y="0"/>
                  </a:moveTo>
                  <a:lnTo>
                    <a:pt x="0" y="317"/>
                  </a:lnTo>
                  <a:lnTo>
                    <a:pt x="54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14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  <a:latin typeface="Rix모던고딕 B" pitchFamily="18" charset="-127"/>
                <a:ea typeface="Rix모던고딕 B" pitchFamily="18" charset="-127"/>
              </a:endParaRPr>
            </a:p>
          </p:txBody>
        </p:sp>
      </p:grpSp>
      <p:grpSp>
        <p:nvGrpSpPr>
          <p:cNvPr id="45" name="그룹 44"/>
          <p:cNvGrpSpPr/>
          <p:nvPr/>
        </p:nvGrpSpPr>
        <p:grpSpPr>
          <a:xfrm>
            <a:off x="5107435" y="3228455"/>
            <a:ext cx="3136973" cy="454880"/>
            <a:chOff x="7956376" y="3439922"/>
            <a:chExt cx="3312369" cy="480313"/>
          </a:xfrm>
        </p:grpSpPr>
        <p:sp>
          <p:nvSpPr>
            <p:cNvPr id="46" name="AutoShape 3"/>
            <p:cNvSpPr>
              <a:spLocks noChangeArrowheads="1"/>
            </p:cNvSpPr>
            <p:nvPr/>
          </p:nvSpPr>
          <p:spPr bwMode="auto">
            <a:xfrm>
              <a:off x="7956377" y="3439922"/>
              <a:ext cx="3312368" cy="480313"/>
            </a:xfrm>
            <a:prstGeom prst="roundRect">
              <a:avLst>
                <a:gd name="adj" fmla="val 0"/>
              </a:avLst>
            </a:prstGeom>
            <a:solidFill>
              <a:srgbClr val="559AE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ko-KR" altLang="en-US" sz="2000" b="1" dirty="0">
                  <a:solidFill>
                    <a:prstClr val="white"/>
                  </a:solidFill>
                  <a:latin typeface="+mj-ea"/>
                  <a:ea typeface="+mj-ea"/>
                  <a:cs typeface="굴림" pitchFamily="50" charset="-127"/>
                </a:rPr>
                <a:t>문제해결 능력</a:t>
              </a:r>
            </a:p>
          </p:txBody>
        </p:sp>
        <p:sp>
          <p:nvSpPr>
            <p:cNvPr id="47" name="Freeform 4"/>
            <p:cNvSpPr>
              <a:spLocks/>
            </p:cNvSpPr>
            <p:nvPr/>
          </p:nvSpPr>
          <p:spPr bwMode="auto">
            <a:xfrm>
              <a:off x="7956376" y="3439922"/>
              <a:ext cx="3191103" cy="447675"/>
            </a:xfrm>
            <a:custGeom>
              <a:avLst/>
              <a:gdLst>
                <a:gd name="T0" fmla="*/ 0 w 545"/>
                <a:gd name="T1" fmla="*/ 0 h 317"/>
                <a:gd name="T2" fmla="*/ 0 w 545"/>
                <a:gd name="T3" fmla="*/ 317 h 317"/>
                <a:gd name="T4" fmla="*/ 545 w 545"/>
                <a:gd name="T5" fmla="*/ 3 h 317"/>
                <a:gd name="T6" fmla="*/ 0 w 545"/>
                <a:gd name="T7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5" h="317">
                  <a:moveTo>
                    <a:pt x="0" y="0"/>
                  </a:moveTo>
                  <a:lnTo>
                    <a:pt x="0" y="317"/>
                  </a:lnTo>
                  <a:lnTo>
                    <a:pt x="54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14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  <a:latin typeface="Rix모던고딕 B" pitchFamily="18" charset="-127"/>
                <a:ea typeface="Rix모던고딕 B" pitchFamily="18" charset="-127"/>
              </a:endParaRPr>
            </a:p>
          </p:txBody>
        </p:sp>
      </p:grpSp>
      <p:grpSp>
        <p:nvGrpSpPr>
          <p:cNvPr id="48" name="그룹 47"/>
          <p:cNvGrpSpPr/>
          <p:nvPr/>
        </p:nvGrpSpPr>
        <p:grpSpPr>
          <a:xfrm>
            <a:off x="5107435" y="3730990"/>
            <a:ext cx="3136973" cy="454880"/>
            <a:chOff x="7956376" y="1720850"/>
            <a:chExt cx="3312369" cy="480313"/>
          </a:xfrm>
        </p:grpSpPr>
        <p:sp>
          <p:nvSpPr>
            <p:cNvPr id="49" name="AutoShape 3"/>
            <p:cNvSpPr>
              <a:spLocks noChangeArrowheads="1"/>
            </p:cNvSpPr>
            <p:nvPr/>
          </p:nvSpPr>
          <p:spPr bwMode="auto">
            <a:xfrm>
              <a:off x="7956377" y="1720850"/>
              <a:ext cx="3312368" cy="480313"/>
            </a:xfrm>
            <a:prstGeom prst="roundRect">
              <a:avLst>
                <a:gd name="adj" fmla="val 0"/>
              </a:avLst>
            </a:prstGeom>
            <a:solidFill>
              <a:srgbClr val="559AE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ko-KR" altLang="en-US" sz="2000" b="1" dirty="0">
                  <a:solidFill>
                    <a:prstClr val="white"/>
                  </a:solidFill>
                  <a:latin typeface="+mj-ea"/>
                  <a:ea typeface="+mj-ea"/>
                  <a:cs typeface="굴림" pitchFamily="50" charset="-127"/>
                </a:rPr>
                <a:t>커뮤니케이션</a:t>
              </a:r>
            </a:p>
          </p:txBody>
        </p:sp>
        <p:sp>
          <p:nvSpPr>
            <p:cNvPr id="50" name="Freeform 4"/>
            <p:cNvSpPr>
              <a:spLocks/>
            </p:cNvSpPr>
            <p:nvPr/>
          </p:nvSpPr>
          <p:spPr bwMode="auto">
            <a:xfrm>
              <a:off x="7956376" y="1720850"/>
              <a:ext cx="3191103" cy="447675"/>
            </a:xfrm>
            <a:custGeom>
              <a:avLst/>
              <a:gdLst>
                <a:gd name="T0" fmla="*/ 0 w 545"/>
                <a:gd name="T1" fmla="*/ 0 h 317"/>
                <a:gd name="T2" fmla="*/ 0 w 545"/>
                <a:gd name="T3" fmla="*/ 317 h 317"/>
                <a:gd name="T4" fmla="*/ 545 w 545"/>
                <a:gd name="T5" fmla="*/ 3 h 317"/>
                <a:gd name="T6" fmla="*/ 0 w 545"/>
                <a:gd name="T7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5" h="317">
                  <a:moveTo>
                    <a:pt x="0" y="0"/>
                  </a:moveTo>
                  <a:lnTo>
                    <a:pt x="0" y="317"/>
                  </a:lnTo>
                  <a:lnTo>
                    <a:pt x="54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14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  <a:latin typeface="Rix모던고딕 B" pitchFamily="18" charset="-127"/>
                <a:ea typeface="Rix모던고딕 B" pitchFamily="18" charset="-127"/>
              </a:endParaRPr>
            </a:p>
          </p:txBody>
        </p:sp>
      </p:grpSp>
      <p:grpSp>
        <p:nvGrpSpPr>
          <p:cNvPr id="51" name="그룹 50"/>
          <p:cNvGrpSpPr/>
          <p:nvPr/>
        </p:nvGrpSpPr>
        <p:grpSpPr>
          <a:xfrm>
            <a:off x="5107435" y="4233525"/>
            <a:ext cx="3136973" cy="454880"/>
            <a:chOff x="7956376" y="2287778"/>
            <a:chExt cx="3312369" cy="480313"/>
          </a:xfrm>
        </p:grpSpPr>
        <p:sp>
          <p:nvSpPr>
            <p:cNvPr id="52" name="AutoShape 3"/>
            <p:cNvSpPr>
              <a:spLocks noChangeArrowheads="1"/>
            </p:cNvSpPr>
            <p:nvPr/>
          </p:nvSpPr>
          <p:spPr bwMode="auto">
            <a:xfrm>
              <a:off x="7956377" y="2287778"/>
              <a:ext cx="3312368" cy="480313"/>
            </a:xfrm>
            <a:prstGeom prst="roundRect">
              <a:avLst>
                <a:gd name="adj" fmla="val 0"/>
              </a:avLst>
            </a:prstGeom>
            <a:solidFill>
              <a:srgbClr val="559AE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ko-KR" altLang="en-US" sz="2000" b="1" dirty="0">
                  <a:solidFill>
                    <a:prstClr val="white"/>
                  </a:solidFill>
                  <a:latin typeface="+mj-ea"/>
                  <a:ea typeface="+mj-ea"/>
                  <a:cs typeface="굴림" pitchFamily="50" charset="-127"/>
                </a:rPr>
                <a:t>자원연계</a:t>
              </a:r>
            </a:p>
          </p:txBody>
        </p:sp>
        <p:sp>
          <p:nvSpPr>
            <p:cNvPr id="53" name="Freeform 4"/>
            <p:cNvSpPr>
              <a:spLocks/>
            </p:cNvSpPr>
            <p:nvPr/>
          </p:nvSpPr>
          <p:spPr bwMode="auto">
            <a:xfrm>
              <a:off x="7956376" y="2287778"/>
              <a:ext cx="3191103" cy="447675"/>
            </a:xfrm>
            <a:custGeom>
              <a:avLst/>
              <a:gdLst>
                <a:gd name="T0" fmla="*/ 0 w 545"/>
                <a:gd name="T1" fmla="*/ 0 h 317"/>
                <a:gd name="T2" fmla="*/ 0 w 545"/>
                <a:gd name="T3" fmla="*/ 317 h 317"/>
                <a:gd name="T4" fmla="*/ 545 w 545"/>
                <a:gd name="T5" fmla="*/ 3 h 317"/>
                <a:gd name="T6" fmla="*/ 0 w 545"/>
                <a:gd name="T7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5" h="317">
                  <a:moveTo>
                    <a:pt x="0" y="0"/>
                  </a:moveTo>
                  <a:lnTo>
                    <a:pt x="0" y="317"/>
                  </a:lnTo>
                  <a:lnTo>
                    <a:pt x="54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14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  <a:latin typeface="Rix모던고딕 B" pitchFamily="18" charset="-127"/>
                <a:ea typeface="Rix모던고딕 B" pitchFamily="18" charset="-127"/>
              </a:endParaRPr>
            </a:p>
          </p:txBody>
        </p:sp>
      </p:grpSp>
      <p:grpSp>
        <p:nvGrpSpPr>
          <p:cNvPr id="54" name="그룹 53"/>
          <p:cNvGrpSpPr/>
          <p:nvPr/>
        </p:nvGrpSpPr>
        <p:grpSpPr>
          <a:xfrm>
            <a:off x="5107435" y="4736060"/>
            <a:ext cx="3136973" cy="454880"/>
            <a:chOff x="7956376" y="2854706"/>
            <a:chExt cx="3312369" cy="480313"/>
          </a:xfrm>
        </p:grpSpPr>
        <p:sp>
          <p:nvSpPr>
            <p:cNvPr id="55" name="AutoShape 3"/>
            <p:cNvSpPr>
              <a:spLocks noChangeArrowheads="1"/>
            </p:cNvSpPr>
            <p:nvPr/>
          </p:nvSpPr>
          <p:spPr bwMode="auto">
            <a:xfrm>
              <a:off x="7956377" y="2854706"/>
              <a:ext cx="3312368" cy="480313"/>
            </a:xfrm>
            <a:prstGeom prst="roundRect">
              <a:avLst>
                <a:gd name="adj" fmla="val 0"/>
              </a:avLst>
            </a:prstGeom>
            <a:solidFill>
              <a:srgbClr val="559AE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ko-KR" altLang="en-US" sz="2000" b="1" dirty="0" err="1">
                  <a:solidFill>
                    <a:prstClr val="white"/>
                  </a:solidFill>
                  <a:latin typeface="+mj-ea"/>
                  <a:ea typeface="+mj-ea"/>
                  <a:cs typeface="굴림" pitchFamily="50" charset="-127"/>
                </a:rPr>
                <a:t>카운셀러</a:t>
              </a:r>
              <a:r>
                <a:rPr lang="ko-KR" altLang="en-US" sz="2000" b="1" dirty="0">
                  <a:solidFill>
                    <a:prstClr val="white"/>
                  </a:solidFill>
                  <a:latin typeface="+mj-ea"/>
                  <a:ea typeface="+mj-ea"/>
                  <a:cs typeface="굴림" pitchFamily="50" charset="-127"/>
                </a:rPr>
                <a:t> </a:t>
              </a:r>
            </a:p>
          </p:txBody>
        </p:sp>
        <p:sp>
          <p:nvSpPr>
            <p:cNvPr id="56" name="Freeform 4"/>
            <p:cNvSpPr>
              <a:spLocks/>
            </p:cNvSpPr>
            <p:nvPr/>
          </p:nvSpPr>
          <p:spPr bwMode="auto">
            <a:xfrm>
              <a:off x="7956376" y="2854706"/>
              <a:ext cx="3191103" cy="447675"/>
            </a:xfrm>
            <a:custGeom>
              <a:avLst/>
              <a:gdLst>
                <a:gd name="T0" fmla="*/ 0 w 545"/>
                <a:gd name="T1" fmla="*/ 0 h 317"/>
                <a:gd name="T2" fmla="*/ 0 w 545"/>
                <a:gd name="T3" fmla="*/ 317 h 317"/>
                <a:gd name="T4" fmla="*/ 545 w 545"/>
                <a:gd name="T5" fmla="*/ 3 h 317"/>
                <a:gd name="T6" fmla="*/ 0 w 545"/>
                <a:gd name="T7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5" h="317">
                  <a:moveTo>
                    <a:pt x="0" y="0"/>
                  </a:moveTo>
                  <a:lnTo>
                    <a:pt x="0" y="317"/>
                  </a:lnTo>
                  <a:lnTo>
                    <a:pt x="54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14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  <a:latin typeface="Rix모던고딕 B" pitchFamily="18" charset="-127"/>
                <a:ea typeface="Rix모던고딕 B" pitchFamily="18" charset="-127"/>
              </a:endParaRPr>
            </a:p>
          </p:txBody>
        </p:sp>
      </p:grpSp>
      <p:grpSp>
        <p:nvGrpSpPr>
          <p:cNvPr id="57" name="그룹 56"/>
          <p:cNvGrpSpPr/>
          <p:nvPr/>
        </p:nvGrpSpPr>
        <p:grpSpPr>
          <a:xfrm>
            <a:off x="5107435" y="5238595"/>
            <a:ext cx="3136973" cy="454880"/>
            <a:chOff x="7956376" y="3439922"/>
            <a:chExt cx="3312369" cy="480313"/>
          </a:xfrm>
        </p:grpSpPr>
        <p:sp>
          <p:nvSpPr>
            <p:cNvPr id="58" name="AutoShape 3"/>
            <p:cNvSpPr>
              <a:spLocks noChangeArrowheads="1"/>
            </p:cNvSpPr>
            <p:nvPr/>
          </p:nvSpPr>
          <p:spPr bwMode="auto">
            <a:xfrm>
              <a:off x="7956377" y="3439922"/>
              <a:ext cx="3312368" cy="480313"/>
            </a:xfrm>
            <a:prstGeom prst="roundRect">
              <a:avLst>
                <a:gd name="adj" fmla="val 0"/>
              </a:avLst>
            </a:prstGeom>
            <a:solidFill>
              <a:srgbClr val="559AE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ko-KR" altLang="en-US" sz="2000" b="1" dirty="0">
                  <a:solidFill>
                    <a:prstClr val="white"/>
                  </a:solidFill>
                  <a:latin typeface="+mj-ea"/>
                  <a:ea typeface="+mj-ea"/>
                  <a:cs typeface="굴림" pitchFamily="50" charset="-127"/>
                </a:rPr>
                <a:t>성과관리 역량</a:t>
              </a:r>
            </a:p>
          </p:txBody>
        </p:sp>
        <p:sp>
          <p:nvSpPr>
            <p:cNvPr id="59" name="Freeform 4"/>
            <p:cNvSpPr>
              <a:spLocks/>
            </p:cNvSpPr>
            <p:nvPr/>
          </p:nvSpPr>
          <p:spPr bwMode="auto">
            <a:xfrm>
              <a:off x="7956376" y="3439922"/>
              <a:ext cx="3191103" cy="447675"/>
            </a:xfrm>
            <a:custGeom>
              <a:avLst/>
              <a:gdLst>
                <a:gd name="T0" fmla="*/ 0 w 545"/>
                <a:gd name="T1" fmla="*/ 0 h 317"/>
                <a:gd name="T2" fmla="*/ 0 w 545"/>
                <a:gd name="T3" fmla="*/ 317 h 317"/>
                <a:gd name="T4" fmla="*/ 545 w 545"/>
                <a:gd name="T5" fmla="*/ 3 h 317"/>
                <a:gd name="T6" fmla="*/ 0 w 545"/>
                <a:gd name="T7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5" h="317">
                  <a:moveTo>
                    <a:pt x="0" y="0"/>
                  </a:moveTo>
                  <a:lnTo>
                    <a:pt x="0" y="317"/>
                  </a:lnTo>
                  <a:lnTo>
                    <a:pt x="54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14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  <a:latin typeface="Rix모던고딕 B" pitchFamily="18" charset="-127"/>
                <a:ea typeface="Rix모던고딕 B" pitchFamily="18" charset="-127"/>
              </a:endParaRPr>
            </a:p>
          </p:txBody>
        </p:sp>
      </p:grpSp>
      <p:grpSp>
        <p:nvGrpSpPr>
          <p:cNvPr id="60" name="그룹 59"/>
          <p:cNvGrpSpPr/>
          <p:nvPr/>
        </p:nvGrpSpPr>
        <p:grpSpPr>
          <a:xfrm>
            <a:off x="5107435" y="5741132"/>
            <a:ext cx="3136973" cy="454880"/>
            <a:chOff x="7956376" y="3439922"/>
            <a:chExt cx="3312369" cy="480313"/>
          </a:xfrm>
        </p:grpSpPr>
        <p:sp>
          <p:nvSpPr>
            <p:cNvPr id="61" name="AutoShape 3"/>
            <p:cNvSpPr>
              <a:spLocks noChangeArrowheads="1"/>
            </p:cNvSpPr>
            <p:nvPr/>
          </p:nvSpPr>
          <p:spPr bwMode="auto">
            <a:xfrm>
              <a:off x="7956377" y="3439922"/>
              <a:ext cx="3312368" cy="480313"/>
            </a:xfrm>
            <a:prstGeom prst="roundRect">
              <a:avLst>
                <a:gd name="adj" fmla="val 0"/>
              </a:avLst>
            </a:prstGeom>
            <a:solidFill>
              <a:srgbClr val="559AE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ko-KR" altLang="en-US" sz="2000" b="1" dirty="0">
                  <a:solidFill>
                    <a:prstClr val="white"/>
                  </a:solidFill>
                  <a:latin typeface="+mj-ea"/>
                  <a:ea typeface="+mj-ea"/>
                  <a:cs typeface="굴림" pitchFamily="50" charset="-127"/>
                </a:rPr>
                <a:t>기업가 역량제고</a:t>
              </a:r>
            </a:p>
          </p:txBody>
        </p:sp>
        <p:sp>
          <p:nvSpPr>
            <p:cNvPr id="62" name="Freeform 4"/>
            <p:cNvSpPr>
              <a:spLocks/>
            </p:cNvSpPr>
            <p:nvPr/>
          </p:nvSpPr>
          <p:spPr bwMode="auto">
            <a:xfrm>
              <a:off x="7956376" y="3439922"/>
              <a:ext cx="3191103" cy="447675"/>
            </a:xfrm>
            <a:custGeom>
              <a:avLst/>
              <a:gdLst>
                <a:gd name="T0" fmla="*/ 0 w 545"/>
                <a:gd name="T1" fmla="*/ 0 h 317"/>
                <a:gd name="T2" fmla="*/ 0 w 545"/>
                <a:gd name="T3" fmla="*/ 317 h 317"/>
                <a:gd name="T4" fmla="*/ 545 w 545"/>
                <a:gd name="T5" fmla="*/ 3 h 317"/>
                <a:gd name="T6" fmla="*/ 0 w 545"/>
                <a:gd name="T7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5" h="317">
                  <a:moveTo>
                    <a:pt x="0" y="0"/>
                  </a:moveTo>
                  <a:lnTo>
                    <a:pt x="0" y="317"/>
                  </a:lnTo>
                  <a:lnTo>
                    <a:pt x="54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14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  <a:latin typeface="Rix모던고딕 B" pitchFamily="18" charset="-127"/>
                <a:ea typeface="Rix모던고딕 B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6108408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전문 인큐베이터 육성 </a:t>
            </a:r>
            <a:r>
              <a:rPr lang="en-US" altLang="ko-KR" dirty="0"/>
              <a:t>– </a:t>
            </a:r>
            <a:r>
              <a:rPr lang="ko-KR" altLang="en-US" dirty="0"/>
              <a:t>역량 별 문제점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48</a:t>
            </a:fld>
            <a:endParaRPr lang="ko-KR" altLang="en-US"/>
          </a:p>
        </p:txBody>
      </p:sp>
      <p:sp>
        <p:nvSpPr>
          <p:cNvPr id="6" name="텍스트 개체 틀 5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Notes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722376" y="6309320"/>
            <a:ext cx="3104976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 lIns="0" tIns="0" rIns="0" bIns="0" anchor="b">
            <a:spAutoFit/>
          </a:bodyPr>
          <a:lstStyle>
            <a:lvl1pPr marL="184150" indent="-184150" defTabSz="881063" eaLnBrk="0" hangingPunct="0"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1pPr>
            <a:lvl2pPr marL="742950" indent="-285750" defTabSz="881063" eaLnBrk="0" hangingPunct="0"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2pPr>
            <a:lvl3pPr marL="1143000" indent="-228600" defTabSz="881063" eaLnBrk="0" hangingPunct="0"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3pPr>
            <a:lvl4pPr marL="1600200" indent="-228600" defTabSz="881063" eaLnBrk="0" hangingPunct="0"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4pPr>
            <a:lvl5pPr marL="2057400" indent="-228600" defTabSz="881063" eaLnBrk="0" hangingPunct="0"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5pPr>
            <a:lvl6pPr marL="2514600" indent="-228600" algn="ctr" defTabSz="881063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50000"/>
              <a:buFont typeface="Monotype Sorts"/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6pPr>
            <a:lvl7pPr marL="2971800" indent="-228600" algn="ctr" defTabSz="881063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50000"/>
              <a:buFont typeface="Monotype Sorts"/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7pPr>
            <a:lvl8pPr marL="3429000" indent="-228600" algn="ctr" defTabSz="881063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50000"/>
              <a:buFont typeface="Monotype Sorts"/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8pPr>
            <a:lvl9pPr marL="3886200" indent="-228600" algn="ctr" defTabSz="881063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50000"/>
              <a:buFont typeface="Monotype Sorts"/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9pPr>
          </a:lstStyle>
          <a:p>
            <a:pPr algn="r" eaLnBrk="1" fontAlgn="t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ko-KR" sz="1000" noProof="1">
                <a:latin typeface="+mn-ea"/>
                <a:ea typeface="+mn-ea"/>
              </a:rPr>
              <a:t>Source: </a:t>
            </a:r>
            <a:r>
              <a:rPr kumimoji="0" lang="ko-KR" altLang="en-US" sz="1000" noProof="1">
                <a:latin typeface="+mn-ea"/>
                <a:ea typeface="+mn-ea"/>
              </a:rPr>
              <a:t>전문가</a:t>
            </a:r>
            <a:r>
              <a:rPr kumimoji="0" lang="ko-KR" altLang="ko-KR" sz="1000" noProof="1">
                <a:latin typeface="+mn-ea"/>
                <a:ea typeface="+mn-ea"/>
              </a:rPr>
              <a:t>, </a:t>
            </a:r>
            <a:r>
              <a:rPr kumimoji="0" lang="ko-KR" altLang="en-US" sz="1000" noProof="1">
                <a:latin typeface="+mn-ea"/>
                <a:ea typeface="+mn-ea"/>
              </a:rPr>
              <a:t>기업가 인터뷰</a:t>
            </a:r>
            <a:r>
              <a:rPr kumimoji="0" lang="ko-KR" altLang="ko-KR" sz="1000" noProof="1">
                <a:latin typeface="+mn-ea"/>
                <a:ea typeface="+mn-ea"/>
              </a:rPr>
              <a:t>; </a:t>
            </a:r>
            <a:r>
              <a:rPr kumimoji="0" lang="ko-KR" altLang="en-US" sz="1000" noProof="1">
                <a:latin typeface="+mn-ea"/>
                <a:ea typeface="+mn-ea"/>
              </a:rPr>
              <a:t>희망제작소 내부 </a:t>
            </a:r>
            <a:r>
              <a:rPr kumimoji="0" lang="en-US" altLang="ko-KR" sz="1000" noProof="1">
                <a:latin typeface="+mn-ea"/>
                <a:ea typeface="+mn-ea"/>
              </a:rPr>
              <a:t>DB</a:t>
            </a:r>
          </a:p>
        </p:txBody>
      </p:sp>
      <p:sp>
        <p:nvSpPr>
          <p:cNvPr id="8" name="AutoShape 3"/>
          <p:cNvSpPr>
            <a:spLocks noChangeArrowheads="1"/>
          </p:cNvSpPr>
          <p:nvPr/>
        </p:nvSpPr>
        <p:spPr bwMode="auto">
          <a:xfrm>
            <a:off x="539553" y="1624999"/>
            <a:ext cx="2448270" cy="454880"/>
          </a:xfrm>
          <a:prstGeom prst="roundRect">
            <a:avLst>
              <a:gd name="adj" fmla="val 0"/>
            </a:avLst>
          </a:prstGeom>
          <a:solidFill>
            <a:srgbClr val="559AE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1600" b="1" dirty="0">
                <a:solidFill>
                  <a:prstClr val="white"/>
                </a:solidFill>
                <a:latin typeface="+mj-ea"/>
                <a:ea typeface="+mj-ea"/>
                <a:cs typeface="굴림" pitchFamily="50" charset="-127"/>
              </a:rPr>
              <a:t>사회혁신 의지</a:t>
            </a:r>
          </a:p>
        </p:txBody>
      </p:sp>
      <p:sp>
        <p:nvSpPr>
          <p:cNvPr id="9" name="Freeform 4"/>
          <p:cNvSpPr>
            <a:spLocks/>
          </p:cNvSpPr>
          <p:nvPr/>
        </p:nvSpPr>
        <p:spPr bwMode="auto">
          <a:xfrm>
            <a:off x="539552" y="1624999"/>
            <a:ext cx="2358640" cy="423970"/>
          </a:xfrm>
          <a:custGeom>
            <a:avLst/>
            <a:gdLst>
              <a:gd name="T0" fmla="*/ 0 w 545"/>
              <a:gd name="T1" fmla="*/ 0 h 317"/>
              <a:gd name="T2" fmla="*/ 0 w 545"/>
              <a:gd name="T3" fmla="*/ 317 h 317"/>
              <a:gd name="T4" fmla="*/ 545 w 545"/>
              <a:gd name="T5" fmla="*/ 3 h 317"/>
              <a:gd name="T6" fmla="*/ 0 w 545"/>
              <a:gd name="T7" fmla="*/ 0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45" h="317">
                <a:moveTo>
                  <a:pt x="0" y="0"/>
                </a:moveTo>
                <a:lnTo>
                  <a:pt x="0" y="317"/>
                </a:lnTo>
                <a:lnTo>
                  <a:pt x="545" y="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14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600">
              <a:solidFill>
                <a:prstClr val="black"/>
              </a:solidFill>
              <a:latin typeface="Rix모던고딕 B" pitchFamily="18" charset="-127"/>
              <a:ea typeface="Rix모던고딕 B" pitchFamily="18" charset="-127"/>
            </a:endParaRPr>
          </a:p>
        </p:txBody>
      </p:sp>
      <p:sp>
        <p:nvSpPr>
          <p:cNvPr id="10" name="AutoShape 3"/>
          <p:cNvSpPr>
            <a:spLocks noChangeArrowheads="1"/>
          </p:cNvSpPr>
          <p:nvPr/>
        </p:nvSpPr>
        <p:spPr bwMode="auto">
          <a:xfrm>
            <a:off x="539553" y="2139516"/>
            <a:ext cx="2448270" cy="454880"/>
          </a:xfrm>
          <a:prstGeom prst="roundRect">
            <a:avLst>
              <a:gd name="adj" fmla="val 0"/>
            </a:avLst>
          </a:prstGeom>
          <a:solidFill>
            <a:srgbClr val="559AE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1600" b="1" dirty="0">
                <a:solidFill>
                  <a:prstClr val="white"/>
                </a:solidFill>
                <a:latin typeface="+mj-ea"/>
                <a:ea typeface="+mj-ea"/>
                <a:cs typeface="굴림" pitchFamily="50" charset="-127"/>
              </a:rPr>
              <a:t>미션과 사업의 코디네이터</a:t>
            </a:r>
          </a:p>
        </p:txBody>
      </p:sp>
      <p:sp>
        <p:nvSpPr>
          <p:cNvPr id="11" name="Freeform 4"/>
          <p:cNvSpPr>
            <a:spLocks/>
          </p:cNvSpPr>
          <p:nvPr/>
        </p:nvSpPr>
        <p:spPr bwMode="auto">
          <a:xfrm>
            <a:off x="539552" y="2139516"/>
            <a:ext cx="2358640" cy="423970"/>
          </a:xfrm>
          <a:custGeom>
            <a:avLst/>
            <a:gdLst>
              <a:gd name="T0" fmla="*/ 0 w 545"/>
              <a:gd name="T1" fmla="*/ 0 h 317"/>
              <a:gd name="T2" fmla="*/ 0 w 545"/>
              <a:gd name="T3" fmla="*/ 317 h 317"/>
              <a:gd name="T4" fmla="*/ 545 w 545"/>
              <a:gd name="T5" fmla="*/ 3 h 317"/>
              <a:gd name="T6" fmla="*/ 0 w 545"/>
              <a:gd name="T7" fmla="*/ 0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45" h="317">
                <a:moveTo>
                  <a:pt x="0" y="0"/>
                </a:moveTo>
                <a:lnTo>
                  <a:pt x="0" y="317"/>
                </a:lnTo>
                <a:lnTo>
                  <a:pt x="545" y="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14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600">
              <a:solidFill>
                <a:prstClr val="black"/>
              </a:solidFill>
              <a:latin typeface="Rix모던고딕 B" pitchFamily="18" charset="-127"/>
              <a:ea typeface="Rix모던고딕 B" pitchFamily="18" charset="-127"/>
            </a:endParaRPr>
          </a:p>
        </p:txBody>
      </p:sp>
      <p:sp>
        <p:nvSpPr>
          <p:cNvPr id="12" name="AutoShape 3"/>
          <p:cNvSpPr>
            <a:spLocks noChangeArrowheads="1"/>
          </p:cNvSpPr>
          <p:nvPr/>
        </p:nvSpPr>
        <p:spPr bwMode="auto">
          <a:xfrm>
            <a:off x="539553" y="2654033"/>
            <a:ext cx="2448270" cy="454880"/>
          </a:xfrm>
          <a:prstGeom prst="roundRect">
            <a:avLst>
              <a:gd name="adj" fmla="val 0"/>
            </a:avLst>
          </a:prstGeom>
          <a:solidFill>
            <a:srgbClr val="559AE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1600" b="1" dirty="0">
                <a:solidFill>
                  <a:prstClr val="white"/>
                </a:solidFill>
                <a:latin typeface="+mj-ea"/>
                <a:ea typeface="+mj-ea"/>
                <a:cs typeface="굴림" pitchFamily="50" charset="-127"/>
              </a:rPr>
              <a:t>경영기초 이해</a:t>
            </a:r>
          </a:p>
        </p:txBody>
      </p:sp>
      <p:sp>
        <p:nvSpPr>
          <p:cNvPr id="13" name="Freeform 4"/>
          <p:cNvSpPr>
            <a:spLocks/>
          </p:cNvSpPr>
          <p:nvPr/>
        </p:nvSpPr>
        <p:spPr bwMode="auto">
          <a:xfrm>
            <a:off x="539552" y="2654033"/>
            <a:ext cx="2358640" cy="423970"/>
          </a:xfrm>
          <a:custGeom>
            <a:avLst/>
            <a:gdLst>
              <a:gd name="T0" fmla="*/ 0 w 545"/>
              <a:gd name="T1" fmla="*/ 0 h 317"/>
              <a:gd name="T2" fmla="*/ 0 w 545"/>
              <a:gd name="T3" fmla="*/ 317 h 317"/>
              <a:gd name="T4" fmla="*/ 545 w 545"/>
              <a:gd name="T5" fmla="*/ 3 h 317"/>
              <a:gd name="T6" fmla="*/ 0 w 545"/>
              <a:gd name="T7" fmla="*/ 0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45" h="317">
                <a:moveTo>
                  <a:pt x="0" y="0"/>
                </a:moveTo>
                <a:lnTo>
                  <a:pt x="0" y="317"/>
                </a:lnTo>
                <a:lnTo>
                  <a:pt x="545" y="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14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600">
              <a:solidFill>
                <a:prstClr val="black"/>
              </a:solidFill>
              <a:latin typeface="Rix모던고딕 B" pitchFamily="18" charset="-127"/>
              <a:ea typeface="Rix모던고딕 B" pitchFamily="18" charset="-127"/>
            </a:endParaRPr>
          </a:p>
        </p:txBody>
      </p:sp>
      <p:sp>
        <p:nvSpPr>
          <p:cNvPr id="14" name="AutoShape 3"/>
          <p:cNvSpPr>
            <a:spLocks noChangeArrowheads="1"/>
          </p:cNvSpPr>
          <p:nvPr/>
        </p:nvSpPr>
        <p:spPr bwMode="auto">
          <a:xfrm>
            <a:off x="539553" y="3168550"/>
            <a:ext cx="2448270" cy="454880"/>
          </a:xfrm>
          <a:prstGeom prst="roundRect">
            <a:avLst>
              <a:gd name="adj" fmla="val 0"/>
            </a:avLst>
          </a:prstGeom>
          <a:solidFill>
            <a:srgbClr val="559AE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1600" b="1" dirty="0">
                <a:solidFill>
                  <a:prstClr val="white"/>
                </a:solidFill>
                <a:latin typeface="+mj-ea"/>
                <a:ea typeface="+mj-ea"/>
                <a:cs typeface="굴림" pitchFamily="50" charset="-127"/>
              </a:rPr>
              <a:t>문제해결 능력</a:t>
            </a:r>
          </a:p>
        </p:txBody>
      </p:sp>
      <p:sp>
        <p:nvSpPr>
          <p:cNvPr id="15" name="Freeform 4"/>
          <p:cNvSpPr>
            <a:spLocks/>
          </p:cNvSpPr>
          <p:nvPr/>
        </p:nvSpPr>
        <p:spPr bwMode="auto">
          <a:xfrm>
            <a:off x="539552" y="3168550"/>
            <a:ext cx="2358640" cy="423970"/>
          </a:xfrm>
          <a:custGeom>
            <a:avLst/>
            <a:gdLst>
              <a:gd name="T0" fmla="*/ 0 w 545"/>
              <a:gd name="T1" fmla="*/ 0 h 317"/>
              <a:gd name="T2" fmla="*/ 0 w 545"/>
              <a:gd name="T3" fmla="*/ 317 h 317"/>
              <a:gd name="T4" fmla="*/ 545 w 545"/>
              <a:gd name="T5" fmla="*/ 3 h 317"/>
              <a:gd name="T6" fmla="*/ 0 w 545"/>
              <a:gd name="T7" fmla="*/ 0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45" h="317">
                <a:moveTo>
                  <a:pt x="0" y="0"/>
                </a:moveTo>
                <a:lnTo>
                  <a:pt x="0" y="317"/>
                </a:lnTo>
                <a:lnTo>
                  <a:pt x="545" y="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14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600">
              <a:solidFill>
                <a:prstClr val="black"/>
              </a:solidFill>
              <a:latin typeface="Rix모던고딕 B" pitchFamily="18" charset="-127"/>
              <a:ea typeface="Rix모던고딕 B" pitchFamily="18" charset="-127"/>
            </a:endParaRPr>
          </a:p>
        </p:txBody>
      </p:sp>
      <p:sp>
        <p:nvSpPr>
          <p:cNvPr id="16" name="AutoShape 3"/>
          <p:cNvSpPr>
            <a:spLocks noChangeArrowheads="1"/>
          </p:cNvSpPr>
          <p:nvPr/>
        </p:nvSpPr>
        <p:spPr bwMode="auto">
          <a:xfrm>
            <a:off x="539553" y="3683067"/>
            <a:ext cx="2448270" cy="454880"/>
          </a:xfrm>
          <a:prstGeom prst="roundRect">
            <a:avLst>
              <a:gd name="adj" fmla="val 0"/>
            </a:avLst>
          </a:prstGeom>
          <a:solidFill>
            <a:srgbClr val="559AE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1600" b="1" dirty="0">
                <a:solidFill>
                  <a:prstClr val="white"/>
                </a:solidFill>
                <a:latin typeface="+mj-ea"/>
                <a:ea typeface="+mj-ea"/>
                <a:cs typeface="굴림" pitchFamily="50" charset="-127"/>
              </a:rPr>
              <a:t>커뮤니케이션</a:t>
            </a:r>
          </a:p>
        </p:txBody>
      </p:sp>
      <p:sp>
        <p:nvSpPr>
          <p:cNvPr id="17" name="Freeform 4"/>
          <p:cNvSpPr>
            <a:spLocks/>
          </p:cNvSpPr>
          <p:nvPr/>
        </p:nvSpPr>
        <p:spPr bwMode="auto">
          <a:xfrm>
            <a:off x="539552" y="3683067"/>
            <a:ext cx="2358640" cy="423970"/>
          </a:xfrm>
          <a:custGeom>
            <a:avLst/>
            <a:gdLst>
              <a:gd name="T0" fmla="*/ 0 w 545"/>
              <a:gd name="T1" fmla="*/ 0 h 317"/>
              <a:gd name="T2" fmla="*/ 0 w 545"/>
              <a:gd name="T3" fmla="*/ 317 h 317"/>
              <a:gd name="T4" fmla="*/ 545 w 545"/>
              <a:gd name="T5" fmla="*/ 3 h 317"/>
              <a:gd name="T6" fmla="*/ 0 w 545"/>
              <a:gd name="T7" fmla="*/ 0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45" h="317">
                <a:moveTo>
                  <a:pt x="0" y="0"/>
                </a:moveTo>
                <a:lnTo>
                  <a:pt x="0" y="317"/>
                </a:lnTo>
                <a:lnTo>
                  <a:pt x="545" y="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14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600">
              <a:solidFill>
                <a:prstClr val="black"/>
              </a:solidFill>
              <a:latin typeface="Rix모던고딕 B" pitchFamily="18" charset="-127"/>
              <a:ea typeface="Rix모던고딕 B" pitchFamily="18" charset="-127"/>
            </a:endParaRPr>
          </a:p>
        </p:txBody>
      </p:sp>
      <p:sp>
        <p:nvSpPr>
          <p:cNvPr id="18" name="AutoShape 3"/>
          <p:cNvSpPr>
            <a:spLocks noChangeArrowheads="1"/>
          </p:cNvSpPr>
          <p:nvPr/>
        </p:nvSpPr>
        <p:spPr bwMode="auto">
          <a:xfrm>
            <a:off x="539553" y="4197584"/>
            <a:ext cx="2448270" cy="454880"/>
          </a:xfrm>
          <a:prstGeom prst="roundRect">
            <a:avLst>
              <a:gd name="adj" fmla="val 0"/>
            </a:avLst>
          </a:prstGeom>
          <a:solidFill>
            <a:srgbClr val="559AE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1600" b="1" dirty="0">
                <a:solidFill>
                  <a:prstClr val="white"/>
                </a:solidFill>
                <a:latin typeface="+mj-ea"/>
                <a:ea typeface="+mj-ea"/>
                <a:cs typeface="굴림" pitchFamily="50" charset="-127"/>
              </a:rPr>
              <a:t>자원연계</a:t>
            </a:r>
          </a:p>
        </p:txBody>
      </p:sp>
      <p:sp>
        <p:nvSpPr>
          <p:cNvPr id="19" name="Freeform 4"/>
          <p:cNvSpPr>
            <a:spLocks/>
          </p:cNvSpPr>
          <p:nvPr/>
        </p:nvSpPr>
        <p:spPr bwMode="auto">
          <a:xfrm>
            <a:off x="539552" y="4197584"/>
            <a:ext cx="2358640" cy="423970"/>
          </a:xfrm>
          <a:custGeom>
            <a:avLst/>
            <a:gdLst>
              <a:gd name="T0" fmla="*/ 0 w 545"/>
              <a:gd name="T1" fmla="*/ 0 h 317"/>
              <a:gd name="T2" fmla="*/ 0 w 545"/>
              <a:gd name="T3" fmla="*/ 317 h 317"/>
              <a:gd name="T4" fmla="*/ 545 w 545"/>
              <a:gd name="T5" fmla="*/ 3 h 317"/>
              <a:gd name="T6" fmla="*/ 0 w 545"/>
              <a:gd name="T7" fmla="*/ 0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45" h="317">
                <a:moveTo>
                  <a:pt x="0" y="0"/>
                </a:moveTo>
                <a:lnTo>
                  <a:pt x="0" y="317"/>
                </a:lnTo>
                <a:lnTo>
                  <a:pt x="545" y="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14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600">
              <a:solidFill>
                <a:prstClr val="black"/>
              </a:solidFill>
              <a:latin typeface="Rix모던고딕 B" pitchFamily="18" charset="-127"/>
              <a:ea typeface="Rix모던고딕 B" pitchFamily="18" charset="-127"/>
            </a:endParaRPr>
          </a:p>
        </p:txBody>
      </p:sp>
      <p:sp>
        <p:nvSpPr>
          <p:cNvPr id="20" name="AutoShape 3"/>
          <p:cNvSpPr>
            <a:spLocks noChangeArrowheads="1"/>
          </p:cNvSpPr>
          <p:nvPr/>
        </p:nvSpPr>
        <p:spPr bwMode="auto">
          <a:xfrm>
            <a:off x="539553" y="4712101"/>
            <a:ext cx="2448270" cy="454880"/>
          </a:xfrm>
          <a:prstGeom prst="roundRect">
            <a:avLst>
              <a:gd name="adj" fmla="val 0"/>
            </a:avLst>
          </a:prstGeom>
          <a:solidFill>
            <a:srgbClr val="559AE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1600" b="1" dirty="0" err="1">
                <a:solidFill>
                  <a:prstClr val="white"/>
                </a:solidFill>
                <a:latin typeface="+mj-ea"/>
                <a:ea typeface="+mj-ea"/>
                <a:cs typeface="굴림" pitchFamily="50" charset="-127"/>
              </a:rPr>
              <a:t>카운셀러</a:t>
            </a:r>
            <a:r>
              <a:rPr lang="ko-KR" altLang="en-US" sz="1600" b="1" dirty="0">
                <a:solidFill>
                  <a:prstClr val="white"/>
                </a:solidFill>
                <a:latin typeface="+mj-ea"/>
                <a:ea typeface="+mj-ea"/>
                <a:cs typeface="굴림" pitchFamily="50" charset="-127"/>
              </a:rPr>
              <a:t> </a:t>
            </a:r>
          </a:p>
        </p:txBody>
      </p:sp>
      <p:sp>
        <p:nvSpPr>
          <p:cNvPr id="21" name="Freeform 4"/>
          <p:cNvSpPr>
            <a:spLocks/>
          </p:cNvSpPr>
          <p:nvPr/>
        </p:nvSpPr>
        <p:spPr bwMode="auto">
          <a:xfrm>
            <a:off x="539552" y="4712101"/>
            <a:ext cx="2358640" cy="423970"/>
          </a:xfrm>
          <a:custGeom>
            <a:avLst/>
            <a:gdLst>
              <a:gd name="T0" fmla="*/ 0 w 545"/>
              <a:gd name="T1" fmla="*/ 0 h 317"/>
              <a:gd name="T2" fmla="*/ 0 w 545"/>
              <a:gd name="T3" fmla="*/ 317 h 317"/>
              <a:gd name="T4" fmla="*/ 545 w 545"/>
              <a:gd name="T5" fmla="*/ 3 h 317"/>
              <a:gd name="T6" fmla="*/ 0 w 545"/>
              <a:gd name="T7" fmla="*/ 0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45" h="317">
                <a:moveTo>
                  <a:pt x="0" y="0"/>
                </a:moveTo>
                <a:lnTo>
                  <a:pt x="0" y="317"/>
                </a:lnTo>
                <a:lnTo>
                  <a:pt x="545" y="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14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600">
              <a:solidFill>
                <a:prstClr val="black"/>
              </a:solidFill>
              <a:latin typeface="Rix모던고딕 B" pitchFamily="18" charset="-127"/>
              <a:ea typeface="Rix모던고딕 B" pitchFamily="18" charset="-127"/>
            </a:endParaRPr>
          </a:p>
        </p:txBody>
      </p:sp>
      <p:sp>
        <p:nvSpPr>
          <p:cNvPr id="22" name="AutoShape 3"/>
          <p:cNvSpPr>
            <a:spLocks noChangeArrowheads="1"/>
          </p:cNvSpPr>
          <p:nvPr/>
        </p:nvSpPr>
        <p:spPr bwMode="auto">
          <a:xfrm>
            <a:off x="539553" y="5226618"/>
            <a:ext cx="2448270" cy="454880"/>
          </a:xfrm>
          <a:prstGeom prst="roundRect">
            <a:avLst>
              <a:gd name="adj" fmla="val 0"/>
            </a:avLst>
          </a:prstGeom>
          <a:solidFill>
            <a:srgbClr val="559AE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1600" b="1" dirty="0">
                <a:solidFill>
                  <a:prstClr val="white"/>
                </a:solidFill>
                <a:latin typeface="+mj-ea"/>
                <a:ea typeface="+mj-ea"/>
                <a:cs typeface="굴림" pitchFamily="50" charset="-127"/>
              </a:rPr>
              <a:t>성과관리 역량</a:t>
            </a:r>
          </a:p>
        </p:txBody>
      </p:sp>
      <p:sp>
        <p:nvSpPr>
          <p:cNvPr id="23" name="Freeform 4"/>
          <p:cNvSpPr>
            <a:spLocks/>
          </p:cNvSpPr>
          <p:nvPr/>
        </p:nvSpPr>
        <p:spPr bwMode="auto">
          <a:xfrm>
            <a:off x="539552" y="5226618"/>
            <a:ext cx="2358640" cy="423970"/>
          </a:xfrm>
          <a:custGeom>
            <a:avLst/>
            <a:gdLst>
              <a:gd name="T0" fmla="*/ 0 w 545"/>
              <a:gd name="T1" fmla="*/ 0 h 317"/>
              <a:gd name="T2" fmla="*/ 0 w 545"/>
              <a:gd name="T3" fmla="*/ 317 h 317"/>
              <a:gd name="T4" fmla="*/ 545 w 545"/>
              <a:gd name="T5" fmla="*/ 3 h 317"/>
              <a:gd name="T6" fmla="*/ 0 w 545"/>
              <a:gd name="T7" fmla="*/ 0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45" h="317">
                <a:moveTo>
                  <a:pt x="0" y="0"/>
                </a:moveTo>
                <a:lnTo>
                  <a:pt x="0" y="317"/>
                </a:lnTo>
                <a:lnTo>
                  <a:pt x="545" y="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14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600">
              <a:solidFill>
                <a:prstClr val="black"/>
              </a:solidFill>
              <a:latin typeface="Rix모던고딕 B" pitchFamily="18" charset="-127"/>
              <a:ea typeface="Rix모던고딕 B" pitchFamily="18" charset="-127"/>
            </a:endParaRPr>
          </a:p>
        </p:txBody>
      </p:sp>
      <p:sp>
        <p:nvSpPr>
          <p:cNvPr id="24" name="AutoShape 3"/>
          <p:cNvSpPr>
            <a:spLocks noChangeArrowheads="1"/>
          </p:cNvSpPr>
          <p:nvPr/>
        </p:nvSpPr>
        <p:spPr bwMode="auto">
          <a:xfrm>
            <a:off x="539553" y="5741132"/>
            <a:ext cx="2448270" cy="454880"/>
          </a:xfrm>
          <a:prstGeom prst="roundRect">
            <a:avLst>
              <a:gd name="adj" fmla="val 0"/>
            </a:avLst>
          </a:prstGeom>
          <a:solidFill>
            <a:srgbClr val="559AE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altLang="en-US" sz="1600" b="1" dirty="0">
                <a:solidFill>
                  <a:prstClr val="white"/>
                </a:solidFill>
                <a:latin typeface="+mj-ea"/>
                <a:ea typeface="+mj-ea"/>
                <a:cs typeface="굴림" pitchFamily="50" charset="-127"/>
              </a:rPr>
              <a:t>기업가 역량제고</a:t>
            </a:r>
          </a:p>
        </p:txBody>
      </p:sp>
      <p:sp>
        <p:nvSpPr>
          <p:cNvPr id="25" name="Freeform 4"/>
          <p:cNvSpPr>
            <a:spLocks/>
          </p:cNvSpPr>
          <p:nvPr/>
        </p:nvSpPr>
        <p:spPr bwMode="auto">
          <a:xfrm>
            <a:off x="539552" y="5741132"/>
            <a:ext cx="2358640" cy="423970"/>
          </a:xfrm>
          <a:custGeom>
            <a:avLst/>
            <a:gdLst>
              <a:gd name="T0" fmla="*/ 0 w 545"/>
              <a:gd name="T1" fmla="*/ 0 h 317"/>
              <a:gd name="T2" fmla="*/ 0 w 545"/>
              <a:gd name="T3" fmla="*/ 317 h 317"/>
              <a:gd name="T4" fmla="*/ 545 w 545"/>
              <a:gd name="T5" fmla="*/ 3 h 317"/>
              <a:gd name="T6" fmla="*/ 0 w 545"/>
              <a:gd name="T7" fmla="*/ 0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45" h="317">
                <a:moveTo>
                  <a:pt x="0" y="0"/>
                </a:moveTo>
                <a:lnTo>
                  <a:pt x="0" y="317"/>
                </a:lnTo>
                <a:lnTo>
                  <a:pt x="545" y="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14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600">
              <a:solidFill>
                <a:prstClr val="black"/>
              </a:solidFill>
              <a:latin typeface="Rix모던고딕 B" pitchFamily="18" charset="-127"/>
              <a:ea typeface="Rix모던고딕 B" pitchFamily="18" charset="-127"/>
            </a:endParaRPr>
          </a:p>
        </p:txBody>
      </p:sp>
      <p:sp>
        <p:nvSpPr>
          <p:cNvPr id="26" name="TextBox 21"/>
          <p:cNvSpPr txBox="1">
            <a:spLocks noChangeArrowheads="1"/>
          </p:cNvSpPr>
          <p:nvPr/>
        </p:nvSpPr>
        <p:spPr bwMode="gray">
          <a:xfrm>
            <a:off x="945331" y="1189037"/>
            <a:ext cx="16367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1pPr>
            <a:lvl2pPr marL="742950" indent="-285750" eaLnBrk="0" hangingPunct="0"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2pPr>
            <a:lvl3pPr marL="1143000" indent="-228600" eaLnBrk="0" hangingPunct="0"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3pPr>
            <a:lvl4pPr marL="1600200" indent="-228600" eaLnBrk="0" hangingPunct="0"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4pPr>
            <a:lvl5pPr marL="2057400" indent="-228600" eaLnBrk="0" hangingPunct="0"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5pPr>
            <a:lvl6pPr marL="2514600" indent="-228600" algn="ctr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50000"/>
              <a:buFont typeface="Monotype Sorts"/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6pPr>
            <a:lvl7pPr marL="2971800" indent="-228600" algn="ctr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50000"/>
              <a:buFont typeface="Monotype Sorts"/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7pPr>
            <a:lvl8pPr marL="3429000" indent="-228600" algn="ctr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50000"/>
              <a:buFont typeface="Monotype Sorts"/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8pPr>
            <a:lvl9pPr marL="3886200" indent="-228600" algn="ctr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50000"/>
              <a:buFont typeface="Monotype Sorts"/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ko-KR" altLang="en-US" sz="1800" b="1" dirty="0" smtClean="0">
                <a:latin typeface="+mn-ea"/>
                <a:ea typeface="+mn-ea"/>
              </a:rPr>
              <a:t>요구역량</a:t>
            </a:r>
            <a:endParaRPr kumimoji="0" lang="ko-KR" altLang="en-US" sz="1800" b="1" dirty="0">
              <a:latin typeface="+mn-ea"/>
              <a:ea typeface="+mn-ea"/>
            </a:endParaRPr>
          </a:p>
        </p:txBody>
      </p:sp>
      <p:cxnSp>
        <p:nvCxnSpPr>
          <p:cNvPr id="27" name="직선 연결선 29"/>
          <p:cNvCxnSpPr>
            <a:cxnSpLocks noChangeShapeType="1"/>
          </p:cNvCxnSpPr>
          <p:nvPr/>
        </p:nvCxnSpPr>
        <p:spPr bwMode="gray">
          <a:xfrm>
            <a:off x="701699" y="1549400"/>
            <a:ext cx="2127250" cy="0"/>
          </a:xfrm>
          <a:prstGeom prst="line">
            <a:avLst/>
          </a:prstGeom>
          <a:noFill/>
          <a:ln w="12700" algn="ctr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8" name="그룹 27"/>
          <p:cNvGrpSpPr/>
          <p:nvPr/>
        </p:nvGrpSpPr>
        <p:grpSpPr>
          <a:xfrm>
            <a:off x="3111303" y="1624999"/>
            <a:ext cx="5277120" cy="4571013"/>
            <a:chOff x="2895280" y="1624999"/>
            <a:chExt cx="2448270" cy="4571013"/>
          </a:xfrm>
        </p:grpSpPr>
        <p:sp>
          <p:nvSpPr>
            <p:cNvPr id="29" name="AutoShape 3"/>
            <p:cNvSpPr>
              <a:spLocks noChangeArrowheads="1"/>
            </p:cNvSpPr>
            <p:nvPr/>
          </p:nvSpPr>
          <p:spPr bwMode="auto">
            <a:xfrm>
              <a:off x="2895280" y="1624999"/>
              <a:ext cx="2448270" cy="454880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  <a:ex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r>
                <a:rPr lang="ko-KR" altLang="en-US" sz="1400" spc="-100" dirty="0" smtClean="0">
                  <a:latin typeface="+mj-ea"/>
                  <a:ea typeface="+mj-ea"/>
                  <a:cs typeface="굴림" pitchFamily="50" charset="-127"/>
                </a:rPr>
                <a:t>사회적기업의 </a:t>
              </a:r>
              <a:r>
                <a:rPr lang="ko-KR" altLang="en-US" sz="1400" spc="-100" dirty="0">
                  <a:latin typeface="+mj-ea"/>
                  <a:ea typeface="+mj-ea"/>
                  <a:cs typeface="굴림" pitchFamily="50" charset="-127"/>
                </a:rPr>
                <a:t>육성을 통해 사회를 혁신하고자 의지 보다는 직업으로 인식</a:t>
              </a:r>
            </a:p>
          </p:txBody>
        </p:sp>
        <p:sp>
          <p:nvSpPr>
            <p:cNvPr id="30" name="AutoShape 3"/>
            <p:cNvSpPr>
              <a:spLocks noChangeArrowheads="1"/>
            </p:cNvSpPr>
            <p:nvPr/>
          </p:nvSpPr>
          <p:spPr bwMode="auto">
            <a:xfrm>
              <a:off x="2895280" y="2139516"/>
              <a:ext cx="2448270" cy="454880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  <a:ex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r>
                <a:rPr lang="ko-KR" altLang="en-US" sz="1400" dirty="0">
                  <a:latin typeface="+mj-ea"/>
                  <a:ea typeface="+mj-ea"/>
                  <a:cs typeface="굴림" pitchFamily="50" charset="-127"/>
                </a:rPr>
                <a:t>사업과 미션의 충돌 시</a:t>
              </a:r>
              <a:r>
                <a:rPr lang="en-US" altLang="ko-KR" sz="1400" dirty="0">
                  <a:latin typeface="+mj-ea"/>
                  <a:ea typeface="+mj-ea"/>
                  <a:cs typeface="굴림" pitchFamily="50" charset="-127"/>
                </a:rPr>
                <a:t>,  </a:t>
              </a:r>
              <a:r>
                <a:rPr lang="ko-KR" altLang="en-US" sz="1400" dirty="0">
                  <a:latin typeface="+mj-ea"/>
                  <a:ea typeface="+mj-ea"/>
                  <a:cs typeface="굴림" pitchFamily="50" charset="-127"/>
                </a:rPr>
                <a:t>조율 역량 부족하고 지속가능성에 역점 </a:t>
              </a:r>
            </a:p>
          </p:txBody>
        </p:sp>
        <p:sp>
          <p:nvSpPr>
            <p:cNvPr id="31" name="AutoShape 3"/>
            <p:cNvSpPr>
              <a:spLocks noChangeArrowheads="1"/>
            </p:cNvSpPr>
            <p:nvPr/>
          </p:nvSpPr>
          <p:spPr bwMode="auto">
            <a:xfrm>
              <a:off x="2895280" y="2654033"/>
              <a:ext cx="2448270" cy="454880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  <a:ex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r>
                <a:rPr lang="ko-KR" altLang="en-US" sz="1400" dirty="0">
                  <a:latin typeface="+mj-ea"/>
                  <a:ea typeface="+mj-ea"/>
                  <a:cs typeface="굴림" pitchFamily="50" charset="-127"/>
                </a:rPr>
                <a:t> 전략</a:t>
              </a:r>
              <a:r>
                <a:rPr lang="en-US" altLang="ko-KR" sz="1400" dirty="0">
                  <a:latin typeface="+mj-ea"/>
                  <a:ea typeface="+mj-ea"/>
                  <a:cs typeface="굴림" pitchFamily="50" charset="-127"/>
                </a:rPr>
                <a:t>, </a:t>
              </a:r>
              <a:r>
                <a:rPr lang="ko-KR" altLang="en-US" sz="1400" dirty="0">
                  <a:latin typeface="+mj-ea"/>
                  <a:ea typeface="+mj-ea"/>
                  <a:cs typeface="굴림" pitchFamily="50" charset="-127"/>
                </a:rPr>
                <a:t>마케팅</a:t>
              </a:r>
              <a:r>
                <a:rPr lang="en-US" altLang="ko-KR" sz="1400" dirty="0">
                  <a:latin typeface="+mj-ea"/>
                  <a:ea typeface="+mj-ea"/>
                  <a:cs typeface="굴림" pitchFamily="50" charset="-127"/>
                </a:rPr>
                <a:t>, </a:t>
              </a:r>
              <a:r>
                <a:rPr lang="ko-KR" altLang="en-US" sz="1400" dirty="0">
                  <a:latin typeface="+mj-ea"/>
                  <a:ea typeface="+mj-ea"/>
                  <a:cs typeface="굴림" pitchFamily="50" charset="-127"/>
                </a:rPr>
                <a:t>회계에 대한 기본 지식 부족</a:t>
              </a:r>
            </a:p>
          </p:txBody>
        </p:sp>
        <p:sp>
          <p:nvSpPr>
            <p:cNvPr id="32" name="AutoShape 3"/>
            <p:cNvSpPr>
              <a:spLocks noChangeArrowheads="1"/>
            </p:cNvSpPr>
            <p:nvPr/>
          </p:nvSpPr>
          <p:spPr bwMode="auto">
            <a:xfrm>
              <a:off x="2895280" y="3168550"/>
              <a:ext cx="2448270" cy="454880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  <a:ex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r>
                <a:rPr lang="ko-KR" altLang="en-US" sz="1400" spc="-100" dirty="0">
                  <a:latin typeface="+mj-ea"/>
                  <a:ea typeface="+mj-ea"/>
                  <a:cs typeface="굴림" pitchFamily="50" charset="-127"/>
                </a:rPr>
                <a:t> 기업 내 경영이슈에 대한 진단과 해결방안 제시 능력 부족</a:t>
              </a:r>
              <a:r>
                <a:rPr lang="en-US" altLang="ko-KR" sz="1400" spc="-100" dirty="0">
                  <a:latin typeface="+mj-ea"/>
                  <a:ea typeface="+mj-ea"/>
                  <a:cs typeface="굴림" pitchFamily="50" charset="-127"/>
                </a:rPr>
                <a:t>, </a:t>
              </a:r>
              <a:r>
                <a:rPr lang="ko-KR" altLang="en-US" sz="1400" spc="-100" dirty="0">
                  <a:latin typeface="+mj-ea"/>
                  <a:ea typeface="+mj-ea"/>
                  <a:cs typeface="굴림" pitchFamily="50" charset="-127"/>
                </a:rPr>
                <a:t>창업기 지원 안됨 </a:t>
              </a:r>
            </a:p>
          </p:txBody>
        </p:sp>
        <p:sp>
          <p:nvSpPr>
            <p:cNvPr id="33" name="AutoShape 3"/>
            <p:cNvSpPr>
              <a:spLocks noChangeArrowheads="1"/>
            </p:cNvSpPr>
            <p:nvPr/>
          </p:nvSpPr>
          <p:spPr bwMode="auto">
            <a:xfrm>
              <a:off x="2895280" y="3683067"/>
              <a:ext cx="2448270" cy="454880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  <a:ex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r>
                <a:rPr lang="ko-KR" altLang="en-US" sz="1400" dirty="0">
                  <a:latin typeface="+mj-ea"/>
                  <a:ea typeface="+mj-ea"/>
                  <a:cs typeface="굴림" pitchFamily="50" charset="-127"/>
                </a:rPr>
                <a:t> 행정과 기업과의 협력을 지원하는 소통 역량 부족 </a:t>
              </a:r>
            </a:p>
          </p:txBody>
        </p:sp>
        <p:sp>
          <p:nvSpPr>
            <p:cNvPr id="34" name="AutoShape 3"/>
            <p:cNvSpPr>
              <a:spLocks noChangeArrowheads="1"/>
            </p:cNvSpPr>
            <p:nvPr/>
          </p:nvSpPr>
          <p:spPr bwMode="auto">
            <a:xfrm>
              <a:off x="2895280" y="4197584"/>
              <a:ext cx="2448270" cy="454880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  <a:ex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r>
                <a:rPr lang="ko-KR" altLang="en-US" sz="1400" dirty="0">
                  <a:latin typeface="+mj-ea"/>
                  <a:ea typeface="+mj-ea"/>
                  <a:cs typeface="굴림" pitchFamily="50" charset="-127"/>
                </a:rPr>
                <a:t> 기업 및 정부 자원에 대한 정보 부족 및 적정 자원 연계 능력 부족 </a:t>
              </a:r>
            </a:p>
          </p:txBody>
        </p:sp>
        <p:sp>
          <p:nvSpPr>
            <p:cNvPr id="35" name="AutoShape 3"/>
            <p:cNvSpPr>
              <a:spLocks noChangeArrowheads="1"/>
            </p:cNvSpPr>
            <p:nvPr/>
          </p:nvSpPr>
          <p:spPr bwMode="auto">
            <a:xfrm>
              <a:off x="2895280" y="4712101"/>
              <a:ext cx="2448270" cy="454880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  <a:ex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r>
                <a:rPr lang="ko-KR" altLang="en-US" sz="1400" dirty="0">
                  <a:latin typeface="+mj-ea"/>
                  <a:ea typeface="+mj-ea"/>
                  <a:cs typeface="굴림" pitchFamily="50" charset="-127"/>
                </a:rPr>
                <a:t> 과로와 조직관리</a:t>
              </a:r>
              <a:r>
                <a:rPr lang="en-US" altLang="ko-KR" sz="1400" dirty="0">
                  <a:latin typeface="+mj-ea"/>
                  <a:ea typeface="+mj-ea"/>
                  <a:cs typeface="굴림" pitchFamily="50" charset="-127"/>
                </a:rPr>
                <a:t>, </a:t>
              </a:r>
              <a:r>
                <a:rPr lang="ko-KR" altLang="en-US" sz="1400" dirty="0">
                  <a:latin typeface="+mj-ea"/>
                  <a:ea typeface="+mj-ea"/>
                  <a:cs typeface="굴림" pitchFamily="50" charset="-127"/>
                </a:rPr>
                <a:t>고객 대응에서 외로운 싸움을 하는 기업가 지원 부족 </a:t>
              </a:r>
            </a:p>
          </p:txBody>
        </p:sp>
        <p:sp>
          <p:nvSpPr>
            <p:cNvPr id="36" name="AutoShape 3"/>
            <p:cNvSpPr>
              <a:spLocks noChangeArrowheads="1"/>
            </p:cNvSpPr>
            <p:nvPr/>
          </p:nvSpPr>
          <p:spPr bwMode="auto">
            <a:xfrm>
              <a:off x="2895280" y="5226618"/>
              <a:ext cx="2448270" cy="454880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  <a:ex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r>
                <a:rPr lang="ko-KR" altLang="en-US" sz="1400" dirty="0">
                  <a:latin typeface="+mj-ea"/>
                  <a:ea typeface="+mj-ea"/>
                  <a:cs typeface="굴림" pitchFamily="50" charset="-127"/>
                </a:rPr>
                <a:t> </a:t>
              </a:r>
              <a:r>
                <a:rPr lang="ko-KR" altLang="en-US" sz="1400" dirty="0" err="1">
                  <a:latin typeface="+mj-ea"/>
                  <a:ea typeface="+mj-ea"/>
                  <a:cs typeface="굴림" pitchFamily="50" charset="-127"/>
                </a:rPr>
                <a:t>인큐베이팅</a:t>
              </a:r>
              <a:r>
                <a:rPr lang="ko-KR" altLang="en-US" sz="1400" dirty="0">
                  <a:latin typeface="+mj-ea"/>
                  <a:ea typeface="+mj-ea"/>
                  <a:cs typeface="굴림" pitchFamily="50" charset="-127"/>
                </a:rPr>
                <a:t> 목표 설정</a:t>
              </a:r>
              <a:r>
                <a:rPr lang="en-US" altLang="ko-KR" sz="1400" dirty="0">
                  <a:latin typeface="+mj-ea"/>
                  <a:ea typeface="+mj-ea"/>
                  <a:cs typeface="굴림" pitchFamily="50" charset="-127"/>
                </a:rPr>
                <a:t>, </a:t>
              </a:r>
              <a:r>
                <a:rPr lang="ko-KR" altLang="en-US" sz="1400" dirty="0">
                  <a:latin typeface="+mj-ea"/>
                  <a:ea typeface="+mj-ea"/>
                  <a:cs typeface="굴림" pitchFamily="50" charset="-127"/>
                </a:rPr>
                <a:t>이에 기반한 과정과 기업가 역량 향상 관리 부족 </a:t>
              </a:r>
            </a:p>
          </p:txBody>
        </p:sp>
        <p:sp>
          <p:nvSpPr>
            <p:cNvPr id="37" name="AutoShape 3"/>
            <p:cNvSpPr>
              <a:spLocks noChangeArrowheads="1"/>
            </p:cNvSpPr>
            <p:nvPr/>
          </p:nvSpPr>
          <p:spPr bwMode="auto">
            <a:xfrm>
              <a:off x="2895280" y="5741132"/>
              <a:ext cx="2448270" cy="454880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  <a:ex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r>
                <a:rPr lang="ko-KR" altLang="en-US" sz="1400" dirty="0">
                  <a:latin typeface="+mj-ea"/>
                  <a:ea typeface="+mj-ea"/>
                  <a:cs typeface="굴림" pitchFamily="50" charset="-127"/>
                </a:rPr>
                <a:t> 기업가와 구성원의 역량 강화를 위한 교육 등의 기획능력 부족</a:t>
              </a:r>
            </a:p>
          </p:txBody>
        </p:sp>
      </p:grpSp>
      <p:sp>
        <p:nvSpPr>
          <p:cNvPr id="38" name="TextBox 21"/>
          <p:cNvSpPr txBox="1">
            <a:spLocks noChangeArrowheads="1"/>
          </p:cNvSpPr>
          <p:nvPr/>
        </p:nvSpPr>
        <p:spPr bwMode="gray">
          <a:xfrm>
            <a:off x="4911996" y="1189037"/>
            <a:ext cx="16367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1pPr>
            <a:lvl2pPr marL="742950" indent="-285750" eaLnBrk="0" hangingPunct="0"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2pPr>
            <a:lvl3pPr marL="1143000" indent="-228600" eaLnBrk="0" hangingPunct="0"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3pPr>
            <a:lvl4pPr marL="1600200" indent="-228600" eaLnBrk="0" hangingPunct="0"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4pPr>
            <a:lvl5pPr marL="2057400" indent="-228600" eaLnBrk="0" hangingPunct="0"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5pPr>
            <a:lvl6pPr marL="2514600" indent="-228600" algn="ctr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50000"/>
              <a:buFont typeface="Monotype Sorts"/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6pPr>
            <a:lvl7pPr marL="2971800" indent="-228600" algn="ctr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50000"/>
              <a:buFont typeface="Monotype Sorts"/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7pPr>
            <a:lvl8pPr marL="3429000" indent="-228600" algn="ctr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50000"/>
              <a:buFont typeface="Monotype Sorts"/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8pPr>
            <a:lvl9pPr marL="3886200" indent="-228600" algn="ctr" eaLnBrk="0" fontAlgn="base" hangingPunct="0"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50000"/>
              <a:buFont typeface="Monotype Sorts"/>
              <a:defRPr kumimoji="1" sz="1100">
                <a:solidFill>
                  <a:srgbClr val="000000"/>
                </a:solidFill>
                <a:latin typeface="Arial" pitchFamily="34" charset="0"/>
                <a:ea typeface="HY중고딕" pitchFamily="18" charset="-127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ko-KR" altLang="en-US" sz="1800" b="1" smtClean="0">
                <a:latin typeface="+mn-ea"/>
                <a:ea typeface="+mn-ea"/>
              </a:rPr>
              <a:t>현황</a:t>
            </a:r>
            <a:endParaRPr kumimoji="0" lang="ko-KR" altLang="en-US" sz="1800" b="1" dirty="0">
              <a:latin typeface="+mn-ea"/>
              <a:ea typeface="+mn-ea"/>
            </a:endParaRPr>
          </a:p>
        </p:txBody>
      </p:sp>
      <p:cxnSp>
        <p:nvCxnSpPr>
          <p:cNvPr id="39" name="직선 연결선 29"/>
          <p:cNvCxnSpPr>
            <a:cxnSpLocks noChangeShapeType="1"/>
          </p:cNvCxnSpPr>
          <p:nvPr/>
        </p:nvCxnSpPr>
        <p:spPr bwMode="gray">
          <a:xfrm>
            <a:off x="3216299" y="1549400"/>
            <a:ext cx="5028108" cy="0"/>
          </a:xfrm>
          <a:prstGeom prst="line">
            <a:avLst/>
          </a:prstGeom>
          <a:noFill/>
          <a:ln w="12700" algn="ctr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424337725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사회적기업가의</a:t>
            </a:r>
            <a:r>
              <a:rPr lang="ko-KR" altLang="en-US" dirty="0"/>
              <a:t> 특성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49</a:t>
            </a:fld>
            <a:endParaRPr lang="ko-KR" altLang="en-US"/>
          </a:p>
        </p:txBody>
      </p:sp>
      <p:sp>
        <p:nvSpPr>
          <p:cNvPr id="6" name="텍스트 개체 틀 5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Rectangle 29"/>
          <p:cNvSpPr>
            <a:spLocks noChangeArrowheads="1"/>
          </p:cNvSpPr>
          <p:nvPr/>
        </p:nvSpPr>
        <p:spPr bwMode="auto">
          <a:xfrm>
            <a:off x="2115849" y="3630284"/>
            <a:ext cx="5186548" cy="598760"/>
          </a:xfrm>
          <a:prstGeom prst="rect">
            <a:avLst/>
          </a:prstGeom>
          <a:solidFill>
            <a:sysClr val="window" lastClr="FFFFFF"/>
          </a:solidFill>
          <a:ln w="28575" algn="ctr">
            <a:solidFill>
              <a:srgbClr val="0070C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000" b="1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8" name="Rectangle 31"/>
          <p:cNvSpPr>
            <a:spLocks noChangeArrowheads="1"/>
          </p:cNvSpPr>
          <p:nvPr/>
        </p:nvSpPr>
        <p:spPr bwMode="auto">
          <a:xfrm>
            <a:off x="2361157" y="3713314"/>
            <a:ext cx="1385045" cy="391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txBody>
          <a:bodyPr wrap="none" lIns="54000" tIns="10800" rIns="54000" bIns="10800" anchor="ctr">
            <a:spAutoFit/>
          </a:bodyPr>
          <a:lstStyle/>
          <a:p>
            <a:pPr latinLnBrk="0"/>
            <a:r>
              <a:rPr lang="ko-KR" altLang="en-US" sz="2400" b="1" dirty="0" smtClean="0">
                <a:latin typeface="+mj-ea"/>
                <a:ea typeface="+mj-ea"/>
              </a:rPr>
              <a:t>경청한다</a:t>
            </a:r>
            <a:r>
              <a:rPr lang="en-US" altLang="ko-KR" sz="2400" b="1" dirty="0" smtClean="0">
                <a:latin typeface="+mj-ea"/>
                <a:ea typeface="+mj-ea"/>
              </a:rPr>
              <a:t>!</a:t>
            </a:r>
            <a:r>
              <a:rPr lang="ko-KR" altLang="en-US" sz="2400" b="1" dirty="0" smtClean="0">
                <a:latin typeface="+mj-ea"/>
                <a:ea typeface="+mj-ea"/>
              </a:rPr>
              <a:t> </a:t>
            </a:r>
            <a:endParaRPr lang="ko-KR" altLang="en-US" sz="2400" b="1" dirty="0">
              <a:latin typeface="+mj-ea"/>
              <a:ea typeface="+mj-ea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1472571" y="3479749"/>
            <a:ext cx="901642" cy="901642"/>
            <a:chOff x="3169122" y="3459809"/>
            <a:chExt cx="836612" cy="836613"/>
          </a:xfrm>
        </p:grpSpPr>
        <p:pic>
          <p:nvPicPr>
            <p:cNvPr id="10" name="Picture 35" descr="볼1-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69122" y="3459809"/>
              <a:ext cx="836612" cy="836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Line 36"/>
            <p:cNvSpPr>
              <a:spLocks noChangeShapeType="1"/>
            </p:cNvSpPr>
            <p:nvPr/>
          </p:nvSpPr>
          <p:spPr bwMode="auto">
            <a:xfrm>
              <a:off x="3399309" y="3985272"/>
              <a:ext cx="523875" cy="0"/>
            </a:xfrm>
            <a:prstGeom prst="line">
              <a:avLst/>
            </a:prstGeom>
            <a:noFill/>
            <a:ln w="12700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/>
            <a:lstStyle/>
            <a:p>
              <a:endParaRPr lang="en-US" sz="2000" b="1" dirty="0">
                <a:latin typeface="+mj-ea"/>
                <a:ea typeface="+mj-ea"/>
              </a:endParaRPr>
            </a:p>
          </p:txBody>
        </p:sp>
        <p:pic>
          <p:nvPicPr>
            <p:cNvPr id="12" name="Picture 37" descr="03"/>
            <p:cNvPicPr>
              <a:picLocks noChangeAspect="1" noChangeArrowheads="1"/>
            </p:cNvPicPr>
            <p:nvPr/>
          </p:nvPicPr>
          <p:blipFill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3756"/>
            <a:stretch>
              <a:fillRect/>
            </a:stretch>
          </p:blipFill>
          <p:spPr bwMode="auto">
            <a:xfrm>
              <a:off x="3391372" y="3697934"/>
              <a:ext cx="434975" cy="2905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" name="그룹 12"/>
          <p:cNvGrpSpPr/>
          <p:nvPr/>
        </p:nvGrpSpPr>
        <p:grpSpPr>
          <a:xfrm>
            <a:off x="2165484" y="1636192"/>
            <a:ext cx="5136913" cy="598760"/>
            <a:chOff x="1900355" y="1550823"/>
            <a:chExt cx="6409867" cy="747136"/>
          </a:xfrm>
        </p:grpSpPr>
        <p:sp>
          <p:nvSpPr>
            <p:cNvPr id="14" name="Rectangle 4"/>
            <p:cNvSpPr>
              <a:spLocks noChangeArrowheads="1"/>
            </p:cNvSpPr>
            <p:nvPr/>
          </p:nvSpPr>
          <p:spPr bwMode="auto">
            <a:xfrm>
              <a:off x="1900355" y="1550823"/>
              <a:ext cx="6409867" cy="747136"/>
            </a:xfrm>
            <a:prstGeom prst="rect">
              <a:avLst/>
            </a:prstGeom>
            <a:solidFill>
              <a:sysClr val="window" lastClr="FFFFFF"/>
            </a:solidFill>
            <a:ln w="28575" algn="ctr">
              <a:solidFill>
                <a:srgbClr val="0070C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1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15" name="Rectangle 6"/>
            <p:cNvSpPr>
              <a:spLocks noChangeArrowheads="1"/>
            </p:cNvSpPr>
            <p:nvPr/>
          </p:nvSpPr>
          <p:spPr bwMode="auto">
            <a:xfrm>
              <a:off x="2144516" y="1649665"/>
              <a:ext cx="5602723" cy="4880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 wrap="none" lIns="54000" tIns="10800" rIns="54000" bIns="10800" anchor="ctr">
              <a:spAutoFit/>
            </a:bodyPr>
            <a:lstStyle/>
            <a:p>
              <a:pPr lvl="0" latinLnBrk="0"/>
              <a:r>
                <a:rPr lang="ko-KR" altLang="en-US" sz="2400" b="1" kern="0" dirty="0">
                  <a:solidFill>
                    <a:sysClr val="windowText" lastClr="000000"/>
                  </a:solidFill>
                  <a:latin typeface="+mj-ea"/>
                  <a:ea typeface="+mj-ea"/>
                </a:rPr>
                <a:t>비즈니스적 지속가능성을 </a:t>
              </a:r>
              <a:r>
                <a:rPr lang="ko-KR" altLang="en-US" sz="2400" b="1" kern="0" dirty="0" smtClean="0">
                  <a:solidFill>
                    <a:sysClr val="windowText" lastClr="000000"/>
                  </a:solidFill>
                  <a:latin typeface="+mj-ea"/>
                  <a:ea typeface="+mj-ea"/>
                </a:rPr>
                <a:t>추구한다</a:t>
              </a:r>
              <a:r>
                <a:rPr lang="en-US" altLang="ko-KR" sz="2400" b="1" kern="0" dirty="0" smtClean="0">
                  <a:solidFill>
                    <a:sysClr val="windowText" lastClr="000000"/>
                  </a:solidFill>
                  <a:latin typeface="+mj-ea"/>
                  <a:ea typeface="+mj-ea"/>
                </a:rPr>
                <a:t>!</a:t>
              </a:r>
              <a:endParaRPr lang="ko-KR" altLang="en-US" sz="2400" b="1" kern="0" dirty="0">
                <a:solidFill>
                  <a:sysClr val="windowText" lastClr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6" name="그룹 15"/>
          <p:cNvGrpSpPr/>
          <p:nvPr/>
        </p:nvGrpSpPr>
        <p:grpSpPr>
          <a:xfrm>
            <a:off x="1472571" y="1484751"/>
            <a:ext cx="901644" cy="901642"/>
            <a:chOff x="2265834" y="1316401"/>
            <a:chExt cx="836613" cy="836612"/>
          </a:xfrm>
        </p:grpSpPr>
        <p:pic>
          <p:nvPicPr>
            <p:cNvPr id="17" name="Picture 57" descr="볼1-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5834" y="1316401"/>
              <a:ext cx="836613" cy="8366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58" descr="01"/>
            <p:cNvPicPr>
              <a:picLocks noChangeAspect="1" noChangeArrowheads="1"/>
            </p:cNvPicPr>
            <p:nvPr/>
          </p:nvPicPr>
          <p:blipFill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713"/>
            <a:stretch>
              <a:fillRect/>
            </a:stretch>
          </p:blipFill>
          <p:spPr bwMode="auto">
            <a:xfrm>
              <a:off x="2483322" y="1570401"/>
              <a:ext cx="442913" cy="2635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Line 59"/>
            <p:cNvSpPr>
              <a:spLocks noChangeShapeType="1"/>
            </p:cNvSpPr>
            <p:nvPr/>
          </p:nvSpPr>
          <p:spPr bwMode="auto">
            <a:xfrm>
              <a:off x="2497609" y="1837101"/>
              <a:ext cx="523875" cy="0"/>
            </a:xfrm>
            <a:prstGeom prst="line">
              <a:avLst/>
            </a:prstGeom>
            <a:noFill/>
            <a:ln w="12700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/>
            <a:lstStyle/>
            <a:p>
              <a:endParaRPr lang="en-US" sz="2000" b="1" dirty="0">
                <a:latin typeface="+mj-ea"/>
                <a:ea typeface="+mj-ea"/>
              </a:endParaRPr>
            </a:p>
          </p:txBody>
        </p:sp>
      </p:grpSp>
      <p:sp>
        <p:nvSpPr>
          <p:cNvPr id="20" name="Rectangle 21"/>
          <p:cNvSpPr>
            <a:spLocks noChangeArrowheads="1"/>
          </p:cNvSpPr>
          <p:nvPr/>
        </p:nvSpPr>
        <p:spPr bwMode="auto">
          <a:xfrm>
            <a:off x="2106005" y="2648318"/>
            <a:ext cx="5196392" cy="598760"/>
          </a:xfrm>
          <a:prstGeom prst="rect">
            <a:avLst/>
          </a:prstGeom>
          <a:solidFill>
            <a:sysClr val="window" lastClr="FFFFFF"/>
          </a:solidFill>
          <a:ln w="28575" algn="ctr">
            <a:solidFill>
              <a:srgbClr val="0070C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000" b="1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1" name="Rectangle 23"/>
          <p:cNvSpPr>
            <a:spLocks noChangeArrowheads="1"/>
          </p:cNvSpPr>
          <p:nvPr/>
        </p:nvSpPr>
        <p:spPr bwMode="auto">
          <a:xfrm>
            <a:off x="2361157" y="2733893"/>
            <a:ext cx="4012367" cy="391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txBody>
          <a:bodyPr wrap="none" lIns="54000" tIns="10800" rIns="54000" bIns="10800" anchor="ctr">
            <a:spAutoFit/>
          </a:bodyPr>
          <a:lstStyle/>
          <a:p>
            <a:pPr latinLnBrk="0"/>
            <a:r>
              <a:rPr lang="ko-KR" altLang="en-US" sz="2400" b="1" dirty="0">
                <a:solidFill>
                  <a:srgbClr val="FF0000"/>
                </a:solidFill>
                <a:latin typeface="+mj-ea"/>
                <a:ea typeface="+mj-ea"/>
              </a:rPr>
              <a:t>미션에 </a:t>
            </a:r>
            <a:r>
              <a:rPr lang="ko-KR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기반</a:t>
            </a:r>
            <a:r>
              <a:rPr lang="ko-KR" altLang="en-US" sz="2400" b="1" dirty="0" smtClean="0">
                <a:latin typeface="+mj-ea"/>
                <a:ea typeface="+mj-ea"/>
              </a:rPr>
              <a:t>하여 </a:t>
            </a:r>
            <a:r>
              <a:rPr lang="ko-KR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의사결정</a:t>
            </a:r>
            <a:r>
              <a:rPr lang="ko-KR" altLang="en-US" sz="2400" b="1" dirty="0" smtClean="0">
                <a:latin typeface="+mj-ea"/>
                <a:ea typeface="+mj-ea"/>
              </a:rPr>
              <a:t> 한다</a:t>
            </a:r>
            <a:r>
              <a:rPr lang="en-US" altLang="ko-KR" sz="2400" b="1" dirty="0" smtClean="0">
                <a:latin typeface="+mj-ea"/>
                <a:ea typeface="+mj-ea"/>
              </a:rPr>
              <a:t>!</a:t>
            </a:r>
            <a:endParaRPr lang="ko-KR" altLang="en-US" sz="2400" b="1" dirty="0">
              <a:latin typeface="+mj-ea"/>
              <a:ea typeface="+mj-ea"/>
            </a:endParaRPr>
          </a:p>
        </p:txBody>
      </p:sp>
      <p:grpSp>
        <p:nvGrpSpPr>
          <p:cNvPr id="22" name="그룹 21"/>
          <p:cNvGrpSpPr/>
          <p:nvPr/>
        </p:nvGrpSpPr>
        <p:grpSpPr>
          <a:xfrm>
            <a:off x="1472571" y="2482250"/>
            <a:ext cx="901642" cy="901642"/>
            <a:chOff x="2940522" y="2346235"/>
            <a:chExt cx="836612" cy="836612"/>
          </a:xfrm>
        </p:grpSpPr>
        <p:pic>
          <p:nvPicPr>
            <p:cNvPr id="23" name="Picture 61" descr="볼1-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40522" y="2346235"/>
              <a:ext cx="836612" cy="8366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Line 62"/>
            <p:cNvSpPr>
              <a:spLocks noChangeShapeType="1"/>
            </p:cNvSpPr>
            <p:nvPr/>
          </p:nvSpPr>
          <p:spPr bwMode="auto">
            <a:xfrm>
              <a:off x="3170709" y="2871697"/>
              <a:ext cx="523875" cy="0"/>
            </a:xfrm>
            <a:prstGeom prst="line">
              <a:avLst/>
            </a:prstGeom>
            <a:noFill/>
            <a:ln w="12700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/>
            <a:lstStyle/>
            <a:p>
              <a:endParaRPr lang="en-US" sz="2000" b="1" dirty="0">
                <a:latin typeface="+mj-ea"/>
                <a:ea typeface="+mj-ea"/>
              </a:endParaRPr>
            </a:p>
          </p:txBody>
        </p:sp>
        <p:pic>
          <p:nvPicPr>
            <p:cNvPr id="25" name="Picture 63" descr="02"/>
            <p:cNvPicPr>
              <a:picLocks noChangeAspect="1" noChangeArrowheads="1"/>
            </p:cNvPicPr>
            <p:nvPr/>
          </p:nvPicPr>
          <p:blipFill>
            <a:blip r:embed="rId6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547"/>
            <a:stretch>
              <a:fillRect/>
            </a:stretch>
          </p:blipFill>
          <p:spPr bwMode="auto">
            <a:xfrm>
              <a:off x="3148484" y="2579597"/>
              <a:ext cx="434975" cy="2905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" name="Rectangle 29"/>
          <p:cNvSpPr>
            <a:spLocks noChangeArrowheads="1"/>
          </p:cNvSpPr>
          <p:nvPr/>
        </p:nvSpPr>
        <p:spPr bwMode="auto">
          <a:xfrm>
            <a:off x="2115849" y="4646532"/>
            <a:ext cx="5186548" cy="598760"/>
          </a:xfrm>
          <a:prstGeom prst="rect">
            <a:avLst/>
          </a:prstGeom>
          <a:solidFill>
            <a:sysClr val="window" lastClr="FFFFFF"/>
          </a:solidFill>
          <a:ln w="28575" algn="ctr">
            <a:solidFill>
              <a:srgbClr val="0070C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000" b="1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27" name="그룹 26"/>
          <p:cNvGrpSpPr/>
          <p:nvPr/>
        </p:nvGrpSpPr>
        <p:grpSpPr>
          <a:xfrm>
            <a:off x="1458205" y="4477248"/>
            <a:ext cx="902951" cy="902953"/>
            <a:chOff x="2921472" y="4432721"/>
            <a:chExt cx="836612" cy="836613"/>
          </a:xfrm>
        </p:grpSpPr>
        <p:pic>
          <p:nvPicPr>
            <p:cNvPr id="28" name="Picture 16" descr="볼1-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1472" y="4432721"/>
              <a:ext cx="836612" cy="836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53640926-AAD7-44D8-BBD7-CCE9431645EC}">
                <a14:shadowObscured xmlns:a14="http://schemas.microsoft.com/office/drawing/2010/main" val="1"/>
              </a:ext>
            </a:extLst>
          </p:spPr>
        </p:pic>
        <p:sp>
          <p:nvSpPr>
            <p:cNvPr id="29" name="Line 17"/>
            <p:cNvSpPr>
              <a:spLocks noChangeShapeType="1"/>
            </p:cNvSpPr>
            <p:nvPr/>
          </p:nvSpPr>
          <p:spPr bwMode="auto">
            <a:xfrm>
              <a:off x="3151659" y="4958184"/>
              <a:ext cx="523875" cy="0"/>
            </a:xfrm>
            <a:prstGeom prst="line">
              <a:avLst/>
            </a:prstGeom>
            <a:noFill/>
            <a:ln w="12700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/>
            <a:lstStyle/>
            <a:p>
              <a:endParaRPr lang="en-US" sz="2000" b="1" dirty="0">
                <a:latin typeface="+mj-ea"/>
                <a:ea typeface="+mj-ea"/>
              </a:endParaRPr>
            </a:p>
          </p:txBody>
        </p:sp>
        <p:pic>
          <p:nvPicPr>
            <p:cNvPr id="30" name="Picture 18" descr="04"/>
            <p:cNvPicPr>
              <a:picLocks noChangeAspect="1" noChangeArrowheads="1"/>
            </p:cNvPicPr>
            <p:nvPr/>
          </p:nvPicPr>
          <p:blipFill>
            <a:blip r:embed="rId7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3204"/>
            <a:stretch>
              <a:fillRect/>
            </a:stretch>
          </p:blipFill>
          <p:spPr bwMode="auto">
            <a:xfrm>
              <a:off x="3127847" y="4667671"/>
              <a:ext cx="434975" cy="2905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1" name="Rectangle 31"/>
          <p:cNvSpPr>
            <a:spLocks noChangeArrowheads="1"/>
          </p:cNvSpPr>
          <p:nvPr/>
        </p:nvSpPr>
        <p:spPr bwMode="auto">
          <a:xfrm>
            <a:off x="2361157" y="4744224"/>
            <a:ext cx="4114960" cy="391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txBody>
          <a:bodyPr wrap="none" lIns="54000" tIns="10800" rIns="54000" bIns="10800" anchor="ctr">
            <a:spAutoFit/>
          </a:bodyPr>
          <a:lstStyle/>
          <a:p>
            <a:pPr latinLnBrk="0"/>
            <a:r>
              <a:rPr lang="ko-KR" altLang="en-US" sz="2400" b="1" dirty="0">
                <a:latin typeface="+mj-ea"/>
                <a:ea typeface="+mj-ea"/>
              </a:rPr>
              <a:t>스스로의 판단을 통해 </a:t>
            </a:r>
            <a:r>
              <a:rPr lang="ko-KR" altLang="en-US" sz="2400" b="1" dirty="0" smtClean="0">
                <a:latin typeface="+mj-ea"/>
                <a:ea typeface="+mj-ea"/>
              </a:rPr>
              <a:t>행동한다</a:t>
            </a:r>
            <a:r>
              <a:rPr lang="en-US" altLang="ko-KR" sz="2400" b="1" dirty="0" smtClean="0">
                <a:latin typeface="+mj-ea"/>
                <a:ea typeface="+mj-ea"/>
              </a:rPr>
              <a:t>!</a:t>
            </a:r>
            <a:endParaRPr lang="ko-KR" altLang="en-US" sz="2400" b="1" dirty="0">
              <a:latin typeface="+mj-ea"/>
              <a:ea typeface="+mj-ea"/>
            </a:endParaRPr>
          </a:p>
        </p:txBody>
      </p:sp>
      <p:sp>
        <p:nvSpPr>
          <p:cNvPr id="32" name="Rectangle 29"/>
          <p:cNvSpPr>
            <a:spLocks noChangeArrowheads="1"/>
          </p:cNvSpPr>
          <p:nvPr/>
        </p:nvSpPr>
        <p:spPr bwMode="auto">
          <a:xfrm>
            <a:off x="2115849" y="5657178"/>
            <a:ext cx="5186548" cy="598760"/>
          </a:xfrm>
          <a:prstGeom prst="rect">
            <a:avLst/>
          </a:prstGeom>
          <a:solidFill>
            <a:sysClr val="window" lastClr="FFFFFF"/>
          </a:solidFill>
          <a:ln w="28575" algn="ctr">
            <a:solidFill>
              <a:srgbClr val="0070C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000" b="1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33" name="Rectangle 31"/>
          <p:cNvSpPr>
            <a:spLocks noChangeArrowheads="1"/>
          </p:cNvSpPr>
          <p:nvPr/>
        </p:nvSpPr>
        <p:spPr bwMode="auto">
          <a:xfrm>
            <a:off x="2361157" y="5754870"/>
            <a:ext cx="4028397" cy="391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txBody>
          <a:bodyPr wrap="none" lIns="54000" tIns="10800" rIns="54000" bIns="10800" anchor="ctr">
            <a:spAutoFit/>
          </a:bodyPr>
          <a:lstStyle/>
          <a:p>
            <a:pPr latinLnBrk="0"/>
            <a:r>
              <a:rPr lang="ko-KR" altLang="en-US" sz="2400" b="1" dirty="0">
                <a:latin typeface="+mj-ea"/>
                <a:ea typeface="+mj-ea"/>
              </a:rPr>
              <a:t>절대 사업기회를 놓치지 </a:t>
            </a:r>
            <a:r>
              <a:rPr lang="ko-KR" altLang="en-US" sz="2400" b="1" dirty="0" smtClean="0">
                <a:latin typeface="+mj-ea"/>
                <a:ea typeface="+mj-ea"/>
              </a:rPr>
              <a:t>않는다</a:t>
            </a:r>
            <a:r>
              <a:rPr lang="en-US" altLang="ko-KR" sz="2400" b="1" dirty="0" smtClean="0">
                <a:latin typeface="+mj-ea"/>
                <a:ea typeface="+mj-ea"/>
              </a:rPr>
              <a:t>!</a:t>
            </a:r>
            <a:endParaRPr lang="ko-KR" altLang="en-US" sz="2400" b="1" dirty="0">
              <a:latin typeface="+mj-ea"/>
              <a:ea typeface="+mj-ea"/>
            </a:endParaRPr>
          </a:p>
        </p:txBody>
      </p:sp>
      <p:grpSp>
        <p:nvGrpSpPr>
          <p:cNvPr id="34" name="그룹 33"/>
          <p:cNvGrpSpPr/>
          <p:nvPr/>
        </p:nvGrpSpPr>
        <p:grpSpPr>
          <a:xfrm>
            <a:off x="1434930" y="5476057"/>
            <a:ext cx="926226" cy="926225"/>
            <a:chOff x="2135659" y="5453426"/>
            <a:chExt cx="836613" cy="836612"/>
          </a:xfrm>
        </p:grpSpPr>
        <p:pic>
          <p:nvPicPr>
            <p:cNvPr id="35" name="Picture 65" descr="볼1-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5659" y="5453426"/>
              <a:ext cx="836613" cy="8366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" name="Line 66"/>
            <p:cNvSpPr>
              <a:spLocks noChangeShapeType="1"/>
            </p:cNvSpPr>
            <p:nvPr/>
          </p:nvSpPr>
          <p:spPr bwMode="auto">
            <a:xfrm>
              <a:off x="2365847" y="5978888"/>
              <a:ext cx="523875" cy="0"/>
            </a:xfrm>
            <a:prstGeom prst="line">
              <a:avLst/>
            </a:prstGeom>
            <a:noFill/>
            <a:ln w="12700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53640926-AAD7-44D8-BBD7-CCE9431645EC}">
                <a14:shadowObscured xmlns:a14="http://schemas.microsoft.com/office/drawing/2010/main" val="1"/>
              </a:ext>
            </a:extLst>
          </p:spPr>
          <p:txBody>
            <a:bodyPr/>
            <a:lstStyle/>
            <a:p>
              <a:endParaRPr lang="en-US" sz="2000" b="1" dirty="0">
                <a:latin typeface="+mj-ea"/>
                <a:ea typeface="+mj-ea"/>
              </a:endParaRPr>
            </a:p>
          </p:txBody>
        </p:sp>
        <p:pic>
          <p:nvPicPr>
            <p:cNvPr id="37" name="Picture 67" descr="44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628"/>
            <a:stretch>
              <a:fillRect/>
            </a:stretch>
          </p:blipFill>
          <p:spPr bwMode="auto">
            <a:xfrm>
              <a:off x="2391247" y="5697901"/>
              <a:ext cx="376238" cy="2809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8" name="Picture 7" descr="C:\Users\meehoo\AppData\Local\Microsoft\Windows\Temporary Internet Files\Content.IE5\6673KL27\MC900434665[1].wm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1976" y="2474692"/>
            <a:ext cx="860842" cy="792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4553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234" name="Picture 6" descr="C:\Users\user\AppData\Local\Microsoft\Windows\Temporary Internet Files\Content.IE5\DEAL9B32\MP900439265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836613"/>
            <a:ext cx="4176713" cy="313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다이어그램 3"/>
          <p:cNvGraphicFramePr/>
          <p:nvPr>
            <p:extLst>
              <p:ext uri="{D42A27DB-BD31-4B8C-83A1-F6EECF244321}">
                <p14:modId xmlns:p14="http://schemas.microsoft.com/office/powerpoint/2010/main" val="2583776458"/>
              </p:ext>
            </p:extLst>
          </p:nvPr>
        </p:nvGraphicFramePr>
        <p:xfrm>
          <a:off x="395536" y="3717032"/>
          <a:ext cx="7993137" cy="2592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2323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ko-KR" altLang="en-US" smtClean="0"/>
              <a:t>만남의 광장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223237" name="TextBox 5"/>
          <p:cNvSpPr txBox="1">
            <a:spLocks noChangeArrowheads="1"/>
          </p:cNvSpPr>
          <p:nvPr/>
        </p:nvSpPr>
        <p:spPr bwMode="auto">
          <a:xfrm>
            <a:off x="828675" y="2012950"/>
            <a:ext cx="3022600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kumimoji="0" lang="ko-KR" altLang="en-US" b="1" dirty="0">
                <a:solidFill>
                  <a:srgbClr val="000000"/>
                </a:solidFill>
                <a:latin typeface="서울남산체 M" pitchFamily="18" charset="-127"/>
                <a:ea typeface="서울남산체 M" pitchFamily="18" charset="-127"/>
              </a:rPr>
              <a:t> 같은 테이블에 앉은</a:t>
            </a:r>
            <a:endParaRPr kumimoji="0" lang="en-US" altLang="ko-KR" b="1" dirty="0">
              <a:solidFill>
                <a:srgbClr val="000000"/>
              </a:solidFill>
              <a:latin typeface="서울남산체 M" pitchFamily="18" charset="-127"/>
              <a:ea typeface="서울남산체 M" pitchFamily="18" charset="-127"/>
            </a:endParaRPr>
          </a:p>
          <a:p>
            <a:pPr algn="ctr" eaLnBrk="1" hangingPunct="1">
              <a:lnSpc>
                <a:spcPct val="120000"/>
              </a:lnSpc>
            </a:pPr>
            <a:r>
              <a:rPr kumimoji="0" lang="ko-KR" altLang="en-US" b="1" dirty="0">
                <a:solidFill>
                  <a:srgbClr val="000000"/>
                </a:solidFill>
                <a:latin typeface="서울남산체 M" pitchFamily="18" charset="-127"/>
                <a:ea typeface="서울남산체 M" pitchFamily="18" charset="-127"/>
              </a:rPr>
              <a:t>조원에게</a:t>
            </a:r>
          </a:p>
        </p:txBody>
      </p:sp>
      <p:sp>
        <p:nvSpPr>
          <p:cNvPr id="2" name="타원형 설명선 1"/>
          <p:cNvSpPr/>
          <p:nvPr/>
        </p:nvSpPr>
        <p:spPr>
          <a:xfrm>
            <a:off x="3203575" y="2852738"/>
            <a:ext cx="2808288" cy="1439862"/>
          </a:xfrm>
          <a:prstGeom prst="wedgeEllipseCallout">
            <a:avLst>
              <a:gd name="adj1" fmla="val -43869"/>
              <a:gd name="adj2" fmla="val 62500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dirty="0">
                <a:solidFill>
                  <a:prstClr val="black"/>
                </a:solidFill>
                <a:latin typeface="서울남산체 M" pitchFamily="18" charset="-127"/>
                <a:ea typeface="서울남산체 M" pitchFamily="18" charset="-127"/>
              </a:rPr>
              <a:t>반갑습니다 </a:t>
            </a:r>
            <a:r>
              <a:rPr lang="en-US" altLang="ko-KR" dirty="0">
                <a:solidFill>
                  <a:prstClr val="black"/>
                </a:solidFill>
                <a:latin typeface="서울남산체 M" pitchFamily="18" charset="-127"/>
                <a:ea typeface="서울남산체 M" pitchFamily="18" charset="-127"/>
              </a:rPr>
              <a:t>^^</a:t>
            </a:r>
          </a:p>
          <a:p>
            <a:pPr algn="ctr">
              <a:defRPr/>
            </a:pPr>
            <a:r>
              <a:rPr lang="ko-KR" altLang="en-US" dirty="0" err="1">
                <a:solidFill>
                  <a:prstClr val="black"/>
                </a:solidFill>
                <a:latin typeface="서울남산체 M" pitchFamily="18" charset="-127"/>
                <a:ea typeface="서울남산체 M" pitchFamily="18" charset="-127"/>
              </a:rPr>
              <a:t>에브리데이</a:t>
            </a:r>
            <a:r>
              <a:rPr lang="ko-KR" altLang="en-US" dirty="0">
                <a:solidFill>
                  <a:prstClr val="black"/>
                </a:solidFill>
                <a:latin typeface="서울남산체 M" pitchFamily="18" charset="-127"/>
                <a:ea typeface="서울남산체 M" pitchFamily="18" charset="-127"/>
              </a:rPr>
              <a:t> 스마일 </a:t>
            </a:r>
            <a:endParaRPr lang="en-US" altLang="ko-KR" dirty="0">
              <a:solidFill>
                <a:prstClr val="black"/>
              </a:solidFill>
              <a:latin typeface="서울남산체 M" pitchFamily="18" charset="-127"/>
              <a:ea typeface="서울남산체 M" pitchFamily="18" charset="-127"/>
            </a:endParaRPr>
          </a:p>
          <a:p>
            <a:pPr algn="ctr">
              <a:defRPr/>
            </a:pPr>
            <a:r>
              <a:rPr lang="ko-KR" altLang="en-US" dirty="0" err="1" smtClean="0">
                <a:solidFill>
                  <a:prstClr val="black"/>
                </a:solidFill>
                <a:latin typeface="서울남산체 M" pitchFamily="18" charset="-127"/>
                <a:ea typeface="서울남산체 M" pitchFamily="18" charset="-127"/>
              </a:rPr>
              <a:t>나희망입니다</a:t>
            </a:r>
            <a:r>
              <a:rPr lang="en-US" altLang="ko-KR" dirty="0">
                <a:solidFill>
                  <a:prstClr val="black"/>
                </a:solidFill>
                <a:latin typeface="서울남산체 M" pitchFamily="18" charset="-127"/>
                <a:ea typeface="서울남산체 M" pitchFamily="18" charset="-127"/>
              </a:rPr>
              <a:t>~</a:t>
            </a:r>
            <a:endParaRPr lang="ko-KR" altLang="en-US" dirty="0">
              <a:solidFill>
                <a:prstClr val="black"/>
              </a:solidFill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12" name="타원형 설명선 11"/>
          <p:cNvSpPr/>
          <p:nvPr/>
        </p:nvSpPr>
        <p:spPr>
          <a:xfrm>
            <a:off x="6227763" y="2881313"/>
            <a:ext cx="2520950" cy="1439862"/>
          </a:xfrm>
          <a:prstGeom prst="wedgeEllipseCallout">
            <a:avLst>
              <a:gd name="adj1" fmla="val -43869"/>
              <a:gd name="adj2" fmla="val 62500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dirty="0">
                <a:solidFill>
                  <a:prstClr val="black"/>
                </a:solidFill>
                <a:latin typeface="서울남산체 M" pitchFamily="18" charset="-127"/>
                <a:ea typeface="서울남산체 M" pitchFamily="18" charset="-127"/>
              </a:rPr>
              <a:t>짝짝</a:t>
            </a:r>
            <a:r>
              <a:rPr lang="en-US" altLang="ko-KR" dirty="0">
                <a:solidFill>
                  <a:prstClr val="black"/>
                </a:solidFill>
                <a:latin typeface="서울남산체 M" pitchFamily="18" charset="-127"/>
                <a:ea typeface="서울남산체 M" pitchFamily="18" charset="-127"/>
              </a:rPr>
              <a:t>!!</a:t>
            </a:r>
            <a:r>
              <a:rPr lang="ko-KR" altLang="en-US" dirty="0">
                <a:solidFill>
                  <a:prstClr val="black"/>
                </a:solidFill>
                <a:latin typeface="서울남산체 M" pitchFamily="18" charset="-127"/>
                <a:ea typeface="서울남산체 M" pitchFamily="18" charset="-127"/>
              </a:rPr>
              <a:t> </a:t>
            </a:r>
            <a:r>
              <a:rPr lang="ko-KR" altLang="en-US" dirty="0" err="1">
                <a:solidFill>
                  <a:prstClr val="black"/>
                </a:solidFill>
                <a:latin typeface="서울남산체 M" pitchFamily="18" charset="-127"/>
                <a:ea typeface="서울남산체 M" pitchFamily="18" charset="-127"/>
              </a:rPr>
              <a:t>짝짝짝</a:t>
            </a:r>
            <a:r>
              <a:rPr lang="en-US" altLang="ko-KR" dirty="0">
                <a:solidFill>
                  <a:prstClr val="black"/>
                </a:solidFill>
                <a:latin typeface="서울남산체 M" pitchFamily="18" charset="-127"/>
                <a:ea typeface="서울남산체 M" pitchFamily="18" charset="-127"/>
              </a:rPr>
              <a:t>!!!</a:t>
            </a:r>
          </a:p>
          <a:p>
            <a:pPr algn="ctr">
              <a:defRPr/>
            </a:pPr>
            <a:r>
              <a:rPr lang="ko-KR" altLang="en-US" dirty="0">
                <a:solidFill>
                  <a:prstClr val="black"/>
                </a:solidFill>
                <a:latin typeface="서울남산체 M" pitchFamily="18" charset="-127"/>
                <a:ea typeface="서울남산체 M" pitchFamily="18" charset="-127"/>
              </a:rPr>
              <a:t>멋져</a:t>
            </a:r>
            <a:r>
              <a:rPr lang="en-US" altLang="ko-KR" dirty="0">
                <a:solidFill>
                  <a:prstClr val="black"/>
                </a:solidFill>
                <a:latin typeface="서울남산체 M" pitchFamily="18" charset="-127"/>
                <a:ea typeface="서울남산체 M" pitchFamily="18" charset="-127"/>
              </a:rPr>
              <a:t>~!</a:t>
            </a:r>
            <a:endParaRPr lang="ko-KR" altLang="en-US" dirty="0">
              <a:solidFill>
                <a:prstClr val="black"/>
              </a:solidFill>
              <a:latin typeface="서울남산체 M" pitchFamily="18" charset="-127"/>
              <a:ea typeface="서울남산체 M" pitchFamily="18" charset="-127"/>
            </a:endParaRPr>
          </a:p>
        </p:txBody>
      </p:sp>
      <p:pic>
        <p:nvPicPr>
          <p:cNvPr id="223240" name="Picture 2" descr="C:\Users\위현진\AppData\Local\Microsoft\Windows\Temporary Internet Files\Content.IE5\QXLNBWJK\MC900433921[1].png">
            <a:hlinkClick r:id="rId9" action="ppaction://program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113" y="1125538"/>
            <a:ext cx="4953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3241" name="TextBox 9"/>
          <p:cNvSpPr txBox="1">
            <a:spLocks noChangeArrowheads="1"/>
          </p:cNvSpPr>
          <p:nvPr/>
        </p:nvSpPr>
        <p:spPr bwMode="auto">
          <a:xfrm>
            <a:off x="8280400" y="1196975"/>
            <a:ext cx="8636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r>
              <a:rPr lang="en-US" altLang="ko-KR" sz="1600" b="1" dirty="0">
                <a:solidFill>
                  <a:srgbClr val="000000"/>
                </a:solidFill>
                <a:latin typeface="서울남산체 M" pitchFamily="18" charset="-127"/>
                <a:ea typeface="서울남산체 M" pitchFamily="18" charset="-127"/>
              </a:rPr>
              <a:t>2</a:t>
            </a:r>
            <a:r>
              <a:rPr lang="ko-KR" altLang="en-US" sz="1600" b="1" dirty="0">
                <a:solidFill>
                  <a:srgbClr val="000000"/>
                </a:solidFill>
                <a:latin typeface="서울남산체 M" pitchFamily="18" charset="-127"/>
                <a:ea typeface="서울남산체 M" pitchFamily="18" charset="-127"/>
              </a:rPr>
              <a:t>분 </a:t>
            </a:r>
          </a:p>
        </p:txBody>
      </p:sp>
    </p:spTree>
    <p:extLst>
      <p:ext uri="{BB962C8B-B14F-4D97-AF65-F5344CB8AC3E}">
        <p14:creationId xmlns:p14="http://schemas.microsoft.com/office/powerpoint/2010/main" val="4291425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인큐베이팅</a:t>
            </a:r>
            <a:r>
              <a:rPr lang="ko-KR" altLang="en-US" dirty="0"/>
              <a:t> 성공요인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50</a:t>
            </a:fld>
            <a:endParaRPr lang="ko-KR" altLang="en-US"/>
          </a:p>
        </p:txBody>
      </p:sp>
      <p:sp>
        <p:nvSpPr>
          <p:cNvPr id="6" name="텍스트 개체 틀 5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2204864"/>
            <a:ext cx="6654800" cy="4291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AutoShape 142"/>
          <p:cNvSpPr>
            <a:spLocks noChangeArrowheads="1"/>
          </p:cNvSpPr>
          <p:nvPr/>
        </p:nvSpPr>
        <p:spPr bwMode="auto">
          <a:xfrm>
            <a:off x="461142" y="1916832"/>
            <a:ext cx="1884416" cy="1800200"/>
          </a:xfrm>
          <a:prstGeom prst="roundRect">
            <a:avLst>
              <a:gd name="adj" fmla="val 21333"/>
            </a:avLst>
          </a:prstGeom>
          <a:gradFill rotWithShape="1">
            <a:gsLst>
              <a:gs pos="0">
                <a:srgbClr val="D15532"/>
              </a:gs>
              <a:gs pos="100000">
                <a:srgbClr val="DF962D"/>
              </a:gs>
            </a:gsLst>
            <a:lin ang="5400000" scaled="1"/>
          </a:gradFill>
          <a:ln w="9525" algn="ctr">
            <a:solidFill>
              <a:srgbClr val="EAEAEA"/>
            </a:solidFill>
            <a:round/>
            <a:headEnd/>
            <a:tailEnd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:a14="http://schemas.microsoft.com/office/drawing/2010/main" val="1"/>
            </a:ext>
          </a:extLst>
        </p:spPr>
        <p:txBody>
          <a:bodyPr wrap="none"/>
          <a:lstStyle/>
          <a:p>
            <a:pPr algn="ctr"/>
            <a:endParaRPr lang="en-US" altLang="ko-KR" sz="2800" b="1" dirty="0" smtClean="0">
              <a:solidFill>
                <a:prstClr val="white"/>
              </a:solidFill>
              <a:latin typeface="+mn-ea"/>
            </a:endParaRPr>
          </a:p>
          <a:p>
            <a:pPr algn="ctr"/>
            <a:r>
              <a:rPr lang="ko-KR" altLang="en-US" sz="2800" b="1" dirty="0" smtClean="0">
                <a:solidFill>
                  <a:prstClr val="white"/>
                </a:solidFill>
                <a:latin typeface="+mn-ea"/>
              </a:rPr>
              <a:t>신뢰와</a:t>
            </a:r>
            <a:endParaRPr lang="en-US" altLang="ko-KR" sz="2800" b="1" dirty="0" smtClean="0">
              <a:solidFill>
                <a:prstClr val="white"/>
              </a:solidFill>
              <a:latin typeface="+mn-ea"/>
            </a:endParaRPr>
          </a:p>
          <a:p>
            <a:pPr algn="ctr"/>
            <a:r>
              <a:rPr lang="ko-KR" altLang="en-US" sz="2800" b="1" dirty="0" smtClean="0">
                <a:solidFill>
                  <a:prstClr val="white"/>
                </a:solidFill>
                <a:latin typeface="+mn-ea"/>
              </a:rPr>
              <a:t>작은 </a:t>
            </a:r>
            <a:r>
              <a:rPr lang="ko-KR" altLang="en-US" sz="2800" b="1" dirty="0">
                <a:solidFill>
                  <a:prstClr val="white"/>
                </a:solidFill>
                <a:latin typeface="+mn-ea"/>
              </a:rPr>
              <a:t>성공</a:t>
            </a:r>
          </a:p>
        </p:txBody>
      </p:sp>
      <p:sp>
        <p:nvSpPr>
          <p:cNvPr id="9" name="AutoShape 142"/>
          <p:cNvSpPr>
            <a:spLocks noChangeArrowheads="1"/>
          </p:cNvSpPr>
          <p:nvPr/>
        </p:nvSpPr>
        <p:spPr bwMode="auto">
          <a:xfrm>
            <a:off x="2576454" y="1916832"/>
            <a:ext cx="1884416" cy="1800200"/>
          </a:xfrm>
          <a:prstGeom prst="roundRect">
            <a:avLst>
              <a:gd name="adj" fmla="val 21333"/>
            </a:avLst>
          </a:prstGeom>
          <a:gradFill rotWithShape="1">
            <a:gsLst>
              <a:gs pos="0">
                <a:srgbClr val="D15532"/>
              </a:gs>
              <a:gs pos="100000">
                <a:srgbClr val="DF962D"/>
              </a:gs>
            </a:gsLst>
            <a:lin ang="5400000" scaled="1"/>
          </a:gradFill>
          <a:ln w="9525" algn="ctr">
            <a:solidFill>
              <a:srgbClr val="EAEAEA"/>
            </a:solidFill>
            <a:round/>
            <a:headEnd/>
            <a:tailEnd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:a14="http://schemas.microsoft.com/office/drawing/2010/main" val="1"/>
            </a:ext>
          </a:extLst>
        </p:spPr>
        <p:txBody>
          <a:bodyPr wrap="none"/>
          <a:lstStyle/>
          <a:p>
            <a:pPr algn="ctr"/>
            <a:endParaRPr lang="en-US" altLang="ko-KR" sz="2800" b="1" dirty="0" smtClean="0">
              <a:solidFill>
                <a:prstClr val="white"/>
              </a:solidFill>
              <a:latin typeface="+mn-ea"/>
            </a:endParaRPr>
          </a:p>
          <a:p>
            <a:pPr algn="ctr"/>
            <a:r>
              <a:rPr lang="ko-KR" altLang="en-US" sz="2800" b="1" dirty="0">
                <a:solidFill>
                  <a:prstClr val="white"/>
                </a:solidFill>
                <a:latin typeface="+mn-ea"/>
              </a:rPr>
              <a:t>통합</a:t>
            </a:r>
          </a:p>
        </p:txBody>
      </p:sp>
      <p:sp>
        <p:nvSpPr>
          <p:cNvPr id="10" name="AutoShape 142"/>
          <p:cNvSpPr>
            <a:spLocks noChangeArrowheads="1"/>
          </p:cNvSpPr>
          <p:nvPr/>
        </p:nvSpPr>
        <p:spPr bwMode="auto">
          <a:xfrm>
            <a:off x="4691766" y="1916832"/>
            <a:ext cx="1884416" cy="1800200"/>
          </a:xfrm>
          <a:prstGeom prst="roundRect">
            <a:avLst>
              <a:gd name="adj" fmla="val 21333"/>
            </a:avLst>
          </a:prstGeom>
          <a:gradFill rotWithShape="1">
            <a:gsLst>
              <a:gs pos="0">
                <a:srgbClr val="D15532"/>
              </a:gs>
              <a:gs pos="100000">
                <a:srgbClr val="DF962D"/>
              </a:gs>
            </a:gsLst>
            <a:lin ang="5400000" scaled="1"/>
          </a:gradFill>
          <a:ln w="9525" algn="ctr">
            <a:solidFill>
              <a:srgbClr val="EAEAEA"/>
            </a:solidFill>
            <a:round/>
            <a:headEnd/>
            <a:tailEnd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:a14="http://schemas.microsoft.com/office/drawing/2010/main" val="1"/>
            </a:ext>
          </a:extLst>
        </p:spPr>
        <p:txBody>
          <a:bodyPr wrap="none"/>
          <a:lstStyle/>
          <a:p>
            <a:pPr algn="ctr"/>
            <a:endParaRPr lang="en-US" altLang="ko-KR" sz="2800" b="1" dirty="0" smtClean="0">
              <a:solidFill>
                <a:prstClr val="white"/>
              </a:solidFill>
              <a:latin typeface="+mn-ea"/>
            </a:endParaRPr>
          </a:p>
          <a:p>
            <a:pPr algn="ctr"/>
            <a:r>
              <a:rPr lang="ko-KR" altLang="en-US" sz="2800" b="1" dirty="0">
                <a:solidFill>
                  <a:prstClr val="white"/>
                </a:solidFill>
                <a:latin typeface="+mn-ea"/>
              </a:rPr>
              <a:t>맞춤형 </a:t>
            </a:r>
            <a:r>
              <a:rPr lang="en-US" altLang="ko-KR" sz="2800" b="1" dirty="0" smtClean="0">
                <a:solidFill>
                  <a:prstClr val="white"/>
                </a:solidFill>
                <a:latin typeface="+mn-ea"/>
              </a:rPr>
              <a:t/>
            </a:r>
            <a:br>
              <a:rPr lang="en-US" altLang="ko-KR" sz="2800" b="1" dirty="0" smtClean="0">
                <a:solidFill>
                  <a:prstClr val="white"/>
                </a:solidFill>
                <a:latin typeface="+mn-ea"/>
              </a:rPr>
            </a:br>
            <a:r>
              <a:rPr lang="ko-KR" altLang="en-US" b="1" dirty="0" smtClean="0">
                <a:solidFill>
                  <a:prstClr val="white"/>
                </a:solidFill>
                <a:latin typeface="+mn-ea"/>
              </a:rPr>
              <a:t>성장단계</a:t>
            </a:r>
            <a:r>
              <a:rPr lang="en-US" altLang="ko-KR" b="1" dirty="0">
                <a:solidFill>
                  <a:prstClr val="white"/>
                </a:solidFill>
                <a:latin typeface="+mn-ea"/>
              </a:rPr>
              <a:t>, </a:t>
            </a:r>
            <a:r>
              <a:rPr lang="ko-KR" altLang="en-US" b="1" dirty="0">
                <a:solidFill>
                  <a:prstClr val="white"/>
                </a:solidFill>
                <a:latin typeface="+mn-ea"/>
              </a:rPr>
              <a:t>업의 </a:t>
            </a:r>
            <a:r>
              <a:rPr lang="en-US" altLang="ko-KR" b="1" dirty="0" smtClean="0">
                <a:solidFill>
                  <a:prstClr val="white"/>
                </a:solidFill>
                <a:latin typeface="+mn-ea"/>
              </a:rPr>
              <a:t/>
            </a:r>
            <a:br>
              <a:rPr lang="en-US" altLang="ko-KR" b="1" dirty="0" smtClean="0">
                <a:solidFill>
                  <a:prstClr val="white"/>
                </a:solidFill>
                <a:latin typeface="+mn-ea"/>
              </a:rPr>
            </a:br>
            <a:r>
              <a:rPr lang="ko-KR" altLang="en-US" b="1" dirty="0" smtClean="0">
                <a:solidFill>
                  <a:prstClr val="white"/>
                </a:solidFill>
                <a:latin typeface="+mn-ea"/>
              </a:rPr>
              <a:t>특성</a:t>
            </a:r>
            <a:r>
              <a:rPr lang="en-US" altLang="ko-KR" b="1" dirty="0" smtClean="0">
                <a:solidFill>
                  <a:prstClr val="white"/>
                </a:solidFill>
                <a:latin typeface="+mn-ea"/>
              </a:rPr>
              <a:t>, </a:t>
            </a:r>
            <a:r>
              <a:rPr lang="ko-KR" altLang="en-US" b="1" dirty="0" smtClean="0">
                <a:solidFill>
                  <a:prstClr val="white"/>
                </a:solidFill>
                <a:latin typeface="+mn-ea"/>
              </a:rPr>
              <a:t>기업가 </a:t>
            </a:r>
            <a:endParaRPr lang="ko-KR" altLang="en-US" b="1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1" name="AutoShape 142"/>
          <p:cNvSpPr>
            <a:spLocks noChangeArrowheads="1"/>
          </p:cNvSpPr>
          <p:nvPr/>
        </p:nvSpPr>
        <p:spPr bwMode="auto">
          <a:xfrm>
            <a:off x="6807078" y="1916832"/>
            <a:ext cx="1884416" cy="1800200"/>
          </a:xfrm>
          <a:prstGeom prst="roundRect">
            <a:avLst>
              <a:gd name="adj" fmla="val 21333"/>
            </a:avLst>
          </a:prstGeom>
          <a:gradFill rotWithShape="1">
            <a:gsLst>
              <a:gs pos="0">
                <a:srgbClr val="D15532"/>
              </a:gs>
              <a:gs pos="100000">
                <a:srgbClr val="DF962D"/>
              </a:gs>
            </a:gsLst>
            <a:lin ang="5400000" scaled="1"/>
          </a:gradFill>
          <a:ln w="9525" algn="ctr">
            <a:solidFill>
              <a:srgbClr val="EAEAEA"/>
            </a:solidFill>
            <a:round/>
            <a:headEnd/>
            <a:tailEnd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:a14="http://schemas.microsoft.com/office/drawing/2010/main" val="1"/>
            </a:ext>
          </a:extLst>
        </p:spPr>
        <p:txBody>
          <a:bodyPr wrap="none"/>
          <a:lstStyle/>
          <a:p>
            <a:pPr algn="ctr"/>
            <a:endParaRPr lang="en-US" altLang="ko-KR" sz="2800" b="1" dirty="0" smtClean="0">
              <a:solidFill>
                <a:prstClr val="white"/>
              </a:solidFill>
              <a:latin typeface="+mn-ea"/>
            </a:endParaRPr>
          </a:p>
          <a:p>
            <a:pPr algn="ctr"/>
            <a:r>
              <a:rPr lang="ko-KR" altLang="en-US" sz="2800" b="1" dirty="0" smtClean="0">
                <a:solidFill>
                  <a:prstClr val="white"/>
                </a:solidFill>
                <a:latin typeface="+mn-ea"/>
              </a:rPr>
              <a:t>기업가정신</a:t>
            </a:r>
            <a:r>
              <a:rPr lang="en-US" altLang="ko-KR" sz="2800" b="1" dirty="0" smtClean="0">
                <a:solidFill>
                  <a:prstClr val="white"/>
                </a:solidFill>
                <a:latin typeface="+mn-ea"/>
              </a:rPr>
              <a:t/>
            </a:r>
            <a:br>
              <a:rPr lang="en-US" altLang="ko-KR" sz="2800" b="1" dirty="0" smtClean="0">
                <a:solidFill>
                  <a:prstClr val="white"/>
                </a:solidFill>
                <a:latin typeface="+mn-ea"/>
              </a:rPr>
            </a:br>
            <a:r>
              <a:rPr lang="ko-KR" altLang="en-US" sz="2800" b="1" dirty="0" smtClean="0">
                <a:solidFill>
                  <a:prstClr val="white"/>
                </a:solidFill>
                <a:latin typeface="+mn-ea"/>
              </a:rPr>
              <a:t>제고 </a:t>
            </a:r>
            <a:endParaRPr lang="ko-KR" altLang="en-US" sz="2800" b="1" dirty="0">
              <a:solidFill>
                <a:prstClr val="white"/>
              </a:solidFill>
              <a:latin typeface="+mn-ea"/>
            </a:endParaRPr>
          </a:p>
        </p:txBody>
      </p:sp>
      <p:pic>
        <p:nvPicPr>
          <p:cNvPr id="12" name="Picture 58" descr="01"/>
          <p:cNvPicPr>
            <a:picLocks noChangeAspect="1" noChangeArrowheads="1"/>
          </p:cNvPicPr>
          <p:nvPr/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713"/>
          <a:stretch>
            <a:fillRect/>
          </a:stretch>
        </p:blipFill>
        <p:spPr bwMode="auto">
          <a:xfrm>
            <a:off x="1164679" y="1671683"/>
            <a:ext cx="477341" cy="284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3" descr="02"/>
          <p:cNvPicPr>
            <a:picLocks noChangeAspect="1" noChangeArrowheads="1"/>
          </p:cNvPicPr>
          <p:nvPr/>
        </p:nvPicPr>
        <p:blipFill>
          <a:blip r:embed="rId5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547"/>
          <a:stretch>
            <a:fillRect/>
          </a:stretch>
        </p:blipFill>
        <p:spPr bwMode="auto">
          <a:xfrm>
            <a:off x="3284269" y="1603738"/>
            <a:ext cx="468786" cy="313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7" descr="03"/>
          <p:cNvPicPr>
            <a:picLocks noChangeAspect="1" noChangeArrowheads="1"/>
          </p:cNvPicPr>
          <p:nvPr/>
        </p:nvPicPr>
        <p:blipFill>
          <a:blip r:embed="rId6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56"/>
          <a:stretch>
            <a:fillRect/>
          </a:stretch>
        </p:blipFill>
        <p:spPr bwMode="auto">
          <a:xfrm>
            <a:off x="5399581" y="1603738"/>
            <a:ext cx="468786" cy="313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8" descr="04"/>
          <p:cNvPicPr>
            <a:picLocks noChangeAspect="1" noChangeArrowheads="1"/>
          </p:cNvPicPr>
          <p:nvPr/>
        </p:nvPicPr>
        <p:blipFill>
          <a:blip r:embed="rId7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204"/>
          <a:stretch>
            <a:fillRect/>
          </a:stretch>
        </p:blipFill>
        <p:spPr bwMode="auto">
          <a:xfrm>
            <a:off x="7514553" y="1603510"/>
            <a:ext cx="469466" cy="313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112906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51</a:t>
            </a:fld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ko-KR" altLang="en-US" dirty="0" err="1" smtClean="0"/>
              <a:t>청구회</a:t>
            </a:r>
            <a:r>
              <a:rPr lang="ko-KR" altLang="en-US" dirty="0" smtClean="0"/>
              <a:t> 추억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>
          <a:xfrm>
            <a:off x="7797429" y="-16968"/>
            <a:ext cx="1144865" cy="307777"/>
          </a:xfrm>
        </p:spPr>
        <p:txBody>
          <a:bodyPr/>
          <a:lstStyle/>
          <a:p>
            <a:r>
              <a:rPr lang="en-US" altLang="ko-KR" dirty="0" smtClean="0"/>
              <a:t>[</a:t>
            </a:r>
            <a:r>
              <a:rPr lang="ko-KR" altLang="en-US" dirty="0" smtClean="0"/>
              <a:t>종결</a:t>
            </a:r>
            <a:r>
              <a:rPr lang="en-US" altLang="ko-KR" dirty="0" smtClean="0"/>
              <a:t>]</a:t>
            </a:r>
            <a:r>
              <a:rPr lang="ko-KR" altLang="en-US" dirty="0" smtClean="0"/>
              <a:t>마무리</a:t>
            </a:r>
            <a:endParaRPr lang="ko-KR" altLang="en-US" dirty="0"/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14</a:t>
            </a:r>
            <a:r>
              <a:rPr lang="ko-KR" altLang="en-US" dirty="0" smtClean="0"/>
              <a:t>분</a:t>
            </a:r>
            <a:endParaRPr lang="ko-KR" altLang="en-US" dirty="0"/>
          </a:p>
        </p:txBody>
      </p:sp>
      <p:pic>
        <p:nvPicPr>
          <p:cNvPr id="2051" name="Picture 3">
            <a:hlinkClick r:id="rId3" action="ppaction://hlinkfile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70" t="7103" r="9247" b="34754"/>
          <a:stretch/>
        </p:blipFill>
        <p:spPr bwMode="auto">
          <a:xfrm>
            <a:off x="1375938" y="1911927"/>
            <a:ext cx="6396462" cy="357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7689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Grow </a:t>
            </a:r>
            <a:r>
              <a:rPr lang="ko-KR" altLang="en-US" dirty="0" smtClean="0"/>
              <a:t>多</a:t>
            </a:r>
            <a:r>
              <a:rPr lang="en-US" altLang="ko-KR" dirty="0"/>
              <a:t>Q</a:t>
            </a:r>
            <a:endParaRPr lang="ko-KR" altLang="en-US" dirty="0"/>
          </a:p>
        </p:txBody>
      </p:sp>
      <p:sp>
        <p:nvSpPr>
          <p:cNvPr id="6" name="텍스트 개체 틀 5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2050" name="Picture 2" descr="http://cfile25.uf.tistory.com/image/235103405188819E03F7A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912" y="1146262"/>
            <a:ext cx="5210175" cy="521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126570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인큐베이팅</a:t>
            </a:r>
            <a:r>
              <a:rPr lang="ko-KR" altLang="en-US" dirty="0"/>
              <a:t> 방법론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4896" y="1088122"/>
            <a:ext cx="2294218" cy="646331"/>
          </a:xfrm>
        </p:spPr>
        <p:txBody>
          <a:bodyPr/>
          <a:lstStyle/>
          <a:p>
            <a:r>
              <a:rPr lang="en-US" altLang="ko-KR" dirty="0" smtClean="0"/>
              <a:t>Module 2.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56698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Picture 2" descr="C:\Users\user\Documents\이윤경\프로젝트\현대인재개발원\셀파.gif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450" b="53125"/>
          <a:stretch/>
        </p:blipFill>
        <p:spPr bwMode="auto">
          <a:xfrm>
            <a:off x="346220" y="980728"/>
            <a:ext cx="3534302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user\Documents\이윤경\프로젝트\현대인재개발원\셀파.gif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50" b="53125"/>
          <a:stretch/>
        </p:blipFill>
        <p:spPr bwMode="auto">
          <a:xfrm>
            <a:off x="4088401" y="980728"/>
            <a:ext cx="4772009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6476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Picture 2" descr="C:\Users\user\Documents\이윤경\프로젝트\현대인재개발원\셀파.gif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471" b="4870"/>
          <a:stretch/>
        </p:blipFill>
        <p:spPr bwMode="auto">
          <a:xfrm>
            <a:off x="323527" y="980728"/>
            <a:ext cx="8516425" cy="5315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824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지난 시간 리뷰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56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3" t="30244" r="5551"/>
          <a:stretch>
            <a:fillRect/>
          </a:stretch>
        </p:blipFill>
        <p:spPr bwMode="auto">
          <a:xfrm>
            <a:off x="327025" y="1422400"/>
            <a:ext cx="8489950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직사각형 5"/>
          <p:cNvSpPr/>
          <p:nvPr/>
        </p:nvSpPr>
        <p:spPr>
          <a:xfrm>
            <a:off x="1180082" y="2327781"/>
            <a:ext cx="677629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9600" b="1" dirty="0" err="1">
                <a:solidFill>
                  <a:srgbClr val="EEECE1">
                    <a:lumMod val="50000"/>
                  </a:srgbClr>
                </a:solidFill>
                <a:latin typeface="+mn-ea"/>
              </a:rPr>
              <a:t>인큐베이팅</a:t>
            </a:r>
            <a:r>
              <a:rPr lang="ko-KR" altLang="en-US" sz="9600" b="1" dirty="0">
                <a:solidFill>
                  <a:srgbClr val="EEECE1">
                    <a:lumMod val="50000"/>
                  </a:srgbClr>
                </a:solidFill>
                <a:latin typeface="+mn-ea"/>
              </a:rPr>
              <a:t> </a:t>
            </a:r>
            <a:endParaRPr lang="en-US" altLang="ko-KR" sz="9600" b="1" dirty="0" smtClean="0">
              <a:solidFill>
                <a:srgbClr val="EEECE1">
                  <a:lumMod val="50000"/>
                </a:srgbClr>
              </a:solidFill>
              <a:latin typeface="+mn-ea"/>
            </a:endParaRPr>
          </a:p>
          <a:p>
            <a:pPr algn="ctr"/>
            <a:r>
              <a:rPr lang="ko-KR" altLang="en-US" sz="9600" b="1" dirty="0" smtClean="0">
                <a:solidFill>
                  <a:srgbClr val="EEECE1">
                    <a:lumMod val="50000"/>
                  </a:srgbClr>
                </a:solidFill>
                <a:latin typeface="+mn-ea"/>
              </a:rPr>
              <a:t>왜 </a:t>
            </a:r>
            <a:r>
              <a:rPr lang="ko-KR" altLang="en-US" sz="9600" b="1" dirty="0">
                <a:solidFill>
                  <a:srgbClr val="EEECE1">
                    <a:lumMod val="50000"/>
                  </a:srgbClr>
                </a:solidFill>
                <a:latin typeface="+mn-ea"/>
              </a:rPr>
              <a:t>필요한가</a:t>
            </a:r>
            <a:r>
              <a:rPr lang="en-US" altLang="ko-KR" sz="9600" b="1" dirty="0" smtClean="0">
                <a:solidFill>
                  <a:srgbClr val="EEECE1">
                    <a:lumMod val="50000"/>
                  </a:srgbClr>
                </a:solidFill>
                <a:latin typeface="+mn-ea"/>
              </a:rPr>
              <a:t>?</a:t>
            </a:r>
            <a:endParaRPr lang="en-US" altLang="ko-KR" sz="9600" b="1" dirty="0">
              <a:solidFill>
                <a:srgbClr val="EEECE1">
                  <a:lumMod val="50000"/>
                </a:srgb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6750505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지난 시간 리뷰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57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3" t="30244" r="5551"/>
          <a:stretch>
            <a:fillRect/>
          </a:stretch>
        </p:blipFill>
        <p:spPr bwMode="auto">
          <a:xfrm>
            <a:off x="327025" y="1422400"/>
            <a:ext cx="8489950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직사각형 5"/>
          <p:cNvSpPr/>
          <p:nvPr/>
        </p:nvSpPr>
        <p:spPr>
          <a:xfrm>
            <a:off x="899592" y="2327781"/>
            <a:ext cx="734481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9600" b="1" dirty="0" smtClean="0">
                <a:solidFill>
                  <a:srgbClr val="EEECE1">
                    <a:lumMod val="50000"/>
                  </a:srgbClr>
                </a:solidFill>
                <a:latin typeface="+mn-ea"/>
              </a:rPr>
              <a:t>“</a:t>
            </a:r>
            <a:r>
              <a:rPr lang="ko-KR" altLang="en-US" sz="9600" b="1" dirty="0" err="1" smtClean="0">
                <a:solidFill>
                  <a:srgbClr val="EEECE1">
                    <a:lumMod val="50000"/>
                  </a:srgbClr>
                </a:solidFill>
                <a:latin typeface="+mn-ea"/>
              </a:rPr>
              <a:t>인큐베이팅</a:t>
            </a:r>
            <a:r>
              <a:rPr lang="en-US" altLang="ko-KR" sz="9600" b="1" dirty="0" smtClean="0">
                <a:solidFill>
                  <a:srgbClr val="EEECE1">
                    <a:lumMod val="50000"/>
                  </a:srgbClr>
                </a:solidFill>
                <a:latin typeface="+mn-ea"/>
              </a:rPr>
              <a:t>”</a:t>
            </a:r>
            <a:r>
              <a:rPr lang="ko-KR" altLang="en-US" sz="9600" b="1" dirty="0" smtClean="0">
                <a:solidFill>
                  <a:srgbClr val="EEECE1">
                    <a:lumMod val="50000"/>
                  </a:srgbClr>
                </a:solidFill>
                <a:latin typeface="+mn-ea"/>
              </a:rPr>
              <a:t> </a:t>
            </a:r>
            <a:endParaRPr lang="en-US" altLang="ko-KR" sz="9600" b="1" dirty="0" smtClean="0">
              <a:solidFill>
                <a:srgbClr val="EEECE1">
                  <a:lumMod val="50000"/>
                </a:srgbClr>
              </a:solidFill>
              <a:latin typeface="+mn-ea"/>
            </a:endParaRPr>
          </a:p>
          <a:p>
            <a:pPr algn="ctr"/>
            <a:r>
              <a:rPr lang="ko-KR" altLang="en-US" sz="9600" b="1" dirty="0" smtClean="0">
                <a:solidFill>
                  <a:srgbClr val="EEECE1">
                    <a:lumMod val="50000"/>
                  </a:srgbClr>
                </a:solidFill>
                <a:latin typeface="+mn-ea"/>
              </a:rPr>
              <a:t>이란</a:t>
            </a:r>
            <a:r>
              <a:rPr lang="en-US" altLang="ko-KR" sz="9600" b="1" dirty="0" smtClean="0">
                <a:solidFill>
                  <a:srgbClr val="EEECE1">
                    <a:lumMod val="50000"/>
                  </a:srgbClr>
                </a:solidFill>
                <a:latin typeface="+mn-ea"/>
              </a:rPr>
              <a:t>?</a:t>
            </a:r>
            <a:endParaRPr lang="en-US" altLang="ko-KR" sz="9600" b="1" dirty="0">
              <a:solidFill>
                <a:srgbClr val="EEECE1">
                  <a:lumMod val="50000"/>
                </a:srgb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7102012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지난 시간 리뷰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58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3" t="30244" r="5551"/>
          <a:stretch>
            <a:fillRect/>
          </a:stretch>
        </p:blipFill>
        <p:spPr bwMode="auto">
          <a:xfrm>
            <a:off x="327025" y="1422400"/>
            <a:ext cx="8489950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직사각형 5"/>
          <p:cNvSpPr/>
          <p:nvPr/>
        </p:nvSpPr>
        <p:spPr>
          <a:xfrm>
            <a:off x="683568" y="2327781"/>
            <a:ext cx="777686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9600" b="1" dirty="0" smtClean="0">
                <a:solidFill>
                  <a:srgbClr val="EEECE1">
                    <a:lumMod val="50000"/>
                  </a:srgbClr>
                </a:solidFill>
                <a:latin typeface="+mn-ea"/>
              </a:rPr>
              <a:t>“</a:t>
            </a:r>
            <a:r>
              <a:rPr lang="ko-KR" altLang="en-US" sz="9600" b="1" dirty="0" smtClean="0">
                <a:solidFill>
                  <a:srgbClr val="EEECE1">
                    <a:lumMod val="50000"/>
                  </a:srgbClr>
                </a:solidFill>
                <a:latin typeface="+mn-ea"/>
              </a:rPr>
              <a:t>인큐베이터</a:t>
            </a:r>
            <a:r>
              <a:rPr lang="en-US" altLang="ko-KR" sz="9600" b="1" dirty="0" smtClean="0">
                <a:solidFill>
                  <a:srgbClr val="EEECE1">
                    <a:lumMod val="50000"/>
                  </a:srgbClr>
                </a:solidFill>
                <a:latin typeface="+mn-ea"/>
              </a:rPr>
              <a:t>”</a:t>
            </a:r>
            <a:r>
              <a:rPr lang="ko-KR" altLang="en-US" sz="9600" b="1" dirty="0" smtClean="0">
                <a:solidFill>
                  <a:srgbClr val="EEECE1">
                    <a:lumMod val="50000"/>
                  </a:srgbClr>
                </a:solidFill>
                <a:latin typeface="+mn-ea"/>
              </a:rPr>
              <a:t>의 역할은</a:t>
            </a:r>
            <a:r>
              <a:rPr lang="en-US" altLang="ko-KR" sz="9600" b="1" dirty="0" smtClean="0">
                <a:solidFill>
                  <a:srgbClr val="EEECE1">
                    <a:lumMod val="50000"/>
                  </a:srgbClr>
                </a:solidFill>
                <a:latin typeface="+mn-ea"/>
              </a:rPr>
              <a:t>?</a:t>
            </a:r>
            <a:endParaRPr lang="en-US" altLang="ko-KR" sz="9600" b="1" dirty="0">
              <a:solidFill>
                <a:srgbClr val="EEECE1">
                  <a:lumMod val="50000"/>
                </a:srgb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27371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[</a:t>
            </a:r>
            <a:r>
              <a:rPr lang="ko-KR" altLang="en-US" dirty="0" smtClean="0"/>
              <a:t>활동</a:t>
            </a:r>
            <a:r>
              <a:rPr lang="en-US" altLang="ko-KR" dirty="0" smtClean="0"/>
              <a:t>] </a:t>
            </a:r>
            <a:r>
              <a:rPr lang="ko-KR" altLang="en-US" dirty="0" smtClean="0"/>
              <a:t>나의 </a:t>
            </a:r>
            <a:r>
              <a:rPr lang="ko-KR" altLang="en-US" dirty="0" err="1" smtClean="0"/>
              <a:t>인큐베이팅</a:t>
            </a:r>
            <a:r>
              <a:rPr lang="ko-KR" altLang="en-US" dirty="0" smtClean="0"/>
              <a:t> 스타일 찾기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59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6" name="Picture 6" descr="C:\Users\위현진\AppData\Local\Microsoft\Windows\Temporary Internet Files\Content.IE5\LPJ61XO4\MC900441370[1].png"/>
          <p:cNvPicPr>
            <a:picLocks noChangeAspect="1" noChangeArrowheads="1"/>
          </p:cNvPicPr>
          <p:nvPr/>
        </p:nvPicPr>
        <p:blipFill>
          <a:blip r:embed="rId3">
            <a:lum bright="-10000"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276"/>
          <a:stretch>
            <a:fillRect/>
          </a:stretch>
        </p:blipFill>
        <p:spPr bwMode="auto">
          <a:xfrm>
            <a:off x="1295400" y="1103313"/>
            <a:ext cx="6070600" cy="491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774058" y="2132135"/>
            <a:ext cx="5112855" cy="258532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5400" b="1" spc="277" dirty="0" smtClean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solidFill>
                  <a:prstClr val="white"/>
                </a:soli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나의 </a:t>
            </a:r>
            <a:r>
              <a:rPr kumimoji="0" lang="ko-KR" altLang="en-US" sz="5400" b="1" spc="277" dirty="0" err="1" smtClean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solidFill>
                  <a:prstClr val="white"/>
                </a:soli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인큐베이팅</a:t>
            </a:r>
            <a:endParaRPr kumimoji="0" lang="en-US" altLang="ko-KR" sz="5400" b="1" spc="277" dirty="0" smtClean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solidFill>
                <a:prstClr val="white"/>
              </a:solidFill>
              <a:effectLst>
                <a:glow rad="45500">
                  <a:srgbClr val="4F81BD">
                    <a:satMod val="220000"/>
                    <a:alpha val="35000"/>
                  </a:srgbClr>
                </a:glow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+mn-ea"/>
            </a:endParaRPr>
          </a:p>
          <a:p>
            <a:pPr algn="ctr" fontAlgn="auto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5400" b="1" spc="277" dirty="0" smtClean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solidFill>
                  <a:prstClr val="white"/>
                </a:soli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스타일은</a:t>
            </a:r>
            <a:r>
              <a:rPr lang="en-US" altLang="ko-KR" sz="5400" b="1" spc="277" dirty="0" smtClean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solidFill>
                  <a:prstClr val="white"/>
                </a:soli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?</a:t>
            </a:r>
            <a:endParaRPr kumimoji="0" lang="en-US" altLang="ko-KR" sz="5400" b="1" spc="277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solidFill>
                <a:prstClr val="white"/>
              </a:solidFill>
              <a:effectLst>
                <a:glow rad="45500">
                  <a:srgbClr val="4F81BD">
                    <a:satMod val="220000"/>
                    <a:alpha val="35000"/>
                  </a:srgbClr>
                </a:glow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2031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258" name="Picture 5" descr="C:\Users\user\AppData\Local\Microsoft\Windows\Temporary Internet Files\Content.IE5\F5I2Q5Q5\MC900321041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1289050"/>
            <a:ext cx="3657600" cy="296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다이어그램 3"/>
          <p:cNvGraphicFramePr/>
          <p:nvPr>
            <p:extLst>
              <p:ext uri="{D42A27DB-BD31-4B8C-83A1-F6EECF244321}">
                <p14:modId xmlns:p14="http://schemas.microsoft.com/office/powerpoint/2010/main" val="2373399075"/>
              </p:ext>
            </p:extLst>
          </p:nvPr>
        </p:nvGraphicFramePr>
        <p:xfrm>
          <a:off x="539303" y="3248980"/>
          <a:ext cx="7993137" cy="2592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24260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ko-KR" altLang="en-US" smtClean="0"/>
              <a:t>만남의 광장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224261" name="TextBox 5"/>
          <p:cNvSpPr txBox="1">
            <a:spLocks noChangeArrowheads="1"/>
          </p:cNvSpPr>
          <p:nvPr/>
        </p:nvSpPr>
        <p:spPr bwMode="auto">
          <a:xfrm>
            <a:off x="2771775" y="1289050"/>
            <a:ext cx="3657600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kumimoji="0" lang="ko-KR" altLang="en-US" b="1" dirty="0">
                <a:solidFill>
                  <a:srgbClr val="000000"/>
                </a:solidFill>
                <a:latin typeface="서울남산체 M" pitchFamily="18" charset="-127"/>
                <a:ea typeface="서울남산체 M" pitchFamily="18" charset="-127"/>
              </a:rPr>
              <a:t>다른 테이블에 앉은 </a:t>
            </a:r>
            <a:r>
              <a:rPr kumimoji="0" lang="ko-KR" altLang="en-US" b="1" dirty="0" smtClean="0">
                <a:solidFill>
                  <a:srgbClr val="000000"/>
                </a:solidFill>
                <a:latin typeface="서울남산체 M" pitchFamily="18" charset="-127"/>
                <a:ea typeface="서울남산체 M" pitchFamily="18" charset="-127"/>
              </a:rPr>
              <a:t>팀원과 </a:t>
            </a:r>
            <a:r>
              <a:rPr kumimoji="0" lang="en-US" altLang="ko-KR" b="1" dirty="0">
                <a:solidFill>
                  <a:srgbClr val="000000"/>
                </a:solidFill>
                <a:latin typeface="서울남산체 M" pitchFamily="18" charset="-127"/>
                <a:ea typeface="서울남산체 M" pitchFamily="18" charset="-127"/>
              </a:rPr>
              <a:t>… </a:t>
            </a:r>
            <a:r>
              <a:rPr kumimoji="0" lang="ko-KR" altLang="en-US" b="1" dirty="0">
                <a:solidFill>
                  <a:srgbClr val="000000"/>
                </a:solidFill>
                <a:latin typeface="서울남산체 M" pitchFamily="18" charset="-127"/>
                <a:ea typeface="서울남산체 M" pitchFamily="18" charset="-127"/>
              </a:rPr>
              <a:t> </a:t>
            </a:r>
          </a:p>
        </p:txBody>
      </p:sp>
      <p:sp>
        <p:nvSpPr>
          <p:cNvPr id="2" name="타원형 설명선 1"/>
          <p:cNvSpPr/>
          <p:nvPr/>
        </p:nvSpPr>
        <p:spPr>
          <a:xfrm>
            <a:off x="395288" y="1665288"/>
            <a:ext cx="2592387" cy="1439862"/>
          </a:xfrm>
          <a:prstGeom prst="wedgeEllipseCallout">
            <a:avLst>
              <a:gd name="adj1" fmla="val 64927"/>
              <a:gd name="adj2" fmla="val 34281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>
                <a:solidFill>
                  <a:prstClr val="black"/>
                </a:solidFill>
                <a:latin typeface="서울남산체 M" pitchFamily="18" charset="-127"/>
                <a:ea typeface="서울남산체 M" pitchFamily="18" charset="-127"/>
              </a:rPr>
              <a:t>반갑습니다 </a:t>
            </a:r>
            <a:r>
              <a:rPr lang="en-US" altLang="ko-KR" sz="1600" dirty="0">
                <a:solidFill>
                  <a:prstClr val="black"/>
                </a:solidFill>
                <a:latin typeface="서울남산체 M" pitchFamily="18" charset="-127"/>
                <a:ea typeface="서울남산체 M" pitchFamily="18" charset="-127"/>
              </a:rPr>
              <a:t>^^</a:t>
            </a:r>
          </a:p>
          <a:p>
            <a:pPr algn="ctr">
              <a:defRPr/>
            </a:pPr>
            <a:r>
              <a:rPr lang="ko-KR" altLang="en-US" sz="1600" dirty="0" err="1">
                <a:solidFill>
                  <a:prstClr val="black"/>
                </a:solidFill>
                <a:latin typeface="서울남산체 M" pitchFamily="18" charset="-127"/>
                <a:ea typeface="서울남산체 M" pitchFamily="18" charset="-127"/>
              </a:rPr>
              <a:t>에브리데이</a:t>
            </a:r>
            <a:r>
              <a:rPr lang="ko-KR" altLang="en-US" sz="1600" dirty="0">
                <a:solidFill>
                  <a:prstClr val="black"/>
                </a:solidFill>
                <a:latin typeface="서울남산체 M" pitchFamily="18" charset="-127"/>
                <a:ea typeface="서울남산체 M" pitchFamily="18" charset="-127"/>
              </a:rPr>
              <a:t> 스마일 </a:t>
            </a:r>
            <a:endParaRPr lang="en-US" altLang="ko-KR" sz="1600" dirty="0">
              <a:solidFill>
                <a:prstClr val="black"/>
              </a:solidFill>
              <a:latin typeface="서울남산체 M" pitchFamily="18" charset="-127"/>
              <a:ea typeface="서울남산체 M" pitchFamily="18" charset="-127"/>
            </a:endParaRPr>
          </a:p>
          <a:p>
            <a:pPr algn="ctr">
              <a:defRPr/>
            </a:pPr>
            <a:r>
              <a:rPr lang="ko-KR" altLang="en-US" sz="1600" dirty="0" err="1" smtClean="0">
                <a:solidFill>
                  <a:prstClr val="black"/>
                </a:solidFill>
                <a:latin typeface="서울남산체 M" pitchFamily="18" charset="-127"/>
                <a:ea typeface="서울남산체 M" pitchFamily="18" charset="-127"/>
              </a:rPr>
              <a:t>나희망입니다</a:t>
            </a:r>
            <a:r>
              <a:rPr lang="en-US" altLang="ko-KR" sz="1600" dirty="0">
                <a:solidFill>
                  <a:prstClr val="black"/>
                </a:solidFill>
                <a:latin typeface="서울남산체 M" pitchFamily="18" charset="-127"/>
                <a:ea typeface="서울남산체 M" pitchFamily="18" charset="-127"/>
              </a:rPr>
              <a:t>~</a:t>
            </a:r>
            <a:endParaRPr lang="ko-KR" altLang="en-US" sz="1600" dirty="0">
              <a:solidFill>
                <a:prstClr val="black"/>
              </a:solidFill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12" name="타원형 설명선 11"/>
          <p:cNvSpPr/>
          <p:nvPr/>
        </p:nvSpPr>
        <p:spPr>
          <a:xfrm>
            <a:off x="6588125" y="1701800"/>
            <a:ext cx="2147888" cy="1439863"/>
          </a:xfrm>
          <a:prstGeom prst="wedgeEllipseCallout">
            <a:avLst>
              <a:gd name="adj1" fmla="val -87793"/>
              <a:gd name="adj2" fmla="val 9085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>
                <a:solidFill>
                  <a:prstClr val="black"/>
                </a:solidFill>
                <a:latin typeface="서울남산체 M" pitchFamily="18" charset="-127"/>
                <a:ea typeface="서울남산체 M" pitchFamily="18" charset="-127"/>
              </a:rPr>
              <a:t>멋지십니다</a:t>
            </a:r>
            <a:r>
              <a:rPr lang="en-US" altLang="ko-KR" sz="1600" dirty="0">
                <a:solidFill>
                  <a:prstClr val="black"/>
                </a:solidFill>
                <a:latin typeface="서울남산체 M" pitchFamily="18" charset="-127"/>
                <a:ea typeface="서울남산체 M" pitchFamily="18" charset="-127"/>
              </a:rPr>
              <a:t>!</a:t>
            </a:r>
            <a:endParaRPr lang="ko-KR" altLang="en-US" sz="1600" dirty="0">
              <a:solidFill>
                <a:prstClr val="black"/>
              </a:solidFill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224264" name="TextBox 5"/>
          <p:cNvSpPr txBox="1">
            <a:spLocks noChangeArrowheads="1"/>
          </p:cNvSpPr>
          <p:nvPr/>
        </p:nvSpPr>
        <p:spPr bwMode="auto">
          <a:xfrm>
            <a:off x="2195512" y="5445125"/>
            <a:ext cx="640873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>
              <a:lnSpc>
                <a:spcPct val="150000"/>
              </a:lnSpc>
              <a:buFont typeface="Wingdings" pitchFamily="2" charset="2"/>
              <a:buChar char="Ø"/>
            </a:pPr>
            <a:r>
              <a:rPr kumimoji="0" lang="ko-KR" altLang="en-US" b="1" dirty="0">
                <a:solidFill>
                  <a:srgbClr val="000000"/>
                </a:solidFill>
                <a:latin typeface="서울남산체 M" pitchFamily="18" charset="-127"/>
                <a:ea typeface="서울남산체 M" pitchFamily="18" charset="-127"/>
              </a:rPr>
              <a:t>같은 </a:t>
            </a:r>
            <a:r>
              <a:rPr kumimoji="0" lang="ko-KR" altLang="en-US" b="1" dirty="0" smtClean="0">
                <a:solidFill>
                  <a:srgbClr val="000000"/>
                </a:solidFill>
                <a:latin typeface="서울남산체 M" pitchFamily="18" charset="-127"/>
                <a:ea typeface="서울남산체 M" pitchFamily="18" charset="-127"/>
              </a:rPr>
              <a:t>팀이 </a:t>
            </a:r>
            <a:r>
              <a:rPr kumimoji="0" lang="ko-KR" altLang="en-US" b="1" dirty="0">
                <a:solidFill>
                  <a:srgbClr val="000000"/>
                </a:solidFill>
                <a:latin typeface="서울남산체 M" pitchFamily="18" charset="-127"/>
                <a:ea typeface="서울남산체 M" pitchFamily="18" charset="-127"/>
              </a:rPr>
              <a:t>아닌 다른 </a:t>
            </a:r>
            <a:r>
              <a:rPr kumimoji="0" lang="ko-KR" altLang="en-US" b="1" dirty="0" smtClean="0">
                <a:solidFill>
                  <a:srgbClr val="000000"/>
                </a:solidFill>
                <a:latin typeface="서울남산체 M" pitchFamily="18" charset="-127"/>
                <a:ea typeface="서울남산체 M" pitchFamily="18" charset="-127"/>
              </a:rPr>
              <a:t>팀원과 </a:t>
            </a:r>
            <a:r>
              <a:rPr kumimoji="0" lang="ko-KR" altLang="en-US" b="1" dirty="0">
                <a:solidFill>
                  <a:srgbClr val="000000"/>
                </a:solidFill>
                <a:latin typeface="서울남산체 M" pitchFamily="18" charset="-127"/>
                <a:ea typeface="서울남산체 M" pitchFamily="18" charset="-127"/>
              </a:rPr>
              <a:t>나누어 주세요</a:t>
            </a:r>
            <a:r>
              <a:rPr kumimoji="0" lang="en-US" altLang="ko-KR" b="1" dirty="0">
                <a:solidFill>
                  <a:srgbClr val="000000"/>
                </a:solidFill>
                <a:latin typeface="서울남산체 M" pitchFamily="18" charset="-127"/>
                <a:ea typeface="서울남산체 M" pitchFamily="18" charset="-127"/>
              </a:rPr>
              <a:t>.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Char char="Ø"/>
            </a:pPr>
            <a:r>
              <a:rPr kumimoji="0" lang="ko-KR" altLang="en-US" b="1" dirty="0">
                <a:solidFill>
                  <a:srgbClr val="000000"/>
                </a:solidFill>
                <a:latin typeface="서울남산체 M" pitchFamily="18" charset="-127"/>
                <a:ea typeface="서울남산체 M" pitchFamily="18" charset="-127"/>
              </a:rPr>
              <a:t>반드시 </a:t>
            </a:r>
            <a:r>
              <a:rPr kumimoji="0" lang="ko-KR" altLang="en-US" b="1" dirty="0" smtClean="0">
                <a:solidFill>
                  <a:srgbClr val="000000"/>
                </a:solidFill>
                <a:latin typeface="서울남산체 M" pitchFamily="18" charset="-127"/>
                <a:ea typeface="서울남산체 M" pitchFamily="18" charset="-127"/>
              </a:rPr>
              <a:t>이름과 별명을 </a:t>
            </a:r>
            <a:r>
              <a:rPr kumimoji="0" lang="ko-KR" altLang="en-US" b="1" dirty="0">
                <a:solidFill>
                  <a:srgbClr val="000000"/>
                </a:solidFill>
                <a:latin typeface="서울남산체 M" pitchFamily="18" charset="-127"/>
                <a:ea typeface="서울남산체 M" pitchFamily="18" charset="-127"/>
              </a:rPr>
              <a:t>소개한 후 </a:t>
            </a:r>
            <a:r>
              <a:rPr kumimoji="0" lang="ko-KR" altLang="en-US" b="1" dirty="0" smtClean="0">
                <a:solidFill>
                  <a:srgbClr val="000000"/>
                </a:solidFill>
                <a:latin typeface="서울남산체 M" pitchFamily="18" charset="-127"/>
                <a:ea typeface="서울남산체 M" pitchFamily="18" charset="-127"/>
              </a:rPr>
              <a:t>명찰 뒤에 </a:t>
            </a:r>
            <a:r>
              <a:rPr kumimoji="0" lang="ko-KR" altLang="en-US" b="1" dirty="0" err="1" smtClean="0">
                <a:solidFill>
                  <a:srgbClr val="000000"/>
                </a:solidFill>
                <a:latin typeface="서울남산체 M" pitchFamily="18" charset="-127"/>
                <a:ea typeface="서울남산체 M" pitchFamily="18" charset="-127"/>
              </a:rPr>
              <a:t>싸인을</a:t>
            </a:r>
            <a:r>
              <a:rPr kumimoji="0" lang="ko-KR" altLang="en-US" b="1" dirty="0" smtClean="0">
                <a:solidFill>
                  <a:srgbClr val="000000"/>
                </a:solidFill>
                <a:latin typeface="서울남산체 M" pitchFamily="18" charset="-127"/>
                <a:ea typeface="서울남산체 M" pitchFamily="18" charset="-127"/>
              </a:rPr>
              <a:t> 받습니다</a:t>
            </a:r>
            <a:r>
              <a:rPr kumimoji="0" lang="en-US" altLang="ko-KR" b="1" dirty="0" smtClean="0">
                <a:solidFill>
                  <a:srgbClr val="000000"/>
                </a:solidFill>
                <a:latin typeface="서울남산체 M" pitchFamily="18" charset="-127"/>
                <a:ea typeface="서울남산체 M" pitchFamily="18" charset="-127"/>
              </a:rPr>
              <a:t>.</a:t>
            </a:r>
            <a:endParaRPr kumimoji="0" lang="ko-KR" altLang="en-US" b="1" dirty="0">
              <a:solidFill>
                <a:srgbClr val="000000"/>
              </a:solidFill>
              <a:latin typeface="서울남산체 M" pitchFamily="18" charset="-127"/>
              <a:ea typeface="서울남산체 M" pitchFamily="18" charset="-127"/>
            </a:endParaRPr>
          </a:p>
        </p:txBody>
      </p:sp>
      <p:pic>
        <p:nvPicPr>
          <p:cNvPr id="224265" name="Picture 2" descr="C:\Users\위현진\AppData\Local\Microsoft\Windows\Temporary Internet Files\Content.IE5\QXLNBWJK\MC900433921[1].png">
            <a:hlinkClick r:id="rId10" action="ppaction://program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25" y="1125538"/>
            <a:ext cx="4953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4266" name="TextBox 16"/>
          <p:cNvSpPr txBox="1">
            <a:spLocks noChangeArrowheads="1"/>
          </p:cNvSpPr>
          <p:nvPr/>
        </p:nvSpPr>
        <p:spPr bwMode="auto">
          <a:xfrm>
            <a:off x="8316913" y="1196975"/>
            <a:ext cx="8636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r>
              <a:rPr lang="en-US" altLang="ko-KR" sz="1600" b="1" dirty="0">
                <a:solidFill>
                  <a:srgbClr val="000000"/>
                </a:solidFill>
                <a:latin typeface="서울남산체 M" pitchFamily="18" charset="-127"/>
                <a:ea typeface="서울남산체 M" pitchFamily="18" charset="-127"/>
              </a:rPr>
              <a:t>5</a:t>
            </a:r>
            <a:r>
              <a:rPr lang="ko-KR" altLang="en-US" sz="1600" b="1" dirty="0">
                <a:solidFill>
                  <a:srgbClr val="000000"/>
                </a:solidFill>
                <a:latin typeface="서울남산체 M" pitchFamily="18" charset="-127"/>
                <a:ea typeface="서울남산체 M" pitchFamily="18" charset="-127"/>
              </a:rPr>
              <a:t>분 </a:t>
            </a:r>
          </a:p>
        </p:txBody>
      </p:sp>
      <p:pic>
        <p:nvPicPr>
          <p:cNvPr id="13" name="희망명함나누기_팀원_Mr. Blue Sk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170021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0416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712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양쪽 모서리가 둥근 사각형 14"/>
          <p:cNvSpPr/>
          <p:nvPr/>
        </p:nvSpPr>
        <p:spPr>
          <a:xfrm>
            <a:off x="287524" y="1988840"/>
            <a:ext cx="8568952" cy="4464496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590872" y="2826796"/>
            <a:ext cx="3988318" cy="2474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1pPr>
            <a:lvl2pPr marL="4572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2pPr>
            <a:lvl3pPr marL="9144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3pPr>
            <a:lvl4pPr marL="13716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4pPr>
            <a:lvl5pPr marL="18288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9263" indent="-187325" latinLnBrk="0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sz="1800" dirty="0" smtClean="0"/>
              <a:t>자신의 </a:t>
            </a:r>
            <a:r>
              <a:rPr lang="ko-KR" altLang="en-US" sz="1800" dirty="0" err="1" smtClean="0"/>
              <a:t>인큐베이팅</a:t>
            </a:r>
            <a:r>
              <a:rPr lang="ko-KR" altLang="en-US" sz="1800" dirty="0" smtClean="0"/>
              <a:t> 스타일과</a:t>
            </a:r>
            <a:r>
              <a:rPr lang="en-US" altLang="ko-KR" sz="1800" dirty="0" smtClean="0"/>
              <a:t/>
            </a:r>
            <a:br>
              <a:rPr lang="en-US" altLang="ko-KR" sz="1800" dirty="0" smtClean="0"/>
            </a:br>
            <a:r>
              <a:rPr lang="ko-KR" altLang="en-US" sz="1800" dirty="0" smtClean="0"/>
              <a:t>비슷하다고 짐작되는</a:t>
            </a:r>
            <a:r>
              <a:rPr lang="en-US" altLang="ko-KR" sz="1800" dirty="0" smtClean="0"/>
              <a:t/>
            </a:r>
            <a:br>
              <a:rPr lang="en-US" altLang="ko-KR" sz="1800" dirty="0" smtClean="0"/>
            </a:br>
            <a:r>
              <a:rPr lang="ko-KR" altLang="en-US" sz="1800" dirty="0" smtClean="0"/>
              <a:t>역할을 선택합니다</a:t>
            </a:r>
            <a:r>
              <a:rPr lang="en-US" altLang="ko-KR" sz="1800" dirty="0" smtClean="0"/>
              <a:t>.</a:t>
            </a:r>
            <a:endParaRPr lang="en-US" altLang="ko-KR" sz="1800" dirty="0"/>
          </a:p>
        </p:txBody>
      </p:sp>
      <p:sp>
        <p:nvSpPr>
          <p:cNvPr id="17" name="양쪽 모서리가 둥근 사각형 16"/>
          <p:cNvSpPr/>
          <p:nvPr/>
        </p:nvSpPr>
        <p:spPr>
          <a:xfrm>
            <a:off x="294714" y="1988840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>
                <a:solidFill>
                  <a:schemeClr val="tx1"/>
                </a:solidFill>
              </a:rPr>
              <a:t>STEP 1.</a:t>
            </a:r>
            <a:endParaRPr lang="ko-KR" altLang="en-US" sz="2800" b="1" dirty="0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327272" y="1988840"/>
            <a:ext cx="13885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/>
              <a:t>소요시간 </a:t>
            </a:r>
            <a:r>
              <a:rPr lang="en-US" altLang="ko-KR" sz="1400" b="1" dirty="0" smtClean="0"/>
              <a:t>:</a:t>
            </a:r>
            <a:r>
              <a:rPr lang="ko-KR" altLang="en-US" sz="1400" b="1" dirty="0"/>
              <a:t> </a:t>
            </a:r>
            <a:r>
              <a:rPr lang="en-US" altLang="ko-KR" sz="1400" b="1" dirty="0"/>
              <a:t>2</a:t>
            </a:r>
            <a:r>
              <a:rPr lang="en-US" altLang="ko-KR" sz="1400" b="1" dirty="0" smtClean="0"/>
              <a:t>min</a:t>
            </a:r>
            <a:endParaRPr lang="en-US" sz="1400" b="1" dirty="0"/>
          </a:p>
        </p:txBody>
      </p:sp>
      <p:pic>
        <p:nvPicPr>
          <p:cNvPr id="19" name="Picture 2" descr="C:\Users\위현진\AppData\Local\Microsoft\Windows\Temporary Internet Files\Content.IE5\QXLNBWJK\MC900433921[1].png">
            <a:hlinkClick r:id="rId3" action="ppaction://program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522" y="1782316"/>
            <a:ext cx="638572" cy="63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[</a:t>
            </a:r>
            <a:r>
              <a:rPr lang="ko-KR" altLang="en-US" dirty="0" smtClean="0"/>
              <a:t>활동</a:t>
            </a:r>
            <a:r>
              <a:rPr lang="en-US" altLang="ko-KR" dirty="0" smtClean="0"/>
              <a:t>] </a:t>
            </a:r>
            <a:r>
              <a:rPr lang="ko-KR" altLang="en-US" dirty="0" smtClean="0"/>
              <a:t>나의 </a:t>
            </a:r>
            <a:r>
              <a:rPr lang="ko-KR" altLang="en-US" dirty="0" err="1" smtClean="0"/>
              <a:t>인큐베이팅</a:t>
            </a:r>
            <a:r>
              <a:rPr lang="ko-KR" altLang="en-US" dirty="0" smtClean="0"/>
              <a:t> 스타일 찾기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60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5" t="10411" r="2852" b="3056"/>
          <a:stretch>
            <a:fillRect/>
          </a:stretch>
        </p:blipFill>
        <p:spPr bwMode="auto">
          <a:xfrm rot="21347488">
            <a:off x="4572000" y="2889048"/>
            <a:ext cx="3881793" cy="3564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 descr="C:\Users\meehoo\AppData\Local\Microsoft\Windows\Temporary Internet Files\Content.IE5\8IEB2329\MC900432586[1]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252" y="2583802"/>
            <a:ext cx="770270" cy="770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7183" y="3028551"/>
            <a:ext cx="4413250" cy="352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2069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80" name="AutoShape 36"/>
          <p:cNvSpPr>
            <a:spLocks noChangeArrowheads="1"/>
          </p:cNvSpPr>
          <p:nvPr/>
        </p:nvSpPr>
        <p:spPr bwMode="auto">
          <a:xfrm>
            <a:off x="7907338" y="25400"/>
            <a:ext cx="1223962" cy="287338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lnSpc>
                <a:spcPct val="100000"/>
              </a:lnSpc>
            </a:pPr>
            <a:r>
              <a:rPr lang="en-US" altLang="ko-KR" sz="1600">
                <a:solidFill>
                  <a:schemeClr val="tx2"/>
                </a:solidFill>
                <a:latin typeface="HY얕은샘물M" pitchFamily="18" charset="-127"/>
                <a:ea typeface="HY얕은샘물M" pitchFamily="18" charset="-127"/>
              </a:rPr>
              <a:t>Ⅰ. </a:t>
            </a:r>
            <a:r>
              <a:rPr lang="ko-KR" altLang="en-US" sz="1600">
                <a:solidFill>
                  <a:schemeClr val="tx2"/>
                </a:solidFill>
                <a:latin typeface="HY얕은샘물M" pitchFamily="18" charset="-127"/>
                <a:ea typeface="HY얕은샘물M" pitchFamily="18" charset="-127"/>
              </a:rPr>
              <a:t>혁신 점화하기</a:t>
            </a:r>
          </a:p>
        </p:txBody>
      </p:sp>
      <p:sp>
        <p:nvSpPr>
          <p:cNvPr id="8" name="제목 1"/>
          <p:cNvSpPr txBox="1">
            <a:spLocks/>
          </p:cNvSpPr>
          <p:nvPr/>
        </p:nvSpPr>
        <p:spPr>
          <a:xfrm>
            <a:off x="827584" y="274638"/>
            <a:ext cx="8087816" cy="706090"/>
          </a:xfrm>
          <a:prstGeom prst="rect">
            <a:avLst/>
          </a:prstGeom>
        </p:spPr>
        <p:txBody>
          <a:bodyPr/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r>
              <a:rPr lang="en-US" altLang="ko-KR" dirty="0" smtClean="0"/>
              <a:t>[</a:t>
            </a:r>
            <a:r>
              <a:rPr lang="ko-KR" altLang="en-US" dirty="0" smtClean="0"/>
              <a:t>활동</a:t>
            </a:r>
            <a:r>
              <a:rPr lang="en-US" altLang="ko-KR" dirty="0" smtClean="0"/>
              <a:t>] </a:t>
            </a:r>
            <a:r>
              <a:rPr lang="ko-KR" altLang="en-US" dirty="0" smtClean="0"/>
              <a:t>나의 </a:t>
            </a:r>
            <a:r>
              <a:rPr lang="ko-KR" altLang="en-US" dirty="0" err="1" smtClean="0"/>
              <a:t>인큐베이팅</a:t>
            </a:r>
            <a:r>
              <a:rPr lang="ko-KR" altLang="en-US" dirty="0" smtClean="0"/>
              <a:t> 스타일 찾기</a:t>
            </a:r>
            <a:endParaRPr lang="ko-KR" altLang="en-US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444500" y="1109825"/>
            <a:ext cx="184731" cy="26161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ko-KR" altLang="en-US" sz="1100">
              <a:latin typeface="+mn-ea"/>
            </a:endParaRPr>
          </a:p>
        </p:txBody>
      </p:sp>
      <p:sp>
        <p:nvSpPr>
          <p:cNvPr id="16" name="양쪽 모서리가 둥근 사각형 15"/>
          <p:cNvSpPr/>
          <p:nvPr/>
        </p:nvSpPr>
        <p:spPr>
          <a:xfrm>
            <a:off x="287524" y="1988840"/>
            <a:ext cx="8568952" cy="4464496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590872" y="2826796"/>
            <a:ext cx="8229600" cy="2474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1pPr>
            <a:lvl2pPr marL="4572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2pPr>
            <a:lvl3pPr marL="9144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3pPr>
            <a:lvl4pPr marL="13716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4pPr>
            <a:lvl5pPr marL="18288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9263" indent="-187325" latinLnBrk="0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sz="1800" dirty="0"/>
              <a:t>다음은 </a:t>
            </a:r>
            <a:r>
              <a:rPr lang="ko-KR" altLang="en-US" sz="1800" dirty="0" smtClean="0"/>
              <a:t>인큐베이</a:t>
            </a:r>
            <a:r>
              <a:rPr lang="ko-KR" altLang="en-US" sz="1800" dirty="0"/>
              <a:t>터</a:t>
            </a:r>
            <a:r>
              <a:rPr lang="ko-KR" altLang="en-US" sz="1800" dirty="0" smtClean="0"/>
              <a:t>의 지원행동을 </a:t>
            </a:r>
            <a:r>
              <a:rPr lang="ko-KR" altLang="en-US" sz="1800" dirty="0"/>
              <a:t>열거한 것입니다</a:t>
            </a:r>
            <a:r>
              <a:rPr lang="en-US" altLang="ko-KR" sz="1800" dirty="0"/>
              <a:t>. </a:t>
            </a:r>
            <a:endParaRPr lang="en-US" altLang="ko-KR" sz="1800" dirty="0" smtClean="0"/>
          </a:p>
          <a:p>
            <a:pPr marL="449263" indent="-187325" latinLnBrk="0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sz="1800" dirty="0" smtClean="0"/>
              <a:t>인큐베이터로서 </a:t>
            </a:r>
            <a:r>
              <a:rPr lang="ko-KR" altLang="en-US" sz="1800" dirty="0"/>
              <a:t>본인이 생각하기에 평소 </a:t>
            </a:r>
            <a:r>
              <a:rPr lang="ko-KR" altLang="en-US" sz="1800" dirty="0" smtClean="0"/>
              <a:t>상황에서 각각의 </a:t>
            </a:r>
            <a:r>
              <a:rPr lang="ko-KR" altLang="en-US" sz="1800" dirty="0"/>
              <a:t>행동들을 얼마나 자주 나타내는지 해당 정도를 보기에서 골라 표시하십시오</a:t>
            </a:r>
            <a:r>
              <a:rPr lang="en-US" altLang="ko-KR" sz="1800" dirty="0"/>
              <a:t>. </a:t>
            </a:r>
            <a:endParaRPr lang="en-US" altLang="ko-KR" sz="1800" dirty="0" smtClean="0"/>
          </a:p>
          <a:p>
            <a:pPr marL="449263" indent="-187325" latinLnBrk="0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sz="1800" dirty="0" smtClean="0"/>
              <a:t>응답은 </a:t>
            </a:r>
            <a:r>
              <a:rPr lang="ko-KR" altLang="en-US" sz="1800" dirty="0"/>
              <a:t>음영이 없는 흰색 칸에 기입하고</a:t>
            </a:r>
            <a:r>
              <a:rPr lang="en-US" altLang="ko-KR" sz="1800" dirty="0"/>
              <a:t>, A-H</a:t>
            </a:r>
            <a:r>
              <a:rPr lang="ko-KR" altLang="en-US" sz="1800" dirty="0"/>
              <a:t>까지 각각 위 아래 두 개의 숫자를 더한 값을 합계 행에 기입하십시오</a:t>
            </a:r>
            <a:r>
              <a:rPr lang="en-US" altLang="ko-KR" sz="1800" dirty="0"/>
              <a:t>.</a:t>
            </a:r>
          </a:p>
        </p:txBody>
      </p:sp>
      <p:sp>
        <p:nvSpPr>
          <p:cNvPr id="18" name="양쪽 모서리가 둥근 사각형 17"/>
          <p:cNvSpPr/>
          <p:nvPr/>
        </p:nvSpPr>
        <p:spPr>
          <a:xfrm>
            <a:off x="294714" y="1988840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>
                <a:solidFill>
                  <a:schemeClr val="tx1"/>
                </a:solidFill>
              </a:rPr>
              <a:t>STEP 2.</a:t>
            </a:r>
            <a:endParaRPr lang="ko-KR" altLang="en-US" sz="2800" b="1" dirty="0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327272" y="1988840"/>
            <a:ext cx="1478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/>
              <a:t>소요시간 </a:t>
            </a:r>
            <a:r>
              <a:rPr lang="en-US" altLang="ko-KR" sz="1400" b="1" dirty="0" smtClean="0"/>
              <a:t>:</a:t>
            </a:r>
            <a:r>
              <a:rPr lang="ko-KR" altLang="en-US" sz="1400" b="1" dirty="0"/>
              <a:t> </a:t>
            </a:r>
            <a:r>
              <a:rPr lang="en-US" altLang="ko-KR" sz="1400" b="1" dirty="0" smtClean="0"/>
              <a:t>13min</a:t>
            </a:r>
            <a:endParaRPr lang="en-US" sz="1400" b="1" dirty="0"/>
          </a:p>
        </p:txBody>
      </p:sp>
      <p:pic>
        <p:nvPicPr>
          <p:cNvPr id="20" name="Picture 2" descr="C:\Users\위현진\AppData\Local\Microsoft\Windows\Temporary Internet Files\Content.IE5\QXLNBWJK\MC900433921[1].png">
            <a:hlinkClick r:id="rId3" action="ppaction://program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522" y="1782316"/>
            <a:ext cx="638572" cy="63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Line 3"/>
          <p:cNvSpPr>
            <a:spLocks noChangeShapeType="1"/>
          </p:cNvSpPr>
          <p:nvPr/>
        </p:nvSpPr>
        <p:spPr bwMode="auto">
          <a:xfrm flipV="1">
            <a:off x="2791671" y="5496346"/>
            <a:ext cx="4459139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ko-KR" altLang="en-US" sz="1400" b="1">
              <a:latin typeface="+mn-ea"/>
            </a:endParaRPr>
          </a:p>
        </p:txBody>
      </p:sp>
      <p:sp>
        <p:nvSpPr>
          <p:cNvPr id="23" name="Text Box 208"/>
          <p:cNvSpPr txBox="1">
            <a:spLocks noChangeArrowheads="1"/>
          </p:cNvSpPr>
          <p:nvPr/>
        </p:nvSpPr>
        <p:spPr bwMode="auto">
          <a:xfrm>
            <a:off x="827584" y="5353471"/>
            <a:ext cx="194957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33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altLang="ko-KR" sz="1400" b="1" dirty="0">
                <a:latin typeface="+mn-ea"/>
              </a:rPr>
              <a:t>(</a:t>
            </a:r>
            <a:r>
              <a:rPr lang="ko-KR" altLang="en-US" sz="1400" b="1" dirty="0">
                <a:latin typeface="+mn-ea"/>
              </a:rPr>
              <a:t>보기</a:t>
            </a:r>
            <a:r>
              <a:rPr lang="en-US" altLang="ko-KR" sz="1400" b="1" dirty="0">
                <a:latin typeface="+mn-ea"/>
              </a:rPr>
              <a:t>)  </a:t>
            </a:r>
            <a:r>
              <a:rPr lang="ko-KR" altLang="en-US" sz="1400" b="1" dirty="0">
                <a:latin typeface="+mn-ea"/>
              </a:rPr>
              <a:t>거의 그렇지 않다</a:t>
            </a:r>
          </a:p>
        </p:txBody>
      </p:sp>
      <p:sp>
        <p:nvSpPr>
          <p:cNvPr id="24" name="Text Box 210"/>
          <p:cNvSpPr txBox="1">
            <a:spLocks noChangeArrowheads="1"/>
          </p:cNvSpPr>
          <p:nvPr/>
        </p:nvSpPr>
        <p:spPr bwMode="auto">
          <a:xfrm>
            <a:off x="7420941" y="5339183"/>
            <a:ext cx="1098378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3333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</a:pPr>
            <a:r>
              <a:rPr lang="ko-KR" altLang="en-US" sz="1400" b="1" dirty="0">
                <a:latin typeface="+mn-ea"/>
              </a:rPr>
              <a:t>매우 그렇다</a:t>
            </a:r>
            <a:r>
              <a:rPr lang="en-US" altLang="ko-KR" sz="1400" b="1" dirty="0">
                <a:latin typeface="+mn-ea"/>
              </a:rPr>
              <a:t>.</a:t>
            </a:r>
          </a:p>
        </p:txBody>
      </p:sp>
      <p:graphicFrame>
        <p:nvGraphicFramePr>
          <p:cNvPr id="25" name="Group 2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4416475"/>
              </p:ext>
            </p:extLst>
          </p:nvPr>
        </p:nvGraphicFramePr>
        <p:xfrm>
          <a:off x="2986627" y="5375696"/>
          <a:ext cx="4079875" cy="264288"/>
        </p:xfrm>
        <a:graphic>
          <a:graphicData uri="http://schemas.openxmlformats.org/drawingml/2006/table">
            <a:tbl>
              <a:tblPr/>
              <a:tblGrid>
                <a:gridCol w="582612"/>
                <a:gridCol w="582613"/>
                <a:gridCol w="582612"/>
                <a:gridCol w="584200"/>
                <a:gridCol w="582613"/>
                <a:gridCol w="582612"/>
                <a:gridCol w="582613"/>
              </a:tblGrid>
              <a:tr h="192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marL="46800" marR="46800" marT="46800" marB="4680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</a:p>
                  </a:txBody>
                  <a:tcPr marL="46800" marR="46800" marT="46800" marB="4680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</a:p>
                  </a:txBody>
                  <a:tcPr marL="46800" marR="46800" marT="46800" marB="4680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</a:p>
                  </a:txBody>
                  <a:tcPr marL="46800" marR="46800" marT="46800" marB="4680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</a:p>
                  </a:txBody>
                  <a:tcPr marL="46800" marR="46800" marT="46800" marB="4680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</a:p>
                  </a:txBody>
                  <a:tcPr marL="46800" marR="46800" marT="46800" marB="4680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</a:p>
                  </a:txBody>
                  <a:tcPr marL="46800" marR="46800" marT="46800" marB="4680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3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716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Group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1172757"/>
              </p:ext>
            </p:extLst>
          </p:nvPr>
        </p:nvGraphicFramePr>
        <p:xfrm>
          <a:off x="323850" y="260349"/>
          <a:ext cx="8423275" cy="6379669"/>
        </p:xfrm>
        <a:graphic>
          <a:graphicData uri="http://schemas.openxmlformats.org/drawingml/2006/table">
            <a:tbl>
              <a:tblPr/>
              <a:tblGrid>
                <a:gridCol w="5095875"/>
                <a:gridCol w="423863"/>
                <a:gridCol w="398462"/>
                <a:gridCol w="411163"/>
                <a:gridCol w="436562"/>
                <a:gridCol w="438150"/>
                <a:gridCol w="396875"/>
                <a:gridCol w="411163"/>
                <a:gridCol w="411162"/>
              </a:tblGrid>
              <a:tr h="3271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문항</a:t>
                      </a:r>
                    </a:p>
                  </a:txBody>
                  <a:tcPr marL="46800" marR="468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A</a:t>
                      </a: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B</a:t>
                      </a: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C</a:t>
                      </a: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D</a:t>
                      </a: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E</a:t>
                      </a: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F</a:t>
                      </a: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G</a:t>
                      </a: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H</a:t>
                      </a: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5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1. </a:t>
                      </a: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나는 사회적 기업가의 사적인 문제를 잘 들어주는 편이다</a:t>
                      </a: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</a:t>
                      </a:r>
                    </a:p>
                  </a:txBody>
                  <a:tcPr marL="46800" marR="468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3495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2. </a:t>
                      </a: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나는 구체적인 부분까지 보고서를 꼼꼼히 살펴보는 편이다</a:t>
                      </a: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</a:t>
                      </a:r>
                    </a:p>
                  </a:txBody>
                  <a:tcPr marL="46800" marR="468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3495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3. </a:t>
                      </a: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나는 상부에서 결정된 사안에 대해 영향력을 행사하는 편이다</a:t>
                      </a: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 </a:t>
                      </a:r>
                    </a:p>
                  </a:txBody>
                  <a:tcPr marL="46800" marR="468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3495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4. </a:t>
                      </a:r>
                      <a:r>
                        <a:rPr kumimoji="1" lang="ko-KR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나는 창의적</a:t>
                      </a: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kumimoji="1" lang="ko-KR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독창적인 방식으로 문제를 해결하는 편이다</a:t>
                      </a: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 </a:t>
                      </a:r>
                    </a:p>
                  </a:txBody>
                  <a:tcPr marL="46800" marR="468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3495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5. </a:t>
                      </a: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나는 사회적 기업가에 대한 책임감의 범위를 명확하게 정의하는 편이다</a:t>
                      </a: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</a:t>
                      </a:r>
                    </a:p>
                  </a:txBody>
                  <a:tcPr marL="46800" marR="468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3495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6. </a:t>
                      </a: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나는 일에 대해 몰입하고 집중하는 모습을 잘 나타내는 편이다</a:t>
                      </a: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 </a:t>
                      </a:r>
                    </a:p>
                  </a:txBody>
                  <a:tcPr marL="46800" marR="468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3495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7. </a:t>
                      </a: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나는 일방적으로 지시하기 보다는 사회적 기업가와의 합의를 시도하는 편이다</a:t>
                      </a: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</a:t>
                      </a:r>
                      <a:endParaRPr kumimoji="1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3495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8. </a:t>
                      </a: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나는 매일의 일상적인 작업을 안정적으로 유지시켜가는 편이다</a:t>
                      </a: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</a:t>
                      </a:r>
                    </a:p>
                  </a:txBody>
                  <a:tcPr marL="46800" marR="468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5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9. </a:t>
                      </a: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나는 기록과 보고서 등을 비교하여 자료간의 불일치를 찾아내는데 익숙하다</a:t>
                      </a: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</a:t>
                      </a:r>
                      <a:endParaRPr kumimoji="1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3495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10. </a:t>
                      </a: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나는 사회적 기업가를 대할 때 공감과 관심을 나타내는 편이다</a:t>
                      </a: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</a:t>
                      </a:r>
                    </a:p>
                  </a:txBody>
                  <a:tcPr marL="46800" marR="468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3495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11. </a:t>
                      </a: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나는 업무 </a:t>
                      </a:r>
                      <a:r>
                        <a:rPr kumimoji="1" lang="ko-KR" alt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단위별로</a:t>
                      </a: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명확한 목표를 설정하는 편이다</a:t>
                      </a: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</a:t>
                      </a:r>
                    </a:p>
                  </a:txBody>
                  <a:tcPr marL="46800" marR="468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3495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12. </a:t>
                      </a:r>
                      <a:r>
                        <a:rPr kumimoji="1" lang="ko-KR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나는 혁신과 개선 여지를 찾으려고 노력하는 편이다</a:t>
                      </a: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</a:t>
                      </a:r>
                    </a:p>
                  </a:txBody>
                  <a:tcPr marL="46800" marR="468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3495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13. </a:t>
                      </a:r>
                      <a:r>
                        <a:rPr kumimoji="1" lang="ko-KR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나는 영향력있는 사람들과의 네트워크를 유지하기 위해 노력하는 편이다</a:t>
                      </a: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</a:t>
                      </a:r>
                    </a:p>
                  </a:txBody>
                  <a:tcPr marL="46800" marR="468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3495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14. </a:t>
                      </a: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나는 사회적 기업가가 일을 수행함에 있어 오류를 최소화하도록 강조하는 </a:t>
                      </a: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/>
                      </a:r>
                      <a:b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</a:b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    </a:t>
                      </a: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편이다</a:t>
                      </a: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</a:t>
                      </a:r>
                    </a:p>
                  </a:txBody>
                  <a:tcPr marL="46800" marR="468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3495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15. </a:t>
                      </a:r>
                      <a:r>
                        <a:rPr kumimoji="1" lang="ko-KR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나는 내 역할에 대해 높은 수준으로 동기 부여하는 편이다</a:t>
                      </a:r>
                      <a:r>
                        <a:rPr kumimoji="1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</a:t>
                      </a:r>
                    </a:p>
                  </a:txBody>
                  <a:tcPr marL="46800" marR="468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3495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16. </a:t>
                      </a: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나는 사회적 기업가가 참여적인 의사결정을 하도록 독려하는 편이다</a:t>
                      </a: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</a:t>
                      </a:r>
                    </a:p>
                  </a:txBody>
                  <a:tcPr marL="46800" marR="468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5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합 계</a:t>
                      </a:r>
                    </a:p>
                  </a:txBody>
                  <a:tcPr marL="46800" marR="468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46800" marR="468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672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80" name="AutoShape 36"/>
          <p:cNvSpPr>
            <a:spLocks noChangeArrowheads="1"/>
          </p:cNvSpPr>
          <p:nvPr/>
        </p:nvSpPr>
        <p:spPr bwMode="auto">
          <a:xfrm>
            <a:off x="7907338" y="25400"/>
            <a:ext cx="1223962" cy="287338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lnSpc>
                <a:spcPct val="100000"/>
              </a:lnSpc>
            </a:pPr>
            <a:r>
              <a:rPr lang="en-US" altLang="ko-KR" sz="1600">
                <a:solidFill>
                  <a:schemeClr val="tx2"/>
                </a:solidFill>
                <a:latin typeface="HY얕은샘물M" pitchFamily="18" charset="-127"/>
                <a:ea typeface="HY얕은샘물M" pitchFamily="18" charset="-127"/>
              </a:rPr>
              <a:t>Ⅰ. </a:t>
            </a:r>
            <a:r>
              <a:rPr lang="ko-KR" altLang="en-US" sz="1600">
                <a:solidFill>
                  <a:schemeClr val="tx2"/>
                </a:solidFill>
                <a:latin typeface="HY얕은샘물M" pitchFamily="18" charset="-127"/>
                <a:ea typeface="HY얕은샘물M" pitchFamily="18" charset="-127"/>
              </a:rPr>
              <a:t>혁신 점화하기</a:t>
            </a:r>
          </a:p>
        </p:txBody>
      </p:sp>
      <p:sp>
        <p:nvSpPr>
          <p:cNvPr id="8" name="제목 1"/>
          <p:cNvSpPr txBox="1">
            <a:spLocks/>
          </p:cNvSpPr>
          <p:nvPr/>
        </p:nvSpPr>
        <p:spPr>
          <a:xfrm>
            <a:off x="827584" y="274638"/>
            <a:ext cx="8087816" cy="706090"/>
          </a:xfrm>
          <a:prstGeom prst="rect">
            <a:avLst/>
          </a:prstGeom>
        </p:spPr>
        <p:txBody>
          <a:bodyPr/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r>
              <a:rPr lang="en-US" altLang="ko-KR" dirty="0" smtClean="0"/>
              <a:t>[</a:t>
            </a:r>
            <a:r>
              <a:rPr lang="ko-KR" altLang="en-US" dirty="0" smtClean="0"/>
              <a:t>활동</a:t>
            </a:r>
            <a:r>
              <a:rPr lang="en-US" altLang="ko-KR" dirty="0" smtClean="0"/>
              <a:t>] </a:t>
            </a:r>
            <a:r>
              <a:rPr lang="ko-KR" altLang="en-US" dirty="0" smtClean="0"/>
              <a:t>나의 </a:t>
            </a:r>
            <a:r>
              <a:rPr lang="ko-KR" altLang="en-US" dirty="0" err="1" smtClean="0"/>
              <a:t>인큐베이팅</a:t>
            </a:r>
            <a:r>
              <a:rPr lang="ko-KR" altLang="en-US" dirty="0" smtClean="0"/>
              <a:t> 스타일 찾기</a:t>
            </a:r>
            <a:endParaRPr lang="ko-KR" altLang="en-US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444500" y="1109825"/>
            <a:ext cx="184731" cy="26161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ko-KR" altLang="en-US" sz="1100">
              <a:latin typeface="+mn-ea"/>
            </a:endParaRPr>
          </a:p>
        </p:txBody>
      </p:sp>
      <p:sp>
        <p:nvSpPr>
          <p:cNvPr id="16" name="양쪽 모서리가 둥근 사각형 15"/>
          <p:cNvSpPr/>
          <p:nvPr/>
        </p:nvSpPr>
        <p:spPr>
          <a:xfrm>
            <a:off x="287524" y="1988840"/>
            <a:ext cx="8568952" cy="4464496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590872" y="2826796"/>
            <a:ext cx="8013576" cy="2474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1pPr>
            <a:lvl2pPr marL="4572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2pPr>
            <a:lvl3pPr marL="9144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3pPr>
            <a:lvl4pPr marL="13716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4pPr>
            <a:lvl5pPr marL="18288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latinLnBrk="0">
              <a:lnSpc>
                <a:spcPct val="110000"/>
              </a:lnSpc>
              <a:buFont typeface="Wingdings" pitchFamily="2" charset="2"/>
              <a:buChar char="§"/>
            </a:pPr>
            <a:r>
              <a:rPr lang="ko-KR" altLang="en-US" sz="1800" dirty="0"/>
              <a:t>좌측 그래프에는 앞서 응답한 ‘관리스타일 데이터’</a:t>
            </a:r>
            <a:r>
              <a:rPr lang="ko-KR" altLang="en-US" sz="1800" dirty="0" err="1"/>
              <a:t>를</a:t>
            </a:r>
            <a:r>
              <a:rPr lang="en-US" altLang="ko-KR" sz="1800" dirty="0"/>
              <a:t> </a:t>
            </a:r>
            <a:r>
              <a:rPr lang="ko-KR" altLang="en-US" sz="1800" dirty="0"/>
              <a:t>점으로 표시한 후 각 점을 선으로 연결합니다</a:t>
            </a:r>
            <a:r>
              <a:rPr lang="en-US" altLang="ko-KR" sz="1800" dirty="0"/>
              <a:t>. </a:t>
            </a:r>
          </a:p>
          <a:p>
            <a:pPr marL="285750" indent="-285750" latinLnBrk="0">
              <a:lnSpc>
                <a:spcPct val="110000"/>
              </a:lnSpc>
              <a:buFont typeface="Wingdings" pitchFamily="2" charset="2"/>
              <a:buChar char="§"/>
            </a:pPr>
            <a:endParaRPr lang="en-US" altLang="ko-KR" sz="1800" dirty="0"/>
          </a:p>
          <a:p>
            <a:pPr marL="285750" indent="-285750" latinLnBrk="0">
              <a:lnSpc>
                <a:spcPct val="110000"/>
              </a:lnSpc>
              <a:buFont typeface="Wingdings" pitchFamily="2" charset="2"/>
              <a:buChar char="§"/>
            </a:pPr>
            <a:r>
              <a:rPr lang="ko-KR" altLang="en-US" sz="1800" dirty="0"/>
              <a:t>각 </a:t>
            </a:r>
            <a:r>
              <a:rPr lang="ko-KR" altLang="en-US" sz="1800" dirty="0" err="1"/>
              <a:t>분면의</a:t>
            </a:r>
            <a:r>
              <a:rPr lang="ko-KR" altLang="en-US" sz="1800" dirty="0"/>
              <a:t> 박스에는 </a:t>
            </a:r>
            <a:r>
              <a:rPr lang="ko-KR" altLang="en-US" sz="1800" dirty="0" err="1"/>
              <a:t>분면</a:t>
            </a:r>
            <a:r>
              <a:rPr lang="ko-KR" altLang="en-US" sz="1800" dirty="0"/>
              <a:t> 안에 있는 </a:t>
            </a:r>
            <a:r>
              <a:rPr lang="en-US" altLang="ko-KR" sz="1800" dirty="0" smtClean="0"/>
              <a:t/>
            </a:r>
            <a:br>
              <a:rPr lang="en-US" altLang="ko-KR" sz="1800" dirty="0" smtClean="0"/>
            </a:br>
            <a:r>
              <a:rPr lang="ko-KR" altLang="en-US" sz="1800" dirty="0" smtClean="0"/>
              <a:t>두 </a:t>
            </a:r>
            <a:r>
              <a:rPr lang="ko-KR" altLang="en-US" sz="1800" dirty="0"/>
              <a:t>개 축의 숫자들을 합산한 총점을 기입합니다</a:t>
            </a:r>
            <a:r>
              <a:rPr lang="en-US" altLang="ko-KR" sz="1800" dirty="0"/>
              <a:t>.</a:t>
            </a:r>
          </a:p>
        </p:txBody>
      </p:sp>
      <p:sp>
        <p:nvSpPr>
          <p:cNvPr id="18" name="양쪽 모서리가 둥근 사각형 17"/>
          <p:cNvSpPr/>
          <p:nvPr/>
        </p:nvSpPr>
        <p:spPr>
          <a:xfrm>
            <a:off x="294714" y="1988840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>
                <a:solidFill>
                  <a:schemeClr val="tx1"/>
                </a:solidFill>
              </a:rPr>
              <a:t>STEP 2.</a:t>
            </a:r>
            <a:endParaRPr lang="ko-KR" altLang="en-US" sz="2800" b="1" dirty="0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327272" y="1988840"/>
            <a:ext cx="1478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/>
              <a:t>소요시간 </a:t>
            </a:r>
            <a:r>
              <a:rPr lang="en-US" altLang="ko-KR" sz="1400" b="1" dirty="0" smtClean="0"/>
              <a:t>:</a:t>
            </a:r>
            <a:r>
              <a:rPr lang="ko-KR" altLang="en-US" sz="1400" b="1" dirty="0"/>
              <a:t> </a:t>
            </a:r>
            <a:r>
              <a:rPr lang="en-US" altLang="ko-KR" sz="1400" b="1" dirty="0" smtClean="0"/>
              <a:t>10min</a:t>
            </a:r>
            <a:endParaRPr lang="en-US" sz="1400" b="1" dirty="0"/>
          </a:p>
        </p:txBody>
      </p:sp>
      <p:pic>
        <p:nvPicPr>
          <p:cNvPr id="20" name="Picture 2" descr="C:\Users\위현진\AppData\Local\Microsoft\Windows\Temporary Internet Files\Content.IE5\QXLNBWJK\MC900433921[1].png">
            <a:hlinkClick r:id="rId3" action="ppaction://program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522" y="1782316"/>
            <a:ext cx="638572" cy="63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9320" y="4230877"/>
            <a:ext cx="2082767" cy="23420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6015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5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9758512"/>
              </p:ext>
            </p:extLst>
          </p:nvPr>
        </p:nvGraphicFramePr>
        <p:xfrm>
          <a:off x="1335768" y="5804447"/>
          <a:ext cx="6476319" cy="648741"/>
        </p:xfrm>
        <a:graphic>
          <a:graphicData uri="http://schemas.openxmlformats.org/drawingml/2006/table">
            <a:tbl>
              <a:tblPr/>
              <a:tblGrid>
                <a:gridCol w="3236232"/>
                <a:gridCol w="1936364"/>
                <a:gridCol w="1303723"/>
              </a:tblGrid>
              <a:tr h="6487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나의  </a:t>
                      </a:r>
                      <a:r>
                        <a:rPr kumimoji="1" lang="ko-KR" alt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인큐베이팅</a:t>
                      </a: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스타일은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이다</a:t>
                      </a: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145" name="Group 71"/>
          <p:cNvGrpSpPr>
            <a:grpSpLocks/>
          </p:cNvGrpSpPr>
          <p:nvPr/>
        </p:nvGrpSpPr>
        <p:grpSpPr bwMode="auto">
          <a:xfrm>
            <a:off x="1936732" y="459497"/>
            <a:ext cx="5262112" cy="5129743"/>
            <a:chOff x="158" y="999"/>
            <a:chExt cx="2743" cy="2674"/>
          </a:xfrm>
        </p:grpSpPr>
        <p:sp>
          <p:nvSpPr>
            <p:cNvPr id="146" name="Line 72"/>
            <p:cNvSpPr>
              <a:spLocks noChangeShapeType="1"/>
            </p:cNvSpPr>
            <p:nvPr/>
          </p:nvSpPr>
          <p:spPr bwMode="auto">
            <a:xfrm>
              <a:off x="414" y="2317"/>
              <a:ext cx="2214" cy="0"/>
            </a:xfrm>
            <a:prstGeom prst="line">
              <a:avLst/>
            </a:prstGeom>
            <a:noFill/>
            <a:ln w="28575">
              <a:solidFill>
                <a:srgbClr val="3333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 sz="2400"/>
            </a:p>
          </p:txBody>
        </p:sp>
        <p:sp>
          <p:nvSpPr>
            <p:cNvPr id="147" name="Line 73"/>
            <p:cNvSpPr>
              <a:spLocks noChangeShapeType="1"/>
            </p:cNvSpPr>
            <p:nvPr/>
          </p:nvSpPr>
          <p:spPr bwMode="auto">
            <a:xfrm>
              <a:off x="1519" y="1227"/>
              <a:ext cx="8" cy="2208"/>
            </a:xfrm>
            <a:prstGeom prst="line">
              <a:avLst/>
            </a:prstGeom>
            <a:noFill/>
            <a:ln w="28575">
              <a:solidFill>
                <a:srgbClr val="3333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 sz="2400"/>
            </a:p>
          </p:txBody>
        </p:sp>
        <p:sp>
          <p:nvSpPr>
            <p:cNvPr id="148" name="Line 74"/>
            <p:cNvSpPr>
              <a:spLocks noChangeShapeType="1"/>
            </p:cNvSpPr>
            <p:nvPr/>
          </p:nvSpPr>
          <p:spPr bwMode="auto">
            <a:xfrm>
              <a:off x="1006" y="1368"/>
              <a:ext cx="1054" cy="1971"/>
            </a:xfrm>
            <a:prstGeom prst="line">
              <a:avLst/>
            </a:prstGeom>
            <a:noFill/>
            <a:ln w="28575">
              <a:solidFill>
                <a:srgbClr val="3333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 sz="2400"/>
            </a:p>
          </p:txBody>
        </p:sp>
        <p:sp>
          <p:nvSpPr>
            <p:cNvPr id="149" name="Line 75"/>
            <p:cNvSpPr>
              <a:spLocks noChangeShapeType="1"/>
            </p:cNvSpPr>
            <p:nvPr/>
          </p:nvSpPr>
          <p:spPr bwMode="auto">
            <a:xfrm>
              <a:off x="604" y="1767"/>
              <a:ext cx="1845" cy="1142"/>
            </a:xfrm>
            <a:prstGeom prst="line">
              <a:avLst/>
            </a:prstGeom>
            <a:noFill/>
            <a:ln w="28575">
              <a:solidFill>
                <a:srgbClr val="3333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 sz="2400"/>
            </a:p>
          </p:txBody>
        </p:sp>
        <p:sp>
          <p:nvSpPr>
            <p:cNvPr id="150" name="Line 76"/>
            <p:cNvSpPr>
              <a:spLocks noChangeShapeType="1"/>
            </p:cNvSpPr>
            <p:nvPr/>
          </p:nvSpPr>
          <p:spPr bwMode="auto">
            <a:xfrm flipH="1">
              <a:off x="975" y="1357"/>
              <a:ext cx="1059" cy="1982"/>
            </a:xfrm>
            <a:prstGeom prst="line">
              <a:avLst/>
            </a:prstGeom>
            <a:noFill/>
            <a:ln w="28575">
              <a:solidFill>
                <a:srgbClr val="3333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 sz="2400"/>
            </a:p>
          </p:txBody>
        </p:sp>
        <p:sp>
          <p:nvSpPr>
            <p:cNvPr id="151" name="Line 77"/>
            <p:cNvSpPr>
              <a:spLocks noChangeShapeType="1"/>
            </p:cNvSpPr>
            <p:nvPr/>
          </p:nvSpPr>
          <p:spPr bwMode="auto">
            <a:xfrm flipH="1">
              <a:off x="574" y="1745"/>
              <a:ext cx="1869" cy="1147"/>
            </a:xfrm>
            <a:prstGeom prst="line">
              <a:avLst/>
            </a:prstGeom>
            <a:noFill/>
            <a:ln w="28575">
              <a:solidFill>
                <a:srgbClr val="3333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 sz="2400"/>
            </a:p>
          </p:txBody>
        </p:sp>
        <p:sp>
          <p:nvSpPr>
            <p:cNvPr id="152" name="Text Box 78"/>
            <p:cNvSpPr txBox="1">
              <a:spLocks noChangeArrowheads="1"/>
            </p:cNvSpPr>
            <p:nvPr/>
          </p:nvSpPr>
          <p:spPr bwMode="auto">
            <a:xfrm>
              <a:off x="1919" y="3316"/>
              <a:ext cx="564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no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altLang="ko-KR" sz="1100" b="1"/>
                <a:t>A. </a:t>
              </a:r>
              <a:r>
                <a:rPr lang="ko-KR" altLang="en-US" sz="1100" b="1"/>
                <a:t>지도자</a:t>
              </a:r>
            </a:p>
            <a:p>
              <a:pPr algn="l">
                <a:lnSpc>
                  <a:spcPct val="100000"/>
                </a:lnSpc>
              </a:pPr>
              <a:r>
                <a:rPr lang="ko-KR" altLang="en-US" sz="1100" b="1"/>
                <a:t>    </a:t>
              </a:r>
              <a:r>
                <a:rPr lang="en-US" altLang="ko-KR" sz="1100" b="1"/>
                <a:t>(Director)</a:t>
              </a:r>
            </a:p>
          </p:txBody>
        </p:sp>
        <p:sp>
          <p:nvSpPr>
            <p:cNvPr id="153" name="Rectangle 79"/>
            <p:cNvSpPr>
              <a:spLocks noChangeArrowheads="1"/>
            </p:cNvSpPr>
            <p:nvPr/>
          </p:nvSpPr>
          <p:spPr bwMode="auto">
            <a:xfrm>
              <a:off x="206" y="1020"/>
              <a:ext cx="2614" cy="2653"/>
            </a:xfrm>
            <a:prstGeom prst="rect">
              <a:avLst/>
            </a:prstGeom>
            <a:noFill/>
            <a:ln w="19050" algn="ctr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 sz="2400"/>
            </a:p>
          </p:txBody>
        </p:sp>
        <p:sp>
          <p:nvSpPr>
            <p:cNvPr id="154" name="Text Box 80"/>
            <p:cNvSpPr txBox="1">
              <a:spLocks noChangeArrowheads="1"/>
            </p:cNvSpPr>
            <p:nvPr/>
          </p:nvSpPr>
          <p:spPr bwMode="auto">
            <a:xfrm>
              <a:off x="1574" y="2287"/>
              <a:ext cx="160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ko-KR" sz="1100" b="1"/>
                <a:t>1</a:t>
              </a:r>
            </a:p>
          </p:txBody>
        </p:sp>
        <p:sp>
          <p:nvSpPr>
            <p:cNvPr id="155" name="Text Box 81"/>
            <p:cNvSpPr txBox="1">
              <a:spLocks noChangeArrowheads="1"/>
            </p:cNvSpPr>
            <p:nvPr/>
          </p:nvSpPr>
          <p:spPr bwMode="auto">
            <a:xfrm>
              <a:off x="1791" y="2293"/>
              <a:ext cx="160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ko-KR" sz="1100" b="1"/>
                <a:t>3</a:t>
              </a:r>
            </a:p>
          </p:txBody>
        </p:sp>
        <p:sp>
          <p:nvSpPr>
            <p:cNvPr id="156" name="Text Box 82"/>
            <p:cNvSpPr txBox="1">
              <a:spLocks noChangeArrowheads="1"/>
            </p:cNvSpPr>
            <p:nvPr/>
          </p:nvSpPr>
          <p:spPr bwMode="auto">
            <a:xfrm>
              <a:off x="2101" y="2291"/>
              <a:ext cx="160" cy="1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ko-KR" sz="1100" b="1"/>
                <a:t>5</a:t>
              </a:r>
            </a:p>
          </p:txBody>
        </p:sp>
        <p:sp>
          <p:nvSpPr>
            <p:cNvPr id="157" name="Text Box 83"/>
            <p:cNvSpPr txBox="1">
              <a:spLocks noChangeArrowheads="1"/>
            </p:cNvSpPr>
            <p:nvPr/>
          </p:nvSpPr>
          <p:spPr bwMode="auto">
            <a:xfrm>
              <a:off x="188" y="2178"/>
              <a:ext cx="320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ko-KR" altLang="en-US" b="1" dirty="0">
                  <a:solidFill>
                    <a:srgbClr val="000099"/>
                  </a:solidFill>
                </a:rPr>
                <a:t>내부</a:t>
              </a:r>
            </a:p>
            <a:p>
              <a:pPr>
                <a:lnSpc>
                  <a:spcPct val="100000"/>
                </a:lnSpc>
              </a:pPr>
              <a:r>
                <a:rPr lang="ko-KR" altLang="en-US" b="1" dirty="0">
                  <a:solidFill>
                    <a:srgbClr val="000099"/>
                  </a:solidFill>
                </a:rPr>
                <a:t>초점</a:t>
              </a:r>
            </a:p>
          </p:txBody>
        </p:sp>
        <p:sp>
          <p:nvSpPr>
            <p:cNvPr id="158" name="Text Box 84"/>
            <p:cNvSpPr txBox="1">
              <a:spLocks noChangeArrowheads="1"/>
            </p:cNvSpPr>
            <p:nvPr/>
          </p:nvSpPr>
          <p:spPr bwMode="auto">
            <a:xfrm>
              <a:off x="2544" y="2169"/>
              <a:ext cx="317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ko-KR" altLang="en-US" b="1">
                  <a:solidFill>
                    <a:srgbClr val="000099"/>
                  </a:solidFill>
                </a:rPr>
                <a:t>외부</a:t>
              </a:r>
            </a:p>
            <a:p>
              <a:pPr>
                <a:lnSpc>
                  <a:spcPct val="100000"/>
                </a:lnSpc>
              </a:pPr>
              <a:r>
                <a:rPr lang="ko-KR" altLang="en-US" b="1">
                  <a:solidFill>
                    <a:srgbClr val="000099"/>
                  </a:solidFill>
                </a:rPr>
                <a:t>초점</a:t>
              </a:r>
            </a:p>
          </p:txBody>
        </p:sp>
        <p:sp>
          <p:nvSpPr>
            <p:cNvPr id="159" name="Text Box 85"/>
            <p:cNvSpPr txBox="1">
              <a:spLocks noChangeArrowheads="1"/>
            </p:cNvSpPr>
            <p:nvPr/>
          </p:nvSpPr>
          <p:spPr bwMode="auto">
            <a:xfrm>
              <a:off x="1295" y="3454"/>
              <a:ext cx="627" cy="1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ko-KR" altLang="en-US" b="1">
                  <a:solidFill>
                    <a:srgbClr val="000099"/>
                  </a:solidFill>
                </a:rPr>
                <a:t>안정</a:t>
              </a:r>
              <a:r>
                <a:rPr lang="en-US" altLang="ko-KR" b="1">
                  <a:solidFill>
                    <a:srgbClr val="000099"/>
                  </a:solidFill>
                </a:rPr>
                <a:t>/</a:t>
              </a:r>
              <a:r>
                <a:rPr lang="ko-KR" altLang="en-US" b="1">
                  <a:solidFill>
                    <a:srgbClr val="000099"/>
                  </a:solidFill>
                </a:rPr>
                <a:t>통제</a:t>
              </a:r>
            </a:p>
          </p:txBody>
        </p:sp>
        <p:sp>
          <p:nvSpPr>
            <p:cNvPr id="160" name="Text Box 86"/>
            <p:cNvSpPr txBox="1">
              <a:spLocks noChangeArrowheads="1"/>
            </p:cNvSpPr>
            <p:nvPr/>
          </p:nvSpPr>
          <p:spPr bwMode="auto">
            <a:xfrm>
              <a:off x="1223" y="1039"/>
              <a:ext cx="648" cy="1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ko-KR" altLang="en-US" b="1">
                  <a:solidFill>
                    <a:srgbClr val="000099"/>
                  </a:solidFill>
                </a:rPr>
                <a:t>유연성</a:t>
              </a:r>
              <a:r>
                <a:rPr lang="en-US" altLang="ko-KR" b="1">
                  <a:solidFill>
                    <a:srgbClr val="000099"/>
                  </a:solidFill>
                </a:rPr>
                <a:t>/</a:t>
              </a:r>
              <a:r>
                <a:rPr lang="ko-KR" altLang="en-US" b="1">
                  <a:solidFill>
                    <a:srgbClr val="000099"/>
                  </a:solidFill>
                </a:rPr>
                <a:t>개성</a:t>
              </a:r>
            </a:p>
          </p:txBody>
        </p:sp>
        <p:sp>
          <p:nvSpPr>
            <p:cNvPr id="161" name="AutoShape 87"/>
            <p:cNvSpPr>
              <a:spLocks noChangeArrowheads="1"/>
            </p:cNvSpPr>
            <p:nvPr/>
          </p:nvSpPr>
          <p:spPr bwMode="auto">
            <a:xfrm flipV="1">
              <a:off x="211" y="1019"/>
              <a:ext cx="553" cy="436"/>
            </a:xfrm>
            <a:prstGeom prst="rtTriangle">
              <a:avLst/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 sz="2400"/>
            </a:p>
          </p:txBody>
        </p:sp>
        <p:sp>
          <p:nvSpPr>
            <p:cNvPr id="162" name="Text Box 88"/>
            <p:cNvSpPr txBox="1">
              <a:spLocks noChangeArrowheads="1"/>
            </p:cNvSpPr>
            <p:nvPr/>
          </p:nvSpPr>
          <p:spPr bwMode="auto">
            <a:xfrm>
              <a:off x="158" y="999"/>
              <a:ext cx="373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ko-KR" altLang="en-US" sz="1600" b="1">
                  <a:solidFill>
                    <a:schemeClr val="bg1"/>
                  </a:solidFill>
                </a:rPr>
                <a:t>동기</a:t>
              </a:r>
            </a:p>
            <a:p>
              <a:pPr algn="ctr">
                <a:lnSpc>
                  <a:spcPct val="100000"/>
                </a:lnSpc>
              </a:pPr>
              <a:r>
                <a:rPr lang="ko-KR" altLang="en-US" sz="1600" b="1">
                  <a:solidFill>
                    <a:schemeClr val="bg1"/>
                  </a:solidFill>
                </a:rPr>
                <a:t>부여자</a:t>
              </a:r>
            </a:p>
          </p:txBody>
        </p:sp>
        <p:sp>
          <p:nvSpPr>
            <p:cNvPr id="163" name="AutoShape 89"/>
            <p:cNvSpPr>
              <a:spLocks noChangeArrowheads="1"/>
            </p:cNvSpPr>
            <p:nvPr/>
          </p:nvSpPr>
          <p:spPr bwMode="auto">
            <a:xfrm rot="10800000" flipV="1">
              <a:off x="2265" y="3234"/>
              <a:ext cx="553" cy="436"/>
            </a:xfrm>
            <a:prstGeom prst="rtTriangle">
              <a:avLst/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 sz="2400"/>
            </a:p>
          </p:txBody>
        </p:sp>
        <p:sp>
          <p:nvSpPr>
            <p:cNvPr id="164" name="Text Box 90"/>
            <p:cNvSpPr txBox="1">
              <a:spLocks noChangeArrowheads="1"/>
            </p:cNvSpPr>
            <p:nvPr/>
          </p:nvSpPr>
          <p:spPr bwMode="auto">
            <a:xfrm>
              <a:off x="2448" y="3460"/>
              <a:ext cx="432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ko-KR" altLang="en-US" sz="1600" b="1">
                  <a:solidFill>
                    <a:schemeClr val="bg1"/>
                  </a:solidFill>
                </a:rPr>
                <a:t>감독자</a:t>
              </a:r>
            </a:p>
          </p:txBody>
        </p:sp>
        <p:sp>
          <p:nvSpPr>
            <p:cNvPr id="165" name="AutoShape 91"/>
            <p:cNvSpPr>
              <a:spLocks noChangeArrowheads="1"/>
            </p:cNvSpPr>
            <p:nvPr/>
          </p:nvSpPr>
          <p:spPr bwMode="auto">
            <a:xfrm rot="10800000" flipH="1" flipV="1">
              <a:off x="198" y="3237"/>
              <a:ext cx="553" cy="436"/>
            </a:xfrm>
            <a:prstGeom prst="rtTriangle">
              <a:avLst/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 sz="2400"/>
            </a:p>
          </p:txBody>
        </p:sp>
        <p:sp>
          <p:nvSpPr>
            <p:cNvPr id="166" name="Text Box 92"/>
            <p:cNvSpPr txBox="1">
              <a:spLocks noChangeArrowheads="1"/>
            </p:cNvSpPr>
            <p:nvPr/>
          </p:nvSpPr>
          <p:spPr bwMode="auto">
            <a:xfrm>
              <a:off x="169" y="3468"/>
              <a:ext cx="373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ko-KR" altLang="en-US" sz="1600" b="1">
                  <a:solidFill>
                    <a:schemeClr val="bg1"/>
                  </a:solidFill>
                </a:rPr>
                <a:t>분석가</a:t>
              </a:r>
            </a:p>
          </p:txBody>
        </p:sp>
        <p:sp>
          <p:nvSpPr>
            <p:cNvPr id="167" name="AutoShape 93"/>
            <p:cNvSpPr>
              <a:spLocks noChangeArrowheads="1"/>
            </p:cNvSpPr>
            <p:nvPr/>
          </p:nvSpPr>
          <p:spPr bwMode="auto">
            <a:xfrm flipH="1" flipV="1">
              <a:off x="2269" y="1024"/>
              <a:ext cx="553" cy="436"/>
            </a:xfrm>
            <a:prstGeom prst="rtTriangle">
              <a:avLst/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 sz="2400"/>
            </a:p>
          </p:txBody>
        </p:sp>
        <p:sp>
          <p:nvSpPr>
            <p:cNvPr id="168" name="Text Box 94"/>
            <p:cNvSpPr txBox="1">
              <a:spLocks noChangeArrowheads="1"/>
            </p:cNvSpPr>
            <p:nvPr/>
          </p:nvSpPr>
          <p:spPr bwMode="auto">
            <a:xfrm>
              <a:off x="2482" y="1007"/>
              <a:ext cx="369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ko-KR" altLang="en-US" sz="1600" b="1" dirty="0">
                  <a:solidFill>
                    <a:schemeClr val="bg1"/>
                  </a:solidFill>
                </a:rPr>
                <a:t>비전</a:t>
              </a:r>
            </a:p>
            <a:p>
              <a:pPr algn="ctr">
                <a:lnSpc>
                  <a:spcPct val="100000"/>
                </a:lnSpc>
              </a:pPr>
              <a:r>
                <a:rPr lang="ko-KR" altLang="en-US" sz="1600" b="1" dirty="0" err="1">
                  <a:solidFill>
                    <a:schemeClr val="bg1"/>
                  </a:solidFill>
                </a:rPr>
                <a:t>정립자</a:t>
              </a:r>
              <a:endParaRPr lang="ko-KR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69" name="Text Box 95"/>
            <p:cNvSpPr txBox="1">
              <a:spLocks noChangeArrowheads="1"/>
            </p:cNvSpPr>
            <p:nvPr/>
          </p:nvSpPr>
          <p:spPr bwMode="auto">
            <a:xfrm>
              <a:off x="2381" y="2772"/>
              <a:ext cx="520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no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altLang="ko-KR" sz="1100" b="1"/>
                <a:t>B. </a:t>
              </a:r>
              <a:r>
                <a:rPr lang="ko-KR" altLang="en-US" sz="1100" b="1"/>
                <a:t>생산자</a:t>
              </a:r>
            </a:p>
            <a:p>
              <a:pPr algn="l">
                <a:lnSpc>
                  <a:spcPct val="100000"/>
                </a:lnSpc>
              </a:pPr>
              <a:r>
                <a:rPr lang="en-US" altLang="ko-KR" sz="1100" b="1"/>
                <a:t>(Producer)</a:t>
              </a:r>
            </a:p>
          </p:txBody>
        </p:sp>
        <p:sp>
          <p:nvSpPr>
            <p:cNvPr id="170" name="Text Box 96"/>
            <p:cNvSpPr txBox="1">
              <a:spLocks noChangeArrowheads="1"/>
            </p:cNvSpPr>
            <p:nvPr/>
          </p:nvSpPr>
          <p:spPr bwMode="auto">
            <a:xfrm>
              <a:off x="2397" y="1661"/>
              <a:ext cx="471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no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altLang="ko-KR" sz="1100" b="1"/>
                <a:t>C. </a:t>
              </a:r>
              <a:r>
                <a:rPr lang="ko-KR" altLang="en-US" sz="1100" b="1"/>
                <a:t>중개자</a:t>
              </a:r>
            </a:p>
            <a:p>
              <a:pPr algn="l">
                <a:lnSpc>
                  <a:spcPct val="100000"/>
                </a:lnSpc>
              </a:pPr>
              <a:r>
                <a:rPr lang="ko-KR" altLang="en-US" sz="1100" b="1"/>
                <a:t>  </a:t>
              </a:r>
              <a:r>
                <a:rPr lang="en-US" altLang="ko-KR" sz="1100" b="1"/>
                <a:t>(Broker)</a:t>
              </a:r>
            </a:p>
          </p:txBody>
        </p:sp>
        <p:sp>
          <p:nvSpPr>
            <p:cNvPr id="171" name="Text Box 97"/>
            <p:cNvSpPr txBox="1">
              <a:spLocks noChangeArrowheads="1"/>
            </p:cNvSpPr>
            <p:nvPr/>
          </p:nvSpPr>
          <p:spPr bwMode="auto">
            <a:xfrm>
              <a:off x="1873" y="1110"/>
              <a:ext cx="50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no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altLang="ko-KR" sz="1100" b="1"/>
                <a:t>D. </a:t>
              </a:r>
              <a:r>
                <a:rPr lang="ko-KR" altLang="en-US" sz="1100" b="1"/>
                <a:t>개척자</a:t>
              </a:r>
            </a:p>
            <a:p>
              <a:pPr algn="l">
                <a:lnSpc>
                  <a:spcPct val="100000"/>
                </a:lnSpc>
              </a:pPr>
              <a:r>
                <a:rPr lang="ko-KR" altLang="en-US" sz="1100" b="1"/>
                <a:t>  </a:t>
              </a:r>
              <a:r>
                <a:rPr lang="en-US" altLang="ko-KR" sz="1100" b="1"/>
                <a:t>(Pioneer)</a:t>
              </a:r>
            </a:p>
          </p:txBody>
        </p:sp>
        <p:sp>
          <p:nvSpPr>
            <p:cNvPr id="172" name="Text Box 98"/>
            <p:cNvSpPr txBox="1">
              <a:spLocks noChangeArrowheads="1"/>
            </p:cNvSpPr>
            <p:nvPr/>
          </p:nvSpPr>
          <p:spPr bwMode="auto">
            <a:xfrm>
              <a:off x="748" y="1117"/>
              <a:ext cx="481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no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altLang="ko-KR" sz="1100" b="1"/>
                <a:t>E. </a:t>
              </a:r>
              <a:r>
                <a:rPr lang="ko-KR" altLang="en-US" sz="1100" b="1"/>
                <a:t>멘토</a:t>
              </a:r>
            </a:p>
            <a:p>
              <a:pPr algn="l">
                <a:lnSpc>
                  <a:spcPct val="100000"/>
                </a:lnSpc>
              </a:pPr>
              <a:r>
                <a:rPr lang="ko-KR" altLang="en-US" sz="1100" b="1"/>
                <a:t>  </a:t>
              </a:r>
              <a:r>
                <a:rPr lang="en-US" altLang="ko-KR" sz="1100" b="1"/>
                <a:t>(Mentor)</a:t>
              </a:r>
            </a:p>
          </p:txBody>
        </p:sp>
        <p:sp>
          <p:nvSpPr>
            <p:cNvPr id="173" name="Text Box 99"/>
            <p:cNvSpPr txBox="1">
              <a:spLocks noChangeArrowheads="1"/>
            </p:cNvSpPr>
            <p:nvPr/>
          </p:nvSpPr>
          <p:spPr bwMode="auto">
            <a:xfrm>
              <a:off x="159" y="1646"/>
              <a:ext cx="626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no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altLang="ko-KR" sz="1050" b="1"/>
                <a:t>F. </a:t>
              </a:r>
              <a:r>
                <a:rPr lang="ko-KR" altLang="en-US" sz="1050" b="1"/>
                <a:t>퍼실리테이터</a:t>
              </a:r>
            </a:p>
            <a:p>
              <a:pPr algn="l">
                <a:lnSpc>
                  <a:spcPct val="100000"/>
                </a:lnSpc>
              </a:pPr>
              <a:r>
                <a:rPr lang="ko-KR" altLang="en-US" sz="1050" b="1"/>
                <a:t>  </a:t>
              </a:r>
              <a:r>
                <a:rPr lang="en-US" altLang="ko-KR" sz="1050" b="1"/>
                <a:t>(Facilitator)</a:t>
              </a:r>
            </a:p>
          </p:txBody>
        </p:sp>
        <p:sp>
          <p:nvSpPr>
            <p:cNvPr id="174" name="Text Box 100"/>
            <p:cNvSpPr txBox="1">
              <a:spLocks noChangeArrowheads="1"/>
            </p:cNvSpPr>
            <p:nvPr/>
          </p:nvSpPr>
          <p:spPr bwMode="auto">
            <a:xfrm>
              <a:off x="158" y="2801"/>
              <a:ext cx="552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no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altLang="ko-KR" sz="1100" b="1"/>
                <a:t>G. </a:t>
              </a:r>
              <a:r>
                <a:rPr lang="ko-KR" altLang="en-US" sz="1100" b="1"/>
                <a:t>모니터</a:t>
              </a:r>
            </a:p>
            <a:p>
              <a:pPr algn="l">
                <a:lnSpc>
                  <a:spcPct val="100000"/>
                </a:lnSpc>
              </a:pPr>
              <a:r>
                <a:rPr lang="ko-KR" altLang="en-US" sz="1100" b="1"/>
                <a:t>    </a:t>
              </a:r>
              <a:r>
                <a:rPr lang="en-US" altLang="ko-KR" sz="1100" b="1"/>
                <a:t>(Monitor)</a:t>
              </a:r>
            </a:p>
          </p:txBody>
        </p:sp>
        <p:sp>
          <p:nvSpPr>
            <p:cNvPr id="175" name="Text Box 101"/>
            <p:cNvSpPr txBox="1">
              <a:spLocks noChangeArrowheads="1"/>
            </p:cNvSpPr>
            <p:nvPr/>
          </p:nvSpPr>
          <p:spPr bwMode="auto">
            <a:xfrm>
              <a:off x="748" y="3332"/>
              <a:ext cx="672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no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altLang="ko-KR" sz="1100" b="1"/>
                <a:t>H. </a:t>
              </a:r>
              <a:r>
                <a:rPr lang="ko-KR" altLang="en-US" sz="1100" b="1"/>
                <a:t>조종자</a:t>
              </a:r>
            </a:p>
            <a:p>
              <a:pPr algn="l">
                <a:lnSpc>
                  <a:spcPct val="100000"/>
                </a:lnSpc>
              </a:pPr>
              <a:r>
                <a:rPr lang="ko-KR" altLang="en-US" sz="1100" b="1"/>
                <a:t>  </a:t>
              </a:r>
              <a:r>
                <a:rPr lang="en-US" altLang="ko-KR" sz="1100" b="1"/>
                <a:t>(Coordinator)</a:t>
              </a:r>
            </a:p>
          </p:txBody>
        </p:sp>
        <p:grpSp>
          <p:nvGrpSpPr>
            <p:cNvPr id="176" name="Group 102"/>
            <p:cNvGrpSpPr>
              <a:grpSpLocks/>
            </p:cNvGrpSpPr>
            <p:nvPr/>
          </p:nvGrpSpPr>
          <p:grpSpPr bwMode="auto">
            <a:xfrm>
              <a:off x="485" y="1268"/>
              <a:ext cx="2093" cy="2103"/>
              <a:chOff x="485" y="1268"/>
              <a:chExt cx="2093" cy="2103"/>
            </a:xfrm>
          </p:grpSpPr>
          <p:sp>
            <p:nvSpPr>
              <p:cNvPr id="188" name="Oval 103"/>
              <p:cNvSpPr>
                <a:spLocks noChangeArrowheads="1"/>
              </p:cNvSpPr>
              <p:nvPr/>
            </p:nvSpPr>
            <p:spPr bwMode="auto">
              <a:xfrm>
                <a:off x="1421" y="2202"/>
                <a:ext cx="218" cy="222"/>
              </a:xfrm>
              <a:prstGeom prst="ellipse">
                <a:avLst/>
              </a:prstGeom>
              <a:noFill/>
              <a:ln w="19050" algn="ctr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>
                <a:noAutofit/>
              </a:bodyPr>
              <a:lstStyle/>
              <a:p>
                <a:endParaRPr lang="ko-KR" altLang="en-US" sz="2400"/>
              </a:p>
            </p:txBody>
          </p:sp>
          <p:sp>
            <p:nvSpPr>
              <p:cNvPr id="189" name="Oval 104"/>
              <p:cNvSpPr>
                <a:spLocks noChangeArrowheads="1"/>
              </p:cNvSpPr>
              <p:nvPr/>
            </p:nvSpPr>
            <p:spPr bwMode="auto">
              <a:xfrm>
                <a:off x="1306" y="2094"/>
                <a:ext cx="440" cy="448"/>
              </a:xfrm>
              <a:prstGeom prst="ellipse">
                <a:avLst/>
              </a:prstGeom>
              <a:noFill/>
              <a:ln w="19050" algn="ctr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>
                <a:noAutofit/>
              </a:bodyPr>
              <a:lstStyle/>
              <a:p>
                <a:endParaRPr lang="ko-KR" altLang="en-US" sz="2400"/>
              </a:p>
            </p:txBody>
          </p:sp>
          <p:sp>
            <p:nvSpPr>
              <p:cNvPr id="190" name="Oval 105"/>
              <p:cNvSpPr>
                <a:spLocks noChangeArrowheads="1"/>
              </p:cNvSpPr>
              <p:nvPr/>
            </p:nvSpPr>
            <p:spPr bwMode="auto">
              <a:xfrm>
                <a:off x="1171" y="1949"/>
                <a:ext cx="718" cy="730"/>
              </a:xfrm>
              <a:prstGeom prst="ellipse">
                <a:avLst/>
              </a:prstGeom>
              <a:noFill/>
              <a:ln w="19050" algn="ctr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>
                <a:noAutofit/>
              </a:bodyPr>
              <a:lstStyle/>
              <a:p>
                <a:endParaRPr lang="ko-KR" altLang="en-US" sz="2400"/>
              </a:p>
            </p:txBody>
          </p:sp>
          <p:sp>
            <p:nvSpPr>
              <p:cNvPr id="191" name="Oval 106"/>
              <p:cNvSpPr>
                <a:spLocks noChangeArrowheads="1"/>
              </p:cNvSpPr>
              <p:nvPr/>
            </p:nvSpPr>
            <p:spPr bwMode="auto">
              <a:xfrm>
                <a:off x="1011" y="1771"/>
                <a:ext cx="1037" cy="1077"/>
              </a:xfrm>
              <a:prstGeom prst="ellipse">
                <a:avLst/>
              </a:prstGeom>
              <a:noFill/>
              <a:ln w="19050" algn="ctr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>
                <a:noAutofit/>
              </a:bodyPr>
              <a:lstStyle/>
              <a:p>
                <a:endParaRPr lang="ko-KR" altLang="en-US" sz="2400"/>
              </a:p>
            </p:txBody>
          </p:sp>
          <p:sp>
            <p:nvSpPr>
              <p:cNvPr id="192" name="Oval 107"/>
              <p:cNvSpPr>
                <a:spLocks noChangeArrowheads="1"/>
              </p:cNvSpPr>
              <p:nvPr/>
            </p:nvSpPr>
            <p:spPr bwMode="auto">
              <a:xfrm>
                <a:off x="824" y="1608"/>
                <a:ext cx="1403" cy="1406"/>
              </a:xfrm>
              <a:prstGeom prst="ellipse">
                <a:avLst/>
              </a:prstGeom>
              <a:noFill/>
              <a:ln w="19050" algn="ctr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>
                <a:noAutofit/>
              </a:bodyPr>
              <a:lstStyle/>
              <a:p>
                <a:endParaRPr lang="ko-KR" altLang="en-US" sz="2400"/>
              </a:p>
            </p:txBody>
          </p:sp>
          <p:sp>
            <p:nvSpPr>
              <p:cNvPr id="193" name="Oval 108"/>
              <p:cNvSpPr>
                <a:spLocks noChangeArrowheads="1"/>
              </p:cNvSpPr>
              <p:nvPr/>
            </p:nvSpPr>
            <p:spPr bwMode="auto">
              <a:xfrm>
                <a:off x="647" y="1424"/>
                <a:ext cx="1771" cy="1782"/>
              </a:xfrm>
              <a:prstGeom prst="ellipse">
                <a:avLst/>
              </a:prstGeom>
              <a:noFill/>
              <a:ln w="19050" algn="ctr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>
                <a:noAutofit/>
              </a:bodyPr>
              <a:lstStyle/>
              <a:p>
                <a:endParaRPr lang="ko-KR" altLang="en-US" sz="2400"/>
              </a:p>
            </p:txBody>
          </p:sp>
          <p:sp>
            <p:nvSpPr>
              <p:cNvPr id="194" name="Oval 109"/>
              <p:cNvSpPr>
                <a:spLocks noChangeArrowheads="1"/>
              </p:cNvSpPr>
              <p:nvPr/>
            </p:nvSpPr>
            <p:spPr bwMode="auto">
              <a:xfrm>
                <a:off x="485" y="1268"/>
                <a:ext cx="2093" cy="2103"/>
              </a:xfrm>
              <a:prstGeom prst="ellipse">
                <a:avLst/>
              </a:prstGeom>
              <a:noFill/>
              <a:ln w="19050" algn="ctr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>
                <a:noAutofit/>
              </a:bodyPr>
              <a:lstStyle/>
              <a:p>
                <a:endParaRPr lang="ko-KR" altLang="en-US" sz="2400"/>
              </a:p>
            </p:txBody>
          </p:sp>
        </p:grpSp>
        <p:sp>
          <p:nvSpPr>
            <p:cNvPr id="177" name="Text Box 110"/>
            <p:cNvSpPr txBox="1">
              <a:spLocks noChangeArrowheads="1"/>
            </p:cNvSpPr>
            <p:nvPr/>
          </p:nvSpPr>
          <p:spPr bwMode="auto">
            <a:xfrm>
              <a:off x="2456" y="2296"/>
              <a:ext cx="160" cy="1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ko-KR" sz="1100" b="1"/>
                <a:t>7</a:t>
              </a:r>
            </a:p>
          </p:txBody>
        </p:sp>
        <p:sp>
          <p:nvSpPr>
            <p:cNvPr id="178" name="Line 111"/>
            <p:cNvSpPr>
              <a:spLocks noChangeShapeType="1"/>
            </p:cNvSpPr>
            <p:nvPr/>
          </p:nvSpPr>
          <p:spPr bwMode="auto">
            <a:xfrm>
              <a:off x="1474" y="1525"/>
              <a:ext cx="9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 sz="2400"/>
            </a:p>
          </p:txBody>
        </p:sp>
        <p:sp>
          <p:nvSpPr>
            <p:cNvPr id="179" name="Line 112"/>
            <p:cNvSpPr>
              <a:spLocks noChangeShapeType="1"/>
            </p:cNvSpPr>
            <p:nvPr/>
          </p:nvSpPr>
          <p:spPr bwMode="auto">
            <a:xfrm>
              <a:off x="1482" y="3105"/>
              <a:ext cx="9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 sz="2400"/>
            </a:p>
          </p:txBody>
        </p:sp>
        <p:sp>
          <p:nvSpPr>
            <p:cNvPr id="180" name="Line 113"/>
            <p:cNvSpPr>
              <a:spLocks noChangeShapeType="1"/>
            </p:cNvSpPr>
            <p:nvPr/>
          </p:nvSpPr>
          <p:spPr bwMode="auto">
            <a:xfrm>
              <a:off x="740" y="2264"/>
              <a:ext cx="0" cy="9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 sz="2400"/>
            </a:p>
          </p:txBody>
        </p:sp>
        <p:sp>
          <p:nvSpPr>
            <p:cNvPr id="181" name="Line 114"/>
            <p:cNvSpPr>
              <a:spLocks noChangeShapeType="1"/>
            </p:cNvSpPr>
            <p:nvPr/>
          </p:nvSpPr>
          <p:spPr bwMode="auto">
            <a:xfrm>
              <a:off x="2314" y="2280"/>
              <a:ext cx="0" cy="9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 sz="2400"/>
            </a:p>
          </p:txBody>
        </p:sp>
        <p:sp>
          <p:nvSpPr>
            <p:cNvPr id="182" name="Text Box 115"/>
            <p:cNvSpPr txBox="1">
              <a:spLocks noChangeArrowheads="1"/>
            </p:cNvSpPr>
            <p:nvPr/>
          </p:nvSpPr>
          <p:spPr bwMode="auto">
            <a:xfrm>
              <a:off x="1520" y="3063"/>
              <a:ext cx="226" cy="2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noAutofit/>
            </a:bodyPr>
            <a:lstStyle/>
            <a:p>
              <a:r>
                <a:rPr lang="en-US" altLang="ko-KR" sz="1100" b="1">
                  <a:solidFill>
                    <a:srgbClr val="339933"/>
                  </a:solidFill>
                </a:rPr>
                <a:t>5.5</a:t>
              </a:r>
            </a:p>
          </p:txBody>
        </p:sp>
        <p:sp>
          <p:nvSpPr>
            <p:cNvPr id="183" name="Rectangle 116"/>
            <p:cNvSpPr>
              <a:spLocks noChangeArrowheads="1"/>
            </p:cNvSpPr>
            <p:nvPr/>
          </p:nvSpPr>
          <p:spPr bwMode="auto">
            <a:xfrm>
              <a:off x="327" y="1364"/>
              <a:ext cx="490" cy="196"/>
            </a:xfrm>
            <a:prstGeom prst="rect">
              <a:avLst/>
            </a:prstGeom>
            <a:solidFill>
              <a:srgbClr val="CCECFF"/>
            </a:solidFill>
            <a:ln w="9525" algn="ctr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 sz="2400"/>
            </a:p>
          </p:txBody>
        </p:sp>
        <p:sp>
          <p:nvSpPr>
            <p:cNvPr id="184" name="Rectangle 117"/>
            <p:cNvSpPr>
              <a:spLocks noChangeArrowheads="1"/>
            </p:cNvSpPr>
            <p:nvPr/>
          </p:nvSpPr>
          <p:spPr bwMode="auto">
            <a:xfrm>
              <a:off x="2245" y="1394"/>
              <a:ext cx="490" cy="196"/>
            </a:xfrm>
            <a:prstGeom prst="rect">
              <a:avLst/>
            </a:prstGeom>
            <a:solidFill>
              <a:srgbClr val="CCECFF"/>
            </a:solidFill>
            <a:ln w="9525" algn="ctr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 sz="2400"/>
            </a:p>
          </p:txBody>
        </p:sp>
        <p:sp>
          <p:nvSpPr>
            <p:cNvPr id="185" name="Rectangle 118"/>
            <p:cNvSpPr>
              <a:spLocks noChangeArrowheads="1"/>
            </p:cNvSpPr>
            <p:nvPr/>
          </p:nvSpPr>
          <p:spPr bwMode="auto">
            <a:xfrm>
              <a:off x="308" y="3106"/>
              <a:ext cx="490" cy="196"/>
            </a:xfrm>
            <a:prstGeom prst="rect">
              <a:avLst/>
            </a:prstGeom>
            <a:solidFill>
              <a:srgbClr val="CCECFF"/>
            </a:solidFill>
            <a:ln w="9525" algn="ctr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 sz="2400"/>
            </a:p>
          </p:txBody>
        </p:sp>
        <p:sp>
          <p:nvSpPr>
            <p:cNvPr id="186" name="Rectangle 119"/>
            <p:cNvSpPr>
              <a:spLocks noChangeArrowheads="1"/>
            </p:cNvSpPr>
            <p:nvPr/>
          </p:nvSpPr>
          <p:spPr bwMode="auto">
            <a:xfrm>
              <a:off x="2262" y="3093"/>
              <a:ext cx="490" cy="196"/>
            </a:xfrm>
            <a:prstGeom prst="rect">
              <a:avLst/>
            </a:prstGeom>
            <a:solidFill>
              <a:srgbClr val="CCECFF"/>
            </a:solidFill>
            <a:ln w="9525" algn="ctr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 sz="2400"/>
            </a:p>
          </p:txBody>
        </p:sp>
        <p:sp>
          <p:nvSpPr>
            <p:cNvPr id="187" name="Oval 120"/>
            <p:cNvSpPr>
              <a:spLocks noChangeArrowheads="1"/>
            </p:cNvSpPr>
            <p:nvPr/>
          </p:nvSpPr>
          <p:spPr bwMode="auto">
            <a:xfrm>
              <a:off x="730" y="1517"/>
              <a:ext cx="1591" cy="1602"/>
            </a:xfrm>
            <a:prstGeom prst="ellipse">
              <a:avLst/>
            </a:prstGeom>
            <a:noFill/>
            <a:ln w="28575" algn="ctr">
              <a:solidFill>
                <a:srgbClr val="339933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560587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제목 1"/>
          <p:cNvSpPr txBox="1">
            <a:spLocks/>
          </p:cNvSpPr>
          <p:nvPr/>
        </p:nvSpPr>
        <p:spPr>
          <a:xfrm>
            <a:off x="827584" y="274638"/>
            <a:ext cx="8087816" cy="706090"/>
          </a:xfrm>
          <a:prstGeom prst="rect">
            <a:avLst/>
          </a:prstGeom>
        </p:spPr>
        <p:txBody>
          <a:bodyPr/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r>
              <a:rPr lang="en-US" altLang="ko-KR" smtClean="0"/>
              <a:t>[</a:t>
            </a:r>
            <a:r>
              <a:rPr lang="ko-KR" altLang="en-US" smtClean="0"/>
              <a:t>활동</a:t>
            </a:r>
            <a:r>
              <a:rPr lang="en-US" altLang="ko-KR" smtClean="0"/>
              <a:t>] </a:t>
            </a:r>
            <a:r>
              <a:rPr lang="ko-KR" altLang="en-US" smtClean="0"/>
              <a:t>나의 인큐베이팅 스타일 찾기</a:t>
            </a:r>
            <a:endParaRPr lang="ko-KR" altLang="en-US" dirty="0"/>
          </a:p>
        </p:txBody>
      </p:sp>
      <p:graphicFrame>
        <p:nvGraphicFramePr>
          <p:cNvPr id="95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1726337"/>
              </p:ext>
            </p:extLst>
          </p:nvPr>
        </p:nvGraphicFramePr>
        <p:xfrm>
          <a:off x="1335768" y="5804447"/>
          <a:ext cx="6476319" cy="648741"/>
        </p:xfrm>
        <a:graphic>
          <a:graphicData uri="http://schemas.openxmlformats.org/drawingml/2006/table">
            <a:tbl>
              <a:tblPr/>
              <a:tblGrid>
                <a:gridCol w="3236232"/>
                <a:gridCol w="1936364"/>
                <a:gridCol w="1303723"/>
              </a:tblGrid>
              <a:tr h="6487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나의  </a:t>
                      </a:r>
                      <a:r>
                        <a:rPr kumimoji="1" lang="ko-KR" alt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인큐베이팅</a:t>
                      </a: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스타일은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ko-KR" altLang="ko-K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이다</a:t>
                      </a:r>
                      <a:r>
                        <a:rPr kumimoji="1" lang="en-US" altLang="ko-K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145" name="Group 71"/>
          <p:cNvGrpSpPr>
            <a:grpSpLocks/>
          </p:cNvGrpSpPr>
          <p:nvPr/>
        </p:nvGrpSpPr>
        <p:grpSpPr bwMode="auto">
          <a:xfrm>
            <a:off x="1936732" y="459497"/>
            <a:ext cx="5262112" cy="5129743"/>
            <a:chOff x="158" y="999"/>
            <a:chExt cx="2743" cy="2674"/>
          </a:xfrm>
        </p:grpSpPr>
        <p:sp>
          <p:nvSpPr>
            <p:cNvPr id="146" name="Line 72"/>
            <p:cNvSpPr>
              <a:spLocks noChangeShapeType="1"/>
            </p:cNvSpPr>
            <p:nvPr/>
          </p:nvSpPr>
          <p:spPr bwMode="auto">
            <a:xfrm>
              <a:off x="414" y="2317"/>
              <a:ext cx="2214" cy="0"/>
            </a:xfrm>
            <a:prstGeom prst="line">
              <a:avLst/>
            </a:prstGeom>
            <a:noFill/>
            <a:ln w="28575">
              <a:solidFill>
                <a:srgbClr val="3333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 sz="2400"/>
            </a:p>
          </p:txBody>
        </p:sp>
        <p:sp>
          <p:nvSpPr>
            <p:cNvPr id="147" name="Line 73"/>
            <p:cNvSpPr>
              <a:spLocks noChangeShapeType="1"/>
            </p:cNvSpPr>
            <p:nvPr/>
          </p:nvSpPr>
          <p:spPr bwMode="auto">
            <a:xfrm>
              <a:off x="1519" y="1227"/>
              <a:ext cx="8" cy="2208"/>
            </a:xfrm>
            <a:prstGeom prst="line">
              <a:avLst/>
            </a:prstGeom>
            <a:noFill/>
            <a:ln w="28575">
              <a:solidFill>
                <a:srgbClr val="3333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 sz="2400"/>
            </a:p>
          </p:txBody>
        </p:sp>
        <p:sp>
          <p:nvSpPr>
            <p:cNvPr id="148" name="Line 74"/>
            <p:cNvSpPr>
              <a:spLocks noChangeShapeType="1"/>
            </p:cNvSpPr>
            <p:nvPr/>
          </p:nvSpPr>
          <p:spPr bwMode="auto">
            <a:xfrm>
              <a:off x="1006" y="1368"/>
              <a:ext cx="1054" cy="1971"/>
            </a:xfrm>
            <a:prstGeom prst="line">
              <a:avLst/>
            </a:prstGeom>
            <a:noFill/>
            <a:ln w="28575">
              <a:solidFill>
                <a:srgbClr val="3333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 sz="2400"/>
            </a:p>
          </p:txBody>
        </p:sp>
        <p:sp>
          <p:nvSpPr>
            <p:cNvPr id="149" name="Line 75"/>
            <p:cNvSpPr>
              <a:spLocks noChangeShapeType="1"/>
            </p:cNvSpPr>
            <p:nvPr/>
          </p:nvSpPr>
          <p:spPr bwMode="auto">
            <a:xfrm>
              <a:off x="604" y="1767"/>
              <a:ext cx="1845" cy="1142"/>
            </a:xfrm>
            <a:prstGeom prst="line">
              <a:avLst/>
            </a:prstGeom>
            <a:noFill/>
            <a:ln w="28575">
              <a:solidFill>
                <a:srgbClr val="3333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 sz="2400"/>
            </a:p>
          </p:txBody>
        </p:sp>
        <p:sp>
          <p:nvSpPr>
            <p:cNvPr id="150" name="Line 76"/>
            <p:cNvSpPr>
              <a:spLocks noChangeShapeType="1"/>
            </p:cNvSpPr>
            <p:nvPr/>
          </p:nvSpPr>
          <p:spPr bwMode="auto">
            <a:xfrm flipH="1">
              <a:off x="975" y="1357"/>
              <a:ext cx="1059" cy="1982"/>
            </a:xfrm>
            <a:prstGeom prst="line">
              <a:avLst/>
            </a:prstGeom>
            <a:noFill/>
            <a:ln w="28575">
              <a:solidFill>
                <a:srgbClr val="3333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 sz="2400"/>
            </a:p>
          </p:txBody>
        </p:sp>
        <p:sp>
          <p:nvSpPr>
            <p:cNvPr id="151" name="Line 77"/>
            <p:cNvSpPr>
              <a:spLocks noChangeShapeType="1"/>
            </p:cNvSpPr>
            <p:nvPr/>
          </p:nvSpPr>
          <p:spPr bwMode="auto">
            <a:xfrm flipH="1">
              <a:off x="574" y="1745"/>
              <a:ext cx="1869" cy="1147"/>
            </a:xfrm>
            <a:prstGeom prst="line">
              <a:avLst/>
            </a:prstGeom>
            <a:noFill/>
            <a:ln w="28575">
              <a:solidFill>
                <a:srgbClr val="3333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 sz="2400"/>
            </a:p>
          </p:txBody>
        </p:sp>
        <p:sp>
          <p:nvSpPr>
            <p:cNvPr id="152" name="Text Box 78"/>
            <p:cNvSpPr txBox="1">
              <a:spLocks noChangeArrowheads="1"/>
            </p:cNvSpPr>
            <p:nvPr/>
          </p:nvSpPr>
          <p:spPr bwMode="auto">
            <a:xfrm>
              <a:off x="1919" y="3316"/>
              <a:ext cx="564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no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altLang="ko-KR" sz="1100" b="1"/>
                <a:t>A. </a:t>
              </a:r>
              <a:r>
                <a:rPr lang="ko-KR" altLang="en-US" sz="1100" b="1"/>
                <a:t>지도자</a:t>
              </a:r>
            </a:p>
            <a:p>
              <a:pPr algn="l">
                <a:lnSpc>
                  <a:spcPct val="100000"/>
                </a:lnSpc>
              </a:pPr>
              <a:r>
                <a:rPr lang="ko-KR" altLang="en-US" sz="1100" b="1"/>
                <a:t>    </a:t>
              </a:r>
              <a:r>
                <a:rPr lang="en-US" altLang="ko-KR" sz="1100" b="1"/>
                <a:t>(Director)</a:t>
              </a:r>
            </a:p>
          </p:txBody>
        </p:sp>
        <p:sp>
          <p:nvSpPr>
            <p:cNvPr id="153" name="Rectangle 79"/>
            <p:cNvSpPr>
              <a:spLocks noChangeArrowheads="1"/>
            </p:cNvSpPr>
            <p:nvPr/>
          </p:nvSpPr>
          <p:spPr bwMode="auto">
            <a:xfrm>
              <a:off x="206" y="1020"/>
              <a:ext cx="2614" cy="2653"/>
            </a:xfrm>
            <a:prstGeom prst="rect">
              <a:avLst/>
            </a:prstGeom>
            <a:noFill/>
            <a:ln w="19050" algn="ctr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 sz="2400"/>
            </a:p>
          </p:txBody>
        </p:sp>
        <p:sp>
          <p:nvSpPr>
            <p:cNvPr id="154" name="Text Box 80"/>
            <p:cNvSpPr txBox="1">
              <a:spLocks noChangeArrowheads="1"/>
            </p:cNvSpPr>
            <p:nvPr/>
          </p:nvSpPr>
          <p:spPr bwMode="auto">
            <a:xfrm>
              <a:off x="1574" y="2287"/>
              <a:ext cx="160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ko-KR" sz="1100" b="1"/>
                <a:t>1</a:t>
              </a:r>
            </a:p>
          </p:txBody>
        </p:sp>
        <p:sp>
          <p:nvSpPr>
            <p:cNvPr id="155" name="Text Box 81"/>
            <p:cNvSpPr txBox="1">
              <a:spLocks noChangeArrowheads="1"/>
            </p:cNvSpPr>
            <p:nvPr/>
          </p:nvSpPr>
          <p:spPr bwMode="auto">
            <a:xfrm>
              <a:off x="1791" y="2293"/>
              <a:ext cx="160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ko-KR" sz="1100" b="1"/>
                <a:t>3</a:t>
              </a:r>
            </a:p>
          </p:txBody>
        </p:sp>
        <p:sp>
          <p:nvSpPr>
            <p:cNvPr id="156" name="Text Box 82"/>
            <p:cNvSpPr txBox="1">
              <a:spLocks noChangeArrowheads="1"/>
            </p:cNvSpPr>
            <p:nvPr/>
          </p:nvSpPr>
          <p:spPr bwMode="auto">
            <a:xfrm>
              <a:off x="2101" y="2291"/>
              <a:ext cx="160" cy="1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ko-KR" sz="1100" b="1"/>
                <a:t>5</a:t>
              </a:r>
            </a:p>
          </p:txBody>
        </p:sp>
        <p:sp>
          <p:nvSpPr>
            <p:cNvPr id="157" name="Text Box 83"/>
            <p:cNvSpPr txBox="1">
              <a:spLocks noChangeArrowheads="1"/>
            </p:cNvSpPr>
            <p:nvPr/>
          </p:nvSpPr>
          <p:spPr bwMode="auto">
            <a:xfrm>
              <a:off x="188" y="2178"/>
              <a:ext cx="320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ko-KR" altLang="en-US" b="1" dirty="0">
                  <a:solidFill>
                    <a:srgbClr val="000099"/>
                  </a:solidFill>
                </a:rPr>
                <a:t>내부</a:t>
              </a:r>
            </a:p>
            <a:p>
              <a:pPr>
                <a:lnSpc>
                  <a:spcPct val="100000"/>
                </a:lnSpc>
              </a:pPr>
              <a:r>
                <a:rPr lang="ko-KR" altLang="en-US" b="1" dirty="0">
                  <a:solidFill>
                    <a:srgbClr val="000099"/>
                  </a:solidFill>
                </a:rPr>
                <a:t>초점</a:t>
              </a:r>
            </a:p>
          </p:txBody>
        </p:sp>
        <p:sp>
          <p:nvSpPr>
            <p:cNvPr id="158" name="Text Box 84"/>
            <p:cNvSpPr txBox="1">
              <a:spLocks noChangeArrowheads="1"/>
            </p:cNvSpPr>
            <p:nvPr/>
          </p:nvSpPr>
          <p:spPr bwMode="auto">
            <a:xfrm>
              <a:off x="2544" y="2169"/>
              <a:ext cx="317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ko-KR" altLang="en-US" b="1">
                  <a:solidFill>
                    <a:srgbClr val="000099"/>
                  </a:solidFill>
                </a:rPr>
                <a:t>외부</a:t>
              </a:r>
            </a:p>
            <a:p>
              <a:pPr>
                <a:lnSpc>
                  <a:spcPct val="100000"/>
                </a:lnSpc>
              </a:pPr>
              <a:r>
                <a:rPr lang="ko-KR" altLang="en-US" b="1">
                  <a:solidFill>
                    <a:srgbClr val="000099"/>
                  </a:solidFill>
                </a:rPr>
                <a:t>초점</a:t>
              </a:r>
            </a:p>
          </p:txBody>
        </p:sp>
        <p:sp>
          <p:nvSpPr>
            <p:cNvPr id="159" name="Text Box 85"/>
            <p:cNvSpPr txBox="1">
              <a:spLocks noChangeArrowheads="1"/>
            </p:cNvSpPr>
            <p:nvPr/>
          </p:nvSpPr>
          <p:spPr bwMode="auto">
            <a:xfrm>
              <a:off x="1295" y="3454"/>
              <a:ext cx="627" cy="1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ko-KR" altLang="en-US" b="1">
                  <a:solidFill>
                    <a:srgbClr val="000099"/>
                  </a:solidFill>
                </a:rPr>
                <a:t>안정</a:t>
              </a:r>
              <a:r>
                <a:rPr lang="en-US" altLang="ko-KR" b="1">
                  <a:solidFill>
                    <a:srgbClr val="000099"/>
                  </a:solidFill>
                </a:rPr>
                <a:t>/</a:t>
              </a:r>
              <a:r>
                <a:rPr lang="ko-KR" altLang="en-US" b="1">
                  <a:solidFill>
                    <a:srgbClr val="000099"/>
                  </a:solidFill>
                </a:rPr>
                <a:t>통제</a:t>
              </a:r>
            </a:p>
          </p:txBody>
        </p:sp>
        <p:sp>
          <p:nvSpPr>
            <p:cNvPr id="160" name="Text Box 86"/>
            <p:cNvSpPr txBox="1">
              <a:spLocks noChangeArrowheads="1"/>
            </p:cNvSpPr>
            <p:nvPr/>
          </p:nvSpPr>
          <p:spPr bwMode="auto">
            <a:xfrm>
              <a:off x="1223" y="1039"/>
              <a:ext cx="648" cy="1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ko-KR" altLang="en-US" b="1">
                  <a:solidFill>
                    <a:srgbClr val="000099"/>
                  </a:solidFill>
                </a:rPr>
                <a:t>유연성</a:t>
              </a:r>
              <a:r>
                <a:rPr lang="en-US" altLang="ko-KR" b="1">
                  <a:solidFill>
                    <a:srgbClr val="000099"/>
                  </a:solidFill>
                </a:rPr>
                <a:t>/</a:t>
              </a:r>
              <a:r>
                <a:rPr lang="ko-KR" altLang="en-US" b="1">
                  <a:solidFill>
                    <a:srgbClr val="000099"/>
                  </a:solidFill>
                </a:rPr>
                <a:t>개성</a:t>
              </a:r>
            </a:p>
          </p:txBody>
        </p:sp>
        <p:sp>
          <p:nvSpPr>
            <p:cNvPr id="161" name="AutoShape 87"/>
            <p:cNvSpPr>
              <a:spLocks noChangeArrowheads="1"/>
            </p:cNvSpPr>
            <p:nvPr/>
          </p:nvSpPr>
          <p:spPr bwMode="auto">
            <a:xfrm flipV="1">
              <a:off x="211" y="1019"/>
              <a:ext cx="553" cy="436"/>
            </a:xfrm>
            <a:prstGeom prst="rtTriangle">
              <a:avLst/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 sz="2400"/>
            </a:p>
          </p:txBody>
        </p:sp>
        <p:sp>
          <p:nvSpPr>
            <p:cNvPr id="162" name="Text Box 88"/>
            <p:cNvSpPr txBox="1">
              <a:spLocks noChangeArrowheads="1"/>
            </p:cNvSpPr>
            <p:nvPr/>
          </p:nvSpPr>
          <p:spPr bwMode="auto">
            <a:xfrm>
              <a:off x="158" y="999"/>
              <a:ext cx="373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ko-KR" altLang="en-US" sz="1600" b="1">
                  <a:solidFill>
                    <a:schemeClr val="bg1"/>
                  </a:solidFill>
                </a:rPr>
                <a:t>동기</a:t>
              </a:r>
            </a:p>
            <a:p>
              <a:pPr algn="ctr">
                <a:lnSpc>
                  <a:spcPct val="100000"/>
                </a:lnSpc>
              </a:pPr>
              <a:r>
                <a:rPr lang="ko-KR" altLang="en-US" sz="1600" b="1">
                  <a:solidFill>
                    <a:schemeClr val="bg1"/>
                  </a:solidFill>
                </a:rPr>
                <a:t>부여자</a:t>
              </a:r>
            </a:p>
          </p:txBody>
        </p:sp>
        <p:sp>
          <p:nvSpPr>
            <p:cNvPr id="163" name="AutoShape 89"/>
            <p:cNvSpPr>
              <a:spLocks noChangeArrowheads="1"/>
            </p:cNvSpPr>
            <p:nvPr/>
          </p:nvSpPr>
          <p:spPr bwMode="auto">
            <a:xfrm rot="10800000" flipV="1">
              <a:off x="2265" y="3234"/>
              <a:ext cx="553" cy="436"/>
            </a:xfrm>
            <a:prstGeom prst="rtTriangle">
              <a:avLst/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 sz="2400"/>
            </a:p>
          </p:txBody>
        </p:sp>
        <p:sp>
          <p:nvSpPr>
            <p:cNvPr id="164" name="Text Box 90"/>
            <p:cNvSpPr txBox="1">
              <a:spLocks noChangeArrowheads="1"/>
            </p:cNvSpPr>
            <p:nvPr/>
          </p:nvSpPr>
          <p:spPr bwMode="auto">
            <a:xfrm>
              <a:off x="2448" y="3460"/>
              <a:ext cx="432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ko-KR" altLang="en-US" sz="1600" b="1">
                  <a:solidFill>
                    <a:schemeClr val="bg1"/>
                  </a:solidFill>
                </a:rPr>
                <a:t>감독자</a:t>
              </a:r>
            </a:p>
          </p:txBody>
        </p:sp>
        <p:sp>
          <p:nvSpPr>
            <p:cNvPr id="165" name="AutoShape 91"/>
            <p:cNvSpPr>
              <a:spLocks noChangeArrowheads="1"/>
            </p:cNvSpPr>
            <p:nvPr/>
          </p:nvSpPr>
          <p:spPr bwMode="auto">
            <a:xfrm rot="10800000" flipH="1" flipV="1">
              <a:off x="198" y="3237"/>
              <a:ext cx="553" cy="436"/>
            </a:xfrm>
            <a:prstGeom prst="rtTriangle">
              <a:avLst/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 sz="2400"/>
            </a:p>
          </p:txBody>
        </p:sp>
        <p:sp>
          <p:nvSpPr>
            <p:cNvPr id="166" name="Text Box 92"/>
            <p:cNvSpPr txBox="1">
              <a:spLocks noChangeArrowheads="1"/>
            </p:cNvSpPr>
            <p:nvPr/>
          </p:nvSpPr>
          <p:spPr bwMode="auto">
            <a:xfrm>
              <a:off x="169" y="3468"/>
              <a:ext cx="373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ko-KR" altLang="en-US" sz="1600" b="1">
                  <a:solidFill>
                    <a:schemeClr val="bg1"/>
                  </a:solidFill>
                </a:rPr>
                <a:t>분석가</a:t>
              </a:r>
            </a:p>
          </p:txBody>
        </p:sp>
        <p:sp>
          <p:nvSpPr>
            <p:cNvPr id="167" name="AutoShape 93"/>
            <p:cNvSpPr>
              <a:spLocks noChangeArrowheads="1"/>
            </p:cNvSpPr>
            <p:nvPr/>
          </p:nvSpPr>
          <p:spPr bwMode="auto">
            <a:xfrm flipH="1" flipV="1">
              <a:off x="2269" y="1024"/>
              <a:ext cx="553" cy="436"/>
            </a:xfrm>
            <a:prstGeom prst="rtTriangle">
              <a:avLst/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 sz="2400"/>
            </a:p>
          </p:txBody>
        </p:sp>
        <p:sp>
          <p:nvSpPr>
            <p:cNvPr id="168" name="Text Box 94"/>
            <p:cNvSpPr txBox="1">
              <a:spLocks noChangeArrowheads="1"/>
            </p:cNvSpPr>
            <p:nvPr/>
          </p:nvSpPr>
          <p:spPr bwMode="auto">
            <a:xfrm>
              <a:off x="2482" y="1007"/>
              <a:ext cx="369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ko-KR" altLang="en-US" sz="1600" b="1" dirty="0">
                  <a:solidFill>
                    <a:schemeClr val="bg1"/>
                  </a:solidFill>
                </a:rPr>
                <a:t>비전</a:t>
              </a:r>
            </a:p>
            <a:p>
              <a:pPr algn="ctr">
                <a:lnSpc>
                  <a:spcPct val="100000"/>
                </a:lnSpc>
              </a:pPr>
              <a:r>
                <a:rPr lang="ko-KR" altLang="en-US" sz="1600" b="1" dirty="0" err="1">
                  <a:solidFill>
                    <a:schemeClr val="bg1"/>
                  </a:solidFill>
                </a:rPr>
                <a:t>정립자</a:t>
              </a:r>
              <a:endParaRPr lang="ko-KR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69" name="Text Box 95"/>
            <p:cNvSpPr txBox="1">
              <a:spLocks noChangeArrowheads="1"/>
            </p:cNvSpPr>
            <p:nvPr/>
          </p:nvSpPr>
          <p:spPr bwMode="auto">
            <a:xfrm>
              <a:off x="2381" y="2772"/>
              <a:ext cx="520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no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altLang="ko-KR" sz="1100" b="1"/>
                <a:t>B. </a:t>
              </a:r>
              <a:r>
                <a:rPr lang="ko-KR" altLang="en-US" sz="1100" b="1"/>
                <a:t>생산자</a:t>
              </a:r>
            </a:p>
            <a:p>
              <a:pPr algn="l">
                <a:lnSpc>
                  <a:spcPct val="100000"/>
                </a:lnSpc>
              </a:pPr>
              <a:r>
                <a:rPr lang="en-US" altLang="ko-KR" sz="1100" b="1"/>
                <a:t>(Producer)</a:t>
              </a:r>
            </a:p>
          </p:txBody>
        </p:sp>
        <p:sp>
          <p:nvSpPr>
            <p:cNvPr id="170" name="Text Box 96"/>
            <p:cNvSpPr txBox="1">
              <a:spLocks noChangeArrowheads="1"/>
            </p:cNvSpPr>
            <p:nvPr/>
          </p:nvSpPr>
          <p:spPr bwMode="auto">
            <a:xfrm>
              <a:off x="2397" y="1661"/>
              <a:ext cx="471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no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altLang="ko-KR" sz="1100" b="1"/>
                <a:t>C. </a:t>
              </a:r>
              <a:r>
                <a:rPr lang="ko-KR" altLang="en-US" sz="1100" b="1"/>
                <a:t>중개자</a:t>
              </a:r>
            </a:p>
            <a:p>
              <a:pPr algn="l">
                <a:lnSpc>
                  <a:spcPct val="100000"/>
                </a:lnSpc>
              </a:pPr>
              <a:r>
                <a:rPr lang="ko-KR" altLang="en-US" sz="1100" b="1"/>
                <a:t>  </a:t>
              </a:r>
              <a:r>
                <a:rPr lang="en-US" altLang="ko-KR" sz="1100" b="1"/>
                <a:t>(Broker)</a:t>
              </a:r>
            </a:p>
          </p:txBody>
        </p:sp>
        <p:sp>
          <p:nvSpPr>
            <p:cNvPr id="171" name="Text Box 97"/>
            <p:cNvSpPr txBox="1">
              <a:spLocks noChangeArrowheads="1"/>
            </p:cNvSpPr>
            <p:nvPr/>
          </p:nvSpPr>
          <p:spPr bwMode="auto">
            <a:xfrm>
              <a:off x="1873" y="1110"/>
              <a:ext cx="50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no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altLang="ko-KR" sz="1100" b="1"/>
                <a:t>D. </a:t>
              </a:r>
              <a:r>
                <a:rPr lang="ko-KR" altLang="en-US" sz="1100" b="1"/>
                <a:t>개척자</a:t>
              </a:r>
            </a:p>
            <a:p>
              <a:pPr algn="l">
                <a:lnSpc>
                  <a:spcPct val="100000"/>
                </a:lnSpc>
              </a:pPr>
              <a:r>
                <a:rPr lang="ko-KR" altLang="en-US" sz="1100" b="1"/>
                <a:t>  </a:t>
              </a:r>
              <a:r>
                <a:rPr lang="en-US" altLang="ko-KR" sz="1100" b="1"/>
                <a:t>(Pioneer)</a:t>
              </a:r>
            </a:p>
          </p:txBody>
        </p:sp>
        <p:sp>
          <p:nvSpPr>
            <p:cNvPr id="172" name="Text Box 98"/>
            <p:cNvSpPr txBox="1">
              <a:spLocks noChangeArrowheads="1"/>
            </p:cNvSpPr>
            <p:nvPr/>
          </p:nvSpPr>
          <p:spPr bwMode="auto">
            <a:xfrm>
              <a:off x="748" y="1117"/>
              <a:ext cx="481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no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altLang="ko-KR" sz="1100" b="1"/>
                <a:t>E. </a:t>
              </a:r>
              <a:r>
                <a:rPr lang="ko-KR" altLang="en-US" sz="1100" b="1"/>
                <a:t>멘토</a:t>
              </a:r>
            </a:p>
            <a:p>
              <a:pPr algn="l">
                <a:lnSpc>
                  <a:spcPct val="100000"/>
                </a:lnSpc>
              </a:pPr>
              <a:r>
                <a:rPr lang="ko-KR" altLang="en-US" sz="1100" b="1"/>
                <a:t>  </a:t>
              </a:r>
              <a:r>
                <a:rPr lang="en-US" altLang="ko-KR" sz="1100" b="1"/>
                <a:t>(Mentor)</a:t>
              </a:r>
            </a:p>
          </p:txBody>
        </p:sp>
        <p:sp>
          <p:nvSpPr>
            <p:cNvPr id="173" name="Text Box 99"/>
            <p:cNvSpPr txBox="1">
              <a:spLocks noChangeArrowheads="1"/>
            </p:cNvSpPr>
            <p:nvPr/>
          </p:nvSpPr>
          <p:spPr bwMode="auto">
            <a:xfrm>
              <a:off x="159" y="1646"/>
              <a:ext cx="626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no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altLang="ko-KR" sz="1050" b="1"/>
                <a:t>F. </a:t>
              </a:r>
              <a:r>
                <a:rPr lang="ko-KR" altLang="en-US" sz="1050" b="1"/>
                <a:t>퍼실리테이터</a:t>
              </a:r>
            </a:p>
            <a:p>
              <a:pPr algn="l">
                <a:lnSpc>
                  <a:spcPct val="100000"/>
                </a:lnSpc>
              </a:pPr>
              <a:r>
                <a:rPr lang="ko-KR" altLang="en-US" sz="1050" b="1"/>
                <a:t>  </a:t>
              </a:r>
              <a:r>
                <a:rPr lang="en-US" altLang="ko-KR" sz="1050" b="1"/>
                <a:t>(Facilitator)</a:t>
              </a:r>
            </a:p>
          </p:txBody>
        </p:sp>
        <p:sp>
          <p:nvSpPr>
            <p:cNvPr id="174" name="Text Box 100"/>
            <p:cNvSpPr txBox="1">
              <a:spLocks noChangeArrowheads="1"/>
            </p:cNvSpPr>
            <p:nvPr/>
          </p:nvSpPr>
          <p:spPr bwMode="auto">
            <a:xfrm>
              <a:off x="158" y="2801"/>
              <a:ext cx="552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no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altLang="ko-KR" sz="1100" b="1"/>
                <a:t>G. </a:t>
              </a:r>
              <a:r>
                <a:rPr lang="ko-KR" altLang="en-US" sz="1100" b="1"/>
                <a:t>모니터</a:t>
              </a:r>
            </a:p>
            <a:p>
              <a:pPr algn="l">
                <a:lnSpc>
                  <a:spcPct val="100000"/>
                </a:lnSpc>
              </a:pPr>
              <a:r>
                <a:rPr lang="ko-KR" altLang="en-US" sz="1100" b="1"/>
                <a:t>    </a:t>
              </a:r>
              <a:r>
                <a:rPr lang="en-US" altLang="ko-KR" sz="1100" b="1"/>
                <a:t>(Monitor)</a:t>
              </a:r>
            </a:p>
          </p:txBody>
        </p:sp>
        <p:sp>
          <p:nvSpPr>
            <p:cNvPr id="175" name="Text Box 101"/>
            <p:cNvSpPr txBox="1">
              <a:spLocks noChangeArrowheads="1"/>
            </p:cNvSpPr>
            <p:nvPr/>
          </p:nvSpPr>
          <p:spPr bwMode="auto">
            <a:xfrm>
              <a:off x="748" y="3332"/>
              <a:ext cx="672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no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altLang="ko-KR" sz="1100" b="1"/>
                <a:t>H. </a:t>
              </a:r>
              <a:r>
                <a:rPr lang="ko-KR" altLang="en-US" sz="1100" b="1"/>
                <a:t>조종자</a:t>
              </a:r>
            </a:p>
            <a:p>
              <a:pPr algn="l">
                <a:lnSpc>
                  <a:spcPct val="100000"/>
                </a:lnSpc>
              </a:pPr>
              <a:r>
                <a:rPr lang="ko-KR" altLang="en-US" sz="1100" b="1"/>
                <a:t>  </a:t>
              </a:r>
              <a:r>
                <a:rPr lang="en-US" altLang="ko-KR" sz="1100" b="1"/>
                <a:t>(Coordinator)</a:t>
              </a:r>
            </a:p>
          </p:txBody>
        </p:sp>
        <p:grpSp>
          <p:nvGrpSpPr>
            <p:cNvPr id="176" name="Group 102"/>
            <p:cNvGrpSpPr>
              <a:grpSpLocks/>
            </p:cNvGrpSpPr>
            <p:nvPr/>
          </p:nvGrpSpPr>
          <p:grpSpPr bwMode="auto">
            <a:xfrm>
              <a:off x="485" y="1268"/>
              <a:ext cx="2093" cy="2103"/>
              <a:chOff x="485" y="1268"/>
              <a:chExt cx="2093" cy="2103"/>
            </a:xfrm>
          </p:grpSpPr>
          <p:sp>
            <p:nvSpPr>
              <p:cNvPr id="188" name="Oval 103"/>
              <p:cNvSpPr>
                <a:spLocks noChangeArrowheads="1"/>
              </p:cNvSpPr>
              <p:nvPr/>
            </p:nvSpPr>
            <p:spPr bwMode="auto">
              <a:xfrm>
                <a:off x="1421" y="2202"/>
                <a:ext cx="218" cy="222"/>
              </a:xfrm>
              <a:prstGeom prst="ellipse">
                <a:avLst/>
              </a:prstGeom>
              <a:noFill/>
              <a:ln w="19050" algn="ctr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>
                <a:noAutofit/>
              </a:bodyPr>
              <a:lstStyle/>
              <a:p>
                <a:endParaRPr lang="ko-KR" altLang="en-US" sz="2400"/>
              </a:p>
            </p:txBody>
          </p:sp>
          <p:sp>
            <p:nvSpPr>
              <p:cNvPr id="189" name="Oval 104"/>
              <p:cNvSpPr>
                <a:spLocks noChangeArrowheads="1"/>
              </p:cNvSpPr>
              <p:nvPr/>
            </p:nvSpPr>
            <p:spPr bwMode="auto">
              <a:xfrm>
                <a:off x="1306" y="2094"/>
                <a:ext cx="440" cy="448"/>
              </a:xfrm>
              <a:prstGeom prst="ellipse">
                <a:avLst/>
              </a:prstGeom>
              <a:noFill/>
              <a:ln w="19050" algn="ctr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>
                <a:noAutofit/>
              </a:bodyPr>
              <a:lstStyle/>
              <a:p>
                <a:endParaRPr lang="ko-KR" altLang="en-US" sz="2400"/>
              </a:p>
            </p:txBody>
          </p:sp>
          <p:sp>
            <p:nvSpPr>
              <p:cNvPr id="190" name="Oval 105"/>
              <p:cNvSpPr>
                <a:spLocks noChangeArrowheads="1"/>
              </p:cNvSpPr>
              <p:nvPr/>
            </p:nvSpPr>
            <p:spPr bwMode="auto">
              <a:xfrm>
                <a:off x="1171" y="1949"/>
                <a:ext cx="718" cy="730"/>
              </a:xfrm>
              <a:prstGeom prst="ellipse">
                <a:avLst/>
              </a:prstGeom>
              <a:noFill/>
              <a:ln w="19050" algn="ctr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>
                <a:noAutofit/>
              </a:bodyPr>
              <a:lstStyle/>
              <a:p>
                <a:endParaRPr lang="ko-KR" altLang="en-US" sz="2400"/>
              </a:p>
            </p:txBody>
          </p:sp>
          <p:sp>
            <p:nvSpPr>
              <p:cNvPr id="191" name="Oval 106"/>
              <p:cNvSpPr>
                <a:spLocks noChangeArrowheads="1"/>
              </p:cNvSpPr>
              <p:nvPr/>
            </p:nvSpPr>
            <p:spPr bwMode="auto">
              <a:xfrm>
                <a:off x="1011" y="1771"/>
                <a:ext cx="1037" cy="1077"/>
              </a:xfrm>
              <a:prstGeom prst="ellipse">
                <a:avLst/>
              </a:prstGeom>
              <a:noFill/>
              <a:ln w="19050" algn="ctr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>
                <a:noAutofit/>
              </a:bodyPr>
              <a:lstStyle/>
              <a:p>
                <a:endParaRPr lang="ko-KR" altLang="en-US" sz="2400"/>
              </a:p>
            </p:txBody>
          </p:sp>
          <p:sp>
            <p:nvSpPr>
              <p:cNvPr id="192" name="Oval 107"/>
              <p:cNvSpPr>
                <a:spLocks noChangeArrowheads="1"/>
              </p:cNvSpPr>
              <p:nvPr/>
            </p:nvSpPr>
            <p:spPr bwMode="auto">
              <a:xfrm>
                <a:off x="824" y="1608"/>
                <a:ext cx="1403" cy="1406"/>
              </a:xfrm>
              <a:prstGeom prst="ellipse">
                <a:avLst/>
              </a:prstGeom>
              <a:noFill/>
              <a:ln w="19050" algn="ctr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>
                <a:noAutofit/>
              </a:bodyPr>
              <a:lstStyle/>
              <a:p>
                <a:endParaRPr lang="ko-KR" altLang="en-US" sz="2400"/>
              </a:p>
            </p:txBody>
          </p:sp>
          <p:sp>
            <p:nvSpPr>
              <p:cNvPr id="193" name="Oval 108"/>
              <p:cNvSpPr>
                <a:spLocks noChangeArrowheads="1"/>
              </p:cNvSpPr>
              <p:nvPr/>
            </p:nvSpPr>
            <p:spPr bwMode="auto">
              <a:xfrm>
                <a:off x="647" y="1424"/>
                <a:ext cx="1771" cy="1782"/>
              </a:xfrm>
              <a:prstGeom prst="ellipse">
                <a:avLst/>
              </a:prstGeom>
              <a:noFill/>
              <a:ln w="19050" algn="ctr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>
                <a:noAutofit/>
              </a:bodyPr>
              <a:lstStyle/>
              <a:p>
                <a:endParaRPr lang="ko-KR" altLang="en-US" sz="2400"/>
              </a:p>
            </p:txBody>
          </p:sp>
          <p:sp>
            <p:nvSpPr>
              <p:cNvPr id="194" name="Oval 109"/>
              <p:cNvSpPr>
                <a:spLocks noChangeArrowheads="1"/>
              </p:cNvSpPr>
              <p:nvPr/>
            </p:nvSpPr>
            <p:spPr bwMode="auto">
              <a:xfrm>
                <a:off x="485" y="1268"/>
                <a:ext cx="2093" cy="2103"/>
              </a:xfrm>
              <a:prstGeom prst="ellipse">
                <a:avLst/>
              </a:prstGeom>
              <a:noFill/>
              <a:ln w="19050" algn="ctr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>
                <a:noAutofit/>
              </a:bodyPr>
              <a:lstStyle/>
              <a:p>
                <a:endParaRPr lang="ko-KR" altLang="en-US" sz="2400"/>
              </a:p>
            </p:txBody>
          </p:sp>
        </p:grpSp>
        <p:sp>
          <p:nvSpPr>
            <p:cNvPr id="177" name="Text Box 110"/>
            <p:cNvSpPr txBox="1">
              <a:spLocks noChangeArrowheads="1"/>
            </p:cNvSpPr>
            <p:nvPr/>
          </p:nvSpPr>
          <p:spPr bwMode="auto">
            <a:xfrm>
              <a:off x="2456" y="2296"/>
              <a:ext cx="160" cy="1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3333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ko-KR" sz="1100" b="1"/>
                <a:t>7</a:t>
              </a:r>
            </a:p>
          </p:txBody>
        </p:sp>
        <p:sp>
          <p:nvSpPr>
            <p:cNvPr id="178" name="Line 111"/>
            <p:cNvSpPr>
              <a:spLocks noChangeShapeType="1"/>
            </p:cNvSpPr>
            <p:nvPr/>
          </p:nvSpPr>
          <p:spPr bwMode="auto">
            <a:xfrm>
              <a:off x="1474" y="1525"/>
              <a:ext cx="9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 sz="2400"/>
            </a:p>
          </p:txBody>
        </p:sp>
        <p:sp>
          <p:nvSpPr>
            <p:cNvPr id="179" name="Line 112"/>
            <p:cNvSpPr>
              <a:spLocks noChangeShapeType="1"/>
            </p:cNvSpPr>
            <p:nvPr/>
          </p:nvSpPr>
          <p:spPr bwMode="auto">
            <a:xfrm>
              <a:off x="1482" y="3105"/>
              <a:ext cx="9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 sz="2400"/>
            </a:p>
          </p:txBody>
        </p:sp>
        <p:sp>
          <p:nvSpPr>
            <p:cNvPr id="180" name="Line 113"/>
            <p:cNvSpPr>
              <a:spLocks noChangeShapeType="1"/>
            </p:cNvSpPr>
            <p:nvPr/>
          </p:nvSpPr>
          <p:spPr bwMode="auto">
            <a:xfrm>
              <a:off x="740" y="2264"/>
              <a:ext cx="0" cy="9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 sz="2400"/>
            </a:p>
          </p:txBody>
        </p:sp>
        <p:sp>
          <p:nvSpPr>
            <p:cNvPr id="181" name="Line 114"/>
            <p:cNvSpPr>
              <a:spLocks noChangeShapeType="1"/>
            </p:cNvSpPr>
            <p:nvPr/>
          </p:nvSpPr>
          <p:spPr bwMode="auto">
            <a:xfrm>
              <a:off x="2314" y="2280"/>
              <a:ext cx="0" cy="9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 sz="2400"/>
            </a:p>
          </p:txBody>
        </p:sp>
        <p:sp>
          <p:nvSpPr>
            <p:cNvPr id="182" name="Text Box 115"/>
            <p:cNvSpPr txBox="1">
              <a:spLocks noChangeArrowheads="1"/>
            </p:cNvSpPr>
            <p:nvPr/>
          </p:nvSpPr>
          <p:spPr bwMode="auto">
            <a:xfrm>
              <a:off x="1520" y="3063"/>
              <a:ext cx="226" cy="2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noAutofit/>
            </a:bodyPr>
            <a:lstStyle/>
            <a:p>
              <a:r>
                <a:rPr lang="en-US" altLang="ko-KR" sz="1100" b="1">
                  <a:solidFill>
                    <a:srgbClr val="339933"/>
                  </a:solidFill>
                </a:rPr>
                <a:t>5.5</a:t>
              </a:r>
            </a:p>
          </p:txBody>
        </p:sp>
        <p:sp>
          <p:nvSpPr>
            <p:cNvPr id="183" name="Rectangle 116"/>
            <p:cNvSpPr>
              <a:spLocks noChangeArrowheads="1"/>
            </p:cNvSpPr>
            <p:nvPr/>
          </p:nvSpPr>
          <p:spPr bwMode="auto">
            <a:xfrm>
              <a:off x="327" y="1364"/>
              <a:ext cx="490" cy="196"/>
            </a:xfrm>
            <a:prstGeom prst="rect">
              <a:avLst/>
            </a:prstGeom>
            <a:solidFill>
              <a:srgbClr val="CCECFF"/>
            </a:solidFill>
            <a:ln w="9525" algn="ctr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 sz="2400"/>
            </a:p>
          </p:txBody>
        </p:sp>
        <p:sp>
          <p:nvSpPr>
            <p:cNvPr id="184" name="Rectangle 117"/>
            <p:cNvSpPr>
              <a:spLocks noChangeArrowheads="1"/>
            </p:cNvSpPr>
            <p:nvPr/>
          </p:nvSpPr>
          <p:spPr bwMode="auto">
            <a:xfrm>
              <a:off x="2245" y="1394"/>
              <a:ext cx="490" cy="196"/>
            </a:xfrm>
            <a:prstGeom prst="rect">
              <a:avLst/>
            </a:prstGeom>
            <a:solidFill>
              <a:srgbClr val="CCECFF"/>
            </a:solidFill>
            <a:ln w="9525" algn="ctr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 sz="2400"/>
            </a:p>
          </p:txBody>
        </p:sp>
        <p:sp>
          <p:nvSpPr>
            <p:cNvPr id="185" name="Rectangle 118"/>
            <p:cNvSpPr>
              <a:spLocks noChangeArrowheads="1"/>
            </p:cNvSpPr>
            <p:nvPr/>
          </p:nvSpPr>
          <p:spPr bwMode="auto">
            <a:xfrm>
              <a:off x="308" y="3106"/>
              <a:ext cx="490" cy="196"/>
            </a:xfrm>
            <a:prstGeom prst="rect">
              <a:avLst/>
            </a:prstGeom>
            <a:solidFill>
              <a:srgbClr val="CCECFF"/>
            </a:solidFill>
            <a:ln w="9525" algn="ctr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 sz="2400"/>
            </a:p>
          </p:txBody>
        </p:sp>
        <p:sp>
          <p:nvSpPr>
            <p:cNvPr id="186" name="Rectangle 119"/>
            <p:cNvSpPr>
              <a:spLocks noChangeArrowheads="1"/>
            </p:cNvSpPr>
            <p:nvPr/>
          </p:nvSpPr>
          <p:spPr bwMode="auto">
            <a:xfrm>
              <a:off x="2262" y="3093"/>
              <a:ext cx="490" cy="196"/>
            </a:xfrm>
            <a:prstGeom prst="rect">
              <a:avLst/>
            </a:prstGeom>
            <a:solidFill>
              <a:srgbClr val="CCECFF"/>
            </a:solidFill>
            <a:ln w="9525" algn="ctr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 sz="2400"/>
            </a:p>
          </p:txBody>
        </p:sp>
        <p:sp>
          <p:nvSpPr>
            <p:cNvPr id="187" name="Oval 120"/>
            <p:cNvSpPr>
              <a:spLocks noChangeArrowheads="1"/>
            </p:cNvSpPr>
            <p:nvPr/>
          </p:nvSpPr>
          <p:spPr bwMode="auto">
            <a:xfrm>
              <a:off x="730" y="1517"/>
              <a:ext cx="1591" cy="1602"/>
            </a:xfrm>
            <a:prstGeom prst="ellipse">
              <a:avLst/>
            </a:prstGeom>
            <a:noFill/>
            <a:ln w="28575" algn="ctr">
              <a:solidFill>
                <a:srgbClr val="339933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noAutofit/>
            </a:bodyPr>
            <a:lstStyle/>
            <a:p>
              <a:endParaRPr lang="ko-KR" altLang="en-US" sz="2400"/>
            </a:p>
          </p:txBody>
        </p:sp>
      </p:grpSp>
      <p:sp>
        <p:nvSpPr>
          <p:cNvPr id="196" name="Text Box 136"/>
          <p:cNvSpPr txBox="1">
            <a:spLocks noChangeArrowheads="1"/>
          </p:cNvSpPr>
          <p:nvPr/>
        </p:nvSpPr>
        <p:spPr bwMode="auto">
          <a:xfrm>
            <a:off x="6260856" y="4503647"/>
            <a:ext cx="409575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600" b="1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197" name="Text Box 137"/>
          <p:cNvSpPr txBox="1">
            <a:spLocks noChangeArrowheads="1"/>
          </p:cNvSpPr>
          <p:nvPr/>
        </p:nvSpPr>
        <p:spPr bwMode="auto">
          <a:xfrm>
            <a:off x="6265552" y="1239170"/>
            <a:ext cx="409575" cy="45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600" b="1" dirty="0">
                <a:solidFill>
                  <a:srgbClr val="FF0000"/>
                </a:solidFill>
              </a:rPr>
              <a:t>13</a:t>
            </a:r>
          </a:p>
        </p:txBody>
      </p:sp>
      <p:sp>
        <p:nvSpPr>
          <p:cNvPr id="198" name="Text Box 138"/>
          <p:cNvSpPr txBox="1">
            <a:spLocks noChangeArrowheads="1"/>
          </p:cNvSpPr>
          <p:nvPr/>
        </p:nvSpPr>
        <p:spPr bwMode="auto">
          <a:xfrm>
            <a:off x="2545143" y="1196752"/>
            <a:ext cx="514689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ko-KR" sz="1600" b="1" dirty="0">
                <a:solidFill>
                  <a:srgbClr val="FF0000"/>
                </a:solidFill>
              </a:rPr>
              <a:t>11</a:t>
            </a:r>
          </a:p>
        </p:txBody>
      </p:sp>
      <p:sp>
        <p:nvSpPr>
          <p:cNvPr id="199" name="Text Box 139"/>
          <p:cNvSpPr txBox="1">
            <a:spLocks noChangeArrowheads="1"/>
          </p:cNvSpPr>
          <p:nvPr/>
        </p:nvSpPr>
        <p:spPr bwMode="auto">
          <a:xfrm>
            <a:off x="2555685" y="4523433"/>
            <a:ext cx="409575" cy="45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600" b="1" dirty="0">
                <a:solidFill>
                  <a:srgbClr val="FF0000"/>
                </a:solidFill>
              </a:rPr>
              <a:t>9</a:t>
            </a:r>
          </a:p>
        </p:txBody>
      </p:sp>
      <p:grpSp>
        <p:nvGrpSpPr>
          <p:cNvPr id="200" name="그룹 199"/>
          <p:cNvGrpSpPr/>
          <p:nvPr/>
        </p:nvGrpSpPr>
        <p:grpSpPr>
          <a:xfrm>
            <a:off x="3332302" y="1196751"/>
            <a:ext cx="2716585" cy="3024337"/>
            <a:chOff x="-3376761" y="2179637"/>
            <a:chExt cx="2270125" cy="2527300"/>
          </a:xfrm>
        </p:grpSpPr>
        <p:sp>
          <p:nvSpPr>
            <p:cNvPr id="201" name="Oval 120"/>
            <p:cNvSpPr>
              <a:spLocks noChangeArrowheads="1"/>
            </p:cNvSpPr>
            <p:nvPr/>
          </p:nvSpPr>
          <p:spPr bwMode="auto">
            <a:xfrm>
              <a:off x="-1906736" y="4635500"/>
              <a:ext cx="71438" cy="71437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202" name="Line 121"/>
            <p:cNvSpPr>
              <a:spLocks noChangeShapeType="1"/>
            </p:cNvSpPr>
            <p:nvPr/>
          </p:nvSpPr>
          <p:spPr bwMode="auto">
            <a:xfrm flipH="1">
              <a:off x="-1849586" y="4287837"/>
              <a:ext cx="403225" cy="385763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203" name="Oval 122"/>
            <p:cNvSpPr>
              <a:spLocks noChangeArrowheads="1"/>
            </p:cNvSpPr>
            <p:nvPr/>
          </p:nvSpPr>
          <p:spPr bwMode="auto">
            <a:xfrm>
              <a:off x="-1478111" y="4254500"/>
              <a:ext cx="71438" cy="71437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204" name="Oval 123"/>
            <p:cNvSpPr>
              <a:spLocks noChangeArrowheads="1"/>
            </p:cNvSpPr>
            <p:nvPr/>
          </p:nvSpPr>
          <p:spPr bwMode="auto">
            <a:xfrm>
              <a:off x="-1178073" y="2898775"/>
              <a:ext cx="71437" cy="71437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205" name="Oval 124"/>
            <p:cNvSpPr>
              <a:spLocks noChangeArrowheads="1"/>
            </p:cNvSpPr>
            <p:nvPr/>
          </p:nvSpPr>
          <p:spPr bwMode="auto">
            <a:xfrm>
              <a:off x="-1622573" y="2179637"/>
              <a:ext cx="71437" cy="71438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206" name="Oval 125"/>
            <p:cNvSpPr>
              <a:spLocks noChangeArrowheads="1"/>
            </p:cNvSpPr>
            <p:nvPr/>
          </p:nvSpPr>
          <p:spPr bwMode="auto">
            <a:xfrm>
              <a:off x="-3087836" y="2408237"/>
              <a:ext cx="71438" cy="71438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207" name="Oval 126"/>
            <p:cNvSpPr>
              <a:spLocks noChangeArrowheads="1"/>
            </p:cNvSpPr>
            <p:nvPr/>
          </p:nvSpPr>
          <p:spPr bwMode="auto">
            <a:xfrm>
              <a:off x="-3376761" y="3101975"/>
              <a:ext cx="71438" cy="71437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208" name="Oval 127"/>
            <p:cNvSpPr>
              <a:spLocks noChangeArrowheads="1"/>
            </p:cNvSpPr>
            <p:nvPr/>
          </p:nvSpPr>
          <p:spPr bwMode="auto">
            <a:xfrm>
              <a:off x="-3364061" y="4216400"/>
              <a:ext cx="71438" cy="71437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209" name="Oval 128"/>
            <p:cNvSpPr>
              <a:spLocks noChangeArrowheads="1"/>
            </p:cNvSpPr>
            <p:nvPr/>
          </p:nvSpPr>
          <p:spPr bwMode="auto">
            <a:xfrm>
              <a:off x="-2800498" y="4386262"/>
              <a:ext cx="71437" cy="71438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210" name="Line 129"/>
            <p:cNvSpPr>
              <a:spLocks noChangeShapeType="1"/>
            </p:cNvSpPr>
            <p:nvPr/>
          </p:nvSpPr>
          <p:spPr bwMode="auto">
            <a:xfrm flipH="1">
              <a:off x="-1444773" y="2932112"/>
              <a:ext cx="311150" cy="1368425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211" name="Line 130"/>
            <p:cNvSpPr>
              <a:spLocks noChangeShapeType="1"/>
            </p:cNvSpPr>
            <p:nvPr/>
          </p:nvSpPr>
          <p:spPr bwMode="auto">
            <a:xfrm>
              <a:off x="-1589236" y="2212975"/>
              <a:ext cx="454025" cy="733425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212" name="Line 131"/>
            <p:cNvSpPr>
              <a:spLocks noChangeShapeType="1"/>
            </p:cNvSpPr>
            <p:nvPr/>
          </p:nvSpPr>
          <p:spPr bwMode="auto">
            <a:xfrm flipV="1">
              <a:off x="-3060848" y="2212975"/>
              <a:ext cx="1471612" cy="22066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213" name="Line 132"/>
            <p:cNvSpPr>
              <a:spLocks noChangeShapeType="1"/>
            </p:cNvSpPr>
            <p:nvPr/>
          </p:nvSpPr>
          <p:spPr bwMode="auto">
            <a:xfrm flipH="1">
              <a:off x="-3341836" y="2433637"/>
              <a:ext cx="292100" cy="708025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214" name="Line 133"/>
            <p:cNvSpPr>
              <a:spLocks noChangeShapeType="1"/>
            </p:cNvSpPr>
            <p:nvPr/>
          </p:nvSpPr>
          <p:spPr bwMode="auto">
            <a:xfrm>
              <a:off x="-3341836" y="3128962"/>
              <a:ext cx="23813" cy="1133475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215" name="Line 134"/>
            <p:cNvSpPr>
              <a:spLocks noChangeShapeType="1"/>
            </p:cNvSpPr>
            <p:nvPr/>
          </p:nvSpPr>
          <p:spPr bwMode="auto">
            <a:xfrm>
              <a:off x="-3318023" y="4262437"/>
              <a:ext cx="561975" cy="15875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216" name="Line 135"/>
            <p:cNvSpPr>
              <a:spLocks noChangeShapeType="1"/>
            </p:cNvSpPr>
            <p:nvPr/>
          </p:nvSpPr>
          <p:spPr bwMode="auto">
            <a:xfrm>
              <a:off x="-2744936" y="4433887"/>
              <a:ext cx="828675" cy="231775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75002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80" name="AutoShape 36"/>
          <p:cNvSpPr>
            <a:spLocks noChangeArrowheads="1"/>
          </p:cNvSpPr>
          <p:nvPr/>
        </p:nvSpPr>
        <p:spPr bwMode="auto">
          <a:xfrm>
            <a:off x="7907338" y="25400"/>
            <a:ext cx="1223962" cy="287338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lnSpc>
                <a:spcPct val="100000"/>
              </a:lnSpc>
            </a:pPr>
            <a:r>
              <a:rPr lang="en-US" altLang="ko-KR" sz="1600">
                <a:solidFill>
                  <a:schemeClr val="tx2"/>
                </a:solidFill>
                <a:latin typeface="HY얕은샘물M" pitchFamily="18" charset="-127"/>
                <a:ea typeface="HY얕은샘물M" pitchFamily="18" charset="-127"/>
              </a:rPr>
              <a:t>Ⅰ. </a:t>
            </a:r>
            <a:r>
              <a:rPr lang="ko-KR" altLang="en-US" sz="1600">
                <a:solidFill>
                  <a:schemeClr val="tx2"/>
                </a:solidFill>
                <a:latin typeface="HY얕은샘물M" pitchFamily="18" charset="-127"/>
                <a:ea typeface="HY얕은샘물M" pitchFamily="18" charset="-127"/>
              </a:rPr>
              <a:t>혁신 점화하기</a:t>
            </a:r>
          </a:p>
        </p:txBody>
      </p:sp>
      <p:sp>
        <p:nvSpPr>
          <p:cNvPr id="8" name="제목 1"/>
          <p:cNvSpPr txBox="1">
            <a:spLocks/>
          </p:cNvSpPr>
          <p:nvPr/>
        </p:nvSpPr>
        <p:spPr>
          <a:xfrm>
            <a:off x="827584" y="274638"/>
            <a:ext cx="8087816" cy="706090"/>
          </a:xfrm>
          <a:prstGeom prst="rect">
            <a:avLst/>
          </a:prstGeom>
        </p:spPr>
        <p:txBody>
          <a:bodyPr/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r>
              <a:rPr lang="en-US" altLang="ko-KR" dirty="0" smtClean="0"/>
              <a:t>[</a:t>
            </a:r>
            <a:r>
              <a:rPr lang="ko-KR" altLang="en-US" dirty="0" smtClean="0"/>
              <a:t>활동</a:t>
            </a:r>
            <a:r>
              <a:rPr lang="en-US" altLang="ko-KR" dirty="0" smtClean="0"/>
              <a:t>] </a:t>
            </a:r>
            <a:r>
              <a:rPr lang="ko-KR" altLang="en-US" dirty="0" smtClean="0"/>
              <a:t>나의 </a:t>
            </a:r>
            <a:r>
              <a:rPr lang="ko-KR" altLang="en-US" dirty="0" err="1" smtClean="0"/>
              <a:t>인큐베이팅</a:t>
            </a:r>
            <a:r>
              <a:rPr lang="ko-KR" altLang="en-US" dirty="0" smtClean="0"/>
              <a:t> 스타일 찾기</a:t>
            </a:r>
            <a:endParaRPr lang="ko-KR" altLang="en-US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444500" y="1109825"/>
            <a:ext cx="184731" cy="26161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ko-KR" altLang="en-US" sz="1100">
              <a:latin typeface="+mn-ea"/>
            </a:endParaRPr>
          </a:p>
        </p:txBody>
      </p:sp>
      <p:sp>
        <p:nvSpPr>
          <p:cNvPr id="16" name="양쪽 모서리가 둥근 사각형 15"/>
          <p:cNvSpPr/>
          <p:nvPr/>
        </p:nvSpPr>
        <p:spPr>
          <a:xfrm>
            <a:off x="287524" y="1988840"/>
            <a:ext cx="8568952" cy="4464496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590872" y="2826795"/>
            <a:ext cx="8013576" cy="34442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1pPr>
            <a:lvl2pPr marL="4572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2pPr>
            <a:lvl3pPr marL="9144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3pPr>
            <a:lvl4pPr marL="13716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4pPr>
            <a:lvl5pPr marL="18288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latinLnBrk="0">
              <a:lnSpc>
                <a:spcPct val="110000"/>
              </a:lnSpc>
              <a:buFont typeface="Wingdings" pitchFamily="2" charset="2"/>
              <a:buChar char="§"/>
            </a:pPr>
            <a:r>
              <a:rPr lang="ko-KR" altLang="en-US" sz="1800" dirty="0" smtClean="0"/>
              <a:t>팀에서 각자가 원하는 </a:t>
            </a:r>
            <a:r>
              <a:rPr lang="ko-KR" altLang="en-US" sz="1800" dirty="0" err="1" smtClean="0"/>
              <a:t>인큐베이팅</a:t>
            </a:r>
            <a:r>
              <a:rPr lang="ko-KR" altLang="en-US" sz="1800" dirty="0" smtClean="0"/>
              <a:t> 스타일과 자신의 </a:t>
            </a:r>
            <a:r>
              <a:rPr lang="ko-KR" altLang="en-US" sz="1800" dirty="0" err="1" smtClean="0"/>
              <a:t>인큐베이팅</a:t>
            </a:r>
            <a:r>
              <a:rPr lang="ko-KR" altLang="en-US" sz="1800" dirty="0" smtClean="0"/>
              <a:t> 스타일을 소개합니다</a:t>
            </a:r>
            <a:r>
              <a:rPr lang="en-US" altLang="ko-KR" sz="1800" dirty="0" smtClean="0"/>
              <a:t>.</a:t>
            </a:r>
          </a:p>
          <a:p>
            <a:pPr marL="285750" indent="-285750" latinLnBrk="0">
              <a:lnSpc>
                <a:spcPct val="110000"/>
              </a:lnSpc>
              <a:buFont typeface="Wingdings" pitchFamily="2" charset="2"/>
              <a:buChar char="§"/>
            </a:pPr>
            <a:endParaRPr lang="en-US" altLang="ko-KR" sz="1800" dirty="0"/>
          </a:p>
          <a:p>
            <a:pPr marL="285750" indent="-285750" latinLnBrk="0">
              <a:lnSpc>
                <a:spcPct val="110000"/>
              </a:lnSpc>
              <a:buFont typeface="Wingdings" pitchFamily="2" charset="2"/>
              <a:buChar char="§"/>
            </a:pPr>
            <a:r>
              <a:rPr lang="ko-KR" altLang="en-US" sz="1800" dirty="0" smtClean="0"/>
              <a:t>자신의 </a:t>
            </a:r>
            <a:r>
              <a:rPr lang="ko-KR" altLang="en-US" sz="1800" dirty="0" err="1" smtClean="0"/>
              <a:t>인큐베이팅</a:t>
            </a:r>
            <a:r>
              <a:rPr lang="ko-KR" altLang="en-US" sz="1800" dirty="0" smtClean="0"/>
              <a:t> 스타일의 장점과 </a:t>
            </a:r>
            <a:r>
              <a:rPr lang="en-US" altLang="ko-KR" sz="1800" dirty="0" smtClean="0"/>
              <a:t/>
            </a:r>
            <a:br>
              <a:rPr lang="en-US" altLang="ko-KR" sz="1800" dirty="0" smtClean="0"/>
            </a:br>
            <a:r>
              <a:rPr lang="ko-KR" altLang="en-US" sz="1800" dirty="0" smtClean="0"/>
              <a:t>보완할 점을 이야기합니다</a:t>
            </a:r>
            <a:r>
              <a:rPr lang="en-US" altLang="ko-KR" sz="1800" dirty="0" smtClean="0"/>
              <a:t>.</a:t>
            </a:r>
          </a:p>
          <a:p>
            <a:pPr marL="285750" indent="-285750" latinLnBrk="0">
              <a:lnSpc>
                <a:spcPct val="110000"/>
              </a:lnSpc>
              <a:buFont typeface="Wingdings" pitchFamily="2" charset="2"/>
              <a:buChar char="§"/>
            </a:pPr>
            <a:endParaRPr lang="en-US" altLang="ko-KR" sz="1800" dirty="0"/>
          </a:p>
          <a:p>
            <a:pPr marL="285750" indent="-285750" latinLnBrk="0">
              <a:lnSpc>
                <a:spcPct val="110000"/>
              </a:lnSpc>
              <a:buFont typeface="Wingdings" pitchFamily="2" charset="2"/>
              <a:buChar char="§"/>
            </a:pPr>
            <a:r>
              <a:rPr lang="ko-KR" altLang="en-US" sz="1800" dirty="0" smtClean="0"/>
              <a:t>인상 깊은 발표자를 선정하여 </a:t>
            </a:r>
            <a:r>
              <a:rPr lang="en-US" altLang="ko-KR" sz="1800" dirty="0" smtClean="0"/>
              <a:t/>
            </a:r>
            <a:br>
              <a:rPr lang="en-US" altLang="ko-KR" sz="1800" dirty="0" smtClean="0"/>
            </a:br>
            <a:r>
              <a:rPr lang="ko-KR" altLang="en-US" sz="1800" dirty="0" smtClean="0"/>
              <a:t>팀을 대표로 발표를 합니다</a:t>
            </a:r>
            <a:r>
              <a:rPr lang="en-US" altLang="ko-KR" sz="1800" dirty="0" smtClean="0"/>
              <a:t>.</a:t>
            </a:r>
            <a:endParaRPr lang="en-US" altLang="ko-KR" sz="1800" dirty="0"/>
          </a:p>
        </p:txBody>
      </p:sp>
      <p:sp>
        <p:nvSpPr>
          <p:cNvPr id="18" name="양쪽 모서리가 둥근 사각형 17"/>
          <p:cNvSpPr/>
          <p:nvPr/>
        </p:nvSpPr>
        <p:spPr>
          <a:xfrm>
            <a:off x="294714" y="1988840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>
                <a:solidFill>
                  <a:schemeClr val="tx1"/>
                </a:solidFill>
              </a:rPr>
              <a:t>STEP 3.</a:t>
            </a:r>
            <a:endParaRPr lang="ko-KR" altLang="en-US" sz="2800" b="1" dirty="0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327272" y="1988840"/>
            <a:ext cx="1478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/>
              <a:t>소요시간 </a:t>
            </a:r>
            <a:r>
              <a:rPr lang="en-US" altLang="ko-KR" sz="1400" b="1" dirty="0" smtClean="0"/>
              <a:t>:</a:t>
            </a:r>
            <a:r>
              <a:rPr lang="ko-KR" altLang="en-US" sz="1400" b="1" dirty="0"/>
              <a:t> </a:t>
            </a:r>
            <a:r>
              <a:rPr lang="en-US" altLang="ko-KR" sz="1400" b="1" dirty="0" smtClean="0"/>
              <a:t>15min</a:t>
            </a:r>
            <a:endParaRPr lang="en-US" sz="1400" b="1" dirty="0"/>
          </a:p>
        </p:txBody>
      </p:sp>
      <p:pic>
        <p:nvPicPr>
          <p:cNvPr id="20" name="Picture 2" descr="C:\Users\위현진\AppData\Local\Microsoft\Windows\Temporary Internet Files\Content.IE5\QXLNBWJK\MC900433921[1].png">
            <a:hlinkClick r:id="rId3" action="ppaction://program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522" y="1782316"/>
            <a:ext cx="638572" cy="63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6537" y="3783781"/>
            <a:ext cx="3379774" cy="2487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849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[</a:t>
            </a:r>
            <a:r>
              <a:rPr lang="ko-KR" altLang="en-US" dirty="0" smtClean="0"/>
              <a:t>활동</a:t>
            </a:r>
            <a:r>
              <a:rPr lang="en-US" altLang="ko-KR" dirty="0" smtClean="0"/>
              <a:t>] </a:t>
            </a:r>
            <a:r>
              <a:rPr lang="ko-KR" altLang="en-US" dirty="0" smtClean="0"/>
              <a:t>나의 </a:t>
            </a:r>
            <a:r>
              <a:rPr lang="ko-KR" altLang="en-US" dirty="0" err="1" smtClean="0"/>
              <a:t>인큐베이팅</a:t>
            </a:r>
            <a:r>
              <a:rPr lang="ko-KR" altLang="en-US" dirty="0" smtClean="0"/>
              <a:t> 스타일 찾기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67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26" name="Picture 4" descr="8대역할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109663"/>
            <a:ext cx="6551613" cy="534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Rectangle 7"/>
          <p:cNvSpPr>
            <a:spLocks noChangeArrowheads="1"/>
          </p:cNvSpPr>
          <p:nvPr/>
        </p:nvSpPr>
        <p:spPr bwMode="auto">
          <a:xfrm>
            <a:off x="4167287" y="4830763"/>
            <a:ext cx="720725" cy="431800"/>
          </a:xfrm>
          <a:prstGeom prst="rect">
            <a:avLst/>
          </a:prstGeom>
          <a:solidFill>
            <a:srgbClr val="CC0000"/>
          </a:solidFill>
          <a:ln w="9525" algn="ctr">
            <a:solidFill>
              <a:srgbClr val="B2B2B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 anchorCtr="1"/>
          <a:lstStyle/>
          <a:p>
            <a:pPr algn="ctr">
              <a:lnSpc>
                <a:spcPct val="100000"/>
              </a:lnSpc>
            </a:pPr>
            <a:r>
              <a:rPr lang="ko-KR" altLang="en-US" sz="1600" b="1">
                <a:solidFill>
                  <a:schemeClr val="bg1"/>
                </a:solidFill>
              </a:rPr>
              <a:t>분석가</a:t>
            </a:r>
          </a:p>
        </p:txBody>
      </p:sp>
      <p:sp>
        <p:nvSpPr>
          <p:cNvPr id="38" name="Rectangle 8"/>
          <p:cNvSpPr>
            <a:spLocks noChangeArrowheads="1"/>
          </p:cNvSpPr>
          <p:nvPr/>
        </p:nvSpPr>
        <p:spPr bwMode="auto">
          <a:xfrm>
            <a:off x="5843687" y="4830763"/>
            <a:ext cx="720725" cy="431800"/>
          </a:xfrm>
          <a:prstGeom prst="rect">
            <a:avLst/>
          </a:prstGeom>
          <a:solidFill>
            <a:srgbClr val="CC0000"/>
          </a:solidFill>
          <a:ln w="9525" algn="ctr">
            <a:solidFill>
              <a:srgbClr val="B2B2B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 anchorCtr="1"/>
          <a:lstStyle/>
          <a:p>
            <a:pPr algn="ctr">
              <a:lnSpc>
                <a:spcPct val="100000"/>
              </a:lnSpc>
            </a:pPr>
            <a:r>
              <a:rPr lang="ko-KR" altLang="en-US" sz="1600" b="1">
                <a:solidFill>
                  <a:schemeClr val="bg1"/>
                </a:solidFill>
              </a:rPr>
              <a:t>감독자</a:t>
            </a:r>
          </a:p>
        </p:txBody>
      </p:sp>
      <p:sp>
        <p:nvSpPr>
          <p:cNvPr id="43" name="Text Box 23"/>
          <p:cNvSpPr txBox="1">
            <a:spLocks noChangeArrowheads="1"/>
          </p:cNvSpPr>
          <p:nvPr/>
        </p:nvSpPr>
        <p:spPr bwMode="auto">
          <a:xfrm>
            <a:off x="461739" y="2101751"/>
            <a:ext cx="130035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ko-KR" sz="1800" dirty="0">
                <a:latin typeface="+mj-ea"/>
                <a:ea typeface="+mj-ea"/>
              </a:rPr>
              <a:t>‘</a:t>
            </a:r>
            <a:r>
              <a:rPr lang="ko-KR" altLang="en-US" sz="1800" dirty="0" err="1">
                <a:latin typeface="+mj-ea"/>
                <a:ea typeface="+mj-ea"/>
              </a:rPr>
              <a:t>변혁추진자</a:t>
            </a:r>
            <a:r>
              <a:rPr lang="ko-KR" altLang="en-US" sz="1800" dirty="0">
                <a:latin typeface="+mj-ea"/>
                <a:ea typeface="+mj-ea"/>
              </a:rPr>
              <a:t>’</a:t>
            </a:r>
          </a:p>
          <a:p>
            <a:pPr>
              <a:lnSpc>
                <a:spcPct val="100000"/>
              </a:lnSpc>
            </a:pPr>
            <a:r>
              <a:rPr lang="ko-KR" altLang="en-US" sz="1800" dirty="0" err="1">
                <a:latin typeface="+mj-ea"/>
                <a:ea typeface="+mj-ea"/>
              </a:rPr>
              <a:t>로서의</a:t>
            </a:r>
            <a:r>
              <a:rPr lang="ko-KR" altLang="en-US" sz="1800" dirty="0">
                <a:latin typeface="+mj-ea"/>
                <a:ea typeface="+mj-ea"/>
              </a:rPr>
              <a:t> 역할</a:t>
            </a:r>
          </a:p>
        </p:txBody>
      </p:sp>
      <p:sp>
        <p:nvSpPr>
          <p:cNvPr id="44" name="Text Box 24"/>
          <p:cNvSpPr txBox="1">
            <a:spLocks noChangeArrowheads="1"/>
          </p:cNvSpPr>
          <p:nvPr/>
        </p:nvSpPr>
        <p:spPr bwMode="auto">
          <a:xfrm>
            <a:off x="480789" y="4740176"/>
            <a:ext cx="126989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ko-KR" sz="1800">
                <a:latin typeface="+mj-ea"/>
                <a:ea typeface="+mj-ea"/>
              </a:rPr>
              <a:t>‘</a:t>
            </a:r>
            <a:r>
              <a:rPr lang="ko-KR" altLang="en-US" sz="1800">
                <a:latin typeface="+mj-ea"/>
                <a:ea typeface="+mj-ea"/>
              </a:rPr>
              <a:t>관리자’</a:t>
            </a:r>
          </a:p>
          <a:p>
            <a:pPr>
              <a:lnSpc>
                <a:spcPct val="100000"/>
              </a:lnSpc>
            </a:pPr>
            <a:r>
              <a:rPr lang="ko-KR" altLang="en-US" sz="1800">
                <a:latin typeface="+mj-ea"/>
                <a:ea typeface="+mj-ea"/>
              </a:rPr>
              <a:t>로서의 역할</a:t>
            </a:r>
          </a:p>
        </p:txBody>
      </p:sp>
      <p:sp>
        <p:nvSpPr>
          <p:cNvPr id="45" name="AutoShape 21"/>
          <p:cNvSpPr>
            <a:spLocks/>
          </p:cNvSpPr>
          <p:nvPr/>
        </p:nvSpPr>
        <p:spPr bwMode="auto">
          <a:xfrm>
            <a:off x="1836514" y="1412776"/>
            <a:ext cx="503238" cy="2016125"/>
          </a:xfrm>
          <a:prstGeom prst="leftBrace">
            <a:avLst>
              <a:gd name="adj1" fmla="val 33386"/>
              <a:gd name="adj2" fmla="val 50000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anchor="ctr">
            <a:noAutofit/>
          </a:bodyPr>
          <a:lstStyle/>
          <a:p>
            <a:endParaRPr lang="ko-KR" altLang="en-US"/>
          </a:p>
        </p:txBody>
      </p:sp>
      <p:sp>
        <p:nvSpPr>
          <p:cNvPr id="46" name="AutoShape 22"/>
          <p:cNvSpPr>
            <a:spLocks/>
          </p:cNvSpPr>
          <p:nvPr/>
        </p:nvSpPr>
        <p:spPr bwMode="auto">
          <a:xfrm>
            <a:off x="1836514" y="4078188"/>
            <a:ext cx="503238" cy="1870075"/>
          </a:xfrm>
          <a:prstGeom prst="leftBrace">
            <a:avLst>
              <a:gd name="adj1" fmla="val 30967"/>
              <a:gd name="adj2" fmla="val 50000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anchor="ctr">
            <a:noAutofit/>
          </a:bodyPr>
          <a:lstStyle/>
          <a:p>
            <a:endParaRPr lang="ko-KR" altLang="en-US"/>
          </a:p>
        </p:txBody>
      </p:sp>
      <p:pic>
        <p:nvPicPr>
          <p:cNvPr id="47" name="Picture 13" descr="100780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874" y="2703985"/>
            <a:ext cx="1213125" cy="73902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14" descr="200146105-00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7485" y="4097037"/>
            <a:ext cx="1213125" cy="733726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16" descr="1009378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874" y="4078188"/>
            <a:ext cx="1213125" cy="751473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Rectangle 5"/>
          <p:cNvSpPr>
            <a:spLocks noChangeArrowheads="1"/>
          </p:cNvSpPr>
          <p:nvPr/>
        </p:nvSpPr>
        <p:spPr bwMode="auto">
          <a:xfrm>
            <a:off x="4072073" y="2211224"/>
            <a:ext cx="720725" cy="465927"/>
          </a:xfrm>
          <a:prstGeom prst="rect">
            <a:avLst/>
          </a:prstGeom>
          <a:solidFill>
            <a:srgbClr val="CC0000"/>
          </a:solidFill>
          <a:ln w="9525" algn="ctr">
            <a:solidFill>
              <a:srgbClr val="B2B2B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 anchorCtr="1"/>
          <a:lstStyle/>
          <a:p>
            <a:pPr algn="ctr">
              <a:lnSpc>
                <a:spcPct val="100000"/>
              </a:lnSpc>
            </a:pPr>
            <a:r>
              <a:rPr lang="ko-KR" altLang="en-US" sz="1600" b="1" dirty="0">
                <a:solidFill>
                  <a:schemeClr val="bg1"/>
                </a:solidFill>
              </a:rPr>
              <a:t>동기</a:t>
            </a:r>
          </a:p>
          <a:p>
            <a:pPr algn="ctr">
              <a:lnSpc>
                <a:spcPct val="100000"/>
              </a:lnSpc>
            </a:pPr>
            <a:r>
              <a:rPr lang="ko-KR" altLang="en-US" sz="1600" b="1" dirty="0">
                <a:solidFill>
                  <a:schemeClr val="bg1"/>
                </a:solidFill>
              </a:rPr>
              <a:t>부여자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7486" y="2700338"/>
            <a:ext cx="1213125" cy="728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2" name="Rectangle 6"/>
          <p:cNvSpPr>
            <a:spLocks noChangeArrowheads="1"/>
          </p:cNvSpPr>
          <p:nvPr/>
        </p:nvSpPr>
        <p:spPr bwMode="auto">
          <a:xfrm>
            <a:off x="5786537" y="2238057"/>
            <a:ext cx="720725" cy="465927"/>
          </a:xfrm>
          <a:prstGeom prst="rect">
            <a:avLst/>
          </a:prstGeom>
          <a:solidFill>
            <a:srgbClr val="CC0000"/>
          </a:solidFill>
          <a:ln w="9525" algn="ctr">
            <a:solidFill>
              <a:srgbClr val="B2B2B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 anchorCtr="1"/>
          <a:lstStyle/>
          <a:p>
            <a:pPr algn="ctr">
              <a:lnSpc>
                <a:spcPct val="100000"/>
              </a:lnSpc>
            </a:pPr>
            <a:r>
              <a:rPr lang="ko-KR" altLang="en-US" sz="1600" b="1" dirty="0">
                <a:solidFill>
                  <a:schemeClr val="bg1"/>
                </a:solidFill>
              </a:rPr>
              <a:t>비전</a:t>
            </a:r>
          </a:p>
          <a:p>
            <a:pPr algn="ctr">
              <a:lnSpc>
                <a:spcPct val="100000"/>
              </a:lnSpc>
            </a:pPr>
            <a:r>
              <a:rPr lang="ko-KR" altLang="en-US" sz="1600" b="1" dirty="0" err="1">
                <a:solidFill>
                  <a:schemeClr val="bg1"/>
                </a:solidFill>
              </a:rPr>
              <a:t>정립자</a:t>
            </a:r>
            <a:endParaRPr lang="ko-KR" altLang="en-US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041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텍스트 개체 틀 7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68</a:t>
            </a:fld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1511796" y="1124744"/>
            <a:ext cx="6120408" cy="4199163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b="1" dirty="0"/>
              <a:t>"</a:t>
            </a:r>
            <a:r>
              <a:rPr lang="ko-KR" altLang="en-US" b="1" dirty="0"/>
              <a:t>아들아</a:t>
            </a:r>
            <a:r>
              <a:rPr lang="en-US" altLang="ko-KR" b="1" dirty="0"/>
              <a:t>, </a:t>
            </a:r>
            <a:r>
              <a:rPr lang="ko-KR" altLang="en-US" b="1" dirty="0"/>
              <a:t>배는 결을 타야 쓴다</a:t>
            </a:r>
            <a:r>
              <a:rPr lang="en-US" altLang="ko-KR" b="1" dirty="0"/>
              <a:t>. </a:t>
            </a:r>
            <a:endParaRPr lang="en-US" altLang="ko-KR" b="1" dirty="0" smtClean="0"/>
          </a:p>
          <a:p>
            <a:pPr algn="ctr">
              <a:lnSpc>
                <a:spcPct val="150000"/>
              </a:lnSpc>
            </a:pPr>
            <a:r>
              <a:rPr lang="ko-KR" altLang="en-US" b="1" dirty="0" smtClean="0"/>
              <a:t>그래야 </a:t>
            </a:r>
            <a:r>
              <a:rPr lang="ko-KR" altLang="en-US" b="1" dirty="0"/>
              <a:t>안 </a:t>
            </a:r>
            <a:r>
              <a:rPr lang="ko-KR" altLang="en-US" b="1" dirty="0" err="1"/>
              <a:t>까파진다</a:t>
            </a:r>
            <a:r>
              <a:rPr lang="en-US" altLang="ko-KR" b="1" dirty="0"/>
              <a:t>. </a:t>
            </a:r>
            <a:endParaRPr lang="en-US" altLang="ko-KR" b="1" dirty="0" smtClean="0"/>
          </a:p>
          <a:p>
            <a:pPr algn="ctr">
              <a:lnSpc>
                <a:spcPct val="150000"/>
              </a:lnSpc>
            </a:pPr>
            <a:r>
              <a:rPr lang="ko-KR" altLang="en-US" b="1" dirty="0" smtClean="0"/>
              <a:t>아무리 </a:t>
            </a:r>
            <a:r>
              <a:rPr lang="ko-KR" altLang="en-US" b="1" dirty="0"/>
              <a:t>큰 뉘라도 결을 타는 배는 못 </a:t>
            </a:r>
            <a:r>
              <a:rPr lang="ko-KR" altLang="en-US" b="1" dirty="0" err="1"/>
              <a:t>까파뜨리니라</a:t>
            </a:r>
            <a:r>
              <a:rPr lang="en-US" altLang="ko-KR" b="1" dirty="0"/>
              <a:t>. </a:t>
            </a:r>
            <a:endParaRPr lang="en-US" altLang="ko-KR" b="1" dirty="0" smtClean="0"/>
          </a:p>
          <a:p>
            <a:pPr algn="ctr">
              <a:lnSpc>
                <a:spcPct val="150000"/>
              </a:lnSpc>
            </a:pPr>
            <a:r>
              <a:rPr lang="ko-KR" altLang="en-US" b="1" dirty="0" smtClean="0"/>
              <a:t>그러니 </a:t>
            </a:r>
            <a:r>
              <a:rPr lang="ko-KR" altLang="en-US" b="1" dirty="0"/>
              <a:t>결을 타고 올랐다 결을 타고 내려와야 하느니라</a:t>
            </a:r>
            <a:r>
              <a:rPr lang="en-US" altLang="ko-KR" b="1" dirty="0"/>
              <a:t>. </a:t>
            </a:r>
            <a:endParaRPr lang="en-US" altLang="ko-KR" b="1" dirty="0" smtClean="0"/>
          </a:p>
          <a:p>
            <a:pPr algn="ctr">
              <a:lnSpc>
                <a:spcPct val="150000"/>
              </a:lnSpc>
            </a:pPr>
            <a:r>
              <a:rPr lang="ko-KR" altLang="en-US" b="1" dirty="0" smtClean="0"/>
              <a:t>그것이 </a:t>
            </a:r>
            <a:r>
              <a:rPr lang="ko-KR" altLang="en-US" b="1" dirty="0"/>
              <a:t>배의 이치고 세상살이의 이치니라</a:t>
            </a:r>
            <a:r>
              <a:rPr lang="en-US" altLang="ko-KR" b="1" dirty="0"/>
              <a:t>. </a:t>
            </a:r>
            <a:endParaRPr lang="en-US" altLang="ko-KR" b="1" dirty="0" smtClean="0"/>
          </a:p>
          <a:p>
            <a:pPr algn="ctr">
              <a:lnSpc>
                <a:spcPct val="150000"/>
              </a:lnSpc>
            </a:pPr>
            <a:r>
              <a:rPr lang="ko-KR" altLang="en-US" b="1" dirty="0" err="1" smtClean="0"/>
              <a:t>알었지야</a:t>
            </a:r>
            <a:r>
              <a:rPr lang="en-US" altLang="ko-KR" b="1" dirty="0"/>
              <a:t>, </a:t>
            </a:r>
            <a:r>
              <a:rPr lang="ko-KR" altLang="en-US" b="1" dirty="0"/>
              <a:t>아들아</a:t>
            </a:r>
            <a:r>
              <a:rPr lang="en-US" altLang="ko-KR" b="1" dirty="0"/>
              <a:t>. </a:t>
            </a:r>
            <a:endParaRPr lang="en-US" altLang="ko-KR" b="1" dirty="0" smtClean="0"/>
          </a:p>
          <a:p>
            <a:pPr algn="ctr">
              <a:lnSpc>
                <a:spcPct val="150000"/>
              </a:lnSpc>
            </a:pPr>
            <a:r>
              <a:rPr lang="ko-KR" altLang="en-US" b="1" dirty="0" smtClean="0"/>
              <a:t>한 년 </a:t>
            </a:r>
            <a:r>
              <a:rPr lang="ko-KR" altLang="en-US" b="1" dirty="0"/>
              <a:t>결대로 </a:t>
            </a:r>
            <a:r>
              <a:rPr lang="ko-KR" altLang="en-US" b="1" dirty="0" err="1"/>
              <a:t>살어야</a:t>
            </a:r>
            <a:r>
              <a:rPr lang="ko-KR" altLang="en-US" b="1" dirty="0"/>
              <a:t> 쓴다</a:t>
            </a:r>
            <a:r>
              <a:rPr lang="en-US" altLang="ko-KR" b="1" dirty="0"/>
              <a:t>. </a:t>
            </a:r>
            <a:endParaRPr lang="en-US" altLang="ko-KR" b="1" dirty="0" smtClean="0"/>
          </a:p>
          <a:p>
            <a:pPr algn="ctr">
              <a:lnSpc>
                <a:spcPct val="150000"/>
              </a:lnSpc>
            </a:pPr>
            <a:r>
              <a:rPr lang="ko-KR" altLang="en-US" b="1" dirty="0" err="1" smtClean="0"/>
              <a:t>멩심해라이</a:t>
            </a:r>
            <a:r>
              <a:rPr lang="en-US" altLang="ko-KR" b="1" dirty="0"/>
              <a:t>."</a:t>
            </a:r>
          </a:p>
          <a:p>
            <a:pPr algn="ctr">
              <a:lnSpc>
                <a:spcPct val="150000"/>
              </a:lnSpc>
            </a:pPr>
            <a:endParaRPr lang="en-US" altLang="ko-KR" b="1" dirty="0"/>
          </a:p>
          <a:p>
            <a:pPr algn="ctr">
              <a:lnSpc>
                <a:spcPct val="150000"/>
              </a:lnSpc>
            </a:pPr>
            <a:r>
              <a:rPr lang="en-US" altLang="ko-KR" b="1" dirty="0"/>
              <a:t>- </a:t>
            </a:r>
            <a:r>
              <a:rPr lang="ko-KR" altLang="en-US" b="1" dirty="0"/>
              <a:t>소설 </a:t>
            </a:r>
            <a:r>
              <a:rPr lang="en-US" altLang="ko-KR" b="1" dirty="0"/>
              <a:t>&lt;</a:t>
            </a:r>
            <a:r>
              <a:rPr lang="ko-KR" altLang="en-US" b="1" dirty="0"/>
              <a:t>결</a:t>
            </a:r>
            <a:r>
              <a:rPr lang="en-US" altLang="ko-KR" b="1" dirty="0"/>
              <a:t>&gt; </a:t>
            </a:r>
            <a:r>
              <a:rPr lang="ko-KR" altLang="en-US" b="1" dirty="0"/>
              <a:t>중에서</a:t>
            </a:r>
          </a:p>
        </p:txBody>
      </p:sp>
    </p:spTree>
    <p:extLst>
      <p:ext uri="{BB962C8B-B14F-4D97-AF65-F5344CB8AC3E}">
        <p14:creationId xmlns:p14="http://schemas.microsoft.com/office/powerpoint/2010/main" val="557530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인큐베이팅</a:t>
            </a:r>
            <a:r>
              <a:rPr lang="ko-KR" altLang="en-US" dirty="0"/>
              <a:t> 프로세스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69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aphicFrame>
        <p:nvGraphicFramePr>
          <p:cNvPr id="5" name="다이어그램 4"/>
          <p:cNvGraphicFramePr/>
          <p:nvPr>
            <p:extLst>
              <p:ext uri="{D42A27DB-BD31-4B8C-83A1-F6EECF244321}">
                <p14:modId xmlns:p14="http://schemas.microsoft.com/office/powerpoint/2010/main" val="416778808"/>
              </p:ext>
            </p:extLst>
          </p:nvPr>
        </p:nvGraphicFramePr>
        <p:xfrm>
          <a:off x="314209" y="1340768"/>
          <a:ext cx="8515350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4868" y="3077142"/>
            <a:ext cx="1414264" cy="1293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2475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ko-KR" altLang="en-US" smtClean="0"/>
              <a:t>만남의 광장</a:t>
            </a:r>
          </a:p>
        </p:txBody>
      </p:sp>
      <p:sp>
        <p:nvSpPr>
          <p:cNvPr id="2" name="텍스트 개체 틀 1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755576" y="1196752"/>
            <a:ext cx="8064574" cy="217995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9050">
              <a:bevelT w="0" h="127000"/>
              <a:contourClr>
                <a:schemeClr val="tx1"/>
              </a:contourClr>
            </a:sp3d>
          </a:bodyPr>
          <a:lstStyle/>
          <a:p>
            <a:pPr marL="342900" indent="-342900" algn="ctr" fontAlgn="auto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defRPr/>
            </a:pPr>
            <a:r>
              <a:rPr lang="ko-KR" altLang="en-US" sz="4800" kern="0" spc="-150" dirty="0" smtClean="0">
                <a:gradFill flip="none" rotWithShape="1">
                  <a:gsLst>
                    <a:gs pos="0">
                      <a:sysClr val="window" lastClr="FFFFFF"/>
                    </a:gs>
                    <a:gs pos="30000">
                      <a:srgbClr val="FFFF99"/>
                    </a:gs>
                    <a:gs pos="70000">
                      <a:srgbClr val="FF9201"/>
                    </a:gs>
                  </a:gsLst>
                  <a:lin ang="5400000" scaled="1"/>
                  <a:tileRect/>
                </a:gradFill>
                <a:effectLst>
                  <a:glow rad="139700">
                    <a:srgbClr val="000000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서울남산체 M" pitchFamily="18" charset="-127"/>
                <a:ea typeface="서울남산체 M" pitchFamily="18" charset="-127"/>
                <a:cs typeface="Arial" pitchFamily="34" charset="0"/>
              </a:rPr>
              <a:t>가장 </a:t>
            </a:r>
            <a:r>
              <a:rPr lang="ko-KR" altLang="en-US" sz="4800" kern="0" spc="-150" dirty="0">
                <a:gradFill flip="none" rotWithShape="1">
                  <a:gsLst>
                    <a:gs pos="0">
                      <a:sysClr val="window" lastClr="FFFFFF"/>
                    </a:gs>
                    <a:gs pos="30000">
                      <a:srgbClr val="FFFF99"/>
                    </a:gs>
                    <a:gs pos="70000">
                      <a:srgbClr val="FF9201"/>
                    </a:gs>
                  </a:gsLst>
                  <a:lin ang="5400000" scaled="1"/>
                  <a:tileRect/>
                </a:gradFill>
                <a:effectLst>
                  <a:glow rad="139700">
                    <a:srgbClr val="000000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서울남산체 M" pitchFamily="18" charset="-127"/>
                <a:ea typeface="서울남산체 M" pitchFamily="18" charset="-127"/>
                <a:cs typeface="Arial" pitchFamily="34" charset="0"/>
              </a:rPr>
              <a:t>인상 </a:t>
            </a:r>
            <a:r>
              <a:rPr lang="ko-KR" altLang="en-US" sz="4800" kern="0" spc="-150" dirty="0" smtClean="0">
                <a:gradFill flip="none" rotWithShape="1">
                  <a:gsLst>
                    <a:gs pos="0">
                      <a:sysClr val="window" lastClr="FFFFFF"/>
                    </a:gs>
                    <a:gs pos="30000">
                      <a:srgbClr val="FFFF99"/>
                    </a:gs>
                    <a:gs pos="70000">
                      <a:srgbClr val="FF9201"/>
                    </a:gs>
                  </a:gsLst>
                  <a:lin ang="5400000" scaled="1"/>
                  <a:tileRect/>
                </a:gradFill>
                <a:effectLst>
                  <a:glow rad="139700">
                    <a:srgbClr val="000000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서울남산체 M" pitchFamily="18" charset="-127"/>
                <a:ea typeface="서울남산체 M" pitchFamily="18" charset="-127"/>
                <a:cs typeface="Arial" pitchFamily="34" charset="0"/>
              </a:rPr>
              <a:t>깊었던 희망인사는</a:t>
            </a:r>
            <a:r>
              <a:rPr lang="en-US" altLang="ko-KR" sz="4800" kern="0" spc="-150" dirty="0" smtClean="0">
                <a:gradFill flip="none" rotWithShape="1">
                  <a:gsLst>
                    <a:gs pos="0">
                      <a:sysClr val="window" lastClr="FFFFFF"/>
                    </a:gs>
                    <a:gs pos="30000">
                      <a:srgbClr val="FFFF99"/>
                    </a:gs>
                    <a:gs pos="70000">
                      <a:srgbClr val="FF9201"/>
                    </a:gs>
                  </a:gsLst>
                  <a:lin ang="5400000" scaled="1"/>
                  <a:tileRect/>
                </a:gradFill>
                <a:effectLst>
                  <a:glow rad="139700">
                    <a:srgbClr val="000000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서울남산체 M" pitchFamily="18" charset="-127"/>
                <a:ea typeface="서울남산체 M" pitchFamily="18" charset="-127"/>
                <a:cs typeface="Arial" pitchFamily="34" charset="0"/>
              </a:rPr>
              <a:t>?</a:t>
            </a:r>
          </a:p>
          <a:p>
            <a:pPr marL="342900" indent="-342900" algn="ctr" fontAlgn="auto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defRPr/>
            </a:pPr>
            <a:r>
              <a:rPr lang="ko-KR" altLang="en-US" sz="4800" kern="0" spc="-150" dirty="0" smtClean="0">
                <a:gradFill flip="none" rotWithShape="1">
                  <a:gsLst>
                    <a:gs pos="0">
                      <a:sysClr val="window" lastClr="FFFFFF"/>
                    </a:gs>
                    <a:gs pos="30000">
                      <a:srgbClr val="FFFF99"/>
                    </a:gs>
                    <a:gs pos="70000">
                      <a:srgbClr val="FF9201"/>
                    </a:gs>
                  </a:gsLst>
                  <a:lin ang="5400000" scaled="1"/>
                  <a:tileRect/>
                </a:gradFill>
                <a:effectLst>
                  <a:glow rad="139700">
                    <a:srgbClr val="000000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서울남산체 M" pitchFamily="18" charset="-127"/>
                <a:ea typeface="서울남산체 M" pitchFamily="18" charset="-127"/>
                <a:cs typeface="Arial" pitchFamily="34" charset="0"/>
              </a:rPr>
              <a:t>가장 </a:t>
            </a:r>
            <a:r>
              <a:rPr lang="ko-KR" altLang="en-US" sz="4800" kern="0" spc="-150" dirty="0" err="1" smtClean="0">
                <a:gradFill flip="none" rotWithShape="1">
                  <a:gsLst>
                    <a:gs pos="0">
                      <a:sysClr val="window" lastClr="FFFFFF"/>
                    </a:gs>
                    <a:gs pos="30000">
                      <a:srgbClr val="FFFF99"/>
                    </a:gs>
                    <a:gs pos="70000">
                      <a:srgbClr val="FF9201"/>
                    </a:gs>
                  </a:gsLst>
                  <a:lin ang="5400000" scaled="1"/>
                  <a:tileRect/>
                </a:gradFill>
                <a:effectLst>
                  <a:glow rad="139700">
                    <a:srgbClr val="000000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서울남산체 M" pitchFamily="18" charset="-127"/>
                <a:ea typeface="서울남산체 M" pitchFamily="18" charset="-127"/>
                <a:cs typeface="Arial" pitchFamily="34" charset="0"/>
              </a:rPr>
              <a:t>싸인을</a:t>
            </a:r>
            <a:r>
              <a:rPr lang="ko-KR" altLang="en-US" sz="4800" kern="0" spc="-150" dirty="0" smtClean="0">
                <a:gradFill flip="none" rotWithShape="1">
                  <a:gsLst>
                    <a:gs pos="0">
                      <a:sysClr val="window" lastClr="FFFFFF"/>
                    </a:gs>
                    <a:gs pos="30000">
                      <a:srgbClr val="FFFF99"/>
                    </a:gs>
                    <a:gs pos="70000">
                      <a:srgbClr val="FF9201"/>
                    </a:gs>
                  </a:gsLst>
                  <a:lin ang="5400000" scaled="1"/>
                  <a:tileRect/>
                </a:gradFill>
                <a:effectLst>
                  <a:glow rad="139700">
                    <a:srgbClr val="000000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서울남산체 M" pitchFamily="18" charset="-127"/>
                <a:ea typeface="서울남산체 M" pitchFamily="18" charset="-127"/>
                <a:cs typeface="Arial" pitchFamily="34" charset="0"/>
              </a:rPr>
              <a:t> 많이 받은 사람은</a:t>
            </a:r>
            <a:r>
              <a:rPr lang="en-US" altLang="ko-KR" sz="4800" kern="0" spc="-150" dirty="0" smtClean="0">
                <a:gradFill flip="none" rotWithShape="1">
                  <a:gsLst>
                    <a:gs pos="0">
                      <a:sysClr val="window" lastClr="FFFFFF"/>
                    </a:gs>
                    <a:gs pos="30000">
                      <a:srgbClr val="FFFF99"/>
                    </a:gs>
                    <a:gs pos="70000">
                      <a:srgbClr val="FF9201"/>
                    </a:gs>
                  </a:gsLst>
                  <a:lin ang="5400000" scaled="1"/>
                  <a:tileRect/>
                </a:gradFill>
                <a:effectLst>
                  <a:glow rad="139700">
                    <a:srgbClr val="000000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서울남산체 M" pitchFamily="18" charset="-127"/>
                <a:ea typeface="서울남산체 M" pitchFamily="18" charset="-127"/>
                <a:cs typeface="Arial" pitchFamily="34" charset="0"/>
              </a:rPr>
              <a:t>?  </a:t>
            </a:r>
            <a:endParaRPr lang="ko-KR" altLang="en-US" sz="4800" kern="0" spc="-150" dirty="0">
              <a:gradFill flip="none" rotWithShape="1">
                <a:gsLst>
                  <a:gs pos="0">
                    <a:sysClr val="window" lastClr="FFFFFF"/>
                  </a:gs>
                  <a:gs pos="30000">
                    <a:srgbClr val="FFFF99"/>
                  </a:gs>
                  <a:gs pos="70000">
                    <a:srgbClr val="FF9201"/>
                  </a:gs>
                </a:gsLst>
                <a:lin ang="5400000" scaled="1"/>
                <a:tileRect/>
              </a:gradFill>
              <a:effectLst>
                <a:glow rad="139700">
                  <a:srgbClr val="000000">
                    <a:satMod val="175000"/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서울남산체 M" pitchFamily="18" charset="-127"/>
              <a:ea typeface="서울남산체 M" pitchFamily="18" charset="-127"/>
              <a:cs typeface="Arial" pitchFamily="34" charset="0"/>
            </a:endParaRPr>
          </a:p>
        </p:txBody>
      </p:sp>
      <p:grpSp>
        <p:nvGrpSpPr>
          <p:cNvPr id="226308" name="그룹 7"/>
          <p:cNvGrpSpPr>
            <a:grpSpLocks/>
          </p:cNvGrpSpPr>
          <p:nvPr/>
        </p:nvGrpSpPr>
        <p:grpSpPr bwMode="auto">
          <a:xfrm>
            <a:off x="2927328" y="3670176"/>
            <a:ext cx="2505000" cy="2736304"/>
            <a:chOff x="468313" y="2400300"/>
            <a:chExt cx="3152775" cy="3333750"/>
          </a:xfrm>
        </p:grpSpPr>
        <p:pic>
          <p:nvPicPr>
            <p:cNvPr id="226311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8313" y="2400300"/>
              <a:ext cx="3152775" cy="3333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312" name="Picture 3" descr="C:\Users\위현진\AppData\Local\Microsoft\Windows\Temporary Internet Files\Content.IE5\QXLNBWJK\MC900440388[1]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5576" y="2492896"/>
              <a:ext cx="1123528" cy="1123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7" name="그림 6" descr="1326691630_Business People.png"/>
          <p:cNvPicPr>
            <a:picLocks noChangeAspect="1"/>
          </p:cNvPicPr>
          <p:nvPr/>
        </p:nvPicPr>
        <p:blipFill>
          <a:blip r:embed="rId5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841065" y="5949280"/>
            <a:ext cx="457200" cy="457200"/>
          </a:xfrm>
          <a:prstGeom prst="rect">
            <a:avLst/>
          </a:prstGeom>
        </p:spPr>
      </p:pic>
      <p:sp>
        <p:nvSpPr>
          <p:cNvPr id="226310" name="TextBox 5"/>
          <p:cNvSpPr txBox="1">
            <a:spLocks noChangeArrowheads="1"/>
          </p:cNvSpPr>
          <p:nvPr/>
        </p:nvSpPr>
        <p:spPr bwMode="auto">
          <a:xfrm>
            <a:off x="6227763" y="5918200"/>
            <a:ext cx="2808287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0" lang="ko-KR" altLang="en-US" sz="2400" dirty="0">
                <a:solidFill>
                  <a:srgbClr val="984807"/>
                </a:solidFill>
                <a:latin typeface="나눔손글씨 펜" pitchFamily="66" charset="-127"/>
                <a:ea typeface="나눔손글씨 펜" pitchFamily="66" charset="-127"/>
              </a:rPr>
              <a:t> 인상 깊었던 </a:t>
            </a:r>
            <a:r>
              <a:rPr kumimoji="0" lang="ko-KR" altLang="en-US" sz="2400" dirty="0" smtClean="0">
                <a:solidFill>
                  <a:srgbClr val="984807"/>
                </a:solidFill>
                <a:latin typeface="나눔손글씨 펜" pitchFamily="66" charset="-127"/>
                <a:ea typeface="나눔손글씨 펜" pitchFamily="66" charset="-127"/>
              </a:rPr>
              <a:t>소개 </a:t>
            </a:r>
            <a:r>
              <a:rPr kumimoji="0" lang="ko-KR" altLang="en-US" sz="2400" dirty="0">
                <a:solidFill>
                  <a:srgbClr val="984807"/>
                </a:solidFill>
                <a:latin typeface="나눔손글씨 펜" pitchFamily="66" charset="-127"/>
                <a:ea typeface="나눔손글씨 펜" pitchFamily="66" charset="-127"/>
              </a:rPr>
              <a:t>인터뷰 </a:t>
            </a:r>
            <a:r>
              <a:rPr kumimoji="0" lang="en-US" altLang="ko-KR" sz="2400" dirty="0">
                <a:solidFill>
                  <a:srgbClr val="984807"/>
                </a:solidFill>
                <a:latin typeface="나눔손글씨 펜" pitchFamily="66" charset="-127"/>
                <a:ea typeface="나눔손글씨 펜" pitchFamily="66" charset="-127"/>
              </a:rPr>
              <a:t>!</a:t>
            </a:r>
            <a:endParaRPr kumimoji="0" lang="ko-KR" altLang="en-US" sz="2400" dirty="0">
              <a:solidFill>
                <a:srgbClr val="984807"/>
              </a:solidFill>
              <a:latin typeface="나눔손글씨 펜" pitchFamily="66" charset="-127"/>
              <a:ea typeface="나눔손글씨 펜" pitchFamily="66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68166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기업 및 기업가 분석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70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aphicFrame>
        <p:nvGraphicFramePr>
          <p:cNvPr id="5" name="다이어그램 4"/>
          <p:cNvGraphicFramePr/>
          <p:nvPr>
            <p:extLst>
              <p:ext uri="{D42A27DB-BD31-4B8C-83A1-F6EECF244321}">
                <p14:modId xmlns:p14="http://schemas.microsoft.com/office/powerpoint/2010/main" val="1133153469"/>
              </p:ext>
            </p:extLst>
          </p:nvPr>
        </p:nvGraphicFramePr>
        <p:xfrm>
          <a:off x="2483768" y="1156917"/>
          <a:ext cx="6336382" cy="6877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모서리가 둥근 직사각형 5"/>
          <p:cNvSpPr/>
          <p:nvPr/>
        </p:nvSpPr>
        <p:spPr>
          <a:xfrm>
            <a:off x="1278077" y="2492374"/>
            <a:ext cx="7110347" cy="3384898"/>
          </a:xfrm>
          <a:prstGeom prst="roundRect">
            <a:avLst>
              <a:gd name="adj" fmla="val 7921"/>
            </a:avLst>
          </a:prstGeom>
          <a:ln w="6350"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ko-KR" altLang="en-US" sz="2400" b="1" dirty="0">
                <a:latin typeface="+mn-ea"/>
              </a:rPr>
              <a:t> </a:t>
            </a:r>
            <a:r>
              <a:rPr lang="ko-KR" altLang="en-US" sz="2400" b="1" dirty="0" smtClean="0">
                <a:latin typeface="+mn-ea"/>
              </a:rPr>
              <a:t>정부</a:t>
            </a:r>
            <a:r>
              <a:rPr lang="en-US" altLang="ko-KR" sz="2400" b="1" dirty="0">
                <a:latin typeface="+mn-ea"/>
              </a:rPr>
              <a:t>, </a:t>
            </a:r>
            <a:r>
              <a:rPr lang="ko-KR" altLang="en-US" sz="2400" b="1" dirty="0">
                <a:latin typeface="+mn-ea"/>
              </a:rPr>
              <a:t>시장</a:t>
            </a:r>
            <a:r>
              <a:rPr lang="en-US" altLang="ko-KR" sz="2400" b="1" dirty="0">
                <a:latin typeface="+mn-ea"/>
              </a:rPr>
              <a:t>, </a:t>
            </a:r>
            <a:r>
              <a:rPr lang="ko-KR" altLang="en-US" sz="2400" b="1" dirty="0">
                <a:latin typeface="+mn-ea"/>
              </a:rPr>
              <a:t>시민사회 </a:t>
            </a:r>
            <a:endParaRPr lang="en-US" altLang="ko-KR" sz="2400" b="1" dirty="0" smtClean="0">
              <a:latin typeface="+mn-ea"/>
            </a:endParaRPr>
          </a:p>
          <a:p>
            <a:pPr algn="ctr">
              <a:lnSpc>
                <a:spcPct val="150000"/>
              </a:lnSpc>
              <a:defRPr/>
            </a:pPr>
            <a:r>
              <a:rPr lang="ko-KR" altLang="en-US" sz="2400" b="1" dirty="0" smtClean="0">
                <a:latin typeface="+mn-ea"/>
              </a:rPr>
              <a:t>그 </a:t>
            </a:r>
            <a:r>
              <a:rPr lang="ko-KR" altLang="en-US" sz="2400" b="1" dirty="0">
                <a:latin typeface="+mn-ea"/>
              </a:rPr>
              <a:t>누구도 해결하지 못한 사회적 문제를 </a:t>
            </a:r>
          </a:p>
          <a:p>
            <a:pPr algn="ctr">
              <a:lnSpc>
                <a:spcPct val="150000"/>
              </a:lnSpc>
              <a:defRPr/>
            </a:pPr>
            <a:r>
              <a:rPr lang="ko-KR" altLang="en-US" sz="2400" b="1" dirty="0">
                <a:latin typeface="+mn-ea"/>
              </a:rPr>
              <a:t> 높은 위험과  </a:t>
            </a:r>
            <a:r>
              <a:rPr lang="ko-KR" altLang="en-US" sz="2400" b="1" dirty="0" smtClean="0">
                <a:latin typeface="+mn-ea"/>
              </a:rPr>
              <a:t>불확실성 속에서도 </a:t>
            </a:r>
            <a:endParaRPr lang="ko-KR" altLang="en-US" sz="2400" b="1" dirty="0">
              <a:latin typeface="+mn-ea"/>
            </a:endParaRPr>
          </a:p>
          <a:p>
            <a:pPr algn="ctr">
              <a:lnSpc>
                <a:spcPct val="150000"/>
              </a:lnSpc>
              <a:defRPr/>
            </a:pPr>
            <a:r>
              <a:rPr lang="ko-KR" altLang="en-US" sz="2400" b="1" dirty="0">
                <a:latin typeface="+mn-ea"/>
              </a:rPr>
              <a:t> 자기 스스로의 판단과 </a:t>
            </a:r>
            <a:r>
              <a:rPr lang="ko-KR" altLang="en-US" sz="2400" b="1" dirty="0" smtClean="0">
                <a:latin typeface="+mn-ea"/>
              </a:rPr>
              <a:t>행동으로 근본적으로 </a:t>
            </a:r>
            <a:r>
              <a:rPr lang="ko-KR" altLang="en-US" sz="2400" b="1" dirty="0">
                <a:latin typeface="+mn-ea"/>
              </a:rPr>
              <a:t>해결해   </a:t>
            </a:r>
          </a:p>
          <a:p>
            <a:pPr algn="ctr">
              <a:lnSpc>
                <a:spcPct val="150000"/>
              </a:lnSpc>
              <a:defRPr/>
            </a:pPr>
            <a:r>
              <a:rPr lang="ko-KR" altLang="en-US" sz="2400" b="1" dirty="0">
                <a:latin typeface="+mn-ea"/>
              </a:rPr>
              <a:t> 새로운 가치나 일자리를 만들어 내는 사람</a:t>
            </a:r>
          </a:p>
        </p:txBody>
      </p:sp>
      <p:pic>
        <p:nvPicPr>
          <p:cNvPr id="7" name="그림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101" y="2277733"/>
            <a:ext cx="730797" cy="966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오각형 7"/>
          <p:cNvSpPr/>
          <p:nvPr/>
        </p:nvSpPr>
        <p:spPr>
          <a:xfrm>
            <a:off x="1698898" y="2555612"/>
            <a:ext cx="1469093" cy="369332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ko-KR" altLang="en-US" dirty="0" err="1" smtClean="0"/>
              <a:t>사회적기업가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06569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기업 및 기업가 분석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71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모서리가 둥근 직사각형 4"/>
          <p:cNvSpPr/>
          <p:nvPr/>
        </p:nvSpPr>
        <p:spPr>
          <a:xfrm>
            <a:off x="1278077" y="2492374"/>
            <a:ext cx="7110347" cy="3744938"/>
          </a:xfrm>
          <a:prstGeom prst="roundRect">
            <a:avLst>
              <a:gd name="adj" fmla="val 7921"/>
            </a:avLst>
          </a:prstGeom>
          <a:ln w="6350"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ko-KR" altLang="en-US" sz="2400" b="1" dirty="0">
              <a:latin typeface="+mn-ea"/>
            </a:endParaRPr>
          </a:p>
        </p:txBody>
      </p:sp>
      <p:pic>
        <p:nvPicPr>
          <p:cNvPr id="6" name="그림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101" y="2277733"/>
            <a:ext cx="730797" cy="966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935836" y="2852936"/>
            <a:ext cx="3948532" cy="54201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square" anchor="ctr" anchorCtr="0">
            <a:noAutofit/>
          </a:bodyPr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800" b="1" dirty="0">
                <a:solidFill>
                  <a:srgbClr val="FFFFFF"/>
                </a:solidFill>
                <a:latin typeface="+mn-ea"/>
              </a:rPr>
              <a:t>미션 명확화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35836" y="3693898"/>
            <a:ext cx="3948532" cy="54201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square" anchor="ctr" anchorCtr="0">
            <a:noAutofit/>
          </a:bodyPr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800" b="1" dirty="0">
                <a:solidFill>
                  <a:srgbClr val="FFFFFF"/>
                </a:solidFill>
                <a:latin typeface="+mn-ea"/>
              </a:rPr>
              <a:t>비즈니스 전문성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935836" y="4534860"/>
            <a:ext cx="3948532" cy="54201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square" anchor="ctr" anchorCtr="0">
            <a:noAutofit/>
          </a:bodyPr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800" b="1" dirty="0">
                <a:solidFill>
                  <a:srgbClr val="FFFFFF"/>
                </a:solidFill>
                <a:latin typeface="+mn-ea"/>
              </a:rPr>
              <a:t>리더십 </a:t>
            </a:r>
            <a:endParaRPr kumimoji="0" lang="en-US" sz="2800" b="1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35836" y="5375823"/>
            <a:ext cx="3948532" cy="54201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square" anchor="ctr" anchorCtr="0">
            <a:noAutofit/>
          </a:bodyPr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800" b="1" dirty="0">
                <a:solidFill>
                  <a:srgbClr val="FFFFFF"/>
                </a:solidFill>
                <a:latin typeface="+mn-ea"/>
              </a:rPr>
              <a:t>네트워크 </a:t>
            </a:r>
            <a:endParaRPr kumimoji="0" lang="en-US" sz="2800" b="1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11" name="오각형 10"/>
          <p:cNvSpPr/>
          <p:nvPr/>
        </p:nvSpPr>
        <p:spPr>
          <a:xfrm>
            <a:off x="1698898" y="2555612"/>
            <a:ext cx="1763199" cy="369332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ko-KR" altLang="en-US" dirty="0" smtClean="0"/>
              <a:t>기업가분석 항목</a:t>
            </a:r>
            <a:endParaRPr lang="ko-KR" altLang="en-US" dirty="0"/>
          </a:p>
        </p:txBody>
      </p:sp>
      <p:graphicFrame>
        <p:nvGraphicFramePr>
          <p:cNvPr id="12" name="다이어그램 11"/>
          <p:cNvGraphicFramePr/>
          <p:nvPr>
            <p:extLst>
              <p:ext uri="{D42A27DB-BD31-4B8C-83A1-F6EECF244321}">
                <p14:modId xmlns:p14="http://schemas.microsoft.com/office/powerpoint/2010/main" val="2275702021"/>
              </p:ext>
            </p:extLst>
          </p:nvPr>
        </p:nvGraphicFramePr>
        <p:xfrm>
          <a:off x="2483768" y="1156917"/>
          <a:ext cx="6336382" cy="6877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663647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기업 및 기업가 분석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72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모서리가 둥근 직사각형 4"/>
          <p:cNvSpPr/>
          <p:nvPr/>
        </p:nvSpPr>
        <p:spPr>
          <a:xfrm>
            <a:off x="1278077" y="2492374"/>
            <a:ext cx="7110347" cy="3744938"/>
          </a:xfrm>
          <a:prstGeom prst="roundRect">
            <a:avLst>
              <a:gd name="adj" fmla="val 7921"/>
            </a:avLst>
          </a:prstGeom>
          <a:ln w="6350"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ko-KR" altLang="en-US" sz="2400" b="1" dirty="0">
              <a:latin typeface="+mn-ea"/>
            </a:endParaRPr>
          </a:p>
        </p:txBody>
      </p:sp>
      <p:pic>
        <p:nvPicPr>
          <p:cNvPr id="6" name="그림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101" y="2277733"/>
            <a:ext cx="730797" cy="966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6938" y="3155331"/>
            <a:ext cx="2061269" cy="28523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오각형 7"/>
          <p:cNvSpPr/>
          <p:nvPr/>
        </p:nvSpPr>
        <p:spPr>
          <a:xfrm>
            <a:off x="1698898" y="2555612"/>
            <a:ext cx="1148675" cy="369332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ko-KR" altLang="en-US" dirty="0" smtClean="0"/>
              <a:t>기업 분석</a:t>
            </a:r>
            <a:endParaRPr lang="ko-KR" altLang="en-US" dirty="0"/>
          </a:p>
        </p:txBody>
      </p:sp>
      <p:sp>
        <p:nvSpPr>
          <p:cNvPr id="9" name="모서리가 둥근 직사각형 8"/>
          <p:cNvSpPr/>
          <p:nvPr/>
        </p:nvSpPr>
        <p:spPr>
          <a:xfrm>
            <a:off x="4427984" y="3051175"/>
            <a:ext cx="3744416" cy="1021556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base" latinLnBrk="0">
              <a:lnSpc>
                <a:spcPct val="150000"/>
              </a:lnSpc>
              <a:spcBef>
                <a:spcPct val="10000"/>
              </a:spcBef>
              <a:spcAft>
                <a:spcPct val="10000"/>
              </a:spcAft>
              <a:buClr>
                <a:srgbClr val="4F81BD"/>
              </a:buClr>
              <a:buSzPct val="50000"/>
              <a:buFont typeface="Monotype Sorts"/>
              <a:buNone/>
            </a:pPr>
            <a:r>
              <a:rPr kumimoji="1" lang="ko-KR" altLang="en-US" b="1" dirty="0">
                <a:latin typeface="+mn-ea"/>
              </a:rPr>
              <a:t>대차대조표</a:t>
            </a:r>
            <a:r>
              <a:rPr kumimoji="1" lang="en-US" altLang="ko-KR" b="1" dirty="0">
                <a:latin typeface="+mn-ea"/>
              </a:rPr>
              <a:t>,  </a:t>
            </a:r>
            <a:r>
              <a:rPr kumimoji="1" lang="ko-KR" altLang="en-US" b="1" dirty="0">
                <a:latin typeface="+mn-ea"/>
              </a:rPr>
              <a:t>손익계산서 등 재무제표나 각종 경영관련자료 분석</a:t>
            </a:r>
            <a:endParaRPr kumimoji="1" lang="en-US" altLang="ko-KR" b="1" dirty="0">
              <a:latin typeface="+mn-ea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4427984" y="4797152"/>
            <a:ext cx="3744416" cy="1021556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10000"/>
              </a:spcBef>
              <a:spcAft>
                <a:spcPct val="10000"/>
              </a:spcAft>
              <a:buClr>
                <a:srgbClr val="4F81BD"/>
              </a:buClr>
              <a:buSzPct val="50000"/>
              <a:buFont typeface="Monotype Sorts"/>
              <a:buNone/>
            </a:pPr>
            <a:r>
              <a:rPr kumimoji="1" lang="ko-KR" altLang="en-US" b="1" dirty="0" smtClean="0">
                <a:latin typeface="+mn-ea"/>
              </a:rPr>
              <a:t>기업의 성과 및 </a:t>
            </a:r>
            <a:r>
              <a:rPr kumimoji="1" lang="ko-KR" altLang="en-US" b="1" dirty="0">
                <a:latin typeface="+mn-ea"/>
              </a:rPr>
              <a:t>현재 </a:t>
            </a:r>
            <a:r>
              <a:rPr kumimoji="1" lang="ko-KR" altLang="en-US" b="1" dirty="0" smtClean="0">
                <a:latin typeface="+mn-ea"/>
              </a:rPr>
              <a:t>상태를 </a:t>
            </a:r>
            <a:endParaRPr kumimoji="1" lang="en-US" altLang="ko-KR" b="1" dirty="0" smtClean="0">
              <a:latin typeface="+mn-ea"/>
            </a:endParaRPr>
          </a:p>
          <a:p>
            <a:pPr algn="ctr" fontAlgn="base">
              <a:lnSpc>
                <a:spcPct val="150000"/>
              </a:lnSpc>
              <a:spcBef>
                <a:spcPct val="10000"/>
              </a:spcBef>
              <a:spcAft>
                <a:spcPct val="10000"/>
              </a:spcAft>
              <a:buClr>
                <a:srgbClr val="4F81BD"/>
              </a:buClr>
              <a:buSzPct val="50000"/>
              <a:buFont typeface="Monotype Sorts"/>
              <a:buNone/>
            </a:pPr>
            <a:r>
              <a:rPr kumimoji="1" lang="ko-KR" altLang="en-US" b="1" dirty="0" smtClean="0">
                <a:latin typeface="+mn-ea"/>
              </a:rPr>
              <a:t>종합적으로 </a:t>
            </a:r>
            <a:r>
              <a:rPr kumimoji="1" lang="ko-KR" altLang="en-US" b="1" dirty="0">
                <a:latin typeface="+mn-ea"/>
              </a:rPr>
              <a:t>분석 </a:t>
            </a:r>
            <a:r>
              <a:rPr kumimoji="1" lang="en-US" altLang="ko-KR" b="1" dirty="0">
                <a:latin typeface="+mn-ea"/>
              </a:rPr>
              <a:t>· </a:t>
            </a:r>
            <a:r>
              <a:rPr kumimoji="1" lang="ko-KR" altLang="en-US" b="1" dirty="0" smtClean="0">
                <a:latin typeface="+mn-ea"/>
              </a:rPr>
              <a:t>파악</a:t>
            </a:r>
            <a:endParaRPr kumimoji="1" lang="en-US" altLang="ko-KR" b="1" dirty="0">
              <a:latin typeface="+mn-ea"/>
            </a:endParaRPr>
          </a:p>
        </p:txBody>
      </p:sp>
      <p:sp>
        <p:nvSpPr>
          <p:cNvPr id="11" name="줄무늬가 있는 오른쪽 화살표 10"/>
          <p:cNvSpPr/>
          <p:nvPr/>
        </p:nvSpPr>
        <p:spPr>
          <a:xfrm rot="5400000">
            <a:off x="5972372" y="3718524"/>
            <a:ext cx="655639" cy="1420325"/>
          </a:xfrm>
          <a:prstGeom prst="stripedRightArrow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12" name="다이어그램 11"/>
          <p:cNvGraphicFramePr/>
          <p:nvPr>
            <p:extLst>
              <p:ext uri="{D42A27DB-BD31-4B8C-83A1-F6EECF244321}">
                <p14:modId xmlns:p14="http://schemas.microsoft.com/office/powerpoint/2010/main" val="1270730072"/>
              </p:ext>
            </p:extLst>
          </p:nvPr>
        </p:nvGraphicFramePr>
        <p:xfrm>
          <a:off x="2483768" y="1156917"/>
          <a:ext cx="6336382" cy="6877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407158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인큐베이터는 왜 기업분석을 하나</a:t>
            </a:r>
            <a:r>
              <a:rPr lang="en-US" altLang="ko-KR" dirty="0"/>
              <a:t>? 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73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타원 4"/>
          <p:cNvSpPr/>
          <p:nvPr/>
        </p:nvSpPr>
        <p:spPr>
          <a:xfrm>
            <a:off x="253666" y="2521468"/>
            <a:ext cx="2001035" cy="2002520"/>
          </a:xfrm>
          <a:prstGeom prst="ellipse">
            <a:avLst/>
          </a:prstGeom>
          <a:solidFill>
            <a:sysClr val="window" lastClr="FFFFFF"/>
          </a:solidFill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lIns="108000" rIns="0" anchor="ctr"/>
          <a:lstStyle/>
          <a:p>
            <a:pPr algn="ctr">
              <a:lnSpc>
                <a:spcPct val="130000"/>
              </a:lnSpc>
              <a:defRPr/>
            </a:pPr>
            <a:r>
              <a:rPr lang="ko-KR" altLang="en-US" sz="3200" b="1" spc="-70" dirty="0" smtClean="0">
                <a:solidFill>
                  <a:srgbClr val="14448A"/>
                </a:solidFill>
                <a:latin typeface="+mn-ea"/>
                <a:ea typeface="+mn-ea"/>
              </a:rPr>
              <a:t>기업가</a:t>
            </a:r>
            <a:endParaRPr lang="en-US" altLang="ko-KR" sz="3200" b="1" spc="-70" dirty="0">
              <a:solidFill>
                <a:srgbClr val="14448A"/>
              </a:solidFill>
              <a:latin typeface="+mn-ea"/>
              <a:ea typeface="+mn-ea"/>
            </a:endParaRPr>
          </a:p>
        </p:txBody>
      </p:sp>
      <p:sp>
        <p:nvSpPr>
          <p:cNvPr id="6" name="타원 5"/>
          <p:cNvSpPr/>
          <p:nvPr/>
        </p:nvSpPr>
        <p:spPr>
          <a:xfrm>
            <a:off x="2435929" y="2521468"/>
            <a:ext cx="2001035" cy="2002520"/>
          </a:xfrm>
          <a:prstGeom prst="ellipse">
            <a:avLst/>
          </a:prstGeom>
          <a:solidFill>
            <a:sysClr val="window" lastClr="FFFFFF"/>
          </a:solidFill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lIns="108000" rIns="0" anchor="ctr"/>
          <a:lstStyle/>
          <a:p>
            <a:pPr algn="ctr">
              <a:lnSpc>
                <a:spcPct val="130000"/>
              </a:lnSpc>
              <a:defRPr/>
            </a:pPr>
            <a:r>
              <a:rPr lang="ko-KR" altLang="en-US" sz="3200" b="1" spc="-70" dirty="0" smtClean="0">
                <a:solidFill>
                  <a:srgbClr val="14448A"/>
                </a:solidFill>
                <a:latin typeface="+mn-ea"/>
                <a:ea typeface="+mn-ea"/>
              </a:rPr>
              <a:t>투자자</a:t>
            </a:r>
            <a:endParaRPr lang="en-US" altLang="ko-KR" sz="3200" b="1" spc="-70" dirty="0">
              <a:solidFill>
                <a:srgbClr val="14448A"/>
              </a:solidFill>
              <a:latin typeface="+mn-ea"/>
              <a:ea typeface="+mn-ea"/>
            </a:endParaRPr>
          </a:p>
        </p:txBody>
      </p:sp>
      <p:sp>
        <p:nvSpPr>
          <p:cNvPr id="7" name="타원 6"/>
          <p:cNvSpPr/>
          <p:nvPr/>
        </p:nvSpPr>
        <p:spPr>
          <a:xfrm>
            <a:off x="4618191" y="2521468"/>
            <a:ext cx="2001035" cy="2002520"/>
          </a:xfrm>
          <a:prstGeom prst="ellipse">
            <a:avLst/>
          </a:prstGeom>
          <a:solidFill>
            <a:sysClr val="window" lastClr="FFFFFF"/>
          </a:solidFill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lIns="108000" rIns="0" anchor="ctr"/>
          <a:lstStyle/>
          <a:p>
            <a:pPr algn="ctr">
              <a:lnSpc>
                <a:spcPct val="130000"/>
              </a:lnSpc>
              <a:defRPr/>
            </a:pPr>
            <a:r>
              <a:rPr lang="ko-KR" altLang="en-US" sz="3200" b="1" spc="-70" dirty="0" smtClean="0">
                <a:solidFill>
                  <a:srgbClr val="14448A"/>
                </a:solidFill>
                <a:latin typeface="+mn-ea"/>
                <a:ea typeface="+mn-ea"/>
              </a:rPr>
              <a:t>경쟁사</a:t>
            </a:r>
            <a:endParaRPr lang="en-US" altLang="ko-KR" sz="3200" b="1" spc="-70" dirty="0">
              <a:solidFill>
                <a:srgbClr val="14448A"/>
              </a:solidFill>
              <a:latin typeface="+mn-ea"/>
              <a:ea typeface="+mn-ea"/>
            </a:endParaRPr>
          </a:p>
        </p:txBody>
      </p:sp>
      <p:sp>
        <p:nvSpPr>
          <p:cNvPr id="8" name="타원 7"/>
          <p:cNvSpPr/>
          <p:nvPr/>
        </p:nvSpPr>
        <p:spPr>
          <a:xfrm>
            <a:off x="6800455" y="2521468"/>
            <a:ext cx="2001035" cy="2002520"/>
          </a:xfrm>
          <a:prstGeom prst="ellipse">
            <a:avLst/>
          </a:prstGeom>
          <a:solidFill>
            <a:sysClr val="window" lastClr="FFFFFF"/>
          </a:solidFill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lIns="108000" rIns="0" anchor="ctr"/>
          <a:lstStyle/>
          <a:p>
            <a:pPr algn="ctr">
              <a:lnSpc>
                <a:spcPct val="130000"/>
              </a:lnSpc>
              <a:defRPr/>
            </a:pPr>
            <a:r>
              <a:rPr lang="ko-KR" altLang="en-US" sz="2800" b="1" spc="-70" dirty="0" err="1" smtClean="0">
                <a:solidFill>
                  <a:srgbClr val="14448A"/>
                </a:solidFill>
                <a:latin typeface="+mn-ea"/>
                <a:ea typeface="+mn-ea"/>
              </a:rPr>
              <a:t>애널</a:t>
            </a:r>
            <a:endParaRPr lang="en-US" altLang="ko-KR" sz="2800" b="1" spc="-70" dirty="0" smtClean="0">
              <a:solidFill>
                <a:srgbClr val="14448A"/>
              </a:solidFill>
              <a:latin typeface="+mn-ea"/>
              <a:ea typeface="+mn-ea"/>
            </a:endParaRPr>
          </a:p>
          <a:p>
            <a:pPr algn="ctr">
              <a:lnSpc>
                <a:spcPct val="130000"/>
              </a:lnSpc>
              <a:defRPr/>
            </a:pPr>
            <a:r>
              <a:rPr lang="ko-KR" altLang="en-US" sz="2800" b="1" spc="-70" dirty="0" smtClean="0">
                <a:solidFill>
                  <a:srgbClr val="14448A"/>
                </a:solidFill>
                <a:latin typeface="+mn-ea"/>
                <a:ea typeface="+mn-ea"/>
              </a:rPr>
              <a:t>리스트</a:t>
            </a:r>
            <a:endParaRPr lang="en-US" altLang="ko-KR" sz="2800" b="1" spc="-70" dirty="0">
              <a:solidFill>
                <a:srgbClr val="14448A"/>
              </a:solidFill>
              <a:latin typeface="+mn-ea"/>
              <a:ea typeface="+mn-ea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2339752" y="4941168"/>
            <a:ext cx="442460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6000" kern="0" spc="-150" dirty="0" smtClean="0">
                <a:gradFill flip="none" rotWithShape="1">
                  <a:gsLst>
                    <a:gs pos="0">
                      <a:sysClr val="window" lastClr="FFFFFF"/>
                    </a:gs>
                    <a:gs pos="30000">
                      <a:srgbClr val="FFFF99"/>
                    </a:gs>
                    <a:gs pos="70000">
                      <a:srgbClr val="FF9201"/>
                    </a:gs>
                  </a:gsLst>
                  <a:lin ang="5400000" scaled="1"/>
                  <a:tileRect/>
                </a:gradFill>
                <a:effectLst>
                  <a:glow rad="139700">
                    <a:srgbClr val="000000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Arial" pitchFamily="34" charset="0"/>
              </a:rPr>
              <a:t>인큐베이터는</a:t>
            </a:r>
            <a:r>
              <a:rPr lang="en-US" altLang="ko-KR" sz="6000" kern="0" spc="-150" dirty="0" smtClean="0">
                <a:gradFill flip="none" rotWithShape="1">
                  <a:gsLst>
                    <a:gs pos="0">
                      <a:sysClr val="window" lastClr="FFFFFF"/>
                    </a:gs>
                    <a:gs pos="30000">
                      <a:srgbClr val="FFFF99"/>
                    </a:gs>
                    <a:gs pos="70000">
                      <a:srgbClr val="FF9201"/>
                    </a:gs>
                  </a:gsLst>
                  <a:lin ang="5400000" scaled="1"/>
                  <a:tileRect/>
                </a:gradFill>
                <a:effectLst>
                  <a:glow rad="139700">
                    <a:srgbClr val="000000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Arial" pitchFamily="34" charset="0"/>
              </a:rPr>
              <a:t>?</a:t>
            </a:r>
            <a:endParaRPr lang="ko-KR" altLang="en-US" sz="6000" kern="0" spc="-150" dirty="0">
              <a:gradFill flip="none" rotWithShape="1">
                <a:gsLst>
                  <a:gs pos="0">
                    <a:sysClr val="window" lastClr="FFFFFF"/>
                  </a:gs>
                  <a:gs pos="30000">
                    <a:srgbClr val="FFFF99"/>
                  </a:gs>
                  <a:gs pos="70000">
                    <a:srgbClr val="FF9201"/>
                  </a:gs>
                </a:gsLst>
                <a:lin ang="5400000" scaled="1"/>
                <a:tileRect/>
              </a:gradFill>
              <a:effectLst>
                <a:glow rad="139700">
                  <a:srgbClr val="000000">
                    <a:satMod val="175000"/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cs typeface="Arial" pitchFamily="34" charset="0"/>
            </a:endParaRPr>
          </a:p>
        </p:txBody>
      </p:sp>
      <p:graphicFrame>
        <p:nvGraphicFramePr>
          <p:cNvPr id="10" name="다이어그램 9"/>
          <p:cNvGraphicFramePr/>
          <p:nvPr>
            <p:extLst>
              <p:ext uri="{D42A27DB-BD31-4B8C-83A1-F6EECF244321}">
                <p14:modId xmlns:p14="http://schemas.microsoft.com/office/powerpoint/2010/main" val="239528160"/>
              </p:ext>
            </p:extLst>
          </p:nvPr>
        </p:nvGraphicFramePr>
        <p:xfrm>
          <a:off x="2483768" y="1156917"/>
          <a:ext cx="6336382" cy="6877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14490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기업 및 기업가 분석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74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pSp>
        <p:nvGrpSpPr>
          <p:cNvPr id="5" name="그룹 4"/>
          <p:cNvGrpSpPr/>
          <p:nvPr/>
        </p:nvGrpSpPr>
        <p:grpSpPr>
          <a:xfrm>
            <a:off x="1076573" y="2591737"/>
            <a:ext cx="6990854" cy="3501559"/>
            <a:chOff x="827584" y="2204864"/>
            <a:chExt cx="7350894" cy="3790841"/>
          </a:xfrm>
        </p:grpSpPr>
        <p:sp>
          <p:nvSpPr>
            <p:cNvPr id="6" name="평행 사변형 5"/>
            <p:cNvSpPr/>
            <p:nvPr/>
          </p:nvSpPr>
          <p:spPr>
            <a:xfrm>
              <a:off x="1264682" y="2210477"/>
              <a:ext cx="6913796" cy="909898"/>
            </a:xfrm>
            <a:prstGeom prst="parallelogram">
              <a:avLst>
                <a:gd name="adj" fmla="val 0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평행 사변형 6"/>
            <p:cNvSpPr/>
            <p:nvPr/>
          </p:nvSpPr>
          <p:spPr>
            <a:xfrm>
              <a:off x="1171191" y="3651261"/>
              <a:ext cx="7007287" cy="909898"/>
            </a:xfrm>
            <a:prstGeom prst="parallelogram">
              <a:avLst>
                <a:gd name="adj" fmla="val 0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평행 사변형 7"/>
            <p:cNvSpPr/>
            <p:nvPr/>
          </p:nvSpPr>
          <p:spPr>
            <a:xfrm>
              <a:off x="1171191" y="5080663"/>
              <a:ext cx="7007287" cy="909898"/>
            </a:xfrm>
            <a:prstGeom prst="parallelogram">
              <a:avLst>
                <a:gd name="adj" fmla="val 0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오각형 8"/>
            <p:cNvSpPr/>
            <p:nvPr/>
          </p:nvSpPr>
          <p:spPr>
            <a:xfrm>
              <a:off x="827584" y="3645646"/>
              <a:ext cx="1250256" cy="909898"/>
            </a:xfrm>
            <a:prstGeom prst="homePlat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오각형 9"/>
            <p:cNvSpPr/>
            <p:nvPr/>
          </p:nvSpPr>
          <p:spPr>
            <a:xfrm>
              <a:off x="827584" y="5085807"/>
              <a:ext cx="1250256" cy="909898"/>
            </a:xfrm>
            <a:prstGeom prst="homePlat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오각형 10"/>
            <p:cNvSpPr/>
            <p:nvPr/>
          </p:nvSpPr>
          <p:spPr>
            <a:xfrm>
              <a:off x="827584" y="2204864"/>
              <a:ext cx="1250256" cy="909898"/>
            </a:xfrm>
            <a:prstGeom prst="homePlat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직사각형 11"/>
            <p:cNvSpPr/>
            <p:nvPr/>
          </p:nvSpPr>
          <p:spPr>
            <a:xfrm>
              <a:off x="868638" y="2313810"/>
              <a:ext cx="792088" cy="6463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ko-KR" sz="36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1</a:t>
              </a:r>
              <a:endParaRPr lang="ko-KR" alt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868638" y="3769955"/>
              <a:ext cx="792088" cy="6463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ko-KR" sz="36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2</a:t>
              </a:r>
              <a:endParaRPr lang="ko-KR" alt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868638" y="5210114"/>
              <a:ext cx="792088" cy="6463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ko-KR" sz="36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3</a:t>
              </a:r>
              <a:endParaRPr lang="ko-KR" alt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2440774" y="2413454"/>
              <a:ext cx="198644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2800" b="1" dirty="0"/>
                <a:t>기업가 이해 </a:t>
              </a:r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2440774" y="3832821"/>
              <a:ext cx="369043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2800" b="1" dirty="0" err="1"/>
                <a:t>인큐베이팅</a:t>
              </a:r>
              <a:r>
                <a:rPr lang="ko-KR" altLang="en-US" sz="2800" b="1" dirty="0"/>
                <a:t> 방법론 수립 </a:t>
              </a:r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2440774" y="5279484"/>
              <a:ext cx="507542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2800" b="1" dirty="0" err="1"/>
                <a:t>소셜미션과</a:t>
              </a:r>
              <a:r>
                <a:rPr lang="ko-KR" altLang="en-US" sz="2800" b="1" dirty="0"/>
                <a:t> 지속가능성 전략 수립 </a:t>
              </a:r>
            </a:p>
          </p:txBody>
        </p:sp>
      </p:grpSp>
      <p:graphicFrame>
        <p:nvGraphicFramePr>
          <p:cNvPr id="18" name="다이어그램 17"/>
          <p:cNvGraphicFramePr/>
          <p:nvPr>
            <p:extLst>
              <p:ext uri="{D42A27DB-BD31-4B8C-83A1-F6EECF244321}">
                <p14:modId xmlns:p14="http://schemas.microsoft.com/office/powerpoint/2010/main" val="2318358550"/>
              </p:ext>
            </p:extLst>
          </p:nvPr>
        </p:nvGraphicFramePr>
        <p:xfrm>
          <a:off x="2483768" y="1156917"/>
          <a:ext cx="6336382" cy="6877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9" name="직사각형 18"/>
          <p:cNvSpPr/>
          <p:nvPr/>
        </p:nvSpPr>
        <p:spPr>
          <a:xfrm>
            <a:off x="430383" y="2029341"/>
            <a:ext cx="2629246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ko-KR" altLang="en-US" b="1" dirty="0"/>
              <a:t>인큐베이터 기업분석 목적 </a:t>
            </a:r>
          </a:p>
        </p:txBody>
      </p:sp>
    </p:spTree>
    <p:extLst>
      <p:ext uri="{BB962C8B-B14F-4D97-AF65-F5344CB8AC3E}">
        <p14:creationId xmlns:p14="http://schemas.microsoft.com/office/powerpoint/2010/main" val="41264487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기업 및 기업가 분석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75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aphicFrame>
        <p:nvGraphicFramePr>
          <p:cNvPr id="5" name="다이어그램 4"/>
          <p:cNvGraphicFramePr/>
          <p:nvPr>
            <p:extLst>
              <p:ext uri="{D42A27DB-BD31-4B8C-83A1-F6EECF244321}">
                <p14:modId xmlns:p14="http://schemas.microsoft.com/office/powerpoint/2010/main" val="734981823"/>
              </p:ext>
            </p:extLst>
          </p:nvPr>
        </p:nvGraphicFramePr>
        <p:xfrm>
          <a:off x="2483768" y="1156917"/>
          <a:ext cx="6336382" cy="6877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825" y="2038253"/>
            <a:ext cx="7364350" cy="4343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직사각형 6"/>
          <p:cNvSpPr/>
          <p:nvPr/>
        </p:nvSpPr>
        <p:spPr>
          <a:xfrm>
            <a:off x="3044631" y="3553852"/>
            <a:ext cx="32015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800" b="1" dirty="0"/>
              <a:t>어떤 강점이 있는가</a:t>
            </a:r>
            <a:r>
              <a:rPr lang="en-US" altLang="ko-KR" sz="2800" b="1" dirty="0"/>
              <a:t>? 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3044631" y="4561964"/>
            <a:ext cx="39036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800" b="1" dirty="0"/>
              <a:t>무엇을 개선해야 하는가</a:t>
            </a:r>
            <a:r>
              <a:rPr lang="en-US" altLang="ko-KR" sz="2800" b="1" dirty="0"/>
              <a:t>? 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3044631" y="5570076"/>
            <a:ext cx="39036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800" b="1" dirty="0"/>
              <a:t>우선순위와 개선 방향은</a:t>
            </a:r>
            <a:r>
              <a:rPr lang="en-US" altLang="ko-KR" sz="2800" b="1" dirty="0"/>
              <a:t>? 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430383" y="2029341"/>
            <a:ext cx="2640466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ko-KR" altLang="en-US" b="1" dirty="0"/>
              <a:t>인큐베이터 기업분석 목표 </a:t>
            </a:r>
          </a:p>
        </p:txBody>
      </p:sp>
    </p:spTree>
    <p:extLst>
      <p:ext uri="{BB962C8B-B14F-4D97-AF65-F5344CB8AC3E}">
        <p14:creationId xmlns:p14="http://schemas.microsoft.com/office/powerpoint/2010/main" val="2483877956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기업 및 기업가 분석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76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755576" y="1421191"/>
            <a:ext cx="1531188" cy="51761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000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[</a:t>
            </a:r>
            <a:endParaRPr kumimoji="0" lang="ko-KR" altLang="en-US" sz="3000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93124" y="1421191"/>
            <a:ext cx="1531188" cy="51761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000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]</a:t>
            </a:r>
            <a:endParaRPr kumimoji="0" lang="ko-KR" altLang="en-US" sz="3000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grpSp>
        <p:nvGrpSpPr>
          <p:cNvPr id="7" name="그룹 6"/>
          <p:cNvGrpSpPr/>
          <p:nvPr/>
        </p:nvGrpSpPr>
        <p:grpSpPr>
          <a:xfrm>
            <a:off x="2311616" y="2564904"/>
            <a:ext cx="4536504" cy="3555993"/>
            <a:chOff x="2311616" y="2428904"/>
            <a:chExt cx="4536504" cy="3691993"/>
          </a:xfrm>
        </p:grpSpPr>
        <p:sp>
          <p:nvSpPr>
            <p:cNvPr id="8" name="모서리가 둥근 직사각형 7"/>
            <p:cNvSpPr/>
            <p:nvPr/>
          </p:nvSpPr>
          <p:spPr bwMode="auto">
            <a:xfrm>
              <a:off x="2311616" y="2428904"/>
              <a:ext cx="4536504" cy="544796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latinLnBrk="0">
                <a:lnSpc>
                  <a:spcPct val="120000"/>
                </a:lnSpc>
                <a:spcAft>
                  <a:spcPts val="600"/>
                </a:spcAft>
              </a:pPr>
              <a:r>
                <a:rPr lang="ko-KR" altLang="en-US" sz="2400" b="1" kern="0" dirty="0">
                  <a:solidFill>
                    <a:sysClr val="window" lastClr="FFFFFF"/>
                  </a:solidFill>
                  <a:latin typeface="+mn-ea"/>
                </a:rPr>
                <a:t>기업가 및 </a:t>
              </a:r>
              <a:r>
                <a:rPr lang="ko-KR" altLang="en-US" sz="2400" b="1" kern="0" dirty="0" err="1">
                  <a:solidFill>
                    <a:sysClr val="window" lastClr="FFFFFF"/>
                  </a:solidFill>
                  <a:latin typeface="+mn-ea"/>
                </a:rPr>
                <a:t>소셜미션</a:t>
              </a:r>
              <a:r>
                <a:rPr lang="ko-KR" altLang="en-US" sz="2400" b="1" kern="0" dirty="0">
                  <a:solidFill>
                    <a:sysClr val="window" lastClr="FFFFFF"/>
                  </a:solidFill>
                  <a:latin typeface="+mn-ea"/>
                </a:rPr>
                <a:t> 분석 </a:t>
              </a:r>
            </a:p>
          </p:txBody>
        </p:sp>
        <p:sp>
          <p:nvSpPr>
            <p:cNvPr id="9" name="모서리가 둥근 직사각형 8"/>
            <p:cNvSpPr/>
            <p:nvPr/>
          </p:nvSpPr>
          <p:spPr bwMode="auto">
            <a:xfrm>
              <a:off x="2311616" y="3477970"/>
              <a:ext cx="4536504" cy="544796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latinLnBrk="0">
                <a:lnSpc>
                  <a:spcPct val="120000"/>
                </a:lnSpc>
                <a:spcAft>
                  <a:spcPts val="600"/>
                </a:spcAft>
              </a:pPr>
              <a:r>
                <a:rPr lang="ko-KR" altLang="en-US" sz="2400" b="1" kern="0" dirty="0">
                  <a:solidFill>
                    <a:sysClr val="window" lastClr="FFFFFF"/>
                  </a:solidFill>
                  <a:latin typeface="+mn-ea"/>
                </a:rPr>
                <a:t>비즈니스 모델 분석 </a:t>
              </a:r>
            </a:p>
          </p:txBody>
        </p:sp>
        <p:sp>
          <p:nvSpPr>
            <p:cNvPr id="10" name="모서리가 둥근 직사각형 9"/>
            <p:cNvSpPr/>
            <p:nvPr/>
          </p:nvSpPr>
          <p:spPr bwMode="auto">
            <a:xfrm>
              <a:off x="2311616" y="4527036"/>
              <a:ext cx="4536504" cy="544796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latinLnBrk="0">
                <a:lnSpc>
                  <a:spcPct val="120000"/>
                </a:lnSpc>
                <a:spcAft>
                  <a:spcPts val="600"/>
                </a:spcAft>
              </a:pPr>
              <a:r>
                <a:rPr lang="ko-KR" altLang="en-US" sz="2400" b="1" kern="0" dirty="0">
                  <a:solidFill>
                    <a:sysClr val="window" lastClr="FFFFFF"/>
                  </a:solidFill>
                  <a:latin typeface="+mn-ea"/>
                </a:rPr>
                <a:t>제품 및 조직 역량 분석</a:t>
              </a:r>
            </a:p>
          </p:txBody>
        </p:sp>
        <p:sp>
          <p:nvSpPr>
            <p:cNvPr id="11" name="모서리가 둥근 직사각형 10"/>
            <p:cNvSpPr/>
            <p:nvPr/>
          </p:nvSpPr>
          <p:spPr bwMode="auto">
            <a:xfrm>
              <a:off x="2311616" y="5576101"/>
              <a:ext cx="4536504" cy="544796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latinLnBrk="0">
                <a:lnSpc>
                  <a:spcPct val="120000"/>
                </a:lnSpc>
                <a:spcAft>
                  <a:spcPts val="600"/>
                </a:spcAft>
              </a:pPr>
              <a:r>
                <a:rPr lang="ko-KR" altLang="en-US" sz="2400" b="1" kern="0" dirty="0">
                  <a:solidFill>
                    <a:sysClr val="window" lastClr="FFFFFF"/>
                  </a:solidFill>
                  <a:latin typeface="+mn-ea"/>
                </a:rPr>
                <a:t>사업계획 분석 </a:t>
              </a:r>
            </a:p>
          </p:txBody>
        </p:sp>
      </p:grpSp>
      <p:graphicFrame>
        <p:nvGraphicFramePr>
          <p:cNvPr id="12" name="다이어그램 11"/>
          <p:cNvGraphicFramePr/>
          <p:nvPr>
            <p:extLst>
              <p:ext uri="{D42A27DB-BD31-4B8C-83A1-F6EECF244321}">
                <p14:modId xmlns:p14="http://schemas.microsoft.com/office/powerpoint/2010/main" val="1440330063"/>
              </p:ext>
            </p:extLst>
          </p:nvPr>
        </p:nvGraphicFramePr>
        <p:xfrm>
          <a:off x="2483768" y="1156917"/>
          <a:ext cx="6336382" cy="6877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직사각형 12"/>
          <p:cNvSpPr/>
          <p:nvPr/>
        </p:nvSpPr>
        <p:spPr>
          <a:xfrm>
            <a:off x="430383" y="2029341"/>
            <a:ext cx="2432076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ko-KR" altLang="en-US" b="1" dirty="0"/>
              <a:t>창업준비기 </a:t>
            </a:r>
            <a:r>
              <a:rPr lang="ko-KR" altLang="en-US" b="1" dirty="0" smtClean="0"/>
              <a:t>기업 </a:t>
            </a:r>
            <a:r>
              <a:rPr lang="ko-KR" altLang="en-US" b="1" dirty="0"/>
              <a:t>분석 </a:t>
            </a:r>
          </a:p>
        </p:txBody>
      </p:sp>
    </p:spTree>
    <p:extLst>
      <p:ext uri="{BB962C8B-B14F-4D97-AF65-F5344CB8AC3E}">
        <p14:creationId xmlns:p14="http://schemas.microsoft.com/office/powerpoint/2010/main" val="400189412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기업 및 기업가 분석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77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aphicFrame>
        <p:nvGraphicFramePr>
          <p:cNvPr id="5" name="다이어그램 4"/>
          <p:cNvGraphicFramePr/>
          <p:nvPr>
            <p:extLst>
              <p:ext uri="{D42A27DB-BD31-4B8C-83A1-F6EECF244321}">
                <p14:modId xmlns:p14="http://schemas.microsoft.com/office/powerpoint/2010/main" val="3313075630"/>
              </p:ext>
            </p:extLst>
          </p:nvPr>
        </p:nvGraphicFramePr>
        <p:xfrm>
          <a:off x="2483768" y="1156917"/>
          <a:ext cx="6336382" cy="6877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6" name="그룹 5"/>
          <p:cNvGrpSpPr/>
          <p:nvPr/>
        </p:nvGrpSpPr>
        <p:grpSpPr>
          <a:xfrm>
            <a:off x="395536" y="2679559"/>
            <a:ext cx="8192230" cy="2808833"/>
            <a:chOff x="744538" y="2492375"/>
            <a:chExt cx="7139607" cy="2447925"/>
          </a:xfrm>
        </p:grpSpPr>
        <p:sp>
          <p:nvSpPr>
            <p:cNvPr id="7" name="AutoShape 13"/>
            <p:cNvSpPr>
              <a:spLocks noChangeArrowheads="1"/>
            </p:cNvSpPr>
            <p:nvPr/>
          </p:nvSpPr>
          <p:spPr bwMode="auto">
            <a:xfrm>
              <a:off x="744538" y="2492375"/>
              <a:ext cx="2232025" cy="2447925"/>
            </a:xfrm>
            <a:prstGeom prst="roundRect">
              <a:avLst>
                <a:gd name="adj" fmla="val 16667"/>
              </a:avLst>
            </a:prstGeom>
            <a:ln>
              <a:solidFill>
                <a:schemeClr val="bg1">
                  <a:lumMod val="50000"/>
                </a:schemeClr>
              </a:solidFill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8" name="AutoShape 14"/>
            <p:cNvSpPr>
              <a:spLocks noChangeArrowheads="1"/>
            </p:cNvSpPr>
            <p:nvPr/>
          </p:nvSpPr>
          <p:spPr bwMode="auto">
            <a:xfrm>
              <a:off x="925513" y="2708275"/>
              <a:ext cx="1870075" cy="2016125"/>
            </a:xfrm>
            <a:prstGeom prst="roundRect">
              <a:avLst>
                <a:gd name="adj" fmla="val 16667"/>
              </a:avLst>
            </a:prstGeom>
            <a:solidFill>
              <a:srgbClr val="FFCC00">
                <a:alpha val="39999"/>
              </a:srgbClr>
            </a:solidFill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9" name="Rectangle 15"/>
            <p:cNvSpPr>
              <a:spLocks noChangeArrowheads="1"/>
            </p:cNvSpPr>
            <p:nvPr/>
          </p:nvSpPr>
          <p:spPr bwMode="auto">
            <a:xfrm>
              <a:off x="1166813" y="3148758"/>
              <a:ext cx="1387475" cy="13773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66CCFF"/>
                      </a:gs>
                      <a:gs pos="100000">
                        <a:srgbClr val="66CCFF">
                          <a:gamma/>
                          <a:tint val="0"/>
                          <a:invGamma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ko-KR" altLang="en-US" sz="2400" b="1" dirty="0" err="1" smtClean="0"/>
                <a:t>소셜미션</a:t>
              </a:r>
              <a:endParaRPr lang="en-US" altLang="ko-KR" sz="2400" b="1" dirty="0" smtClean="0"/>
            </a:p>
            <a:p>
              <a:pPr algn="ctr"/>
              <a:endParaRPr lang="en-US" altLang="ko-KR" dirty="0" smtClean="0"/>
            </a:p>
            <a:p>
              <a:pPr algn="ctr"/>
              <a:r>
                <a:rPr lang="ko-KR" altLang="en-US" dirty="0" smtClean="0"/>
                <a:t>문제인식</a:t>
              </a:r>
              <a:r>
                <a:rPr lang="en-US" altLang="ko-KR" dirty="0"/>
                <a:t>, </a:t>
              </a:r>
              <a:r>
                <a:rPr lang="en-US" altLang="ko-KR" dirty="0" smtClean="0"/>
                <a:t/>
              </a:r>
              <a:br>
                <a:rPr lang="en-US" altLang="ko-KR" dirty="0" smtClean="0"/>
              </a:br>
              <a:r>
                <a:rPr lang="ko-KR" altLang="en-US" dirty="0" smtClean="0"/>
                <a:t>솔루션</a:t>
              </a:r>
              <a:r>
                <a:rPr lang="en-US" altLang="ko-KR" dirty="0"/>
                <a:t>, </a:t>
              </a:r>
              <a:r>
                <a:rPr lang="en-US" altLang="ko-KR" dirty="0" smtClean="0"/>
                <a:t/>
              </a:r>
              <a:br>
                <a:rPr lang="en-US" altLang="ko-KR" dirty="0" smtClean="0"/>
              </a:br>
              <a:r>
                <a:rPr lang="ko-KR" altLang="en-US" dirty="0" smtClean="0"/>
                <a:t>실현가치</a:t>
              </a:r>
              <a:r>
                <a:rPr lang="en-US" altLang="ko-KR" dirty="0"/>
                <a:t>, </a:t>
              </a:r>
              <a:r>
                <a:rPr lang="ko-KR" altLang="en-US" dirty="0"/>
                <a:t>의지 </a:t>
              </a:r>
            </a:p>
          </p:txBody>
        </p:sp>
        <p:sp>
          <p:nvSpPr>
            <p:cNvPr id="10" name="AutoShape 17"/>
            <p:cNvSpPr>
              <a:spLocks noChangeArrowheads="1"/>
            </p:cNvSpPr>
            <p:nvPr/>
          </p:nvSpPr>
          <p:spPr bwMode="auto">
            <a:xfrm>
              <a:off x="3203848" y="2492375"/>
              <a:ext cx="2232025" cy="2447925"/>
            </a:xfrm>
            <a:prstGeom prst="roundRect">
              <a:avLst>
                <a:gd name="adj" fmla="val 16667"/>
              </a:avLst>
            </a:prstGeom>
            <a:ln>
              <a:solidFill>
                <a:schemeClr val="bg1">
                  <a:lumMod val="50000"/>
                </a:schemeClr>
              </a:solidFill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1" name="AutoShape 18"/>
            <p:cNvSpPr>
              <a:spLocks noChangeArrowheads="1"/>
            </p:cNvSpPr>
            <p:nvPr/>
          </p:nvSpPr>
          <p:spPr bwMode="auto">
            <a:xfrm>
              <a:off x="3384823" y="2708275"/>
              <a:ext cx="1870075" cy="2016125"/>
            </a:xfrm>
            <a:prstGeom prst="roundRect">
              <a:avLst>
                <a:gd name="adj" fmla="val 16667"/>
              </a:avLst>
            </a:prstGeom>
            <a:solidFill>
              <a:srgbClr val="99CC00">
                <a:alpha val="39999"/>
              </a:srgbClr>
            </a:solidFill>
            <a:ln w="9525" algn="ctr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2" name="Rectangle 19"/>
            <p:cNvSpPr>
              <a:spLocks noChangeArrowheads="1"/>
            </p:cNvSpPr>
            <p:nvPr/>
          </p:nvSpPr>
          <p:spPr bwMode="auto">
            <a:xfrm>
              <a:off x="3626123" y="3148758"/>
              <a:ext cx="1387475" cy="13773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66CCFF"/>
                      </a:gs>
                      <a:gs pos="100000">
                        <a:srgbClr val="66CCFF">
                          <a:gamma/>
                          <a:tint val="0"/>
                          <a:invGamma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ko-KR" altLang="en-US" sz="2400" b="1" dirty="0"/>
                <a:t>비즈니스 </a:t>
              </a:r>
              <a:endParaRPr lang="en-US" altLang="ko-KR" sz="2400" b="1" dirty="0" smtClean="0"/>
            </a:p>
            <a:p>
              <a:pPr algn="ctr"/>
              <a:endParaRPr lang="en-US" altLang="ko-KR" dirty="0"/>
            </a:p>
            <a:p>
              <a:pPr algn="ctr"/>
              <a:r>
                <a:rPr lang="ko-KR" altLang="en-US" dirty="0" smtClean="0"/>
                <a:t>마인드</a:t>
              </a:r>
              <a:r>
                <a:rPr lang="en-US" altLang="ko-KR" dirty="0"/>
                <a:t>, </a:t>
              </a:r>
              <a:endParaRPr lang="en-US" altLang="ko-KR" dirty="0" smtClean="0"/>
            </a:p>
            <a:p>
              <a:pPr algn="ctr"/>
              <a:r>
                <a:rPr lang="ko-KR" altLang="en-US" dirty="0" smtClean="0"/>
                <a:t>핵심역량</a:t>
              </a:r>
              <a:r>
                <a:rPr lang="en-US" altLang="ko-KR" dirty="0"/>
                <a:t>, </a:t>
              </a:r>
              <a:endParaRPr lang="en-US" altLang="ko-KR" dirty="0" smtClean="0"/>
            </a:p>
            <a:p>
              <a:pPr algn="ctr"/>
              <a:r>
                <a:rPr lang="ko-KR" altLang="en-US" dirty="0" smtClean="0"/>
                <a:t>네트워크 </a:t>
              </a:r>
              <a:endParaRPr lang="ko-KR" altLang="en-US" dirty="0"/>
            </a:p>
          </p:txBody>
        </p:sp>
        <p:sp>
          <p:nvSpPr>
            <p:cNvPr id="13" name="AutoShape 20"/>
            <p:cNvSpPr>
              <a:spLocks noChangeArrowheads="1"/>
            </p:cNvSpPr>
            <p:nvPr/>
          </p:nvSpPr>
          <p:spPr bwMode="auto">
            <a:xfrm>
              <a:off x="5652120" y="2492375"/>
              <a:ext cx="2232025" cy="2447925"/>
            </a:xfrm>
            <a:prstGeom prst="roundRect">
              <a:avLst>
                <a:gd name="adj" fmla="val 16667"/>
              </a:avLst>
            </a:prstGeom>
            <a:ln>
              <a:solidFill>
                <a:schemeClr val="bg1">
                  <a:lumMod val="50000"/>
                </a:schemeClr>
              </a:solidFill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4" name="AutoShape 21"/>
            <p:cNvSpPr>
              <a:spLocks noChangeArrowheads="1"/>
            </p:cNvSpPr>
            <p:nvPr/>
          </p:nvSpPr>
          <p:spPr bwMode="auto">
            <a:xfrm>
              <a:off x="5833095" y="2708275"/>
              <a:ext cx="1870075" cy="2016125"/>
            </a:xfrm>
            <a:prstGeom prst="roundRect">
              <a:avLst>
                <a:gd name="adj" fmla="val 16667"/>
              </a:avLst>
            </a:prstGeom>
            <a:solidFill>
              <a:srgbClr val="FFCC00">
                <a:alpha val="39999"/>
              </a:srgbClr>
            </a:solidFill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5" name="Rectangle 22"/>
            <p:cNvSpPr>
              <a:spLocks noChangeArrowheads="1"/>
            </p:cNvSpPr>
            <p:nvPr/>
          </p:nvSpPr>
          <p:spPr bwMode="auto">
            <a:xfrm>
              <a:off x="6074395" y="3148759"/>
              <a:ext cx="1387475" cy="1098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66CCFF"/>
                      </a:gs>
                      <a:gs pos="100000">
                        <a:srgbClr val="66CCFF">
                          <a:gamma/>
                          <a:tint val="0"/>
                          <a:invGamma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t"/>
            <a:lstStyle/>
            <a:p>
              <a:pPr algn="ctr"/>
              <a:r>
                <a:rPr lang="ko-KR" altLang="en-US" sz="2400" b="1" dirty="0"/>
                <a:t>신뢰할 수 있는가</a:t>
              </a:r>
              <a:r>
                <a:rPr lang="en-US" altLang="ko-KR" sz="2400" b="1" dirty="0"/>
                <a:t>? </a:t>
              </a:r>
            </a:p>
          </p:txBody>
        </p:sp>
      </p:grpSp>
      <p:sp>
        <p:nvSpPr>
          <p:cNvPr id="16" name="직사각형 15"/>
          <p:cNvSpPr/>
          <p:nvPr/>
        </p:nvSpPr>
        <p:spPr>
          <a:xfrm>
            <a:off x="430383" y="2029341"/>
            <a:ext cx="2432076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ko-KR" altLang="en-US" b="1" dirty="0"/>
              <a:t>창업준비기 기업가 분석 </a:t>
            </a:r>
          </a:p>
        </p:txBody>
      </p:sp>
    </p:spTree>
    <p:extLst>
      <p:ext uri="{BB962C8B-B14F-4D97-AF65-F5344CB8AC3E}">
        <p14:creationId xmlns:p14="http://schemas.microsoft.com/office/powerpoint/2010/main" val="673082241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기업 및 기업가 분석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78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aphicFrame>
        <p:nvGraphicFramePr>
          <p:cNvPr id="5" name="다이어그램 4"/>
          <p:cNvGraphicFramePr/>
          <p:nvPr>
            <p:extLst>
              <p:ext uri="{D42A27DB-BD31-4B8C-83A1-F6EECF244321}">
                <p14:modId xmlns:p14="http://schemas.microsoft.com/office/powerpoint/2010/main" val="2771888990"/>
              </p:ext>
            </p:extLst>
          </p:nvPr>
        </p:nvGraphicFramePr>
        <p:xfrm>
          <a:off x="2483768" y="1156917"/>
          <a:ext cx="6336382" cy="6877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6" name="그룹 5"/>
          <p:cNvGrpSpPr/>
          <p:nvPr/>
        </p:nvGrpSpPr>
        <p:grpSpPr>
          <a:xfrm>
            <a:off x="860548" y="2491045"/>
            <a:ext cx="7455868" cy="3496374"/>
            <a:chOff x="827584" y="2204864"/>
            <a:chExt cx="7839857" cy="3790841"/>
          </a:xfrm>
        </p:grpSpPr>
        <p:sp>
          <p:nvSpPr>
            <p:cNvPr id="7" name="평행 사변형 6"/>
            <p:cNvSpPr/>
            <p:nvPr/>
          </p:nvSpPr>
          <p:spPr>
            <a:xfrm>
              <a:off x="1264682" y="2210477"/>
              <a:ext cx="7396236" cy="909898"/>
            </a:xfrm>
            <a:prstGeom prst="parallelogram">
              <a:avLst>
                <a:gd name="adj" fmla="val 0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평행 사변형 7"/>
            <p:cNvSpPr/>
            <p:nvPr/>
          </p:nvSpPr>
          <p:spPr>
            <a:xfrm>
              <a:off x="1171191" y="3651261"/>
              <a:ext cx="7496250" cy="909898"/>
            </a:xfrm>
            <a:prstGeom prst="parallelogram">
              <a:avLst>
                <a:gd name="adj" fmla="val 0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평행 사변형 8"/>
            <p:cNvSpPr/>
            <p:nvPr/>
          </p:nvSpPr>
          <p:spPr>
            <a:xfrm>
              <a:off x="1171191" y="5080663"/>
              <a:ext cx="7496249" cy="909898"/>
            </a:xfrm>
            <a:prstGeom prst="parallelogram">
              <a:avLst>
                <a:gd name="adj" fmla="val 0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모서리가 접힌 도형 9"/>
            <p:cNvSpPr/>
            <p:nvPr/>
          </p:nvSpPr>
          <p:spPr>
            <a:xfrm>
              <a:off x="827584" y="3645646"/>
              <a:ext cx="1250256" cy="909898"/>
            </a:xfrm>
            <a:prstGeom prst="foldedCorner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모서리가 접힌 도형 10"/>
            <p:cNvSpPr/>
            <p:nvPr/>
          </p:nvSpPr>
          <p:spPr>
            <a:xfrm>
              <a:off x="827584" y="5085807"/>
              <a:ext cx="1250256" cy="909898"/>
            </a:xfrm>
            <a:prstGeom prst="foldedCorner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모서리가 접힌 도형 11"/>
            <p:cNvSpPr/>
            <p:nvPr/>
          </p:nvSpPr>
          <p:spPr>
            <a:xfrm>
              <a:off x="827584" y="2204864"/>
              <a:ext cx="1250256" cy="909898"/>
            </a:xfrm>
            <a:prstGeom prst="foldedCorner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1060866" y="2313810"/>
              <a:ext cx="792088" cy="6463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ko-KR" sz="36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1</a:t>
              </a:r>
              <a:endParaRPr lang="ko-KR" alt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1060866" y="3769955"/>
              <a:ext cx="792088" cy="6463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ko-KR" sz="36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2</a:t>
              </a:r>
              <a:endParaRPr lang="ko-KR" alt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1060866" y="5210114"/>
              <a:ext cx="792088" cy="6463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ko-KR" sz="36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3</a:t>
              </a:r>
              <a:endParaRPr lang="ko-KR" alt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2440774" y="2413454"/>
              <a:ext cx="4274919" cy="55016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2800" b="1" dirty="0" err="1"/>
                <a:t>소셜미션과</a:t>
              </a:r>
              <a:r>
                <a:rPr lang="ko-KR" altLang="en-US" sz="2800" b="1" dirty="0"/>
                <a:t> 가치 </a:t>
              </a:r>
              <a:r>
                <a:rPr lang="ko-KR" altLang="en-US" sz="2800" b="1" dirty="0" smtClean="0"/>
                <a:t>차별화는</a:t>
              </a:r>
              <a:r>
                <a:rPr lang="en-US" altLang="ko-KR" sz="2800" b="1" dirty="0" smtClean="0"/>
                <a:t>?</a:t>
              </a:r>
              <a:endParaRPr lang="ko-KR" altLang="en-US" sz="2800" b="1" dirty="0"/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2440774" y="3832821"/>
              <a:ext cx="5041847" cy="55016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2800" b="1" dirty="0"/>
                <a:t>고객이 누구인가</a:t>
              </a:r>
              <a:r>
                <a:rPr lang="en-US" altLang="ko-KR" sz="2800" b="1" dirty="0"/>
                <a:t>? </a:t>
              </a:r>
              <a:r>
                <a:rPr lang="ko-KR" altLang="en-US" sz="2800" b="1" dirty="0"/>
                <a:t>원하는 것은</a:t>
              </a:r>
              <a:r>
                <a:rPr lang="en-US" altLang="ko-KR" sz="2800" b="1" dirty="0"/>
                <a:t>? </a:t>
              </a:r>
            </a:p>
          </p:txBody>
        </p:sp>
        <p:sp>
          <p:nvSpPr>
            <p:cNvPr id="18" name="직사각형 17"/>
            <p:cNvSpPr/>
            <p:nvPr/>
          </p:nvSpPr>
          <p:spPr>
            <a:xfrm>
              <a:off x="2440774" y="5279484"/>
              <a:ext cx="5911597" cy="55016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2800" b="1" dirty="0"/>
                <a:t>자원과 활동 그리고 재무적 </a:t>
              </a:r>
              <a:r>
                <a:rPr lang="ko-KR" altLang="en-US" sz="2800" b="1" dirty="0" smtClean="0"/>
                <a:t>타당성은</a:t>
              </a:r>
              <a:r>
                <a:rPr lang="en-US" altLang="ko-KR" sz="2800" b="1" dirty="0" smtClean="0"/>
                <a:t>?</a:t>
              </a:r>
              <a:endParaRPr lang="ko-KR" altLang="en-US" sz="2800" b="1" dirty="0"/>
            </a:p>
          </p:txBody>
        </p:sp>
      </p:grpSp>
      <p:sp>
        <p:nvSpPr>
          <p:cNvPr id="19" name="직사각형 18"/>
          <p:cNvSpPr/>
          <p:nvPr/>
        </p:nvSpPr>
        <p:spPr>
          <a:xfrm>
            <a:off x="430383" y="1844675"/>
            <a:ext cx="2048959" cy="36933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ko-KR" altLang="en-US" b="1" dirty="0"/>
              <a:t>비즈니스 모델 분석 </a:t>
            </a:r>
          </a:p>
        </p:txBody>
      </p:sp>
    </p:spTree>
    <p:extLst>
      <p:ext uri="{BB962C8B-B14F-4D97-AF65-F5344CB8AC3E}">
        <p14:creationId xmlns:p14="http://schemas.microsoft.com/office/powerpoint/2010/main" val="434028336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기업 및 기업가 분석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79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aphicFrame>
        <p:nvGraphicFramePr>
          <p:cNvPr id="5" name="다이어그램 4"/>
          <p:cNvGraphicFramePr/>
          <p:nvPr>
            <p:extLst>
              <p:ext uri="{D42A27DB-BD31-4B8C-83A1-F6EECF244321}">
                <p14:modId xmlns:p14="http://schemas.microsoft.com/office/powerpoint/2010/main" val="3371927756"/>
              </p:ext>
            </p:extLst>
          </p:nvPr>
        </p:nvGraphicFramePr>
        <p:xfrm>
          <a:off x="2483768" y="1156917"/>
          <a:ext cx="6336382" cy="6877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6" name="그룹 5"/>
          <p:cNvGrpSpPr/>
          <p:nvPr/>
        </p:nvGrpSpPr>
        <p:grpSpPr>
          <a:xfrm>
            <a:off x="467299" y="2492375"/>
            <a:ext cx="8209401" cy="3495044"/>
            <a:chOff x="827584" y="2204864"/>
            <a:chExt cx="8632198" cy="3790841"/>
          </a:xfrm>
        </p:grpSpPr>
        <p:sp>
          <p:nvSpPr>
            <p:cNvPr id="7" name="평행 사변형 6"/>
            <p:cNvSpPr/>
            <p:nvPr/>
          </p:nvSpPr>
          <p:spPr>
            <a:xfrm>
              <a:off x="1264682" y="2210477"/>
              <a:ext cx="8119127" cy="909898"/>
            </a:xfrm>
            <a:prstGeom prst="parallelogram">
              <a:avLst>
                <a:gd name="adj" fmla="val 0"/>
              </a:avLst>
            </a:prstGeom>
            <a:solidFill>
              <a:schemeClr val="bg2">
                <a:lumMod val="90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평행 사변형 7"/>
            <p:cNvSpPr/>
            <p:nvPr/>
          </p:nvSpPr>
          <p:spPr>
            <a:xfrm>
              <a:off x="1171191" y="3651261"/>
              <a:ext cx="8228917" cy="909898"/>
            </a:xfrm>
            <a:prstGeom prst="parallelogram">
              <a:avLst>
                <a:gd name="adj" fmla="val 0"/>
              </a:avLst>
            </a:prstGeom>
            <a:solidFill>
              <a:schemeClr val="bg2">
                <a:lumMod val="90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평행 사변형 8"/>
            <p:cNvSpPr/>
            <p:nvPr/>
          </p:nvSpPr>
          <p:spPr>
            <a:xfrm>
              <a:off x="1171189" y="5080663"/>
              <a:ext cx="8228916" cy="909898"/>
            </a:xfrm>
            <a:prstGeom prst="parallelogram">
              <a:avLst>
                <a:gd name="adj" fmla="val 0"/>
              </a:avLst>
            </a:prstGeom>
            <a:solidFill>
              <a:schemeClr val="bg2">
                <a:lumMod val="90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모서리가 접힌 도형 9"/>
            <p:cNvSpPr/>
            <p:nvPr/>
          </p:nvSpPr>
          <p:spPr>
            <a:xfrm>
              <a:off x="827584" y="3645646"/>
              <a:ext cx="1250256" cy="909898"/>
            </a:xfrm>
            <a:prstGeom prst="foldedCorner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모서리가 접힌 도형 10"/>
            <p:cNvSpPr/>
            <p:nvPr/>
          </p:nvSpPr>
          <p:spPr>
            <a:xfrm>
              <a:off x="827584" y="5085807"/>
              <a:ext cx="1250256" cy="909898"/>
            </a:xfrm>
            <a:prstGeom prst="foldedCorner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모서리가 접힌 도형 11"/>
            <p:cNvSpPr/>
            <p:nvPr/>
          </p:nvSpPr>
          <p:spPr>
            <a:xfrm>
              <a:off x="827584" y="2204864"/>
              <a:ext cx="1250256" cy="909898"/>
            </a:xfrm>
            <a:prstGeom prst="foldedCorner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1095785" y="2313810"/>
              <a:ext cx="792088" cy="6463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ko-KR" sz="36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1</a:t>
              </a:r>
              <a:endParaRPr lang="ko-KR" alt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1095785" y="3769955"/>
              <a:ext cx="792088" cy="6463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ko-KR" sz="36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2</a:t>
              </a:r>
              <a:endParaRPr lang="ko-KR" alt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1095785" y="5210114"/>
              <a:ext cx="792088" cy="6463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ko-KR" sz="36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3</a:t>
              </a:r>
              <a:endParaRPr lang="ko-KR" alt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2440774" y="2413454"/>
              <a:ext cx="4895205" cy="55016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2800" b="1" dirty="0"/>
                <a:t>경쟁사 제품과 무엇이 다른가</a:t>
              </a:r>
              <a:r>
                <a:rPr lang="en-US" altLang="ko-KR" sz="2800" b="1" dirty="0"/>
                <a:t>? </a:t>
              </a:r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2440774" y="3832821"/>
              <a:ext cx="2973665" cy="55016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2800" b="1" dirty="0"/>
                <a:t>생산이 가능한가</a:t>
              </a:r>
              <a:r>
                <a:rPr lang="en-US" altLang="ko-KR" sz="2800" b="1" dirty="0"/>
                <a:t>? </a:t>
              </a:r>
            </a:p>
          </p:txBody>
        </p:sp>
        <p:sp>
          <p:nvSpPr>
            <p:cNvPr id="18" name="직사각형 17"/>
            <p:cNvSpPr/>
            <p:nvPr/>
          </p:nvSpPr>
          <p:spPr>
            <a:xfrm>
              <a:off x="2440772" y="5279484"/>
              <a:ext cx="7019010" cy="55016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2800" b="1" dirty="0"/>
                <a:t>언제 가능한가</a:t>
              </a:r>
              <a:r>
                <a:rPr lang="en-US" altLang="ko-KR" sz="2800" b="1" dirty="0"/>
                <a:t>? </a:t>
              </a:r>
              <a:r>
                <a:rPr lang="ko-KR" altLang="en-US" sz="2800" b="1" dirty="0"/>
                <a:t>어떻게 가능한가</a:t>
              </a:r>
              <a:r>
                <a:rPr lang="en-US" altLang="ko-KR" sz="2800" b="1" dirty="0"/>
                <a:t>? </a:t>
              </a:r>
              <a:r>
                <a:rPr lang="ko-KR" altLang="en-US" sz="2800" b="1" dirty="0"/>
                <a:t>어려움은</a:t>
              </a:r>
              <a:r>
                <a:rPr lang="en-US" altLang="ko-KR" sz="2800" b="1" dirty="0"/>
                <a:t>? </a:t>
              </a:r>
            </a:p>
          </p:txBody>
        </p:sp>
      </p:grpSp>
      <p:sp>
        <p:nvSpPr>
          <p:cNvPr id="19" name="직사각형 18"/>
          <p:cNvSpPr/>
          <p:nvPr/>
        </p:nvSpPr>
        <p:spPr>
          <a:xfrm>
            <a:off x="430383" y="1844675"/>
            <a:ext cx="1083951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ko-KR" altLang="en-US" b="1" dirty="0" smtClean="0"/>
              <a:t>제품 분석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17450914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직사각형 36"/>
          <p:cNvSpPr/>
          <p:nvPr/>
        </p:nvSpPr>
        <p:spPr>
          <a:xfrm>
            <a:off x="468313" y="3184200"/>
            <a:ext cx="8207375" cy="3046987"/>
          </a:xfrm>
          <a:prstGeom prst="rect">
            <a:avLst/>
          </a:prstGeom>
          <a:ln w="3175">
            <a:solidFill>
              <a:srgbClr val="875EA3"/>
            </a:solidFill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atinLnBrk="0"/>
            <a:endParaRPr lang="ko-KR" altLang="en-US" sz="1200" dirty="0">
              <a:solidFill>
                <a:prstClr val="black"/>
              </a:solidFill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과정소개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텍스트 개체 틀 4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-1260648" y="3184200"/>
            <a:ext cx="817853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800" b="1" dirty="0" smtClean="0">
                <a:solidFill>
                  <a:schemeClr val="accent4"/>
                </a:solidFill>
                <a:latin typeface=" @산돌퍼즐Bk" pitchFamily="18" charset="-127"/>
                <a:ea typeface=" @산돌퍼즐Bk" pitchFamily="18" charset="-127"/>
              </a:rPr>
              <a:t>G</a:t>
            </a:r>
          </a:p>
          <a:p>
            <a:r>
              <a:rPr lang="en-US" altLang="ko-KR" sz="4800" b="1" dirty="0">
                <a:solidFill>
                  <a:schemeClr val="accent5"/>
                </a:solidFill>
                <a:latin typeface=" @산돌퍼즐Bk" pitchFamily="18" charset="-127"/>
                <a:ea typeface=" @산돌퍼즐Bk" pitchFamily="18" charset="-127"/>
              </a:rPr>
              <a:t>R</a:t>
            </a:r>
            <a:endParaRPr lang="en-US" altLang="ko-KR" sz="4800" b="1" dirty="0" smtClean="0">
              <a:solidFill>
                <a:schemeClr val="accent5"/>
              </a:solidFill>
              <a:latin typeface=" @산돌퍼즐Bk" pitchFamily="18" charset="-127"/>
              <a:ea typeface=" @산돌퍼즐Bk" pitchFamily="18" charset="-127"/>
            </a:endParaRPr>
          </a:p>
          <a:p>
            <a:r>
              <a:rPr lang="en-US" altLang="ko-KR" sz="4800" b="1" dirty="0" smtClean="0">
                <a:solidFill>
                  <a:srgbClr val="00B050"/>
                </a:solidFill>
                <a:latin typeface=" @산돌퍼즐Bk" pitchFamily="18" charset="-127"/>
                <a:ea typeface=" @산돌퍼즐Bk" pitchFamily="18" charset="-127"/>
              </a:rPr>
              <a:t>O</a:t>
            </a:r>
          </a:p>
          <a:p>
            <a:r>
              <a:rPr lang="en-US" altLang="ko-KR" sz="4800" b="1" dirty="0">
                <a:solidFill>
                  <a:schemeClr val="accent2"/>
                </a:solidFill>
                <a:latin typeface=" @산돌퍼즐Bk" pitchFamily="18" charset="-127"/>
                <a:ea typeface=" @산돌퍼즐Bk" pitchFamily="18" charset="-127"/>
              </a:rPr>
              <a:t>W</a:t>
            </a:r>
            <a:endParaRPr lang="ko-KR" altLang="en-US" sz="4800" b="1" dirty="0">
              <a:solidFill>
                <a:schemeClr val="accent2"/>
              </a:solidFill>
              <a:latin typeface=" @산돌퍼즐Bk" pitchFamily="18" charset="-127"/>
              <a:ea typeface=" @산돌퍼즐Bk" pitchFamily="18" charset="-127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403642" y="3184200"/>
            <a:ext cx="167545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400" b="1" dirty="0" smtClean="0">
                <a:solidFill>
                  <a:schemeClr val="bg1">
                    <a:lumMod val="75000"/>
                  </a:schemeClr>
                </a:solidFill>
                <a:latin typeface="+mj-lt"/>
                <a:ea typeface=" @산돌퍼즐Bk" pitchFamily="18" charset="-127"/>
              </a:rPr>
              <a:t>round</a:t>
            </a:r>
            <a:endParaRPr lang="ko-KR" altLang="en-US" sz="4400" b="1" dirty="0">
              <a:solidFill>
                <a:schemeClr val="bg1">
                  <a:lumMod val="75000"/>
                </a:schemeClr>
              </a:solidFill>
              <a:latin typeface="+mj-lt"/>
              <a:ea typeface=" @산돌퍼즐Bk" pitchFamily="18" charset="-127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403642" y="3923563"/>
            <a:ext cx="16241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400" b="1" dirty="0" err="1" smtClean="0">
                <a:solidFill>
                  <a:schemeClr val="bg1">
                    <a:lumMod val="75000"/>
                  </a:schemeClr>
                </a:solidFill>
                <a:latin typeface="+mj-lt"/>
                <a:ea typeface=" @산돌퍼즐Bk" pitchFamily="18" charset="-127"/>
              </a:rPr>
              <a:t>eflect</a:t>
            </a:r>
            <a:endParaRPr lang="en-US" altLang="ko-KR" sz="4400" b="1" dirty="0">
              <a:solidFill>
                <a:schemeClr val="bg1">
                  <a:lumMod val="75000"/>
                </a:schemeClr>
              </a:solidFill>
              <a:latin typeface="+mj-lt"/>
              <a:ea typeface=" @산돌퍼즐Bk" pitchFamily="18" charset="-127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403642" y="4662926"/>
            <a:ext cx="176041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400" b="1" dirty="0" err="1" smtClean="0">
                <a:solidFill>
                  <a:schemeClr val="bg1">
                    <a:lumMod val="75000"/>
                  </a:schemeClr>
                </a:solidFill>
                <a:latin typeface="+mj-lt"/>
                <a:ea typeface=" @산돌퍼즐Bk" pitchFamily="18" charset="-127"/>
              </a:rPr>
              <a:t>utlook</a:t>
            </a:r>
            <a:endParaRPr lang="en-US" altLang="ko-KR" sz="4400" b="1" dirty="0">
              <a:solidFill>
                <a:schemeClr val="bg1">
                  <a:lumMod val="75000"/>
                </a:schemeClr>
              </a:solidFill>
              <a:latin typeface="+mj-lt"/>
              <a:ea typeface=" @산돌퍼즐Bk" pitchFamily="18" charset="-127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403642" y="5402289"/>
            <a:ext cx="135325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400" b="1" dirty="0" smtClean="0">
                <a:solidFill>
                  <a:schemeClr val="bg1">
                    <a:lumMod val="75000"/>
                  </a:schemeClr>
                </a:solidFill>
                <a:latin typeface="+mj-lt"/>
                <a:ea typeface=" @산돌퍼즐Bk" pitchFamily="18" charset="-127"/>
              </a:rPr>
              <a:t>eave</a:t>
            </a:r>
            <a:endParaRPr lang="en-US" altLang="ko-KR" sz="4400" b="1" dirty="0">
              <a:solidFill>
                <a:schemeClr val="bg1">
                  <a:lumMod val="75000"/>
                </a:schemeClr>
              </a:solidFill>
              <a:latin typeface="+mj-lt"/>
              <a:ea typeface=" @산돌퍼즐Bk" pitchFamily="18" charset="-127"/>
            </a:endParaRPr>
          </a:p>
        </p:txBody>
      </p:sp>
      <p:sp>
        <p:nvSpPr>
          <p:cNvPr id="44" name="직사각형 43"/>
          <p:cNvSpPr/>
          <p:nvPr/>
        </p:nvSpPr>
        <p:spPr>
          <a:xfrm>
            <a:off x="3563888" y="3184200"/>
            <a:ext cx="5111800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ko-KR" altLang="en-US" dirty="0" err="1">
                <a:solidFill>
                  <a:prstClr val="black"/>
                </a:solidFill>
              </a:rPr>
              <a:t>사회적기업</a:t>
            </a:r>
            <a:r>
              <a:rPr lang="ko-KR" altLang="en-US" dirty="0">
                <a:solidFill>
                  <a:prstClr val="black"/>
                </a:solidFill>
              </a:rPr>
              <a:t> </a:t>
            </a:r>
            <a:r>
              <a:rPr lang="ko-KR" altLang="en-US" dirty="0" err="1">
                <a:solidFill>
                  <a:prstClr val="black"/>
                </a:solidFill>
              </a:rPr>
              <a:t>인큐베이팅의</a:t>
            </a:r>
            <a:r>
              <a:rPr lang="ko-KR" altLang="en-US" dirty="0">
                <a:solidFill>
                  <a:prstClr val="black"/>
                </a:solidFill>
              </a:rPr>
              <a:t> </a:t>
            </a:r>
            <a:r>
              <a:rPr lang="ko-KR" altLang="en-US" dirty="0" smtClean="0">
                <a:solidFill>
                  <a:prstClr val="black"/>
                </a:solidFill>
              </a:rPr>
              <a:t>의미와 인큐베이터의 역할을 </a:t>
            </a:r>
            <a:r>
              <a:rPr lang="ko-KR" altLang="en-US" b="1" dirty="0">
                <a:solidFill>
                  <a:srgbClr val="FF0000"/>
                </a:solidFill>
              </a:rPr>
              <a:t>이해</a:t>
            </a:r>
            <a:r>
              <a:rPr lang="ko-KR" altLang="en-US" dirty="0">
                <a:solidFill>
                  <a:prstClr val="black"/>
                </a:solidFill>
              </a:rPr>
              <a:t>하고 </a:t>
            </a:r>
            <a:r>
              <a:rPr lang="ko-KR" altLang="en-US" dirty="0" err="1" smtClean="0">
                <a:solidFill>
                  <a:prstClr val="black"/>
                </a:solidFill>
              </a:rPr>
              <a:t>사회적기업</a:t>
            </a:r>
            <a:r>
              <a:rPr lang="ko-KR" altLang="en-US" dirty="0" smtClean="0">
                <a:solidFill>
                  <a:prstClr val="black"/>
                </a:solidFill>
              </a:rPr>
              <a:t> </a:t>
            </a:r>
            <a:r>
              <a:rPr lang="ko-KR" altLang="en-US" dirty="0" err="1">
                <a:solidFill>
                  <a:prstClr val="black"/>
                </a:solidFill>
              </a:rPr>
              <a:t>인큐베이팅</a:t>
            </a:r>
            <a:r>
              <a:rPr lang="ko-KR" altLang="en-US" dirty="0">
                <a:solidFill>
                  <a:prstClr val="black"/>
                </a:solidFill>
              </a:rPr>
              <a:t> 활동과 </a:t>
            </a:r>
            <a:r>
              <a:rPr lang="ko-KR" altLang="en-US" dirty="0" err="1">
                <a:solidFill>
                  <a:prstClr val="black"/>
                </a:solidFill>
              </a:rPr>
              <a:t>인큐베이팅에</a:t>
            </a:r>
            <a:r>
              <a:rPr lang="ko-KR" altLang="en-US" dirty="0">
                <a:solidFill>
                  <a:prstClr val="black"/>
                </a:solidFill>
              </a:rPr>
              <a:t> 필요한 요소를 </a:t>
            </a:r>
            <a:r>
              <a:rPr lang="ko-KR" altLang="en-US" b="1" dirty="0" smtClean="0">
                <a:solidFill>
                  <a:srgbClr val="FF0000"/>
                </a:solidFill>
              </a:rPr>
              <a:t>성찰</a:t>
            </a:r>
            <a:r>
              <a:rPr lang="ko-KR" altLang="en-US" dirty="0" smtClean="0">
                <a:solidFill>
                  <a:prstClr val="black"/>
                </a:solidFill>
              </a:rPr>
              <a:t>한 후</a:t>
            </a:r>
            <a:r>
              <a:rPr lang="en-US" altLang="ko-KR" dirty="0" smtClean="0">
                <a:solidFill>
                  <a:prstClr val="black"/>
                </a:solidFill>
              </a:rPr>
              <a:t>, </a:t>
            </a:r>
            <a:r>
              <a:rPr lang="ko-KR" altLang="en-US" dirty="0" err="1" smtClean="0">
                <a:solidFill>
                  <a:prstClr val="black"/>
                </a:solidFill>
              </a:rPr>
              <a:t>사회적기업의</a:t>
            </a:r>
            <a:r>
              <a:rPr lang="ko-KR" altLang="en-US" dirty="0" smtClean="0">
                <a:solidFill>
                  <a:prstClr val="black"/>
                </a:solidFill>
              </a:rPr>
              <a:t> </a:t>
            </a:r>
            <a:r>
              <a:rPr lang="ko-KR" altLang="en-US" dirty="0">
                <a:solidFill>
                  <a:prstClr val="black"/>
                </a:solidFill>
              </a:rPr>
              <a:t>비즈니스모델  수립 과정을 거시적으로 </a:t>
            </a:r>
            <a:r>
              <a:rPr lang="ko-KR" altLang="en-US" b="1" dirty="0" smtClean="0">
                <a:solidFill>
                  <a:srgbClr val="FF0000"/>
                </a:solidFill>
              </a:rPr>
              <a:t>조망</a:t>
            </a:r>
            <a:r>
              <a:rPr lang="ko-KR" altLang="en-US" dirty="0" smtClean="0">
                <a:solidFill>
                  <a:prstClr val="black"/>
                </a:solidFill>
              </a:rPr>
              <a:t>함으로써 기업의 </a:t>
            </a:r>
            <a:r>
              <a:rPr lang="ko-KR" altLang="en-US" dirty="0" err="1" smtClean="0">
                <a:solidFill>
                  <a:prstClr val="black"/>
                </a:solidFill>
              </a:rPr>
              <a:t>사회적기업의</a:t>
            </a:r>
            <a:r>
              <a:rPr lang="ko-KR" altLang="en-US" dirty="0" smtClean="0">
                <a:solidFill>
                  <a:prstClr val="black"/>
                </a:solidFill>
              </a:rPr>
              <a:t> </a:t>
            </a:r>
            <a:r>
              <a:rPr lang="ko-KR" altLang="en-US" dirty="0">
                <a:solidFill>
                  <a:prstClr val="black"/>
                </a:solidFill>
              </a:rPr>
              <a:t>사업계획서를 작성하는데 필요한 </a:t>
            </a:r>
            <a:r>
              <a:rPr lang="ko-KR" altLang="en-US" dirty="0" err="1" smtClean="0">
                <a:solidFill>
                  <a:prstClr val="black"/>
                </a:solidFill>
              </a:rPr>
              <a:t>코칭을</a:t>
            </a:r>
            <a:r>
              <a:rPr lang="ko-KR" altLang="en-US" dirty="0" smtClean="0">
                <a:solidFill>
                  <a:prstClr val="black"/>
                </a:solidFill>
              </a:rPr>
              <a:t> 제공하고 자원을 </a:t>
            </a:r>
            <a:r>
              <a:rPr lang="ko-KR" altLang="en-US" b="1" dirty="0" smtClean="0">
                <a:solidFill>
                  <a:srgbClr val="FF0000"/>
                </a:solidFill>
              </a:rPr>
              <a:t>연계</a:t>
            </a:r>
            <a:r>
              <a:rPr lang="ko-KR" altLang="en-US" dirty="0" smtClean="0">
                <a:solidFill>
                  <a:prstClr val="black"/>
                </a:solidFill>
              </a:rPr>
              <a:t>할 수 있는 </a:t>
            </a:r>
            <a:r>
              <a:rPr lang="ko-KR" altLang="en-US" spc="-100" dirty="0" smtClean="0">
                <a:solidFill>
                  <a:prstClr val="black"/>
                </a:solidFill>
              </a:rPr>
              <a:t>역량을 가진 전문가 양성</a:t>
            </a:r>
            <a:endParaRPr lang="ko-KR" altLang="en-US" spc="-100" dirty="0">
              <a:solidFill>
                <a:prstClr val="black"/>
              </a:solidFill>
            </a:endParaRPr>
          </a:p>
        </p:txBody>
      </p:sp>
      <p:grpSp>
        <p:nvGrpSpPr>
          <p:cNvPr id="45" name="그룹 1"/>
          <p:cNvGrpSpPr>
            <a:grpSpLocks/>
          </p:cNvGrpSpPr>
          <p:nvPr/>
        </p:nvGrpSpPr>
        <p:grpSpPr bwMode="auto">
          <a:xfrm>
            <a:off x="468313" y="1268760"/>
            <a:ext cx="8207375" cy="1655762"/>
            <a:chOff x="468313" y="4652963"/>
            <a:chExt cx="8207375" cy="1655762"/>
          </a:xfrm>
        </p:grpSpPr>
        <p:sp>
          <p:nvSpPr>
            <p:cNvPr id="46" name="AutoShape 3"/>
            <p:cNvSpPr>
              <a:spLocks noChangeArrowheads="1"/>
            </p:cNvSpPr>
            <p:nvPr/>
          </p:nvSpPr>
          <p:spPr bwMode="auto">
            <a:xfrm>
              <a:off x="468313" y="4868863"/>
              <a:ext cx="8207375" cy="1439862"/>
            </a:xfrm>
            <a:prstGeom prst="roundRect">
              <a:avLst>
                <a:gd name="adj" fmla="val 8324"/>
              </a:avLst>
            </a:prstGeom>
            <a:noFill/>
            <a:ln w="28575">
              <a:solidFill>
                <a:srgbClr val="B2B2B2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/>
              <a:endParaRPr lang="ko-KR" altLang="ko-KR" sz="150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47" name="AutoShape 4"/>
            <p:cNvSpPr>
              <a:spLocks noChangeArrowheads="1"/>
            </p:cNvSpPr>
            <p:nvPr/>
          </p:nvSpPr>
          <p:spPr bwMode="auto">
            <a:xfrm>
              <a:off x="3132138" y="4652963"/>
              <a:ext cx="2592387" cy="504825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b="1" kern="0" dirty="0">
                  <a:solidFill>
                    <a:schemeClr val="bg1"/>
                  </a:solidFill>
                  <a:latin typeface="+mn-ea"/>
                </a:rPr>
                <a:t>과 정 목 표</a:t>
              </a:r>
            </a:p>
          </p:txBody>
        </p:sp>
        <p:sp>
          <p:nvSpPr>
            <p:cNvPr id="48" name="Rectangle 5"/>
            <p:cNvSpPr>
              <a:spLocks noChangeArrowheads="1"/>
            </p:cNvSpPr>
            <p:nvPr/>
          </p:nvSpPr>
          <p:spPr bwMode="auto">
            <a:xfrm>
              <a:off x="684213" y="5229225"/>
              <a:ext cx="7775575" cy="9110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342900" indent="-342900" algn="ctr" fontAlgn="auto" latinLnBrk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900" b="1" kern="0" dirty="0">
                  <a:solidFill>
                    <a:srgbClr val="000000"/>
                  </a:solidFill>
                  <a:latin typeface="+mn-ea"/>
                </a:rPr>
                <a:t>인큐베이터의 역할 및 중요성을 이해하고 </a:t>
              </a:r>
              <a:r>
                <a:rPr lang="ko-KR" altLang="en-US" sz="1900" b="1" kern="0" dirty="0" err="1">
                  <a:solidFill>
                    <a:srgbClr val="000000"/>
                  </a:solidFill>
                  <a:latin typeface="+mn-ea"/>
                </a:rPr>
                <a:t>인큐베이팅에</a:t>
              </a:r>
              <a:r>
                <a:rPr lang="ko-KR" altLang="en-US" sz="1900" b="1" kern="0" dirty="0">
                  <a:solidFill>
                    <a:srgbClr val="000000"/>
                  </a:solidFill>
                  <a:latin typeface="+mn-ea"/>
                </a:rPr>
                <a:t> 필요한 방법론을 </a:t>
              </a:r>
              <a:r>
                <a:rPr lang="ko-KR" altLang="en-US" sz="1900" b="1" kern="0" dirty="0" smtClean="0">
                  <a:solidFill>
                    <a:srgbClr val="000000"/>
                  </a:solidFill>
                  <a:latin typeface="+mn-ea"/>
                </a:rPr>
                <a:t>이해하고 프로세스에 </a:t>
              </a:r>
              <a:r>
                <a:rPr lang="ko-KR" altLang="en-US" sz="1900" b="1" kern="0" dirty="0">
                  <a:solidFill>
                    <a:srgbClr val="000000"/>
                  </a:solidFill>
                  <a:latin typeface="+mn-ea"/>
                </a:rPr>
                <a:t>따라 사회적 기업의 성장을 지원할 수 있다</a:t>
              </a:r>
              <a:r>
                <a:rPr lang="en-US" altLang="ko-KR" sz="1900" b="1" kern="0" dirty="0">
                  <a:solidFill>
                    <a:srgbClr val="000000"/>
                  </a:solidFill>
                  <a:latin typeface="+mn-ea"/>
                </a:rPr>
                <a:t>.</a:t>
              </a: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687" y="2996952"/>
            <a:ext cx="1597025" cy="348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9505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기업 및 기업가 분석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80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aphicFrame>
        <p:nvGraphicFramePr>
          <p:cNvPr id="5" name="다이어그램 4"/>
          <p:cNvGraphicFramePr/>
          <p:nvPr>
            <p:extLst>
              <p:ext uri="{D42A27DB-BD31-4B8C-83A1-F6EECF244321}">
                <p14:modId xmlns:p14="http://schemas.microsoft.com/office/powerpoint/2010/main" val="2188229576"/>
              </p:ext>
            </p:extLst>
          </p:nvPr>
        </p:nvGraphicFramePr>
        <p:xfrm>
          <a:off x="2483768" y="1156917"/>
          <a:ext cx="6336382" cy="6877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6" name="그룹 5"/>
          <p:cNvGrpSpPr/>
          <p:nvPr/>
        </p:nvGrpSpPr>
        <p:grpSpPr>
          <a:xfrm>
            <a:off x="467299" y="2485860"/>
            <a:ext cx="8152650" cy="3501559"/>
            <a:chOff x="827584" y="2204864"/>
            <a:chExt cx="8572524" cy="3790841"/>
          </a:xfrm>
        </p:grpSpPr>
        <p:sp>
          <p:nvSpPr>
            <p:cNvPr id="7" name="평행 사변형 6"/>
            <p:cNvSpPr/>
            <p:nvPr/>
          </p:nvSpPr>
          <p:spPr>
            <a:xfrm>
              <a:off x="1264682" y="2210477"/>
              <a:ext cx="8119127" cy="909898"/>
            </a:xfrm>
            <a:prstGeom prst="parallelogram">
              <a:avLst>
                <a:gd name="adj" fmla="val 0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평행 사변형 7"/>
            <p:cNvSpPr/>
            <p:nvPr/>
          </p:nvSpPr>
          <p:spPr>
            <a:xfrm>
              <a:off x="1171191" y="3651261"/>
              <a:ext cx="8228917" cy="909898"/>
            </a:xfrm>
            <a:prstGeom prst="parallelogram">
              <a:avLst>
                <a:gd name="adj" fmla="val 0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평행 사변형 8"/>
            <p:cNvSpPr/>
            <p:nvPr/>
          </p:nvSpPr>
          <p:spPr>
            <a:xfrm>
              <a:off x="1171189" y="5080663"/>
              <a:ext cx="8228916" cy="909898"/>
            </a:xfrm>
            <a:prstGeom prst="parallelogram">
              <a:avLst>
                <a:gd name="adj" fmla="val 0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모서리가 접힌 도형 9"/>
            <p:cNvSpPr/>
            <p:nvPr/>
          </p:nvSpPr>
          <p:spPr>
            <a:xfrm>
              <a:off x="827584" y="3645646"/>
              <a:ext cx="1250256" cy="909898"/>
            </a:xfrm>
            <a:prstGeom prst="foldedCorner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모서리가 접힌 도형 10"/>
            <p:cNvSpPr/>
            <p:nvPr/>
          </p:nvSpPr>
          <p:spPr>
            <a:xfrm>
              <a:off x="827584" y="5085807"/>
              <a:ext cx="1250256" cy="909898"/>
            </a:xfrm>
            <a:prstGeom prst="foldedCorner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모서리가 접힌 도형 11"/>
            <p:cNvSpPr/>
            <p:nvPr/>
          </p:nvSpPr>
          <p:spPr>
            <a:xfrm>
              <a:off x="827584" y="2204864"/>
              <a:ext cx="1250256" cy="909898"/>
            </a:xfrm>
            <a:prstGeom prst="foldedCorner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1095785" y="2313810"/>
              <a:ext cx="792088" cy="6463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ko-KR" sz="36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1</a:t>
              </a:r>
              <a:endParaRPr lang="ko-KR" alt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1095785" y="3769955"/>
              <a:ext cx="792088" cy="6463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ko-KR" sz="36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2</a:t>
              </a:r>
              <a:endParaRPr lang="ko-KR" alt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1095785" y="5210114"/>
              <a:ext cx="792088" cy="6463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ko-KR" sz="36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3</a:t>
              </a:r>
              <a:endParaRPr lang="ko-KR" alt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2440774" y="2413454"/>
              <a:ext cx="3867013" cy="55016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2800" b="1" dirty="0"/>
                <a:t>상근은 몇 명이 하는가</a:t>
              </a:r>
              <a:r>
                <a:rPr lang="en-US" altLang="ko-KR" sz="2800" b="1" dirty="0"/>
                <a:t>? </a:t>
              </a:r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2440774" y="3832821"/>
              <a:ext cx="5389073" cy="55016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2800" b="1" dirty="0"/>
                <a:t>필요역량은</a:t>
              </a:r>
              <a:r>
                <a:rPr lang="en-US" altLang="ko-KR" sz="2800" b="1" dirty="0"/>
                <a:t>? </a:t>
              </a:r>
              <a:r>
                <a:rPr lang="ko-KR" altLang="en-US" sz="2800" b="1" dirty="0"/>
                <a:t>내부와 외부 역량은</a:t>
              </a:r>
              <a:r>
                <a:rPr lang="en-US" altLang="ko-KR" sz="2800" b="1" dirty="0"/>
                <a:t>? </a:t>
              </a:r>
            </a:p>
          </p:txBody>
        </p:sp>
        <p:sp>
          <p:nvSpPr>
            <p:cNvPr id="18" name="직사각형 17"/>
            <p:cNvSpPr/>
            <p:nvPr/>
          </p:nvSpPr>
          <p:spPr>
            <a:xfrm>
              <a:off x="2440772" y="5279484"/>
              <a:ext cx="4863178" cy="55016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2800" b="1" dirty="0"/>
                <a:t>팀 내 소통은</a:t>
              </a:r>
              <a:r>
                <a:rPr lang="en-US" altLang="ko-KR" sz="2800" b="1" dirty="0"/>
                <a:t>? </a:t>
              </a:r>
              <a:r>
                <a:rPr lang="ko-KR" altLang="en-US" sz="2800" b="1" dirty="0"/>
                <a:t>보완할 역량은</a:t>
              </a:r>
              <a:r>
                <a:rPr lang="en-US" altLang="ko-KR" sz="2800" b="1" dirty="0"/>
                <a:t>? </a:t>
              </a:r>
            </a:p>
          </p:txBody>
        </p:sp>
      </p:grpSp>
      <p:sp>
        <p:nvSpPr>
          <p:cNvPr id="19" name="직사각형 18"/>
          <p:cNvSpPr/>
          <p:nvPr/>
        </p:nvSpPr>
        <p:spPr>
          <a:xfrm>
            <a:off x="430383" y="1844675"/>
            <a:ext cx="1550424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ko-KR" altLang="en-US" b="1" dirty="0"/>
              <a:t>조직역량 분석 </a:t>
            </a:r>
          </a:p>
        </p:txBody>
      </p:sp>
    </p:spTree>
    <p:extLst>
      <p:ext uri="{BB962C8B-B14F-4D97-AF65-F5344CB8AC3E}">
        <p14:creationId xmlns:p14="http://schemas.microsoft.com/office/powerpoint/2010/main" val="3473261831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인큐베이팅</a:t>
            </a:r>
            <a:r>
              <a:rPr lang="ko-KR" altLang="en-US" dirty="0"/>
              <a:t> 목표 수립</a:t>
            </a:r>
            <a:r>
              <a:rPr lang="en-US" altLang="ko-KR" dirty="0"/>
              <a:t>, </a:t>
            </a:r>
            <a:r>
              <a:rPr lang="ko-KR" altLang="en-US" dirty="0"/>
              <a:t>목표 및 방법론 합의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81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aphicFrame>
        <p:nvGraphicFramePr>
          <p:cNvPr id="5" name="다이어그램 4"/>
          <p:cNvGraphicFramePr/>
          <p:nvPr>
            <p:extLst>
              <p:ext uri="{D42A27DB-BD31-4B8C-83A1-F6EECF244321}">
                <p14:modId xmlns:p14="http://schemas.microsoft.com/office/powerpoint/2010/main" val="268468172"/>
              </p:ext>
            </p:extLst>
          </p:nvPr>
        </p:nvGraphicFramePr>
        <p:xfrm>
          <a:off x="2483768" y="1156917"/>
          <a:ext cx="6336382" cy="6877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3332163" y="2149475"/>
            <a:ext cx="2519362" cy="901700"/>
          </a:xfrm>
          <a:prstGeom prst="rect">
            <a:avLst/>
          </a:prstGeom>
          <a:gradFill rotWithShape="1">
            <a:gsLst>
              <a:gs pos="0">
                <a:srgbClr val="A40404"/>
              </a:gs>
              <a:gs pos="50000">
                <a:srgbClr val="A40404">
                  <a:gamma/>
                  <a:tint val="63529"/>
                  <a:invGamma/>
                </a:srgbClr>
              </a:gs>
              <a:gs pos="100000">
                <a:srgbClr val="A40404"/>
              </a:gs>
            </a:gsLst>
            <a:lin ang="5400000" scaled="1"/>
          </a:gradFill>
          <a:ln w="9525" algn="ctr">
            <a:miter lim="800000"/>
            <a:headEnd/>
            <a:tailEnd/>
          </a:ln>
          <a:effectLst/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A40404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flatTx/>
          </a:bodyPr>
          <a:lstStyle/>
          <a:p>
            <a:pPr algn="ctr"/>
            <a:r>
              <a:rPr lang="ko-KR" altLang="en-US" sz="2000" b="1" dirty="0">
                <a:solidFill>
                  <a:schemeClr val="bg1"/>
                </a:solidFill>
              </a:rPr>
              <a:t>단기 </a:t>
            </a:r>
            <a:r>
              <a:rPr lang="en-US" altLang="ko-KR" sz="2000" b="1" dirty="0">
                <a:solidFill>
                  <a:schemeClr val="bg1"/>
                </a:solidFill>
              </a:rPr>
              <a:t>3</a:t>
            </a:r>
            <a:r>
              <a:rPr lang="ko-KR" altLang="en-US" sz="2000" b="1" dirty="0">
                <a:solidFill>
                  <a:schemeClr val="bg1"/>
                </a:solidFill>
              </a:rPr>
              <a:t>개월</a:t>
            </a:r>
            <a:r>
              <a:rPr lang="en-US" altLang="ko-KR" sz="2000" b="1" dirty="0">
                <a:solidFill>
                  <a:schemeClr val="bg1"/>
                </a:solidFill>
              </a:rPr>
              <a:t>, </a:t>
            </a:r>
            <a:endParaRPr lang="en-US" altLang="ko-KR" sz="2000" b="1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2000" b="1" dirty="0" smtClean="0">
                <a:solidFill>
                  <a:schemeClr val="bg1"/>
                </a:solidFill>
              </a:rPr>
              <a:t>장기 </a:t>
            </a:r>
            <a:r>
              <a:rPr lang="ko-KR" altLang="en-US" sz="2000" b="1" dirty="0">
                <a:solidFill>
                  <a:schemeClr val="bg1"/>
                </a:solidFill>
              </a:rPr>
              <a:t>목표 수립 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3332163" y="5310188"/>
            <a:ext cx="2519362" cy="901700"/>
          </a:xfrm>
          <a:prstGeom prst="rect">
            <a:avLst/>
          </a:prstGeom>
          <a:gradFill rotWithShape="1">
            <a:gsLst>
              <a:gs pos="0">
                <a:srgbClr val="A40404"/>
              </a:gs>
              <a:gs pos="50000">
                <a:srgbClr val="A40404">
                  <a:gamma/>
                  <a:tint val="63529"/>
                  <a:invGamma/>
                </a:srgbClr>
              </a:gs>
              <a:gs pos="100000">
                <a:srgbClr val="A40404"/>
              </a:gs>
            </a:gsLst>
            <a:lin ang="5400000" scaled="1"/>
          </a:gradFill>
          <a:ln w="9525" algn="ctr">
            <a:miter lim="800000"/>
            <a:headEnd/>
            <a:tailEnd/>
          </a:ln>
          <a:effectLst/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A40404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flatTx/>
          </a:bodyPr>
          <a:lstStyle/>
          <a:p>
            <a:pPr algn="ctr"/>
            <a:r>
              <a:rPr lang="ko-KR" altLang="en-US" sz="2000" b="1" dirty="0">
                <a:solidFill>
                  <a:schemeClr val="bg1"/>
                </a:solidFill>
              </a:rPr>
              <a:t>기업 목표</a:t>
            </a:r>
            <a:r>
              <a:rPr lang="en-US" altLang="ko-KR" sz="2000" b="1" dirty="0">
                <a:solidFill>
                  <a:schemeClr val="bg1"/>
                </a:solidFill>
              </a:rPr>
              <a:t>, </a:t>
            </a:r>
            <a:endParaRPr lang="en-US" altLang="ko-KR" sz="2000" b="1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2000" b="1" dirty="0" smtClean="0">
                <a:solidFill>
                  <a:schemeClr val="bg1"/>
                </a:solidFill>
              </a:rPr>
              <a:t>기업가 </a:t>
            </a:r>
            <a:r>
              <a:rPr lang="ko-KR" altLang="en-US" sz="2000" b="1" dirty="0">
                <a:solidFill>
                  <a:schemeClr val="bg1"/>
                </a:solidFill>
              </a:rPr>
              <a:t>목표 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6376988" y="3679428"/>
            <a:ext cx="2519362" cy="901700"/>
          </a:xfrm>
          <a:prstGeom prst="rect">
            <a:avLst/>
          </a:prstGeom>
          <a:gradFill rotWithShape="1">
            <a:gsLst>
              <a:gs pos="0">
                <a:srgbClr val="A40404"/>
              </a:gs>
              <a:gs pos="50000">
                <a:srgbClr val="A40404">
                  <a:gamma/>
                  <a:tint val="63529"/>
                  <a:invGamma/>
                </a:srgbClr>
              </a:gs>
              <a:gs pos="100000">
                <a:srgbClr val="A40404"/>
              </a:gs>
            </a:gsLst>
            <a:lin ang="5400000" scaled="1"/>
          </a:gradFill>
          <a:ln w="9525" algn="ctr">
            <a:miter lim="800000"/>
            <a:headEnd/>
            <a:tailEnd/>
          </a:ln>
          <a:effectLst/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A40404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flatTx/>
          </a:bodyPr>
          <a:lstStyle/>
          <a:p>
            <a:pPr algn="ctr"/>
            <a:r>
              <a:rPr lang="ko-KR" altLang="en-US" sz="2000" b="1" dirty="0">
                <a:solidFill>
                  <a:schemeClr val="bg1"/>
                </a:solidFill>
              </a:rPr>
              <a:t>보완 및 </a:t>
            </a:r>
            <a:endParaRPr lang="en-US" altLang="ko-KR" sz="2000" b="1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2000" b="1" dirty="0" smtClean="0">
                <a:solidFill>
                  <a:schemeClr val="bg1"/>
                </a:solidFill>
              </a:rPr>
              <a:t>강화 </a:t>
            </a:r>
            <a:r>
              <a:rPr lang="ko-KR" altLang="en-US" sz="2000" b="1" dirty="0">
                <a:solidFill>
                  <a:schemeClr val="bg1"/>
                </a:solidFill>
              </a:rPr>
              <a:t>이슈 정의 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257175" y="3679428"/>
            <a:ext cx="2519363" cy="901700"/>
          </a:xfrm>
          <a:prstGeom prst="rect">
            <a:avLst/>
          </a:prstGeom>
          <a:gradFill rotWithShape="1">
            <a:gsLst>
              <a:gs pos="0">
                <a:srgbClr val="A40404"/>
              </a:gs>
              <a:gs pos="50000">
                <a:srgbClr val="A40404">
                  <a:gamma/>
                  <a:tint val="63529"/>
                  <a:invGamma/>
                </a:srgbClr>
              </a:gs>
              <a:gs pos="100000">
                <a:srgbClr val="A40404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A40404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flatTx/>
          </a:bodyPr>
          <a:lstStyle/>
          <a:p>
            <a:pPr algn="ctr"/>
            <a:r>
              <a:rPr lang="ko-KR" altLang="en-US" sz="2000" b="1" dirty="0">
                <a:solidFill>
                  <a:schemeClr val="bg1"/>
                </a:solidFill>
              </a:rPr>
              <a:t>미션</a:t>
            </a:r>
            <a:r>
              <a:rPr lang="en-US" altLang="ko-KR" sz="2000" b="1" dirty="0">
                <a:solidFill>
                  <a:schemeClr val="bg1"/>
                </a:solidFill>
              </a:rPr>
              <a:t>, </a:t>
            </a:r>
            <a:r>
              <a:rPr lang="ko-KR" altLang="en-US" sz="2000" b="1" dirty="0">
                <a:solidFill>
                  <a:schemeClr val="bg1"/>
                </a:solidFill>
              </a:rPr>
              <a:t>매출</a:t>
            </a:r>
            <a:r>
              <a:rPr lang="en-US" altLang="ko-KR" sz="2000" b="1" dirty="0">
                <a:solidFill>
                  <a:schemeClr val="bg1"/>
                </a:solidFill>
              </a:rPr>
              <a:t>, </a:t>
            </a:r>
            <a:r>
              <a:rPr lang="ko-KR" altLang="en-US" sz="2000" b="1" dirty="0">
                <a:solidFill>
                  <a:schemeClr val="bg1"/>
                </a:solidFill>
              </a:rPr>
              <a:t>이익</a:t>
            </a:r>
            <a:r>
              <a:rPr lang="en-US" altLang="ko-KR" sz="2000" b="1" dirty="0">
                <a:solidFill>
                  <a:schemeClr val="bg1"/>
                </a:solidFill>
              </a:rPr>
              <a:t>, </a:t>
            </a:r>
            <a:endParaRPr lang="en-US" altLang="ko-KR" sz="2000" b="1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2000" b="1" dirty="0" smtClean="0">
                <a:solidFill>
                  <a:schemeClr val="bg1"/>
                </a:solidFill>
              </a:rPr>
              <a:t>시제품</a:t>
            </a:r>
            <a:r>
              <a:rPr lang="en-US" altLang="ko-KR" sz="2000" b="1" dirty="0">
                <a:solidFill>
                  <a:schemeClr val="bg1"/>
                </a:solidFill>
              </a:rPr>
              <a:t>, </a:t>
            </a:r>
            <a:r>
              <a:rPr lang="ko-KR" altLang="en-US" sz="2000" b="1" dirty="0" err="1">
                <a:solidFill>
                  <a:schemeClr val="bg1"/>
                </a:solidFill>
              </a:rPr>
              <a:t>팀빌딩</a:t>
            </a:r>
            <a:r>
              <a:rPr lang="en-US" altLang="ko-KR" sz="2000" b="1" dirty="0">
                <a:solidFill>
                  <a:schemeClr val="bg1"/>
                </a:solidFill>
              </a:rPr>
              <a:t>, </a:t>
            </a:r>
            <a:r>
              <a:rPr lang="ko-KR" altLang="en-US" sz="2000" b="1" dirty="0">
                <a:solidFill>
                  <a:schemeClr val="bg1"/>
                </a:solidFill>
              </a:rPr>
              <a:t>마케팅</a:t>
            </a:r>
          </a:p>
        </p:txBody>
      </p:sp>
      <p:grpSp>
        <p:nvGrpSpPr>
          <p:cNvPr id="10" name="Group 13"/>
          <p:cNvGrpSpPr>
            <a:grpSpLocks/>
          </p:cNvGrpSpPr>
          <p:nvPr/>
        </p:nvGrpSpPr>
        <p:grpSpPr bwMode="auto">
          <a:xfrm>
            <a:off x="3314700" y="1947910"/>
            <a:ext cx="466725" cy="466725"/>
            <a:chOff x="1156" y="3231"/>
            <a:chExt cx="294" cy="294"/>
          </a:xfrm>
        </p:grpSpPr>
        <p:pic>
          <p:nvPicPr>
            <p:cNvPr id="11" name="Picture 14" descr="yellow_ball"/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6" y="3231"/>
              <a:ext cx="294" cy="2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 Box 15"/>
            <p:cNvSpPr txBox="1">
              <a:spLocks noChangeArrowheads="1"/>
            </p:cNvSpPr>
            <p:nvPr/>
          </p:nvSpPr>
          <p:spPr bwMode="auto">
            <a:xfrm>
              <a:off x="1183" y="3258"/>
              <a:ext cx="189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7067A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latinLnBrk="1"/>
              <a:r>
                <a:rPr kumimoji="1" lang="en-US" altLang="ko-KR" b="1" dirty="0" smtClean="0">
                  <a:latin typeface="+mj-ea"/>
                  <a:ea typeface="+mj-ea"/>
                </a:rPr>
                <a:t>1</a:t>
              </a:r>
              <a:endParaRPr kumimoji="1" lang="en-US" altLang="ko-KR" b="1" dirty="0">
                <a:latin typeface="+mj-ea"/>
                <a:ea typeface="+mj-ea"/>
              </a:endParaRPr>
            </a:p>
          </p:txBody>
        </p:sp>
      </p:grpSp>
      <p:grpSp>
        <p:nvGrpSpPr>
          <p:cNvPr id="13" name="Group 19"/>
          <p:cNvGrpSpPr>
            <a:grpSpLocks/>
          </p:cNvGrpSpPr>
          <p:nvPr/>
        </p:nvGrpSpPr>
        <p:grpSpPr bwMode="auto">
          <a:xfrm>
            <a:off x="200026" y="3515961"/>
            <a:ext cx="466725" cy="466725"/>
            <a:chOff x="1156" y="3231"/>
            <a:chExt cx="294" cy="294"/>
          </a:xfrm>
        </p:grpSpPr>
        <p:pic>
          <p:nvPicPr>
            <p:cNvPr id="14" name="Picture 20" descr="yellow_ball"/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6" y="3231"/>
              <a:ext cx="294" cy="2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 Box 21"/>
            <p:cNvSpPr txBox="1">
              <a:spLocks noChangeArrowheads="1"/>
            </p:cNvSpPr>
            <p:nvPr/>
          </p:nvSpPr>
          <p:spPr bwMode="auto">
            <a:xfrm>
              <a:off x="1183" y="3258"/>
              <a:ext cx="189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7067A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latinLnBrk="1"/>
              <a:r>
                <a:rPr kumimoji="1" lang="en-US" altLang="ko-KR" b="1" dirty="0" smtClean="0">
                  <a:latin typeface="+mj-ea"/>
                  <a:ea typeface="+mj-ea"/>
                </a:rPr>
                <a:t>4</a:t>
              </a:r>
              <a:endParaRPr kumimoji="1" lang="en-US" altLang="ko-KR" b="1" dirty="0">
                <a:latin typeface="+mj-ea"/>
                <a:ea typeface="+mj-ea"/>
              </a:endParaRPr>
            </a:p>
          </p:txBody>
        </p:sp>
      </p:grpSp>
      <p:grpSp>
        <p:nvGrpSpPr>
          <p:cNvPr id="16" name="Group 22"/>
          <p:cNvGrpSpPr>
            <a:grpSpLocks/>
          </p:cNvGrpSpPr>
          <p:nvPr/>
        </p:nvGrpSpPr>
        <p:grpSpPr bwMode="auto">
          <a:xfrm>
            <a:off x="6337523" y="3508817"/>
            <a:ext cx="466725" cy="466725"/>
            <a:chOff x="1156" y="3231"/>
            <a:chExt cx="294" cy="294"/>
          </a:xfrm>
        </p:grpSpPr>
        <p:pic>
          <p:nvPicPr>
            <p:cNvPr id="17" name="Picture 23" descr="yellow_ball"/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6" y="3231"/>
              <a:ext cx="294" cy="2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 Box 24"/>
            <p:cNvSpPr txBox="1">
              <a:spLocks noChangeArrowheads="1"/>
            </p:cNvSpPr>
            <p:nvPr/>
          </p:nvSpPr>
          <p:spPr bwMode="auto">
            <a:xfrm>
              <a:off x="1183" y="3258"/>
              <a:ext cx="189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7067A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latinLnBrk="1"/>
              <a:r>
                <a:rPr kumimoji="1" lang="en-US" altLang="ko-KR" b="1" dirty="0" smtClean="0">
                  <a:latin typeface="+mj-ea"/>
                  <a:ea typeface="+mj-ea"/>
                </a:rPr>
                <a:t>2</a:t>
              </a:r>
              <a:endParaRPr kumimoji="1" lang="en-US" altLang="ko-KR" b="1" dirty="0">
                <a:latin typeface="+mj-ea"/>
                <a:ea typeface="+mj-ea"/>
              </a:endParaRPr>
            </a:p>
          </p:txBody>
        </p:sp>
      </p:grpSp>
      <p:grpSp>
        <p:nvGrpSpPr>
          <p:cNvPr id="19" name="Group 25"/>
          <p:cNvGrpSpPr>
            <a:grpSpLocks/>
          </p:cNvGrpSpPr>
          <p:nvPr/>
        </p:nvGrpSpPr>
        <p:grpSpPr bwMode="auto">
          <a:xfrm>
            <a:off x="3275856" y="5169139"/>
            <a:ext cx="466725" cy="466725"/>
            <a:chOff x="1156" y="3231"/>
            <a:chExt cx="294" cy="294"/>
          </a:xfrm>
        </p:grpSpPr>
        <p:pic>
          <p:nvPicPr>
            <p:cNvPr id="20" name="Picture 26" descr="yellow_ball"/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6" y="3231"/>
              <a:ext cx="294" cy="2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 Box 27"/>
            <p:cNvSpPr txBox="1">
              <a:spLocks noChangeArrowheads="1"/>
            </p:cNvSpPr>
            <p:nvPr/>
          </p:nvSpPr>
          <p:spPr bwMode="auto">
            <a:xfrm>
              <a:off x="1183" y="3258"/>
              <a:ext cx="189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7067A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latinLnBrk="1"/>
              <a:r>
                <a:rPr kumimoji="1" lang="en-US" altLang="ko-KR" b="1" dirty="0" smtClean="0">
                  <a:latin typeface="+mj-ea"/>
                  <a:ea typeface="+mj-ea"/>
                </a:rPr>
                <a:t>3</a:t>
              </a:r>
              <a:endParaRPr kumimoji="1" lang="en-US" altLang="ko-KR" b="1" dirty="0">
                <a:latin typeface="+mj-ea"/>
                <a:ea typeface="+mj-ea"/>
              </a:endParaRPr>
            </a:p>
          </p:txBody>
        </p:sp>
      </p:grpSp>
      <p:cxnSp>
        <p:nvCxnSpPr>
          <p:cNvPr id="22" name="AutoShape 28"/>
          <p:cNvCxnSpPr>
            <a:cxnSpLocks noChangeShapeType="1"/>
            <a:stCxn id="9" idx="0"/>
            <a:endCxn id="6" idx="1"/>
          </p:cNvCxnSpPr>
          <p:nvPr/>
        </p:nvCxnSpPr>
        <p:spPr bwMode="auto">
          <a:xfrm rot="5400000" flipH="1" flipV="1">
            <a:off x="1884959" y="2232224"/>
            <a:ext cx="1079103" cy="1815306"/>
          </a:xfrm>
          <a:prstGeom prst="curvedConnector2">
            <a:avLst/>
          </a:prstGeom>
          <a:noFill/>
          <a:ln w="57150">
            <a:solidFill>
              <a:schemeClr val="accent2">
                <a:lumMod val="40000"/>
                <a:lumOff val="60000"/>
              </a:schemeClr>
            </a:solidFill>
            <a:round/>
            <a:headEnd type="triangle" w="med" len="sm"/>
            <a:tailEnd type="triangle" w="med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3" name="AutoShape 29"/>
          <p:cNvCxnSpPr>
            <a:cxnSpLocks noChangeShapeType="1"/>
            <a:stCxn id="9" idx="2"/>
            <a:endCxn id="7" idx="1"/>
          </p:cNvCxnSpPr>
          <p:nvPr/>
        </p:nvCxnSpPr>
        <p:spPr bwMode="auto">
          <a:xfrm rot="16200000" flipH="1">
            <a:off x="1834555" y="4263430"/>
            <a:ext cx="1179910" cy="1815306"/>
          </a:xfrm>
          <a:prstGeom prst="curvedConnector2">
            <a:avLst/>
          </a:prstGeom>
          <a:noFill/>
          <a:ln w="57150">
            <a:solidFill>
              <a:schemeClr val="accent2">
                <a:lumMod val="40000"/>
                <a:lumOff val="60000"/>
              </a:schemeClr>
            </a:solidFill>
            <a:round/>
            <a:headEnd type="triangle" w="med" len="sm"/>
            <a:tailEnd type="triangle" w="med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AutoShape 30"/>
          <p:cNvCxnSpPr>
            <a:cxnSpLocks noChangeShapeType="1"/>
            <a:stCxn id="7" idx="3"/>
            <a:endCxn id="8" idx="2"/>
          </p:cNvCxnSpPr>
          <p:nvPr/>
        </p:nvCxnSpPr>
        <p:spPr bwMode="auto">
          <a:xfrm flipV="1">
            <a:off x="5851525" y="4581128"/>
            <a:ext cx="1785144" cy="1179910"/>
          </a:xfrm>
          <a:prstGeom prst="curvedConnector2">
            <a:avLst/>
          </a:prstGeom>
          <a:noFill/>
          <a:ln w="57150">
            <a:solidFill>
              <a:schemeClr val="accent2">
                <a:lumMod val="40000"/>
                <a:lumOff val="60000"/>
              </a:schemeClr>
            </a:solidFill>
            <a:round/>
            <a:headEnd type="triangle" w="med" len="sm"/>
            <a:tailEnd type="triangle" w="med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" name="AutoShape 31"/>
          <p:cNvCxnSpPr>
            <a:cxnSpLocks noChangeShapeType="1"/>
            <a:stCxn id="6" idx="3"/>
            <a:endCxn id="8" idx="0"/>
          </p:cNvCxnSpPr>
          <p:nvPr/>
        </p:nvCxnSpPr>
        <p:spPr bwMode="auto">
          <a:xfrm>
            <a:off x="5851525" y="2600325"/>
            <a:ext cx="1785144" cy="1079103"/>
          </a:xfrm>
          <a:prstGeom prst="curvedConnector2">
            <a:avLst/>
          </a:prstGeom>
          <a:noFill/>
          <a:ln w="57150">
            <a:solidFill>
              <a:schemeClr val="accent2">
                <a:lumMod val="40000"/>
                <a:lumOff val="60000"/>
              </a:schemeClr>
            </a:solidFill>
            <a:round/>
            <a:headEnd type="triangle" w="med" len="sm"/>
            <a:tailEnd type="triangle" w="med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181030395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실행</a:t>
            </a:r>
            <a:r>
              <a:rPr lang="en-US" altLang="ko-KR" dirty="0"/>
              <a:t>(</a:t>
            </a:r>
            <a:r>
              <a:rPr lang="ko-KR" altLang="en-US" dirty="0" err="1"/>
              <a:t>코칭과</a:t>
            </a:r>
            <a:r>
              <a:rPr lang="ko-KR" altLang="en-US" dirty="0"/>
              <a:t> 프로그램 실행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82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aphicFrame>
        <p:nvGraphicFramePr>
          <p:cNvPr id="5" name="다이어그램 4"/>
          <p:cNvGraphicFramePr/>
          <p:nvPr>
            <p:extLst>
              <p:ext uri="{D42A27DB-BD31-4B8C-83A1-F6EECF244321}">
                <p14:modId xmlns:p14="http://schemas.microsoft.com/office/powerpoint/2010/main" val="725318937"/>
              </p:ext>
            </p:extLst>
          </p:nvPr>
        </p:nvGraphicFramePr>
        <p:xfrm>
          <a:off x="2483768" y="1156917"/>
          <a:ext cx="6336382" cy="6877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그림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8" t="11111" r="16418" b="10161"/>
          <a:stretch>
            <a:fillRect/>
          </a:stretch>
        </p:blipFill>
        <p:spPr bwMode="auto">
          <a:xfrm>
            <a:off x="1474994" y="2073878"/>
            <a:ext cx="7345156" cy="4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직선 연결선 6"/>
          <p:cNvCxnSpPr/>
          <p:nvPr/>
        </p:nvCxnSpPr>
        <p:spPr>
          <a:xfrm>
            <a:off x="1043608" y="1979496"/>
            <a:ext cx="7776542" cy="0"/>
          </a:xfrm>
          <a:prstGeom prst="line">
            <a:avLst/>
          </a:prstGeom>
          <a:ln w="28575"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그룹 11"/>
          <p:cNvGrpSpPr>
            <a:grpSpLocks/>
          </p:cNvGrpSpPr>
          <p:nvPr/>
        </p:nvGrpSpPr>
        <p:grpSpPr bwMode="auto">
          <a:xfrm>
            <a:off x="250825" y="1965848"/>
            <a:ext cx="1152525" cy="1737536"/>
            <a:chOff x="0" y="32137"/>
            <a:chExt cx="6445920" cy="445497"/>
          </a:xfrm>
        </p:grpSpPr>
        <p:sp>
          <p:nvSpPr>
            <p:cNvPr id="9" name="모서리가 둥근 직사각형 8"/>
            <p:cNvSpPr/>
            <p:nvPr/>
          </p:nvSpPr>
          <p:spPr>
            <a:xfrm>
              <a:off x="0" y="32137"/>
              <a:ext cx="6445920" cy="445497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모서리가 둥근 직사각형 4"/>
            <p:cNvSpPr/>
            <p:nvPr/>
          </p:nvSpPr>
          <p:spPr>
            <a:xfrm>
              <a:off x="23194" y="53852"/>
              <a:ext cx="6399546" cy="40206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60960" tIns="60960" rIns="60960" bIns="60960" spcCol="1270" anchor="ctr"/>
            <a:lstStyle/>
            <a:p>
              <a:pPr algn="ctr" defTabSz="711200" fontAlgn="base">
                <a:lnSpc>
                  <a:spcPct val="150000"/>
                </a:lnSpc>
                <a:spcBef>
                  <a:spcPct val="10000"/>
                </a:spcBef>
                <a:spcAft>
                  <a:spcPct val="35000"/>
                </a:spcAft>
                <a:buClr>
                  <a:srgbClr val="4F81BD"/>
                </a:buClr>
                <a:buSzPct val="50000"/>
                <a:buFont typeface="Monotype Sorts"/>
                <a:buNone/>
                <a:defRPr/>
              </a:pPr>
              <a:r>
                <a:rPr kumimoji="1" lang="ko-KR" altLang="en-US" sz="1600" b="1" dirty="0" smtClean="0">
                  <a:solidFill>
                    <a:prstClr val="white"/>
                  </a:solidFill>
                  <a:latin typeface="+mn-ea"/>
                </a:rPr>
                <a:t>경영</a:t>
              </a:r>
              <a:endParaRPr kumimoji="1" lang="en-US" altLang="ko-KR" sz="1600" b="1" dirty="0" smtClean="0">
                <a:solidFill>
                  <a:prstClr val="white"/>
                </a:solidFill>
                <a:latin typeface="+mn-ea"/>
              </a:endParaRPr>
            </a:p>
            <a:p>
              <a:pPr algn="ctr" defTabSz="711200" fontAlgn="base">
                <a:lnSpc>
                  <a:spcPct val="150000"/>
                </a:lnSpc>
                <a:spcBef>
                  <a:spcPct val="10000"/>
                </a:spcBef>
                <a:spcAft>
                  <a:spcPct val="35000"/>
                </a:spcAft>
                <a:buClr>
                  <a:srgbClr val="4F81BD"/>
                </a:buClr>
                <a:buSzPct val="50000"/>
                <a:buFont typeface="Monotype Sorts"/>
                <a:buNone/>
                <a:defRPr/>
              </a:pPr>
              <a:r>
                <a:rPr kumimoji="1" lang="ko-KR" altLang="en-US" sz="1600" b="1" dirty="0" smtClean="0">
                  <a:solidFill>
                    <a:prstClr val="white"/>
                  </a:solidFill>
                  <a:latin typeface="+mn-ea"/>
                </a:rPr>
                <a:t>현황표 </a:t>
              </a:r>
              <a:endParaRPr kumimoji="1" lang="en-US" altLang="ko-KR" sz="1600" b="1" dirty="0" smtClean="0">
                <a:solidFill>
                  <a:prstClr val="white"/>
                </a:solidFill>
                <a:latin typeface="+mn-ea"/>
              </a:endParaRPr>
            </a:p>
            <a:p>
              <a:pPr algn="ctr" defTabSz="711200" fontAlgn="base">
                <a:lnSpc>
                  <a:spcPct val="150000"/>
                </a:lnSpc>
                <a:spcBef>
                  <a:spcPct val="10000"/>
                </a:spcBef>
                <a:spcAft>
                  <a:spcPct val="35000"/>
                </a:spcAft>
                <a:buClr>
                  <a:srgbClr val="4F81BD"/>
                </a:buClr>
                <a:buSzPct val="50000"/>
                <a:buFont typeface="Monotype Sorts"/>
                <a:buNone/>
                <a:defRPr/>
              </a:pPr>
              <a:r>
                <a:rPr kumimoji="1" lang="ko-KR" altLang="en-US" sz="1600" b="1" dirty="0" smtClean="0">
                  <a:solidFill>
                    <a:prstClr val="white"/>
                  </a:solidFill>
                  <a:latin typeface="+mn-ea"/>
                </a:rPr>
                <a:t>샘플</a:t>
              </a:r>
              <a:endParaRPr kumimoji="1" lang="ko-KR" altLang="en-US" sz="1600" b="1" dirty="0">
                <a:solidFill>
                  <a:prstClr val="white"/>
                </a:solidFill>
                <a:latin typeface="+mn-ea"/>
              </a:endParaRPr>
            </a:p>
          </p:txBody>
        </p:sp>
      </p:grpSp>
      <p:cxnSp>
        <p:nvCxnSpPr>
          <p:cNvPr id="11" name="직선 연결선 10"/>
          <p:cNvCxnSpPr>
            <a:stCxn id="9" idx="2"/>
          </p:cNvCxnSpPr>
          <p:nvPr/>
        </p:nvCxnSpPr>
        <p:spPr>
          <a:xfrm flipH="1">
            <a:off x="827087" y="3703384"/>
            <a:ext cx="1" cy="2678366"/>
          </a:xfrm>
          <a:prstGeom prst="line">
            <a:avLst/>
          </a:prstGeom>
          <a:ln w="28575"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0430850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실행</a:t>
            </a:r>
            <a:r>
              <a:rPr lang="en-US" altLang="ko-KR" dirty="0"/>
              <a:t>(</a:t>
            </a:r>
            <a:r>
              <a:rPr lang="ko-KR" altLang="en-US" dirty="0" err="1"/>
              <a:t>코칭과</a:t>
            </a:r>
            <a:r>
              <a:rPr lang="ko-KR" altLang="en-US" dirty="0"/>
              <a:t> 프로그램 실행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83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aphicFrame>
        <p:nvGraphicFramePr>
          <p:cNvPr id="5" name="다이어그램 4"/>
          <p:cNvGraphicFramePr/>
          <p:nvPr>
            <p:extLst>
              <p:ext uri="{D42A27DB-BD31-4B8C-83A1-F6EECF244321}">
                <p14:modId xmlns:p14="http://schemas.microsoft.com/office/powerpoint/2010/main" val="73551529"/>
              </p:ext>
            </p:extLst>
          </p:nvPr>
        </p:nvGraphicFramePr>
        <p:xfrm>
          <a:off x="2483768" y="1156917"/>
          <a:ext cx="6336382" cy="6877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6" name="그룹 11"/>
          <p:cNvGrpSpPr>
            <a:grpSpLocks/>
          </p:cNvGrpSpPr>
          <p:nvPr/>
        </p:nvGrpSpPr>
        <p:grpSpPr bwMode="auto">
          <a:xfrm>
            <a:off x="1043608" y="1965848"/>
            <a:ext cx="7344816" cy="2183232"/>
            <a:chOff x="0" y="32137"/>
            <a:chExt cx="6445920" cy="445497"/>
          </a:xfrm>
        </p:grpSpPr>
        <p:sp>
          <p:nvSpPr>
            <p:cNvPr id="7" name="모서리가 둥근 직사각형 6"/>
            <p:cNvSpPr/>
            <p:nvPr/>
          </p:nvSpPr>
          <p:spPr>
            <a:xfrm>
              <a:off x="0" y="32137"/>
              <a:ext cx="6445920" cy="445497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모서리가 둥근 직사각형 4"/>
            <p:cNvSpPr/>
            <p:nvPr/>
          </p:nvSpPr>
          <p:spPr>
            <a:xfrm>
              <a:off x="126391" y="53852"/>
              <a:ext cx="6129944" cy="40206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60960" tIns="60960" rIns="60960" bIns="60960" spcCol="1270" anchor="ctr"/>
            <a:lstStyle/>
            <a:p>
              <a:pPr lvl="0" fontAlgn="base" latinLnBrk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ko-KR" altLang="en-US" sz="1600" b="1" dirty="0" err="1">
                  <a:solidFill>
                    <a:prstClr val="white"/>
                  </a:solidFill>
                  <a:latin typeface="+mn-ea"/>
                </a:rPr>
                <a:t>사회적기업가가</a:t>
              </a:r>
              <a:r>
                <a:rPr kumimoji="1" lang="ko-KR" altLang="en-US" sz="1600" b="1" dirty="0">
                  <a:solidFill>
                    <a:prstClr val="white"/>
                  </a:solidFill>
                  <a:latin typeface="+mn-ea"/>
                </a:rPr>
                <a:t> 소셜미션을 성공적으로 수행할 수 있도록 비즈니스 과정에서 발생하는 </a:t>
              </a:r>
              <a:r>
                <a:rPr kumimoji="1" lang="ko-KR" altLang="en-US" sz="1600" b="1" dirty="0" err="1">
                  <a:solidFill>
                    <a:prstClr val="white"/>
                  </a:solidFill>
                  <a:latin typeface="+mn-ea"/>
                </a:rPr>
                <a:t>소셜미션</a:t>
              </a:r>
              <a:r>
                <a:rPr kumimoji="1" lang="ko-KR" altLang="en-US" sz="1600" b="1" dirty="0">
                  <a:solidFill>
                    <a:prstClr val="white"/>
                  </a:solidFill>
                  <a:latin typeface="+mn-ea"/>
                </a:rPr>
                <a:t> 및 비즈니스 문제에 대해  다양한 해결방안과 우려되는 위험에 대한 대응방안을 </a:t>
              </a:r>
              <a:r>
                <a:rPr kumimoji="1" lang="ko-KR" altLang="en-US" sz="1600" b="1" dirty="0" err="1">
                  <a:solidFill>
                    <a:prstClr val="white"/>
                  </a:solidFill>
                  <a:latin typeface="+mn-ea"/>
                </a:rPr>
                <a:t>사회적기업가</a:t>
              </a:r>
              <a:r>
                <a:rPr kumimoji="1" lang="ko-KR" altLang="en-US" sz="1600" b="1" dirty="0">
                  <a:solidFill>
                    <a:prstClr val="white"/>
                  </a:solidFill>
                  <a:latin typeface="+mn-ea"/>
                </a:rPr>
                <a:t> 스스로 찾아갈 수 있도록 지지</a:t>
              </a:r>
              <a:r>
                <a:rPr kumimoji="1" lang="en-US" altLang="ko-KR" sz="1600" b="1" dirty="0">
                  <a:solidFill>
                    <a:prstClr val="white"/>
                  </a:solidFill>
                  <a:latin typeface="+mn-ea"/>
                </a:rPr>
                <a:t>, </a:t>
              </a:r>
              <a:r>
                <a:rPr kumimoji="1" lang="ko-KR" altLang="en-US" sz="1600" b="1" dirty="0">
                  <a:solidFill>
                    <a:prstClr val="white"/>
                  </a:solidFill>
                  <a:latin typeface="+mn-ea"/>
                </a:rPr>
                <a:t>지원하는 활동</a:t>
              </a:r>
              <a:endParaRPr kumimoji="1" lang="en-US" altLang="ko-KR" sz="1100" b="1" dirty="0">
                <a:solidFill>
                  <a:prstClr val="white"/>
                </a:solidFill>
                <a:latin typeface="+mn-ea"/>
              </a:endParaRPr>
            </a:p>
            <a:p>
              <a:pPr lvl="0" fontAlgn="base" latinLnBrk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en-US" altLang="ko-KR" sz="1100" b="1" dirty="0">
                <a:solidFill>
                  <a:prstClr val="black"/>
                </a:solidFill>
                <a:latin typeface="+mn-ea"/>
              </a:endParaRPr>
            </a:p>
            <a:p>
              <a:pPr lvl="0" fontAlgn="base" latinLnBrk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ko-KR" altLang="en-US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인큐베이터</a:t>
              </a:r>
              <a:r>
                <a:rPr kumimoji="1" lang="en-US" altLang="ko-KR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, </a:t>
              </a:r>
              <a:r>
                <a:rPr kumimoji="1" lang="ko-KR" altLang="en-US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주니어 인큐베이터 </a:t>
              </a:r>
              <a:r>
                <a:rPr kumimoji="1" lang="en-US" altLang="ko-KR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2</a:t>
              </a:r>
              <a:r>
                <a:rPr kumimoji="1" lang="ko-KR" altLang="en-US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인 </a:t>
              </a:r>
              <a:r>
                <a:rPr kumimoji="1" lang="en-US" altLang="ko-KR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1</a:t>
              </a:r>
              <a:r>
                <a:rPr kumimoji="1" lang="ko-KR" altLang="en-US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조로 지원 </a:t>
              </a:r>
            </a:p>
          </p:txBody>
        </p:sp>
      </p:grpSp>
      <p:graphicFrame>
        <p:nvGraphicFramePr>
          <p:cNvPr id="9" name="다이어그램 8"/>
          <p:cNvGraphicFramePr/>
          <p:nvPr>
            <p:extLst>
              <p:ext uri="{D42A27DB-BD31-4B8C-83A1-F6EECF244321}">
                <p14:modId xmlns:p14="http://schemas.microsoft.com/office/powerpoint/2010/main" val="1354844786"/>
              </p:ext>
            </p:extLst>
          </p:nvPr>
        </p:nvGraphicFramePr>
        <p:xfrm>
          <a:off x="396104" y="4042662"/>
          <a:ext cx="8351837" cy="24581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204364718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평가 및 보완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84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aphicFrame>
        <p:nvGraphicFramePr>
          <p:cNvPr id="5" name="다이어그램 4"/>
          <p:cNvGraphicFramePr/>
          <p:nvPr>
            <p:extLst>
              <p:ext uri="{D42A27DB-BD31-4B8C-83A1-F6EECF244321}">
                <p14:modId xmlns:p14="http://schemas.microsoft.com/office/powerpoint/2010/main" val="1651883096"/>
              </p:ext>
            </p:extLst>
          </p:nvPr>
        </p:nvGraphicFramePr>
        <p:xfrm>
          <a:off x="2483768" y="1156917"/>
          <a:ext cx="6336382" cy="6877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4216723" y="3715141"/>
            <a:ext cx="4375150" cy="1100138"/>
          </a:xfrm>
          <a:prstGeom prst="roundRect">
            <a:avLst>
              <a:gd name="adj" fmla="val 37042"/>
            </a:avLst>
          </a:prstGeom>
          <a:gradFill rotWithShape="0">
            <a:gsLst>
              <a:gs pos="0">
                <a:srgbClr val="DDDDDD"/>
              </a:gs>
              <a:gs pos="50000">
                <a:srgbClr val="FFFFFF"/>
              </a:gs>
              <a:gs pos="100000">
                <a:srgbClr val="DDDDDD"/>
              </a:gs>
            </a:gsLst>
            <a:lin ang="5400000" scaled="1"/>
          </a:gradFill>
          <a:ln w="38100" cap="rnd">
            <a:solidFill>
              <a:srgbClr val="80808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6796" dir="3806097" algn="ctr" rotWithShape="0">
                    <a:srgbClr val="B2B2B2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lnSpc>
                <a:spcPct val="120000"/>
              </a:lnSpc>
            </a:pPr>
            <a:r>
              <a:rPr kumimoji="1" lang="ko-KR" altLang="en-US" sz="2000" b="1" dirty="0">
                <a:latin typeface="+mn-ea"/>
              </a:rPr>
              <a:t>성과 우선 평가 </a:t>
            </a:r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auto">
          <a:xfrm>
            <a:off x="4211960" y="2328863"/>
            <a:ext cx="4375150" cy="1100137"/>
          </a:xfrm>
          <a:prstGeom prst="roundRect">
            <a:avLst>
              <a:gd name="adj" fmla="val 37042"/>
            </a:avLst>
          </a:prstGeom>
          <a:gradFill rotWithShape="0">
            <a:gsLst>
              <a:gs pos="0">
                <a:srgbClr val="DDDDDD"/>
              </a:gs>
              <a:gs pos="50000">
                <a:srgbClr val="FFFFFF"/>
              </a:gs>
              <a:gs pos="100000">
                <a:srgbClr val="DDDDDD"/>
              </a:gs>
            </a:gsLst>
            <a:lin ang="5400000" scaled="1"/>
          </a:gradFill>
          <a:ln w="38100" cap="rnd" algn="ctr">
            <a:solidFill>
              <a:srgbClr val="80808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6796" dir="3806097" algn="ctr" rotWithShape="0">
                    <a:srgbClr val="B2B2B2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lnSpc>
                <a:spcPct val="120000"/>
              </a:lnSpc>
            </a:pPr>
            <a:r>
              <a:rPr kumimoji="1" lang="ko-KR" altLang="en-US" sz="2000" b="1" dirty="0">
                <a:latin typeface="+mn-ea"/>
              </a:rPr>
              <a:t>분기 단위 성과 평가 </a:t>
            </a:r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auto">
          <a:xfrm>
            <a:off x="4216723" y="5101420"/>
            <a:ext cx="4375150" cy="1100138"/>
          </a:xfrm>
          <a:prstGeom prst="roundRect">
            <a:avLst>
              <a:gd name="adj" fmla="val 37042"/>
            </a:avLst>
          </a:prstGeom>
          <a:gradFill rotWithShape="0">
            <a:gsLst>
              <a:gs pos="0">
                <a:srgbClr val="DDDDDD"/>
              </a:gs>
              <a:gs pos="50000">
                <a:srgbClr val="FFFFFF"/>
              </a:gs>
              <a:gs pos="100000">
                <a:srgbClr val="DDDDDD"/>
              </a:gs>
            </a:gsLst>
            <a:lin ang="5400000" scaled="1"/>
          </a:gradFill>
          <a:ln w="38100" cap="rnd">
            <a:solidFill>
              <a:srgbClr val="80808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6796" dir="3806097" algn="ctr" rotWithShape="0">
                    <a:srgbClr val="B2B2B2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lnSpc>
                <a:spcPct val="120000"/>
              </a:lnSpc>
            </a:pPr>
            <a:r>
              <a:rPr kumimoji="1" lang="ko-KR" altLang="en-US" sz="2000" b="1" dirty="0">
                <a:latin typeface="+mn-ea"/>
              </a:rPr>
              <a:t>보완 사항은 핵심 과제 </a:t>
            </a:r>
            <a:r>
              <a:rPr kumimoji="1" lang="en-US" altLang="ko-KR" sz="2000" b="1" dirty="0">
                <a:latin typeface="+mn-ea"/>
              </a:rPr>
              <a:t>3</a:t>
            </a:r>
            <a:r>
              <a:rPr kumimoji="1" lang="ko-KR" altLang="en-US" sz="2000" b="1" dirty="0">
                <a:latin typeface="+mn-ea"/>
              </a:rPr>
              <a:t>개 선정 </a:t>
            </a:r>
          </a:p>
        </p:txBody>
      </p:sp>
      <p:grpSp>
        <p:nvGrpSpPr>
          <p:cNvPr id="9" name="그룹 8"/>
          <p:cNvGrpSpPr/>
          <p:nvPr/>
        </p:nvGrpSpPr>
        <p:grpSpPr>
          <a:xfrm>
            <a:off x="576336" y="2987675"/>
            <a:ext cx="3311526" cy="2817812"/>
            <a:chOff x="-1331913" y="3132138"/>
            <a:chExt cx="3311526" cy="2817812"/>
          </a:xfrm>
        </p:grpSpPr>
        <p:sp>
          <p:nvSpPr>
            <p:cNvPr id="10" name="AutoShape 5"/>
            <p:cNvSpPr>
              <a:spLocks noChangeAspect="1" noChangeArrowheads="1" noTextEdit="1"/>
            </p:cNvSpPr>
            <p:nvPr/>
          </p:nvSpPr>
          <p:spPr bwMode="auto">
            <a:xfrm>
              <a:off x="-1331913" y="3132138"/>
              <a:ext cx="3311526" cy="2817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-1127125" y="3168650"/>
              <a:ext cx="2182813" cy="1038225"/>
            </a:xfrm>
            <a:custGeom>
              <a:avLst/>
              <a:gdLst>
                <a:gd name="T0" fmla="*/ 1560 w 2750"/>
                <a:gd name="T1" fmla="*/ 1289 h 1310"/>
                <a:gd name="T2" fmla="*/ 1763 w 2750"/>
                <a:gd name="T3" fmla="*/ 1259 h 1310"/>
                <a:gd name="T4" fmla="*/ 1952 w 2750"/>
                <a:gd name="T5" fmla="*/ 1215 h 1310"/>
                <a:gd name="T6" fmla="*/ 2126 w 2750"/>
                <a:gd name="T7" fmla="*/ 1159 h 1310"/>
                <a:gd name="T8" fmla="*/ 2285 w 2750"/>
                <a:gd name="T9" fmla="*/ 1094 h 1310"/>
                <a:gd name="T10" fmla="*/ 2423 w 2750"/>
                <a:gd name="T11" fmla="*/ 1020 h 1310"/>
                <a:gd name="T12" fmla="*/ 2540 w 2750"/>
                <a:gd name="T13" fmla="*/ 939 h 1310"/>
                <a:gd name="T14" fmla="*/ 2635 w 2750"/>
                <a:gd name="T15" fmla="*/ 850 h 1310"/>
                <a:gd name="T16" fmla="*/ 2701 w 2750"/>
                <a:gd name="T17" fmla="*/ 757 h 1310"/>
                <a:gd name="T18" fmla="*/ 2741 w 2750"/>
                <a:gd name="T19" fmla="*/ 661 h 1310"/>
                <a:gd name="T20" fmla="*/ 2750 w 2750"/>
                <a:gd name="T21" fmla="*/ 561 h 1310"/>
                <a:gd name="T22" fmla="*/ 2727 w 2750"/>
                <a:gd name="T23" fmla="*/ 462 h 1310"/>
                <a:gd name="T24" fmla="*/ 2674 w 2750"/>
                <a:gd name="T25" fmla="*/ 371 h 1310"/>
                <a:gd name="T26" fmla="*/ 2595 w 2750"/>
                <a:gd name="T27" fmla="*/ 290 h 1310"/>
                <a:gd name="T28" fmla="*/ 2491 w 2750"/>
                <a:gd name="T29" fmla="*/ 214 h 1310"/>
                <a:gd name="T30" fmla="*/ 2362 w 2750"/>
                <a:gd name="T31" fmla="*/ 150 h 1310"/>
                <a:gd name="T32" fmla="*/ 2215 w 2750"/>
                <a:gd name="T33" fmla="*/ 95 h 1310"/>
                <a:gd name="T34" fmla="*/ 2050 w 2750"/>
                <a:gd name="T35" fmla="*/ 52 h 1310"/>
                <a:gd name="T36" fmla="*/ 1871 w 2750"/>
                <a:gd name="T37" fmla="*/ 21 h 1310"/>
                <a:gd name="T38" fmla="*/ 1676 w 2750"/>
                <a:gd name="T39" fmla="*/ 4 h 1310"/>
                <a:gd name="T40" fmla="*/ 1472 w 2750"/>
                <a:gd name="T41" fmla="*/ 2 h 1310"/>
                <a:gd name="T42" fmla="*/ 1262 w 2750"/>
                <a:gd name="T43" fmla="*/ 14 h 1310"/>
                <a:gd name="T44" fmla="*/ 1055 w 2750"/>
                <a:gd name="T45" fmla="*/ 40 h 1310"/>
                <a:gd name="T46" fmla="*/ 861 w 2750"/>
                <a:gd name="T47" fmla="*/ 80 h 1310"/>
                <a:gd name="T48" fmla="*/ 681 w 2750"/>
                <a:gd name="T49" fmla="*/ 131 h 1310"/>
                <a:gd name="T50" fmla="*/ 517 w 2750"/>
                <a:gd name="T51" fmla="*/ 193 h 1310"/>
                <a:gd name="T52" fmla="*/ 371 w 2750"/>
                <a:gd name="T53" fmla="*/ 265 h 1310"/>
                <a:gd name="T54" fmla="*/ 246 w 2750"/>
                <a:gd name="T55" fmla="*/ 345 h 1310"/>
                <a:gd name="T56" fmla="*/ 146 w 2750"/>
                <a:gd name="T57" fmla="*/ 430 h 1310"/>
                <a:gd name="T58" fmla="*/ 68 w 2750"/>
                <a:gd name="T59" fmla="*/ 523 h 1310"/>
                <a:gd name="T60" fmla="*/ 19 w 2750"/>
                <a:gd name="T61" fmla="*/ 617 h 1310"/>
                <a:gd name="T62" fmla="*/ 0 w 2750"/>
                <a:gd name="T63" fmla="*/ 716 h 1310"/>
                <a:gd name="T64" fmla="*/ 12 w 2750"/>
                <a:gd name="T65" fmla="*/ 816 h 1310"/>
                <a:gd name="T66" fmla="*/ 55 w 2750"/>
                <a:gd name="T67" fmla="*/ 909 h 1310"/>
                <a:gd name="T68" fmla="*/ 125 w 2750"/>
                <a:gd name="T69" fmla="*/ 994 h 1310"/>
                <a:gd name="T70" fmla="*/ 221 w 2750"/>
                <a:gd name="T71" fmla="*/ 1071 h 1310"/>
                <a:gd name="T72" fmla="*/ 343 w 2750"/>
                <a:gd name="T73" fmla="*/ 1140 h 1310"/>
                <a:gd name="T74" fmla="*/ 484 w 2750"/>
                <a:gd name="T75" fmla="*/ 1198 h 1310"/>
                <a:gd name="T76" fmla="*/ 643 w 2750"/>
                <a:gd name="T77" fmla="*/ 1246 h 1310"/>
                <a:gd name="T78" fmla="*/ 819 w 2750"/>
                <a:gd name="T79" fmla="*/ 1280 h 1310"/>
                <a:gd name="T80" fmla="*/ 1010 w 2750"/>
                <a:gd name="T81" fmla="*/ 1302 h 1310"/>
                <a:gd name="T82" fmla="*/ 1211 w 2750"/>
                <a:gd name="T83" fmla="*/ 1310 h 1310"/>
                <a:gd name="T84" fmla="*/ 1420 w 2750"/>
                <a:gd name="T85" fmla="*/ 1302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50" h="1310">
                  <a:moveTo>
                    <a:pt x="1420" y="1302"/>
                  </a:moveTo>
                  <a:lnTo>
                    <a:pt x="1490" y="1297"/>
                  </a:lnTo>
                  <a:lnTo>
                    <a:pt x="1560" y="1289"/>
                  </a:lnTo>
                  <a:lnTo>
                    <a:pt x="1629" y="1280"/>
                  </a:lnTo>
                  <a:lnTo>
                    <a:pt x="1697" y="1270"/>
                  </a:lnTo>
                  <a:lnTo>
                    <a:pt x="1763" y="1259"/>
                  </a:lnTo>
                  <a:lnTo>
                    <a:pt x="1827" y="1246"/>
                  </a:lnTo>
                  <a:lnTo>
                    <a:pt x="1890" y="1230"/>
                  </a:lnTo>
                  <a:lnTo>
                    <a:pt x="1952" y="1215"/>
                  </a:lnTo>
                  <a:lnTo>
                    <a:pt x="2012" y="1196"/>
                  </a:lnTo>
                  <a:lnTo>
                    <a:pt x="2069" y="1179"/>
                  </a:lnTo>
                  <a:lnTo>
                    <a:pt x="2126" y="1159"/>
                  </a:lnTo>
                  <a:lnTo>
                    <a:pt x="2181" y="1138"/>
                  </a:lnTo>
                  <a:lnTo>
                    <a:pt x="2234" y="1117"/>
                  </a:lnTo>
                  <a:lnTo>
                    <a:pt x="2285" y="1094"/>
                  </a:lnTo>
                  <a:lnTo>
                    <a:pt x="2332" y="1070"/>
                  </a:lnTo>
                  <a:lnTo>
                    <a:pt x="2379" y="1045"/>
                  </a:lnTo>
                  <a:lnTo>
                    <a:pt x="2423" y="1020"/>
                  </a:lnTo>
                  <a:lnTo>
                    <a:pt x="2464" y="994"/>
                  </a:lnTo>
                  <a:lnTo>
                    <a:pt x="2504" y="966"/>
                  </a:lnTo>
                  <a:lnTo>
                    <a:pt x="2540" y="939"/>
                  </a:lnTo>
                  <a:lnTo>
                    <a:pt x="2574" y="911"/>
                  </a:lnTo>
                  <a:lnTo>
                    <a:pt x="2604" y="880"/>
                  </a:lnTo>
                  <a:lnTo>
                    <a:pt x="2635" y="850"/>
                  </a:lnTo>
                  <a:lnTo>
                    <a:pt x="2659" y="820"/>
                  </a:lnTo>
                  <a:lnTo>
                    <a:pt x="2682" y="790"/>
                  </a:lnTo>
                  <a:lnTo>
                    <a:pt x="2701" y="757"/>
                  </a:lnTo>
                  <a:lnTo>
                    <a:pt x="2718" y="725"/>
                  </a:lnTo>
                  <a:lnTo>
                    <a:pt x="2731" y="693"/>
                  </a:lnTo>
                  <a:lnTo>
                    <a:pt x="2741" y="661"/>
                  </a:lnTo>
                  <a:lnTo>
                    <a:pt x="2748" y="627"/>
                  </a:lnTo>
                  <a:lnTo>
                    <a:pt x="2750" y="595"/>
                  </a:lnTo>
                  <a:lnTo>
                    <a:pt x="2750" y="561"/>
                  </a:lnTo>
                  <a:lnTo>
                    <a:pt x="2746" y="526"/>
                  </a:lnTo>
                  <a:lnTo>
                    <a:pt x="2739" y="494"/>
                  </a:lnTo>
                  <a:lnTo>
                    <a:pt x="2727" y="462"/>
                  </a:lnTo>
                  <a:lnTo>
                    <a:pt x="2712" y="432"/>
                  </a:lnTo>
                  <a:lnTo>
                    <a:pt x="2695" y="402"/>
                  </a:lnTo>
                  <a:lnTo>
                    <a:pt x="2674" y="371"/>
                  </a:lnTo>
                  <a:lnTo>
                    <a:pt x="2652" y="343"/>
                  </a:lnTo>
                  <a:lnTo>
                    <a:pt x="2625" y="316"/>
                  </a:lnTo>
                  <a:lnTo>
                    <a:pt x="2595" y="290"/>
                  </a:lnTo>
                  <a:lnTo>
                    <a:pt x="2563" y="263"/>
                  </a:lnTo>
                  <a:lnTo>
                    <a:pt x="2529" y="239"/>
                  </a:lnTo>
                  <a:lnTo>
                    <a:pt x="2491" y="214"/>
                  </a:lnTo>
                  <a:lnTo>
                    <a:pt x="2451" y="192"/>
                  </a:lnTo>
                  <a:lnTo>
                    <a:pt x="2408" y="171"/>
                  </a:lnTo>
                  <a:lnTo>
                    <a:pt x="2362" y="150"/>
                  </a:lnTo>
                  <a:lnTo>
                    <a:pt x="2317" y="131"/>
                  </a:lnTo>
                  <a:lnTo>
                    <a:pt x="2266" y="112"/>
                  </a:lnTo>
                  <a:lnTo>
                    <a:pt x="2215" y="95"/>
                  </a:lnTo>
                  <a:lnTo>
                    <a:pt x="2162" y="80"/>
                  </a:lnTo>
                  <a:lnTo>
                    <a:pt x="2107" y="65"/>
                  </a:lnTo>
                  <a:lnTo>
                    <a:pt x="2050" y="52"/>
                  </a:lnTo>
                  <a:lnTo>
                    <a:pt x="1992" y="40"/>
                  </a:lnTo>
                  <a:lnTo>
                    <a:pt x="1931" y="31"/>
                  </a:lnTo>
                  <a:lnTo>
                    <a:pt x="1871" y="21"/>
                  </a:lnTo>
                  <a:lnTo>
                    <a:pt x="1806" y="14"/>
                  </a:lnTo>
                  <a:lnTo>
                    <a:pt x="1742" y="8"/>
                  </a:lnTo>
                  <a:lnTo>
                    <a:pt x="1676" y="4"/>
                  </a:lnTo>
                  <a:lnTo>
                    <a:pt x="1610" y="2"/>
                  </a:lnTo>
                  <a:lnTo>
                    <a:pt x="1542" y="0"/>
                  </a:lnTo>
                  <a:lnTo>
                    <a:pt x="1472" y="2"/>
                  </a:lnTo>
                  <a:lnTo>
                    <a:pt x="1402" y="4"/>
                  </a:lnTo>
                  <a:lnTo>
                    <a:pt x="1332" y="8"/>
                  </a:lnTo>
                  <a:lnTo>
                    <a:pt x="1262" y="14"/>
                  </a:lnTo>
                  <a:lnTo>
                    <a:pt x="1192" y="21"/>
                  </a:lnTo>
                  <a:lnTo>
                    <a:pt x="1122" y="31"/>
                  </a:lnTo>
                  <a:lnTo>
                    <a:pt x="1055" y="40"/>
                  </a:lnTo>
                  <a:lnTo>
                    <a:pt x="989" y="52"/>
                  </a:lnTo>
                  <a:lnTo>
                    <a:pt x="925" y="65"/>
                  </a:lnTo>
                  <a:lnTo>
                    <a:pt x="861" y="80"/>
                  </a:lnTo>
                  <a:lnTo>
                    <a:pt x="800" y="97"/>
                  </a:lnTo>
                  <a:lnTo>
                    <a:pt x="740" y="114"/>
                  </a:lnTo>
                  <a:lnTo>
                    <a:pt x="681" y="131"/>
                  </a:lnTo>
                  <a:lnTo>
                    <a:pt x="624" y="152"/>
                  </a:lnTo>
                  <a:lnTo>
                    <a:pt x="569" y="173"/>
                  </a:lnTo>
                  <a:lnTo>
                    <a:pt x="517" y="193"/>
                  </a:lnTo>
                  <a:lnTo>
                    <a:pt x="467" y="216"/>
                  </a:lnTo>
                  <a:lnTo>
                    <a:pt x="418" y="241"/>
                  </a:lnTo>
                  <a:lnTo>
                    <a:pt x="371" y="265"/>
                  </a:lnTo>
                  <a:lnTo>
                    <a:pt x="327" y="292"/>
                  </a:lnTo>
                  <a:lnTo>
                    <a:pt x="286" y="318"/>
                  </a:lnTo>
                  <a:lnTo>
                    <a:pt x="246" y="345"/>
                  </a:lnTo>
                  <a:lnTo>
                    <a:pt x="210" y="373"/>
                  </a:lnTo>
                  <a:lnTo>
                    <a:pt x="176" y="402"/>
                  </a:lnTo>
                  <a:lnTo>
                    <a:pt x="146" y="430"/>
                  </a:lnTo>
                  <a:lnTo>
                    <a:pt x="117" y="460"/>
                  </a:lnTo>
                  <a:lnTo>
                    <a:pt x="91" y="491"/>
                  </a:lnTo>
                  <a:lnTo>
                    <a:pt x="68" y="523"/>
                  </a:lnTo>
                  <a:lnTo>
                    <a:pt x="49" y="553"/>
                  </a:lnTo>
                  <a:lnTo>
                    <a:pt x="32" y="585"/>
                  </a:lnTo>
                  <a:lnTo>
                    <a:pt x="19" y="617"/>
                  </a:lnTo>
                  <a:lnTo>
                    <a:pt x="10" y="651"/>
                  </a:lnTo>
                  <a:lnTo>
                    <a:pt x="2" y="684"/>
                  </a:lnTo>
                  <a:lnTo>
                    <a:pt x="0" y="716"/>
                  </a:lnTo>
                  <a:lnTo>
                    <a:pt x="0" y="750"/>
                  </a:lnTo>
                  <a:lnTo>
                    <a:pt x="4" y="784"/>
                  </a:lnTo>
                  <a:lnTo>
                    <a:pt x="12" y="816"/>
                  </a:lnTo>
                  <a:lnTo>
                    <a:pt x="23" y="848"/>
                  </a:lnTo>
                  <a:lnTo>
                    <a:pt x="38" y="878"/>
                  </a:lnTo>
                  <a:lnTo>
                    <a:pt x="55" y="909"/>
                  </a:lnTo>
                  <a:lnTo>
                    <a:pt x="76" y="939"/>
                  </a:lnTo>
                  <a:lnTo>
                    <a:pt x="99" y="967"/>
                  </a:lnTo>
                  <a:lnTo>
                    <a:pt x="125" y="994"/>
                  </a:lnTo>
                  <a:lnTo>
                    <a:pt x="155" y="1020"/>
                  </a:lnTo>
                  <a:lnTo>
                    <a:pt x="187" y="1047"/>
                  </a:lnTo>
                  <a:lnTo>
                    <a:pt x="221" y="1071"/>
                  </a:lnTo>
                  <a:lnTo>
                    <a:pt x="259" y="1096"/>
                  </a:lnTo>
                  <a:lnTo>
                    <a:pt x="301" y="1119"/>
                  </a:lnTo>
                  <a:lnTo>
                    <a:pt x="343" y="1140"/>
                  </a:lnTo>
                  <a:lnTo>
                    <a:pt x="388" y="1160"/>
                  </a:lnTo>
                  <a:lnTo>
                    <a:pt x="435" y="1179"/>
                  </a:lnTo>
                  <a:lnTo>
                    <a:pt x="484" y="1198"/>
                  </a:lnTo>
                  <a:lnTo>
                    <a:pt x="535" y="1215"/>
                  </a:lnTo>
                  <a:lnTo>
                    <a:pt x="588" y="1230"/>
                  </a:lnTo>
                  <a:lnTo>
                    <a:pt x="643" y="1246"/>
                  </a:lnTo>
                  <a:lnTo>
                    <a:pt x="700" y="1259"/>
                  </a:lnTo>
                  <a:lnTo>
                    <a:pt x="759" y="1270"/>
                  </a:lnTo>
                  <a:lnTo>
                    <a:pt x="819" y="1280"/>
                  </a:lnTo>
                  <a:lnTo>
                    <a:pt x="882" y="1289"/>
                  </a:lnTo>
                  <a:lnTo>
                    <a:pt x="944" y="1297"/>
                  </a:lnTo>
                  <a:lnTo>
                    <a:pt x="1010" y="1302"/>
                  </a:lnTo>
                  <a:lnTo>
                    <a:pt x="1074" y="1306"/>
                  </a:lnTo>
                  <a:lnTo>
                    <a:pt x="1142" y="1308"/>
                  </a:lnTo>
                  <a:lnTo>
                    <a:pt x="1211" y="1310"/>
                  </a:lnTo>
                  <a:lnTo>
                    <a:pt x="1279" y="1308"/>
                  </a:lnTo>
                  <a:lnTo>
                    <a:pt x="1351" y="1306"/>
                  </a:lnTo>
                  <a:lnTo>
                    <a:pt x="1420" y="130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-1074738" y="3214688"/>
              <a:ext cx="2078038" cy="946150"/>
            </a:xfrm>
            <a:custGeom>
              <a:avLst/>
              <a:gdLst>
                <a:gd name="T0" fmla="*/ 1485 w 2620"/>
                <a:gd name="T1" fmla="*/ 1173 h 1192"/>
                <a:gd name="T2" fmla="*/ 1676 w 2620"/>
                <a:gd name="T3" fmla="*/ 1143 h 1192"/>
                <a:gd name="T4" fmla="*/ 1858 w 2620"/>
                <a:gd name="T5" fmla="*/ 1103 h 1192"/>
                <a:gd name="T6" fmla="*/ 2024 w 2620"/>
                <a:gd name="T7" fmla="*/ 1052 h 1192"/>
                <a:gd name="T8" fmla="*/ 2173 w 2620"/>
                <a:gd name="T9" fmla="*/ 994 h 1192"/>
                <a:gd name="T10" fmla="*/ 2306 w 2620"/>
                <a:gd name="T11" fmla="*/ 925 h 1192"/>
                <a:gd name="T12" fmla="*/ 2417 w 2620"/>
                <a:gd name="T13" fmla="*/ 850 h 1192"/>
                <a:gd name="T14" fmla="*/ 2508 w 2620"/>
                <a:gd name="T15" fmla="*/ 770 h 1192"/>
                <a:gd name="T16" fmla="*/ 2572 w 2620"/>
                <a:gd name="T17" fmla="*/ 685 h 1192"/>
                <a:gd name="T18" fmla="*/ 2610 w 2620"/>
                <a:gd name="T19" fmla="*/ 596 h 1192"/>
                <a:gd name="T20" fmla="*/ 2620 w 2620"/>
                <a:gd name="T21" fmla="*/ 505 h 1192"/>
                <a:gd name="T22" fmla="*/ 2599 w 2620"/>
                <a:gd name="T23" fmla="*/ 416 h 1192"/>
                <a:gd name="T24" fmla="*/ 2548 w 2620"/>
                <a:gd name="T25" fmla="*/ 335 h 1192"/>
                <a:gd name="T26" fmla="*/ 2472 w 2620"/>
                <a:gd name="T27" fmla="*/ 259 h 1192"/>
                <a:gd name="T28" fmla="*/ 2374 w 2620"/>
                <a:gd name="T29" fmla="*/ 193 h 1192"/>
                <a:gd name="T30" fmla="*/ 2251 w 2620"/>
                <a:gd name="T31" fmla="*/ 134 h 1192"/>
                <a:gd name="T32" fmla="*/ 2111 w 2620"/>
                <a:gd name="T33" fmla="*/ 85 h 1192"/>
                <a:gd name="T34" fmla="*/ 1954 w 2620"/>
                <a:gd name="T35" fmla="*/ 47 h 1192"/>
                <a:gd name="T36" fmla="*/ 1782 w 2620"/>
                <a:gd name="T37" fmla="*/ 19 h 1192"/>
                <a:gd name="T38" fmla="*/ 1598 w 2620"/>
                <a:gd name="T39" fmla="*/ 4 h 1192"/>
                <a:gd name="T40" fmla="*/ 1404 w 2620"/>
                <a:gd name="T41" fmla="*/ 2 h 1192"/>
                <a:gd name="T42" fmla="*/ 1201 w 2620"/>
                <a:gd name="T43" fmla="*/ 13 h 1192"/>
                <a:gd name="T44" fmla="*/ 1007 w 2620"/>
                <a:gd name="T45" fmla="*/ 38 h 1192"/>
                <a:gd name="T46" fmla="*/ 821 w 2620"/>
                <a:gd name="T47" fmla="*/ 76 h 1192"/>
                <a:gd name="T48" fmla="*/ 649 w 2620"/>
                <a:gd name="T49" fmla="*/ 123 h 1192"/>
                <a:gd name="T50" fmla="*/ 494 w 2620"/>
                <a:gd name="T51" fmla="*/ 180 h 1192"/>
                <a:gd name="T52" fmla="*/ 354 w 2620"/>
                <a:gd name="T53" fmla="*/ 244 h 1192"/>
                <a:gd name="T54" fmla="*/ 235 w 2620"/>
                <a:gd name="T55" fmla="*/ 316 h 1192"/>
                <a:gd name="T56" fmla="*/ 138 w 2620"/>
                <a:gd name="T57" fmla="*/ 396 h 1192"/>
                <a:gd name="T58" fmla="*/ 67 w 2620"/>
                <a:gd name="T59" fmla="*/ 479 h 1192"/>
                <a:gd name="T60" fmla="*/ 19 w 2620"/>
                <a:gd name="T61" fmla="*/ 566 h 1192"/>
                <a:gd name="T62" fmla="*/ 0 w 2620"/>
                <a:gd name="T63" fmla="*/ 657 h 1192"/>
                <a:gd name="T64" fmla="*/ 12 w 2620"/>
                <a:gd name="T65" fmla="*/ 748 h 1192"/>
                <a:gd name="T66" fmla="*/ 51 w 2620"/>
                <a:gd name="T67" fmla="*/ 831 h 1192"/>
                <a:gd name="T68" fmla="*/ 120 w 2620"/>
                <a:gd name="T69" fmla="*/ 908 h 1192"/>
                <a:gd name="T70" fmla="*/ 210 w 2620"/>
                <a:gd name="T71" fmla="*/ 980 h 1192"/>
                <a:gd name="T72" fmla="*/ 326 w 2620"/>
                <a:gd name="T73" fmla="*/ 1041 h 1192"/>
                <a:gd name="T74" fmla="*/ 460 w 2620"/>
                <a:gd name="T75" fmla="*/ 1094 h 1192"/>
                <a:gd name="T76" fmla="*/ 611 w 2620"/>
                <a:gd name="T77" fmla="*/ 1135 h 1192"/>
                <a:gd name="T78" fmla="*/ 778 w 2620"/>
                <a:gd name="T79" fmla="*/ 1166 h 1192"/>
                <a:gd name="T80" fmla="*/ 959 w 2620"/>
                <a:gd name="T81" fmla="*/ 1185 h 1192"/>
                <a:gd name="T82" fmla="*/ 1150 w 2620"/>
                <a:gd name="T83" fmla="*/ 1192 h 1192"/>
                <a:gd name="T84" fmla="*/ 1351 w 2620"/>
                <a:gd name="T85" fmla="*/ 1185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20" h="1192">
                  <a:moveTo>
                    <a:pt x="1351" y="1185"/>
                  </a:moveTo>
                  <a:lnTo>
                    <a:pt x="1419" y="1179"/>
                  </a:lnTo>
                  <a:lnTo>
                    <a:pt x="1485" y="1173"/>
                  </a:lnTo>
                  <a:lnTo>
                    <a:pt x="1549" y="1164"/>
                  </a:lnTo>
                  <a:lnTo>
                    <a:pt x="1614" y="1154"/>
                  </a:lnTo>
                  <a:lnTo>
                    <a:pt x="1676" y="1143"/>
                  </a:lnTo>
                  <a:lnTo>
                    <a:pt x="1738" y="1132"/>
                  </a:lnTo>
                  <a:lnTo>
                    <a:pt x="1799" y="1118"/>
                  </a:lnTo>
                  <a:lnTo>
                    <a:pt x="1858" y="1103"/>
                  </a:lnTo>
                  <a:lnTo>
                    <a:pt x="1914" y="1088"/>
                  </a:lnTo>
                  <a:lnTo>
                    <a:pt x="1969" y="1071"/>
                  </a:lnTo>
                  <a:lnTo>
                    <a:pt x="2024" y="1052"/>
                  </a:lnTo>
                  <a:lnTo>
                    <a:pt x="2075" y="1033"/>
                  </a:lnTo>
                  <a:lnTo>
                    <a:pt x="2126" y="1014"/>
                  </a:lnTo>
                  <a:lnTo>
                    <a:pt x="2173" y="994"/>
                  </a:lnTo>
                  <a:lnTo>
                    <a:pt x="2221" y="971"/>
                  </a:lnTo>
                  <a:lnTo>
                    <a:pt x="2264" y="948"/>
                  </a:lnTo>
                  <a:lnTo>
                    <a:pt x="2306" y="925"/>
                  </a:lnTo>
                  <a:lnTo>
                    <a:pt x="2345" y="901"/>
                  </a:lnTo>
                  <a:lnTo>
                    <a:pt x="2383" y="876"/>
                  </a:lnTo>
                  <a:lnTo>
                    <a:pt x="2417" y="850"/>
                  </a:lnTo>
                  <a:lnTo>
                    <a:pt x="2450" y="823"/>
                  </a:lnTo>
                  <a:lnTo>
                    <a:pt x="2480" y="797"/>
                  </a:lnTo>
                  <a:lnTo>
                    <a:pt x="2508" y="770"/>
                  </a:lnTo>
                  <a:lnTo>
                    <a:pt x="2533" y="742"/>
                  </a:lnTo>
                  <a:lnTo>
                    <a:pt x="2554" y="713"/>
                  </a:lnTo>
                  <a:lnTo>
                    <a:pt x="2572" y="685"/>
                  </a:lnTo>
                  <a:lnTo>
                    <a:pt x="2588" y="655"/>
                  </a:lnTo>
                  <a:lnTo>
                    <a:pt x="2601" y="626"/>
                  </a:lnTo>
                  <a:lnTo>
                    <a:pt x="2610" y="596"/>
                  </a:lnTo>
                  <a:lnTo>
                    <a:pt x="2616" y="566"/>
                  </a:lnTo>
                  <a:lnTo>
                    <a:pt x="2620" y="536"/>
                  </a:lnTo>
                  <a:lnTo>
                    <a:pt x="2620" y="505"/>
                  </a:lnTo>
                  <a:lnTo>
                    <a:pt x="2616" y="475"/>
                  </a:lnTo>
                  <a:lnTo>
                    <a:pt x="2608" y="447"/>
                  </a:lnTo>
                  <a:lnTo>
                    <a:pt x="2599" y="416"/>
                  </a:lnTo>
                  <a:lnTo>
                    <a:pt x="2586" y="390"/>
                  </a:lnTo>
                  <a:lnTo>
                    <a:pt x="2569" y="362"/>
                  </a:lnTo>
                  <a:lnTo>
                    <a:pt x="2548" y="335"/>
                  </a:lnTo>
                  <a:lnTo>
                    <a:pt x="2525" y="309"/>
                  </a:lnTo>
                  <a:lnTo>
                    <a:pt x="2501" y="284"/>
                  </a:lnTo>
                  <a:lnTo>
                    <a:pt x="2472" y="259"/>
                  </a:lnTo>
                  <a:lnTo>
                    <a:pt x="2442" y="237"/>
                  </a:lnTo>
                  <a:lnTo>
                    <a:pt x="2408" y="214"/>
                  </a:lnTo>
                  <a:lnTo>
                    <a:pt x="2374" y="193"/>
                  </a:lnTo>
                  <a:lnTo>
                    <a:pt x="2334" y="172"/>
                  </a:lnTo>
                  <a:lnTo>
                    <a:pt x="2294" y="153"/>
                  </a:lnTo>
                  <a:lnTo>
                    <a:pt x="2251" y="134"/>
                  </a:lnTo>
                  <a:lnTo>
                    <a:pt x="2207" y="117"/>
                  </a:lnTo>
                  <a:lnTo>
                    <a:pt x="2160" y="100"/>
                  </a:lnTo>
                  <a:lnTo>
                    <a:pt x="2111" y="85"/>
                  </a:lnTo>
                  <a:lnTo>
                    <a:pt x="2060" y="72"/>
                  </a:lnTo>
                  <a:lnTo>
                    <a:pt x="2009" y="59"/>
                  </a:lnTo>
                  <a:lnTo>
                    <a:pt x="1954" y="47"/>
                  </a:lnTo>
                  <a:lnTo>
                    <a:pt x="1897" y="36"/>
                  </a:lnTo>
                  <a:lnTo>
                    <a:pt x="1841" y="27"/>
                  </a:lnTo>
                  <a:lnTo>
                    <a:pt x="1782" y="19"/>
                  </a:lnTo>
                  <a:lnTo>
                    <a:pt x="1721" y="13"/>
                  </a:lnTo>
                  <a:lnTo>
                    <a:pt x="1661" y="8"/>
                  </a:lnTo>
                  <a:lnTo>
                    <a:pt x="1598" y="4"/>
                  </a:lnTo>
                  <a:lnTo>
                    <a:pt x="1534" y="2"/>
                  </a:lnTo>
                  <a:lnTo>
                    <a:pt x="1470" y="0"/>
                  </a:lnTo>
                  <a:lnTo>
                    <a:pt x="1404" y="2"/>
                  </a:lnTo>
                  <a:lnTo>
                    <a:pt x="1337" y="4"/>
                  </a:lnTo>
                  <a:lnTo>
                    <a:pt x="1269" y="8"/>
                  </a:lnTo>
                  <a:lnTo>
                    <a:pt x="1201" y="13"/>
                  </a:lnTo>
                  <a:lnTo>
                    <a:pt x="1135" y="21"/>
                  </a:lnTo>
                  <a:lnTo>
                    <a:pt x="1071" y="28"/>
                  </a:lnTo>
                  <a:lnTo>
                    <a:pt x="1007" y="38"/>
                  </a:lnTo>
                  <a:lnTo>
                    <a:pt x="942" y="49"/>
                  </a:lnTo>
                  <a:lnTo>
                    <a:pt x="882" y="61"/>
                  </a:lnTo>
                  <a:lnTo>
                    <a:pt x="821" y="76"/>
                  </a:lnTo>
                  <a:lnTo>
                    <a:pt x="763" y="89"/>
                  </a:lnTo>
                  <a:lnTo>
                    <a:pt x="706" y="106"/>
                  </a:lnTo>
                  <a:lnTo>
                    <a:pt x="649" y="123"/>
                  </a:lnTo>
                  <a:lnTo>
                    <a:pt x="596" y="140"/>
                  </a:lnTo>
                  <a:lnTo>
                    <a:pt x="543" y="159"/>
                  </a:lnTo>
                  <a:lnTo>
                    <a:pt x="494" y="180"/>
                  </a:lnTo>
                  <a:lnTo>
                    <a:pt x="445" y="201"/>
                  </a:lnTo>
                  <a:lnTo>
                    <a:pt x="399" y="221"/>
                  </a:lnTo>
                  <a:lnTo>
                    <a:pt x="354" y="244"/>
                  </a:lnTo>
                  <a:lnTo>
                    <a:pt x="312" y="267"/>
                  </a:lnTo>
                  <a:lnTo>
                    <a:pt x="273" y="291"/>
                  </a:lnTo>
                  <a:lnTo>
                    <a:pt x="235" y="316"/>
                  </a:lnTo>
                  <a:lnTo>
                    <a:pt x="201" y="343"/>
                  </a:lnTo>
                  <a:lnTo>
                    <a:pt x="169" y="369"/>
                  </a:lnTo>
                  <a:lnTo>
                    <a:pt x="138" y="396"/>
                  </a:lnTo>
                  <a:lnTo>
                    <a:pt x="112" y="422"/>
                  </a:lnTo>
                  <a:lnTo>
                    <a:pt x="87" y="450"/>
                  </a:lnTo>
                  <a:lnTo>
                    <a:pt x="67" y="479"/>
                  </a:lnTo>
                  <a:lnTo>
                    <a:pt x="48" y="507"/>
                  </a:lnTo>
                  <a:lnTo>
                    <a:pt x="31" y="537"/>
                  </a:lnTo>
                  <a:lnTo>
                    <a:pt x="19" y="566"/>
                  </a:lnTo>
                  <a:lnTo>
                    <a:pt x="10" y="596"/>
                  </a:lnTo>
                  <a:lnTo>
                    <a:pt x="2" y="626"/>
                  </a:lnTo>
                  <a:lnTo>
                    <a:pt x="0" y="657"/>
                  </a:lnTo>
                  <a:lnTo>
                    <a:pt x="0" y="687"/>
                  </a:lnTo>
                  <a:lnTo>
                    <a:pt x="4" y="717"/>
                  </a:lnTo>
                  <a:lnTo>
                    <a:pt x="12" y="748"/>
                  </a:lnTo>
                  <a:lnTo>
                    <a:pt x="21" y="776"/>
                  </a:lnTo>
                  <a:lnTo>
                    <a:pt x="34" y="804"/>
                  </a:lnTo>
                  <a:lnTo>
                    <a:pt x="51" y="831"/>
                  </a:lnTo>
                  <a:lnTo>
                    <a:pt x="72" y="857"/>
                  </a:lnTo>
                  <a:lnTo>
                    <a:pt x="93" y="884"/>
                  </a:lnTo>
                  <a:lnTo>
                    <a:pt x="120" y="908"/>
                  </a:lnTo>
                  <a:lnTo>
                    <a:pt x="148" y="933"/>
                  </a:lnTo>
                  <a:lnTo>
                    <a:pt x="178" y="958"/>
                  </a:lnTo>
                  <a:lnTo>
                    <a:pt x="210" y="980"/>
                  </a:lnTo>
                  <a:lnTo>
                    <a:pt x="246" y="1001"/>
                  </a:lnTo>
                  <a:lnTo>
                    <a:pt x="284" y="1022"/>
                  </a:lnTo>
                  <a:lnTo>
                    <a:pt x="326" y="1041"/>
                  </a:lnTo>
                  <a:lnTo>
                    <a:pt x="367" y="1060"/>
                  </a:lnTo>
                  <a:lnTo>
                    <a:pt x="413" y="1077"/>
                  </a:lnTo>
                  <a:lnTo>
                    <a:pt x="460" y="1094"/>
                  </a:lnTo>
                  <a:lnTo>
                    <a:pt x="507" y="1109"/>
                  </a:lnTo>
                  <a:lnTo>
                    <a:pt x="558" y="1122"/>
                  </a:lnTo>
                  <a:lnTo>
                    <a:pt x="611" y="1135"/>
                  </a:lnTo>
                  <a:lnTo>
                    <a:pt x="666" y="1147"/>
                  </a:lnTo>
                  <a:lnTo>
                    <a:pt x="721" y="1158"/>
                  </a:lnTo>
                  <a:lnTo>
                    <a:pt x="778" y="1166"/>
                  </a:lnTo>
                  <a:lnTo>
                    <a:pt x="838" y="1173"/>
                  </a:lnTo>
                  <a:lnTo>
                    <a:pt x="897" y="1181"/>
                  </a:lnTo>
                  <a:lnTo>
                    <a:pt x="959" y="1185"/>
                  </a:lnTo>
                  <a:lnTo>
                    <a:pt x="1022" y="1188"/>
                  </a:lnTo>
                  <a:lnTo>
                    <a:pt x="1086" y="1192"/>
                  </a:lnTo>
                  <a:lnTo>
                    <a:pt x="1150" y="1192"/>
                  </a:lnTo>
                  <a:lnTo>
                    <a:pt x="1216" y="1190"/>
                  </a:lnTo>
                  <a:lnTo>
                    <a:pt x="1283" y="1188"/>
                  </a:lnTo>
                  <a:lnTo>
                    <a:pt x="1351" y="1185"/>
                  </a:lnTo>
                  <a:close/>
                </a:path>
              </a:pathLst>
            </a:custGeom>
            <a:solidFill>
              <a:srgbClr val="BF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-974725" y="3600450"/>
              <a:ext cx="2813051" cy="2338387"/>
            </a:xfrm>
            <a:custGeom>
              <a:avLst/>
              <a:gdLst>
                <a:gd name="T0" fmla="*/ 1708 w 3544"/>
                <a:gd name="T1" fmla="*/ 192 h 2947"/>
                <a:gd name="T2" fmla="*/ 1700 w 3544"/>
                <a:gd name="T3" fmla="*/ 523 h 2947"/>
                <a:gd name="T4" fmla="*/ 1937 w 3544"/>
                <a:gd name="T5" fmla="*/ 663 h 2947"/>
                <a:gd name="T6" fmla="*/ 2139 w 3544"/>
                <a:gd name="T7" fmla="*/ 687 h 2947"/>
                <a:gd name="T8" fmla="*/ 2234 w 3544"/>
                <a:gd name="T9" fmla="*/ 805 h 2947"/>
                <a:gd name="T10" fmla="*/ 2481 w 3544"/>
                <a:gd name="T11" fmla="*/ 1244 h 2947"/>
                <a:gd name="T12" fmla="*/ 2559 w 3544"/>
                <a:gd name="T13" fmla="*/ 1283 h 2947"/>
                <a:gd name="T14" fmla="*/ 2669 w 3544"/>
                <a:gd name="T15" fmla="*/ 1227 h 2947"/>
                <a:gd name="T16" fmla="*/ 2688 w 3544"/>
                <a:gd name="T17" fmla="*/ 1096 h 2947"/>
                <a:gd name="T18" fmla="*/ 2697 w 3544"/>
                <a:gd name="T19" fmla="*/ 1064 h 2947"/>
                <a:gd name="T20" fmla="*/ 2553 w 3544"/>
                <a:gd name="T21" fmla="*/ 1043 h 2947"/>
                <a:gd name="T22" fmla="*/ 2521 w 3544"/>
                <a:gd name="T23" fmla="*/ 890 h 2947"/>
                <a:gd name="T24" fmla="*/ 2447 w 3544"/>
                <a:gd name="T25" fmla="*/ 754 h 2947"/>
                <a:gd name="T26" fmla="*/ 2500 w 3544"/>
                <a:gd name="T27" fmla="*/ 612 h 2947"/>
                <a:gd name="T28" fmla="*/ 2578 w 3544"/>
                <a:gd name="T29" fmla="*/ 455 h 2947"/>
                <a:gd name="T30" fmla="*/ 2549 w 3544"/>
                <a:gd name="T31" fmla="*/ 324 h 2947"/>
                <a:gd name="T32" fmla="*/ 2731 w 3544"/>
                <a:gd name="T33" fmla="*/ 161 h 2947"/>
                <a:gd name="T34" fmla="*/ 2958 w 3544"/>
                <a:gd name="T35" fmla="*/ 207 h 2947"/>
                <a:gd name="T36" fmla="*/ 3143 w 3544"/>
                <a:gd name="T37" fmla="*/ 246 h 2947"/>
                <a:gd name="T38" fmla="*/ 3261 w 3544"/>
                <a:gd name="T39" fmla="*/ 388 h 2947"/>
                <a:gd name="T40" fmla="*/ 3230 w 3544"/>
                <a:gd name="T41" fmla="*/ 701 h 2947"/>
                <a:gd name="T42" fmla="*/ 3157 w 3544"/>
                <a:gd name="T43" fmla="*/ 967 h 2947"/>
                <a:gd name="T44" fmla="*/ 3306 w 3544"/>
                <a:gd name="T45" fmla="*/ 1215 h 2947"/>
                <a:gd name="T46" fmla="*/ 3387 w 3544"/>
                <a:gd name="T47" fmla="*/ 1528 h 2947"/>
                <a:gd name="T48" fmla="*/ 3506 w 3544"/>
                <a:gd name="T49" fmla="*/ 1560 h 2947"/>
                <a:gd name="T50" fmla="*/ 3514 w 3544"/>
                <a:gd name="T51" fmla="*/ 1751 h 2947"/>
                <a:gd name="T52" fmla="*/ 3391 w 3544"/>
                <a:gd name="T53" fmla="*/ 2194 h 2947"/>
                <a:gd name="T54" fmla="*/ 3166 w 3544"/>
                <a:gd name="T55" fmla="*/ 2583 h 2947"/>
                <a:gd name="T56" fmla="*/ 3045 w 3544"/>
                <a:gd name="T57" fmla="*/ 2841 h 2947"/>
                <a:gd name="T58" fmla="*/ 2841 w 3544"/>
                <a:gd name="T59" fmla="*/ 2947 h 2947"/>
                <a:gd name="T60" fmla="*/ 2722 w 3544"/>
                <a:gd name="T61" fmla="*/ 2922 h 2947"/>
                <a:gd name="T62" fmla="*/ 2540 w 3544"/>
                <a:gd name="T63" fmla="*/ 2915 h 2947"/>
                <a:gd name="T64" fmla="*/ 2377 w 3544"/>
                <a:gd name="T65" fmla="*/ 2884 h 2947"/>
                <a:gd name="T66" fmla="*/ 2071 w 3544"/>
                <a:gd name="T67" fmla="*/ 2899 h 2947"/>
                <a:gd name="T68" fmla="*/ 1780 w 3544"/>
                <a:gd name="T69" fmla="*/ 2818 h 2947"/>
                <a:gd name="T70" fmla="*/ 1568 w 3544"/>
                <a:gd name="T71" fmla="*/ 2708 h 2947"/>
                <a:gd name="T72" fmla="*/ 248 w 3544"/>
                <a:gd name="T73" fmla="*/ 2663 h 2947"/>
                <a:gd name="T74" fmla="*/ 27 w 3544"/>
                <a:gd name="T75" fmla="*/ 2088 h 2947"/>
                <a:gd name="T76" fmla="*/ 484 w 3544"/>
                <a:gd name="T77" fmla="*/ 1257 h 2947"/>
                <a:gd name="T78" fmla="*/ 443 w 3544"/>
                <a:gd name="T79" fmla="*/ 994 h 2947"/>
                <a:gd name="T80" fmla="*/ 515 w 3544"/>
                <a:gd name="T81" fmla="*/ 875 h 2947"/>
                <a:gd name="T82" fmla="*/ 437 w 3544"/>
                <a:gd name="T83" fmla="*/ 684 h 2947"/>
                <a:gd name="T84" fmla="*/ 369 w 3544"/>
                <a:gd name="T85" fmla="*/ 540 h 2947"/>
                <a:gd name="T86" fmla="*/ 282 w 3544"/>
                <a:gd name="T87" fmla="*/ 502 h 2947"/>
                <a:gd name="T88" fmla="*/ 308 w 3544"/>
                <a:gd name="T89" fmla="*/ 449 h 2947"/>
                <a:gd name="T90" fmla="*/ 363 w 3544"/>
                <a:gd name="T91" fmla="*/ 407 h 2947"/>
                <a:gd name="T92" fmla="*/ 454 w 3544"/>
                <a:gd name="T93" fmla="*/ 460 h 2947"/>
                <a:gd name="T94" fmla="*/ 507 w 3544"/>
                <a:gd name="T95" fmla="*/ 481 h 2947"/>
                <a:gd name="T96" fmla="*/ 554 w 3544"/>
                <a:gd name="T97" fmla="*/ 373 h 2947"/>
                <a:gd name="T98" fmla="*/ 628 w 3544"/>
                <a:gd name="T99" fmla="*/ 513 h 2947"/>
                <a:gd name="T100" fmla="*/ 721 w 3544"/>
                <a:gd name="T101" fmla="*/ 640 h 2947"/>
                <a:gd name="T102" fmla="*/ 719 w 3544"/>
                <a:gd name="T103" fmla="*/ 833 h 2947"/>
                <a:gd name="T104" fmla="*/ 796 w 3544"/>
                <a:gd name="T105" fmla="*/ 1009 h 2947"/>
                <a:gd name="T106" fmla="*/ 819 w 3544"/>
                <a:gd name="T107" fmla="*/ 877 h 2947"/>
                <a:gd name="T108" fmla="*/ 965 w 3544"/>
                <a:gd name="T109" fmla="*/ 682 h 2947"/>
                <a:gd name="T110" fmla="*/ 1197 w 3544"/>
                <a:gd name="T111" fmla="*/ 595 h 2947"/>
                <a:gd name="T112" fmla="*/ 1122 w 3544"/>
                <a:gd name="T113" fmla="*/ 500 h 2947"/>
                <a:gd name="T114" fmla="*/ 1108 w 3544"/>
                <a:gd name="T115" fmla="*/ 301 h 2947"/>
                <a:gd name="T116" fmla="*/ 1192 w 3544"/>
                <a:gd name="T117" fmla="*/ 67 h 2947"/>
                <a:gd name="T118" fmla="*/ 1320 w 3544"/>
                <a:gd name="T119" fmla="*/ 4 h 2947"/>
                <a:gd name="T120" fmla="*/ 1507 w 3544"/>
                <a:gd name="T121" fmla="*/ 17 h 2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544" h="2947">
                  <a:moveTo>
                    <a:pt x="1604" y="57"/>
                  </a:moveTo>
                  <a:lnTo>
                    <a:pt x="1625" y="72"/>
                  </a:lnTo>
                  <a:lnTo>
                    <a:pt x="1644" y="87"/>
                  </a:lnTo>
                  <a:lnTo>
                    <a:pt x="1662" y="104"/>
                  </a:lnTo>
                  <a:lnTo>
                    <a:pt x="1678" y="123"/>
                  </a:lnTo>
                  <a:lnTo>
                    <a:pt x="1693" y="144"/>
                  </a:lnTo>
                  <a:lnTo>
                    <a:pt x="1702" y="167"/>
                  </a:lnTo>
                  <a:lnTo>
                    <a:pt x="1708" y="192"/>
                  </a:lnTo>
                  <a:lnTo>
                    <a:pt x="1710" y="216"/>
                  </a:lnTo>
                  <a:lnTo>
                    <a:pt x="1708" y="262"/>
                  </a:lnTo>
                  <a:lnTo>
                    <a:pt x="1700" y="307"/>
                  </a:lnTo>
                  <a:lnTo>
                    <a:pt x="1689" y="350"/>
                  </a:lnTo>
                  <a:lnTo>
                    <a:pt x="1679" y="394"/>
                  </a:lnTo>
                  <a:lnTo>
                    <a:pt x="1685" y="438"/>
                  </a:lnTo>
                  <a:lnTo>
                    <a:pt x="1695" y="479"/>
                  </a:lnTo>
                  <a:lnTo>
                    <a:pt x="1700" y="523"/>
                  </a:lnTo>
                  <a:lnTo>
                    <a:pt x="1698" y="568"/>
                  </a:lnTo>
                  <a:lnTo>
                    <a:pt x="1731" y="585"/>
                  </a:lnTo>
                  <a:lnTo>
                    <a:pt x="1765" y="602"/>
                  </a:lnTo>
                  <a:lnTo>
                    <a:pt x="1797" y="617"/>
                  </a:lnTo>
                  <a:lnTo>
                    <a:pt x="1831" y="632"/>
                  </a:lnTo>
                  <a:lnTo>
                    <a:pt x="1865" y="644"/>
                  </a:lnTo>
                  <a:lnTo>
                    <a:pt x="1901" y="655"/>
                  </a:lnTo>
                  <a:lnTo>
                    <a:pt x="1937" y="663"/>
                  </a:lnTo>
                  <a:lnTo>
                    <a:pt x="1975" y="668"/>
                  </a:lnTo>
                  <a:lnTo>
                    <a:pt x="1997" y="670"/>
                  </a:lnTo>
                  <a:lnTo>
                    <a:pt x="2022" y="674"/>
                  </a:lnTo>
                  <a:lnTo>
                    <a:pt x="2046" y="676"/>
                  </a:lnTo>
                  <a:lnTo>
                    <a:pt x="2069" y="678"/>
                  </a:lnTo>
                  <a:lnTo>
                    <a:pt x="2094" y="680"/>
                  </a:lnTo>
                  <a:lnTo>
                    <a:pt x="2116" y="684"/>
                  </a:lnTo>
                  <a:lnTo>
                    <a:pt x="2139" y="687"/>
                  </a:lnTo>
                  <a:lnTo>
                    <a:pt x="2160" y="691"/>
                  </a:lnTo>
                  <a:lnTo>
                    <a:pt x="2177" y="704"/>
                  </a:lnTo>
                  <a:lnTo>
                    <a:pt x="2190" y="718"/>
                  </a:lnTo>
                  <a:lnTo>
                    <a:pt x="2200" y="735"/>
                  </a:lnTo>
                  <a:lnTo>
                    <a:pt x="2209" y="750"/>
                  </a:lnTo>
                  <a:lnTo>
                    <a:pt x="2218" y="769"/>
                  </a:lnTo>
                  <a:lnTo>
                    <a:pt x="2226" y="786"/>
                  </a:lnTo>
                  <a:lnTo>
                    <a:pt x="2234" y="805"/>
                  </a:lnTo>
                  <a:lnTo>
                    <a:pt x="2241" y="822"/>
                  </a:lnTo>
                  <a:lnTo>
                    <a:pt x="2270" y="960"/>
                  </a:lnTo>
                  <a:lnTo>
                    <a:pt x="2423" y="1159"/>
                  </a:lnTo>
                  <a:lnTo>
                    <a:pt x="2436" y="1176"/>
                  </a:lnTo>
                  <a:lnTo>
                    <a:pt x="2449" y="1191"/>
                  </a:lnTo>
                  <a:lnTo>
                    <a:pt x="2461" y="1210"/>
                  </a:lnTo>
                  <a:lnTo>
                    <a:pt x="2472" y="1227"/>
                  </a:lnTo>
                  <a:lnTo>
                    <a:pt x="2481" y="1244"/>
                  </a:lnTo>
                  <a:lnTo>
                    <a:pt x="2491" y="1263"/>
                  </a:lnTo>
                  <a:lnTo>
                    <a:pt x="2496" y="1282"/>
                  </a:lnTo>
                  <a:lnTo>
                    <a:pt x="2500" y="1302"/>
                  </a:lnTo>
                  <a:lnTo>
                    <a:pt x="2512" y="1300"/>
                  </a:lnTo>
                  <a:lnTo>
                    <a:pt x="2523" y="1297"/>
                  </a:lnTo>
                  <a:lnTo>
                    <a:pt x="2536" y="1293"/>
                  </a:lnTo>
                  <a:lnTo>
                    <a:pt x="2548" y="1287"/>
                  </a:lnTo>
                  <a:lnTo>
                    <a:pt x="2559" y="1283"/>
                  </a:lnTo>
                  <a:lnTo>
                    <a:pt x="2572" y="1278"/>
                  </a:lnTo>
                  <a:lnTo>
                    <a:pt x="2583" y="1272"/>
                  </a:lnTo>
                  <a:lnTo>
                    <a:pt x="2595" y="1266"/>
                  </a:lnTo>
                  <a:lnTo>
                    <a:pt x="2606" y="1257"/>
                  </a:lnTo>
                  <a:lnTo>
                    <a:pt x="2621" y="1247"/>
                  </a:lnTo>
                  <a:lnTo>
                    <a:pt x="2638" y="1242"/>
                  </a:lnTo>
                  <a:lnTo>
                    <a:pt x="2653" y="1234"/>
                  </a:lnTo>
                  <a:lnTo>
                    <a:pt x="2669" y="1227"/>
                  </a:lnTo>
                  <a:lnTo>
                    <a:pt x="2680" y="1217"/>
                  </a:lnTo>
                  <a:lnTo>
                    <a:pt x="2686" y="1204"/>
                  </a:lnTo>
                  <a:lnTo>
                    <a:pt x="2684" y="1187"/>
                  </a:lnTo>
                  <a:lnTo>
                    <a:pt x="2680" y="1168"/>
                  </a:lnTo>
                  <a:lnTo>
                    <a:pt x="2680" y="1147"/>
                  </a:lnTo>
                  <a:lnTo>
                    <a:pt x="2680" y="1124"/>
                  </a:lnTo>
                  <a:lnTo>
                    <a:pt x="2684" y="1104"/>
                  </a:lnTo>
                  <a:lnTo>
                    <a:pt x="2688" y="1096"/>
                  </a:lnTo>
                  <a:lnTo>
                    <a:pt x="2695" y="1090"/>
                  </a:lnTo>
                  <a:lnTo>
                    <a:pt x="2705" y="1085"/>
                  </a:lnTo>
                  <a:lnTo>
                    <a:pt x="2712" y="1081"/>
                  </a:lnTo>
                  <a:lnTo>
                    <a:pt x="2720" y="1077"/>
                  </a:lnTo>
                  <a:lnTo>
                    <a:pt x="2723" y="1071"/>
                  </a:lnTo>
                  <a:lnTo>
                    <a:pt x="2722" y="1064"/>
                  </a:lnTo>
                  <a:lnTo>
                    <a:pt x="2712" y="1054"/>
                  </a:lnTo>
                  <a:lnTo>
                    <a:pt x="2697" y="1064"/>
                  </a:lnTo>
                  <a:lnTo>
                    <a:pt x="2680" y="1071"/>
                  </a:lnTo>
                  <a:lnTo>
                    <a:pt x="2661" y="1073"/>
                  </a:lnTo>
                  <a:lnTo>
                    <a:pt x="2642" y="1071"/>
                  </a:lnTo>
                  <a:lnTo>
                    <a:pt x="2625" y="1070"/>
                  </a:lnTo>
                  <a:lnTo>
                    <a:pt x="2606" y="1064"/>
                  </a:lnTo>
                  <a:lnTo>
                    <a:pt x="2589" y="1060"/>
                  </a:lnTo>
                  <a:lnTo>
                    <a:pt x="2572" y="1054"/>
                  </a:lnTo>
                  <a:lnTo>
                    <a:pt x="2553" y="1043"/>
                  </a:lnTo>
                  <a:lnTo>
                    <a:pt x="2542" y="1028"/>
                  </a:lnTo>
                  <a:lnTo>
                    <a:pt x="2536" y="1011"/>
                  </a:lnTo>
                  <a:lnTo>
                    <a:pt x="2534" y="990"/>
                  </a:lnTo>
                  <a:lnTo>
                    <a:pt x="2534" y="969"/>
                  </a:lnTo>
                  <a:lnTo>
                    <a:pt x="2532" y="948"/>
                  </a:lnTo>
                  <a:lnTo>
                    <a:pt x="2532" y="928"/>
                  </a:lnTo>
                  <a:lnTo>
                    <a:pt x="2527" y="909"/>
                  </a:lnTo>
                  <a:lnTo>
                    <a:pt x="2521" y="890"/>
                  </a:lnTo>
                  <a:lnTo>
                    <a:pt x="2515" y="869"/>
                  </a:lnTo>
                  <a:lnTo>
                    <a:pt x="2512" y="848"/>
                  </a:lnTo>
                  <a:lnTo>
                    <a:pt x="2508" y="827"/>
                  </a:lnTo>
                  <a:lnTo>
                    <a:pt x="2502" y="808"/>
                  </a:lnTo>
                  <a:lnTo>
                    <a:pt x="2491" y="791"/>
                  </a:lnTo>
                  <a:lnTo>
                    <a:pt x="2476" y="776"/>
                  </a:lnTo>
                  <a:lnTo>
                    <a:pt x="2455" y="765"/>
                  </a:lnTo>
                  <a:lnTo>
                    <a:pt x="2447" y="754"/>
                  </a:lnTo>
                  <a:lnTo>
                    <a:pt x="2444" y="740"/>
                  </a:lnTo>
                  <a:lnTo>
                    <a:pt x="2444" y="727"/>
                  </a:lnTo>
                  <a:lnTo>
                    <a:pt x="2449" y="714"/>
                  </a:lnTo>
                  <a:lnTo>
                    <a:pt x="2462" y="697"/>
                  </a:lnTo>
                  <a:lnTo>
                    <a:pt x="2478" y="684"/>
                  </a:lnTo>
                  <a:lnTo>
                    <a:pt x="2491" y="668"/>
                  </a:lnTo>
                  <a:lnTo>
                    <a:pt x="2500" y="649"/>
                  </a:lnTo>
                  <a:lnTo>
                    <a:pt x="2500" y="612"/>
                  </a:lnTo>
                  <a:lnTo>
                    <a:pt x="2504" y="574"/>
                  </a:lnTo>
                  <a:lnTo>
                    <a:pt x="2515" y="540"/>
                  </a:lnTo>
                  <a:lnTo>
                    <a:pt x="2542" y="515"/>
                  </a:lnTo>
                  <a:lnTo>
                    <a:pt x="2549" y="504"/>
                  </a:lnTo>
                  <a:lnTo>
                    <a:pt x="2557" y="491"/>
                  </a:lnTo>
                  <a:lnTo>
                    <a:pt x="2565" y="479"/>
                  </a:lnTo>
                  <a:lnTo>
                    <a:pt x="2570" y="468"/>
                  </a:lnTo>
                  <a:lnTo>
                    <a:pt x="2578" y="455"/>
                  </a:lnTo>
                  <a:lnTo>
                    <a:pt x="2585" y="443"/>
                  </a:lnTo>
                  <a:lnTo>
                    <a:pt x="2595" y="432"/>
                  </a:lnTo>
                  <a:lnTo>
                    <a:pt x="2604" y="421"/>
                  </a:lnTo>
                  <a:lnTo>
                    <a:pt x="2587" y="409"/>
                  </a:lnTo>
                  <a:lnTo>
                    <a:pt x="2570" y="394"/>
                  </a:lnTo>
                  <a:lnTo>
                    <a:pt x="2559" y="375"/>
                  </a:lnTo>
                  <a:lnTo>
                    <a:pt x="2553" y="356"/>
                  </a:lnTo>
                  <a:lnTo>
                    <a:pt x="2549" y="324"/>
                  </a:lnTo>
                  <a:lnTo>
                    <a:pt x="2553" y="292"/>
                  </a:lnTo>
                  <a:lnTo>
                    <a:pt x="2563" y="263"/>
                  </a:lnTo>
                  <a:lnTo>
                    <a:pt x="2574" y="235"/>
                  </a:lnTo>
                  <a:lnTo>
                    <a:pt x="2601" y="209"/>
                  </a:lnTo>
                  <a:lnTo>
                    <a:pt x="2631" y="190"/>
                  </a:lnTo>
                  <a:lnTo>
                    <a:pt x="2663" y="174"/>
                  </a:lnTo>
                  <a:lnTo>
                    <a:pt x="2697" y="165"/>
                  </a:lnTo>
                  <a:lnTo>
                    <a:pt x="2731" y="161"/>
                  </a:lnTo>
                  <a:lnTo>
                    <a:pt x="2767" y="163"/>
                  </a:lnTo>
                  <a:lnTo>
                    <a:pt x="2805" y="171"/>
                  </a:lnTo>
                  <a:lnTo>
                    <a:pt x="2841" y="184"/>
                  </a:lnTo>
                  <a:lnTo>
                    <a:pt x="2863" y="192"/>
                  </a:lnTo>
                  <a:lnTo>
                    <a:pt x="2886" y="197"/>
                  </a:lnTo>
                  <a:lnTo>
                    <a:pt x="2909" y="201"/>
                  </a:lnTo>
                  <a:lnTo>
                    <a:pt x="2933" y="205"/>
                  </a:lnTo>
                  <a:lnTo>
                    <a:pt x="2958" y="207"/>
                  </a:lnTo>
                  <a:lnTo>
                    <a:pt x="2983" y="210"/>
                  </a:lnTo>
                  <a:lnTo>
                    <a:pt x="3007" y="212"/>
                  </a:lnTo>
                  <a:lnTo>
                    <a:pt x="3032" y="214"/>
                  </a:lnTo>
                  <a:lnTo>
                    <a:pt x="3056" y="218"/>
                  </a:lnTo>
                  <a:lnTo>
                    <a:pt x="3079" y="222"/>
                  </a:lnTo>
                  <a:lnTo>
                    <a:pt x="3102" y="227"/>
                  </a:lnTo>
                  <a:lnTo>
                    <a:pt x="3122" y="235"/>
                  </a:lnTo>
                  <a:lnTo>
                    <a:pt x="3143" y="246"/>
                  </a:lnTo>
                  <a:lnTo>
                    <a:pt x="3164" y="258"/>
                  </a:lnTo>
                  <a:lnTo>
                    <a:pt x="3181" y="275"/>
                  </a:lnTo>
                  <a:lnTo>
                    <a:pt x="3198" y="294"/>
                  </a:lnTo>
                  <a:lnTo>
                    <a:pt x="3211" y="313"/>
                  </a:lnTo>
                  <a:lnTo>
                    <a:pt x="3223" y="332"/>
                  </a:lnTo>
                  <a:lnTo>
                    <a:pt x="3236" y="350"/>
                  </a:lnTo>
                  <a:lnTo>
                    <a:pt x="3249" y="369"/>
                  </a:lnTo>
                  <a:lnTo>
                    <a:pt x="3261" y="388"/>
                  </a:lnTo>
                  <a:lnTo>
                    <a:pt x="3268" y="407"/>
                  </a:lnTo>
                  <a:lnTo>
                    <a:pt x="3276" y="428"/>
                  </a:lnTo>
                  <a:lnTo>
                    <a:pt x="3279" y="451"/>
                  </a:lnTo>
                  <a:lnTo>
                    <a:pt x="3279" y="504"/>
                  </a:lnTo>
                  <a:lnTo>
                    <a:pt x="3274" y="555"/>
                  </a:lnTo>
                  <a:lnTo>
                    <a:pt x="3262" y="604"/>
                  </a:lnTo>
                  <a:lnTo>
                    <a:pt x="3249" y="653"/>
                  </a:lnTo>
                  <a:lnTo>
                    <a:pt x="3230" y="701"/>
                  </a:lnTo>
                  <a:lnTo>
                    <a:pt x="3211" y="748"/>
                  </a:lnTo>
                  <a:lnTo>
                    <a:pt x="3189" y="793"/>
                  </a:lnTo>
                  <a:lnTo>
                    <a:pt x="3164" y="837"/>
                  </a:lnTo>
                  <a:lnTo>
                    <a:pt x="3149" y="863"/>
                  </a:lnTo>
                  <a:lnTo>
                    <a:pt x="3143" y="888"/>
                  </a:lnTo>
                  <a:lnTo>
                    <a:pt x="3145" y="914"/>
                  </a:lnTo>
                  <a:lnTo>
                    <a:pt x="3151" y="941"/>
                  </a:lnTo>
                  <a:lnTo>
                    <a:pt x="3157" y="967"/>
                  </a:lnTo>
                  <a:lnTo>
                    <a:pt x="3164" y="994"/>
                  </a:lnTo>
                  <a:lnTo>
                    <a:pt x="3168" y="1022"/>
                  </a:lnTo>
                  <a:lnTo>
                    <a:pt x="3166" y="1051"/>
                  </a:lnTo>
                  <a:lnTo>
                    <a:pt x="3192" y="1083"/>
                  </a:lnTo>
                  <a:lnTo>
                    <a:pt x="3223" y="1115"/>
                  </a:lnTo>
                  <a:lnTo>
                    <a:pt x="3251" y="1147"/>
                  </a:lnTo>
                  <a:lnTo>
                    <a:pt x="3281" y="1181"/>
                  </a:lnTo>
                  <a:lnTo>
                    <a:pt x="3306" y="1215"/>
                  </a:lnTo>
                  <a:lnTo>
                    <a:pt x="3329" y="1251"/>
                  </a:lnTo>
                  <a:lnTo>
                    <a:pt x="3344" y="1289"/>
                  </a:lnTo>
                  <a:lnTo>
                    <a:pt x="3351" y="1331"/>
                  </a:lnTo>
                  <a:lnTo>
                    <a:pt x="3359" y="1378"/>
                  </a:lnTo>
                  <a:lnTo>
                    <a:pt x="3368" y="1425"/>
                  </a:lnTo>
                  <a:lnTo>
                    <a:pt x="3376" y="1475"/>
                  </a:lnTo>
                  <a:lnTo>
                    <a:pt x="3378" y="1526"/>
                  </a:lnTo>
                  <a:lnTo>
                    <a:pt x="3387" y="1528"/>
                  </a:lnTo>
                  <a:lnTo>
                    <a:pt x="3399" y="1528"/>
                  </a:lnTo>
                  <a:lnTo>
                    <a:pt x="3412" y="1528"/>
                  </a:lnTo>
                  <a:lnTo>
                    <a:pt x="3423" y="1526"/>
                  </a:lnTo>
                  <a:lnTo>
                    <a:pt x="3446" y="1528"/>
                  </a:lnTo>
                  <a:lnTo>
                    <a:pt x="3465" y="1533"/>
                  </a:lnTo>
                  <a:lnTo>
                    <a:pt x="3480" y="1539"/>
                  </a:lnTo>
                  <a:lnTo>
                    <a:pt x="3495" y="1548"/>
                  </a:lnTo>
                  <a:lnTo>
                    <a:pt x="3506" y="1560"/>
                  </a:lnTo>
                  <a:lnTo>
                    <a:pt x="3518" y="1573"/>
                  </a:lnTo>
                  <a:lnTo>
                    <a:pt x="3527" y="1588"/>
                  </a:lnTo>
                  <a:lnTo>
                    <a:pt x="3537" y="1603"/>
                  </a:lnTo>
                  <a:lnTo>
                    <a:pt x="3544" y="1635"/>
                  </a:lnTo>
                  <a:lnTo>
                    <a:pt x="3544" y="1664"/>
                  </a:lnTo>
                  <a:lnTo>
                    <a:pt x="3537" y="1694"/>
                  </a:lnTo>
                  <a:lnTo>
                    <a:pt x="3527" y="1722"/>
                  </a:lnTo>
                  <a:lnTo>
                    <a:pt x="3514" y="1751"/>
                  </a:lnTo>
                  <a:lnTo>
                    <a:pt x="3501" y="1777"/>
                  </a:lnTo>
                  <a:lnTo>
                    <a:pt x="3487" y="1806"/>
                  </a:lnTo>
                  <a:lnTo>
                    <a:pt x="3478" y="1834"/>
                  </a:lnTo>
                  <a:lnTo>
                    <a:pt x="3463" y="1906"/>
                  </a:lnTo>
                  <a:lnTo>
                    <a:pt x="3448" y="1980"/>
                  </a:lnTo>
                  <a:lnTo>
                    <a:pt x="3435" y="2054"/>
                  </a:lnTo>
                  <a:lnTo>
                    <a:pt x="3416" y="2125"/>
                  </a:lnTo>
                  <a:lnTo>
                    <a:pt x="3391" y="2194"/>
                  </a:lnTo>
                  <a:lnTo>
                    <a:pt x="3355" y="2256"/>
                  </a:lnTo>
                  <a:lnTo>
                    <a:pt x="3308" y="2313"/>
                  </a:lnTo>
                  <a:lnTo>
                    <a:pt x="3245" y="2360"/>
                  </a:lnTo>
                  <a:lnTo>
                    <a:pt x="3232" y="2406"/>
                  </a:lnTo>
                  <a:lnTo>
                    <a:pt x="3217" y="2451"/>
                  </a:lnTo>
                  <a:lnTo>
                    <a:pt x="3200" y="2496"/>
                  </a:lnTo>
                  <a:lnTo>
                    <a:pt x="3183" y="2540"/>
                  </a:lnTo>
                  <a:lnTo>
                    <a:pt x="3166" y="2583"/>
                  </a:lnTo>
                  <a:lnTo>
                    <a:pt x="3147" y="2627"/>
                  </a:lnTo>
                  <a:lnTo>
                    <a:pt x="3130" y="2670"/>
                  </a:lnTo>
                  <a:lnTo>
                    <a:pt x="3111" y="2714"/>
                  </a:lnTo>
                  <a:lnTo>
                    <a:pt x="3107" y="2742"/>
                  </a:lnTo>
                  <a:lnTo>
                    <a:pt x="3098" y="2769"/>
                  </a:lnTo>
                  <a:lnTo>
                    <a:pt x="3083" y="2793"/>
                  </a:lnTo>
                  <a:lnTo>
                    <a:pt x="3068" y="2818"/>
                  </a:lnTo>
                  <a:lnTo>
                    <a:pt x="3045" y="2841"/>
                  </a:lnTo>
                  <a:lnTo>
                    <a:pt x="3020" y="2863"/>
                  </a:lnTo>
                  <a:lnTo>
                    <a:pt x="2996" y="2884"/>
                  </a:lnTo>
                  <a:lnTo>
                    <a:pt x="2971" y="2901"/>
                  </a:lnTo>
                  <a:lnTo>
                    <a:pt x="2945" y="2918"/>
                  </a:lnTo>
                  <a:lnTo>
                    <a:pt x="2916" y="2930"/>
                  </a:lnTo>
                  <a:lnTo>
                    <a:pt x="2886" y="2939"/>
                  </a:lnTo>
                  <a:lnTo>
                    <a:pt x="2854" y="2945"/>
                  </a:lnTo>
                  <a:lnTo>
                    <a:pt x="2841" y="2947"/>
                  </a:lnTo>
                  <a:lnTo>
                    <a:pt x="2827" y="2947"/>
                  </a:lnTo>
                  <a:lnTo>
                    <a:pt x="2812" y="2945"/>
                  </a:lnTo>
                  <a:lnTo>
                    <a:pt x="2799" y="2943"/>
                  </a:lnTo>
                  <a:lnTo>
                    <a:pt x="2784" y="2939"/>
                  </a:lnTo>
                  <a:lnTo>
                    <a:pt x="2769" y="2934"/>
                  </a:lnTo>
                  <a:lnTo>
                    <a:pt x="2756" y="2928"/>
                  </a:lnTo>
                  <a:lnTo>
                    <a:pt x="2744" y="2918"/>
                  </a:lnTo>
                  <a:lnTo>
                    <a:pt x="2722" y="2922"/>
                  </a:lnTo>
                  <a:lnTo>
                    <a:pt x="2699" y="2924"/>
                  </a:lnTo>
                  <a:lnTo>
                    <a:pt x="2676" y="2924"/>
                  </a:lnTo>
                  <a:lnTo>
                    <a:pt x="2653" y="2924"/>
                  </a:lnTo>
                  <a:lnTo>
                    <a:pt x="2631" y="2924"/>
                  </a:lnTo>
                  <a:lnTo>
                    <a:pt x="2608" y="2922"/>
                  </a:lnTo>
                  <a:lnTo>
                    <a:pt x="2585" y="2920"/>
                  </a:lnTo>
                  <a:lnTo>
                    <a:pt x="2563" y="2916"/>
                  </a:lnTo>
                  <a:lnTo>
                    <a:pt x="2540" y="2915"/>
                  </a:lnTo>
                  <a:lnTo>
                    <a:pt x="2517" y="2911"/>
                  </a:lnTo>
                  <a:lnTo>
                    <a:pt x="2495" y="2907"/>
                  </a:lnTo>
                  <a:lnTo>
                    <a:pt x="2472" y="2903"/>
                  </a:lnTo>
                  <a:lnTo>
                    <a:pt x="2449" y="2899"/>
                  </a:lnTo>
                  <a:lnTo>
                    <a:pt x="2428" y="2896"/>
                  </a:lnTo>
                  <a:lnTo>
                    <a:pt x="2406" y="2894"/>
                  </a:lnTo>
                  <a:lnTo>
                    <a:pt x="2383" y="2890"/>
                  </a:lnTo>
                  <a:lnTo>
                    <a:pt x="2377" y="2884"/>
                  </a:lnTo>
                  <a:lnTo>
                    <a:pt x="2340" y="2898"/>
                  </a:lnTo>
                  <a:lnTo>
                    <a:pt x="2302" y="2905"/>
                  </a:lnTo>
                  <a:lnTo>
                    <a:pt x="2262" y="2911"/>
                  </a:lnTo>
                  <a:lnTo>
                    <a:pt x="2224" y="2913"/>
                  </a:lnTo>
                  <a:lnTo>
                    <a:pt x="2186" y="2913"/>
                  </a:lnTo>
                  <a:lnTo>
                    <a:pt x="2147" y="2911"/>
                  </a:lnTo>
                  <a:lnTo>
                    <a:pt x="2109" y="2905"/>
                  </a:lnTo>
                  <a:lnTo>
                    <a:pt x="2071" y="2899"/>
                  </a:lnTo>
                  <a:lnTo>
                    <a:pt x="2033" y="2892"/>
                  </a:lnTo>
                  <a:lnTo>
                    <a:pt x="1995" y="2882"/>
                  </a:lnTo>
                  <a:lnTo>
                    <a:pt x="1958" y="2873"/>
                  </a:lnTo>
                  <a:lnTo>
                    <a:pt x="1922" y="2862"/>
                  </a:lnTo>
                  <a:lnTo>
                    <a:pt x="1886" y="2850"/>
                  </a:lnTo>
                  <a:lnTo>
                    <a:pt x="1850" y="2839"/>
                  </a:lnTo>
                  <a:lnTo>
                    <a:pt x="1814" y="2828"/>
                  </a:lnTo>
                  <a:lnTo>
                    <a:pt x="1780" y="2818"/>
                  </a:lnTo>
                  <a:lnTo>
                    <a:pt x="1744" y="2807"/>
                  </a:lnTo>
                  <a:lnTo>
                    <a:pt x="1712" y="2797"/>
                  </a:lnTo>
                  <a:lnTo>
                    <a:pt x="1683" y="2786"/>
                  </a:lnTo>
                  <a:lnTo>
                    <a:pt x="1659" y="2775"/>
                  </a:lnTo>
                  <a:lnTo>
                    <a:pt x="1634" y="2763"/>
                  </a:lnTo>
                  <a:lnTo>
                    <a:pt x="1611" y="2748"/>
                  </a:lnTo>
                  <a:lnTo>
                    <a:pt x="1591" y="2729"/>
                  </a:lnTo>
                  <a:lnTo>
                    <a:pt x="1568" y="2708"/>
                  </a:lnTo>
                  <a:lnTo>
                    <a:pt x="1566" y="2689"/>
                  </a:lnTo>
                  <a:lnTo>
                    <a:pt x="1570" y="2672"/>
                  </a:lnTo>
                  <a:lnTo>
                    <a:pt x="1575" y="2655"/>
                  </a:lnTo>
                  <a:lnTo>
                    <a:pt x="1585" y="2640"/>
                  </a:lnTo>
                  <a:lnTo>
                    <a:pt x="1273" y="2627"/>
                  </a:lnTo>
                  <a:lnTo>
                    <a:pt x="647" y="2631"/>
                  </a:lnTo>
                  <a:lnTo>
                    <a:pt x="344" y="2652"/>
                  </a:lnTo>
                  <a:lnTo>
                    <a:pt x="248" y="2663"/>
                  </a:lnTo>
                  <a:lnTo>
                    <a:pt x="176" y="2423"/>
                  </a:lnTo>
                  <a:lnTo>
                    <a:pt x="159" y="2373"/>
                  </a:lnTo>
                  <a:lnTo>
                    <a:pt x="140" y="2324"/>
                  </a:lnTo>
                  <a:lnTo>
                    <a:pt x="119" y="2275"/>
                  </a:lnTo>
                  <a:lnTo>
                    <a:pt x="98" y="2226"/>
                  </a:lnTo>
                  <a:lnTo>
                    <a:pt x="76" y="2178"/>
                  </a:lnTo>
                  <a:lnTo>
                    <a:pt x="53" y="2133"/>
                  </a:lnTo>
                  <a:lnTo>
                    <a:pt x="27" y="2088"/>
                  </a:lnTo>
                  <a:lnTo>
                    <a:pt x="0" y="2042"/>
                  </a:lnTo>
                  <a:lnTo>
                    <a:pt x="524" y="1497"/>
                  </a:lnTo>
                  <a:lnTo>
                    <a:pt x="520" y="1457"/>
                  </a:lnTo>
                  <a:lnTo>
                    <a:pt x="511" y="1416"/>
                  </a:lnTo>
                  <a:lnTo>
                    <a:pt x="499" y="1376"/>
                  </a:lnTo>
                  <a:lnTo>
                    <a:pt x="496" y="1334"/>
                  </a:lnTo>
                  <a:lnTo>
                    <a:pt x="490" y="1297"/>
                  </a:lnTo>
                  <a:lnTo>
                    <a:pt x="484" y="1257"/>
                  </a:lnTo>
                  <a:lnTo>
                    <a:pt x="477" y="1221"/>
                  </a:lnTo>
                  <a:lnTo>
                    <a:pt x="469" y="1183"/>
                  </a:lnTo>
                  <a:lnTo>
                    <a:pt x="462" y="1145"/>
                  </a:lnTo>
                  <a:lnTo>
                    <a:pt x="452" y="1109"/>
                  </a:lnTo>
                  <a:lnTo>
                    <a:pt x="445" y="1071"/>
                  </a:lnTo>
                  <a:lnTo>
                    <a:pt x="435" y="1036"/>
                  </a:lnTo>
                  <a:lnTo>
                    <a:pt x="435" y="1013"/>
                  </a:lnTo>
                  <a:lnTo>
                    <a:pt x="443" y="994"/>
                  </a:lnTo>
                  <a:lnTo>
                    <a:pt x="452" y="977"/>
                  </a:lnTo>
                  <a:lnTo>
                    <a:pt x="465" y="962"/>
                  </a:lnTo>
                  <a:lnTo>
                    <a:pt x="479" y="948"/>
                  </a:lnTo>
                  <a:lnTo>
                    <a:pt x="496" y="933"/>
                  </a:lnTo>
                  <a:lnTo>
                    <a:pt x="511" y="920"/>
                  </a:lnTo>
                  <a:lnTo>
                    <a:pt x="524" y="905"/>
                  </a:lnTo>
                  <a:lnTo>
                    <a:pt x="520" y="890"/>
                  </a:lnTo>
                  <a:lnTo>
                    <a:pt x="515" y="875"/>
                  </a:lnTo>
                  <a:lnTo>
                    <a:pt x="515" y="861"/>
                  </a:lnTo>
                  <a:lnTo>
                    <a:pt x="526" y="850"/>
                  </a:lnTo>
                  <a:lnTo>
                    <a:pt x="518" y="820"/>
                  </a:lnTo>
                  <a:lnTo>
                    <a:pt x="505" y="791"/>
                  </a:lnTo>
                  <a:lnTo>
                    <a:pt x="488" y="765"/>
                  </a:lnTo>
                  <a:lnTo>
                    <a:pt x="469" y="738"/>
                  </a:lnTo>
                  <a:lnTo>
                    <a:pt x="452" y="712"/>
                  </a:lnTo>
                  <a:lnTo>
                    <a:pt x="437" y="684"/>
                  </a:lnTo>
                  <a:lnTo>
                    <a:pt x="429" y="653"/>
                  </a:lnTo>
                  <a:lnTo>
                    <a:pt x="429" y="619"/>
                  </a:lnTo>
                  <a:lnTo>
                    <a:pt x="412" y="610"/>
                  </a:lnTo>
                  <a:lnTo>
                    <a:pt x="401" y="596"/>
                  </a:lnTo>
                  <a:lnTo>
                    <a:pt x="392" y="583"/>
                  </a:lnTo>
                  <a:lnTo>
                    <a:pt x="384" y="568"/>
                  </a:lnTo>
                  <a:lnTo>
                    <a:pt x="376" y="553"/>
                  </a:lnTo>
                  <a:lnTo>
                    <a:pt x="369" y="540"/>
                  </a:lnTo>
                  <a:lnTo>
                    <a:pt x="356" y="528"/>
                  </a:lnTo>
                  <a:lnTo>
                    <a:pt x="339" y="521"/>
                  </a:lnTo>
                  <a:lnTo>
                    <a:pt x="327" y="517"/>
                  </a:lnTo>
                  <a:lnTo>
                    <a:pt x="318" y="513"/>
                  </a:lnTo>
                  <a:lnTo>
                    <a:pt x="306" y="511"/>
                  </a:lnTo>
                  <a:lnTo>
                    <a:pt x="299" y="508"/>
                  </a:lnTo>
                  <a:lnTo>
                    <a:pt x="289" y="506"/>
                  </a:lnTo>
                  <a:lnTo>
                    <a:pt x="282" y="502"/>
                  </a:lnTo>
                  <a:lnTo>
                    <a:pt x="274" y="496"/>
                  </a:lnTo>
                  <a:lnTo>
                    <a:pt x="269" y="489"/>
                  </a:lnTo>
                  <a:lnTo>
                    <a:pt x="269" y="475"/>
                  </a:lnTo>
                  <a:lnTo>
                    <a:pt x="272" y="466"/>
                  </a:lnTo>
                  <a:lnTo>
                    <a:pt x="280" y="456"/>
                  </a:lnTo>
                  <a:lnTo>
                    <a:pt x="289" y="451"/>
                  </a:lnTo>
                  <a:lnTo>
                    <a:pt x="299" y="451"/>
                  </a:lnTo>
                  <a:lnTo>
                    <a:pt x="308" y="449"/>
                  </a:lnTo>
                  <a:lnTo>
                    <a:pt x="318" y="447"/>
                  </a:lnTo>
                  <a:lnTo>
                    <a:pt x="329" y="443"/>
                  </a:lnTo>
                  <a:lnTo>
                    <a:pt x="339" y="441"/>
                  </a:lnTo>
                  <a:lnTo>
                    <a:pt x="348" y="439"/>
                  </a:lnTo>
                  <a:lnTo>
                    <a:pt x="358" y="439"/>
                  </a:lnTo>
                  <a:lnTo>
                    <a:pt x="367" y="439"/>
                  </a:lnTo>
                  <a:lnTo>
                    <a:pt x="367" y="422"/>
                  </a:lnTo>
                  <a:lnTo>
                    <a:pt x="363" y="407"/>
                  </a:lnTo>
                  <a:lnTo>
                    <a:pt x="363" y="390"/>
                  </a:lnTo>
                  <a:lnTo>
                    <a:pt x="371" y="375"/>
                  </a:lnTo>
                  <a:lnTo>
                    <a:pt x="392" y="381"/>
                  </a:lnTo>
                  <a:lnTo>
                    <a:pt x="409" y="390"/>
                  </a:lnTo>
                  <a:lnTo>
                    <a:pt x="424" y="405"/>
                  </a:lnTo>
                  <a:lnTo>
                    <a:pt x="435" y="422"/>
                  </a:lnTo>
                  <a:lnTo>
                    <a:pt x="446" y="441"/>
                  </a:lnTo>
                  <a:lnTo>
                    <a:pt x="454" y="460"/>
                  </a:lnTo>
                  <a:lnTo>
                    <a:pt x="462" y="479"/>
                  </a:lnTo>
                  <a:lnTo>
                    <a:pt x="467" y="498"/>
                  </a:lnTo>
                  <a:lnTo>
                    <a:pt x="471" y="500"/>
                  </a:lnTo>
                  <a:lnTo>
                    <a:pt x="475" y="504"/>
                  </a:lnTo>
                  <a:lnTo>
                    <a:pt x="479" y="506"/>
                  </a:lnTo>
                  <a:lnTo>
                    <a:pt x="484" y="508"/>
                  </a:lnTo>
                  <a:lnTo>
                    <a:pt x="499" y="496"/>
                  </a:lnTo>
                  <a:lnTo>
                    <a:pt x="507" y="481"/>
                  </a:lnTo>
                  <a:lnTo>
                    <a:pt x="509" y="464"/>
                  </a:lnTo>
                  <a:lnTo>
                    <a:pt x="507" y="447"/>
                  </a:lnTo>
                  <a:lnTo>
                    <a:pt x="507" y="430"/>
                  </a:lnTo>
                  <a:lnTo>
                    <a:pt x="509" y="413"/>
                  </a:lnTo>
                  <a:lnTo>
                    <a:pt x="516" y="398"/>
                  </a:lnTo>
                  <a:lnTo>
                    <a:pt x="533" y="385"/>
                  </a:lnTo>
                  <a:lnTo>
                    <a:pt x="545" y="379"/>
                  </a:lnTo>
                  <a:lnTo>
                    <a:pt x="554" y="373"/>
                  </a:lnTo>
                  <a:lnTo>
                    <a:pt x="560" y="373"/>
                  </a:lnTo>
                  <a:lnTo>
                    <a:pt x="567" y="375"/>
                  </a:lnTo>
                  <a:lnTo>
                    <a:pt x="584" y="400"/>
                  </a:lnTo>
                  <a:lnTo>
                    <a:pt x="596" y="426"/>
                  </a:lnTo>
                  <a:lnTo>
                    <a:pt x="605" y="453"/>
                  </a:lnTo>
                  <a:lnTo>
                    <a:pt x="615" y="479"/>
                  </a:lnTo>
                  <a:lnTo>
                    <a:pt x="622" y="496"/>
                  </a:lnTo>
                  <a:lnTo>
                    <a:pt x="628" y="513"/>
                  </a:lnTo>
                  <a:lnTo>
                    <a:pt x="636" y="530"/>
                  </a:lnTo>
                  <a:lnTo>
                    <a:pt x="645" y="545"/>
                  </a:lnTo>
                  <a:lnTo>
                    <a:pt x="654" y="562"/>
                  </a:lnTo>
                  <a:lnTo>
                    <a:pt x="668" y="576"/>
                  </a:lnTo>
                  <a:lnTo>
                    <a:pt x="681" y="589"/>
                  </a:lnTo>
                  <a:lnTo>
                    <a:pt x="698" y="602"/>
                  </a:lnTo>
                  <a:lnTo>
                    <a:pt x="709" y="621"/>
                  </a:lnTo>
                  <a:lnTo>
                    <a:pt x="721" y="640"/>
                  </a:lnTo>
                  <a:lnTo>
                    <a:pt x="730" y="659"/>
                  </a:lnTo>
                  <a:lnTo>
                    <a:pt x="738" y="680"/>
                  </a:lnTo>
                  <a:lnTo>
                    <a:pt x="743" y="701"/>
                  </a:lnTo>
                  <a:lnTo>
                    <a:pt x="745" y="723"/>
                  </a:lnTo>
                  <a:lnTo>
                    <a:pt x="743" y="746"/>
                  </a:lnTo>
                  <a:lnTo>
                    <a:pt x="740" y="769"/>
                  </a:lnTo>
                  <a:lnTo>
                    <a:pt x="724" y="801"/>
                  </a:lnTo>
                  <a:lnTo>
                    <a:pt x="719" y="833"/>
                  </a:lnTo>
                  <a:lnTo>
                    <a:pt x="719" y="867"/>
                  </a:lnTo>
                  <a:lnTo>
                    <a:pt x="726" y="899"/>
                  </a:lnTo>
                  <a:lnTo>
                    <a:pt x="738" y="933"/>
                  </a:lnTo>
                  <a:lnTo>
                    <a:pt x="751" y="965"/>
                  </a:lnTo>
                  <a:lnTo>
                    <a:pt x="764" y="998"/>
                  </a:lnTo>
                  <a:lnTo>
                    <a:pt x="777" y="1028"/>
                  </a:lnTo>
                  <a:lnTo>
                    <a:pt x="787" y="1017"/>
                  </a:lnTo>
                  <a:lnTo>
                    <a:pt x="796" y="1009"/>
                  </a:lnTo>
                  <a:lnTo>
                    <a:pt x="808" y="1000"/>
                  </a:lnTo>
                  <a:lnTo>
                    <a:pt x="819" y="990"/>
                  </a:lnTo>
                  <a:lnTo>
                    <a:pt x="827" y="981"/>
                  </a:lnTo>
                  <a:lnTo>
                    <a:pt x="830" y="969"/>
                  </a:lnTo>
                  <a:lnTo>
                    <a:pt x="830" y="956"/>
                  </a:lnTo>
                  <a:lnTo>
                    <a:pt x="825" y="941"/>
                  </a:lnTo>
                  <a:lnTo>
                    <a:pt x="821" y="909"/>
                  </a:lnTo>
                  <a:lnTo>
                    <a:pt x="819" y="877"/>
                  </a:lnTo>
                  <a:lnTo>
                    <a:pt x="823" y="846"/>
                  </a:lnTo>
                  <a:lnTo>
                    <a:pt x="828" y="816"/>
                  </a:lnTo>
                  <a:lnTo>
                    <a:pt x="840" y="786"/>
                  </a:lnTo>
                  <a:lnTo>
                    <a:pt x="855" y="759"/>
                  </a:lnTo>
                  <a:lnTo>
                    <a:pt x="876" y="737"/>
                  </a:lnTo>
                  <a:lnTo>
                    <a:pt x="900" y="716"/>
                  </a:lnTo>
                  <a:lnTo>
                    <a:pt x="931" y="697"/>
                  </a:lnTo>
                  <a:lnTo>
                    <a:pt x="965" y="682"/>
                  </a:lnTo>
                  <a:lnTo>
                    <a:pt x="1001" y="670"/>
                  </a:lnTo>
                  <a:lnTo>
                    <a:pt x="1036" y="663"/>
                  </a:lnTo>
                  <a:lnTo>
                    <a:pt x="1072" y="653"/>
                  </a:lnTo>
                  <a:lnTo>
                    <a:pt x="1110" y="646"/>
                  </a:lnTo>
                  <a:lnTo>
                    <a:pt x="1144" y="634"/>
                  </a:lnTo>
                  <a:lnTo>
                    <a:pt x="1178" y="621"/>
                  </a:lnTo>
                  <a:lnTo>
                    <a:pt x="1193" y="610"/>
                  </a:lnTo>
                  <a:lnTo>
                    <a:pt x="1197" y="595"/>
                  </a:lnTo>
                  <a:lnTo>
                    <a:pt x="1193" y="578"/>
                  </a:lnTo>
                  <a:lnTo>
                    <a:pt x="1190" y="561"/>
                  </a:lnTo>
                  <a:lnTo>
                    <a:pt x="1178" y="551"/>
                  </a:lnTo>
                  <a:lnTo>
                    <a:pt x="1165" y="542"/>
                  </a:lnTo>
                  <a:lnTo>
                    <a:pt x="1154" y="532"/>
                  </a:lnTo>
                  <a:lnTo>
                    <a:pt x="1141" y="523"/>
                  </a:lnTo>
                  <a:lnTo>
                    <a:pt x="1131" y="511"/>
                  </a:lnTo>
                  <a:lnTo>
                    <a:pt x="1122" y="500"/>
                  </a:lnTo>
                  <a:lnTo>
                    <a:pt x="1114" y="487"/>
                  </a:lnTo>
                  <a:lnTo>
                    <a:pt x="1108" y="473"/>
                  </a:lnTo>
                  <a:lnTo>
                    <a:pt x="1105" y="447"/>
                  </a:lnTo>
                  <a:lnTo>
                    <a:pt x="1106" y="421"/>
                  </a:lnTo>
                  <a:lnTo>
                    <a:pt x="1112" y="396"/>
                  </a:lnTo>
                  <a:lnTo>
                    <a:pt x="1123" y="373"/>
                  </a:lnTo>
                  <a:lnTo>
                    <a:pt x="1114" y="337"/>
                  </a:lnTo>
                  <a:lnTo>
                    <a:pt x="1108" y="301"/>
                  </a:lnTo>
                  <a:lnTo>
                    <a:pt x="1106" y="263"/>
                  </a:lnTo>
                  <a:lnTo>
                    <a:pt x="1108" y="227"/>
                  </a:lnTo>
                  <a:lnTo>
                    <a:pt x="1114" y="192"/>
                  </a:lnTo>
                  <a:lnTo>
                    <a:pt x="1123" y="157"/>
                  </a:lnTo>
                  <a:lnTo>
                    <a:pt x="1141" y="125"/>
                  </a:lnTo>
                  <a:lnTo>
                    <a:pt x="1161" y="97"/>
                  </a:lnTo>
                  <a:lnTo>
                    <a:pt x="1176" y="80"/>
                  </a:lnTo>
                  <a:lnTo>
                    <a:pt x="1192" y="67"/>
                  </a:lnTo>
                  <a:lnTo>
                    <a:pt x="1205" y="53"/>
                  </a:lnTo>
                  <a:lnTo>
                    <a:pt x="1220" y="42"/>
                  </a:lnTo>
                  <a:lnTo>
                    <a:pt x="1235" y="33"/>
                  </a:lnTo>
                  <a:lnTo>
                    <a:pt x="1250" y="25"/>
                  </a:lnTo>
                  <a:lnTo>
                    <a:pt x="1267" y="17"/>
                  </a:lnTo>
                  <a:lnTo>
                    <a:pt x="1284" y="12"/>
                  </a:lnTo>
                  <a:lnTo>
                    <a:pt x="1301" y="8"/>
                  </a:lnTo>
                  <a:lnTo>
                    <a:pt x="1320" y="4"/>
                  </a:lnTo>
                  <a:lnTo>
                    <a:pt x="1341" y="2"/>
                  </a:lnTo>
                  <a:lnTo>
                    <a:pt x="1364" y="0"/>
                  </a:lnTo>
                  <a:lnTo>
                    <a:pt x="1388" y="0"/>
                  </a:lnTo>
                  <a:lnTo>
                    <a:pt x="1415" y="0"/>
                  </a:lnTo>
                  <a:lnTo>
                    <a:pt x="1443" y="0"/>
                  </a:lnTo>
                  <a:lnTo>
                    <a:pt x="1475" y="2"/>
                  </a:lnTo>
                  <a:lnTo>
                    <a:pt x="1492" y="10"/>
                  </a:lnTo>
                  <a:lnTo>
                    <a:pt x="1507" y="17"/>
                  </a:lnTo>
                  <a:lnTo>
                    <a:pt x="1523" y="25"/>
                  </a:lnTo>
                  <a:lnTo>
                    <a:pt x="1540" y="33"/>
                  </a:lnTo>
                  <a:lnTo>
                    <a:pt x="1555" y="38"/>
                  </a:lnTo>
                  <a:lnTo>
                    <a:pt x="1570" y="46"/>
                  </a:lnTo>
                  <a:lnTo>
                    <a:pt x="1587" y="51"/>
                  </a:lnTo>
                  <a:lnTo>
                    <a:pt x="1604" y="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-61913" y="3630613"/>
              <a:ext cx="273050" cy="241300"/>
            </a:xfrm>
            <a:custGeom>
              <a:avLst/>
              <a:gdLst>
                <a:gd name="T0" fmla="*/ 338 w 344"/>
                <a:gd name="T1" fmla="*/ 48 h 305"/>
                <a:gd name="T2" fmla="*/ 323 w 344"/>
                <a:gd name="T3" fmla="*/ 85 h 305"/>
                <a:gd name="T4" fmla="*/ 272 w 344"/>
                <a:gd name="T5" fmla="*/ 110 h 305"/>
                <a:gd name="T6" fmla="*/ 199 w 344"/>
                <a:gd name="T7" fmla="*/ 123 h 305"/>
                <a:gd name="T8" fmla="*/ 129 w 344"/>
                <a:gd name="T9" fmla="*/ 146 h 305"/>
                <a:gd name="T10" fmla="*/ 74 w 344"/>
                <a:gd name="T11" fmla="*/ 197 h 305"/>
                <a:gd name="T12" fmla="*/ 51 w 344"/>
                <a:gd name="T13" fmla="*/ 214 h 305"/>
                <a:gd name="T14" fmla="*/ 60 w 344"/>
                <a:gd name="T15" fmla="*/ 163 h 305"/>
                <a:gd name="T16" fmla="*/ 100 w 344"/>
                <a:gd name="T17" fmla="*/ 116 h 305"/>
                <a:gd name="T18" fmla="*/ 164 w 344"/>
                <a:gd name="T19" fmla="*/ 91 h 305"/>
                <a:gd name="T20" fmla="*/ 236 w 344"/>
                <a:gd name="T21" fmla="*/ 80 h 305"/>
                <a:gd name="T22" fmla="*/ 297 w 344"/>
                <a:gd name="T23" fmla="*/ 55 h 305"/>
                <a:gd name="T24" fmla="*/ 314 w 344"/>
                <a:gd name="T25" fmla="*/ 21 h 305"/>
                <a:gd name="T26" fmla="*/ 299 w 344"/>
                <a:gd name="T27" fmla="*/ 27 h 305"/>
                <a:gd name="T28" fmla="*/ 286 w 344"/>
                <a:gd name="T29" fmla="*/ 38 h 305"/>
                <a:gd name="T30" fmla="*/ 267 w 344"/>
                <a:gd name="T31" fmla="*/ 48 h 305"/>
                <a:gd name="T32" fmla="*/ 219 w 344"/>
                <a:gd name="T33" fmla="*/ 44 h 305"/>
                <a:gd name="T34" fmla="*/ 153 w 344"/>
                <a:gd name="T35" fmla="*/ 53 h 305"/>
                <a:gd name="T36" fmla="*/ 93 w 344"/>
                <a:gd name="T37" fmla="*/ 82 h 305"/>
                <a:gd name="T38" fmla="*/ 45 w 344"/>
                <a:gd name="T39" fmla="*/ 133 h 305"/>
                <a:gd name="T40" fmla="*/ 23 w 344"/>
                <a:gd name="T41" fmla="*/ 199 h 305"/>
                <a:gd name="T42" fmla="*/ 30 w 344"/>
                <a:gd name="T43" fmla="*/ 269 h 305"/>
                <a:gd name="T44" fmla="*/ 13 w 344"/>
                <a:gd name="T45" fmla="*/ 295 h 305"/>
                <a:gd name="T46" fmla="*/ 2 w 344"/>
                <a:gd name="T47" fmla="*/ 250 h 305"/>
                <a:gd name="T48" fmla="*/ 0 w 344"/>
                <a:gd name="T49" fmla="*/ 197 h 305"/>
                <a:gd name="T50" fmla="*/ 13 w 344"/>
                <a:gd name="T51" fmla="*/ 142 h 305"/>
                <a:gd name="T52" fmla="*/ 42 w 344"/>
                <a:gd name="T53" fmla="*/ 95 h 305"/>
                <a:gd name="T54" fmla="*/ 83 w 344"/>
                <a:gd name="T55" fmla="*/ 57 h 305"/>
                <a:gd name="T56" fmla="*/ 134 w 344"/>
                <a:gd name="T57" fmla="*/ 31 h 305"/>
                <a:gd name="T58" fmla="*/ 195 w 344"/>
                <a:gd name="T59" fmla="*/ 10 h 305"/>
                <a:gd name="T60" fmla="*/ 259 w 344"/>
                <a:gd name="T61" fmla="*/ 0 h 305"/>
                <a:gd name="T62" fmla="*/ 318 w 344"/>
                <a:gd name="T63" fmla="*/ 1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44" h="305">
                  <a:moveTo>
                    <a:pt x="344" y="27"/>
                  </a:moveTo>
                  <a:lnTo>
                    <a:pt x="338" y="48"/>
                  </a:lnTo>
                  <a:lnTo>
                    <a:pt x="333" y="66"/>
                  </a:lnTo>
                  <a:lnTo>
                    <a:pt x="323" y="85"/>
                  </a:lnTo>
                  <a:lnTo>
                    <a:pt x="308" y="101"/>
                  </a:lnTo>
                  <a:lnTo>
                    <a:pt x="272" y="110"/>
                  </a:lnTo>
                  <a:lnTo>
                    <a:pt x="236" y="118"/>
                  </a:lnTo>
                  <a:lnTo>
                    <a:pt x="199" y="123"/>
                  </a:lnTo>
                  <a:lnTo>
                    <a:pt x="163" y="133"/>
                  </a:lnTo>
                  <a:lnTo>
                    <a:pt x="129" y="146"/>
                  </a:lnTo>
                  <a:lnTo>
                    <a:pt x="98" y="167"/>
                  </a:lnTo>
                  <a:lnTo>
                    <a:pt x="74" y="197"/>
                  </a:lnTo>
                  <a:lnTo>
                    <a:pt x="55" y="241"/>
                  </a:lnTo>
                  <a:lnTo>
                    <a:pt x="51" y="214"/>
                  </a:lnTo>
                  <a:lnTo>
                    <a:pt x="53" y="188"/>
                  </a:lnTo>
                  <a:lnTo>
                    <a:pt x="60" y="163"/>
                  </a:lnTo>
                  <a:lnTo>
                    <a:pt x="74" y="142"/>
                  </a:lnTo>
                  <a:lnTo>
                    <a:pt x="100" y="116"/>
                  </a:lnTo>
                  <a:lnTo>
                    <a:pt x="130" y="99"/>
                  </a:lnTo>
                  <a:lnTo>
                    <a:pt x="164" y="91"/>
                  </a:lnTo>
                  <a:lnTo>
                    <a:pt x="200" y="85"/>
                  </a:lnTo>
                  <a:lnTo>
                    <a:pt x="236" y="80"/>
                  </a:lnTo>
                  <a:lnTo>
                    <a:pt x="269" y="70"/>
                  </a:lnTo>
                  <a:lnTo>
                    <a:pt x="297" y="55"/>
                  </a:lnTo>
                  <a:lnTo>
                    <a:pt x="321" y="27"/>
                  </a:lnTo>
                  <a:lnTo>
                    <a:pt x="314" y="21"/>
                  </a:lnTo>
                  <a:lnTo>
                    <a:pt x="306" y="23"/>
                  </a:lnTo>
                  <a:lnTo>
                    <a:pt x="299" y="27"/>
                  </a:lnTo>
                  <a:lnTo>
                    <a:pt x="293" y="32"/>
                  </a:lnTo>
                  <a:lnTo>
                    <a:pt x="286" y="38"/>
                  </a:lnTo>
                  <a:lnTo>
                    <a:pt x="276" y="44"/>
                  </a:lnTo>
                  <a:lnTo>
                    <a:pt x="267" y="48"/>
                  </a:lnTo>
                  <a:lnTo>
                    <a:pt x="253" y="48"/>
                  </a:lnTo>
                  <a:lnTo>
                    <a:pt x="219" y="44"/>
                  </a:lnTo>
                  <a:lnTo>
                    <a:pt x="187" y="46"/>
                  </a:lnTo>
                  <a:lnTo>
                    <a:pt x="153" y="53"/>
                  </a:lnTo>
                  <a:lnTo>
                    <a:pt x="121" y="65"/>
                  </a:lnTo>
                  <a:lnTo>
                    <a:pt x="93" y="82"/>
                  </a:lnTo>
                  <a:lnTo>
                    <a:pt x="66" y="104"/>
                  </a:lnTo>
                  <a:lnTo>
                    <a:pt x="45" y="133"/>
                  </a:lnTo>
                  <a:lnTo>
                    <a:pt x="28" y="165"/>
                  </a:lnTo>
                  <a:lnTo>
                    <a:pt x="23" y="199"/>
                  </a:lnTo>
                  <a:lnTo>
                    <a:pt x="25" y="235"/>
                  </a:lnTo>
                  <a:lnTo>
                    <a:pt x="30" y="269"/>
                  </a:lnTo>
                  <a:lnTo>
                    <a:pt x="32" y="305"/>
                  </a:lnTo>
                  <a:lnTo>
                    <a:pt x="13" y="295"/>
                  </a:lnTo>
                  <a:lnTo>
                    <a:pt x="6" y="275"/>
                  </a:lnTo>
                  <a:lnTo>
                    <a:pt x="2" y="250"/>
                  </a:lnTo>
                  <a:lnTo>
                    <a:pt x="0" y="225"/>
                  </a:lnTo>
                  <a:lnTo>
                    <a:pt x="0" y="197"/>
                  </a:lnTo>
                  <a:lnTo>
                    <a:pt x="6" y="169"/>
                  </a:lnTo>
                  <a:lnTo>
                    <a:pt x="13" y="142"/>
                  </a:lnTo>
                  <a:lnTo>
                    <a:pt x="26" y="118"/>
                  </a:lnTo>
                  <a:lnTo>
                    <a:pt x="42" y="95"/>
                  </a:lnTo>
                  <a:lnTo>
                    <a:pt x="60" y="74"/>
                  </a:lnTo>
                  <a:lnTo>
                    <a:pt x="83" y="57"/>
                  </a:lnTo>
                  <a:lnTo>
                    <a:pt x="108" y="42"/>
                  </a:lnTo>
                  <a:lnTo>
                    <a:pt x="134" y="31"/>
                  </a:lnTo>
                  <a:lnTo>
                    <a:pt x="164" y="19"/>
                  </a:lnTo>
                  <a:lnTo>
                    <a:pt x="195" y="10"/>
                  </a:lnTo>
                  <a:lnTo>
                    <a:pt x="227" y="2"/>
                  </a:lnTo>
                  <a:lnTo>
                    <a:pt x="259" y="0"/>
                  </a:lnTo>
                  <a:lnTo>
                    <a:pt x="289" y="2"/>
                  </a:lnTo>
                  <a:lnTo>
                    <a:pt x="318" y="10"/>
                  </a:lnTo>
                  <a:lnTo>
                    <a:pt x="344" y="27"/>
                  </a:lnTo>
                  <a:close/>
                </a:path>
              </a:pathLst>
            </a:custGeom>
            <a:solidFill>
              <a:srgbClr val="7F2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250825" y="3660775"/>
              <a:ext cx="96838" cy="98425"/>
            </a:xfrm>
            <a:custGeom>
              <a:avLst/>
              <a:gdLst>
                <a:gd name="T0" fmla="*/ 118 w 123"/>
                <a:gd name="T1" fmla="*/ 85 h 123"/>
                <a:gd name="T2" fmla="*/ 123 w 123"/>
                <a:gd name="T3" fmla="*/ 123 h 123"/>
                <a:gd name="T4" fmla="*/ 108 w 123"/>
                <a:gd name="T5" fmla="*/ 98 h 123"/>
                <a:gd name="T6" fmla="*/ 91 w 123"/>
                <a:gd name="T7" fmla="*/ 80 h 123"/>
                <a:gd name="T8" fmla="*/ 74 w 123"/>
                <a:gd name="T9" fmla="*/ 66 h 123"/>
                <a:gd name="T10" fmla="*/ 57 w 123"/>
                <a:gd name="T11" fmla="*/ 57 h 123"/>
                <a:gd name="T12" fmla="*/ 38 w 123"/>
                <a:gd name="T13" fmla="*/ 47 h 123"/>
                <a:gd name="T14" fmla="*/ 23 w 123"/>
                <a:gd name="T15" fmla="*/ 36 h 123"/>
                <a:gd name="T16" fmla="*/ 10 w 123"/>
                <a:gd name="T17" fmla="*/ 21 h 123"/>
                <a:gd name="T18" fmla="*/ 0 w 123"/>
                <a:gd name="T19" fmla="*/ 0 h 123"/>
                <a:gd name="T20" fmla="*/ 17 w 123"/>
                <a:gd name="T21" fmla="*/ 6 h 123"/>
                <a:gd name="T22" fmla="*/ 36 w 123"/>
                <a:gd name="T23" fmla="*/ 11 h 123"/>
                <a:gd name="T24" fmla="*/ 53 w 123"/>
                <a:gd name="T25" fmla="*/ 17 h 123"/>
                <a:gd name="T26" fmla="*/ 72 w 123"/>
                <a:gd name="T27" fmla="*/ 25 h 123"/>
                <a:gd name="T28" fmla="*/ 89 w 123"/>
                <a:gd name="T29" fmla="*/ 36 h 123"/>
                <a:gd name="T30" fmla="*/ 102 w 123"/>
                <a:gd name="T31" fmla="*/ 47 h 123"/>
                <a:gd name="T32" fmla="*/ 112 w 123"/>
                <a:gd name="T33" fmla="*/ 64 h 123"/>
                <a:gd name="T34" fmla="*/ 118 w 123"/>
                <a:gd name="T35" fmla="*/ 8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3" h="123">
                  <a:moveTo>
                    <a:pt x="118" y="85"/>
                  </a:moveTo>
                  <a:lnTo>
                    <a:pt x="123" y="123"/>
                  </a:lnTo>
                  <a:lnTo>
                    <a:pt x="108" y="98"/>
                  </a:lnTo>
                  <a:lnTo>
                    <a:pt x="91" y="80"/>
                  </a:lnTo>
                  <a:lnTo>
                    <a:pt x="74" y="66"/>
                  </a:lnTo>
                  <a:lnTo>
                    <a:pt x="57" y="57"/>
                  </a:lnTo>
                  <a:lnTo>
                    <a:pt x="38" y="47"/>
                  </a:lnTo>
                  <a:lnTo>
                    <a:pt x="23" y="36"/>
                  </a:lnTo>
                  <a:lnTo>
                    <a:pt x="10" y="21"/>
                  </a:lnTo>
                  <a:lnTo>
                    <a:pt x="0" y="0"/>
                  </a:lnTo>
                  <a:lnTo>
                    <a:pt x="17" y="6"/>
                  </a:lnTo>
                  <a:lnTo>
                    <a:pt x="36" y="11"/>
                  </a:lnTo>
                  <a:lnTo>
                    <a:pt x="53" y="17"/>
                  </a:lnTo>
                  <a:lnTo>
                    <a:pt x="72" y="25"/>
                  </a:lnTo>
                  <a:lnTo>
                    <a:pt x="89" y="36"/>
                  </a:lnTo>
                  <a:lnTo>
                    <a:pt x="102" y="47"/>
                  </a:lnTo>
                  <a:lnTo>
                    <a:pt x="112" y="64"/>
                  </a:lnTo>
                  <a:lnTo>
                    <a:pt x="118" y="85"/>
                  </a:lnTo>
                  <a:close/>
                </a:path>
              </a:pathLst>
            </a:custGeom>
            <a:solidFill>
              <a:srgbClr val="7F2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-71438" y="3700463"/>
              <a:ext cx="409575" cy="481012"/>
            </a:xfrm>
            <a:custGeom>
              <a:avLst/>
              <a:gdLst>
                <a:gd name="T0" fmla="*/ 476 w 516"/>
                <a:gd name="T1" fmla="*/ 121 h 608"/>
                <a:gd name="T2" fmla="*/ 452 w 516"/>
                <a:gd name="T3" fmla="*/ 121 h 608"/>
                <a:gd name="T4" fmla="*/ 429 w 516"/>
                <a:gd name="T5" fmla="*/ 129 h 608"/>
                <a:gd name="T6" fmla="*/ 406 w 516"/>
                <a:gd name="T7" fmla="*/ 140 h 608"/>
                <a:gd name="T8" fmla="*/ 391 w 516"/>
                <a:gd name="T9" fmla="*/ 154 h 608"/>
                <a:gd name="T10" fmla="*/ 384 w 516"/>
                <a:gd name="T11" fmla="*/ 171 h 608"/>
                <a:gd name="T12" fmla="*/ 395 w 516"/>
                <a:gd name="T13" fmla="*/ 188 h 608"/>
                <a:gd name="T14" fmla="*/ 423 w 516"/>
                <a:gd name="T15" fmla="*/ 191 h 608"/>
                <a:gd name="T16" fmla="*/ 452 w 516"/>
                <a:gd name="T17" fmla="*/ 190 h 608"/>
                <a:gd name="T18" fmla="*/ 480 w 516"/>
                <a:gd name="T19" fmla="*/ 188 h 608"/>
                <a:gd name="T20" fmla="*/ 493 w 516"/>
                <a:gd name="T21" fmla="*/ 201 h 608"/>
                <a:gd name="T22" fmla="*/ 499 w 516"/>
                <a:gd name="T23" fmla="*/ 222 h 608"/>
                <a:gd name="T24" fmla="*/ 493 w 516"/>
                <a:gd name="T25" fmla="*/ 227 h 608"/>
                <a:gd name="T26" fmla="*/ 469 w 516"/>
                <a:gd name="T27" fmla="*/ 222 h 608"/>
                <a:gd name="T28" fmla="*/ 440 w 516"/>
                <a:gd name="T29" fmla="*/ 222 h 608"/>
                <a:gd name="T30" fmla="*/ 412 w 516"/>
                <a:gd name="T31" fmla="*/ 227 h 608"/>
                <a:gd name="T32" fmla="*/ 397 w 516"/>
                <a:gd name="T33" fmla="*/ 239 h 608"/>
                <a:gd name="T34" fmla="*/ 387 w 516"/>
                <a:gd name="T35" fmla="*/ 248 h 608"/>
                <a:gd name="T36" fmla="*/ 397 w 516"/>
                <a:gd name="T37" fmla="*/ 261 h 608"/>
                <a:gd name="T38" fmla="*/ 418 w 516"/>
                <a:gd name="T39" fmla="*/ 252 h 608"/>
                <a:gd name="T40" fmla="*/ 436 w 516"/>
                <a:gd name="T41" fmla="*/ 260 h 608"/>
                <a:gd name="T42" fmla="*/ 457 w 516"/>
                <a:gd name="T43" fmla="*/ 269 h 608"/>
                <a:gd name="T44" fmla="*/ 480 w 516"/>
                <a:gd name="T45" fmla="*/ 267 h 608"/>
                <a:gd name="T46" fmla="*/ 497 w 516"/>
                <a:gd name="T47" fmla="*/ 263 h 608"/>
                <a:gd name="T48" fmla="*/ 512 w 516"/>
                <a:gd name="T49" fmla="*/ 330 h 608"/>
                <a:gd name="T50" fmla="*/ 506 w 516"/>
                <a:gd name="T51" fmla="*/ 473 h 608"/>
                <a:gd name="T52" fmla="*/ 467 w 516"/>
                <a:gd name="T53" fmla="*/ 547 h 608"/>
                <a:gd name="T54" fmla="*/ 442 w 516"/>
                <a:gd name="T55" fmla="*/ 568 h 608"/>
                <a:gd name="T56" fmla="*/ 418 w 516"/>
                <a:gd name="T57" fmla="*/ 587 h 608"/>
                <a:gd name="T58" fmla="*/ 391 w 516"/>
                <a:gd name="T59" fmla="*/ 600 h 608"/>
                <a:gd name="T60" fmla="*/ 353 w 516"/>
                <a:gd name="T61" fmla="*/ 600 h 608"/>
                <a:gd name="T62" fmla="*/ 300 w 516"/>
                <a:gd name="T63" fmla="*/ 591 h 608"/>
                <a:gd name="T64" fmla="*/ 245 w 516"/>
                <a:gd name="T65" fmla="*/ 581 h 608"/>
                <a:gd name="T66" fmla="*/ 196 w 516"/>
                <a:gd name="T67" fmla="*/ 562 h 608"/>
                <a:gd name="T68" fmla="*/ 147 w 516"/>
                <a:gd name="T69" fmla="*/ 532 h 608"/>
                <a:gd name="T70" fmla="*/ 113 w 516"/>
                <a:gd name="T71" fmla="*/ 487 h 608"/>
                <a:gd name="T72" fmla="*/ 90 w 516"/>
                <a:gd name="T73" fmla="*/ 432 h 608"/>
                <a:gd name="T74" fmla="*/ 56 w 516"/>
                <a:gd name="T75" fmla="*/ 383 h 608"/>
                <a:gd name="T76" fmla="*/ 13 w 516"/>
                <a:gd name="T77" fmla="*/ 348 h 608"/>
                <a:gd name="T78" fmla="*/ 0 w 516"/>
                <a:gd name="T79" fmla="*/ 307 h 608"/>
                <a:gd name="T80" fmla="*/ 7 w 516"/>
                <a:gd name="T81" fmla="*/ 273 h 608"/>
                <a:gd name="T82" fmla="*/ 20 w 516"/>
                <a:gd name="T83" fmla="*/ 256 h 608"/>
                <a:gd name="T84" fmla="*/ 37 w 516"/>
                <a:gd name="T85" fmla="*/ 252 h 608"/>
                <a:gd name="T86" fmla="*/ 53 w 516"/>
                <a:gd name="T87" fmla="*/ 263 h 608"/>
                <a:gd name="T88" fmla="*/ 68 w 516"/>
                <a:gd name="T89" fmla="*/ 275 h 608"/>
                <a:gd name="T90" fmla="*/ 83 w 516"/>
                <a:gd name="T91" fmla="*/ 273 h 608"/>
                <a:gd name="T92" fmla="*/ 94 w 516"/>
                <a:gd name="T93" fmla="*/ 225 h 608"/>
                <a:gd name="T94" fmla="*/ 104 w 516"/>
                <a:gd name="T95" fmla="*/ 148 h 608"/>
                <a:gd name="T96" fmla="*/ 145 w 516"/>
                <a:gd name="T97" fmla="*/ 99 h 608"/>
                <a:gd name="T98" fmla="*/ 202 w 516"/>
                <a:gd name="T99" fmla="*/ 80 h 608"/>
                <a:gd name="T100" fmla="*/ 261 w 516"/>
                <a:gd name="T101" fmla="*/ 67 h 608"/>
                <a:gd name="T102" fmla="*/ 319 w 516"/>
                <a:gd name="T103" fmla="*/ 51 h 608"/>
                <a:gd name="T104" fmla="*/ 378 w 516"/>
                <a:gd name="T105" fmla="*/ 0 h 608"/>
                <a:gd name="T106" fmla="*/ 412 w 516"/>
                <a:gd name="T107" fmla="*/ 31 h 608"/>
                <a:gd name="T108" fmla="*/ 448 w 516"/>
                <a:gd name="T109" fmla="*/ 57 h 608"/>
                <a:gd name="T110" fmla="*/ 478 w 516"/>
                <a:gd name="T111" fmla="*/ 85 h 608"/>
                <a:gd name="T112" fmla="*/ 489 w 516"/>
                <a:gd name="T113" fmla="*/ 127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16" h="608">
                  <a:moveTo>
                    <a:pt x="489" y="127"/>
                  </a:moveTo>
                  <a:lnTo>
                    <a:pt x="476" y="121"/>
                  </a:lnTo>
                  <a:lnTo>
                    <a:pt x="465" y="120"/>
                  </a:lnTo>
                  <a:lnTo>
                    <a:pt x="452" y="121"/>
                  </a:lnTo>
                  <a:lnTo>
                    <a:pt x="440" y="125"/>
                  </a:lnTo>
                  <a:lnTo>
                    <a:pt x="429" y="129"/>
                  </a:lnTo>
                  <a:lnTo>
                    <a:pt x="418" y="135"/>
                  </a:lnTo>
                  <a:lnTo>
                    <a:pt x="406" y="140"/>
                  </a:lnTo>
                  <a:lnTo>
                    <a:pt x="397" y="146"/>
                  </a:lnTo>
                  <a:lnTo>
                    <a:pt x="391" y="154"/>
                  </a:lnTo>
                  <a:lnTo>
                    <a:pt x="385" y="163"/>
                  </a:lnTo>
                  <a:lnTo>
                    <a:pt x="384" y="171"/>
                  </a:lnTo>
                  <a:lnTo>
                    <a:pt x="384" y="182"/>
                  </a:lnTo>
                  <a:lnTo>
                    <a:pt x="395" y="188"/>
                  </a:lnTo>
                  <a:lnTo>
                    <a:pt x="408" y="191"/>
                  </a:lnTo>
                  <a:lnTo>
                    <a:pt x="423" y="191"/>
                  </a:lnTo>
                  <a:lnTo>
                    <a:pt x="438" y="191"/>
                  </a:lnTo>
                  <a:lnTo>
                    <a:pt x="452" y="190"/>
                  </a:lnTo>
                  <a:lnTo>
                    <a:pt x="467" y="188"/>
                  </a:lnTo>
                  <a:lnTo>
                    <a:pt x="480" y="188"/>
                  </a:lnTo>
                  <a:lnTo>
                    <a:pt x="493" y="188"/>
                  </a:lnTo>
                  <a:lnTo>
                    <a:pt x="493" y="201"/>
                  </a:lnTo>
                  <a:lnTo>
                    <a:pt x="497" y="212"/>
                  </a:lnTo>
                  <a:lnTo>
                    <a:pt x="499" y="222"/>
                  </a:lnTo>
                  <a:lnTo>
                    <a:pt x="505" y="231"/>
                  </a:lnTo>
                  <a:lnTo>
                    <a:pt x="493" y="227"/>
                  </a:lnTo>
                  <a:lnTo>
                    <a:pt x="482" y="224"/>
                  </a:lnTo>
                  <a:lnTo>
                    <a:pt x="469" y="222"/>
                  </a:lnTo>
                  <a:lnTo>
                    <a:pt x="454" y="220"/>
                  </a:lnTo>
                  <a:lnTo>
                    <a:pt x="440" y="222"/>
                  </a:lnTo>
                  <a:lnTo>
                    <a:pt x="425" y="224"/>
                  </a:lnTo>
                  <a:lnTo>
                    <a:pt x="412" y="227"/>
                  </a:lnTo>
                  <a:lnTo>
                    <a:pt x="401" y="235"/>
                  </a:lnTo>
                  <a:lnTo>
                    <a:pt x="397" y="239"/>
                  </a:lnTo>
                  <a:lnTo>
                    <a:pt x="391" y="243"/>
                  </a:lnTo>
                  <a:lnTo>
                    <a:pt x="387" y="248"/>
                  </a:lnTo>
                  <a:lnTo>
                    <a:pt x="387" y="254"/>
                  </a:lnTo>
                  <a:lnTo>
                    <a:pt x="397" y="261"/>
                  </a:lnTo>
                  <a:lnTo>
                    <a:pt x="406" y="258"/>
                  </a:lnTo>
                  <a:lnTo>
                    <a:pt x="418" y="252"/>
                  </a:lnTo>
                  <a:lnTo>
                    <a:pt x="429" y="250"/>
                  </a:lnTo>
                  <a:lnTo>
                    <a:pt x="436" y="260"/>
                  </a:lnTo>
                  <a:lnTo>
                    <a:pt x="446" y="265"/>
                  </a:lnTo>
                  <a:lnTo>
                    <a:pt x="457" y="269"/>
                  </a:lnTo>
                  <a:lnTo>
                    <a:pt x="469" y="269"/>
                  </a:lnTo>
                  <a:lnTo>
                    <a:pt x="480" y="267"/>
                  </a:lnTo>
                  <a:lnTo>
                    <a:pt x="489" y="265"/>
                  </a:lnTo>
                  <a:lnTo>
                    <a:pt x="497" y="263"/>
                  </a:lnTo>
                  <a:lnTo>
                    <a:pt x="499" y="263"/>
                  </a:lnTo>
                  <a:lnTo>
                    <a:pt x="512" y="330"/>
                  </a:lnTo>
                  <a:lnTo>
                    <a:pt x="516" y="401"/>
                  </a:lnTo>
                  <a:lnTo>
                    <a:pt x="506" y="473"/>
                  </a:lnTo>
                  <a:lnTo>
                    <a:pt x="478" y="536"/>
                  </a:lnTo>
                  <a:lnTo>
                    <a:pt x="467" y="547"/>
                  </a:lnTo>
                  <a:lnTo>
                    <a:pt x="455" y="559"/>
                  </a:lnTo>
                  <a:lnTo>
                    <a:pt x="442" y="568"/>
                  </a:lnTo>
                  <a:lnTo>
                    <a:pt x="431" y="577"/>
                  </a:lnTo>
                  <a:lnTo>
                    <a:pt x="418" y="587"/>
                  </a:lnTo>
                  <a:lnTo>
                    <a:pt x="404" y="594"/>
                  </a:lnTo>
                  <a:lnTo>
                    <a:pt x="391" y="600"/>
                  </a:lnTo>
                  <a:lnTo>
                    <a:pt x="378" y="608"/>
                  </a:lnTo>
                  <a:lnTo>
                    <a:pt x="353" y="600"/>
                  </a:lnTo>
                  <a:lnTo>
                    <a:pt x="327" y="594"/>
                  </a:lnTo>
                  <a:lnTo>
                    <a:pt x="300" y="591"/>
                  </a:lnTo>
                  <a:lnTo>
                    <a:pt x="272" y="585"/>
                  </a:lnTo>
                  <a:lnTo>
                    <a:pt x="245" y="581"/>
                  </a:lnTo>
                  <a:lnTo>
                    <a:pt x="221" y="574"/>
                  </a:lnTo>
                  <a:lnTo>
                    <a:pt x="196" y="562"/>
                  </a:lnTo>
                  <a:lnTo>
                    <a:pt x="175" y="545"/>
                  </a:lnTo>
                  <a:lnTo>
                    <a:pt x="147" y="532"/>
                  </a:lnTo>
                  <a:lnTo>
                    <a:pt x="128" y="511"/>
                  </a:lnTo>
                  <a:lnTo>
                    <a:pt x="113" y="487"/>
                  </a:lnTo>
                  <a:lnTo>
                    <a:pt x="102" y="458"/>
                  </a:lnTo>
                  <a:lnTo>
                    <a:pt x="90" y="432"/>
                  </a:lnTo>
                  <a:lnTo>
                    <a:pt x="75" y="405"/>
                  </a:lnTo>
                  <a:lnTo>
                    <a:pt x="56" y="383"/>
                  </a:lnTo>
                  <a:lnTo>
                    <a:pt x="28" y="367"/>
                  </a:lnTo>
                  <a:lnTo>
                    <a:pt x="13" y="348"/>
                  </a:lnTo>
                  <a:lnTo>
                    <a:pt x="3" y="328"/>
                  </a:lnTo>
                  <a:lnTo>
                    <a:pt x="0" y="307"/>
                  </a:lnTo>
                  <a:lnTo>
                    <a:pt x="3" y="282"/>
                  </a:lnTo>
                  <a:lnTo>
                    <a:pt x="7" y="273"/>
                  </a:lnTo>
                  <a:lnTo>
                    <a:pt x="15" y="263"/>
                  </a:lnTo>
                  <a:lnTo>
                    <a:pt x="20" y="256"/>
                  </a:lnTo>
                  <a:lnTo>
                    <a:pt x="30" y="250"/>
                  </a:lnTo>
                  <a:lnTo>
                    <a:pt x="37" y="252"/>
                  </a:lnTo>
                  <a:lnTo>
                    <a:pt x="45" y="256"/>
                  </a:lnTo>
                  <a:lnTo>
                    <a:pt x="53" y="263"/>
                  </a:lnTo>
                  <a:lnTo>
                    <a:pt x="60" y="269"/>
                  </a:lnTo>
                  <a:lnTo>
                    <a:pt x="68" y="275"/>
                  </a:lnTo>
                  <a:lnTo>
                    <a:pt x="75" y="277"/>
                  </a:lnTo>
                  <a:lnTo>
                    <a:pt x="83" y="273"/>
                  </a:lnTo>
                  <a:lnTo>
                    <a:pt x="88" y="263"/>
                  </a:lnTo>
                  <a:lnTo>
                    <a:pt x="94" y="225"/>
                  </a:lnTo>
                  <a:lnTo>
                    <a:pt x="98" y="186"/>
                  </a:lnTo>
                  <a:lnTo>
                    <a:pt x="104" y="148"/>
                  </a:lnTo>
                  <a:lnTo>
                    <a:pt x="121" y="114"/>
                  </a:lnTo>
                  <a:lnTo>
                    <a:pt x="145" y="99"/>
                  </a:lnTo>
                  <a:lnTo>
                    <a:pt x="174" y="87"/>
                  </a:lnTo>
                  <a:lnTo>
                    <a:pt x="202" y="80"/>
                  </a:lnTo>
                  <a:lnTo>
                    <a:pt x="230" y="72"/>
                  </a:lnTo>
                  <a:lnTo>
                    <a:pt x="261" y="67"/>
                  </a:lnTo>
                  <a:lnTo>
                    <a:pt x="291" y="61"/>
                  </a:lnTo>
                  <a:lnTo>
                    <a:pt x="319" y="51"/>
                  </a:lnTo>
                  <a:lnTo>
                    <a:pt x="346" y="40"/>
                  </a:lnTo>
                  <a:lnTo>
                    <a:pt x="378" y="0"/>
                  </a:lnTo>
                  <a:lnTo>
                    <a:pt x="393" y="17"/>
                  </a:lnTo>
                  <a:lnTo>
                    <a:pt x="412" y="31"/>
                  </a:lnTo>
                  <a:lnTo>
                    <a:pt x="429" y="44"/>
                  </a:lnTo>
                  <a:lnTo>
                    <a:pt x="448" y="57"/>
                  </a:lnTo>
                  <a:lnTo>
                    <a:pt x="465" y="70"/>
                  </a:lnTo>
                  <a:lnTo>
                    <a:pt x="478" y="85"/>
                  </a:lnTo>
                  <a:lnTo>
                    <a:pt x="486" y="104"/>
                  </a:lnTo>
                  <a:lnTo>
                    <a:pt x="489" y="127"/>
                  </a:lnTo>
                  <a:close/>
                </a:path>
              </a:pathLst>
            </a:custGeom>
            <a:solidFill>
              <a:srgbClr val="CCA5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1090613" y="3768725"/>
              <a:ext cx="504825" cy="547687"/>
            </a:xfrm>
            <a:custGeom>
              <a:avLst/>
              <a:gdLst>
                <a:gd name="T0" fmla="*/ 275 w 636"/>
                <a:gd name="T1" fmla="*/ 33 h 689"/>
                <a:gd name="T2" fmla="*/ 297 w 636"/>
                <a:gd name="T3" fmla="*/ 42 h 689"/>
                <a:gd name="T4" fmla="*/ 311 w 636"/>
                <a:gd name="T5" fmla="*/ 67 h 689"/>
                <a:gd name="T6" fmla="*/ 339 w 636"/>
                <a:gd name="T7" fmla="*/ 84 h 689"/>
                <a:gd name="T8" fmla="*/ 365 w 636"/>
                <a:gd name="T9" fmla="*/ 99 h 689"/>
                <a:gd name="T10" fmla="*/ 394 w 636"/>
                <a:gd name="T11" fmla="*/ 118 h 689"/>
                <a:gd name="T12" fmla="*/ 415 w 636"/>
                <a:gd name="T13" fmla="*/ 144 h 689"/>
                <a:gd name="T14" fmla="*/ 418 w 636"/>
                <a:gd name="T15" fmla="*/ 231 h 689"/>
                <a:gd name="T16" fmla="*/ 437 w 636"/>
                <a:gd name="T17" fmla="*/ 292 h 689"/>
                <a:gd name="T18" fmla="*/ 471 w 636"/>
                <a:gd name="T19" fmla="*/ 335 h 689"/>
                <a:gd name="T20" fmla="*/ 492 w 636"/>
                <a:gd name="T21" fmla="*/ 384 h 689"/>
                <a:gd name="T22" fmla="*/ 481 w 636"/>
                <a:gd name="T23" fmla="*/ 453 h 689"/>
                <a:gd name="T24" fmla="*/ 462 w 636"/>
                <a:gd name="T25" fmla="*/ 517 h 689"/>
                <a:gd name="T26" fmla="*/ 485 w 636"/>
                <a:gd name="T27" fmla="*/ 540 h 689"/>
                <a:gd name="T28" fmla="*/ 503 w 636"/>
                <a:gd name="T29" fmla="*/ 472 h 689"/>
                <a:gd name="T30" fmla="*/ 520 w 636"/>
                <a:gd name="T31" fmla="*/ 384 h 689"/>
                <a:gd name="T32" fmla="*/ 486 w 636"/>
                <a:gd name="T33" fmla="*/ 303 h 689"/>
                <a:gd name="T34" fmla="*/ 460 w 636"/>
                <a:gd name="T35" fmla="*/ 216 h 689"/>
                <a:gd name="T36" fmla="*/ 432 w 636"/>
                <a:gd name="T37" fmla="*/ 114 h 689"/>
                <a:gd name="T38" fmla="*/ 390 w 636"/>
                <a:gd name="T39" fmla="*/ 76 h 689"/>
                <a:gd name="T40" fmla="*/ 345 w 636"/>
                <a:gd name="T41" fmla="*/ 48 h 689"/>
                <a:gd name="T42" fmla="*/ 346 w 636"/>
                <a:gd name="T43" fmla="*/ 33 h 689"/>
                <a:gd name="T44" fmla="*/ 452 w 636"/>
                <a:gd name="T45" fmla="*/ 50 h 689"/>
                <a:gd name="T46" fmla="*/ 541 w 636"/>
                <a:gd name="T47" fmla="*/ 101 h 689"/>
                <a:gd name="T48" fmla="*/ 592 w 636"/>
                <a:gd name="T49" fmla="*/ 154 h 689"/>
                <a:gd name="T50" fmla="*/ 625 w 636"/>
                <a:gd name="T51" fmla="*/ 197 h 689"/>
                <a:gd name="T52" fmla="*/ 636 w 636"/>
                <a:gd name="T53" fmla="*/ 248 h 689"/>
                <a:gd name="T54" fmla="*/ 596 w 636"/>
                <a:gd name="T55" fmla="*/ 432 h 689"/>
                <a:gd name="T56" fmla="*/ 520 w 636"/>
                <a:gd name="T57" fmla="*/ 576 h 689"/>
                <a:gd name="T58" fmla="*/ 483 w 636"/>
                <a:gd name="T59" fmla="*/ 685 h 689"/>
                <a:gd name="T60" fmla="*/ 466 w 636"/>
                <a:gd name="T61" fmla="*/ 689 h 689"/>
                <a:gd name="T62" fmla="*/ 420 w 636"/>
                <a:gd name="T63" fmla="*/ 661 h 689"/>
                <a:gd name="T64" fmla="*/ 377 w 636"/>
                <a:gd name="T65" fmla="*/ 623 h 689"/>
                <a:gd name="T66" fmla="*/ 358 w 636"/>
                <a:gd name="T67" fmla="*/ 566 h 689"/>
                <a:gd name="T68" fmla="*/ 373 w 636"/>
                <a:gd name="T69" fmla="*/ 481 h 689"/>
                <a:gd name="T70" fmla="*/ 362 w 636"/>
                <a:gd name="T71" fmla="*/ 441 h 689"/>
                <a:gd name="T72" fmla="*/ 335 w 636"/>
                <a:gd name="T73" fmla="*/ 405 h 689"/>
                <a:gd name="T74" fmla="*/ 301 w 636"/>
                <a:gd name="T75" fmla="*/ 384 h 689"/>
                <a:gd name="T76" fmla="*/ 271 w 636"/>
                <a:gd name="T77" fmla="*/ 383 h 689"/>
                <a:gd name="T78" fmla="*/ 242 w 636"/>
                <a:gd name="T79" fmla="*/ 390 h 689"/>
                <a:gd name="T80" fmla="*/ 220 w 636"/>
                <a:gd name="T81" fmla="*/ 301 h 689"/>
                <a:gd name="T82" fmla="*/ 210 w 636"/>
                <a:gd name="T83" fmla="*/ 193 h 689"/>
                <a:gd name="T84" fmla="*/ 140 w 636"/>
                <a:gd name="T85" fmla="*/ 180 h 689"/>
                <a:gd name="T86" fmla="*/ 67 w 636"/>
                <a:gd name="T87" fmla="*/ 176 h 689"/>
                <a:gd name="T88" fmla="*/ 19 w 636"/>
                <a:gd name="T89" fmla="*/ 161 h 689"/>
                <a:gd name="T90" fmla="*/ 0 w 636"/>
                <a:gd name="T91" fmla="*/ 118 h 689"/>
                <a:gd name="T92" fmla="*/ 21 w 636"/>
                <a:gd name="T93" fmla="*/ 57 h 689"/>
                <a:gd name="T94" fmla="*/ 78 w 636"/>
                <a:gd name="T95" fmla="*/ 12 h 689"/>
                <a:gd name="T96" fmla="*/ 150 w 636"/>
                <a:gd name="T97" fmla="*/ 0 h 689"/>
                <a:gd name="T98" fmla="*/ 218 w 636"/>
                <a:gd name="T99" fmla="*/ 15 h 689"/>
                <a:gd name="T100" fmla="*/ 252 w 636"/>
                <a:gd name="T101" fmla="*/ 42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6" h="689">
                  <a:moveTo>
                    <a:pt x="252" y="42"/>
                  </a:moveTo>
                  <a:lnTo>
                    <a:pt x="260" y="34"/>
                  </a:lnTo>
                  <a:lnTo>
                    <a:pt x="275" y="33"/>
                  </a:lnTo>
                  <a:lnTo>
                    <a:pt x="288" y="31"/>
                  </a:lnTo>
                  <a:lnTo>
                    <a:pt x="301" y="31"/>
                  </a:lnTo>
                  <a:lnTo>
                    <a:pt x="297" y="42"/>
                  </a:lnTo>
                  <a:lnTo>
                    <a:pt x="299" y="51"/>
                  </a:lnTo>
                  <a:lnTo>
                    <a:pt x="303" y="59"/>
                  </a:lnTo>
                  <a:lnTo>
                    <a:pt x="311" y="67"/>
                  </a:lnTo>
                  <a:lnTo>
                    <a:pt x="320" y="74"/>
                  </a:lnTo>
                  <a:lnTo>
                    <a:pt x="329" y="80"/>
                  </a:lnTo>
                  <a:lnTo>
                    <a:pt x="339" y="84"/>
                  </a:lnTo>
                  <a:lnTo>
                    <a:pt x="346" y="89"/>
                  </a:lnTo>
                  <a:lnTo>
                    <a:pt x="356" y="93"/>
                  </a:lnTo>
                  <a:lnTo>
                    <a:pt x="365" y="99"/>
                  </a:lnTo>
                  <a:lnTo>
                    <a:pt x="375" y="104"/>
                  </a:lnTo>
                  <a:lnTo>
                    <a:pt x="384" y="110"/>
                  </a:lnTo>
                  <a:lnTo>
                    <a:pt x="394" y="118"/>
                  </a:lnTo>
                  <a:lnTo>
                    <a:pt x="401" y="125"/>
                  </a:lnTo>
                  <a:lnTo>
                    <a:pt x="409" y="135"/>
                  </a:lnTo>
                  <a:lnTo>
                    <a:pt x="415" y="144"/>
                  </a:lnTo>
                  <a:lnTo>
                    <a:pt x="418" y="173"/>
                  </a:lnTo>
                  <a:lnTo>
                    <a:pt x="418" y="203"/>
                  </a:lnTo>
                  <a:lnTo>
                    <a:pt x="418" y="231"/>
                  </a:lnTo>
                  <a:lnTo>
                    <a:pt x="428" y="258"/>
                  </a:lnTo>
                  <a:lnTo>
                    <a:pt x="430" y="277"/>
                  </a:lnTo>
                  <a:lnTo>
                    <a:pt x="437" y="292"/>
                  </a:lnTo>
                  <a:lnTo>
                    <a:pt x="447" y="307"/>
                  </a:lnTo>
                  <a:lnTo>
                    <a:pt x="460" y="320"/>
                  </a:lnTo>
                  <a:lnTo>
                    <a:pt x="471" y="335"/>
                  </a:lnTo>
                  <a:lnTo>
                    <a:pt x="483" y="350"/>
                  </a:lnTo>
                  <a:lnTo>
                    <a:pt x="488" y="366"/>
                  </a:lnTo>
                  <a:lnTo>
                    <a:pt x="492" y="384"/>
                  </a:lnTo>
                  <a:lnTo>
                    <a:pt x="492" y="407"/>
                  </a:lnTo>
                  <a:lnTo>
                    <a:pt x="488" y="432"/>
                  </a:lnTo>
                  <a:lnTo>
                    <a:pt x="481" y="453"/>
                  </a:lnTo>
                  <a:lnTo>
                    <a:pt x="471" y="475"/>
                  </a:lnTo>
                  <a:lnTo>
                    <a:pt x="466" y="496"/>
                  </a:lnTo>
                  <a:lnTo>
                    <a:pt x="462" y="517"/>
                  </a:lnTo>
                  <a:lnTo>
                    <a:pt x="466" y="538"/>
                  </a:lnTo>
                  <a:lnTo>
                    <a:pt x="477" y="560"/>
                  </a:lnTo>
                  <a:lnTo>
                    <a:pt x="485" y="540"/>
                  </a:lnTo>
                  <a:lnTo>
                    <a:pt x="488" y="517"/>
                  </a:lnTo>
                  <a:lnTo>
                    <a:pt x="492" y="494"/>
                  </a:lnTo>
                  <a:lnTo>
                    <a:pt x="503" y="472"/>
                  </a:lnTo>
                  <a:lnTo>
                    <a:pt x="517" y="443"/>
                  </a:lnTo>
                  <a:lnTo>
                    <a:pt x="522" y="413"/>
                  </a:lnTo>
                  <a:lnTo>
                    <a:pt x="520" y="384"/>
                  </a:lnTo>
                  <a:lnTo>
                    <a:pt x="513" y="356"/>
                  </a:lnTo>
                  <a:lnTo>
                    <a:pt x="502" y="330"/>
                  </a:lnTo>
                  <a:lnTo>
                    <a:pt x="486" y="303"/>
                  </a:lnTo>
                  <a:lnTo>
                    <a:pt x="471" y="277"/>
                  </a:lnTo>
                  <a:lnTo>
                    <a:pt x="456" y="252"/>
                  </a:lnTo>
                  <a:lnTo>
                    <a:pt x="460" y="216"/>
                  </a:lnTo>
                  <a:lnTo>
                    <a:pt x="458" y="178"/>
                  </a:lnTo>
                  <a:lnTo>
                    <a:pt x="451" y="144"/>
                  </a:lnTo>
                  <a:lnTo>
                    <a:pt x="432" y="114"/>
                  </a:lnTo>
                  <a:lnTo>
                    <a:pt x="418" y="99"/>
                  </a:lnTo>
                  <a:lnTo>
                    <a:pt x="405" y="87"/>
                  </a:lnTo>
                  <a:lnTo>
                    <a:pt x="390" y="76"/>
                  </a:lnTo>
                  <a:lnTo>
                    <a:pt x="377" y="65"/>
                  </a:lnTo>
                  <a:lnTo>
                    <a:pt x="362" y="55"/>
                  </a:lnTo>
                  <a:lnTo>
                    <a:pt x="345" y="48"/>
                  </a:lnTo>
                  <a:lnTo>
                    <a:pt x="329" y="38"/>
                  </a:lnTo>
                  <a:lnTo>
                    <a:pt x="314" y="31"/>
                  </a:lnTo>
                  <a:lnTo>
                    <a:pt x="346" y="33"/>
                  </a:lnTo>
                  <a:lnTo>
                    <a:pt x="381" y="36"/>
                  </a:lnTo>
                  <a:lnTo>
                    <a:pt x="416" y="42"/>
                  </a:lnTo>
                  <a:lnTo>
                    <a:pt x="452" y="50"/>
                  </a:lnTo>
                  <a:lnTo>
                    <a:pt x="485" y="61"/>
                  </a:lnTo>
                  <a:lnTo>
                    <a:pt x="515" y="78"/>
                  </a:lnTo>
                  <a:lnTo>
                    <a:pt x="541" y="101"/>
                  </a:lnTo>
                  <a:lnTo>
                    <a:pt x="562" y="131"/>
                  </a:lnTo>
                  <a:lnTo>
                    <a:pt x="577" y="140"/>
                  </a:lnTo>
                  <a:lnTo>
                    <a:pt x="592" y="154"/>
                  </a:lnTo>
                  <a:lnTo>
                    <a:pt x="604" y="167"/>
                  </a:lnTo>
                  <a:lnTo>
                    <a:pt x="615" y="182"/>
                  </a:lnTo>
                  <a:lnTo>
                    <a:pt x="625" y="197"/>
                  </a:lnTo>
                  <a:lnTo>
                    <a:pt x="630" y="214"/>
                  </a:lnTo>
                  <a:lnTo>
                    <a:pt x="634" y="231"/>
                  </a:lnTo>
                  <a:lnTo>
                    <a:pt x="636" y="248"/>
                  </a:lnTo>
                  <a:lnTo>
                    <a:pt x="630" y="318"/>
                  </a:lnTo>
                  <a:lnTo>
                    <a:pt x="617" y="377"/>
                  </a:lnTo>
                  <a:lnTo>
                    <a:pt x="596" y="432"/>
                  </a:lnTo>
                  <a:lnTo>
                    <a:pt x="570" y="481"/>
                  </a:lnTo>
                  <a:lnTo>
                    <a:pt x="545" y="528"/>
                  </a:lnTo>
                  <a:lnTo>
                    <a:pt x="520" y="576"/>
                  </a:lnTo>
                  <a:lnTo>
                    <a:pt x="500" y="625"/>
                  </a:lnTo>
                  <a:lnTo>
                    <a:pt x="486" y="680"/>
                  </a:lnTo>
                  <a:lnTo>
                    <a:pt x="483" y="685"/>
                  </a:lnTo>
                  <a:lnTo>
                    <a:pt x="479" y="687"/>
                  </a:lnTo>
                  <a:lnTo>
                    <a:pt x="473" y="687"/>
                  </a:lnTo>
                  <a:lnTo>
                    <a:pt x="466" y="689"/>
                  </a:lnTo>
                  <a:lnTo>
                    <a:pt x="451" y="682"/>
                  </a:lnTo>
                  <a:lnTo>
                    <a:pt x="435" y="670"/>
                  </a:lnTo>
                  <a:lnTo>
                    <a:pt x="420" y="661"/>
                  </a:lnTo>
                  <a:lnTo>
                    <a:pt x="405" y="648"/>
                  </a:lnTo>
                  <a:lnTo>
                    <a:pt x="390" y="636"/>
                  </a:lnTo>
                  <a:lnTo>
                    <a:pt x="377" y="623"/>
                  </a:lnTo>
                  <a:lnTo>
                    <a:pt x="364" y="608"/>
                  </a:lnTo>
                  <a:lnTo>
                    <a:pt x="350" y="595"/>
                  </a:lnTo>
                  <a:lnTo>
                    <a:pt x="358" y="566"/>
                  </a:lnTo>
                  <a:lnTo>
                    <a:pt x="367" y="540"/>
                  </a:lnTo>
                  <a:lnTo>
                    <a:pt x="375" y="511"/>
                  </a:lnTo>
                  <a:lnTo>
                    <a:pt x="373" y="481"/>
                  </a:lnTo>
                  <a:lnTo>
                    <a:pt x="371" y="468"/>
                  </a:lnTo>
                  <a:lnTo>
                    <a:pt x="367" y="455"/>
                  </a:lnTo>
                  <a:lnTo>
                    <a:pt x="362" y="441"/>
                  </a:lnTo>
                  <a:lnTo>
                    <a:pt x="354" y="428"/>
                  </a:lnTo>
                  <a:lnTo>
                    <a:pt x="346" y="417"/>
                  </a:lnTo>
                  <a:lnTo>
                    <a:pt x="335" y="405"/>
                  </a:lnTo>
                  <a:lnTo>
                    <a:pt x="324" y="396"/>
                  </a:lnTo>
                  <a:lnTo>
                    <a:pt x="311" y="388"/>
                  </a:lnTo>
                  <a:lnTo>
                    <a:pt x="301" y="384"/>
                  </a:lnTo>
                  <a:lnTo>
                    <a:pt x="292" y="383"/>
                  </a:lnTo>
                  <a:lnTo>
                    <a:pt x="280" y="381"/>
                  </a:lnTo>
                  <a:lnTo>
                    <a:pt x="271" y="383"/>
                  </a:lnTo>
                  <a:lnTo>
                    <a:pt x="261" y="384"/>
                  </a:lnTo>
                  <a:lnTo>
                    <a:pt x="252" y="386"/>
                  </a:lnTo>
                  <a:lnTo>
                    <a:pt x="242" y="390"/>
                  </a:lnTo>
                  <a:lnTo>
                    <a:pt x="233" y="394"/>
                  </a:lnTo>
                  <a:lnTo>
                    <a:pt x="218" y="349"/>
                  </a:lnTo>
                  <a:lnTo>
                    <a:pt x="220" y="301"/>
                  </a:lnTo>
                  <a:lnTo>
                    <a:pt x="229" y="254"/>
                  </a:lnTo>
                  <a:lnTo>
                    <a:pt x="229" y="205"/>
                  </a:lnTo>
                  <a:lnTo>
                    <a:pt x="210" y="193"/>
                  </a:lnTo>
                  <a:lnTo>
                    <a:pt x="188" y="186"/>
                  </a:lnTo>
                  <a:lnTo>
                    <a:pt x="165" y="182"/>
                  </a:lnTo>
                  <a:lnTo>
                    <a:pt x="140" y="180"/>
                  </a:lnTo>
                  <a:lnTo>
                    <a:pt x="116" y="180"/>
                  </a:lnTo>
                  <a:lnTo>
                    <a:pt x="91" y="180"/>
                  </a:lnTo>
                  <a:lnTo>
                    <a:pt x="67" y="176"/>
                  </a:lnTo>
                  <a:lnTo>
                    <a:pt x="44" y="173"/>
                  </a:lnTo>
                  <a:lnTo>
                    <a:pt x="31" y="169"/>
                  </a:lnTo>
                  <a:lnTo>
                    <a:pt x="19" y="161"/>
                  </a:lnTo>
                  <a:lnTo>
                    <a:pt x="10" y="150"/>
                  </a:lnTo>
                  <a:lnTo>
                    <a:pt x="2" y="138"/>
                  </a:lnTo>
                  <a:lnTo>
                    <a:pt x="0" y="118"/>
                  </a:lnTo>
                  <a:lnTo>
                    <a:pt x="4" y="95"/>
                  </a:lnTo>
                  <a:lnTo>
                    <a:pt x="12" y="76"/>
                  </a:lnTo>
                  <a:lnTo>
                    <a:pt x="21" y="57"/>
                  </a:lnTo>
                  <a:lnTo>
                    <a:pt x="38" y="38"/>
                  </a:lnTo>
                  <a:lnTo>
                    <a:pt x="57" y="23"/>
                  </a:lnTo>
                  <a:lnTo>
                    <a:pt x="78" y="12"/>
                  </a:lnTo>
                  <a:lnTo>
                    <a:pt x="101" y="4"/>
                  </a:lnTo>
                  <a:lnTo>
                    <a:pt x="125" y="0"/>
                  </a:lnTo>
                  <a:lnTo>
                    <a:pt x="150" y="0"/>
                  </a:lnTo>
                  <a:lnTo>
                    <a:pt x="176" y="2"/>
                  </a:lnTo>
                  <a:lnTo>
                    <a:pt x="205" y="8"/>
                  </a:lnTo>
                  <a:lnTo>
                    <a:pt x="218" y="15"/>
                  </a:lnTo>
                  <a:lnTo>
                    <a:pt x="231" y="25"/>
                  </a:lnTo>
                  <a:lnTo>
                    <a:pt x="242" y="33"/>
                  </a:lnTo>
                  <a:lnTo>
                    <a:pt x="252" y="42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1162050" y="3776663"/>
              <a:ext cx="168275" cy="261937"/>
            </a:xfrm>
            <a:custGeom>
              <a:avLst/>
              <a:gdLst>
                <a:gd name="T0" fmla="*/ 89 w 214"/>
                <a:gd name="T1" fmla="*/ 9 h 329"/>
                <a:gd name="T2" fmla="*/ 66 w 214"/>
                <a:gd name="T3" fmla="*/ 24 h 329"/>
                <a:gd name="T4" fmla="*/ 53 w 214"/>
                <a:gd name="T5" fmla="*/ 40 h 329"/>
                <a:gd name="T6" fmla="*/ 48 w 214"/>
                <a:gd name="T7" fmla="*/ 53 h 329"/>
                <a:gd name="T8" fmla="*/ 46 w 214"/>
                <a:gd name="T9" fmla="*/ 70 h 329"/>
                <a:gd name="T10" fmla="*/ 65 w 214"/>
                <a:gd name="T11" fmla="*/ 85 h 329"/>
                <a:gd name="T12" fmla="*/ 85 w 214"/>
                <a:gd name="T13" fmla="*/ 96 h 329"/>
                <a:gd name="T14" fmla="*/ 108 w 214"/>
                <a:gd name="T15" fmla="*/ 104 h 329"/>
                <a:gd name="T16" fmla="*/ 133 w 214"/>
                <a:gd name="T17" fmla="*/ 110 h 329"/>
                <a:gd name="T18" fmla="*/ 155 w 214"/>
                <a:gd name="T19" fmla="*/ 117 h 329"/>
                <a:gd name="T20" fmla="*/ 176 w 214"/>
                <a:gd name="T21" fmla="*/ 128 h 329"/>
                <a:gd name="T22" fmla="*/ 195 w 214"/>
                <a:gd name="T23" fmla="*/ 144 h 329"/>
                <a:gd name="T24" fmla="*/ 208 w 214"/>
                <a:gd name="T25" fmla="*/ 166 h 329"/>
                <a:gd name="T26" fmla="*/ 214 w 214"/>
                <a:gd name="T27" fmla="*/ 214 h 329"/>
                <a:gd name="T28" fmla="*/ 205 w 214"/>
                <a:gd name="T29" fmla="*/ 267 h 329"/>
                <a:gd name="T30" fmla="*/ 189 w 214"/>
                <a:gd name="T31" fmla="*/ 310 h 329"/>
                <a:gd name="T32" fmla="*/ 180 w 214"/>
                <a:gd name="T33" fmla="*/ 329 h 329"/>
                <a:gd name="T34" fmla="*/ 174 w 214"/>
                <a:gd name="T35" fmla="*/ 314 h 329"/>
                <a:gd name="T36" fmla="*/ 171 w 214"/>
                <a:gd name="T37" fmla="*/ 299 h 329"/>
                <a:gd name="T38" fmla="*/ 171 w 214"/>
                <a:gd name="T39" fmla="*/ 284 h 329"/>
                <a:gd name="T40" fmla="*/ 172 w 214"/>
                <a:gd name="T41" fmla="*/ 267 h 329"/>
                <a:gd name="T42" fmla="*/ 182 w 214"/>
                <a:gd name="T43" fmla="*/ 246 h 329"/>
                <a:gd name="T44" fmla="*/ 191 w 214"/>
                <a:gd name="T45" fmla="*/ 225 h 329"/>
                <a:gd name="T46" fmla="*/ 197 w 214"/>
                <a:gd name="T47" fmla="*/ 202 h 329"/>
                <a:gd name="T48" fmla="*/ 189 w 214"/>
                <a:gd name="T49" fmla="*/ 180 h 329"/>
                <a:gd name="T50" fmla="*/ 176 w 214"/>
                <a:gd name="T51" fmla="*/ 161 h 329"/>
                <a:gd name="T52" fmla="*/ 159 w 214"/>
                <a:gd name="T53" fmla="*/ 147 h 329"/>
                <a:gd name="T54" fmla="*/ 138 w 214"/>
                <a:gd name="T55" fmla="*/ 138 h 329"/>
                <a:gd name="T56" fmla="*/ 118 w 214"/>
                <a:gd name="T57" fmla="*/ 132 h 329"/>
                <a:gd name="T58" fmla="*/ 95 w 214"/>
                <a:gd name="T59" fmla="*/ 128 h 329"/>
                <a:gd name="T60" fmla="*/ 72 w 214"/>
                <a:gd name="T61" fmla="*/ 127 h 329"/>
                <a:gd name="T62" fmla="*/ 49 w 214"/>
                <a:gd name="T63" fmla="*/ 123 h 329"/>
                <a:gd name="T64" fmla="*/ 27 w 214"/>
                <a:gd name="T65" fmla="*/ 121 h 329"/>
                <a:gd name="T66" fmla="*/ 19 w 214"/>
                <a:gd name="T67" fmla="*/ 117 h 329"/>
                <a:gd name="T68" fmla="*/ 14 w 214"/>
                <a:gd name="T69" fmla="*/ 111 h 329"/>
                <a:gd name="T70" fmla="*/ 8 w 214"/>
                <a:gd name="T71" fmla="*/ 104 h 329"/>
                <a:gd name="T72" fmla="*/ 2 w 214"/>
                <a:gd name="T73" fmla="*/ 98 h 329"/>
                <a:gd name="T74" fmla="*/ 0 w 214"/>
                <a:gd name="T75" fmla="*/ 76 h 329"/>
                <a:gd name="T76" fmla="*/ 8 w 214"/>
                <a:gd name="T77" fmla="*/ 57 h 329"/>
                <a:gd name="T78" fmla="*/ 19 w 214"/>
                <a:gd name="T79" fmla="*/ 40 h 329"/>
                <a:gd name="T80" fmla="*/ 31 w 214"/>
                <a:gd name="T81" fmla="*/ 23 h 329"/>
                <a:gd name="T82" fmla="*/ 36 w 214"/>
                <a:gd name="T83" fmla="*/ 17 h 329"/>
                <a:gd name="T84" fmla="*/ 44 w 214"/>
                <a:gd name="T85" fmla="*/ 11 h 329"/>
                <a:gd name="T86" fmla="*/ 51 w 214"/>
                <a:gd name="T87" fmla="*/ 7 h 329"/>
                <a:gd name="T88" fmla="*/ 61 w 214"/>
                <a:gd name="T89" fmla="*/ 4 h 329"/>
                <a:gd name="T90" fmla="*/ 68 w 214"/>
                <a:gd name="T91" fmla="*/ 2 h 329"/>
                <a:gd name="T92" fmla="*/ 76 w 214"/>
                <a:gd name="T93" fmla="*/ 0 h 329"/>
                <a:gd name="T94" fmla="*/ 84 w 214"/>
                <a:gd name="T95" fmla="*/ 4 h 329"/>
                <a:gd name="T96" fmla="*/ 89 w 214"/>
                <a:gd name="T97" fmla="*/ 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14" h="329">
                  <a:moveTo>
                    <a:pt x="89" y="9"/>
                  </a:moveTo>
                  <a:lnTo>
                    <a:pt x="66" y="24"/>
                  </a:lnTo>
                  <a:lnTo>
                    <a:pt x="53" y="40"/>
                  </a:lnTo>
                  <a:lnTo>
                    <a:pt x="48" y="53"/>
                  </a:lnTo>
                  <a:lnTo>
                    <a:pt x="46" y="70"/>
                  </a:lnTo>
                  <a:lnTo>
                    <a:pt x="65" y="85"/>
                  </a:lnTo>
                  <a:lnTo>
                    <a:pt x="85" y="96"/>
                  </a:lnTo>
                  <a:lnTo>
                    <a:pt x="108" y="104"/>
                  </a:lnTo>
                  <a:lnTo>
                    <a:pt x="133" y="110"/>
                  </a:lnTo>
                  <a:lnTo>
                    <a:pt x="155" y="117"/>
                  </a:lnTo>
                  <a:lnTo>
                    <a:pt x="176" y="128"/>
                  </a:lnTo>
                  <a:lnTo>
                    <a:pt x="195" y="144"/>
                  </a:lnTo>
                  <a:lnTo>
                    <a:pt x="208" y="166"/>
                  </a:lnTo>
                  <a:lnTo>
                    <a:pt x="214" y="214"/>
                  </a:lnTo>
                  <a:lnTo>
                    <a:pt x="205" y="267"/>
                  </a:lnTo>
                  <a:lnTo>
                    <a:pt x="189" y="310"/>
                  </a:lnTo>
                  <a:lnTo>
                    <a:pt x="180" y="329"/>
                  </a:lnTo>
                  <a:lnTo>
                    <a:pt x="174" y="314"/>
                  </a:lnTo>
                  <a:lnTo>
                    <a:pt x="171" y="299"/>
                  </a:lnTo>
                  <a:lnTo>
                    <a:pt x="171" y="284"/>
                  </a:lnTo>
                  <a:lnTo>
                    <a:pt x="172" y="267"/>
                  </a:lnTo>
                  <a:lnTo>
                    <a:pt x="182" y="246"/>
                  </a:lnTo>
                  <a:lnTo>
                    <a:pt x="191" y="225"/>
                  </a:lnTo>
                  <a:lnTo>
                    <a:pt x="197" y="202"/>
                  </a:lnTo>
                  <a:lnTo>
                    <a:pt x="189" y="180"/>
                  </a:lnTo>
                  <a:lnTo>
                    <a:pt x="176" y="161"/>
                  </a:lnTo>
                  <a:lnTo>
                    <a:pt x="159" y="147"/>
                  </a:lnTo>
                  <a:lnTo>
                    <a:pt x="138" y="138"/>
                  </a:lnTo>
                  <a:lnTo>
                    <a:pt x="118" y="132"/>
                  </a:lnTo>
                  <a:lnTo>
                    <a:pt x="95" y="128"/>
                  </a:lnTo>
                  <a:lnTo>
                    <a:pt x="72" y="127"/>
                  </a:lnTo>
                  <a:lnTo>
                    <a:pt x="49" y="123"/>
                  </a:lnTo>
                  <a:lnTo>
                    <a:pt x="27" y="121"/>
                  </a:lnTo>
                  <a:lnTo>
                    <a:pt x="19" y="117"/>
                  </a:lnTo>
                  <a:lnTo>
                    <a:pt x="14" y="111"/>
                  </a:lnTo>
                  <a:lnTo>
                    <a:pt x="8" y="104"/>
                  </a:lnTo>
                  <a:lnTo>
                    <a:pt x="2" y="98"/>
                  </a:lnTo>
                  <a:lnTo>
                    <a:pt x="0" y="76"/>
                  </a:lnTo>
                  <a:lnTo>
                    <a:pt x="8" y="57"/>
                  </a:lnTo>
                  <a:lnTo>
                    <a:pt x="19" y="40"/>
                  </a:lnTo>
                  <a:lnTo>
                    <a:pt x="31" y="23"/>
                  </a:lnTo>
                  <a:lnTo>
                    <a:pt x="36" y="17"/>
                  </a:lnTo>
                  <a:lnTo>
                    <a:pt x="44" y="11"/>
                  </a:lnTo>
                  <a:lnTo>
                    <a:pt x="51" y="7"/>
                  </a:lnTo>
                  <a:lnTo>
                    <a:pt x="61" y="4"/>
                  </a:lnTo>
                  <a:lnTo>
                    <a:pt x="68" y="2"/>
                  </a:lnTo>
                  <a:lnTo>
                    <a:pt x="76" y="0"/>
                  </a:lnTo>
                  <a:lnTo>
                    <a:pt x="84" y="4"/>
                  </a:lnTo>
                  <a:lnTo>
                    <a:pt x="89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1252538" y="3806825"/>
              <a:ext cx="206375" cy="479425"/>
            </a:xfrm>
            <a:custGeom>
              <a:avLst/>
              <a:gdLst>
                <a:gd name="T0" fmla="*/ 134 w 259"/>
                <a:gd name="T1" fmla="*/ 72 h 603"/>
                <a:gd name="T2" fmla="*/ 162 w 259"/>
                <a:gd name="T3" fmla="*/ 96 h 603"/>
                <a:gd name="T4" fmla="*/ 183 w 259"/>
                <a:gd name="T5" fmla="*/ 126 h 603"/>
                <a:gd name="T6" fmla="*/ 189 w 259"/>
                <a:gd name="T7" fmla="*/ 161 h 603"/>
                <a:gd name="T8" fmla="*/ 177 w 259"/>
                <a:gd name="T9" fmla="*/ 204 h 603"/>
                <a:gd name="T10" fmla="*/ 162 w 259"/>
                <a:gd name="T11" fmla="*/ 253 h 603"/>
                <a:gd name="T12" fmla="*/ 179 w 259"/>
                <a:gd name="T13" fmla="*/ 295 h 603"/>
                <a:gd name="T14" fmla="*/ 208 w 259"/>
                <a:gd name="T15" fmla="*/ 333 h 603"/>
                <a:gd name="T16" fmla="*/ 219 w 259"/>
                <a:gd name="T17" fmla="*/ 382 h 603"/>
                <a:gd name="T18" fmla="*/ 215 w 259"/>
                <a:gd name="T19" fmla="*/ 444 h 603"/>
                <a:gd name="T20" fmla="*/ 217 w 259"/>
                <a:gd name="T21" fmla="*/ 503 h 603"/>
                <a:gd name="T22" fmla="*/ 238 w 259"/>
                <a:gd name="T23" fmla="*/ 560 h 603"/>
                <a:gd name="T24" fmla="*/ 259 w 259"/>
                <a:gd name="T25" fmla="*/ 592 h 603"/>
                <a:gd name="T26" fmla="*/ 255 w 259"/>
                <a:gd name="T27" fmla="*/ 603 h 603"/>
                <a:gd name="T28" fmla="*/ 232 w 259"/>
                <a:gd name="T29" fmla="*/ 596 h 603"/>
                <a:gd name="T30" fmla="*/ 210 w 259"/>
                <a:gd name="T31" fmla="*/ 569 h 603"/>
                <a:gd name="T32" fmla="*/ 185 w 259"/>
                <a:gd name="T33" fmla="*/ 520 h 603"/>
                <a:gd name="T34" fmla="*/ 185 w 259"/>
                <a:gd name="T35" fmla="*/ 450 h 603"/>
                <a:gd name="T36" fmla="*/ 194 w 259"/>
                <a:gd name="T37" fmla="*/ 380 h 603"/>
                <a:gd name="T38" fmla="*/ 174 w 259"/>
                <a:gd name="T39" fmla="*/ 318 h 603"/>
                <a:gd name="T40" fmla="*/ 138 w 259"/>
                <a:gd name="T41" fmla="*/ 266 h 603"/>
                <a:gd name="T42" fmla="*/ 147 w 259"/>
                <a:gd name="T43" fmla="*/ 219 h 603"/>
                <a:gd name="T44" fmla="*/ 157 w 259"/>
                <a:gd name="T45" fmla="*/ 172 h 603"/>
                <a:gd name="T46" fmla="*/ 147 w 259"/>
                <a:gd name="T47" fmla="*/ 125 h 603"/>
                <a:gd name="T48" fmla="*/ 109 w 259"/>
                <a:gd name="T49" fmla="*/ 90 h 603"/>
                <a:gd name="T50" fmla="*/ 70 w 259"/>
                <a:gd name="T51" fmla="*/ 72 h 603"/>
                <a:gd name="T52" fmla="*/ 32 w 259"/>
                <a:gd name="T53" fmla="*/ 53 h 603"/>
                <a:gd name="T54" fmla="*/ 5 w 259"/>
                <a:gd name="T55" fmla="*/ 22 h 603"/>
                <a:gd name="T56" fmla="*/ 13 w 259"/>
                <a:gd name="T57" fmla="*/ 13 h 603"/>
                <a:gd name="T58" fmla="*/ 43 w 259"/>
                <a:gd name="T59" fmla="*/ 30 h 603"/>
                <a:gd name="T60" fmla="*/ 75 w 259"/>
                <a:gd name="T61" fmla="*/ 41 h 603"/>
                <a:gd name="T62" fmla="*/ 106 w 259"/>
                <a:gd name="T63" fmla="*/ 5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9" h="603">
                  <a:moveTo>
                    <a:pt x="119" y="60"/>
                  </a:moveTo>
                  <a:lnTo>
                    <a:pt x="134" y="72"/>
                  </a:lnTo>
                  <a:lnTo>
                    <a:pt x="149" y="83"/>
                  </a:lnTo>
                  <a:lnTo>
                    <a:pt x="162" y="96"/>
                  </a:lnTo>
                  <a:lnTo>
                    <a:pt x="174" y="111"/>
                  </a:lnTo>
                  <a:lnTo>
                    <a:pt x="183" y="126"/>
                  </a:lnTo>
                  <a:lnTo>
                    <a:pt x="187" y="143"/>
                  </a:lnTo>
                  <a:lnTo>
                    <a:pt x="189" y="161"/>
                  </a:lnTo>
                  <a:lnTo>
                    <a:pt x="185" y="179"/>
                  </a:lnTo>
                  <a:lnTo>
                    <a:pt x="177" y="204"/>
                  </a:lnTo>
                  <a:lnTo>
                    <a:pt x="168" y="229"/>
                  </a:lnTo>
                  <a:lnTo>
                    <a:pt x="162" y="253"/>
                  </a:lnTo>
                  <a:lnTo>
                    <a:pt x="162" y="280"/>
                  </a:lnTo>
                  <a:lnTo>
                    <a:pt x="179" y="295"/>
                  </a:lnTo>
                  <a:lnTo>
                    <a:pt x="194" y="312"/>
                  </a:lnTo>
                  <a:lnTo>
                    <a:pt x="208" y="333"/>
                  </a:lnTo>
                  <a:lnTo>
                    <a:pt x="217" y="352"/>
                  </a:lnTo>
                  <a:lnTo>
                    <a:pt x="219" y="382"/>
                  </a:lnTo>
                  <a:lnTo>
                    <a:pt x="217" y="412"/>
                  </a:lnTo>
                  <a:lnTo>
                    <a:pt x="215" y="444"/>
                  </a:lnTo>
                  <a:lnTo>
                    <a:pt x="215" y="475"/>
                  </a:lnTo>
                  <a:lnTo>
                    <a:pt x="217" y="503"/>
                  </a:lnTo>
                  <a:lnTo>
                    <a:pt x="225" y="531"/>
                  </a:lnTo>
                  <a:lnTo>
                    <a:pt x="238" y="560"/>
                  </a:lnTo>
                  <a:lnTo>
                    <a:pt x="259" y="586"/>
                  </a:lnTo>
                  <a:lnTo>
                    <a:pt x="259" y="592"/>
                  </a:lnTo>
                  <a:lnTo>
                    <a:pt x="259" y="600"/>
                  </a:lnTo>
                  <a:lnTo>
                    <a:pt x="255" y="603"/>
                  </a:lnTo>
                  <a:lnTo>
                    <a:pt x="249" y="603"/>
                  </a:lnTo>
                  <a:lnTo>
                    <a:pt x="232" y="596"/>
                  </a:lnTo>
                  <a:lnTo>
                    <a:pt x="221" y="584"/>
                  </a:lnTo>
                  <a:lnTo>
                    <a:pt x="210" y="569"/>
                  </a:lnTo>
                  <a:lnTo>
                    <a:pt x="200" y="554"/>
                  </a:lnTo>
                  <a:lnTo>
                    <a:pt x="185" y="520"/>
                  </a:lnTo>
                  <a:lnTo>
                    <a:pt x="181" y="484"/>
                  </a:lnTo>
                  <a:lnTo>
                    <a:pt x="185" y="450"/>
                  </a:lnTo>
                  <a:lnTo>
                    <a:pt x="191" y="414"/>
                  </a:lnTo>
                  <a:lnTo>
                    <a:pt x="194" y="380"/>
                  </a:lnTo>
                  <a:lnTo>
                    <a:pt x="189" y="348"/>
                  </a:lnTo>
                  <a:lnTo>
                    <a:pt x="174" y="318"/>
                  </a:lnTo>
                  <a:lnTo>
                    <a:pt x="141" y="291"/>
                  </a:lnTo>
                  <a:lnTo>
                    <a:pt x="138" y="266"/>
                  </a:lnTo>
                  <a:lnTo>
                    <a:pt x="141" y="242"/>
                  </a:lnTo>
                  <a:lnTo>
                    <a:pt x="147" y="219"/>
                  </a:lnTo>
                  <a:lnTo>
                    <a:pt x="153" y="195"/>
                  </a:lnTo>
                  <a:lnTo>
                    <a:pt x="157" y="172"/>
                  </a:lnTo>
                  <a:lnTo>
                    <a:pt x="155" y="149"/>
                  </a:lnTo>
                  <a:lnTo>
                    <a:pt x="147" y="125"/>
                  </a:lnTo>
                  <a:lnTo>
                    <a:pt x="128" y="100"/>
                  </a:lnTo>
                  <a:lnTo>
                    <a:pt x="109" y="90"/>
                  </a:lnTo>
                  <a:lnTo>
                    <a:pt x="90" y="81"/>
                  </a:lnTo>
                  <a:lnTo>
                    <a:pt x="70" y="72"/>
                  </a:lnTo>
                  <a:lnTo>
                    <a:pt x="51" y="64"/>
                  </a:lnTo>
                  <a:lnTo>
                    <a:pt x="32" y="53"/>
                  </a:lnTo>
                  <a:lnTo>
                    <a:pt x="17" y="39"/>
                  </a:lnTo>
                  <a:lnTo>
                    <a:pt x="5" y="22"/>
                  </a:lnTo>
                  <a:lnTo>
                    <a:pt x="0" y="0"/>
                  </a:lnTo>
                  <a:lnTo>
                    <a:pt x="13" y="13"/>
                  </a:lnTo>
                  <a:lnTo>
                    <a:pt x="26" y="22"/>
                  </a:lnTo>
                  <a:lnTo>
                    <a:pt x="43" y="30"/>
                  </a:lnTo>
                  <a:lnTo>
                    <a:pt x="58" y="36"/>
                  </a:lnTo>
                  <a:lnTo>
                    <a:pt x="75" y="41"/>
                  </a:lnTo>
                  <a:lnTo>
                    <a:pt x="90" y="47"/>
                  </a:lnTo>
                  <a:lnTo>
                    <a:pt x="106" y="53"/>
                  </a:lnTo>
                  <a:lnTo>
                    <a:pt x="119" y="6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50800" y="3811588"/>
              <a:ext cx="96838" cy="55562"/>
            </a:xfrm>
            <a:custGeom>
              <a:avLst/>
              <a:gdLst>
                <a:gd name="T0" fmla="*/ 121 w 123"/>
                <a:gd name="T1" fmla="*/ 14 h 70"/>
                <a:gd name="T2" fmla="*/ 123 w 123"/>
                <a:gd name="T3" fmla="*/ 25 h 70"/>
                <a:gd name="T4" fmla="*/ 123 w 123"/>
                <a:gd name="T5" fmla="*/ 38 h 70"/>
                <a:gd name="T6" fmla="*/ 121 w 123"/>
                <a:gd name="T7" fmla="*/ 50 h 70"/>
                <a:gd name="T8" fmla="*/ 113 w 123"/>
                <a:gd name="T9" fmla="*/ 59 h 70"/>
                <a:gd name="T10" fmla="*/ 98 w 123"/>
                <a:gd name="T11" fmla="*/ 59 h 70"/>
                <a:gd name="T12" fmla="*/ 85 w 123"/>
                <a:gd name="T13" fmla="*/ 59 h 70"/>
                <a:gd name="T14" fmla="*/ 70 w 123"/>
                <a:gd name="T15" fmla="*/ 59 h 70"/>
                <a:gd name="T16" fmla="*/ 57 w 123"/>
                <a:gd name="T17" fmla="*/ 59 h 70"/>
                <a:gd name="T18" fmla="*/ 43 w 123"/>
                <a:gd name="T19" fmla="*/ 61 h 70"/>
                <a:gd name="T20" fmla="*/ 28 w 123"/>
                <a:gd name="T21" fmla="*/ 63 h 70"/>
                <a:gd name="T22" fmla="*/ 17 w 123"/>
                <a:gd name="T23" fmla="*/ 67 h 70"/>
                <a:gd name="T24" fmla="*/ 4 w 123"/>
                <a:gd name="T25" fmla="*/ 70 h 70"/>
                <a:gd name="T26" fmla="*/ 0 w 123"/>
                <a:gd name="T27" fmla="*/ 50 h 70"/>
                <a:gd name="T28" fmla="*/ 9 w 123"/>
                <a:gd name="T29" fmla="*/ 33 h 70"/>
                <a:gd name="T30" fmla="*/ 24 w 123"/>
                <a:gd name="T31" fmla="*/ 19 h 70"/>
                <a:gd name="T32" fmla="*/ 40 w 123"/>
                <a:gd name="T33" fmla="*/ 6 h 70"/>
                <a:gd name="T34" fmla="*/ 49 w 123"/>
                <a:gd name="T35" fmla="*/ 4 h 70"/>
                <a:gd name="T36" fmla="*/ 60 w 123"/>
                <a:gd name="T37" fmla="*/ 2 h 70"/>
                <a:gd name="T38" fmla="*/ 70 w 123"/>
                <a:gd name="T39" fmla="*/ 0 h 70"/>
                <a:gd name="T40" fmla="*/ 81 w 123"/>
                <a:gd name="T41" fmla="*/ 0 h 70"/>
                <a:gd name="T42" fmla="*/ 92 w 123"/>
                <a:gd name="T43" fmla="*/ 0 h 70"/>
                <a:gd name="T44" fmla="*/ 102 w 123"/>
                <a:gd name="T45" fmla="*/ 2 h 70"/>
                <a:gd name="T46" fmla="*/ 113 w 123"/>
                <a:gd name="T47" fmla="*/ 6 h 70"/>
                <a:gd name="T48" fmla="*/ 121 w 123"/>
                <a:gd name="T49" fmla="*/ 1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3" h="70">
                  <a:moveTo>
                    <a:pt x="121" y="14"/>
                  </a:moveTo>
                  <a:lnTo>
                    <a:pt x="123" y="25"/>
                  </a:lnTo>
                  <a:lnTo>
                    <a:pt x="123" y="38"/>
                  </a:lnTo>
                  <a:lnTo>
                    <a:pt x="121" y="50"/>
                  </a:lnTo>
                  <a:lnTo>
                    <a:pt x="113" y="59"/>
                  </a:lnTo>
                  <a:lnTo>
                    <a:pt x="98" y="59"/>
                  </a:lnTo>
                  <a:lnTo>
                    <a:pt x="85" y="59"/>
                  </a:lnTo>
                  <a:lnTo>
                    <a:pt x="70" y="59"/>
                  </a:lnTo>
                  <a:lnTo>
                    <a:pt x="57" y="59"/>
                  </a:lnTo>
                  <a:lnTo>
                    <a:pt x="43" y="61"/>
                  </a:lnTo>
                  <a:lnTo>
                    <a:pt x="28" y="63"/>
                  </a:lnTo>
                  <a:lnTo>
                    <a:pt x="17" y="67"/>
                  </a:lnTo>
                  <a:lnTo>
                    <a:pt x="4" y="70"/>
                  </a:lnTo>
                  <a:lnTo>
                    <a:pt x="0" y="50"/>
                  </a:lnTo>
                  <a:lnTo>
                    <a:pt x="9" y="33"/>
                  </a:lnTo>
                  <a:lnTo>
                    <a:pt x="24" y="19"/>
                  </a:lnTo>
                  <a:lnTo>
                    <a:pt x="40" y="6"/>
                  </a:lnTo>
                  <a:lnTo>
                    <a:pt x="49" y="4"/>
                  </a:lnTo>
                  <a:lnTo>
                    <a:pt x="60" y="2"/>
                  </a:lnTo>
                  <a:lnTo>
                    <a:pt x="70" y="0"/>
                  </a:lnTo>
                  <a:lnTo>
                    <a:pt x="81" y="0"/>
                  </a:lnTo>
                  <a:lnTo>
                    <a:pt x="92" y="0"/>
                  </a:lnTo>
                  <a:lnTo>
                    <a:pt x="102" y="2"/>
                  </a:lnTo>
                  <a:lnTo>
                    <a:pt x="113" y="6"/>
                  </a:lnTo>
                  <a:lnTo>
                    <a:pt x="121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255587" y="3813175"/>
              <a:ext cx="61913" cy="20637"/>
            </a:xfrm>
            <a:custGeom>
              <a:avLst/>
              <a:gdLst>
                <a:gd name="T0" fmla="*/ 53 w 77"/>
                <a:gd name="T1" fmla="*/ 0 h 27"/>
                <a:gd name="T2" fmla="*/ 55 w 77"/>
                <a:gd name="T3" fmla="*/ 0 h 27"/>
                <a:gd name="T4" fmla="*/ 62 w 77"/>
                <a:gd name="T5" fmla="*/ 4 h 27"/>
                <a:gd name="T6" fmla="*/ 70 w 77"/>
                <a:gd name="T7" fmla="*/ 6 h 27"/>
                <a:gd name="T8" fmla="*/ 74 w 77"/>
                <a:gd name="T9" fmla="*/ 10 h 27"/>
                <a:gd name="T10" fmla="*/ 77 w 77"/>
                <a:gd name="T11" fmla="*/ 23 h 27"/>
                <a:gd name="T12" fmla="*/ 2 w 77"/>
                <a:gd name="T13" fmla="*/ 27 h 27"/>
                <a:gd name="T14" fmla="*/ 0 w 77"/>
                <a:gd name="T15" fmla="*/ 23 h 27"/>
                <a:gd name="T16" fmla="*/ 0 w 77"/>
                <a:gd name="T17" fmla="*/ 19 h 27"/>
                <a:gd name="T18" fmla="*/ 0 w 77"/>
                <a:gd name="T19" fmla="*/ 15 h 27"/>
                <a:gd name="T20" fmla="*/ 6 w 77"/>
                <a:gd name="T21" fmla="*/ 13 h 27"/>
                <a:gd name="T22" fmla="*/ 11 w 77"/>
                <a:gd name="T23" fmla="*/ 10 h 27"/>
                <a:gd name="T24" fmla="*/ 21 w 77"/>
                <a:gd name="T25" fmla="*/ 6 h 27"/>
                <a:gd name="T26" fmla="*/ 36 w 77"/>
                <a:gd name="T27" fmla="*/ 4 h 27"/>
                <a:gd name="T28" fmla="*/ 53 w 77"/>
                <a:gd name="T2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7" h="27">
                  <a:moveTo>
                    <a:pt x="53" y="0"/>
                  </a:moveTo>
                  <a:lnTo>
                    <a:pt x="55" y="0"/>
                  </a:lnTo>
                  <a:lnTo>
                    <a:pt x="62" y="4"/>
                  </a:lnTo>
                  <a:lnTo>
                    <a:pt x="70" y="6"/>
                  </a:lnTo>
                  <a:lnTo>
                    <a:pt x="74" y="10"/>
                  </a:lnTo>
                  <a:lnTo>
                    <a:pt x="77" y="23"/>
                  </a:lnTo>
                  <a:lnTo>
                    <a:pt x="2" y="27"/>
                  </a:lnTo>
                  <a:lnTo>
                    <a:pt x="0" y="23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6" y="13"/>
                  </a:lnTo>
                  <a:lnTo>
                    <a:pt x="11" y="10"/>
                  </a:lnTo>
                  <a:lnTo>
                    <a:pt x="21" y="6"/>
                  </a:lnTo>
                  <a:lnTo>
                    <a:pt x="36" y="4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7F2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1458913" y="3822700"/>
              <a:ext cx="98425" cy="285750"/>
            </a:xfrm>
            <a:custGeom>
              <a:avLst/>
              <a:gdLst>
                <a:gd name="T0" fmla="*/ 49 w 125"/>
                <a:gd name="T1" fmla="*/ 65 h 360"/>
                <a:gd name="T2" fmla="*/ 55 w 125"/>
                <a:gd name="T3" fmla="*/ 86 h 360"/>
                <a:gd name="T4" fmla="*/ 60 w 125"/>
                <a:gd name="T5" fmla="*/ 106 h 360"/>
                <a:gd name="T6" fmla="*/ 66 w 125"/>
                <a:gd name="T7" fmla="*/ 125 h 360"/>
                <a:gd name="T8" fmla="*/ 72 w 125"/>
                <a:gd name="T9" fmla="*/ 146 h 360"/>
                <a:gd name="T10" fmla="*/ 79 w 125"/>
                <a:gd name="T11" fmla="*/ 165 h 360"/>
                <a:gd name="T12" fmla="*/ 89 w 125"/>
                <a:gd name="T13" fmla="*/ 184 h 360"/>
                <a:gd name="T14" fmla="*/ 100 w 125"/>
                <a:gd name="T15" fmla="*/ 201 h 360"/>
                <a:gd name="T16" fmla="*/ 113 w 125"/>
                <a:gd name="T17" fmla="*/ 218 h 360"/>
                <a:gd name="T18" fmla="*/ 123 w 125"/>
                <a:gd name="T19" fmla="*/ 252 h 360"/>
                <a:gd name="T20" fmla="*/ 125 w 125"/>
                <a:gd name="T21" fmla="*/ 290 h 360"/>
                <a:gd name="T22" fmla="*/ 115 w 125"/>
                <a:gd name="T23" fmla="*/ 328 h 360"/>
                <a:gd name="T24" fmla="*/ 100 w 125"/>
                <a:gd name="T25" fmla="*/ 360 h 360"/>
                <a:gd name="T26" fmla="*/ 94 w 125"/>
                <a:gd name="T27" fmla="*/ 358 h 360"/>
                <a:gd name="T28" fmla="*/ 91 w 125"/>
                <a:gd name="T29" fmla="*/ 351 h 360"/>
                <a:gd name="T30" fmla="*/ 87 w 125"/>
                <a:gd name="T31" fmla="*/ 345 h 360"/>
                <a:gd name="T32" fmla="*/ 83 w 125"/>
                <a:gd name="T33" fmla="*/ 337 h 360"/>
                <a:gd name="T34" fmla="*/ 91 w 125"/>
                <a:gd name="T35" fmla="*/ 301 h 360"/>
                <a:gd name="T36" fmla="*/ 89 w 125"/>
                <a:gd name="T37" fmla="*/ 267 h 360"/>
                <a:gd name="T38" fmla="*/ 77 w 125"/>
                <a:gd name="T39" fmla="*/ 237 h 360"/>
                <a:gd name="T40" fmla="*/ 64 w 125"/>
                <a:gd name="T41" fmla="*/ 209 h 360"/>
                <a:gd name="T42" fmla="*/ 47 w 125"/>
                <a:gd name="T43" fmla="*/ 178 h 360"/>
                <a:gd name="T44" fmla="*/ 34 w 125"/>
                <a:gd name="T45" fmla="*/ 148 h 360"/>
                <a:gd name="T46" fmla="*/ 26 w 125"/>
                <a:gd name="T47" fmla="*/ 116 h 360"/>
                <a:gd name="T48" fmla="*/ 26 w 125"/>
                <a:gd name="T49" fmla="*/ 80 h 360"/>
                <a:gd name="T50" fmla="*/ 15 w 125"/>
                <a:gd name="T51" fmla="*/ 57 h 360"/>
                <a:gd name="T52" fmla="*/ 5 w 125"/>
                <a:gd name="T53" fmla="*/ 27 h 360"/>
                <a:gd name="T54" fmla="*/ 0 w 125"/>
                <a:gd name="T55" fmla="*/ 4 h 360"/>
                <a:gd name="T56" fmla="*/ 2 w 125"/>
                <a:gd name="T57" fmla="*/ 0 h 360"/>
                <a:gd name="T58" fmla="*/ 49 w 125"/>
                <a:gd name="T59" fmla="*/ 65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5" h="360">
                  <a:moveTo>
                    <a:pt x="49" y="65"/>
                  </a:moveTo>
                  <a:lnTo>
                    <a:pt x="55" y="86"/>
                  </a:lnTo>
                  <a:lnTo>
                    <a:pt x="60" y="106"/>
                  </a:lnTo>
                  <a:lnTo>
                    <a:pt x="66" y="125"/>
                  </a:lnTo>
                  <a:lnTo>
                    <a:pt x="72" y="146"/>
                  </a:lnTo>
                  <a:lnTo>
                    <a:pt x="79" y="165"/>
                  </a:lnTo>
                  <a:lnTo>
                    <a:pt x="89" y="184"/>
                  </a:lnTo>
                  <a:lnTo>
                    <a:pt x="100" y="201"/>
                  </a:lnTo>
                  <a:lnTo>
                    <a:pt x="113" y="218"/>
                  </a:lnTo>
                  <a:lnTo>
                    <a:pt x="123" y="252"/>
                  </a:lnTo>
                  <a:lnTo>
                    <a:pt x="125" y="290"/>
                  </a:lnTo>
                  <a:lnTo>
                    <a:pt x="115" y="328"/>
                  </a:lnTo>
                  <a:lnTo>
                    <a:pt x="100" y="360"/>
                  </a:lnTo>
                  <a:lnTo>
                    <a:pt x="94" y="358"/>
                  </a:lnTo>
                  <a:lnTo>
                    <a:pt x="91" y="351"/>
                  </a:lnTo>
                  <a:lnTo>
                    <a:pt x="87" y="345"/>
                  </a:lnTo>
                  <a:lnTo>
                    <a:pt x="83" y="337"/>
                  </a:lnTo>
                  <a:lnTo>
                    <a:pt x="91" y="301"/>
                  </a:lnTo>
                  <a:lnTo>
                    <a:pt x="89" y="267"/>
                  </a:lnTo>
                  <a:lnTo>
                    <a:pt x="77" y="237"/>
                  </a:lnTo>
                  <a:lnTo>
                    <a:pt x="64" y="209"/>
                  </a:lnTo>
                  <a:lnTo>
                    <a:pt x="47" y="178"/>
                  </a:lnTo>
                  <a:lnTo>
                    <a:pt x="34" y="148"/>
                  </a:lnTo>
                  <a:lnTo>
                    <a:pt x="26" y="116"/>
                  </a:lnTo>
                  <a:lnTo>
                    <a:pt x="26" y="80"/>
                  </a:lnTo>
                  <a:lnTo>
                    <a:pt x="15" y="57"/>
                  </a:lnTo>
                  <a:lnTo>
                    <a:pt x="5" y="27"/>
                  </a:lnTo>
                  <a:lnTo>
                    <a:pt x="0" y="4"/>
                  </a:lnTo>
                  <a:lnTo>
                    <a:pt x="2" y="0"/>
                  </a:lnTo>
                  <a:lnTo>
                    <a:pt x="49" y="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71437" y="3825875"/>
              <a:ext cx="60325" cy="22225"/>
            </a:xfrm>
            <a:custGeom>
              <a:avLst/>
              <a:gdLst>
                <a:gd name="T0" fmla="*/ 74 w 76"/>
                <a:gd name="T1" fmla="*/ 2 h 29"/>
                <a:gd name="T2" fmla="*/ 76 w 76"/>
                <a:gd name="T3" fmla="*/ 25 h 29"/>
                <a:gd name="T4" fmla="*/ 0 w 76"/>
                <a:gd name="T5" fmla="*/ 29 h 29"/>
                <a:gd name="T6" fmla="*/ 2 w 76"/>
                <a:gd name="T7" fmla="*/ 23 h 29"/>
                <a:gd name="T8" fmla="*/ 8 w 76"/>
                <a:gd name="T9" fmla="*/ 15 h 29"/>
                <a:gd name="T10" fmla="*/ 17 w 76"/>
                <a:gd name="T11" fmla="*/ 12 h 29"/>
                <a:gd name="T12" fmla="*/ 29 w 76"/>
                <a:gd name="T13" fmla="*/ 6 h 29"/>
                <a:gd name="T14" fmla="*/ 42 w 76"/>
                <a:gd name="T15" fmla="*/ 2 h 29"/>
                <a:gd name="T16" fmla="*/ 55 w 76"/>
                <a:gd name="T17" fmla="*/ 0 h 29"/>
                <a:gd name="T18" fmla="*/ 65 w 76"/>
                <a:gd name="T19" fmla="*/ 0 h 29"/>
                <a:gd name="T20" fmla="*/ 74 w 76"/>
                <a:gd name="T21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29">
                  <a:moveTo>
                    <a:pt x="74" y="2"/>
                  </a:moveTo>
                  <a:lnTo>
                    <a:pt x="76" y="25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8" y="15"/>
                  </a:lnTo>
                  <a:lnTo>
                    <a:pt x="17" y="12"/>
                  </a:lnTo>
                  <a:lnTo>
                    <a:pt x="29" y="6"/>
                  </a:lnTo>
                  <a:lnTo>
                    <a:pt x="42" y="2"/>
                  </a:lnTo>
                  <a:lnTo>
                    <a:pt x="55" y="0"/>
                  </a:lnTo>
                  <a:lnTo>
                    <a:pt x="65" y="0"/>
                  </a:lnTo>
                  <a:lnTo>
                    <a:pt x="74" y="2"/>
                  </a:lnTo>
                  <a:close/>
                </a:path>
              </a:pathLst>
            </a:custGeom>
            <a:solidFill>
              <a:srgbClr val="7F2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201612" y="3883025"/>
              <a:ext cx="52388" cy="136525"/>
            </a:xfrm>
            <a:custGeom>
              <a:avLst/>
              <a:gdLst>
                <a:gd name="T0" fmla="*/ 30 w 64"/>
                <a:gd name="T1" fmla="*/ 82 h 172"/>
                <a:gd name="T2" fmla="*/ 38 w 64"/>
                <a:gd name="T3" fmla="*/ 102 h 172"/>
                <a:gd name="T4" fmla="*/ 47 w 64"/>
                <a:gd name="T5" fmla="*/ 123 h 172"/>
                <a:gd name="T6" fmla="*/ 57 w 64"/>
                <a:gd name="T7" fmla="*/ 144 h 172"/>
                <a:gd name="T8" fmla="*/ 64 w 64"/>
                <a:gd name="T9" fmla="*/ 165 h 172"/>
                <a:gd name="T10" fmla="*/ 58 w 64"/>
                <a:gd name="T11" fmla="*/ 169 h 172"/>
                <a:gd name="T12" fmla="*/ 57 w 64"/>
                <a:gd name="T13" fmla="*/ 170 h 172"/>
                <a:gd name="T14" fmla="*/ 53 w 64"/>
                <a:gd name="T15" fmla="*/ 172 h 172"/>
                <a:gd name="T16" fmla="*/ 47 w 64"/>
                <a:gd name="T17" fmla="*/ 172 h 172"/>
                <a:gd name="T18" fmla="*/ 36 w 64"/>
                <a:gd name="T19" fmla="*/ 153 h 172"/>
                <a:gd name="T20" fmla="*/ 24 w 64"/>
                <a:gd name="T21" fmla="*/ 135 h 172"/>
                <a:gd name="T22" fmla="*/ 15 w 64"/>
                <a:gd name="T23" fmla="*/ 114 h 172"/>
                <a:gd name="T24" fmla="*/ 7 w 64"/>
                <a:gd name="T25" fmla="*/ 91 h 172"/>
                <a:gd name="T26" fmla="*/ 2 w 64"/>
                <a:gd name="T27" fmla="*/ 70 h 172"/>
                <a:gd name="T28" fmla="*/ 0 w 64"/>
                <a:gd name="T29" fmla="*/ 47 h 172"/>
                <a:gd name="T30" fmla="*/ 0 w 64"/>
                <a:gd name="T31" fmla="*/ 25 h 172"/>
                <a:gd name="T32" fmla="*/ 4 w 64"/>
                <a:gd name="T33" fmla="*/ 0 h 172"/>
                <a:gd name="T34" fmla="*/ 13 w 64"/>
                <a:gd name="T35" fmla="*/ 27 h 172"/>
                <a:gd name="T36" fmla="*/ 21 w 64"/>
                <a:gd name="T37" fmla="*/ 46 h 172"/>
                <a:gd name="T38" fmla="*/ 24 w 64"/>
                <a:gd name="T39" fmla="*/ 63 h 172"/>
                <a:gd name="T40" fmla="*/ 30 w 64"/>
                <a:gd name="T41" fmla="*/ 8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" h="172">
                  <a:moveTo>
                    <a:pt x="30" y="82"/>
                  </a:moveTo>
                  <a:lnTo>
                    <a:pt x="38" y="102"/>
                  </a:lnTo>
                  <a:lnTo>
                    <a:pt x="47" y="123"/>
                  </a:lnTo>
                  <a:lnTo>
                    <a:pt x="57" y="144"/>
                  </a:lnTo>
                  <a:lnTo>
                    <a:pt x="64" y="165"/>
                  </a:lnTo>
                  <a:lnTo>
                    <a:pt x="58" y="169"/>
                  </a:lnTo>
                  <a:lnTo>
                    <a:pt x="57" y="170"/>
                  </a:lnTo>
                  <a:lnTo>
                    <a:pt x="53" y="172"/>
                  </a:lnTo>
                  <a:lnTo>
                    <a:pt x="47" y="172"/>
                  </a:lnTo>
                  <a:lnTo>
                    <a:pt x="36" y="153"/>
                  </a:lnTo>
                  <a:lnTo>
                    <a:pt x="24" y="135"/>
                  </a:lnTo>
                  <a:lnTo>
                    <a:pt x="15" y="114"/>
                  </a:lnTo>
                  <a:lnTo>
                    <a:pt x="7" y="91"/>
                  </a:lnTo>
                  <a:lnTo>
                    <a:pt x="2" y="70"/>
                  </a:lnTo>
                  <a:lnTo>
                    <a:pt x="0" y="47"/>
                  </a:lnTo>
                  <a:lnTo>
                    <a:pt x="0" y="25"/>
                  </a:lnTo>
                  <a:lnTo>
                    <a:pt x="4" y="0"/>
                  </a:lnTo>
                  <a:lnTo>
                    <a:pt x="13" y="27"/>
                  </a:lnTo>
                  <a:lnTo>
                    <a:pt x="21" y="46"/>
                  </a:lnTo>
                  <a:lnTo>
                    <a:pt x="24" y="63"/>
                  </a:lnTo>
                  <a:lnTo>
                    <a:pt x="30" y="8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61912" y="3887788"/>
              <a:ext cx="95250" cy="42862"/>
            </a:xfrm>
            <a:custGeom>
              <a:avLst/>
              <a:gdLst>
                <a:gd name="T0" fmla="*/ 121 w 121"/>
                <a:gd name="T1" fmla="*/ 26 h 55"/>
                <a:gd name="T2" fmla="*/ 117 w 121"/>
                <a:gd name="T3" fmla="*/ 36 h 55"/>
                <a:gd name="T4" fmla="*/ 112 w 121"/>
                <a:gd name="T5" fmla="*/ 41 h 55"/>
                <a:gd name="T6" fmla="*/ 102 w 121"/>
                <a:gd name="T7" fmla="*/ 45 h 55"/>
                <a:gd name="T8" fmla="*/ 95 w 121"/>
                <a:gd name="T9" fmla="*/ 49 h 55"/>
                <a:gd name="T10" fmla="*/ 61 w 121"/>
                <a:gd name="T11" fmla="*/ 47 h 55"/>
                <a:gd name="T12" fmla="*/ 55 w 121"/>
                <a:gd name="T13" fmla="*/ 45 h 55"/>
                <a:gd name="T14" fmla="*/ 51 w 121"/>
                <a:gd name="T15" fmla="*/ 41 h 55"/>
                <a:gd name="T16" fmla="*/ 45 w 121"/>
                <a:gd name="T17" fmla="*/ 38 h 55"/>
                <a:gd name="T18" fmla="*/ 42 w 121"/>
                <a:gd name="T19" fmla="*/ 32 h 55"/>
                <a:gd name="T20" fmla="*/ 30 w 121"/>
                <a:gd name="T21" fmla="*/ 36 h 55"/>
                <a:gd name="T22" fmla="*/ 21 w 121"/>
                <a:gd name="T23" fmla="*/ 45 h 55"/>
                <a:gd name="T24" fmla="*/ 13 w 121"/>
                <a:gd name="T25" fmla="*/ 55 h 55"/>
                <a:gd name="T26" fmla="*/ 0 w 121"/>
                <a:gd name="T27" fmla="*/ 53 h 55"/>
                <a:gd name="T28" fmla="*/ 0 w 121"/>
                <a:gd name="T29" fmla="*/ 40 h 55"/>
                <a:gd name="T30" fmla="*/ 8 w 121"/>
                <a:gd name="T31" fmla="*/ 26 h 55"/>
                <a:gd name="T32" fmla="*/ 21 w 121"/>
                <a:gd name="T33" fmla="*/ 17 h 55"/>
                <a:gd name="T34" fmla="*/ 32 w 121"/>
                <a:gd name="T35" fmla="*/ 11 h 55"/>
                <a:gd name="T36" fmla="*/ 44 w 121"/>
                <a:gd name="T37" fmla="*/ 6 h 55"/>
                <a:gd name="T38" fmla="*/ 55 w 121"/>
                <a:gd name="T39" fmla="*/ 2 h 55"/>
                <a:gd name="T40" fmla="*/ 68 w 121"/>
                <a:gd name="T41" fmla="*/ 0 h 55"/>
                <a:gd name="T42" fmla="*/ 79 w 121"/>
                <a:gd name="T43" fmla="*/ 2 h 55"/>
                <a:gd name="T44" fmla="*/ 93 w 121"/>
                <a:gd name="T45" fmla="*/ 4 h 55"/>
                <a:gd name="T46" fmla="*/ 104 w 121"/>
                <a:gd name="T47" fmla="*/ 9 h 55"/>
                <a:gd name="T48" fmla="*/ 114 w 121"/>
                <a:gd name="T49" fmla="*/ 17 h 55"/>
                <a:gd name="T50" fmla="*/ 121 w 121"/>
                <a:gd name="T51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1" h="55">
                  <a:moveTo>
                    <a:pt x="121" y="26"/>
                  </a:moveTo>
                  <a:lnTo>
                    <a:pt x="117" y="36"/>
                  </a:lnTo>
                  <a:lnTo>
                    <a:pt x="112" y="41"/>
                  </a:lnTo>
                  <a:lnTo>
                    <a:pt x="102" y="45"/>
                  </a:lnTo>
                  <a:lnTo>
                    <a:pt x="95" y="49"/>
                  </a:lnTo>
                  <a:lnTo>
                    <a:pt x="61" y="47"/>
                  </a:lnTo>
                  <a:lnTo>
                    <a:pt x="55" y="45"/>
                  </a:lnTo>
                  <a:lnTo>
                    <a:pt x="51" y="41"/>
                  </a:lnTo>
                  <a:lnTo>
                    <a:pt x="45" y="38"/>
                  </a:lnTo>
                  <a:lnTo>
                    <a:pt x="42" y="32"/>
                  </a:lnTo>
                  <a:lnTo>
                    <a:pt x="30" y="36"/>
                  </a:lnTo>
                  <a:lnTo>
                    <a:pt x="21" y="45"/>
                  </a:lnTo>
                  <a:lnTo>
                    <a:pt x="13" y="55"/>
                  </a:lnTo>
                  <a:lnTo>
                    <a:pt x="0" y="53"/>
                  </a:lnTo>
                  <a:lnTo>
                    <a:pt x="0" y="40"/>
                  </a:lnTo>
                  <a:lnTo>
                    <a:pt x="8" y="26"/>
                  </a:lnTo>
                  <a:lnTo>
                    <a:pt x="21" y="17"/>
                  </a:lnTo>
                  <a:lnTo>
                    <a:pt x="32" y="11"/>
                  </a:lnTo>
                  <a:lnTo>
                    <a:pt x="44" y="6"/>
                  </a:lnTo>
                  <a:lnTo>
                    <a:pt x="55" y="2"/>
                  </a:lnTo>
                  <a:lnTo>
                    <a:pt x="68" y="0"/>
                  </a:lnTo>
                  <a:lnTo>
                    <a:pt x="79" y="2"/>
                  </a:lnTo>
                  <a:lnTo>
                    <a:pt x="93" y="4"/>
                  </a:lnTo>
                  <a:lnTo>
                    <a:pt x="104" y="9"/>
                  </a:lnTo>
                  <a:lnTo>
                    <a:pt x="114" y="17"/>
                  </a:lnTo>
                  <a:lnTo>
                    <a:pt x="121" y="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-546100" y="3922713"/>
              <a:ext cx="34925" cy="55562"/>
            </a:xfrm>
            <a:custGeom>
              <a:avLst/>
              <a:gdLst>
                <a:gd name="T0" fmla="*/ 45 w 45"/>
                <a:gd name="T1" fmla="*/ 70 h 70"/>
                <a:gd name="T2" fmla="*/ 38 w 45"/>
                <a:gd name="T3" fmla="*/ 65 h 70"/>
                <a:gd name="T4" fmla="*/ 30 w 45"/>
                <a:gd name="T5" fmla="*/ 59 h 70"/>
                <a:gd name="T6" fmla="*/ 19 w 45"/>
                <a:gd name="T7" fmla="*/ 53 h 70"/>
                <a:gd name="T8" fmla="*/ 11 w 45"/>
                <a:gd name="T9" fmla="*/ 48 h 70"/>
                <a:gd name="T10" fmla="*/ 4 w 45"/>
                <a:gd name="T11" fmla="*/ 42 h 70"/>
                <a:gd name="T12" fmla="*/ 0 w 45"/>
                <a:gd name="T13" fmla="*/ 34 h 70"/>
                <a:gd name="T14" fmla="*/ 0 w 45"/>
                <a:gd name="T15" fmla="*/ 23 h 70"/>
                <a:gd name="T16" fmla="*/ 6 w 45"/>
                <a:gd name="T17" fmla="*/ 10 h 70"/>
                <a:gd name="T18" fmla="*/ 23 w 45"/>
                <a:gd name="T19" fmla="*/ 0 h 70"/>
                <a:gd name="T20" fmla="*/ 45 w 45"/>
                <a:gd name="T21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70">
                  <a:moveTo>
                    <a:pt x="45" y="70"/>
                  </a:moveTo>
                  <a:lnTo>
                    <a:pt x="38" y="65"/>
                  </a:lnTo>
                  <a:lnTo>
                    <a:pt x="30" y="59"/>
                  </a:lnTo>
                  <a:lnTo>
                    <a:pt x="19" y="53"/>
                  </a:lnTo>
                  <a:lnTo>
                    <a:pt x="11" y="48"/>
                  </a:lnTo>
                  <a:lnTo>
                    <a:pt x="4" y="42"/>
                  </a:lnTo>
                  <a:lnTo>
                    <a:pt x="0" y="34"/>
                  </a:lnTo>
                  <a:lnTo>
                    <a:pt x="0" y="23"/>
                  </a:lnTo>
                  <a:lnTo>
                    <a:pt x="6" y="10"/>
                  </a:lnTo>
                  <a:lnTo>
                    <a:pt x="23" y="0"/>
                  </a:lnTo>
                  <a:lnTo>
                    <a:pt x="45" y="70"/>
                  </a:lnTo>
                  <a:close/>
                </a:path>
              </a:pathLst>
            </a:custGeom>
            <a:solidFill>
              <a:srgbClr val="CCA5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-665163" y="3927475"/>
              <a:ext cx="36513" cy="131762"/>
            </a:xfrm>
            <a:custGeom>
              <a:avLst/>
              <a:gdLst>
                <a:gd name="T0" fmla="*/ 41 w 45"/>
                <a:gd name="T1" fmla="*/ 167 h 167"/>
                <a:gd name="T2" fmla="*/ 22 w 45"/>
                <a:gd name="T3" fmla="*/ 134 h 167"/>
                <a:gd name="T4" fmla="*/ 13 w 45"/>
                <a:gd name="T5" fmla="*/ 102 h 167"/>
                <a:gd name="T6" fmla="*/ 7 w 45"/>
                <a:gd name="T7" fmla="*/ 68 h 167"/>
                <a:gd name="T8" fmla="*/ 2 w 45"/>
                <a:gd name="T9" fmla="*/ 30 h 167"/>
                <a:gd name="T10" fmla="*/ 0 w 45"/>
                <a:gd name="T11" fmla="*/ 0 h 167"/>
                <a:gd name="T12" fmla="*/ 20 w 45"/>
                <a:gd name="T13" fmla="*/ 15 h 167"/>
                <a:gd name="T14" fmla="*/ 34 w 45"/>
                <a:gd name="T15" fmla="*/ 32 h 167"/>
                <a:gd name="T16" fmla="*/ 41 w 45"/>
                <a:gd name="T17" fmla="*/ 51 h 167"/>
                <a:gd name="T18" fmla="*/ 45 w 45"/>
                <a:gd name="T19" fmla="*/ 72 h 167"/>
                <a:gd name="T20" fmla="*/ 45 w 45"/>
                <a:gd name="T21" fmla="*/ 95 h 167"/>
                <a:gd name="T22" fmla="*/ 43 w 45"/>
                <a:gd name="T23" fmla="*/ 117 h 167"/>
                <a:gd name="T24" fmla="*/ 41 w 45"/>
                <a:gd name="T25" fmla="*/ 142 h 167"/>
                <a:gd name="T26" fmla="*/ 41 w 45"/>
                <a:gd name="T27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167">
                  <a:moveTo>
                    <a:pt x="41" y="167"/>
                  </a:moveTo>
                  <a:lnTo>
                    <a:pt x="22" y="134"/>
                  </a:lnTo>
                  <a:lnTo>
                    <a:pt x="13" y="102"/>
                  </a:lnTo>
                  <a:lnTo>
                    <a:pt x="7" y="68"/>
                  </a:lnTo>
                  <a:lnTo>
                    <a:pt x="2" y="30"/>
                  </a:lnTo>
                  <a:lnTo>
                    <a:pt x="0" y="0"/>
                  </a:lnTo>
                  <a:lnTo>
                    <a:pt x="20" y="15"/>
                  </a:lnTo>
                  <a:lnTo>
                    <a:pt x="34" y="32"/>
                  </a:lnTo>
                  <a:lnTo>
                    <a:pt x="41" y="51"/>
                  </a:lnTo>
                  <a:lnTo>
                    <a:pt x="45" y="72"/>
                  </a:lnTo>
                  <a:lnTo>
                    <a:pt x="45" y="95"/>
                  </a:lnTo>
                  <a:lnTo>
                    <a:pt x="43" y="117"/>
                  </a:lnTo>
                  <a:lnTo>
                    <a:pt x="41" y="142"/>
                  </a:lnTo>
                  <a:lnTo>
                    <a:pt x="41" y="167"/>
                  </a:lnTo>
                  <a:close/>
                </a:path>
              </a:pathLst>
            </a:custGeom>
            <a:solidFill>
              <a:srgbClr val="CCA5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1084263" y="3930650"/>
              <a:ext cx="158750" cy="155575"/>
            </a:xfrm>
            <a:custGeom>
              <a:avLst/>
              <a:gdLst>
                <a:gd name="T0" fmla="*/ 198 w 198"/>
                <a:gd name="T1" fmla="*/ 9 h 195"/>
                <a:gd name="T2" fmla="*/ 191 w 198"/>
                <a:gd name="T3" fmla="*/ 56 h 195"/>
                <a:gd name="T4" fmla="*/ 181 w 198"/>
                <a:gd name="T5" fmla="*/ 104 h 195"/>
                <a:gd name="T6" fmla="*/ 180 w 198"/>
                <a:gd name="T7" fmla="*/ 151 h 195"/>
                <a:gd name="T8" fmla="*/ 195 w 198"/>
                <a:gd name="T9" fmla="*/ 195 h 195"/>
                <a:gd name="T10" fmla="*/ 170 w 198"/>
                <a:gd name="T11" fmla="*/ 193 h 195"/>
                <a:gd name="T12" fmla="*/ 147 w 198"/>
                <a:gd name="T13" fmla="*/ 191 h 195"/>
                <a:gd name="T14" fmla="*/ 123 w 198"/>
                <a:gd name="T15" fmla="*/ 191 h 195"/>
                <a:gd name="T16" fmla="*/ 100 w 198"/>
                <a:gd name="T17" fmla="*/ 189 h 195"/>
                <a:gd name="T18" fmla="*/ 77 w 198"/>
                <a:gd name="T19" fmla="*/ 187 h 195"/>
                <a:gd name="T20" fmla="*/ 55 w 198"/>
                <a:gd name="T21" fmla="*/ 187 h 195"/>
                <a:gd name="T22" fmla="*/ 30 w 198"/>
                <a:gd name="T23" fmla="*/ 185 h 195"/>
                <a:gd name="T24" fmla="*/ 7 w 198"/>
                <a:gd name="T25" fmla="*/ 183 h 195"/>
                <a:gd name="T26" fmla="*/ 2 w 198"/>
                <a:gd name="T27" fmla="*/ 159 h 195"/>
                <a:gd name="T28" fmla="*/ 0 w 198"/>
                <a:gd name="T29" fmla="*/ 132 h 195"/>
                <a:gd name="T30" fmla="*/ 2 w 198"/>
                <a:gd name="T31" fmla="*/ 108 h 195"/>
                <a:gd name="T32" fmla="*/ 7 w 198"/>
                <a:gd name="T33" fmla="*/ 83 h 195"/>
                <a:gd name="T34" fmla="*/ 15 w 198"/>
                <a:gd name="T35" fmla="*/ 60 h 195"/>
                <a:gd name="T36" fmla="*/ 26 w 198"/>
                <a:gd name="T37" fmla="*/ 38 h 195"/>
                <a:gd name="T38" fmla="*/ 41 w 198"/>
                <a:gd name="T39" fmla="*/ 19 h 195"/>
                <a:gd name="T40" fmla="*/ 58 w 198"/>
                <a:gd name="T41" fmla="*/ 0 h 195"/>
                <a:gd name="T42" fmla="*/ 198 w 198"/>
                <a:gd name="T43" fmla="*/ 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8" h="195">
                  <a:moveTo>
                    <a:pt x="198" y="9"/>
                  </a:moveTo>
                  <a:lnTo>
                    <a:pt x="191" y="56"/>
                  </a:lnTo>
                  <a:lnTo>
                    <a:pt x="181" y="104"/>
                  </a:lnTo>
                  <a:lnTo>
                    <a:pt x="180" y="151"/>
                  </a:lnTo>
                  <a:lnTo>
                    <a:pt x="195" y="195"/>
                  </a:lnTo>
                  <a:lnTo>
                    <a:pt x="170" y="193"/>
                  </a:lnTo>
                  <a:lnTo>
                    <a:pt x="147" y="191"/>
                  </a:lnTo>
                  <a:lnTo>
                    <a:pt x="123" y="191"/>
                  </a:lnTo>
                  <a:lnTo>
                    <a:pt x="100" y="189"/>
                  </a:lnTo>
                  <a:lnTo>
                    <a:pt x="77" y="187"/>
                  </a:lnTo>
                  <a:lnTo>
                    <a:pt x="55" y="187"/>
                  </a:lnTo>
                  <a:lnTo>
                    <a:pt x="30" y="185"/>
                  </a:lnTo>
                  <a:lnTo>
                    <a:pt x="7" y="183"/>
                  </a:lnTo>
                  <a:lnTo>
                    <a:pt x="2" y="159"/>
                  </a:lnTo>
                  <a:lnTo>
                    <a:pt x="0" y="132"/>
                  </a:lnTo>
                  <a:lnTo>
                    <a:pt x="2" y="108"/>
                  </a:lnTo>
                  <a:lnTo>
                    <a:pt x="7" y="83"/>
                  </a:lnTo>
                  <a:lnTo>
                    <a:pt x="15" y="60"/>
                  </a:lnTo>
                  <a:lnTo>
                    <a:pt x="26" y="38"/>
                  </a:lnTo>
                  <a:lnTo>
                    <a:pt x="41" y="19"/>
                  </a:lnTo>
                  <a:lnTo>
                    <a:pt x="58" y="0"/>
                  </a:lnTo>
                  <a:lnTo>
                    <a:pt x="198" y="9"/>
                  </a:lnTo>
                  <a:close/>
                </a:path>
              </a:pathLst>
            </a:custGeom>
            <a:solidFill>
              <a:srgbClr val="E2BF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-736600" y="3973513"/>
              <a:ext cx="63500" cy="38100"/>
            </a:xfrm>
            <a:custGeom>
              <a:avLst/>
              <a:gdLst>
                <a:gd name="T0" fmla="*/ 66 w 79"/>
                <a:gd name="T1" fmla="*/ 17 h 47"/>
                <a:gd name="T2" fmla="*/ 66 w 79"/>
                <a:gd name="T3" fmla="*/ 32 h 47"/>
                <a:gd name="T4" fmla="*/ 79 w 79"/>
                <a:gd name="T5" fmla="*/ 43 h 47"/>
                <a:gd name="T6" fmla="*/ 79 w 79"/>
                <a:gd name="T7" fmla="*/ 47 h 47"/>
                <a:gd name="T8" fmla="*/ 70 w 79"/>
                <a:gd name="T9" fmla="*/ 45 h 47"/>
                <a:gd name="T10" fmla="*/ 53 w 79"/>
                <a:gd name="T11" fmla="*/ 38 h 47"/>
                <a:gd name="T12" fmla="*/ 36 w 79"/>
                <a:gd name="T13" fmla="*/ 28 h 47"/>
                <a:gd name="T14" fmla="*/ 17 w 79"/>
                <a:gd name="T15" fmla="*/ 19 h 47"/>
                <a:gd name="T16" fmla="*/ 4 w 79"/>
                <a:gd name="T17" fmla="*/ 11 h 47"/>
                <a:gd name="T18" fmla="*/ 0 w 79"/>
                <a:gd name="T19" fmla="*/ 9 h 47"/>
                <a:gd name="T20" fmla="*/ 7 w 79"/>
                <a:gd name="T21" fmla="*/ 3 h 47"/>
                <a:gd name="T22" fmla="*/ 15 w 79"/>
                <a:gd name="T23" fmla="*/ 2 h 47"/>
                <a:gd name="T24" fmla="*/ 24 w 79"/>
                <a:gd name="T25" fmla="*/ 0 h 47"/>
                <a:gd name="T26" fmla="*/ 34 w 79"/>
                <a:gd name="T27" fmla="*/ 0 h 47"/>
                <a:gd name="T28" fmla="*/ 43 w 79"/>
                <a:gd name="T29" fmla="*/ 2 h 47"/>
                <a:gd name="T30" fmla="*/ 53 w 79"/>
                <a:gd name="T31" fmla="*/ 5 h 47"/>
                <a:gd name="T32" fmla="*/ 60 w 79"/>
                <a:gd name="T33" fmla="*/ 11 h 47"/>
                <a:gd name="T34" fmla="*/ 66 w 79"/>
                <a:gd name="T35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" h="47">
                  <a:moveTo>
                    <a:pt x="66" y="17"/>
                  </a:moveTo>
                  <a:lnTo>
                    <a:pt x="66" y="32"/>
                  </a:lnTo>
                  <a:lnTo>
                    <a:pt x="79" y="43"/>
                  </a:lnTo>
                  <a:lnTo>
                    <a:pt x="79" y="47"/>
                  </a:lnTo>
                  <a:lnTo>
                    <a:pt x="70" y="45"/>
                  </a:lnTo>
                  <a:lnTo>
                    <a:pt x="53" y="38"/>
                  </a:lnTo>
                  <a:lnTo>
                    <a:pt x="36" y="28"/>
                  </a:lnTo>
                  <a:lnTo>
                    <a:pt x="17" y="19"/>
                  </a:lnTo>
                  <a:lnTo>
                    <a:pt x="4" y="11"/>
                  </a:lnTo>
                  <a:lnTo>
                    <a:pt x="0" y="9"/>
                  </a:lnTo>
                  <a:lnTo>
                    <a:pt x="7" y="3"/>
                  </a:lnTo>
                  <a:lnTo>
                    <a:pt x="15" y="2"/>
                  </a:lnTo>
                  <a:lnTo>
                    <a:pt x="24" y="0"/>
                  </a:lnTo>
                  <a:lnTo>
                    <a:pt x="34" y="0"/>
                  </a:lnTo>
                  <a:lnTo>
                    <a:pt x="43" y="2"/>
                  </a:lnTo>
                  <a:lnTo>
                    <a:pt x="53" y="5"/>
                  </a:lnTo>
                  <a:lnTo>
                    <a:pt x="60" y="11"/>
                  </a:lnTo>
                  <a:lnTo>
                    <a:pt x="66" y="17"/>
                  </a:lnTo>
                  <a:close/>
                </a:path>
              </a:pathLst>
            </a:custGeom>
            <a:solidFill>
              <a:srgbClr val="CCA5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>
              <a:off x="-512763" y="3983038"/>
              <a:ext cx="19050" cy="36512"/>
            </a:xfrm>
            <a:custGeom>
              <a:avLst/>
              <a:gdLst>
                <a:gd name="T0" fmla="*/ 19 w 22"/>
                <a:gd name="T1" fmla="*/ 43 h 45"/>
                <a:gd name="T2" fmla="*/ 22 w 22"/>
                <a:gd name="T3" fmla="*/ 45 h 45"/>
                <a:gd name="T4" fmla="*/ 15 w 22"/>
                <a:gd name="T5" fmla="*/ 40 h 45"/>
                <a:gd name="T6" fmla="*/ 3 w 22"/>
                <a:gd name="T7" fmla="*/ 32 h 45"/>
                <a:gd name="T8" fmla="*/ 0 w 22"/>
                <a:gd name="T9" fmla="*/ 28 h 45"/>
                <a:gd name="T10" fmla="*/ 1 w 22"/>
                <a:gd name="T11" fmla="*/ 21 h 45"/>
                <a:gd name="T12" fmla="*/ 3 w 22"/>
                <a:gd name="T13" fmla="*/ 13 h 45"/>
                <a:gd name="T14" fmla="*/ 5 w 22"/>
                <a:gd name="T15" fmla="*/ 8 h 45"/>
                <a:gd name="T16" fmla="*/ 1 w 22"/>
                <a:gd name="T17" fmla="*/ 0 h 45"/>
                <a:gd name="T18" fmla="*/ 7 w 22"/>
                <a:gd name="T19" fmla="*/ 9 h 45"/>
                <a:gd name="T20" fmla="*/ 13 w 22"/>
                <a:gd name="T21" fmla="*/ 19 h 45"/>
                <a:gd name="T22" fmla="*/ 17 w 22"/>
                <a:gd name="T23" fmla="*/ 32 h 45"/>
                <a:gd name="T24" fmla="*/ 19 w 22"/>
                <a:gd name="T25" fmla="*/ 4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45">
                  <a:moveTo>
                    <a:pt x="19" y="43"/>
                  </a:moveTo>
                  <a:lnTo>
                    <a:pt x="22" y="45"/>
                  </a:lnTo>
                  <a:lnTo>
                    <a:pt x="15" y="40"/>
                  </a:lnTo>
                  <a:lnTo>
                    <a:pt x="3" y="32"/>
                  </a:lnTo>
                  <a:lnTo>
                    <a:pt x="0" y="28"/>
                  </a:lnTo>
                  <a:lnTo>
                    <a:pt x="1" y="21"/>
                  </a:lnTo>
                  <a:lnTo>
                    <a:pt x="3" y="13"/>
                  </a:lnTo>
                  <a:lnTo>
                    <a:pt x="5" y="8"/>
                  </a:lnTo>
                  <a:lnTo>
                    <a:pt x="1" y="0"/>
                  </a:lnTo>
                  <a:lnTo>
                    <a:pt x="7" y="9"/>
                  </a:lnTo>
                  <a:lnTo>
                    <a:pt x="13" y="19"/>
                  </a:lnTo>
                  <a:lnTo>
                    <a:pt x="17" y="32"/>
                  </a:lnTo>
                  <a:lnTo>
                    <a:pt x="19" y="43"/>
                  </a:lnTo>
                  <a:close/>
                </a:path>
              </a:pathLst>
            </a:custGeom>
            <a:solidFill>
              <a:srgbClr val="CCA5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-573088" y="3983038"/>
              <a:ext cx="31750" cy="101600"/>
            </a:xfrm>
            <a:custGeom>
              <a:avLst/>
              <a:gdLst>
                <a:gd name="T0" fmla="*/ 32 w 40"/>
                <a:gd name="T1" fmla="*/ 127 h 127"/>
                <a:gd name="T2" fmla="*/ 0 w 40"/>
                <a:gd name="T3" fmla="*/ 47 h 127"/>
                <a:gd name="T4" fmla="*/ 40 w 40"/>
                <a:gd name="T5" fmla="*/ 0 h 127"/>
                <a:gd name="T6" fmla="*/ 32 w 40"/>
                <a:gd name="T7" fmla="*/ 28 h 127"/>
                <a:gd name="T8" fmla="*/ 34 w 40"/>
                <a:gd name="T9" fmla="*/ 61 h 127"/>
                <a:gd name="T10" fmla="*/ 36 w 40"/>
                <a:gd name="T11" fmla="*/ 95 h 127"/>
                <a:gd name="T12" fmla="*/ 32 w 40"/>
                <a:gd name="T13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27">
                  <a:moveTo>
                    <a:pt x="32" y="127"/>
                  </a:moveTo>
                  <a:lnTo>
                    <a:pt x="0" y="47"/>
                  </a:lnTo>
                  <a:lnTo>
                    <a:pt x="40" y="0"/>
                  </a:lnTo>
                  <a:lnTo>
                    <a:pt x="32" y="28"/>
                  </a:lnTo>
                  <a:lnTo>
                    <a:pt x="34" y="61"/>
                  </a:lnTo>
                  <a:lnTo>
                    <a:pt x="36" y="95"/>
                  </a:lnTo>
                  <a:lnTo>
                    <a:pt x="32" y="127"/>
                  </a:lnTo>
                  <a:close/>
                </a:path>
              </a:pathLst>
            </a:custGeom>
            <a:solidFill>
              <a:srgbClr val="CCA5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161925" y="4011613"/>
              <a:ext cx="42863" cy="23812"/>
            </a:xfrm>
            <a:custGeom>
              <a:avLst/>
              <a:gdLst>
                <a:gd name="T0" fmla="*/ 55 w 55"/>
                <a:gd name="T1" fmla="*/ 9 h 28"/>
                <a:gd name="T2" fmla="*/ 49 w 55"/>
                <a:gd name="T3" fmla="*/ 23 h 28"/>
                <a:gd name="T4" fmla="*/ 39 w 55"/>
                <a:gd name="T5" fmla="*/ 25 h 28"/>
                <a:gd name="T6" fmla="*/ 26 w 55"/>
                <a:gd name="T7" fmla="*/ 23 h 28"/>
                <a:gd name="T8" fmla="*/ 11 w 55"/>
                <a:gd name="T9" fmla="*/ 28 h 28"/>
                <a:gd name="T10" fmla="*/ 2 w 55"/>
                <a:gd name="T11" fmla="*/ 28 h 28"/>
                <a:gd name="T12" fmla="*/ 0 w 55"/>
                <a:gd name="T13" fmla="*/ 17 h 28"/>
                <a:gd name="T14" fmla="*/ 7 w 55"/>
                <a:gd name="T15" fmla="*/ 9 h 28"/>
                <a:gd name="T16" fmla="*/ 19 w 55"/>
                <a:gd name="T17" fmla="*/ 4 h 28"/>
                <a:gd name="T18" fmla="*/ 30 w 55"/>
                <a:gd name="T19" fmla="*/ 0 h 28"/>
                <a:gd name="T20" fmla="*/ 38 w 55"/>
                <a:gd name="T21" fmla="*/ 0 h 28"/>
                <a:gd name="T22" fmla="*/ 43 w 55"/>
                <a:gd name="T23" fmla="*/ 0 h 28"/>
                <a:gd name="T24" fmla="*/ 49 w 55"/>
                <a:gd name="T25" fmla="*/ 4 h 28"/>
                <a:gd name="T26" fmla="*/ 55 w 55"/>
                <a:gd name="T27" fmla="*/ 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28">
                  <a:moveTo>
                    <a:pt x="55" y="9"/>
                  </a:moveTo>
                  <a:lnTo>
                    <a:pt x="49" y="23"/>
                  </a:lnTo>
                  <a:lnTo>
                    <a:pt x="39" y="25"/>
                  </a:lnTo>
                  <a:lnTo>
                    <a:pt x="26" y="23"/>
                  </a:lnTo>
                  <a:lnTo>
                    <a:pt x="11" y="28"/>
                  </a:lnTo>
                  <a:lnTo>
                    <a:pt x="2" y="28"/>
                  </a:lnTo>
                  <a:lnTo>
                    <a:pt x="0" y="17"/>
                  </a:lnTo>
                  <a:lnTo>
                    <a:pt x="7" y="9"/>
                  </a:lnTo>
                  <a:lnTo>
                    <a:pt x="19" y="4"/>
                  </a:lnTo>
                  <a:lnTo>
                    <a:pt x="30" y="0"/>
                  </a:lnTo>
                  <a:lnTo>
                    <a:pt x="38" y="0"/>
                  </a:lnTo>
                  <a:lnTo>
                    <a:pt x="43" y="0"/>
                  </a:lnTo>
                  <a:lnTo>
                    <a:pt x="49" y="4"/>
                  </a:lnTo>
                  <a:lnTo>
                    <a:pt x="55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30"/>
            <p:cNvSpPr>
              <a:spLocks/>
            </p:cNvSpPr>
            <p:nvPr/>
          </p:nvSpPr>
          <p:spPr bwMode="auto">
            <a:xfrm>
              <a:off x="-606425" y="4019550"/>
              <a:ext cx="195263" cy="258762"/>
            </a:xfrm>
            <a:custGeom>
              <a:avLst/>
              <a:gdLst>
                <a:gd name="T0" fmla="*/ 233 w 246"/>
                <a:gd name="T1" fmla="*/ 250 h 326"/>
                <a:gd name="T2" fmla="*/ 224 w 246"/>
                <a:gd name="T3" fmla="*/ 235 h 326"/>
                <a:gd name="T4" fmla="*/ 207 w 246"/>
                <a:gd name="T5" fmla="*/ 227 h 326"/>
                <a:gd name="T6" fmla="*/ 201 w 246"/>
                <a:gd name="T7" fmla="*/ 277 h 326"/>
                <a:gd name="T8" fmla="*/ 180 w 246"/>
                <a:gd name="T9" fmla="*/ 316 h 326"/>
                <a:gd name="T10" fmla="*/ 161 w 246"/>
                <a:gd name="T11" fmla="*/ 324 h 326"/>
                <a:gd name="T12" fmla="*/ 142 w 246"/>
                <a:gd name="T13" fmla="*/ 326 h 326"/>
                <a:gd name="T14" fmla="*/ 123 w 246"/>
                <a:gd name="T15" fmla="*/ 326 h 326"/>
                <a:gd name="T16" fmla="*/ 103 w 246"/>
                <a:gd name="T17" fmla="*/ 326 h 326"/>
                <a:gd name="T18" fmla="*/ 80 w 246"/>
                <a:gd name="T19" fmla="*/ 282 h 326"/>
                <a:gd name="T20" fmla="*/ 63 w 246"/>
                <a:gd name="T21" fmla="*/ 237 h 326"/>
                <a:gd name="T22" fmla="*/ 42 w 246"/>
                <a:gd name="T23" fmla="*/ 195 h 326"/>
                <a:gd name="T24" fmla="*/ 12 w 246"/>
                <a:gd name="T25" fmla="*/ 156 h 326"/>
                <a:gd name="T26" fmla="*/ 8 w 246"/>
                <a:gd name="T27" fmla="*/ 80 h 326"/>
                <a:gd name="T28" fmla="*/ 0 w 246"/>
                <a:gd name="T29" fmla="*/ 8 h 326"/>
                <a:gd name="T30" fmla="*/ 27 w 246"/>
                <a:gd name="T31" fmla="*/ 36 h 326"/>
                <a:gd name="T32" fmla="*/ 34 w 246"/>
                <a:gd name="T33" fmla="*/ 72 h 326"/>
                <a:gd name="T34" fmla="*/ 44 w 246"/>
                <a:gd name="T35" fmla="*/ 108 h 326"/>
                <a:gd name="T36" fmla="*/ 72 w 246"/>
                <a:gd name="T37" fmla="*/ 133 h 326"/>
                <a:gd name="T38" fmla="*/ 97 w 246"/>
                <a:gd name="T39" fmla="*/ 144 h 326"/>
                <a:gd name="T40" fmla="*/ 120 w 246"/>
                <a:gd name="T41" fmla="*/ 161 h 326"/>
                <a:gd name="T42" fmla="*/ 139 w 246"/>
                <a:gd name="T43" fmla="*/ 184 h 326"/>
                <a:gd name="T44" fmla="*/ 154 w 246"/>
                <a:gd name="T45" fmla="*/ 207 h 326"/>
                <a:gd name="T46" fmla="*/ 165 w 246"/>
                <a:gd name="T47" fmla="*/ 207 h 326"/>
                <a:gd name="T48" fmla="*/ 174 w 246"/>
                <a:gd name="T49" fmla="*/ 203 h 326"/>
                <a:gd name="T50" fmla="*/ 171 w 246"/>
                <a:gd name="T51" fmla="*/ 159 h 326"/>
                <a:gd name="T52" fmla="*/ 142 w 246"/>
                <a:gd name="T53" fmla="*/ 127 h 326"/>
                <a:gd name="T54" fmla="*/ 121 w 246"/>
                <a:gd name="T55" fmla="*/ 67 h 326"/>
                <a:gd name="T56" fmla="*/ 110 w 246"/>
                <a:gd name="T57" fmla="*/ 0 h 326"/>
                <a:gd name="T58" fmla="*/ 161 w 246"/>
                <a:gd name="T59" fmla="*/ 50 h 326"/>
                <a:gd name="T60" fmla="*/ 212 w 246"/>
                <a:gd name="T61" fmla="*/ 106 h 326"/>
                <a:gd name="T62" fmla="*/ 243 w 246"/>
                <a:gd name="T63" fmla="*/ 171 h 326"/>
                <a:gd name="T64" fmla="*/ 239 w 246"/>
                <a:gd name="T65" fmla="*/ 244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6" h="326">
                  <a:moveTo>
                    <a:pt x="239" y="244"/>
                  </a:moveTo>
                  <a:lnTo>
                    <a:pt x="233" y="250"/>
                  </a:lnTo>
                  <a:lnTo>
                    <a:pt x="227" y="244"/>
                  </a:lnTo>
                  <a:lnTo>
                    <a:pt x="224" y="235"/>
                  </a:lnTo>
                  <a:lnTo>
                    <a:pt x="216" y="229"/>
                  </a:lnTo>
                  <a:lnTo>
                    <a:pt x="207" y="227"/>
                  </a:lnTo>
                  <a:lnTo>
                    <a:pt x="199" y="250"/>
                  </a:lnTo>
                  <a:lnTo>
                    <a:pt x="201" y="277"/>
                  </a:lnTo>
                  <a:lnTo>
                    <a:pt x="197" y="301"/>
                  </a:lnTo>
                  <a:lnTo>
                    <a:pt x="180" y="316"/>
                  </a:lnTo>
                  <a:lnTo>
                    <a:pt x="171" y="320"/>
                  </a:lnTo>
                  <a:lnTo>
                    <a:pt x="161" y="324"/>
                  </a:lnTo>
                  <a:lnTo>
                    <a:pt x="152" y="324"/>
                  </a:lnTo>
                  <a:lnTo>
                    <a:pt x="142" y="326"/>
                  </a:lnTo>
                  <a:lnTo>
                    <a:pt x="133" y="326"/>
                  </a:lnTo>
                  <a:lnTo>
                    <a:pt x="123" y="326"/>
                  </a:lnTo>
                  <a:lnTo>
                    <a:pt x="114" y="326"/>
                  </a:lnTo>
                  <a:lnTo>
                    <a:pt x="103" y="326"/>
                  </a:lnTo>
                  <a:lnTo>
                    <a:pt x="91" y="305"/>
                  </a:lnTo>
                  <a:lnTo>
                    <a:pt x="80" y="282"/>
                  </a:lnTo>
                  <a:lnTo>
                    <a:pt x="70" y="260"/>
                  </a:lnTo>
                  <a:lnTo>
                    <a:pt x="63" y="237"/>
                  </a:lnTo>
                  <a:lnTo>
                    <a:pt x="52" y="216"/>
                  </a:lnTo>
                  <a:lnTo>
                    <a:pt x="42" y="195"/>
                  </a:lnTo>
                  <a:lnTo>
                    <a:pt x="29" y="174"/>
                  </a:lnTo>
                  <a:lnTo>
                    <a:pt x="12" y="156"/>
                  </a:lnTo>
                  <a:lnTo>
                    <a:pt x="8" y="118"/>
                  </a:lnTo>
                  <a:lnTo>
                    <a:pt x="8" y="80"/>
                  </a:lnTo>
                  <a:lnTo>
                    <a:pt x="6" y="42"/>
                  </a:lnTo>
                  <a:lnTo>
                    <a:pt x="0" y="8"/>
                  </a:lnTo>
                  <a:lnTo>
                    <a:pt x="16" y="21"/>
                  </a:lnTo>
                  <a:lnTo>
                    <a:pt x="27" y="36"/>
                  </a:lnTo>
                  <a:lnTo>
                    <a:pt x="31" y="55"/>
                  </a:lnTo>
                  <a:lnTo>
                    <a:pt x="34" y="72"/>
                  </a:lnTo>
                  <a:lnTo>
                    <a:pt x="38" y="91"/>
                  </a:lnTo>
                  <a:lnTo>
                    <a:pt x="44" y="108"/>
                  </a:lnTo>
                  <a:lnTo>
                    <a:pt x="55" y="121"/>
                  </a:lnTo>
                  <a:lnTo>
                    <a:pt x="72" y="133"/>
                  </a:lnTo>
                  <a:lnTo>
                    <a:pt x="86" y="137"/>
                  </a:lnTo>
                  <a:lnTo>
                    <a:pt x="97" y="144"/>
                  </a:lnTo>
                  <a:lnTo>
                    <a:pt x="108" y="152"/>
                  </a:lnTo>
                  <a:lnTo>
                    <a:pt x="120" y="161"/>
                  </a:lnTo>
                  <a:lnTo>
                    <a:pt x="131" y="173"/>
                  </a:lnTo>
                  <a:lnTo>
                    <a:pt x="139" y="184"/>
                  </a:lnTo>
                  <a:lnTo>
                    <a:pt x="148" y="195"/>
                  </a:lnTo>
                  <a:lnTo>
                    <a:pt x="154" y="207"/>
                  </a:lnTo>
                  <a:lnTo>
                    <a:pt x="159" y="207"/>
                  </a:lnTo>
                  <a:lnTo>
                    <a:pt x="165" y="207"/>
                  </a:lnTo>
                  <a:lnTo>
                    <a:pt x="171" y="207"/>
                  </a:lnTo>
                  <a:lnTo>
                    <a:pt x="174" y="203"/>
                  </a:lnTo>
                  <a:lnTo>
                    <a:pt x="178" y="180"/>
                  </a:lnTo>
                  <a:lnTo>
                    <a:pt x="171" y="159"/>
                  </a:lnTo>
                  <a:lnTo>
                    <a:pt x="157" y="142"/>
                  </a:lnTo>
                  <a:lnTo>
                    <a:pt x="142" y="127"/>
                  </a:lnTo>
                  <a:lnTo>
                    <a:pt x="127" y="99"/>
                  </a:lnTo>
                  <a:lnTo>
                    <a:pt x="121" y="67"/>
                  </a:lnTo>
                  <a:lnTo>
                    <a:pt x="118" y="33"/>
                  </a:lnTo>
                  <a:lnTo>
                    <a:pt x="110" y="0"/>
                  </a:lnTo>
                  <a:lnTo>
                    <a:pt x="135" y="25"/>
                  </a:lnTo>
                  <a:lnTo>
                    <a:pt x="161" y="50"/>
                  </a:lnTo>
                  <a:lnTo>
                    <a:pt x="188" y="78"/>
                  </a:lnTo>
                  <a:lnTo>
                    <a:pt x="212" y="106"/>
                  </a:lnTo>
                  <a:lnTo>
                    <a:pt x="231" y="137"/>
                  </a:lnTo>
                  <a:lnTo>
                    <a:pt x="243" y="171"/>
                  </a:lnTo>
                  <a:lnTo>
                    <a:pt x="246" y="205"/>
                  </a:lnTo>
                  <a:lnTo>
                    <a:pt x="239" y="244"/>
                  </a:lnTo>
                  <a:close/>
                </a:path>
              </a:pathLst>
            </a:custGeom>
            <a:solidFill>
              <a:srgbClr val="CCA5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1027113" y="4044950"/>
              <a:ext cx="25400" cy="76200"/>
            </a:xfrm>
            <a:custGeom>
              <a:avLst/>
              <a:gdLst>
                <a:gd name="T0" fmla="*/ 21 w 32"/>
                <a:gd name="T1" fmla="*/ 90 h 94"/>
                <a:gd name="T2" fmla="*/ 21 w 32"/>
                <a:gd name="T3" fmla="*/ 92 h 94"/>
                <a:gd name="T4" fmla="*/ 19 w 32"/>
                <a:gd name="T5" fmla="*/ 92 h 94"/>
                <a:gd name="T6" fmla="*/ 15 w 32"/>
                <a:gd name="T7" fmla="*/ 92 h 94"/>
                <a:gd name="T8" fmla="*/ 11 w 32"/>
                <a:gd name="T9" fmla="*/ 94 h 94"/>
                <a:gd name="T10" fmla="*/ 2 w 32"/>
                <a:gd name="T11" fmla="*/ 70 h 94"/>
                <a:gd name="T12" fmla="*/ 0 w 32"/>
                <a:gd name="T13" fmla="*/ 41 h 94"/>
                <a:gd name="T14" fmla="*/ 6 w 32"/>
                <a:gd name="T15" fmla="*/ 17 h 94"/>
                <a:gd name="T16" fmla="*/ 19 w 32"/>
                <a:gd name="T17" fmla="*/ 0 h 94"/>
                <a:gd name="T18" fmla="*/ 28 w 32"/>
                <a:gd name="T19" fmla="*/ 22 h 94"/>
                <a:gd name="T20" fmla="*/ 32 w 32"/>
                <a:gd name="T21" fmla="*/ 45 h 94"/>
                <a:gd name="T22" fmla="*/ 30 w 32"/>
                <a:gd name="T23" fmla="*/ 68 h 94"/>
                <a:gd name="T24" fmla="*/ 21 w 32"/>
                <a:gd name="T25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94">
                  <a:moveTo>
                    <a:pt x="21" y="90"/>
                  </a:moveTo>
                  <a:lnTo>
                    <a:pt x="21" y="92"/>
                  </a:lnTo>
                  <a:lnTo>
                    <a:pt x="19" y="92"/>
                  </a:lnTo>
                  <a:lnTo>
                    <a:pt x="15" y="92"/>
                  </a:lnTo>
                  <a:lnTo>
                    <a:pt x="11" y="94"/>
                  </a:lnTo>
                  <a:lnTo>
                    <a:pt x="2" y="70"/>
                  </a:lnTo>
                  <a:lnTo>
                    <a:pt x="0" y="41"/>
                  </a:lnTo>
                  <a:lnTo>
                    <a:pt x="6" y="17"/>
                  </a:lnTo>
                  <a:lnTo>
                    <a:pt x="19" y="0"/>
                  </a:lnTo>
                  <a:lnTo>
                    <a:pt x="28" y="22"/>
                  </a:lnTo>
                  <a:lnTo>
                    <a:pt x="32" y="45"/>
                  </a:lnTo>
                  <a:lnTo>
                    <a:pt x="30" y="68"/>
                  </a:lnTo>
                  <a:lnTo>
                    <a:pt x="21" y="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32"/>
            <p:cNvSpPr>
              <a:spLocks/>
            </p:cNvSpPr>
            <p:nvPr/>
          </p:nvSpPr>
          <p:spPr bwMode="auto">
            <a:xfrm>
              <a:off x="139700" y="4062413"/>
              <a:ext cx="117475" cy="50800"/>
            </a:xfrm>
            <a:custGeom>
              <a:avLst/>
              <a:gdLst>
                <a:gd name="T0" fmla="*/ 150 w 150"/>
                <a:gd name="T1" fmla="*/ 6 h 65"/>
                <a:gd name="T2" fmla="*/ 146 w 150"/>
                <a:gd name="T3" fmla="*/ 19 h 65"/>
                <a:gd name="T4" fmla="*/ 133 w 150"/>
                <a:gd name="T5" fmla="*/ 27 h 65"/>
                <a:gd name="T6" fmla="*/ 125 w 150"/>
                <a:gd name="T7" fmla="*/ 36 h 65"/>
                <a:gd name="T8" fmla="*/ 137 w 150"/>
                <a:gd name="T9" fmla="*/ 51 h 65"/>
                <a:gd name="T10" fmla="*/ 131 w 150"/>
                <a:gd name="T11" fmla="*/ 55 h 65"/>
                <a:gd name="T12" fmla="*/ 125 w 150"/>
                <a:gd name="T13" fmla="*/ 59 h 65"/>
                <a:gd name="T14" fmla="*/ 118 w 150"/>
                <a:gd name="T15" fmla="*/ 63 h 65"/>
                <a:gd name="T16" fmla="*/ 110 w 150"/>
                <a:gd name="T17" fmla="*/ 65 h 65"/>
                <a:gd name="T18" fmla="*/ 103 w 150"/>
                <a:gd name="T19" fmla="*/ 65 h 65"/>
                <a:gd name="T20" fmla="*/ 93 w 150"/>
                <a:gd name="T21" fmla="*/ 65 h 65"/>
                <a:gd name="T22" fmla="*/ 85 w 150"/>
                <a:gd name="T23" fmla="*/ 63 h 65"/>
                <a:gd name="T24" fmla="*/ 78 w 150"/>
                <a:gd name="T25" fmla="*/ 61 h 65"/>
                <a:gd name="T26" fmla="*/ 70 w 150"/>
                <a:gd name="T27" fmla="*/ 57 h 65"/>
                <a:gd name="T28" fmla="*/ 61 w 150"/>
                <a:gd name="T29" fmla="*/ 51 h 65"/>
                <a:gd name="T30" fmla="*/ 53 w 150"/>
                <a:gd name="T31" fmla="*/ 48 h 65"/>
                <a:gd name="T32" fmla="*/ 44 w 150"/>
                <a:gd name="T33" fmla="*/ 42 h 65"/>
                <a:gd name="T34" fmla="*/ 36 w 150"/>
                <a:gd name="T35" fmla="*/ 38 h 65"/>
                <a:gd name="T36" fmla="*/ 27 w 150"/>
                <a:gd name="T37" fmla="*/ 34 h 65"/>
                <a:gd name="T38" fmla="*/ 19 w 150"/>
                <a:gd name="T39" fmla="*/ 31 h 65"/>
                <a:gd name="T40" fmla="*/ 10 w 150"/>
                <a:gd name="T41" fmla="*/ 29 h 65"/>
                <a:gd name="T42" fmla="*/ 4 w 150"/>
                <a:gd name="T43" fmla="*/ 23 h 65"/>
                <a:gd name="T44" fmla="*/ 0 w 150"/>
                <a:gd name="T45" fmla="*/ 17 h 65"/>
                <a:gd name="T46" fmla="*/ 0 w 150"/>
                <a:gd name="T47" fmla="*/ 12 h 65"/>
                <a:gd name="T48" fmla="*/ 2 w 150"/>
                <a:gd name="T49" fmla="*/ 6 h 65"/>
                <a:gd name="T50" fmla="*/ 12 w 150"/>
                <a:gd name="T51" fmla="*/ 2 h 65"/>
                <a:gd name="T52" fmla="*/ 21 w 150"/>
                <a:gd name="T53" fmla="*/ 0 h 65"/>
                <a:gd name="T54" fmla="*/ 31 w 150"/>
                <a:gd name="T55" fmla="*/ 0 h 65"/>
                <a:gd name="T56" fmla="*/ 40 w 150"/>
                <a:gd name="T57" fmla="*/ 2 h 65"/>
                <a:gd name="T58" fmla="*/ 50 w 150"/>
                <a:gd name="T59" fmla="*/ 4 h 65"/>
                <a:gd name="T60" fmla="*/ 59 w 150"/>
                <a:gd name="T61" fmla="*/ 8 h 65"/>
                <a:gd name="T62" fmla="*/ 68 w 150"/>
                <a:gd name="T63" fmla="*/ 8 h 65"/>
                <a:gd name="T64" fmla="*/ 78 w 150"/>
                <a:gd name="T65" fmla="*/ 8 h 65"/>
                <a:gd name="T66" fmla="*/ 91 w 150"/>
                <a:gd name="T67" fmla="*/ 6 h 65"/>
                <a:gd name="T68" fmla="*/ 103 w 150"/>
                <a:gd name="T69" fmla="*/ 6 h 65"/>
                <a:gd name="T70" fmla="*/ 110 w 150"/>
                <a:gd name="T71" fmla="*/ 4 h 65"/>
                <a:gd name="T72" fmla="*/ 120 w 150"/>
                <a:gd name="T73" fmla="*/ 2 h 65"/>
                <a:gd name="T74" fmla="*/ 127 w 150"/>
                <a:gd name="T75" fmla="*/ 2 h 65"/>
                <a:gd name="T76" fmla="*/ 133 w 150"/>
                <a:gd name="T77" fmla="*/ 2 h 65"/>
                <a:gd name="T78" fmla="*/ 140 w 150"/>
                <a:gd name="T79" fmla="*/ 4 h 65"/>
                <a:gd name="T80" fmla="*/ 150 w 150"/>
                <a:gd name="T81" fmla="*/ 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0" h="65">
                  <a:moveTo>
                    <a:pt x="150" y="6"/>
                  </a:moveTo>
                  <a:lnTo>
                    <a:pt x="146" y="19"/>
                  </a:lnTo>
                  <a:lnTo>
                    <a:pt x="133" y="27"/>
                  </a:lnTo>
                  <a:lnTo>
                    <a:pt x="125" y="36"/>
                  </a:lnTo>
                  <a:lnTo>
                    <a:pt x="137" y="51"/>
                  </a:lnTo>
                  <a:lnTo>
                    <a:pt x="131" y="55"/>
                  </a:lnTo>
                  <a:lnTo>
                    <a:pt x="125" y="59"/>
                  </a:lnTo>
                  <a:lnTo>
                    <a:pt x="118" y="63"/>
                  </a:lnTo>
                  <a:lnTo>
                    <a:pt x="110" y="65"/>
                  </a:lnTo>
                  <a:lnTo>
                    <a:pt x="103" y="65"/>
                  </a:lnTo>
                  <a:lnTo>
                    <a:pt x="93" y="65"/>
                  </a:lnTo>
                  <a:lnTo>
                    <a:pt x="85" y="63"/>
                  </a:lnTo>
                  <a:lnTo>
                    <a:pt x="78" y="61"/>
                  </a:lnTo>
                  <a:lnTo>
                    <a:pt x="70" y="57"/>
                  </a:lnTo>
                  <a:lnTo>
                    <a:pt x="61" y="51"/>
                  </a:lnTo>
                  <a:lnTo>
                    <a:pt x="53" y="48"/>
                  </a:lnTo>
                  <a:lnTo>
                    <a:pt x="44" y="42"/>
                  </a:lnTo>
                  <a:lnTo>
                    <a:pt x="36" y="38"/>
                  </a:lnTo>
                  <a:lnTo>
                    <a:pt x="27" y="34"/>
                  </a:lnTo>
                  <a:lnTo>
                    <a:pt x="19" y="31"/>
                  </a:lnTo>
                  <a:lnTo>
                    <a:pt x="10" y="29"/>
                  </a:lnTo>
                  <a:lnTo>
                    <a:pt x="4" y="23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2" y="6"/>
                  </a:lnTo>
                  <a:lnTo>
                    <a:pt x="12" y="2"/>
                  </a:lnTo>
                  <a:lnTo>
                    <a:pt x="21" y="0"/>
                  </a:lnTo>
                  <a:lnTo>
                    <a:pt x="31" y="0"/>
                  </a:lnTo>
                  <a:lnTo>
                    <a:pt x="40" y="2"/>
                  </a:lnTo>
                  <a:lnTo>
                    <a:pt x="50" y="4"/>
                  </a:lnTo>
                  <a:lnTo>
                    <a:pt x="59" y="8"/>
                  </a:lnTo>
                  <a:lnTo>
                    <a:pt x="68" y="8"/>
                  </a:lnTo>
                  <a:lnTo>
                    <a:pt x="78" y="8"/>
                  </a:lnTo>
                  <a:lnTo>
                    <a:pt x="91" y="6"/>
                  </a:lnTo>
                  <a:lnTo>
                    <a:pt x="103" y="6"/>
                  </a:lnTo>
                  <a:lnTo>
                    <a:pt x="110" y="4"/>
                  </a:lnTo>
                  <a:lnTo>
                    <a:pt x="120" y="2"/>
                  </a:lnTo>
                  <a:lnTo>
                    <a:pt x="127" y="2"/>
                  </a:lnTo>
                  <a:lnTo>
                    <a:pt x="133" y="2"/>
                  </a:lnTo>
                  <a:lnTo>
                    <a:pt x="140" y="4"/>
                  </a:lnTo>
                  <a:lnTo>
                    <a:pt x="150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>
              <a:off x="369888" y="4102100"/>
              <a:ext cx="603250" cy="954087"/>
            </a:xfrm>
            <a:custGeom>
              <a:avLst/>
              <a:gdLst>
                <a:gd name="T0" fmla="*/ 486 w 760"/>
                <a:gd name="T1" fmla="*/ 186 h 1202"/>
                <a:gd name="T2" fmla="*/ 516 w 760"/>
                <a:gd name="T3" fmla="*/ 299 h 1202"/>
                <a:gd name="T4" fmla="*/ 561 w 760"/>
                <a:gd name="T5" fmla="*/ 407 h 1202"/>
                <a:gd name="T6" fmla="*/ 645 w 760"/>
                <a:gd name="T7" fmla="*/ 511 h 1202"/>
                <a:gd name="T8" fmla="*/ 718 w 760"/>
                <a:gd name="T9" fmla="*/ 619 h 1202"/>
                <a:gd name="T10" fmla="*/ 697 w 760"/>
                <a:gd name="T11" fmla="*/ 733 h 1202"/>
                <a:gd name="T12" fmla="*/ 563 w 760"/>
                <a:gd name="T13" fmla="*/ 888 h 1202"/>
                <a:gd name="T14" fmla="*/ 489 w 760"/>
                <a:gd name="T15" fmla="*/ 1081 h 1202"/>
                <a:gd name="T16" fmla="*/ 455 w 760"/>
                <a:gd name="T17" fmla="*/ 1159 h 1202"/>
                <a:gd name="T18" fmla="*/ 429 w 760"/>
                <a:gd name="T19" fmla="*/ 1177 h 1202"/>
                <a:gd name="T20" fmla="*/ 404 w 760"/>
                <a:gd name="T21" fmla="*/ 1202 h 1202"/>
                <a:gd name="T22" fmla="*/ 378 w 760"/>
                <a:gd name="T23" fmla="*/ 1104 h 1202"/>
                <a:gd name="T24" fmla="*/ 323 w 760"/>
                <a:gd name="T25" fmla="*/ 1019 h 1202"/>
                <a:gd name="T26" fmla="*/ 255 w 760"/>
                <a:gd name="T27" fmla="*/ 979 h 1202"/>
                <a:gd name="T28" fmla="*/ 225 w 760"/>
                <a:gd name="T29" fmla="*/ 975 h 1202"/>
                <a:gd name="T30" fmla="*/ 287 w 760"/>
                <a:gd name="T31" fmla="*/ 890 h 1202"/>
                <a:gd name="T32" fmla="*/ 355 w 760"/>
                <a:gd name="T33" fmla="*/ 807 h 1202"/>
                <a:gd name="T34" fmla="*/ 418 w 760"/>
                <a:gd name="T35" fmla="*/ 740 h 1202"/>
                <a:gd name="T36" fmla="*/ 503 w 760"/>
                <a:gd name="T37" fmla="*/ 729 h 1202"/>
                <a:gd name="T38" fmla="*/ 573 w 760"/>
                <a:gd name="T39" fmla="*/ 727 h 1202"/>
                <a:gd name="T40" fmla="*/ 539 w 760"/>
                <a:gd name="T41" fmla="*/ 702 h 1202"/>
                <a:gd name="T42" fmla="*/ 455 w 760"/>
                <a:gd name="T43" fmla="*/ 691 h 1202"/>
                <a:gd name="T44" fmla="*/ 406 w 760"/>
                <a:gd name="T45" fmla="*/ 695 h 1202"/>
                <a:gd name="T46" fmla="*/ 340 w 760"/>
                <a:gd name="T47" fmla="*/ 576 h 1202"/>
                <a:gd name="T48" fmla="*/ 287 w 760"/>
                <a:gd name="T49" fmla="*/ 451 h 1202"/>
                <a:gd name="T50" fmla="*/ 289 w 760"/>
                <a:gd name="T51" fmla="*/ 303 h 1202"/>
                <a:gd name="T52" fmla="*/ 298 w 760"/>
                <a:gd name="T53" fmla="*/ 182 h 1202"/>
                <a:gd name="T54" fmla="*/ 259 w 760"/>
                <a:gd name="T55" fmla="*/ 267 h 1202"/>
                <a:gd name="T56" fmla="*/ 234 w 760"/>
                <a:gd name="T57" fmla="*/ 358 h 1202"/>
                <a:gd name="T58" fmla="*/ 240 w 760"/>
                <a:gd name="T59" fmla="*/ 464 h 1202"/>
                <a:gd name="T60" fmla="*/ 272 w 760"/>
                <a:gd name="T61" fmla="*/ 574 h 1202"/>
                <a:gd name="T62" fmla="*/ 312 w 760"/>
                <a:gd name="T63" fmla="*/ 680 h 1202"/>
                <a:gd name="T64" fmla="*/ 314 w 760"/>
                <a:gd name="T65" fmla="*/ 740 h 1202"/>
                <a:gd name="T66" fmla="*/ 266 w 760"/>
                <a:gd name="T67" fmla="*/ 829 h 1202"/>
                <a:gd name="T68" fmla="*/ 211 w 760"/>
                <a:gd name="T69" fmla="*/ 920 h 1202"/>
                <a:gd name="T70" fmla="*/ 75 w 760"/>
                <a:gd name="T71" fmla="*/ 797 h 1202"/>
                <a:gd name="T72" fmla="*/ 128 w 760"/>
                <a:gd name="T73" fmla="*/ 551 h 1202"/>
                <a:gd name="T74" fmla="*/ 157 w 760"/>
                <a:gd name="T75" fmla="*/ 417 h 1202"/>
                <a:gd name="T76" fmla="*/ 119 w 760"/>
                <a:gd name="T77" fmla="*/ 390 h 1202"/>
                <a:gd name="T78" fmla="*/ 85 w 760"/>
                <a:gd name="T79" fmla="*/ 360 h 1202"/>
                <a:gd name="T80" fmla="*/ 66 w 760"/>
                <a:gd name="T81" fmla="*/ 328 h 1202"/>
                <a:gd name="T82" fmla="*/ 90 w 760"/>
                <a:gd name="T83" fmla="*/ 290 h 1202"/>
                <a:gd name="T84" fmla="*/ 106 w 760"/>
                <a:gd name="T85" fmla="*/ 252 h 1202"/>
                <a:gd name="T86" fmla="*/ 73 w 760"/>
                <a:gd name="T87" fmla="*/ 180 h 1202"/>
                <a:gd name="T88" fmla="*/ 34 w 760"/>
                <a:gd name="T89" fmla="*/ 91 h 1202"/>
                <a:gd name="T90" fmla="*/ 0 w 760"/>
                <a:gd name="T91" fmla="*/ 0 h 1202"/>
                <a:gd name="T92" fmla="*/ 75 w 760"/>
                <a:gd name="T93" fmla="*/ 44 h 1202"/>
                <a:gd name="T94" fmla="*/ 158 w 760"/>
                <a:gd name="T95" fmla="*/ 69 h 1202"/>
                <a:gd name="T96" fmla="*/ 244 w 760"/>
                <a:gd name="T97" fmla="*/ 86 h 1202"/>
                <a:gd name="T98" fmla="*/ 332 w 760"/>
                <a:gd name="T99" fmla="*/ 97 h 1202"/>
                <a:gd name="T100" fmla="*/ 419 w 760"/>
                <a:gd name="T101" fmla="*/ 112 h 1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60" h="1202">
                  <a:moveTo>
                    <a:pt x="448" y="118"/>
                  </a:moveTo>
                  <a:lnTo>
                    <a:pt x="471" y="150"/>
                  </a:lnTo>
                  <a:lnTo>
                    <a:pt x="486" y="186"/>
                  </a:lnTo>
                  <a:lnTo>
                    <a:pt x="497" y="224"/>
                  </a:lnTo>
                  <a:lnTo>
                    <a:pt x="506" y="262"/>
                  </a:lnTo>
                  <a:lnTo>
                    <a:pt x="516" y="299"/>
                  </a:lnTo>
                  <a:lnTo>
                    <a:pt x="527" y="337"/>
                  </a:lnTo>
                  <a:lnTo>
                    <a:pt x="541" y="373"/>
                  </a:lnTo>
                  <a:lnTo>
                    <a:pt x="561" y="407"/>
                  </a:lnTo>
                  <a:lnTo>
                    <a:pt x="590" y="441"/>
                  </a:lnTo>
                  <a:lnTo>
                    <a:pt x="618" y="475"/>
                  </a:lnTo>
                  <a:lnTo>
                    <a:pt x="645" y="511"/>
                  </a:lnTo>
                  <a:lnTo>
                    <a:pt x="671" y="547"/>
                  </a:lnTo>
                  <a:lnTo>
                    <a:pt x="696" y="583"/>
                  </a:lnTo>
                  <a:lnTo>
                    <a:pt x="718" y="619"/>
                  </a:lnTo>
                  <a:lnTo>
                    <a:pt x="739" y="657"/>
                  </a:lnTo>
                  <a:lnTo>
                    <a:pt x="760" y="695"/>
                  </a:lnTo>
                  <a:lnTo>
                    <a:pt x="697" y="733"/>
                  </a:lnTo>
                  <a:lnTo>
                    <a:pt x="645" y="778"/>
                  </a:lnTo>
                  <a:lnTo>
                    <a:pt x="599" y="831"/>
                  </a:lnTo>
                  <a:lnTo>
                    <a:pt x="563" y="888"/>
                  </a:lnTo>
                  <a:lnTo>
                    <a:pt x="533" y="950"/>
                  </a:lnTo>
                  <a:lnTo>
                    <a:pt x="508" y="1015"/>
                  </a:lnTo>
                  <a:lnTo>
                    <a:pt x="489" y="1081"/>
                  </a:lnTo>
                  <a:lnTo>
                    <a:pt x="474" y="1147"/>
                  </a:lnTo>
                  <a:lnTo>
                    <a:pt x="465" y="1153"/>
                  </a:lnTo>
                  <a:lnTo>
                    <a:pt x="455" y="1159"/>
                  </a:lnTo>
                  <a:lnTo>
                    <a:pt x="446" y="1164"/>
                  </a:lnTo>
                  <a:lnTo>
                    <a:pt x="436" y="1172"/>
                  </a:lnTo>
                  <a:lnTo>
                    <a:pt x="429" y="1177"/>
                  </a:lnTo>
                  <a:lnTo>
                    <a:pt x="419" y="1185"/>
                  </a:lnTo>
                  <a:lnTo>
                    <a:pt x="412" y="1193"/>
                  </a:lnTo>
                  <a:lnTo>
                    <a:pt x="404" y="1202"/>
                  </a:lnTo>
                  <a:lnTo>
                    <a:pt x="397" y="1170"/>
                  </a:lnTo>
                  <a:lnTo>
                    <a:pt x="389" y="1138"/>
                  </a:lnTo>
                  <a:lnTo>
                    <a:pt x="378" y="1104"/>
                  </a:lnTo>
                  <a:lnTo>
                    <a:pt x="363" y="1073"/>
                  </a:lnTo>
                  <a:lnTo>
                    <a:pt x="346" y="1045"/>
                  </a:lnTo>
                  <a:lnTo>
                    <a:pt x="323" y="1019"/>
                  </a:lnTo>
                  <a:lnTo>
                    <a:pt x="297" y="996"/>
                  </a:lnTo>
                  <a:lnTo>
                    <a:pt x="266" y="979"/>
                  </a:lnTo>
                  <a:lnTo>
                    <a:pt x="255" y="979"/>
                  </a:lnTo>
                  <a:lnTo>
                    <a:pt x="245" y="977"/>
                  </a:lnTo>
                  <a:lnTo>
                    <a:pt x="236" y="975"/>
                  </a:lnTo>
                  <a:lnTo>
                    <a:pt x="225" y="975"/>
                  </a:lnTo>
                  <a:lnTo>
                    <a:pt x="245" y="947"/>
                  </a:lnTo>
                  <a:lnTo>
                    <a:pt x="266" y="918"/>
                  </a:lnTo>
                  <a:lnTo>
                    <a:pt x="287" y="890"/>
                  </a:lnTo>
                  <a:lnTo>
                    <a:pt x="310" y="861"/>
                  </a:lnTo>
                  <a:lnTo>
                    <a:pt x="332" y="833"/>
                  </a:lnTo>
                  <a:lnTo>
                    <a:pt x="355" y="807"/>
                  </a:lnTo>
                  <a:lnTo>
                    <a:pt x="378" y="778"/>
                  </a:lnTo>
                  <a:lnTo>
                    <a:pt x="399" y="750"/>
                  </a:lnTo>
                  <a:lnTo>
                    <a:pt x="418" y="740"/>
                  </a:lnTo>
                  <a:lnTo>
                    <a:pt x="442" y="735"/>
                  </a:lnTo>
                  <a:lnTo>
                    <a:pt x="472" y="731"/>
                  </a:lnTo>
                  <a:lnTo>
                    <a:pt x="503" y="729"/>
                  </a:lnTo>
                  <a:lnTo>
                    <a:pt x="531" y="729"/>
                  </a:lnTo>
                  <a:lnTo>
                    <a:pt x="556" y="729"/>
                  </a:lnTo>
                  <a:lnTo>
                    <a:pt x="573" y="727"/>
                  </a:lnTo>
                  <a:lnTo>
                    <a:pt x="578" y="725"/>
                  </a:lnTo>
                  <a:lnTo>
                    <a:pt x="561" y="712"/>
                  </a:lnTo>
                  <a:lnTo>
                    <a:pt x="539" y="702"/>
                  </a:lnTo>
                  <a:lnTo>
                    <a:pt x="512" y="697"/>
                  </a:lnTo>
                  <a:lnTo>
                    <a:pt x="484" y="693"/>
                  </a:lnTo>
                  <a:lnTo>
                    <a:pt x="455" y="691"/>
                  </a:lnTo>
                  <a:lnTo>
                    <a:pt x="433" y="691"/>
                  </a:lnTo>
                  <a:lnTo>
                    <a:pt x="416" y="691"/>
                  </a:lnTo>
                  <a:lnTo>
                    <a:pt x="406" y="695"/>
                  </a:lnTo>
                  <a:lnTo>
                    <a:pt x="385" y="655"/>
                  </a:lnTo>
                  <a:lnTo>
                    <a:pt x="363" y="615"/>
                  </a:lnTo>
                  <a:lnTo>
                    <a:pt x="340" y="576"/>
                  </a:lnTo>
                  <a:lnTo>
                    <a:pt x="319" y="536"/>
                  </a:lnTo>
                  <a:lnTo>
                    <a:pt x="300" y="494"/>
                  </a:lnTo>
                  <a:lnTo>
                    <a:pt x="287" y="451"/>
                  </a:lnTo>
                  <a:lnTo>
                    <a:pt x="281" y="404"/>
                  </a:lnTo>
                  <a:lnTo>
                    <a:pt x="283" y="354"/>
                  </a:lnTo>
                  <a:lnTo>
                    <a:pt x="289" y="303"/>
                  </a:lnTo>
                  <a:lnTo>
                    <a:pt x="293" y="246"/>
                  </a:lnTo>
                  <a:lnTo>
                    <a:pt x="297" y="201"/>
                  </a:lnTo>
                  <a:lnTo>
                    <a:pt x="298" y="182"/>
                  </a:lnTo>
                  <a:lnTo>
                    <a:pt x="285" y="210"/>
                  </a:lnTo>
                  <a:lnTo>
                    <a:pt x="272" y="239"/>
                  </a:lnTo>
                  <a:lnTo>
                    <a:pt x="259" y="267"/>
                  </a:lnTo>
                  <a:lnTo>
                    <a:pt x="247" y="298"/>
                  </a:lnTo>
                  <a:lnTo>
                    <a:pt x="240" y="328"/>
                  </a:lnTo>
                  <a:lnTo>
                    <a:pt x="234" y="358"/>
                  </a:lnTo>
                  <a:lnTo>
                    <a:pt x="230" y="392"/>
                  </a:lnTo>
                  <a:lnTo>
                    <a:pt x="230" y="426"/>
                  </a:lnTo>
                  <a:lnTo>
                    <a:pt x="240" y="464"/>
                  </a:lnTo>
                  <a:lnTo>
                    <a:pt x="249" y="500"/>
                  </a:lnTo>
                  <a:lnTo>
                    <a:pt x="261" y="538"/>
                  </a:lnTo>
                  <a:lnTo>
                    <a:pt x="272" y="574"/>
                  </a:lnTo>
                  <a:lnTo>
                    <a:pt x="283" y="610"/>
                  </a:lnTo>
                  <a:lnTo>
                    <a:pt x="297" y="644"/>
                  </a:lnTo>
                  <a:lnTo>
                    <a:pt x="312" y="680"/>
                  </a:lnTo>
                  <a:lnTo>
                    <a:pt x="327" y="716"/>
                  </a:lnTo>
                  <a:lnTo>
                    <a:pt x="323" y="721"/>
                  </a:lnTo>
                  <a:lnTo>
                    <a:pt x="314" y="740"/>
                  </a:lnTo>
                  <a:lnTo>
                    <a:pt x="300" y="765"/>
                  </a:lnTo>
                  <a:lnTo>
                    <a:pt x="283" y="795"/>
                  </a:lnTo>
                  <a:lnTo>
                    <a:pt x="266" y="829"/>
                  </a:lnTo>
                  <a:lnTo>
                    <a:pt x="245" y="863"/>
                  </a:lnTo>
                  <a:lnTo>
                    <a:pt x="228" y="894"/>
                  </a:lnTo>
                  <a:lnTo>
                    <a:pt x="211" y="920"/>
                  </a:lnTo>
                  <a:lnTo>
                    <a:pt x="43" y="907"/>
                  </a:lnTo>
                  <a:lnTo>
                    <a:pt x="56" y="863"/>
                  </a:lnTo>
                  <a:lnTo>
                    <a:pt x="75" y="797"/>
                  </a:lnTo>
                  <a:lnTo>
                    <a:pt x="92" y="718"/>
                  </a:lnTo>
                  <a:lnTo>
                    <a:pt x="111" y="632"/>
                  </a:lnTo>
                  <a:lnTo>
                    <a:pt x="128" y="551"/>
                  </a:lnTo>
                  <a:lnTo>
                    <a:pt x="143" y="483"/>
                  </a:lnTo>
                  <a:lnTo>
                    <a:pt x="153" y="434"/>
                  </a:lnTo>
                  <a:lnTo>
                    <a:pt x="157" y="417"/>
                  </a:lnTo>
                  <a:lnTo>
                    <a:pt x="143" y="407"/>
                  </a:lnTo>
                  <a:lnTo>
                    <a:pt x="132" y="400"/>
                  </a:lnTo>
                  <a:lnTo>
                    <a:pt x="119" y="390"/>
                  </a:lnTo>
                  <a:lnTo>
                    <a:pt x="107" y="381"/>
                  </a:lnTo>
                  <a:lnTo>
                    <a:pt x="96" y="371"/>
                  </a:lnTo>
                  <a:lnTo>
                    <a:pt x="85" y="360"/>
                  </a:lnTo>
                  <a:lnTo>
                    <a:pt x="73" y="351"/>
                  </a:lnTo>
                  <a:lnTo>
                    <a:pt x="62" y="341"/>
                  </a:lnTo>
                  <a:lnTo>
                    <a:pt x="66" y="328"/>
                  </a:lnTo>
                  <a:lnTo>
                    <a:pt x="71" y="315"/>
                  </a:lnTo>
                  <a:lnTo>
                    <a:pt x="81" y="301"/>
                  </a:lnTo>
                  <a:lnTo>
                    <a:pt x="90" y="290"/>
                  </a:lnTo>
                  <a:lnTo>
                    <a:pt x="98" y="277"/>
                  </a:lnTo>
                  <a:lnTo>
                    <a:pt x="104" y="265"/>
                  </a:lnTo>
                  <a:lnTo>
                    <a:pt x="106" y="252"/>
                  </a:lnTo>
                  <a:lnTo>
                    <a:pt x="104" y="237"/>
                  </a:lnTo>
                  <a:lnTo>
                    <a:pt x="89" y="209"/>
                  </a:lnTo>
                  <a:lnTo>
                    <a:pt x="73" y="180"/>
                  </a:lnTo>
                  <a:lnTo>
                    <a:pt x="60" y="150"/>
                  </a:lnTo>
                  <a:lnTo>
                    <a:pt x="47" y="122"/>
                  </a:lnTo>
                  <a:lnTo>
                    <a:pt x="34" y="91"/>
                  </a:lnTo>
                  <a:lnTo>
                    <a:pt x="20" y="61"/>
                  </a:lnTo>
                  <a:lnTo>
                    <a:pt x="9" y="31"/>
                  </a:lnTo>
                  <a:lnTo>
                    <a:pt x="0" y="0"/>
                  </a:lnTo>
                  <a:lnTo>
                    <a:pt x="24" y="17"/>
                  </a:lnTo>
                  <a:lnTo>
                    <a:pt x="49" y="31"/>
                  </a:lnTo>
                  <a:lnTo>
                    <a:pt x="75" y="44"/>
                  </a:lnTo>
                  <a:lnTo>
                    <a:pt x="102" y="53"/>
                  </a:lnTo>
                  <a:lnTo>
                    <a:pt x="130" y="63"/>
                  </a:lnTo>
                  <a:lnTo>
                    <a:pt x="158" y="69"/>
                  </a:lnTo>
                  <a:lnTo>
                    <a:pt x="187" y="76"/>
                  </a:lnTo>
                  <a:lnTo>
                    <a:pt x="215" y="80"/>
                  </a:lnTo>
                  <a:lnTo>
                    <a:pt x="244" y="86"/>
                  </a:lnTo>
                  <a:lnTo>
                    <a:pt x="274" y="89"/>
                  </a:lnTo>
                  <a:lnTo>
                    <a:pt x="304" y="93"/>
                  </a:lnTo>
                  <a:lnTo>
                    <a:pt x="332" y="97"/>
                  </a:lnTo>
                  <a:lnTo>
                    <a:pt x="363" y="101"/>
                  </a:lnTo>
                  <a:lnTo>
                    <a:pt x="391" y="106"/>
                  </a:lnTo>
                  <a:lnTo>
                    <a:pt x="419" y="112"/>
                  </a:lnTo>
                  <a:lnTo>
                    <a:pt x="448" y="118"/>
                  </a:lnTo>
                  <a:close/>
                </a:path>
              </a:pathLst>
            </a:custGeom>
            <a:solidFill>
              <a:srgbClr val="001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1042988" y="4102100"/>
              <a:ext cx="369888" cy="325437"/>
            </a:xfrm>
            <a:custGeom>
              <a:avLst/>
              <a:gdLst>
                <a:gd name="T0" fmla="*/ 267 w 465"/>
                <a:gd name="T1" fmla="*/ 25 h 409"/>
                <a:gd name="T2" fmla="*/ 270 w 465"/>
                <a:gd name="T3" fmla="*/ 36 h 409"/>
                <a:gd name="T4" fmla="*/ 285 w 465"/>
                <a:gd name="T5" fmla="*/ 38 h 409"/>
                <a:gd name="T6" fmla="*/ 302 w 465"/>
                <a:gd name="T7" fmla="*/ 25 h 409"/>
                <a:gd name="T8" fmla="*/ 320 w 465"/>
                <a:gd name="T9" fmla="*/ 10 h 409"/>
                <a:gd name="T10" fmla="*/ 340 w 465"/>
                <a:gd name="T11" fmla="*/ 0 h 409"/>
                <a:gd name="T12" fmla="*/ 367 w 465"/>
                <a:gd name="T13" fmla="*/ 10 h 409"/>
                <a:gd name="T14" fmla="*/ 388 w 465"/>
                <a:gd name="T15" fmla="*/ 38 h 409"/>
                <a:gd name="T16" fmla="*/ 391 w 465"/>
                <a:gd name="T17" fmla="*/ 89 h 409"/>
                <a:gd name="T18" fmla="*/ 369 w 465"/>
                <a:gd name="T19" fmla="*/ 150 h 409"/>
                <a:gd name="T20" fmla="*/ 346 w 465"/>
                <a:gd name="T21" fmla="*/ 184 h 409"/>
                <a:gd name="T22" fmla="*/ 357 w 465"/>
                <a:gd name="T23" fmla="*/ 195 h 409"/>
                <a:gd name="T24" fmla="*/ 382 w 465"/>
                <a:gd name="T25" fmla="*/ 201 h 409"/>
                <a:gd name="T26" fmla="*/ 401 w 465"/>
                <a:gd name="T27" fmla="*/ 228 h 409"/>
                <a:gd name="T28" fmla="*/ 465 w 465"/>
                <a:gd name="T29" fmla="*/ 286 h 409"/>
                <a:gd name="T30" fmla="*/ 406 w 465"/>
                <a:gd name="T31" fmla="*/ 320 h 409"/>
                <a:gd name="T32" fmla="*/ 348 w 465"/>
                <a:gd name="T33" fmla="*/ 351 h 409"/>
                <a:gd name="T34" fmla="*/ 287 w 465"/>
                <a:gd name="T35" fmla="*/ 379 h 409"/>
                <a:gd name="T36" fmla="*/ 227 w 465"/>
                <a:gd name="T37" fmla="*/ 409 h 409"/>
                <a:gd name="T38" fmla="*/ 225 w 465"/>
                <a:gd name="T39" fmla="*/ 379 h 409"/>
                <a:gd name="T40" fmla="*/ 255 w 465"/>
                <a:gd name="T41" fmla="*/ 351 h 409"/>
                <a:gd name="T42" fmla="*/ 285 w 465"/>
                <a:gd name="T43" fmla="*/ 320 h 409"/>
                <a:gd name="T44" fmla="*/ 301 w 465"/>
                <a:gd name="T45" fmla="*/ 288 h 409"/>
                <a:gd name="T46" fmla="*/ 297 w 465"/>
                <a:gd name="T47" fmla="*/ 267 h 409"/>
                <a:gd name="T48" fmla="*/ 287 w 465"/>
                <a:gd name="T49" fmla="*/ 265 h 409"/>
                <a:gd name="T50" fmla="*/ 259 w 465"/>
                <a:gd name="T51" fmla="*/ 286 h 409"/>
                <a:gd name="T52" fmla="*/ 212 w 465"/>
                <a:gd name="T53" fmla="*/ 333 h 409"/>
                <a:gd name="T54" fmla="*/ 164 w 465"/>
                <a:gd name="T55" fmla="*/ 377 h 409"/>
                <a:gd name="T56" fmla="*/ 108 w 465"/>
                <a:gd name="T57" fmla="*/ 400 h 409"/>
                <a:gd name="T58" fmla="*/ 49 w 465"/>
                <a:gd name="T59" fmla="*/ 396 h 409"/>
                <a:gd name="T60" fmla="*/ 26 w 465"/>
                <a:gd name="T61" fmla="*/ 371 h 409"/>
                <a:gd name="T62" fmla="*/ 26 w 465"/>
                <a:gd name="T63" fmla="*/ 328 h 409"/>
                <a:gd name="T64" fmla="*/ 28 w 465"/>
                <a:gd name="T65" fmla="*/ 282 h 409"/>
                <a:gd name="T66" fmla="*/ 0 w 465"/>
                <a:gd name="T67" fmla="*/ 142 h 409"/>
                <a:gd name="T68" fmla="*/ 11 w 465"/>
                <a:gd name="T69" fmla="*/ 106 h 409"/>
                <a:gd name="T70" fmla="*/ 28 w 465"/>
                <a:gd name="T71" fmla="*/ 70 h 409"/>
                <a:gd name="T72" fmla="*/ 45 w 465"/>
                <a:gd name="T73" fmla="*/ 36 h 409"/>
                <a:gd name="T74" fmla="*/ 57 w 465"/>
                <a:gd name="T75" fmla="*/ 0 h 409"/>
                <a:gd name="T76" fmla="*/ 106 w 465"/>
                <a:gd name="T77" fmla="*/ 2 h 409"/>
                <a:gd name="T78" fmla="*/ 157 w 465"/>
                <a:gd name="T79" fmla="*/ 6 h 409"/>
                <a:gd name="T80" fmla="*/ 208 w 465"/>
                <a:gd name="T81" fmla="*/ 12 h 409"/>
                <a:gd name="T82" fmla="*/ 265 w 465"/>
                <a:gd name="T83" fmla="*/ 19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65" h="409">
                  <a:moveTo>
                    <a:pt x="265" y="19"/>
                  </a:moveTo>
                  <a:lnTo>
                    <a:pt x="267" y="25"/>
                  </a:lnTo>
                  <a:lnTo>
                    <a:pt x="268" y="31"/>
                  </a:lnTo>
                  <a:lnTo>
                    <a:pt x="270" y="36"/>
                  </a:lnTo>
                  <a:lnTo>
                    <a:pt x="276" y="42"/>
                  </a:lnTo>
                  <a:lnTo>
                    <a:pt x="285" y="38"/>
                  </a:lnTo>
                  <a:lnTo>
                    <a:pt x="295" y="33"/>
                  </a:lnTo>
                  <a:lnTo>
                    <a:pt x="302" y="25"/>
                  </a:lnTo>
                  <a:lnTo>
                    <a:pt x="312" y="16"/>
                  </a:lnTo>
                  <a:lnTo>
                    <a:pt x="320" y="10"/>
                  </a:lnTo>
                  <a:lnTo>
                    <a:pt x="331" y="4"/>
                  </a:lnTo>
                  <a:lnTo>
                    <a:pt x="340" y="0"/>
                  </a:lnTo>
                  <a:lnTo>
                    <a:pt x="354" y="2"/>
                  </a:lnTo>
                  <a:lnTo>
                    <a:pt x="367" y="10"/>
                  </a:lnTo>
                  <a:lnTo>
                    <a:pt x="378" y="21"/>
                  </a:lnTo>
                  <a:lnTo>
                    <a:pt x="388" y="38"/>
                  </a:lnTo>
                  <a:lnTo>
                    <a:pt x="393" y="55"/>
                  </a:lnTo>
                  <a:lnTo>
                    <a:pt x="391" y="89"/>
                  </a:lnTo>
                  <a:lnTo>
                    <a:pt x="384" y="122"/>
                  </a:lnTo>
                  <a:lnTo>
                    <a:pt x="369" y="150"/>
                  </a:lnTo>
                  <a:lnTo>
                    <a:pt x="346" y="175"/>
                  </a:lnTo>
                  <a:lnTo>
                    <a:pt x="346" y="184"/>
                  </a:lnTo>
                  <a:lnTo>
                    <a:pt x="350" y="190"/>
                  </a:lnTo>
                  <a:lnTo>
                    <a:pt x="357" y="195"/>
                  </a:lnTo>
                  <a:lnTo>
                    <a:pt x="365" y="199"/>
                  </a:lnTo>
                  <a:lnTo>
                    <a:pt x="382" y="201"/>
                  </a:lnTo>
                  <a:lnTo>
                    <a:pt x="391" y="212"/>
                  </a:lnTo>
                  <a:lnTo>
                    <a:pt x="401" y="228"/>
                  </a:lnTo>
                  <a:lnTo>
                    <a:pt x="412" y="241"/>
                  </a:lnTo>
                  <a:lnTo>
                    <a:pt x="465" y="286"/>
                  </a:lnTo>
                  <a:lnTo>
                    <a:pt x="437" y="305"/>
                  </a:lnTo>
                  <a:lnTo>
                    <a:pt x="406" y="320"/>
                  </a:lnTo>
                  <a:lnTo>
                    <a:pt x="378" y="335"/>
                  </a:lnTo>
                  <a:lnTo>
                    <a:pt x="348" y="351"/>
                  </a:lnTo>
                  <a:lnTo>
                    <a:pt x="318" y="364"/>
                  </a:lnTo>
                  <a:lnTo>
                    <a:pt x="287" y="379"/>
                  </a:lnTo>
                  <a:lnTo>
                    <a:pt x="257" y="394"/>
                  </a:lnTo>
                  <a:lnTo>
                    <a:pt x="227" y="409"/>
                  </a:lnTo>
                  <a:lnTo>
                    <a:pt x="215" y="396"/>
                  </a:lnTo>
                  <a:lnTo>
                    <a:pt x="225" y="379"/>
                  </a:lnTo>
                  <a:lnTo>
                    <a:pt x="240" y="364"/>
                  </a:lnTo>
                  <a:lnTo>
                    <a:pt x="255" y="351"/>
                  </a:lnTo>
                  <a:lnTo>
                    <a:pt x="272" y="335"/>
                  </a:lnTo>
                  <a:lnTo>
                    <a:pt x="285" y="320"/>
                  </a:lnTo>
                  <a:lnTo>
                    <a:pt x="295" y="305"/>
                  </a:lnTo>
                  <a:lnTo>
                    <a:pt x="301" y="288"/>
                  </a:lnTo>
                  <a:lnTo>
                    <a:pt x="299" y="269"/>
                  </a:lnTo>
                  <a:lnTo>
                    <a:pt x="297" y="267"/>
                  </a:lnTo>
                  <a:lnTo>
                    <a:pt x="293" y="267"/>
                  </a:lnTo>
                  <a:lnTo>
                    <a:pt x="287" y="265"/>
                  </a:lnTo>
                  <a:lnTo>
                    <a:pt x="284" y="265"/>
                  </a:lnTo>
                  <a:lnTo>
                    <a:pt x="259" y="286"/>
                  </a:lnTo>
                  <a:lnTo>
                    <a:pt x="236" y="309"/>
                  </a:lnTo>
                  <a:lnTo>
                    <a:pt x="212" y="333"/>
                  </a:lnTo>
                  <a:lnTo>
                    <a:pt x="189" y="358"/>
                  </a:lnTo>
                  <a:lnTo>
                    <a:pt x="164" y="377"/>
                  </a:lnTo>
                  <a:lnTo>
                    <a:pt x="138" y="392"/>
                  </a:lnTo>
                  <a:lnTo>
                    <a:pt x="108" y="400"/>
                  </a:lnTo>
                  <a:lnTo>
                    <a:pt x="76" y="396"/>
                  </a:lnTo>
                  <a:lnTo>
                    <a:pt x="49" y="396"/>
                  </a:lnTo>
                  <a:lnTo>
                    <a:pt x="32" y="388"/>
                  </a:lnTo>
                  <a:lnTo>
                    <a:pt x="26" y="371"/>
                  </a:lnTo>
                  <a:lnTo>
                    <a:pt x="24" y="352"/>
                  </a:lnTo>
                  <a:lnTo>
                    <a:pt x="26" y="328"/>
                  </a:lnTo>
                  <a:lnTo>
                    <a:pt x="28" y="305"/>
                  </a:lnTo>
                  <a:lnTo>
                    <a:pt x="28" y="282"/>
                  </a:lnTo>
                  <a:lnTo>
                    <a:pt x="23" y="263"/>
                  </a:lnTo>
                  <a:lnTo>
                    <a:pt x="0" y="142"/>
                  </a:lnTo>
                  <a:lnTo>
                    <a:pt x="6" y="123"/>
                  </a:lnTo>
                  <a:lnTo>
                    <a:pt x="11" y="106"/>
                  </a:lnTo>
                  <a:lnTo>
                    <a:pt x="19" y="89"/>
                  </a:lnTo>
                  <a:lnTo>
                    <a:pt x="28" y="70"/>
                  </a:lnTo>
                  <a:lnTo>
                    <a:pt x="38" y="53"/>
                  </a:lnTo>
                  <a:lnTo>
                    <a:pt x="45" y="36"/>
                  </a:lnTo>
                  <a:lnTo>
                    <a:pt x="51" y="19"/>
                  </a:lnTo>
                  <a:lnTo>
                    <a:pt x="57" y="0"/>
                  </a:lnTo>
                  <a:lnTo>
                    <a:pt x="81" y="2"/>
                  </a:lnTo>
                  <a:lnTo>
                    <a:pt x="106" y="2"/>
                  </a:lnTo>
                  <a:lnTo>
                    <a:pt x="132" y="4"/>
                  </a:lnTo>
                  <a:lnTo>
                    <a:pt x="157" y="6"/>
                  </a:lnTo>
                  <a:lnTo>
                    <a:pt x="181" y="10"/>
                  </a:lnTo>
                  <a:lnTo>
                    <a:pt x="208" y="12"/>
                  </a:lnTo>
                  <a:lnTo>
                    <a:pt x="236" y="16"/>
                  </a:lnTo>
                  <a:lnTo>
                    <a:pt x="265" y="19"/>
                  </a:lnTo>
                  <a:close/>
                </a:path>
              </a:pathLst>
            </a:custGeom>
            <a:solidFill>
              <a:srgbClr val="E2BF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-582613" y="4121150"/>
              <a:ext cx="827088" cy="714375"/>
            </a:xfrm>
            <a:custGeom>
              <a:avLst/>
              <a:gdLst>
                <a:gd name="T0" fmla="*/ 696 w 1042"/>
                <a:gd name="T1" fmla="*/ 129 h 901"/>
                <a:gd name="T2" fmla="*/ 664 w 1042"/>
                <a:gd name="T3" fmla="*/ 225 h 901"/>
                <a:gd name="T4" fmla="*/ 681 w 1042"/>
                <a:gd name="T5" fmla="*/ 267 h 901"/>
                <a:gd name="T6" fmla="*/ 715 w 1042"/>
                <a:gd name="T7" fmla="*/ 280 h 901"/>
                <a:gd name="T8" fmla="*/ 694 w 1042"/>
                <a:gd name="T9" fmla="*/ 331 h 901"/>
                <a:gd name="T10" fmla="*/ 667 w 1042"/>
                <a:gd name="T11" fmla="*/ 407 h 901"/>
                <a:gd name="T12" fmla="*/ 741 w 1042"/>
                <a:gd name="T13" fmla="*/ 486 h 901"/>
                <a:gd name="T14" fmla="*/ 834 w 1042"/>
                <a:gd name="T15" fmla="*/ 566 h 901"/>
                <a:gd name="T16" fmla="*/ 917 w 1042"/>
                <a:gd name="T17" fmla="*/ 704 h 901"/>
                <a:gd name="T18" fmla="*/ 987 w 1042"/>
                <a:gd name="T19" fmla="*/ 833 h 901"/>
                <a:gd name="T20" fmla="*/ 1002 w 1042"/>
                <a:gd name="T21" fmla="*/ 806 h 901"/>
                <a:gd name="T22" fmla="*/ 923 w 1042"/>
                <a:gd name="T23" fmla="*/ 627 h 901"/>
                <a:gd name="T24" fmla="*/ 773 w 1042"/>
                <a:gd name="T25" fmla="*/ 432 h 901"/>
                <a:gd name="T26" fmla="*/ 760 w 1042"/>
                <a:gd name="T27" fmla="*/ 299 h 901"/>
                <a:gd name="T28" fmla="*/ 739 w 1042"/>
                <a:gd name="T29" fmla="*/ 246 h 901"/>
                <a:gd name="T30" fmla="*/ 707 w 1042"/>
                <a:gd name="T31" fmla="*/ 223 h 901"/>
                <a:gd name="T32" fmla="*/ 737 w 1042"/>
                <a:gd name="T33" fmla="*/ 152 h 901"/>
                <a:gd name="T34" fmla="*/ 768 w 1042"/>
                <a:gd name="T35" fmla="*/ 74 h 901"/>
                <a:gd name="T36" fmla="*/ 790 w 1042"/>
                <a:gd name="T37" fmla="*/ 161 h 901"/>
                <a:gd name="T38" fmla="*/ 826 w 1042"/>
                <a:gd name="T39" fmla="*/ 350 h 901"/>
                <a:gd name="T40" fmla="*/ 934 w 1042"/>
                <a:gd name="T41" fmla="*/ 526 h 901"/>
                <a:gd name="T42" fmla="*/ 1012 w 1042"/>
                <a:gd name="T43" fmla="*/ 674 h 901"/>
                <a:gd name="T44" fmla="*/ 1038 w 1042"/>
                <a:gd name="T45" fmla="*/ 827 h 901"/>
                <a:gd name="T46" fmla="*/ 567 w 1042"/>
                <a:gd name="T47" fmla="*/ 710 h 901"/>
                <a:gd name="T48" fmla="*/ 491 w 1042"/>
                <a:gd name="T49" fmla="*/ 426 h 901"/>
                <a:gd name="T50" fmla="*/ 474 w 1042"/>
                <a:gd name="T51" fmla="*/ 428 h 901"/>
                <a:gd name="T52" fmla="*/ 503 w 1042"/>
                <a:gd name="T53" fmla="*/ 710 h 901"/>
                <a:gd name="T54" fmla="*/ 524 w 1042"/>
                <a:gd name="T55" fmla="*/ 840 h 901"/>
                <a:gd name="T56" fmla="*/ 491 w 1042"/>
                <a:gd name="T57" fmla="*/ 842 h 901"/>
                <a:gd name="T58" fmla="*/ 469 w 1042"/>
                <a:gd name="T59" fmla="*/ 823 h 901"/>
                <a:gd name="T60" fmla="*/ 386 w 1042"/>
                <a:gd name="T61" fmla="*/ 846 h 901"/>
                <a:gd name="T62" fmla="*/ 242 w 1042"/>
                <a:gd name="T63" fmla="*/ 901 h 901"/>
                <a:gd name="T64" fmla="*/ 102 w 1042"/>
                <a:gd name="T65" fmla="*/ 823 h 901"/>
                <a:gd name="T66" fmla="*/ 51 w 1042"/>
                <a:gd name="T67" fmla="*/ 636 h 901"/>
                <a:gd name="T68" fmla="*/ 2 w 1042"/>
                <a:gd name="T69" fmla="*/ 348 h 901"/>
                <a:gd name="T70" fmla="*/ 13 w 1042"/>
                <a:gd name="T71" fmla="*/ 337 h 901"/>
                <a:gd name="T72" fmla="*/ 70 w 1042"/>
                <a:gd name="T73" fmla="*/ 362 h 901"/>
                <a:gd name="T74" fmla="*/ 145 w 1042"/>
                <a:gd name="T75" fmla="*/ 320 h 901"/>
                <a:gd name="T76" fmla="*/ 198 w 1042"/>
                <a:gd name="T77" fmla="*/ 324 h 901"/>
                <a:gd name="T78" fmla="*/ 299 w 1042"/>
                <a:gd name="T79" fmla="*/ 504 h 901"/>
                <a:gd name="T80" fmla="*/ 344 w 1042"/>
                <a:gd name="T81" fmla="*/ 657 h 901"/>
                <a:gd name="T82" fmla="*/ 368 w 1042"/>
                <a:gd name="T83" fmla="*/ 636 h 901"/>
                <a:gd name="T84" fmla="*/ 317 w 1042"/>
                <a:gd name="T85" fmla="*/ 441 h 901"/>
                <a:gd name="T86" fmla="*/ 340 w 1042"/>
                <a:gd name="T87" fmla="*/ 409 h 901"/>
                <a:gd name="T88" fmla="*/ 353 w 1042"/>
                <a:gd name="T89" fmla="*/ 451 h 901"/>
                <a:gd name="T90" fmla="*/ 384 w 1042"/>
                <a:gd name="T91" fmla="*/ 426 h 901"/>
                <a:gd name="T92" fmla="*/ 376 w 1042"/>
                <a:gd name="T93" fmla="*/ 267 h 901"/>
                <a:gd name="T94" fmla="*/ 420 w 1042"/>
                <a:gd name="T95" fmla="*/ 127 h 901"/>
                <a:gd name="T96" fmla="*/ 486 w 1042"/>
                <a:gd name="T97" fmla="*/ 68 h 901"/>
                <a:gd name="T98" fmla="*/ 563 w 1042"/>
                <a:gd name="T99" fmla="*/ 36 h 901"/>
                <a:gd name="T100" fmla="*/ 647 w 1042"/>
                <a:gd name="T101" fmla="*/ 17 h 901"/>
                <a:gd name="T102" fmla="*/ 730 w 1042"/>
                <a:gd name="T103" fmla="*/ 0 h 901"/>
                <a:gd name="T104" fmla="*/ 724 w 1042"/>
                <a:gd name="T105" fmla="*/ 59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42" h="901">
                  <a:moveTo>
                    <a:pt x="724" y="59"/>
                  </a:moveTo>
                  <a:lnTo>
                    <a:pt x="715" y="82"/>
                  </a:lnTo>
                  <a:lnTo>
                    <a:pt x="705" y="104"/>
                  </a:lnTo>
                  <a:lnTo>
                    <a:pt x="696" y="129"/>
                  </a:lnTo>
                  <a:lnTo>
                    <a:pt x="686" y="153"/>
                  </a:lnTo>
                  <a:lnTo>
                    <a:pt x="677" y="178"/>
                  </a:lnTo>
                  <a:lnTo>
                    <a:pt x="669" y="201"/>
                  </a:lnTo>
                  <a:lnTo>
                    <a:pt x="664" y="225"/>
                  </a:lnTo>
                  <a:lnTo>
                    <a:pt x="658" y="250"/>
                  </a:lnTo>
                  <a:lnTo>
                    <a:pt x="665" y="258"/>
                  </a:lnTo>
                  <a:lnTo>
                    <a:pt x="673" y="263"/>
                  </a:lnTo>
                  <a:lnTo>
                    <a:pt x="681" y="267"/>
                  </a:lnTo>
                  <a:lnTo>
                    <a:pt x="690" y="271"/>
                  </a:lnTo>
                  <a:lnTo>
                    <a:pt x="698" y="275"/>
                  </a:lnTo>
                  <a:lnTo>
                    <a:pt x="707" y="278"/>
                  </a:lnTo>
                  <a:lnTo>
                    <a:pt x="715" y="280"/>
                  </a:lnTo>
                  <a:lnTo>
                    <a:pt x="724" y="282"/>
                  </a:lnTo>
                  <a:lnTo>
                    <a:pt x="715" y="297"/>
                  </a:lnTo>
                  <a:lnTo>
                    <a:pt x="703" y="314"/>
                  </a:lnTo>
                  <a:lnTo>
                    <a:pt x="694" y="331"/>
                  </a:lnTo>
                  <a:lnTo>
                    <a:pt x="684" y="350"/>
                  </a:lnTo>
                  <a:lnTo>
                    <a:pt x="675" y="369"/>
                  </a:lnTo>
                  <a:lnTo>
                    <a:pt x="669" y="388"/>
                  </a:lnTo>
                  <a:lnTo>
                    <a:pt x="667" y="407"/>
                  </a:lnTo>
                  <a:lnTo>
                    <a:pt x="667" y="428"/>
                  </a:lnTo>
                  <a:lnTo>
                    <a:pt x="690" y="449"/>
                  </a:lnTo>
                  <a:lnTo>
                    <a:pt x="715" y="469"/>
                  </a:lnTo>
                  <a:lnTo>
                    <a:pt x="741" y="486"/>
                  </a:lnTo>
                  <a:lnTo>
                    <a:pt x="766" y="505"/>
                  </a:lnTo>
                  <a:lnTo>
                    <a:pt x="790" y="524"/>
                  </a:lnTo>
                  <a:lnTo>
                    <a:pt x="813" y="543"/>
                  </a:lnTo>
                  <a:lnTo>
                    <a:pt x="834" y="566"/>
                  </a:lnTo>
                  <a:lnTo>
                    <a:pt x="853" y="591"/>
                  </a:lnTo>
                  <a:lnTo>
                    <a:pt x="873" y="623"/>
                  </a:lnTo>
                  <a:lnTo>
                    <a:pt x="894" y="662"/>
                  </a:lnTo>
                  <a:lnTo>
                    <a:pt x="917" y="704"/>
                  </a:lnTo>
                  <a:lnTo>
                    <a:pt x="940" y="744"/>
                  </a:lnTo>
                  <a:lnTo>
                    <a:pt x="959" y="782"/>
                  </a:lnTo>
                  <a:lnTo>
                    <a:pt x="976" y="812"/>
                  </a:lnTo>
                  <a:lnTo>
                    <a:pt x="987" y="833"/>
                  </a:lnTo>
                  <a:lnTo>
                    <a:pt x="993" y="838"/>
                  </a:lnTo>
                  <a:lnTo>
                    <a:pt x="1002" y="831"/>
                  </a:lnTo>
                  <a:lnTo>
                    <a:pt x="1004" y="820"/>
                  </a:lnTo>
                  <a:lnTo>
                    <a:pt x="1002" y="806"/>
                  </a:lnTo>
                  <a:lnTo>
                    <a:pt x="1000" y="795"/>
                  </a:lnTo>
                  <a:lnTo>
                    <a:pt x="974" y="740"/>
                  </a:lnTo>
                  <a:lnTo>
                    <a:pt x="949" y="683"/>
                  </a:lnTo>
                  <a:lnTo>
                    <a:pt x="923" y="627"/>
                  </a:lnTo>
                  <a:lnTo>
                    <a:pt x="892" y="572"/>
                  </a:lnTo>
                  <a:lnTo>
                    <a:pt x="858" y="521"/>
                  </a:lnTo>
                  <a:lnTo>
                    <a:pt x="820" y="473"/>
                  </a:lnTo>
                  <a:lnTo>
                    <a:pt x="773" y="432"/>
                  </a:lnTo>
                  <a:lnTo>
                    <a:pt x="716" y="396"/>
                  </a:lnTo>
                  <a:lnTo>
                    <a:pt x="728" y="362"/>
                  </a:lnTo>
                  <a:lnTo>
                    <a:pt x="745" y="331"/>
                  </a:lnTo>
                  <a:lnTo>
                    <a:pt x="760" y="299"/>
                  </a:lnTo>
                  <a:lnTo>
                    <a:pt x="769" y="263"/>
                  </a:lnTo>
                  <a:lnTo>
                    <a:pt x="762" y="256"/>
                  </a:lnTo>
                  <a:lnTo>
                    <a:pt x="751" y="250"/>
                  </a:lnTo>
                  <a:lnTo>
                    <a:pt x="739" y="246"/>
                  </a:lnTo>
                  <a:lnTo>
                    <a:pt x="726" y="242"/>
                  </a:lnTo>
                  <a:lnTo>
                    <a:pt x="716" y="239"/>
                  </a:lnTo>
                  <a:lnTo>
                    <a:pt x="709" y="233"/>
                  </a:lnTo>
                  <a:lnTo>
                    <a:pt x="707" y="223"/>
                  </a:lnTo>
                  <a:lnTo>
                    <a:pt x="711" y="210"/>
                  </a:lnTo>
                  <a:lnTo>
                    <a:pt x="720" y="191"/>
                  </a:lnTo>
                  <a:lnTo>
                    <a:pt x="728" y="172"/>
                  </a:lnTo>
                  <a:lnTo>
                    <a:pt x="737" y="152"/>
                  </a:lnTo>
                  <a:lnTo>
                    <a:pt x="745" y="133"/>
                  </a:lnTo>
                  <a:lnTo>
                    <a:pt x="751" y="114"/>
                  </a:lnTo>
                  <a:lnTo>
                    <a:pt x="760" y="93"/>
                  </a:lnTo>
                  <a:lnTo>
                    <a:pt x="768" y="74"/>
                  </a:lnTo>
                  <a:lnTo>
                    <a:pt x="777" y="55"/>
                  </a:lnTo>
                  <a:lnTo>
                    <a:pt x="794" y="85"/>
                  </a:lnTo>
                  <a:lnTo>
                    <a:pt x="796" y="121"/>
                  </a:lnTo>
                  <a:lnTo>
                    <a:pt x="790" y="161"/>
                  </a:lnTo>
                  <a:lnTo>
                    <a:pt x="792" y="199"/>
                  </a:lnTo>
                  <a:lnTo>
                    <a:pt x="800" y="252"/>
                  </a:lnTo>
                  <a:lnTo>
                    <a:pt x="811" y="301"/>
                  </a:lnTo>
                  <a:lnTo>
                    <a:pt x="826" y="350"/>
                  </a:lnTo>
                  <a:lnTo>
                    <a:pt x="847" y="396"/>
                  </a:lnTo>
                  <a:lnTo>
                    <a:pt x="872" y="441"/>
                  </a:lnTo>
                  <a:lnTo>
                    <a:pt x="900" y="485"/>
                  </a:lnTo>
                  <a:lnTo>
                    <a:pt x="934" y="526"/>
                  </a:lnTo>
                  <a:lnTo>
                    <a:pt x="972" y="566"/>
                  </a:lnTo>
                  <a:lnTo>
                    <a:pt x="987" y="600"/>
                  </a:lnTo>
                  <a:lnTo>
                    <a:pt x="1000" y="636"/>
                  </a:lnTo>
                  <a:lnTo>
                    <a:pt x="1012" y="674"/>
                  </a:lnTo>
                  <a:lnTo>
                    <a:pt x="1021" y="710"/>
                  </a:lnTo>
                  <a:lnTo>
                    <a:pt x="1029" y="750"/>
                  </a:lnTo>
                  <a:lnTo>
                    <a:pt x="1034" y="787"/>
                  </a:lnTo>
                  <a:lnTo>
                    <a:pt x="1038" y="827"/>
                  </a:lnTo>
                  <a:lnTo>
                    <a:pt x="1042" y="867"/>
                  </a:lnTo>
                  <a:lnTo>
                    <a:pt x="616" y="842"/>
                  </a:lnTo>
                  <a:lnTo>
                    <a:pt x="592" y="782"/>
                  </a:lnTo>
                  <a:lnTo>
                    <a:pt x="567" y="710"/>
                  </a:lnTo>
                  <a:lnTo>
                    <a:pt x="546" y="632"/>
                  </a:lnTo>
                  <a:lnTo>
                    <a:pt x="525" y="555"/>
                  </a:lnTo>
                  <a:lnTo>
                    <a:pt x="507" y="485"/>
                  </a:lnTo>
                  <a:lnTo>
                    <a:pt x="491" y="426"/>
                  </a:lnTo>
                  <a:lnTo>
                    <a:pt x="480" y="386"/>
                  </a:lnTo>
                  <a:lnTo>
                    <a:pt x="473" y="373"/>
                  </a:lnTo>
                  <a:lnTo>
                    <a:pt x="473" y="388"/>
                  </a:lnTo>
                  <a:lnTo>
                    <a:pt x="474" y="428"/>
                  </a:lnTo>
                  <a:lnTo>
                    <a:pt x="478" y="485"/>
                  </a:lnTo>
                  <a:lnTo>
                    <a:pt x="484" y="556"/>
                  </a:lnTo>
                  <a:lnTo>
                    <a:pt x="491" y="632"/>
                  </a:lnTo>
                  <a:lnTo>
                    <a:pt x="503" y="710"/>
                  </a:lnTo>
                  <a:lnTo>
                    <a:pt x="518" y="780"/>
                  </a:lnTo>
                  <a:lnTo>
                    <a:pt x="539" y="838"/>
                  </a:lnTo>
                  <a:lnTo>
                    <a:pt x="531" y="840"/>
                  </a:lnTo>
                  <a:lnTo>
                    <a:pt x="524" y="840"/>
                  </a:lnTo>
                  <a:lnTo>
                    <a:pt x="516" y="842"/>
                  </a:lnTo>
                  <a:lnTo>
                    <a:pt x="508" y="842"/>
                  </a:lnTo>
                  <a:lnTo>
                    <a:pt x="499" y="842"/>
                  </a:lnTo>
                  <a:lnTo>
                    <a:pt x="491" y="842"/>
                  </a:lnTo>
                  <a:lnTo>
                    <a:pt x="482" y="842"/>
                  </a:lnTo>
                  <a:lnTo>
                    <a:pt x="473" y="842"/>
                  </a:lnTo>
                  <a:lnTo>
                    <a:pt x="474" y="831"/>
                  </a:lnTo>
                  <a:lnTo>
                    <a:pt x="469" y="823"/>
                  </a:lnTo>
                  <a:lnTo>
                    <a:pt x="461" y="818"/>
                  </a:lnTo>
                  <a:lnTo>
                    <a:pt x="454" y="812"/>
                  </a:lnTo>
                  <a:lnTo>
                    <a:pt x="420" y="829"/>
                  </a:lnTo>
                  <a:lnTo>
                    <a:pt x="386" y="846"/>
                  </a:lnTo>
                  <a:lnTo>
                    <a:pt x="350" y="865"/>
                  </a:lnTo>
                  <a:lnTo>
                    <a:pt x="314" y="880"/>
                  </a:lnTo>
                  <a:lnTo>
                    <a:pt x="276" y="893"/>
                  </a:lnTo>
                  <a:lnTo>
                    <a:pt x="242" y="901"/>
                  </a:lnTo>
                  <a:lnTo>
                    <a:pt x="206" y="901"/>
                  </a:lnTo>
                  <a:lnTo>
                    <a:pt x="172" y="893"/>
                  </a:lnTo>
                  <a:lnTo>
                    <a:pt x="132" y="861"/>
                  </a:lnTo>
                  <a:lnTo>
                    <a:pt x="102" y="823"/>
                  </a:lnTo>
                  <a:lnTo>
                    <a:pt x="81" y="782"/>
                  </a:lnTo>
                  <a:lnTo>
                    <a:pt x="68" y="734"/>
                  </a:lnTo>
                  <a:lnTo>
                    <a:pt x="56" y="687"/>
                  </a:lnTo>
                  <a:lnTo>
                    <a:pt x="51" y="636"/>
                  </a:lnTo>
                  <a:lnTo>
                    <a:pt x="47" y="585"/>
                  </a:lnTo>
                  <a:lnTo>
                    <a:pt x="41" y="536"/>
                  </a:lnTo>
                  <a:lnTo>
                    <a:pt x="0" y="354"/>
                  </a:lnTo>
                  <a:lnTo>
                    <a:pt x="2" y="348"/>
                  </a:lnTo>
                  <a:lnTo>
                    <a:pt x="3" y="341"/>
                  </a:lnTo>
                  <a:lnTo>
                    <a:pt x="5" y="335"/>
                  </a:lnTo>
                  <a:lnTo>
                    <a:pt x="7" y="328"/>
                  </a:lnTo>
                  <a:lnTo>
                    <a:pt x="13" y="337"/>
                  </a:lnTo>
                  <a:lnTo>
                    <a:pt x="22" y="348"/>
                  </a:lnTo>
                  <a:lnTo>
                    <a:pt x="32" y="356"/>
                  </a:lnTo>
                  <a:lnTo>
                    <a:pt x="45" y="362"/>
                  </a:lnTo>
                  <a:lnTo>
                    <a:pt x="70" y="362"/>
                  </a:lnTo>
                  <a:lnTo>
                    <a:pt x="90" y="356"/>
                  </a:lnTo>
                  <a:lnTo>
                    <a:pt x="109" y="346"/>
                  </a:lnTo>
                  <a:lnTo>
                    <a:pt x="128" y="335"/>
                  </a:lnTo>
                  <a:lnTo>
                    <a:pt x="145" y="320"/>
                  </a:lnTo>
                  <a:lnTo>
                    <a:pt x="160" y="303"/>
                  </a:lnTo>
                  <a:lnTo>
                    <a:pt x="177" y="288"/>
                  </a:lnTo>
                  <a:lnTo>
                    <a:pt x="193" y="271"/>
                  </a:lnTo>
                  <a:lnTo>
                    <a:pt x="198" y="324"/>
                  </a:lnTo>
                  <a:lnTo>
                    <a:pt x="215" y="371"/>
                  </a:lnTo>
                  <a:lnTo>
                    <a:pt x="240" y="416"/>
                  </a:lnTo>
                  <a:lnTo>
                    <a:pt x="270" y="460"/>
                  </a:lnTo>
                  <a:lnTo>
                    <a:pt x="299" y="504"/>
                  </a:lnTo>
                  <a:lnTo>
                    <a:pt x="323" y="549"/>
                  </a:lnTo>
                  <a:lnTo>
                    <a:pt x="338" y="598"/>
                  </a:lnTo>
                  <a:lnTo>
                    <a:pt x="340" y="653"/>
                  </a:lnTo>
                  <a:lnTo>
                    <a:pt x="344" y="657"/>
                  </a:lnTo>
                  <a:lnTo>
                    <a:pt x="348" y="659"/>
                  </a:lnTo>
                  <a:lnTo>
                    <a:pt x="351" y="661"/>
                  </a:lnTo>
                  <a:lnTo>
                    <a:pt x="357" y="661"/>
                  </a:lnTo>
                  <a:lnTo>
                    <a:pt x="368" y="636"/>
                  </a:lnTo>
                  <a:lnTo>
                    <a:pt x="372" y="608"/>
                  </a:lnTo>
                  <a:lnTo>
                    <a:pt x="372" y="577"/>
                  </a:lnTo>
                  <a:lnTo>
                    <a:pt x="370" y="549"/>
                  </a:lnTo>
                  <a:lnTo>
                    <a:pt x="317" y="441"/>
                  </a:lnTo>
                  <a:lnTo>
                    <a:pt x="321" y="432"/>
                  </a:lnTo>
                  <a:lnTo>
                    <a:pt x="329" y="424"/>
                  </a:lnTo>
                  <a:lnTo>
                    <a:pt x="334" y="418"/>
                  </a:lnTo>
                  <a:lnTo>
                    <a:pt x="340" y="409"/>
                  </a:lnTo>
                  <a:lnTo>
                    <a:pt x="338" y="420"/>
                  </a:lnTo>
                  <a:lnTo>
                    <a:pt x="338" y="432"/>
                  </a:lnTo>
                  <a:lnTo>
                    <a:pt x="344" y="443"/>
                  </a:lnTo>
                  <a:lnTo>
                    <a:pt x="353" y="451"/>
                  </a:lnTo>
                  <a:lnTo>
                    <a:pt x="367" y="451"/>
                  </a:lnTo>
                  <a:lnTo>
                    <a:pt x="374" y="445"/>
                  </a:lnTo>
                  <a:lnTo>
                    <a:pt x="380" y="435"/>
                  </a:lnTo>
                  <a:lnTo>
                    <a:pt x="384" y="426"/>
                  </a:lnTo>
                  <a:lnTo>
                    <a:pt x="386" y="388"/>
                  </a:lnTo>
                  <a:lnTo>
                    <a:pt x="382" y="348"/>
                  </a:lnTo>
                  <a:lnTo>
                    <a:pt x="378" y="307"/>
                  </a:lnTo>
                  <a:lnTo>
                    <a:pt x="376" y="267"/>
                  </a:lnTo>
                  <a:lnTo>
                    <a:pt x="376" y="229"/>
                  </a:lnTo>
                  <a:lnTo>
                    <a:pt x="382" y="191"/>
                  </a:lnTo>
                  <a:lnTo>
                    <a:pt x="395" y="157"/>
                  </a:lnTo>
                  <a:lnTo>
                    <a:pt x="420" y="127"/>
                  </a:lnTo>
                  <a:lnTo>
                    <a:pt x="435" y="110"/>
                  </a:lnTo>
                  <a:lnTo>
                    <a:pt x="452" y="95"/>
                  </a:lnTo>
                  <a:lnTo>
                    <a:pt x="469" y="80"/>
                  </a:lnTo>
                  <a:lnTo>
                    <a:pt x="486" y="68"/>
                  </a:lnTo>
                  <a:lnTo>
                    <a:pt x="505" y="59"/>
                  </a:lnTo>
                  <a:lnTo>
                    <a:pt x="524" y="49"/>
                  </a:lnTo>
                  <a:lnTo>
                    <a:pt x="542" y="44"/>
                  </a:lnTo>
                  <a:lnTo>
                    <a:pt x="563" y="36"/>
                  </a:lnTo>
                  <a:lnTo>
                    <a:pt x="584" y="30"/>
                  </a:lnTo>
                  <a:lnTo>
                    <a:pt x="605" y="27"/>
                  </a:lnTo>
                  <a:lnTo>
                    <a:pt x="626" y="23"/>
                  </a:lnTo>
                  <a:lnTo>
                    <a:pt x="647" y="17"/>
                  </a:lnTo>
                  <a:lnTo>
                    <a:pt x="667" y="13"/>
                  </a:lnTo>
                  <a:lnTo>
                    <a:pt x="688" y="10"/>
                  </a:lnTo>
                  <a:lnTo>
                    <a:pt x="709" y="6"/>
                  </a:lnTo>
                  <a:lnTo>
                    <a:pt x="730" y="0"/>
                  </a:lnTo>
                  <a:lnTo>
                    <a:pt x="737" y="13"/>
                  </a:lnTo>
                  <a:lnTo>
                    <a:pt x="737" y="29"/>
                  </a:lnTo>
                  <a:lnTo>
                    <a:pt x="732" y="44"/>
                  </a:lnTo>
                  <a:lnTo>
                    <a:pt x="724" y="59"/>
                  </a:lnTo>
                  <a:close/>
                </a:path>
              </a:pathLst>
            </a:custGeom>
            <a:solidFill>
              <a:srgbClr val="001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>
              <a:off x="987425" y="4146550"/>
              <a:ext cx="39688" cy="49212"/>
            </a:xfrm>
            <a:custGeom>
              <a:avLst/>
              <a:gdLst>
                <a:gd name="T0" fmla="*/ 21 w 49"/>
                <a:gd name="T1" fmla="*/ 63 h 63"/>
                <a:gd name="T2" fmla="*/ 19 w 49"/>
                <a:gd name="T3" fmla="*/ 63 h 63"/>
                <a:gd name="T4" fmla="*/ 15 w 49"/>
                <a:gd name="T5" fmla="*/ 63 h 63"/>
                <a:gd name="T6" fmla="*/ 9 w 49"/>
                <a:gd name="T7" fmla="*/ 57 h 63"/>
                <a:gd name="T8" fmla="*/ 0 w 49"/>
                <a:gd name="T9" fmla="*/ 48 h 63"/>
                <a:gd name="T10" fmla="*/ 49 w 49"/>
                <a:gd name="T11" fmla="*/ 0 h 63"/>
                <a:gd name="T12" fmla="*/ 43 w 49"/>
                <a:gd name="T13" fmla="*/ 15 h 63"/>
                <a:gd name="T14" fmla="*/ 36 w 49"/>
                <a:gd name="T15" fmla="*/ 31 h 63"/>
                <a:gd name="T16" fmla="*/ 26 w 49"/>
                <a:gd name="T17" fmla="*/ 48 h 63"/>
                <a:gd name="T18" fmla="*/ 21 w 49"/>
                <a:gd name="T1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" h="63">
                  <a:moveTo>
                    <a:pt x="21" y="63"/>
                  </a:moveTo>
                  <a:lnTo>
                    <a:pt x="19" y="63"/>
                  </a:lnTo>
                  <a:lnTo>
                    <a:pt x="15" y="63"/>
                  </a:lnTo>
                  <a:lnTo>
                    <a:pt x="9" y="57"/>
                  </a:lnTo>
                  <a:lnTo>
                    <a:pt x="0" y="48"/>
                  </a:lnTo>
                  <a:lnTo>
                    <a:pt x="49" y="0"/>
                  </a:lnTo>
                  <a:lnTo>
                    <a:pt x="43" y="15"/>
                  </a:lnTo>
                  <a:lnTo>
                    <a:pt x="36" y="31"/>
                  </a:lnTo>
                  <a:lnTo>
                    <a:pt x="26" y="48"/>
                  </a:lnTo>
                  <a:lnTo>
                    <a:pt x="21" y="63"/>
                  </a:lnTo>
                  <a:close/>
                </a:path>
              </a:pathLst>
            </a:custGeom>
            <a:solidFill>
              <a:srgbClr val="E2BF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37"/>
            <p:cNvSpPr>
              <a:spLocks/>
            </p:cNvSpPr>
            <p:nvPr/>
          </p:nvSpPr>
          <p:spPr bwMode="auto">
            <a:xfrm>
              <a:off x="309562" y="4152900"/>
              <a:ext cx="139700" cy="666750"/>
            </a:xfrm>
            <a:custGeom>
              <a:avLst/>
              <a:gdLst>
                <a:gd name="T0" fmla="*/ 142 w 176"/>
                <a:gd name="T1" fmla="*/ 191 h 838"/>
                <a:gd name="T2" fmla="*/ 134 w 176"/>
                <a:gd name="T3" fmla="*/ 204 h 838"/>
                <a:gd name="T4" fmla="*/ 125 w 176"/>
                <a:gd name="T5" fmla="*/ 217 h 838"/>
                <a:gd name="T6" fmla="*/ 113 w 176"/>
                <a:gd name="T7" fmla="*/ 229 h 838"/>
                <a:gd name="T8" fmla="*/ 104 w 176"/>
                <a:gd name="T9" fmla="*/ 242 h 838"/>
                <a:gd name="T10" fmla="*/ 96 w 176"/>
                <a:gd name="T11" fmla="*/ 253 h 838"/>
                <a:gd name="T12" fmla="*/ 89 w 176"/>
                <a:gd name="T13" fmla="*/ 267 h 838"/>
                <a:gd name="T14" fmla="*/ 85 w 176"/>
                <a:gd name="T15" fmla="*/ 280 h 838"/>
                <a:gd name="T16" fmla="*/ 85 w 176"/>
                <a:gd name="T17" fmla="*/ 295 h 838"/>
                <a:gd name="T18" fmla="*/ 95 w 176"/>
                <a:gd name="T19" fmla="*/ 306 h 838"/>
                <a:gd name="T20" fmla="*/ 106 w 176"/>
                <a:gd name="T21" fmla="*/ 318 h 838"/>
                <a:gd name="T22" fmla="*/ 117 w 176"/>
                <a:gd name="T23" fmla="*/ 329 h 838"/>
                <a:gd name="T24" fmla="*/ 129 w 176"/>
                <a:gd name="T25" fmla="*/ 340 h 838"/>
                <a:gd name="T26" fmla="*/ 140 w 176"/>
                <a:gd name="T27" fmla="*/ 352 h 838"/>
                <a:gd name="T28" fmla="*/ 153 w 176"/>
                <a:gd name="T29" fmla="*/ 361 h 838"/>
                <a:gd name="T30" fmla="*/ 165 w 176"/>
                <a:gd name="T31" fmla="*/ 371 h 838"/>
                <a:gd name="T32" fmla="*/ 176 w 176"/>
                <a:gd name="T33" fmla="*/ 380 h 838"/>
                <a:gd name="T34" fmla="*/ 161 w 176"/>
                <a:gd name="T35" fmla="*/ 431 h 838"/>
                <a:gd name="T36" fmla="*/ 149 w 176"/>
                <a:gd name="T37" fmla="*/ 482 h 838"/>
                <a:gd name="T38" fmla="*/ 136 w 176"/>
                <a:gd name="T39" fmla="*/ 533 h 838"/>
                <a:gd name="T40" fmla="*/ 127 w 176"/>
                <a:gd name="T41" fmla="*/ 586 h 838"/>
                <a:gd name="T42" fmla="*/ 117 w 176"/>
                <a:gd name="T43" fmla="*/ 639 h 838"/>
                <a:gd name="T44" fmla="*/ 110 w 176"/>
                <a:gd name="T45" fmla="*/ 692 h 838"/>
                <a:gd name="T46" fmla="*/ 104 w 176"/>
                <a:gd name="T47" fmla="*/ 747 h 838"/>
                <a:gd name="T48" fmla="*/ 100 w 176"/>
                <a:gd name="T49" fmla="*/ 800 h 838"/>
                <a:gd name="T50" fmla="*/ 96 w 176"/>
                <a:gd name="T51" fmla="*/ 810 h 838"/>
                <a:gd name="T52" fmla="*/ 95 w 176"/>
                <a:gd name="T53" fmla="*/ 819 h 838"/>
                <a:gd name="T54" fmla="*/ 93 w 176"/>
                <a:gd name="T55" fmla="*/ 829 h 838"/>
                <a:gd name="T56" fmla="*/ 91 w 176"/>
                <a:gd name="T57" fmla="*/ 838 h 838"/>
                <a:gd name="T58" fmla="*/ 70 w 176"/>
                <a:gd name="T59" fmla="*/ 834 h 838"/>
                <a:gd name="T60" fmla="*/ 72 w 176"/>
                <a:gd name="T61" fmla="*/ 793 h 838"/>
                <a:gd name="T62" fmla="*/ 76 w 176"/>
                <a:gd name="T63" fmla="*/ 751 h 838"/>
                <a:gd name="T64" fmla="*/ 78 w 176"/>
                <a:gd name="T65" fmla="*/ 706 h 838"/>
                <a:gd name="T66" fmla="*/ 79 w 176"/>
                <a:gd name="T67" fmla="*/ 662 h 838"/>
                <a:gd name="T68" fmla="*/ 74 w 176"/>
                <a:gd name="T69" fmla="*/ 433 h 838"/>
                <a:gd name="T70" fmla="*/ 68 w 176"/>
                <a:gd name="T71" fmla="*/ 382 h 838"/>
                <a:gd name="T72" fmla="*/ 57 w 176"/>
                <a:gd name="T73" fmla="*/ 333 h 838"/>
                <a:gd name="T74" fmla="*/ 42 w 176"/>
                <a:gd name="T75" fmla="*/ 286 h 838"/>
                <a:gd name="T76" fmla="*/ 28 w 176"/>
                <a:gd name="T77" fmla="*/ 238 h 838"/>
                <a:gd name="T78" fmla="*/ 15 w 176"/>
                <a:gd name="T79" fmla="*/ 191 h 838"/>
                <a:gd name="T80" fmla="*/ 4 w 176"/>
                <a:gd name="T81" fmla="*/ 142 h 838"/>
                <a:gd name="T82" fmla="*/ 0 w 176"/>
                <a:gd name="T83" fmla="*/ 91 h 838"/>
                <a:gd name="T84" fmla="*/ 2 w 176"/>
                <a:gd name="T85" fmla="*/ 36 h 838"/>
                <a:gd name="T86" fmla="*/ 42 w 176"/>
                <a:gd name="T87" fmla="*/ 0 h 838"/>
                <a:gd name="T88" fmla="*/ 49 w 176"/>
                <a:gd name="T89" fmla="*/ 26 h 838"/>
                <a:gd name="T90" fmla="*/ 59 w 176"/>
                <a:gd name="T91" fmla="*/ 51 h 838"/>
                <a:gd name="T92" fmla="*/ 70 w 176"/>
                <a:gd name="T93" fmla="*/ 75 h 838"/>
                <a:gd name="T94" fmla="*/ 83 w 176"/>
                <a:gd name="T95" fmla="*/ 98 h 838"/>
                <a:gd name="T96" fmla="*/ 98 w 176"/>
                <a:gd name="T97" fmla="*/ 123 h 838"/>
                <a:gd name="T98" fmla="*/ 113 w 176"/>
                <a:gd name="T99" fmla="*/ 145 h 838"/>
                <a:gd name="T100" fmla="*/ 127 w 176"/>
                <a:gd name="T101" fmla="*/ 168 h 838"/>
                <a:gd name="T102" fmla="*/ 142 w 176"/>
                <a:gd name="T103" fmla="*/ 191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6" h="838">
                  <a:moveTo>
                    <a:pt x="142" y="191"/>
                  </a:moveTo>
                  <a:lnTo>
                    <a:pt x="134" y="204"/>
                  </a:lnTo>
                  <a:lnTo>
                    <a:pt x="125" y="217"/>
                  </a:lnTo>
                  <a:lnTo>
                    <a:pt x="113" y="229"/>
                  </a:lnTo>
                  <a:lnTo>
                    <a:pt x="104" y="242"/>
                  </a:lnTo>
                  <a:lnTo>
                    <a:pt x="96" y="253"/>
                  </a:lnTo>
                  <a:lnTo>
                    <a:pt x="89" y="267"/>
                  </a:lnTo>
                  <a:lnTo>
                    <a:pt x="85" y="280"/>
                  </a:lnTo>
                  <a:lnTo>
                    <a:pt x="85" y="295"/>
                  </a:lnTo>
                  <a:lnTo>
                    <a:pt x="95" y="306"/>
                  </a:lnTo>
                  <a:lnTo>
                    <a:pt x="106" y="318"/>
                  </a:lnTo>
                  <a:lnTo>
                    <a:pt x="117" y="329"/>
                  </a:lnTo>
                  <a:lnTo>
                    <a:pt x="129" y="340"/>
                  </a:lnTo>
                  <a:lnTo>
                    <a:pt x="140" y="352"/>
                  </a:lnTo>
                  <a:lnTo>
                    <a:pt x="153" y="361"/>
                  </a:lnTo>
                  <a:lnTo>
                    <a:pt x="165" y="371"/>
                  </a:lnTo>
                  <a:lnTo>
                    <a:pt x="176" y="380"/>
                  </a:lnTo>
                  <a:lnTo>
                    <a:pt x="161" y="431"/>
                  </a:lnTo>
                  <a:lnTo>
                    <a:pt x="149" y="482"/>
                  </a:lnTo>
                  <a:lnTo>
                    <a:pt x="136" y="533"/>
                  </a:lnTo>
                  <a:lnTo>
                    <a:pt x="127" y="586"/>
                  </a:lnTo>
                  <a:lnTo>
                    <a:pt x="117" y="639"/>
                  </a:lnTo>
                  <a:lnTo>
                    <a:pt x="110" y="692"/>
                  </a:lnTo>
                  <a:lnTo>
                    <a:pt x="104" y="747"/>
                  </a:lnTo>
                  <a:lnTo>
                    <a:pt x="100" y="800"/>
                  </a:lnTo>
                  <a:lnTo>
                    <a:pt x="96" y="810"/>
                  </a:lnTo>
                  <a:lnTo>
                    <a:pt x="95" y="819"/>
                  </a:lnTo>
                  <a:lnTo>
                    <a:pt x="93" y="829"/>
                  </a:lnTo>
                  <a:lnTo>
                    <a:pt x="91" y="838"/>
                  </a:lnTo>
                  <a:lnTo>
                    <a:pt x="70" y="834"/>
                  </a:lnTo>
                  <a:lnTo>
                    <a:pt x="72" y="793"/>
                  </a:lnTo>
                  <a:lnTo>
                    <a:pt x="76" y="751"/>
                  </a:lnTo>
                  <a:lnTo>
                    <a:pt x="78" y="706"/>
                  </a:lnTo>
                  <a:lnTo>
                    <a:pt x="79" y="662"/>
                  </a:lnTo>
                  <a:lnTo>
                    <a:pt x="74" y="433"/>
                  </a:lnTo>
                  <a:lnTo>
                    <a:pt x="68" y="382"/>
                  </a:lnTo>
                  <a:lnTo>
                    <a:pt x="57" y="333"/>
                  </a:lnTo>
                  <a:lnTo>
                    <a:pt x="42" y="286"/>
                  </a:lnTo>
                  <a:lnTo>
                    <a:pt x="28" y="238"/>
                  </a:lnTo>
                  <a:lnTo>
                    <a:pt x="15" y="191"/>
                  </a:lnTo>
                  <a:lnTo>
                    <a:pt x="4" y="142"/>
                  </a:lnTo>
                  <a:lnTo>
                    <a:pt x="0" y="91"/>
                  </a:lnTo>
                  <a:lnTo>
                    <a:pt x="2" y="36"/>
                  </a:lnTo>
                  <a:lnTo>
                    <a:pt x="42" y="0"/>
                  </a:lnTo>
                  <a:lnTo>
                    <a:pt x="49" y="26"/>
                  </a:lnTo>
                  <a:lnTo>
                    <a:pt x="59" y="51"/>
                  </a:lnTo>
                  <a:lnTo>
                    <a:pt x="70" y="75"/>
                  </a:lnTo>
                  <a:lnTo>
                    <a:pt x="83" y="98"/>
                  </a:lnTo>
                  <a:lnTo>
                    <a:pt x="98" y="123"/>
                  </a:lnTo>
                  <a:lnTo>
                    <a:pt x="113" y="145"/>
                  </a:lnTo>
                  <a:lnTo>
                    <a:pt x="127" y="168"/>
                  </a:lnTo>
                  <a:lnTo>
                    <a:pt x="142" y="191"/>
                  </a:lnTo>
                  <a:close/>
                </a:path>
              </a:pathLst>
            </a:custGeom>
            <a:solidFill>
              <a:srgbClr val="001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38"/>
            <p:cNvSpPr>
              <a:spLocks/>
            </p:cNvSpPr>
            <p:nvPr/>
          </p:nvSpPr>
          <p:spPr bwMode="auto">
            <a:xfrm>
              <a:off x="136525" y="4206875"/>
              <a:ext cx="46038" cy="33337"/>
            </a:xfrm>
            <a:custGeom>
              <a:avLst/>
              <a:gdLst>
                <a:gd name="T0" fmla="*/ 58 w 58"/>
                <a:gd name="T1" fmla="*/ 15 h 44"/>
                <a:gd name="T2" fmla="*/ 53 w 58"/>
                <a:gd name="T3" fmla="*/ 23 h 44"/>
                <a:gd name="T4" fmla="*/ 47 w 58"/>
                <a:gd name="T5" fmla="*/ 30 h 44"/>
                <a:gd name="T6" fmla="*/ 39 w 58"/>
                <a:gd name="T7" fmla="*/ 36 h 44"/>
                <a:gd name="T8" fmla="*/ 34 w 58"/>
                <a:gd name="T9" fmla="*/ 44 h 44"/>
                <a:gd name="T10" fmla="*/ 22 w 58"/>
                <a:gd name="T11" fmla="*/ 36 h 44"/>
                <a:gd name="T12" fmla="*/ 9 w 58"/>
                <a:gd name="T13" fmla="*/ 25 h 44"/>
                <a:gd name="T14" fmla="*/ 1 w 58"/>
                <a:gd name="T15" fmla="*/ 13 h 44"/>
                <a:gd name="T16" fmla="*/ 0 w 58"/>
                <a:gd name="T17" fmla="*/ 0 h 44"/>
                <a:gd name="T18" fmla="*/ 7 w 58"/>
                <a:gd name="T19" fmla="*/ 0 h 44"/>
                <a:gd name="T20" fmla="*/ 15 w 58"/>
                <a:gd name="T21" fmla="*/ 2 h 44"/>
                <a:gd name="T22" fmla="*/ 22 w 58"/>
                <a:gd name="T23" fmla="*/ 4 h 44"/>
                <a:gd name="T24" fmla="*/ 30 w 58"/>
                <a:gd name="T25" fmla="*/ 6 h 44"/>
                <a:gd name="T26" fmla="*/ 36 w 58"/>
                <a:gd name="T27" fmla="*/ 8 h 44"/>
                <a:gd name="T28" fmla="*/ 43 w 58"/>
                <a:gd name="T29" fmla="*/ 9 h 44"/>
                <a:gd name="T30" fmla="*/ 51 w 58"/>
                <a:gd name="T31" fmla="*/ 13 h 44"/>
                <a:gd name="T32" fmla="*/ 58 w 58"/>
                <a:gd name="T33" fmla="*/ 1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" h="44">
                  <a:moveTo>
                    <a:pt x="58" y="15"/>
                  </a:moveTo>
                  <a:lnTo>
                    <a:pt x="53" y="23"/>
                  </a:lnTo>
                  <a:lnTo>
                    <a:pt x="47" y="30"/>
                  </a:lnTo>
                  <a:lnTo>
                    <a:pt x="39" y="36"/>
                  </a:lnTo>
                  <a:lnTo>
                    <a:pt x="34" y="44"/>
                  </a:lnTo>
                  <a:lnTo>
                    <a:pt x="22" y="36"/>
                  </a:lnTo>
                  <a:lnTo>
                    <a:pt x="9" y="25"/>
                  </a:lnTo>
                  <a:lnTo>
                    <a:pt x="1" y="13"/>
                  </a:lnTo>
                  <a:lnTo>
                    <a:pt x="0" y="0"/>
                  </a:lnTo>
                  <a:lnTo>
                    <a:pt x="7" y="0"/>
                  </a:lnTo>
                  <a:lnTo>
                    <a:pt x="15" y="2"/>
                  </a:lnTo>
                  <a:lnTo>
                    <a:pt x="22" y="4"/>
                  </a:lnTo>
                  <a:lnTo>
                    <a:pt x="30" y="6"/>
                  </a:lnTo>
                  <a:lnTo>
                    <a:pt x="36" y="8"/>
                  </a:lnTo>
                  <a:lnTo>
                    <a:pt x="43" y="9"/>
                  </a:lnTo>
                  <a:lnTo>
                    <a:pt x="51" y="13"/>
                  </a:lnTo>
                  <a:lnTo>
                    <a:pt x="58" y="15"/>
                  </a:lnTo>
                  <a:close/>
                </a:path>
              </a:pathLst>
            </a:custGeom>
            <a:solidFill>
              <a:srgbClr val="CCA5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39"/>
            <p:cNvSpPr>
              <a:spLocks/>
            </p:cNvSpPr>
            <p:nvPr/>
          </p:nvSpPr>
          <p:spPr bwMode="auto">
            <a:xfrm>
              <a:off x="85725" y="4206875"/>
              <a:ext cx="88900" cy="271462"/>
            </a:xfrm>
            <a:custGeom>
              <a:avLst/>
              <a:gdLst>
                <a:gd name="T0" fmla="*/ 46 w 114"/>
                <a:gd name="T1" fmla="*/ 117 h 341"/>
                <a:gd name="T2" fmla="*/ 48 w 114"/>
                <a:gd name="T3" fmla="*/ 134 h 341"/>
                <a:gd name="T4" fmla="*/ 51 w 114"/>
                <a:gd name="T5" fmla="*/ 149 h 341"/>
                <a:gd name="T6" fmla="*/ 57 w 114"/>
                <a:gd name="T7" fmla="*/ 165 h 341"/>
                <a:gd name="T8" fmla="*/ 66 w 114"/>
                <a:gd name="T9" fmla="*/ 178 h 341"/>
                <a:gd name="T10" fmla="*/ 76 w 114"/>
                <a:gd name="T11" fmla="*/ 191 h 341"/>
                <a:gd name="T12" fmla="*/ 87 w 114"/>
                <a:gd name="T13" fmla="*/ 204 h 341"/>
                <a:gd name="T14" fmla="*/ 101 w 114"/>
                <a:gd name="T15" fmla="*/ 216 h 341"/>
                <a:gd name="T16" fmla="*/ 114 w 114"/>
                <a:gd name="T17" fmla="*/ 227 h 341"/>
                <a:gd name="T18" fmla="*/ 102 w 114"/>
                <a:gd name="T19" fmla="*/ 341 h 341"/>
                <a:gd name="T20" fmla="*/ 76 w 114"/>
                <a:gd name="T21" fmla="*/ 310 h 341"/>
                <a:gd name="T22" fmla="*/ 53 w 114"/>
                <a:gd name="T23" fmla="*/ 276 h 341"/>
                <a:gd name="T24" fmla="*/ 34 w 114"/>
                <a:gd name="T25" fmla="*/ 236 h 341"/>
                <a:gd name="T26" fmla="*/ 21 w 114"/>
                <a:gd name="T27" fmla="*/ 193 h 341"/>
                <a:gd name="T28" fmla="*/ 10 w 114"/>
                <a:gd name="T29" fmla="*/ 146 h 341"/>
                <a:gd name="T30" fmla="*/ 4 w 114"/>
                <a:gd name="T31" fmla="*/ 98 h 341"/>
                <a:gd name="T32" fmla="*/ 0 w 114"/>
                <a:gd name="T33" fmla="*/ 49 h 341"/>
                <a:gd name="T34" fmla="*/ 0 w 114"/>
                <a:gd name="T35" fmla="*/ 0 h 341"/>
                <a:gd name="T36" fmla="*/ 6 w 114"/>
                <a:gd name="T37" fmla="*/ 15 h 341"/>
                <a:gd name="T38" fmla="*/ 15 w 114"/>
                <a:gd name="T39" fmla="*/ 30 h 341"/>
                <a:gd name="T40" fmla="*/ 29 w 114"/>
                <a:gd name="T41" fmla="*/ 43 h 341"/>
                <a:gd name="T42" fmla="*/ 42 w 114"/>
                <a:gd name="T43" fmla="*/ 55 h 341"/>
                <a:gd name="T44" fmla="*/ 53 w 114"/>
                <a:gd name="T45" fmla="*/ 70 h 341"/>
                <a:gd name="T46" fmla="*/ 59 w 114"/>
                <a:gd name="T47" fmla="*/ 83 h 341"/>
                <a:gd name="T48" fmla="*/ 57 w 114"/>
                <a:gd name="T49" fmla="*/ 100 h 341"/>
                <a:gd name="T50" fmla="*/ 46 w 114"/>
                <a:gd name="T51" fmla="*/ 117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4" h="341">
                  <a:moveTo>
                    <a:pt x="46" y="117"/>
                  </a:moveTo>
                  <a:lnTo>
                    <a:pt x="48" y="134"/>
                  </a:lnTo>
                  <a:lnTo>
                    <a:pt x="51" y="149"/>
                  </a:lnTo>
                  <a:lnTo>
                    <a:pt x="57" y="165"/>
                  </a:lnTo>
                  <a:lnTo>
                    <a:pt x="66" y="178"/>
                  </a:lnTo>
                  <a:lnTo>
                    <a:pt x="76" y="191"/>
                  </a:lnTo>
                  <a:lnTo>
                    <a:pt x="87" y="204"/>
                  </a:lnTo>
                  <a:lnTo>
                    <a:pt x="101" y="216"/>
                  </a:lnTo>
                  <a:lnTo>
                    <a:pt x="114" y="227"/>
                  </a:lnTo>
                  <a:lnTo>
                    <a:pt x="102" y="341"/>
                  </a:lnTo>
                  <a:lnTo>
                    <a:pt x="76" y="310"/>
                  </a:lnTo>
                  <a:lnTo>
                    <a:pt x="53" y="276"/>
                  </a:lnTo>
                  <a:lnTo>
                    <a:pt x="34" y="236"/>
                  </a:lnTo>
                  <a:lnTo>
                    <a:pt x="21" y="193"/>
                  </a:lnTo>
                  <a:lnTo>
                    <a:pt x="10" y="146"/>
                  </a:lnTo>
                  <a:lnTo>
                    <a:pt x="4" y="98"/>
                  </a:lnTo>
                  <a:lnTo>
                    <a:pt x="0" y="49"/>
                  </a:lnTo>
                  <a:lnTo>
                    <a:pt x="0" y="0"/>
                  </a:lnTo>
                  <a:lnTo>
                    <a:pt x="6" y="15"/>
                  </a:lnTo>
                  <a:lnTo>
                    <a:pt x="15" y="30"/>
                  </a:lnTo>
                  <a:lnTo>
                    <a:pt x="29" y="43"/>
                  </a:lnTo>
                  <a:lnTo>
                    <a:pt x="42" y="55"/>
                  </a:lnTo>
                  <a:lnTo>
                    <a:pt x="53" y="70"/>
                  </a:lnTo>
                  <a:lnTo>
                    <a:pt x="59" y="83"/>
                  </a:lnTo>
                  <a:lnTo>
                    <a:pt x="57" y="100"/>
                  </a:lnTo>
                  <a:lnTo>
                    <a:pt x="46" y="1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Freeform 40"/>
            <p:cNvSpPr>
              <a:spLocks/>
            </p:cNvSpPr>
            <p:nvPr/>
          </p:nvSpPr>
          <p:spPr bwMode="auto">
            <a:xfrm>
              <a:off x="182562" y="4210050"/>
              <a:ext cx="138113" cy="306387"/>
            </a:xfrm>
            <a:custGeom>
              <a:avLst/>
              <a:gdLst>
                <a:gd name="T0" fmla="*/ 174 w 174"/>
                <a:gd name="T1" fmla="*/ 386 h 386"/>
                <a:gd name="T2" fmla="*/ 155 w 174"/>
                <a:gd name="T3" fmla="*/ 365 h 386"/>
                <a:gd name="T4" fmla="*/ 136 w 174"/>
                <a:gd name="T5" fmla="*/ 346 h 386"/>
                <a:gd name="T6" fmla="*/ 119 w 174"/>
                <a:gd name="T7" fmla="*/ 323 h 386"/>
                <a:gd name="T8" fmla="*/ 102 w 174"/>
                <a:gd name="T9" fmla="*/ 302 h 386"/>
                <a:gd name="T10" fmla="*/ 87 w 174"/>
                <a:gd name="T11" fmla="*/ 280 h 386"/>
                <a:gd name="T12" fmla="*/ 72 w 174"/>
                <a:gd name="T13" fmla="*/ 257 h 386"/>
                <a:gd name="T14" fmla="*/ 61 w 174"/>
                <a:gd name="T15" fmla="*/ 234 h 386"/>
                <a:gd name="T16" fmla="*/ 49 w 174"/>
                <a:gd name="T17" fmla="*/ 210 h 386"/>
                <a:gd name="T18" fmla="*/ 61 w 174"/>
                <a:gd name="T19" fmla="*/ 191 h 386"/>
                <a:gd name="T20" fmla="*/ 72 w 174"/>
                <a:gd name="T21" fmla="*/ 174 h 386"/>
                <a:gd name="T22" fmla="*/ 76 w 174"/>
                <a:gd name="T23" fmla="*/ 157 h 386"/>
                <a:gd name="T24" fmla="*/ 65 w 174"/>
                <a:gd name="T25" fmla="*/ 136 h 386"/>
                <a:gd name="T26" fmla="*/ 57 w 174"/>
                <a:gd name="T27" fmla="*/ 126 h 386"/>
                <a:gd name="T28" fmla="*/ 48 w 174"/>
                <a:gd name="T29" fmla="*/ 117 h 386"/>
                <a:gd name="T30" fmla="*/ 38 w 174"/>
                <a:gd name="T31" fmla="*/ 109 h 386"/>
                <a:gd name="T32" fmla="*/ 29 w 174"/>
                <a:gd name="T33" fmla="*/ 102 h 386"/>
                <a:gd name="T34" fmla="*/ 19 w 174"/>
                <a:gd name="T35" fmla="*/ 92 h 386"/>
                <a:gd name="T36" fmla="*/ 12 w 174"/>
                <a:gd name="T37" fmla="*/ 83 h 386"/>
                <a:gd name="T38" fmla="*/ 4 w 174"/>
                <a:gd name="T39" fmla="*/ 73 h 386"/>
                <a:gd name="T40" fmla="*/ 0 w 174"/>
                <a:gd name="T41" fmla="*/ 62 h 386"/>
                <a:gd name="T42" fmla="*/ 6 w 174"/>
                <a:gd name="T43" fmla="*/ 45 h 386"/>
                <a:gd name="T44" fmla="*/ 15 w 174"/>
                <a:gd name="T45" fmla="*/ 34 h 386"/>
                <a:gd name="T46" fmla="*/ 29 w 174"/>
                <a:gd name="T47" fmla="*/ 26 h 386"/>
                <a:gd name="T48" fmla="*/ 42 w 174"/>
                <a:gd name="T49" fmla="*/ 21 h 386"/>
                <a:gd name="T50" fmla="*/ 59 w 174"/>
                <a:gd name="T51" fmla="*/ 17 h 386"/>
                <a:gd name="T52" fmla="*/ 74 w 174"/>
                <a:gd name="T53" fmla="*/ 13 h 386"/>
                <a:gd name="T54" fmla="*/ 87 w 174"/>
                <a:gd name="T55" fmla="*/ 7 h 386"/>
                <a:gd name="T56" fmla="*/ 100 w 174"/>
                <a:gd name="T57" fmla="*/ 0 h 386"/>
                <a:gd name="T58" fmla="*/ 104 w 174"/>
                <a:gd name="T59" fmla="*/ 49 h 386"/>
                <a:gd name="T60" fmla="*/ 112 w 174"/>
                <a:gd name="T61" fmla="*/ 98 h 386"/>
                <a:gd name="T62" fmla="*/ 121 w 174"/>
                <a:gd name="T63" fmla="*/ 145 h 386"/>
                <a:gd name="T64" fmla="*/ 131 w 174"/>
                <a:gd name="T65" fmla="*/ 195 h 386"/>
                <a:gd name="T66" fmla="*/ 142 w 174"/>
                <a:gd name="T67" fmla="*/ 242 h 386"/>
                <a:gd name="T68" fmla="*/ 153 w 174"/>
                <a:gd name="T69" fmla="*/ 289 h 386"/>
                <a:gd name="T70" fmla="*/ 165 w 174"/>
                <a:gd name="T71" fmla="*/ 338 h 386"/>
                <a:gd name="T72" fmla="*/ 174 w 174"/>
                <a:gd name="T73" fmla="*/ 386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4" h="386">
                  <a:moveTo>
                    <a:pt x="174" y="386"/>
                  </a:moveTo>
                  <a:lnTo>
                    <a:pt x="155" y="365"/>
                  </a:lnTo>
                  <a:lnTo>
                    <a:pt x="136" y="346"/>
                  </a:lnTo>
                  <a:lnTo>
                    <a:pt x="119" y="323"/>
                  </a:lnTo>
                  <a:lnTo>
                    <a:pt x="102" y="302"/>
                  </a:lnTo>
                  <a:lnTo>
                    <a:pt x="87" y="280"/>
                  </a:lnTo>
                  <a:lnTo>
                    <a:pt x="72" y="257"/>
                  </a:lnTo>
                  <a:lnTo>
                    <a:pt x="61" y="234"/>
                  </a:lnTo>
                  <a:lnTo>
                    <a:pt x="49" y="210"/>
                  </a:lnTo>
                  <a:lnTo>
                    <a:pt x="61" y="191"/>
                  </a:lnTo>
                  <a:lnTo>
                    <a:pt x="72" y="174"/>
                  </a:lnTo>
                  <a:lnTo>
                    <a:pt x="76" y="157"/>
                  </a:lnTo>
                  <a:lnTo>
                    <a:pt x="65" y="136"/>
                  </a:lnTo>
                  <a:lnTo>
                    <a:pt x="57" y="126"/>
                  </a:lnTo>
                  <a:lnTo>
                    <a:pt x="48" y="117"/>
                  </a:lnTo>
                  <a:lnTo>
                    <a:pt x="38" y="109"/>
                  </a:lnTo>
                  <a:lnTo>
                    <a:pt x="29" y="102"/>
                  </a:lnTo>
                  <a:lnTo>
                    <a:pt x="19" y="92"/>
                  </a:lnTo>
                  <a:lnTo>
                    <a:pt x="12" y="83"/>
                  </a:lnTo>
                  <a:lnTo>
                    <a:pt x="4" y="73"/>
                  </a:lnTo>
                  <a:lnTo>
                    <a:pt x="0" y="62"/>
                  </a:lnTo>
                  <a:lnTo>
                    <a:pt x="6" y="45"/>
                  </a:lnTo>
                  <a:lnTo>
                    <a:pt x="15" y="34"/>
                  </a:lnTo>
                  <a:lnTo>
                    <a:pt x="29" y="26"/>
                  </a:lnTo>
                  <a:lnTo>
                    <a:pt x="42" y="21"/>
                  </a:lnTo>
                  <a:lnTo>
                    <a:pt x="59" y="17"/>
                  </a:lnTo>
                  <a:lnTo>
                    <a:pt x="74" y="13"/>
                  </a:lnTo>
                  <a:lnTo>
                    <a:pt x="87" y="7"/>
                  </a:lnTo>
                  <a:lnTo>
                    <a:pt x="100" y="0"/>
                  </a:lnTo>
                  <a:lnTo>
                    <a:pt x="104" y="49"/>
                  </a:lnTo>
                  <a:lnTo>
                    <a:pt x="112" y="98"/>
                  </a:lnTo>
                  <a:lnTo>
                    <a:pt x="121" y="145"/>
                  </a:lnTo>
                  <a:lnTo>
                    <a:pt x="131" y="195"/>
                  </a:lnTo>
                  <a:lnTo>
                    <a:pt x="142" y="242"/>
                  </a:lnTo>
                  <a:lnTo>
                    <a:pt x="153" y="289"/>
                  </a:lnTo>
                  <a:lnTo>
                    <a:pt x="165" y="338"/>
                  </a:lnTo>
                  <a:lnTo>
                    <a:pt x="174" y="3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41"/>
            <p:cNvSpPr>
              <a:spLocks/>
            </p:cNvSpPr>
            <p:nvPr/>
          </p:nvSpPr>
          <p:spPr bwMode="auto">
            <a:xfrm>
              <a:off x="150812" y="4271963"/>
              <a:ext cx="63500" cy="85725"/>
            </a:xfrm>
            <a:custGeom>
              <a:avLst/>
              <a:gdLst>
                <a:gd name="T0" fmla="*/ 79 w 79"/>
                <a:gd name="T1" fmla="*/ 80 h 108"/>
                <a:gd name="T2" fmla="*/ 77 w 79"/>
                <a:gd name="T3" fmla="*/ 89 h 108"/>
                <a:gd name="T4" fmla="*/ 75 w 79"/>
                <a:gd name="T5" fmla="*/ 95 h 108"/>
                <a:gd name="T6" fmla="*/ 71 w 79"/>
                <a:gd name="T7" fmla="*/ 99 h 108"/>
                <a:gd name="T8" fmla="*/ 62 w 79"/>
                <a:gd name="T9" fmla="*/ 104 h 108"/>
                <a:gd name="T10" fmla="*/ 58 w 79"/>
                <a:gd name="T11" fmla="*/ 101 h 108"/>
                <a:gd name="T12" fmla="*/ 56 w 79"/>
                <a:gd name="T13" fmla="*/ 106 h 108"/>
                <a:gd name="T14" fmla="*/ 52 w 79"/>
                <a:gd name="T15" fmla="*/ 108 h 108"/>
                <a:gd name="T16" fmla="*/ 47 w 79"/>
                <a:gd name="T17" fmla="*/ 106 h 108"/>
                <a:gd name="T18" fmla="*/ 43 w 79"/>
                <a:gd name="T19" fmla="*/ 104 h 108"/>
                <a:gd name="T20" fmla="*/ 18 w 79"/>
                <a:gd name="T21" fmla="*/ 85 h 108"/>
                <a:gd name="T22" fmla="*/ 3 w 79"/>
                <a:gd name="T23" fmla="*/ 61 h 108"/>
                <a:gd name="T24" fmla="*/ 0 w 79"/>
                <a:gd name="T25" fmla="*/ 31 h 108"/>
                <a:gd name="T26" fmla="*/ 7 w 79"/>
                <a:gd name="T27" fmla="*/ 0 h 108"/>
                <a:gd name="T28" fmla="*/ 79 w 79"/>
                <a:gd name="T29" fmla="*/ 8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" h="108">
                  <a:moveTo>
                    <a:pt x="79" y="80"/>
                  </a:moveTo>
                  <a:lnTo>
                    <a:pt x="77" y="89"/>
                  </a:lnTo>
                  <a:lnTo>
                    <a:pt x="75" y="95"/>
                  </a:lnTo>
                  <a:lnTo>
                    <a:pt x="71" y="99"/>
                  </a:lnTo>
                  <a:lnTo>
                    <a:pt x="62" y="104"/>
                  </a:lnTo>
                  <a:lnTo>
                    <a:pt x="58" y="101"/>
                  </a:lnTo>
                  <a:lnTo>
                    <a:pt x="56" y="106"/>
                  </a:lnTo>
                  <a:lnTo>
                    <a:pt x="52" y="108"/>
                  </a:lnTo>
                  <a:lnTo>
                    <a:pt x="47" y="106"/>
                  </a:lnTo>
                  <a:lnTo>
                    <a:pt x="43" y="104"/>
                  </a:lnTo>
                  <a:lnTo>
                    <a:pt x="18" y="85"/>
                  </a:lnTo>
                  <a:lnTo>
                    <a:pt x="3" y="61"/>
                  </a:lnTo>
                  <a:lnTo>
                    <a:pt x="0" y="31"/>
                  </a:lnTo>
                  <a:lnTo>
                    <a:pt x="7" y="0"/>
                  </a:lnTo>
                  <a:lnTo>
                    <a:pt x="79" y="80"/>
                  </a:lnTo>
                  <a:close/>
                </a:path>
              </a:pathLst>
            </a:custGeom>
            <a:solidFill>
              <a:srgbClr val="A800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42"/>
            <p:cNvSpPr>
              <a:spLocks/>
            </p:cNvSpPr>
            <p:nvPr/>
          </p:nvSpPr>
          <p:spPr bwMode="auto">
            <a:xfrm>
              <a:off x="-525463" y="4300538"/>
              <a:ext cx="73025" cy="73025"/>
            </a:xfrm>
            <a:custGeom>
              <a:avLst/>
              <a:gdLst>
                <a:gd name="T0" fmla="*/ 92 w 92"/>
                <a:gd name="T1" fmla="*/ 0 h 91"/>
                <a:gd name="T2" fmla="*/ 85 w 92"/>
                <a:gd name="T3" fmla="*/ 13 h 91"/>
                <a:gd name="T4" fmla="*/ 77 w 92"/>
                <a:gd name="T5" fmla="*/ 25 h 91"/>
                <a:gd name="T6" fmla="*/ 68 w 92"/>
                <a:gd name="T7" fmla="*/ 38 h 91"/>
                <a:gd name="T8" fmla="*/ 58 w 92"/>
                <a:gd name="T9" fmla="*/ 49 h 91"/>
                <a:gd name="T10" fmla="*/ 47 w 92"/>
                <a:gd name="T11" fmla="*/ 61 h 91"/>
                <a:gd name="T12" fmla="*/ 36 w 92"/>
                <a:gd name="T13" fmla="*/ 72 h 91"/>
                <a:gd name="T14" fmla="*/ 24 w 92"/>
                <a:gd name="T15" fmla="*/ 82 h 91"/>
                <a:gd name="T16" fmla="*/ 11 w 92"/>
                <a:gd name="T17" fmla="*/ 91 h 91"/>
                <a:gd name="T18" fmla="*/ 0 w 92"/>
                <a:gd name="T19" fmla="*/ 19 h 91"/>
                <a:gd name="T20" fmla="*/ 11 w 92"/>
                <a:gd name="T21" fmla="*/ 19 h 91"/>
                <a:gd name="T22" fmla="*/ 22 w 92"/>
                <a:gd name="T23" fmla="*/ 17 h 91"/>
                <a:gd name="T24" fmla="*/ 34 w 92"/>
                <a:gd name="T25" fmla="*/ 15 h 91"/>
                <a:gd name="T26" fmla="*/ 45 w 92"/>
                <a:gd name="T27" fmla="*/ 12 h 91"/>
                <a:gd name="T28" fmla="*/ 56 w 92"/>
                <a:gd name="T29" fmla="*/ 8 h 91"/>
                <a:gd name="T30" fmla="*/ 68 w 92"/>
                <a:gd name="T31" fmla="*/ 4 h 91"/>
                <a:gd name="T32" fmla="*/ 81 w 92"/>
                <a:gd name="T33" fmla="*/ 2 h 91"/>
                <a:gd name="T34" fmla="*/ 92 w 92"/>
                <a:gd name="T3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91">
                  <a:moveTo>
                    <a:pt x="92" y="0"/>
                  </a:moveTo>
                  <a:lnTo>
                    <a:pt x="85" y="13"/>
                  </a:lnTo>
                  <a:lnTo>
                    <a:pt x="77" y="25"/>
                  </a:lnTo>
                  <a:lnTo>
                    <a:pt x="68" y="38"/>
                  </a:lnTo>
                  <a:lnTo>
                    <a:pt x="58" y="49"/>
                  </a:lnTo>
                  <a:lnTo>
                    <a:pt x="47" y="61"/>
                  </a:lnTo>
                  <a:lnTo>
                    <a:pt x="36" y="72"/>
                  </a:lnTo>
                  <a:lnTo>
                    <a:pt x="24" y="82"/>
                  </a:lnTo>
                  <a:lnTo>
                    <a:pt x="11" y="91"/>
                  </a:lnTo>
                  <a:lnTo>
                    <a:pt x="0" y="19"/>
                  </a:lnTo>
                  <a:lnTo>
                    <a:pt x="11" y="19"/>
                  </a:lnTo>
                  <a:lnTo>
                    <a:pt x="22" y="17"/>
                  </a:lnTo>
                  <a:lnTo>
                    <a:pt x="34" y="15"/>
                  </a:lnTo>
                  <a:lnTo>
                    <a:pt x="45" y="12"/>
                  </a:lnTo>
                  <a:lnTo>
                    <a:pt x="56" y="8"/>
                  </a:lnTo>
                  <a:lnTo>
                    <a:pt x="68" y="4"/>
                  </a:lnTo>
                  <a:lnTo>
                    <a:pt x="81" y="2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Freeform 43"/>
            <p:cNvSpPr>
              <a:spLocks/>
            </p:cNvSpPr>
            <p:nvPr/>
          </p:nvSpPr>
          <p:spPr bwMode="auto">
            <a:xfrm>
              <a:off x="338138" y="4368800"/>
              <a:ext cx="1314450" cy="1492250"/>
            </a:xfrm>
            <a:custGeom>
              <a:avLst/>
              <a:gdLst>
                <a:gd name="T0" fmla="*/ 1490 w 1657"/>
                <a:gd name="T1" fmla="*/ 137 h 1881"/>
                <a:gd name="T2" fmla="*/ 1609 w 1657"/>
                <a:gd name="T3" fmla="*/ 292 h 1881"/>
                <a:gd name="T4" fmla="*/ 1657 w 1657"/>
                <a:gd name="T5" fmla="*/ 509 h 1881"/>
                <a:gd name="T6" fmla="*/ 1621 w 1657"/>
                <a:gd name="T7" fmla="*/ 615 h 1881"/>
                <a:gd name="T8" fmla="*/ 1555 w 1657"/>
                <a:gd name="T9" fmla="*/ 634 h 1881"/>
                <a:gd name="T10" fmla="*/ 1214 w 1657"/>
                <a:gd name="T11" fmla="*/ 721 h 1881"/>
                <a:gd name="T12" fmla="*/ 1125 w 1657"/>
                <a:gd name="T13" fmla="*/ 850 h 1881"/>
                <a:gd name="T14" fmla="*/ 1031 w 1657"/>
                <a:gd name="T15" fmla="*/ 1147 h 1881"/>
                <a:gd name="T16" fmla="*/ 1046 w 1657"/>
                <a:gd name="T17" fmla="*/ 1336 h 1881"/>
                <a:gd name="T18" fmla="*/ 1122 w 1657"/>
                <a:gd name="T19" fmla="*/ 1414 h 1881"/>
                <a:gd name="T20" fmla="*/ 1239 w 1657"/>
                <a:gd name="T21" fmla="*/ 1457 h 1881"/>
                <a:gd name="T22" fmla="*/ 1294 w 1657"/>
                <a:gd name="T23" fmla="*/ 1545 h 1881"/>
                <a:gd name="T24" fmla="*/ 1212 w 1657"/>
                <a:gd name="T25" fmla="*/ 1736 h 1881"/>
                <a:gd name="T26" fmla="*/ 1097 w 1657"/>
                <a:gd name="T27" fmla="*/ 1808 h 1881"/>
                <a:gd name="T28" fmla="*/ 963 w 1657"/>
                <a:gd name="T29" fmla="*/ 1808 h 1881"/>
                <a:gd name="T30" fmla="*/ 830 w 1657"/>
                <a:gd name="T31" fmla="*/ 1817 h 1881"/>
                <a:gd name="T32" fmla="*/ 681 w 1657"/>
                <a:gd name="T33" fmla="*/ 1870 h 1881"/>
                <a:gd name="T34" fmla="*/ 496 w 1657"/>
                <a:gd name="T35" fmla="*/ 1879 h 1881"/>
                <a:gd name="T36" fmla="*/ 310 w 1657"/>
                <a:gd name="T37" fmla="*/ 1844 h 1881"/>
                <a:gd name="T38" fmla="*/ 153 w 1657"/>
                <a:gd name="T39" fmla="*/ 1789 h 1881"/>
                <a:gd name="T40" fmla="*/ 25 w 1657"/>
                <a:gd name="T41" fmla="*/ 1715 h 1881"/>
                <a:gd name="T42" fmla="*/ 59 w 1657"/>
                <a:gd name="T43" fmla="*/ 1626 h 1881"/>
                <a:gd name="T44" fmla="*/ 151 w 1657"/>
                <a:gd name="T45" fmla="*/ 1554 h 1881"/>
                <a:gd name="T46" fmla="*/ 255 w 1657"/>
                <a:gd name="T47" fmla="*/ 1507 h 1881"/>
                <a:gd name="T48" fmla="*/ 592 w 1657"/>
                <a:gd name="T49" fmla="*/ 1497 h 1881"/>
                <a:gd name="T50" fmla="*/ 713 w 1657"/>
                <a:gd name="T51" fmla="*/ 1450 h 1881"/>
                <a:gd name="T52" fmla="*/ 906 w 1657"/>
                <a:gd name="T53" fmla="*/ 1238 h 1881"/>
                <a:gd name="T54" fmla="*/ 1016 w 1657"/>
                <a:gd name="T55" fmla="*/ 996 h 1881"/>
                <a:gd name="T56" fmla="*/ 965 w 1657"/>
                <a:gd name="T57" fmla="*/ 1017 h 1881"/>
                <a:gd name="T58" fmla="*/ 891 w 1657"/>
                <a:gd name="T59" fmla="*/ 1145 h 1881"/>
                <a:gd name="T60" fmla="*/ 622 w 1657"/>
                <a:gd name="T61" fmla="*/ 1444 h 1881"/>
                <a:gd name="T62" fmla="*/ 516 w 1657"/>
                <a:gd name="T63" fmla="*/ 1442 h 1881"/>
                <a:gd name="T64" fmla="*/ 477 w 1657"/>
                <a:gd name="T65" fmla="*/ 1422 h 1881"/>
                <a:gd name="T66" fmla="*/ 429 w 1657"/>
                <a:gd name="T67" fmla="*/ 1446 h 1881"/>
                <a:gd name="T68" fmla="*/ 270 w 1657"/>
                <a:gd name="T69" fmla="*/ 1461 h 1881"/>
                <a:gd name="T70" fmla="*/ 263 w 1657"/>
                <a:gd name="T71" fmla="*/ 1365 h 1881"/>
                <a:gd name="T72" fmla="*/ 390 w 1657"/>
                <a:gd name="T73" fmla="*/ 1225 h 1881"/>
                <a:gd name="T74" fmla="*/ 407 w 1657"/>
                <a:gd name="T75" fmla="*/ 1270 h 1881"/>
                <a:gd name="T76" fmla="*/ 458 w 1657"/>
                <a:gd name="T77" fmla="*/ 1255 h 1881"/>
                <a:gd name="T78" fmla="*/ 516 w 1657"/>
                <a:gd name="T79" fmla="*/ 1058 h 1881"/>
                <a:gd name="T80" fmla="*/ 584 w 1657"/>
                <a:gd name="T81" fmla="*/ 795 h 1881"/>
                <a:gd name="T82" fmla="*/ 688 w 1657"/>
                <a:gd name="T83" fmla="*/ 540 h 1881"/>
                <a:gd name="T84" fmla="*/ 847 w 1657"/>
                <a:gd name="T85" fmla="*/ 400 h 1881"/>
                <a:gd name="T86" fmla="*/ 946 w 1657"/>
                <a:gd name="T87" fmla="*/ 349 h 1881"/>
                <a:gd name="T88" fmla="*/ 1046 w 1657"/>
                <a:gd name="T89" fmla="*/ 294 h 1881"/>
                <a:gd name="T90" fmla="*/ 1139 w 1657"/>
                <a:gd name="T91" fmla="*/ 244 h 1881"/>
                <a:gd name="T92" fmla="*/ 1197 w 1657"/>
                <a:gd name="T93" fmla="*/ 192 h 1881"/>
                <a:gd name="T94" fmla="*/ 1165 w 1657"/>
                <a:gd name="T95" fmla="*/ 180 h 1881"/>
                <a:gd name="T96" fmla="*/ 1171 w 1657"/>
                <a:gd name="T97" fmla="*/ 140 h 1881"/>
                <a:gd name="T98" fmla="*/ 1269 w 1657"/>
                <a:gd name="T99" fmla="*/ 69 h 1881"/>
                <a:gd name="T100" fmla="*/ 1382 w 1657"/>
                <a:gd name="T101" fmla="*/ 19 h 18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57" h="1881">
                  <a:moveTo>
                    <a:pt x="1452" y="0"/>
                  </a:moveTo>
                  <a:lnTo>
                    <a:pt x="1445" y="40"/>
                  </a:lnTo>
                  <a:lnTo>
                    <a:pt x="1451" y="76"/>
                  </a:lnTo>
                  <a:lnTo>
                    <a:pt x="1468" y="108"/>
                  </a:lnTo>
                  <a:lnTo>
                    <a:pt x="1490" y="137"/>
                  </a:lnTo>
                  <a:lnTo>
                    <a:pt x="1517" y="167"/>
                  </a:lnTo>
                  <a:lnTo>
                    <a:pt x="1543" y="195"/>
                  </a:lnTo>
                  <a:lnTo>
                    <a:pt x="1568" y="224"/>
                  </a:lnTo>
                  <a:lnTo>
                    <a:pt x="1587" y="256"/>
                  </a:lnTo>
                  <a:lnTo>
                    <a:pt x="1609" y="292"/>
                  </a:lnTo>
                  <a:lnTo>
                    <a:pt x="1626" y="333"/>
                  </a:lnTo>
                  <a:lnTo>
                    <a:pt x="1640" y="375"/>
                  </a:lnTo>
                  <a:lnTo>
                    <a:pt x="1649" y="419"/>
                  </a:lnTo>
                  <a:lnTo>
                    <a:pt x="1655" y="464"/>
                  </a:lnTo>
                  <a:lnTo>
                    <a:pt x="1657" y="509"/>
                  </a:lnTo>
                  <a:lnTo>
                    <a:pt x="1655" y="555"/>
                  </a:lnTo>
                  <a:lnTo>
                    <a:pt x="1649" y="598"/>
                  </a:lnTo>
                  <a:lnTo>
                    <a:pt x="1642" y="604"/>
                  </a:lnTo>
                  <a:lnTo>
                    <a:pt x="1630" y="610"/>
                  </a:lnTo>
                  <a:lnTo>
                    <a:pt x="1621" y="615"/>
                  </a:lnTo>
                  <a:lnTo>
                    <a:pt x="1608" y="619"/>
                  </a:lnTo>
                  <a:lnTo>
                    <a:pt x="1596" y="623"/>
                  </a:lnTo>
                  <a:lnTo>
                    <a:pt x="1583" y="627"/>
                  </a:lnTo>
                  <a:lnTo>
                    <a:pt x="1568" y="631"/>
                  </a:lnTo>
                  <a:lnTo>
                    <a:pt x="1555" y="634"/>
                  </a:lnTo>
                  <a:lnTo>
                    <a:pt x="1309" y="685"/>
                  </a:lnTo>
                  <a:lnTo>
                    <a:pt x="1284" y="693"/>
                  </a:lnTo>
                  <a:lnTo>
                    <a:pt x="1261" y="701"/>
                  </a:lnTo>
                  <a:lnTo>
                    <a:pt x="1237" y="710"/>
                  </a:lnTo>
                  <a:lnTo>
                    <a:pt x="1214" y="721"/>
                  </a:lnTo>
                  <a:lnTo>
                    <a:pt x="1193" y="735"/>
                  </a:lnTo>
                  <a:lnTo>
                    <a:pt x="1174" y="750"/>
                  </a:lnTo>
                  <a:lnTo>
                    <a:pt x="1157" y="769"/>
                  </a:lnTo>
                  <a:lnTo>
                    <a:pt x="1144" y="791"/>
                  </a:lnTo>
                  <a:lnTo>
                    <a:pt x="1125" y="850"/>
                  </a:lnTo>
                  <a:lnTo>
                    <a:pt x="1103" y="909"/>
                  </a:lnTo>
                  <a:lnTo>
                    <a:pt x="1082" y="967"/>
                  </a:lnTo>
                  <a:lnTo>
                    <a:pt x="1061" y="1026"/>
                  </a:lnTo>
                  <a:lnTo>
                    <a:pt x="1044" y="1085"/>
                  </a:lnTo>
                  <a:lnTo>
                    <a:pt x="1031" y="1147"/>
                  </a:lnTo>
                  <a:lnTo>
                    <a:pt x="1025" y="1210"/>
                  </a:lnTo>
                  <a:lnTo>
                    <a:pt x="1025" y="1276"/>
                  </a:lnTo>
                  <a:lnTo>
                    <a:pt x="1031" y="1297"/>
                  </a:lnTo>
                  <a:lnTo>
                    <a:pt x="1038" y="1317"/>
                  </a:lnTo>
                  <a:lnTo>
                    <a:pt x="1046" y="1336"/>
                  </a:lnTo>
                  <a:lnTo>
                    <a:pt x="1057" y="1355"/>
                  </a:lnTo>
                  <a:lnTo>
                    <a:pt x="1070" y="1372"/>
                  </a:lnTo>
                  <a:lnTo>
                    <a:pt x="1086" y="1387"/>
                  </a:lnTo>
                  <a:lnTo>
                    <a:pt x="1103" y="1403"/>
                  </a:lnTo>
                  <a:lnTo>
                    <a:pt x="1122" y="1414"/>
                  </a:lnTo>
                  <a:lnTo>
                    <a:pt x="1144" y="1423"/>
                  </a:lnTo>
                  <a:lnTo>
                    <a:pt x="1167" y="1433"/>
                  </a:lnTo>
                  <a:lnTo>
                    <a:pt x="1191" y="1442"/>
                  </a:lnTo>
                  <a:lnTo>
                    <a:pt x="1214" y="1450"/>
                  </a:lnTo>
                  <a:lnTo>
                    <a:pt x="1239" y="1457"/>
                  </a:lnTo>
                  <a:lnTo>
                    <a:pt x="1265" y="1461"/>
                  </a:lnTo>
                  <a:lnTo>
                    <a:pt x="1292" y="1465"/>
                  </a:lnTo>
                  <a:lnTo>
                    <a:pt x="1318" y="1465"/>
                  </a:lnTo>
                  <a:lnTo>
                    <a:pt x="1307" y="1505"/>
                  </a:lnTo>
                  <a:lnTo>
                    <a:pt x="1294" y="1545"/>
                  </a:lnTo>
                  <a:lnTo>
                    <a:pt x="1278" y="1582"/>
                  </a:lnTo>
                  <a:lnTo>
                    <a:pt x="1263" y="1622"/>
                  </a:lnTo>
                  <a:lnTo>
                    <a:pt x="1246" y="1660"/>
                  </a:lnTo>
                  <a:lnTo>
                    <a:pt x="1229" y="1698"/>
                  </a:lnTo>
                  <a:lnTo>
                    <a:pt x="1212" y="1736"/>
                  </a:lnTo>
                  <a:lnTo>
                    <a:pt x="1195" y="1773"/>
                  </a:lnTo>
                  <a:lnTo>
                    <a:pt x="1173" y="1787"/>
                  </a:lnTo>
                  <a:lnTo>
                    <a:pt x="1148" y="1796"/>
                  </a:lnTo>
                  <a:lnTo>
                    <a:pt x="1122" y="1802"/>
                  </a:lnTo>
                  <a:lnTo>
                    <a:pt x="1097" y="1808"/>
                  </a:lnTo>
                  <a:lnTo>
                    <a:pt x="1070" y="1809"/>
                  </a:lnTo>
                  <a:lnTo>
                    <a:pt x="1044" y="1809"/>
                  </a:lnTo>
                  <a:lnTo>
                    <a:pt x="1016" y="1809"/>
                  </a:lnTo>
                  <a:lnTo>
                    <a:pt x="989" y="1808"/>
                  </a:lnTo>
                  <a:lnTo>
                    <a:pt x="963" y="1808"/>
                  </a:lnTo>
                  <a:lnTo>
                    <a:pt x="934" y="1806"/>
                  </a:lnTo>
                  <a:lnTo>
                    <a:pt x="908" y="1806"/>
                  </a:lnTo>
                  <a:lnTo>
                    <a:pt x="881" y="1808"/>
                  </a:lnTo>
                  <a:lnTo>
                    <a:pt x="857" y="1811"/>
                  </a:lnTo>
                  <a:lnTo>
                    <a:pt x="830" y="1817"/>
                  </a:lnTo>
                  <a:lnTo>
                    <a:pt x="806" y="1826"/>
                  </a:lnTo>
                  <a:lnTo>
                    <a:pt x="783" y="1838"/>
                  </a:lnTo>
                  <a:lnTo>
                    <a:pt x="751" y="1851"/>
                  </a:lnTo>
                  <a:lnTo>
                    <a:pt x="717" y="1862"/>
                  </a:lnTo>
                  <a:lnTo>
                    <a:pt x="681" y="1870"/>
                  </a:lnTo>
                  <a:lnTo>
                    <a:pt x="645" y="1876"/>
                  </a:lnTo>
                  <a:lnTo>
                    <a:pt x="607" y="1879"/>
                  </a:lnTo>
                  <a:lnTo>
                    <a:pt x="571" y="1881"/>
                  </a:lnTo>
                  <a:lnTo>
                    <a:pt x="533" y="1881"/>
                  </a:lnTo>
                  <a:lnTo>
                    <a:pt x="496" y="1879"/>
                  </a:lnTo>
                  <a:lnTo>
                    <a:pt x="458" y="1876"/>
                  </a:lnTo>
                  <a:lnTo>
                    <a:pt x="420" y="1870"/>
                  </a:lnTo>
                  <a:lnTo>
                    <a:pt x="382" y="1862"/>
                  </a:lnTo>
                  <a:lnTo>
                    <a:pt x="346" y="1853"/>
                  </a:lnTo>
                  <a:lnTo>
                    <a:pt x="310" y="1844"/>
                  </a:lnTo>
                  <a:lnTo>
                    <a:pt x="274" y="1832"/>
                  </a:lnTo>
                  <a:lnTo>
                    <a:pt x="240" y="1819"/>
                  </a:lnTo>
                  <a:lnTo>
                    <a:pt x="208" y="1806"/>
                  </a:lnTo>
                  <a:lnTo>
                    <a:pt x="180" y="1798"/>
                  </a:lnTo>
                  <a:lnTo>
                    <a:pt x="153" y="1789"/>
                  </a:lnTo>
                  <a:lnTo>
                    <a:pt x="125" y="1777"/>
                  </a:lnTo>
                  <a:lnTo>
                    <a:pt x="98" y="1764"/>
                  </a:lnTo>
                  <a:lnTo>
                    <a:pt x="74" y="1749"/>
                  </a:lnTo>
                  <a:lnTo>
                    <a:pt x="47" y="1734"/>
                  </a:lnTo>
                  <a:lnTo>
                    <a:pt x="25" y="1715"/>
                  </a:lnTo>
                  <a:lnTo>
                    <a:pt x="0" y="1696"/>
                  </a:lnTo>
                  <a:lnTo>
                    <a:pt x="11" y="1675"/>
                  </a:lnTo>
                  <a:lnTo>
                    <a:pt x="25" y="1658"/>
                  </a:lnTo>
                  <a:lnTo>
                    <a:pt x="42" y="1641"/>
                  </a:lnTo>
                  <a:lnTo>
                    <a:pt x="59" y="1626"/>
                  </a:lnTo>
                  <a:lnTo>
                    <a:pt x="78" y="1611"/>
                  </a:lnTo>
                  <a:lnTo>
                    <a:pt x="95" y="1598"/>
                  </a:lnTo>
                  <a:lnTo>
                    <a:pt x="113" y="1582"/>
                  </a:lnTo>
                  <a:lnTo>
                    <a:pt x="131" y="1567"/>
                  </a:lnTo>
                  <a:lnTo>
                    <a:pt x="151" y="1554"/>
                  </a:lnTo>
                  <a:lnTo>
                    <a:pt x="170" y="1543"/>
                  </a:lnTo>
                  <a:lnTo>
                    <a:pt x="191" y="1531"/>
                  </a:lnTo>
                  <a:lnTo>
                    <a:pt x="212" y="1522"/>
                  </a:lnTo>
                  <a:lnTo>
                    <a:pt x="233" y="1512"/>
                  </a:lnTo>
                  <a:lnTo>
                    <a:pt x="255" y="1507"/>
                  </a:lnTo>
                  <a:lnTo>
                    <a:pt x="278" y="1503"/>
                  </a:lnTo>
                  <a:lnTo>
                    <a:pt x="303" y="1501"/>
                  </a:lnTo>
                  <a:lnTo>
                    <a:pt x="539" y="1488"/>
                  </a:lnTo>
                  <a:lnTo>
                    <a:pt x="565" y="1495"/>
                  </a:lnTo>
                  <a:lnTo>
                    <a:pt x="592" y="1497"/>
                  </a:lnTo>
                  <a:lnTo>
                    <a:pt x="617" y="1492"/>
                  </a:lnTo>
                  <a:lnTo>
                    <a:pt x="641" y="1484"/>
                  </a:lnTo>
                  <a:lnTo>
                    <a:pt x="666" y="1473"/>
                  </a:lnTo>
                  <a:lnTo>
                    <a:pt x="690" y="1461"/>
                  </a:lnTo>
                  <a:lnTo>
                    <a:pt x="713" y="1450"/>
                  </a:lnTo>
                  <a:lnTo>
                    <a:pt x="738" y="1439"/>
                  </a:lnTo>
                  <a:lnTo>
                    <a:pt x="785" y="1389"/>
                  </a:lnTo>
                  <a:lnTo>
                    <a:pt x="828" y="1340"/>
                  </a:lnTo>
                  <a:lnTo>
                    <a:pt x="868" y="1289"/>
                  </a:lnTo>
                  <a:lnTo>
                    <a:pt x="906" y="1238"/>
                  </a:lnTo>
                  <a:lnTo>
                    <a:pt x="940" y="1185"/>
                  </a:lnTo>
                  <a:lnTo>
                    <a:pt x="970" y="1128"/>
                  </a:lnTo>
                  <a:lnTo>
                    <a:pt x="995" y="1070"/>
                  </a:lnTo>
                  <a:lnTo>
                    <a:pt x="1016" y="1009"/>
                  </a:lnTo>
                  <a:lnTo>
                    <a:pt x="1016" y="996"/>
                  </a:lnTo>
                  <a:lnTo>
                    <a:pt x="1014" y="984"/>
                  </a:lnTo>
                  <a:lnTo>
                    <a:pt x="1008" y="973"/>
                  </a:lnTo>
                  <a:lnTo>
                    <a:pt x="997" y="967"/>
                  </a:lnTo>
                  <a:lnTo>
                    <a:pt x="980" y="992"/>
                  </a:lnTo>
                  <a:lnTo>
                    <a:pt x="965" y="1017"/>
                  </a:lnTo>
                  <a:lnTo>
                    <a:pt x="949" y="1041"/>
                  </a:lnTo>
                  <a:lnTo>
                    <a:pt x="934" y="1068"/>
                  </a:lnTo>
                  <a:lnTo>
                    <a:pt x="921" y="1094"/>
                  </a:lnTo>
                  <a:lnTo>
                    <a:pt x="906" y="1121"/>
                  </a:lnTo>
                  <a:lnTo>
                    <a:pt x="891" y="1145"/>
                  </a:lnTo>
                  <a:lnTo>
                    <a:pt x="874" y="1170"/>
                  </a:lnTo>
                  <a:lnTo>
                    <a:pt x="675" y="1410"/>
                  </a:lnTo>
                  <a:lnTo>
                    <a:pt x="660" y="1425"/>
                  </a:lnTo>
                  <a:lnTo>
                    <a:pt x="643" y="1437"/>
                  </a:lnTo>
                  <a:lnTo>
                    <a:pt x="622" y="1444"/>
                  </a:lnTo>
                  <a:lnTo>
                    <a:pt x="601" y="1448"/>
                  </a:lnTo>
                  <a:lnTo>
                    <a:pt x="581" y="1450"/>
                  </a:lnTo>
                  <a:lnTo>
                    <a:pt x="558" y="1448"/>
                  </a:lnTo>
                  <a:lnTo>
                    <a:pt x="537" y="1446"/>
                  </a:lnTo>
                  <a:lnTo>
                    <a:pt x="516" y="1442"/>
                  </a:lnTo>
                  <a:lnTo>
                    <a:pt x="509" y="1440"/>
                  </a:lnTo>
                  <a:lnTo>
                    <a:pt x="499" y="1437"/>
                  </a:lnTo>
                  <a:lnTo>
                    <a:pt x="492" y="1431"/>
                  </a:lnTo>
                  <a:lnTo>
                    <a:pt x="484" y="1425"/>
                  </a:lnTo>
                  <a:lnTo>
                    <a:pt x="477" y="1422"/>
                  </a:lnTo>
                  <a:lnTo>
                    <a:pt x="471" y="1420"/>
                  </a:lnTo>
                  <a:lnTo>
                    <a:pt x="463" y="1422"/>
                  </a:lnTo>
                  <a:lnTo>
                    <a:pt x="456" y="1429"/>
                  </a:lnTo>
                  <a:lnTo>
                    <a:pt x="461" y="1448"/>
                  </a:lnTo>
                  <a:lnTo>
                    <a:pt x="429" y="1446"/>
                  </a:lnTo>
                  <a:lnTo>
                    <a:pt x="397" y="1446"/>
                  </a:lnTo>
                  <a:lnTo>
                    <a:pt x="365" y="1450"/>
                  </a:lnTo>
                  <a:lnTo>
                    <a:pt x="335" y="1454"/>
                  </a:lnTo>
                  <a:lnTo>
                    <a:pt x="303" y="1457"/>
                  </a:lnTo>
                  <a:lnTo>
                    <a:pt x="270" y="1461"/>
                  </a:lnTo>
                  <a:lnTo>
                    <a:pt x="240" y="1463"/>
                  </a:lnTo>
                  <a:lnTo>
                    <a:pt x="208" y="1465"/>
                  </a:lnTo>
                  <a:lnTo>
                    <a:pt x="223" y="1431"/>
                  </a:lnTo>
                  <a:lnTo>
                    <a:pt x="242" y="1399"/>
                  </a:lnTo>
                  <a:lnTo>
                    <a:pt x="263" y="1365"/>
                  </a:lnTo>
                  <a:lnTo>
                    <a:pt x="286" y="1334"/>
                  </a:lnTo>
                  <a:lnTo>
                    <a:pt x="312" y="1304"/>
                  </a:lnTo>
                  <a:lnTo>
                    <a:pt x="337" y="1276"/>
                  </a:lnTo>
                  <a:lnTo>
                    <a:pt x="363" y="1249"/>
                  </a:lnTo>
                  <a:lnTo>
                    <a:pt x="390" y="1225"/>
                  </a:lnTo>
                  <a:lnTo>
                    <a:pt x="388" y="1232"/>
                  </a:lnTo>
                  <a:lnTo>
                    <a:pt x="386" y="1242"/>
                  </a:lnTo>
                  <a:lnTo>
                    <a:pt x="388" y="1249"/>
                  </a:lnTo>
                  <a:lnTo>
                    <a:pt x="393" y="1257"/>
                  </a:lnTo>
                  <a:lnTo>
                    <a:pt x="407" y="1270"/>
                  </a:lnTo>
                  <a:lnTo>
                    <a:pt x="420" y="1283"/>
                  </a:lnTo>
                  <a:lnTo>
                    <a:pt x="433" y="1293"/>
                  </a:lnTo>
                  <a:lnTo>
                    <a:pt x="448" y="1300"/>
                  </a:lnTo>
                  <a:lnTo>
                    <a:pt x="458" y="1278"/>
                  </a:lnTo>
                  <a:lnTo>
                    <a:pt x="458" y="1255"/>
                  </a:lnTo>
                  <a:lnTo>
                    <a:pt x="456" y="1232"/>
                  </a:lnTo>
                  <a:lnTo>
                    <a:pt x="461" y="1210"/>
                  </a:lnTo>
                  <a:lnTo>
                    <a:pt x="480" y="1158"/>
                  </a:lnTo>
                  <a:lnTo>
                    <a:pt x="499" y="1109"/>
                  </a:lnTo>
                  <a:lnTo>
                    <a:pt x="516" y="1058"/>
                  </a:lnTo>
                  <a:lnTo>
                    <a:pt x="531" y="1005"/>
                  </a:lnTo>
                  <a:lnTo>
                    <a:pt x="547" y="954"/>
                  </a:lnTo>
                  <a:lnTo>
                    <a:pt x="562" y="901"/>
                  </a:lnTo>
                  <a:lnTo>
                    <a:pt x="573" y="848"/>
                  </a:lnTo>
                  <a:lnTo>
                    <a:pt x="584" y="795"/>
                  </a:lnTo>
                  <a:lnTo>
                    <a:pt x="603" y="744"/>
                  </a:lnTo>
                  <a:lnTo>
                    <a:pt x="620" y="691"/>
                  </a:lnTo>
                  <a:lnTo>
                    <a:pt x="639" y="638"/>
                  </a:lnTo>
                  <a:lnTo>
                    <a:pt x="662" y="587"/>
                  </a:lnTo>
                  <a:lnTo>
                    <a:pt x="688" y="540"/>
                  </a:lnTo>
                  <a:lnTo>
                    <a:pt x="719" y="494"/>
                  </a:lnTo>
                  <a:lnTo>
                    <a:pt x="758" y="453"/>
                  </a:lnTo>
                  <a:lnTo>
                    <a:pt x="806" y="419"/>
                  </a:lnTo>
                  <a:lnTo>
                    <a:pt x="826" y="409"/>
                  </a:lnTo>
                  <a:lnTo>
                    <a:pt x="847" y="400"/>
                  </a:lnTo>
                  <a:lnTo>
                    <a:pt x="866" y="390"/>
                  </a:lnTo>
                  <a:lnTo>
                    <a:pt x="887" y="381"/>
                  </a:lnTo>
                  <a:lnTo>
                    <a:pt x="906" y="369"/>
                  </a:lnTo>
                  <a:lnTo>
                    <a:pt x="927" y="360"/>
                  </a:lnTo>
                  <a:lnTo>
                    <a:pt x="946" y="349"/>
                  </a:lnTo>
                  <a:lnTo>
                    <a:pt x="966" y="337"/>
                  </a:lnTo>
                  <a:lnTo>
                    <a:pt x="987" y="328"/>
                  </a:lnTo>
                  <a:lnTo>
                    <a:pt x="1006" y="316"/>
                  </a:lnTo>
                  <a:lnTo>
                    <a:pt x="1027" y="305"/>
                  </a:lnTo>
                  <a:lnTo>
                    <a:pt x="1046" y="294"/>
                  </a:lnTo>
                  <a:lnTo>
                    <a:pt x="1067" y="284"/>
                  </a:lnTo>
                  <a:lnTo>
                    <a:pt x="1086" y="273"/>
                  </a:lnTo>
                  <a:lnTo>
                    <a:pt x="1106" y="263"/>
                  </a:lnTo>
                  <a:lnTo>
                    <a:pt x="1127" y="254"/>
                  </a:lnTo>
                  <a:lnTo>
                    <a:pt x="1139" y="244"/>
                  </a:lnTo>
                  <a:lnTo>
                    <a:pt x="1150" y="233"/>
                  </a:lnTo>
                  <a:lnTo>
                    <a:pt x="1163" y="224"/>
                  </a:lnTo>
                  <a:lnTo>
                    <a:pt x="1176" y="214"/>
                  </a:lnTo>
                  <a:lnTo>
                    <a:pt x="1188" y="203"/>
                  </a:lnTo>
                  <a:lnTo>
                    <a:pt x="1197" y="192"/>
                  </a:lnTo>
                  <a:lnTo>
                    <a:pt x="1203" y="178"/>
                  </a:lnTo>
                  <a:lnTo>
                    <a:pt x="1205" y="163"/>
                  </a:lnTo>
                  <a:lnTo>
                    <a:pt x="1190" y="156"/>
                  </a:lnTo>
                  <a:lnTo>
                    <a:pt x="1178" y="165"/>
                  </a:lnTo>
                  <a:lnTo>
                    <a:pt x="1165" y="180"/>
                  </a:lnTo>
                  <a:lnTo>
                    <a:pt x="1150" y="188"/>
                  </a:lnTo>
                  <a:lnTo>
                    <a:pt x="1122" y="197"/>
                  </a:lnTo>
                  <a:lnTo>
                    <a:pt x="1137" y="178"/>
                  </a:lnTo>
                  <a:lnTo>
                    <a:pt x="1154" y="159"/>
                  </a:lnTo>
                  <a:lnTo>
                    <a:pt x="1171" y="140"/>
                  </a:lnTo>
                  <a:lnTo>
                    <a:pt x="1190" y="125"/>
                  </a:lnTo>
                  <a:lnTo>
                    <a:pt x="1209" y="108"/>
                  </a:lnTo>
                  <a:lnTo>
                    <a:pt x="1227" y="95"/>
                  </a:lnTo>
                  <a:lnTo>
                    <a:pt x="1248" y="82"/>
                  </a:lnTo>
                  <a:lnTo>
                    <a:pt x="1269" y="69"/>
                  </a:lnTo>
                  <a:lnTo>
                    <a:pt x="1292" y="57"/>
                  </a:lnTo>
                  <a:lnTo>
                    <a:pt x="1313" y="46"/>
                  </a:lnTo>
                  <a:lnTo>
                    <a:pt x="1335" y="36"/>
                  </a:lnTo>
                  <a:lnTo>
                    <a:pt x="1358" y="27"/>
                  </a:lnTo>
                  <a:lnTo>
                    <a:pt x="1382" y="19"/>
                  </a:lnTo>
                  <a:lnTo>
                    <a:pt x="1405" y="12"/>
                  </a:lnTo>
                  <a:lnTo>
                    <a:pt x="1428" y="6"/>
                  </a:lnTo>
                  <a:lnTo>
                    <a:pt x="1452" y="0"/>
                  </a:lnTo>
                  <a:close/>
                </a:path>
              </a:pathLst>
            </a:custGeom>
            <a:solidFill>
              <a:srgbClr val="007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44"/>
            <p:cNvSpPr>
              <a:spLocks/>
            </p:cNvSpPr>
            <p:nvPr/>
          </p:nvSpPr>
          <p:spPr bwMode="auto">
            <a:xfrm>
              <a:off x="195262" y="4411663"/>
              <a:ext cx="139700" cy="403225"/>
            </a:xfrm>
            <a:custGeom>
              <a:avLst/>
              <a:gdLst>
                <a:gd name="T0" fmla="*/ 167 w 176"/>
                <a:gd name="T1" fmla="*/ 273 h 507"/>
                <a:gd name="T2" fmla="*/ 172 w 176"/>
                <a:gd name="T3" fmla="*/ 331 h 507"/>
                <a:gd name="T4" fmla="*/ 176 w 176"/>
                <a:gd name="T5" fmla="*/ 390 h 507"/>
                <a:gd name="T6" fmla="*/ 176 w 176"/>
                <a:gd name="T7" fmla="*/ 449 h 507"/>
                <a:gd name="T8" fmla="*/ 171 w 176"/>
                <a:gd name="T9" fmla="*/ 507 h 507"/>
                <a:gd name="T10" fmla="*/ 155 w 176"/>
                <a:gd name="T11" fmla="*/ 507 h 507"/>
                <a:gd name="T12" fmla="*/ 144 w 176"/>
                <a:gd name="T13" fmla="*/ 506 h 507"/>
                <a:gd name="T14" fmla="*/ 131 w 176"/>
                <a:gd name="T15" fmla="*/ 504 h 507"/>
                <a:gd name="T16" fmla="*/ 116 w 176"/>
                <a:gd name="T17" fmla="*/ 504 h 507"/>
                <a:gd name="T18" fmla="*/ 114 w 176"/>
                <a:gd name="T19" fmla="*/ 443 h 507"/>
                <a:gd name="T20" fmla="*/ 110 w 176"/>
                <a:gd name="T21" fmla="*/ 381 h 507"/>
                <a:gd name="T22" fmla="*/ 102 w 176"/>
                <a:gd name="T23" fmla="*/ 320 h 507"/>
                <a:gd name="T24" fmla="*/ 89 w 176"/>
                <a:gd name="T25" fmla="*/ 260 h 507"/>
                <a:gd name="T26" fmla="*/ 82 w 176"/>
                <a:gd name="T27" fmla="*/ 241 h 507"/>
                <a:gd name="T28" fmla="*/ 72 w 176"/>
                <a:gd name="T29" fmla="*/ 224 h 507"/>
                <a:gd name="T30" fmla="*/ 63 w 176"/>
                <a:gd name="T31" fmla="*/ 207 h 507"/>
                <a:gd name="T32" fmla="*/ 53 w 176"/>
                <a:gd name="T33" fmla="*/ 188 h 507"/>
                <a:gd name="T34" fmla="*/ 42 w 176"/>
                <a:gd name="T35" fmla="*/ 172 h 507"/>
                <a:gd name="T36" fmla="*/ 29 w 176"/>
                <a:gd name="T37" fmla="*/ 155 h 507"/>
                <a:gd name="T38" fmla="*/ 15 w 176"/>
                <a:gd name="T39" fmla="*/ 138 h 507"/>
                <a:gd name="T40" fmla="*/ 2 w 176"/>
                <a:gd name="T41" fmla="*/ 123 h 507"/>
                <a:gd name="T42" fmla="*/ 2 w 176"/>
                <a:gd name="T43" fmla="*/ 93 h 507"/>
                <a:gd name="T44" fmla="*/ 0 w 176"/>
                <a:gd name="T45" fmla="*/ 63 h 507"/>
                <a:gd name="T46" fmla="*/ 2 w 176"/>
                <a:gd name="T47" fmla="*/ 31 h 507"/>
                <a:gd name="T48" fmla="*/ 4 w 176"/>
                <a:gd name="T49" fmla="*/ 0 h 507"/>
                <a:gd name="T50" fmla="*/ 23 w 176"/>
                <a:gd name="T51" fmla="*/ 34 h 507"/>
                <a:gd name="T52" fmla="*/ 44 w 176"/>
                <a:gd name="T53" fmla="*/ 68 h 507"/>
                <a:gd name="T54" fmla="*/ 68 w 176"/>
                <a:gd name="T55" fmla="*/ 101 h 507"/>
                <a:gd name="T56" fmla="*/ 91 w 176"/>
                <a:gd name="T57" fmla="*/ 133 h 507"/>
                <a:gd name="T58" fmla="*/ 114 w 176"/>
                <a:gd name="T59" fmla="*/ 167 h 507"/>
                <a:gd name="T60" fmla="*/ 135 w 176"/>
                <a:gd name="T61" fmla="*/ 201 h 507"/>
                <a:gd name="T62" fmla="*/ 154 w 176"/>
                <a:gd name="T63" fmla="*/ 237 h 507"/>
                <a:gd name="T64" fmla="*/ 167 w 176"/>
                <a:gd name="T65" fmla="*/ 273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6" h="507">
                  <a:moveTo>
                    <a:pt x="167" y="273"/>
                  </a:moveTo>
                  <a:lnTo>
                    <a:pt x="172" y="331"/>
                  </a:lnTo>
                  <a:lnTo>
                    <a:pt x="176" y="390"/>
                  </a:lnTo>
                  <a:lnTo>
                    <a:pt x="176" y="449"/>
                  </a:lnTo>
                  <a:lnTo>
                    <a:pt x="171" y="507"/>
                  </a:lnTo>
                  <a:lnTo>
                    <a:pt x="155" y="507"/>
                  </a:lnTo>
                  <a:lnTo>
                    <a:pt x="144" y="506"/>
                  </a:lnTo>
                  <a:lnTo>
                    <a:pt x="131" y="504"/>
                  </a:lnTo>
                  <a:lnTo>
                    <a:pt x="116" y="504"/>
                  </a:lnTo>
                  <a:lnTo>
                    <a:pt x="114" y="443"/>
                  </a:lnTo>
                  <a:lnTo>
                    <a:pt x="110" y="381"/>
                  </a:lnTo>
                  <a:lnTo>
                    <a:pt x="102" y="320"/>
                  </a:lnTo>
                  <a:lnTo>
                    <a:pt x="89" y="260"/>
                  </a:lnTo>
                  <a:lnTo>
                    <a:pt x="82" y="241"/>
                  </a:lnTo>
                  <a:lnTo>
                    <a:pt x="72" y="224"/>
                  </a:lnTo>
                  <a:lnTo>
                    <a:pt x="63" y="207"/>
                  </a:lnTo>
                  <a:lnTo>
                    <a:pt x="53" y="188"/>
                  </a:lnTo>
                  <a:lnTo>
                    <a:pt x="42" y="172"/>
                  </a:lnTo>
                  <a:lnTo>
                    <a:pt x="29" y="155"/>
                  </a:lnTo>
                  <a:lnTo>
                    <a:pt x="15" y="138"/>
                  </a:lnTo>
                  <a:lnTo>
                    <a:pt x="2" y="123"/>
                  </a:lnTo>
                  <a:lnTo>
                    <a:pt x="2" y="93"/>
                  </a:lnTo>
                  <a:lnTo>
                    <a:pt x="0" y="63"/>
                  </a:lnTo>
                  <a:lnTo>
                    <a:pt x="2" y="31"/>
                  </a:lnTo>
                  <a:lnTo>
                    <a:pt x="4" y="0"/>
                  </a:lnTo>
                  <a:lnTo>
                    <a:pt x="23" y="34"/>
                  </a:lnTo>
                  <a:lnTo>
                    <a:pt x="44" y="68"/>
                  </a:lnTo>
                  <a:lnTo>
                    <a:pt x="68" y="101"/>
                  </a:lnTo>
                  <a:lnTo>
                    <a:pt x="91" y="133"/>
                  </a:lnTo>
                  <a:lnTo>
                    <a:pt x="114" y="167"/>
                  </a:lnTo>
                  <a:lnTo>
                    <a:pt x="135" y="201"/>
                  </a:lnTo>
                  <a:lnTo>
                    <a:pt x="154" y="237"/>
                  </a:lnTo>
                  <a:lnTo>
                    <a:pt x="167" y="273"/>
                  </a:lnTo>
                  <a:close/>
                </a:path>
              </a:pathLst>
            </a:custGeom>
            <a:solidFill>
              <a:srgbClr val="A800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45"/>
            <p:cNvSpPr>
              <a:spLocks/>
            </p:cNvSpPr>
            <p:nvPr/>
          </p:nvSpPr>
          <p:spPr bwMode="auto">
            <a:xfrm>
              <a:off x="1189038" y="4456113"/>
              <a:ext cx="50800" cy="50800"/>
            </a:xfrm>
            <a:custGeom>
              <a:avLst/>
              <a:gdLst>
                <a:gd name="T0" fmla="*/ 0 w 65"/>
                <a:gd name="T1" fmla="*/ 64 h 64"/>
                <a:gd name="T2" fmla="*/ 2 w 65"/>
                <a:gd name="T3" fmla="*/ 51 h 64"/>
                <a:gd name="T4" fmla="*/ 6 w 65"/>
                <a:gd name="T5" fmla="*/ 40 h 64"/>
                <a:gd name="T6" fmla="*/ 12 w 65"/>
                <a:gd name="T7" fmla="*/ 30 h 64"/>
                <a:gd name="T8" fmla="*/ 19 w 65"/>
                <a:gd name="T9" fmla="*/ 23 h 64"/>
                <a:gd name="T10" fmla="*/ 29 w 65"/>
                <a:gd name="T11" fmla="*/ 15 h 64"/>
                <a:gd name="T12" fmla="*/ 38 w 65"/>
                <a:gd name="T13" fmla="*/ 10 h 64"/>
                <a:gd name="T14" fmla="*/ 50 w 65"/>
                <a:gd name="T15" fmla="*/ 4 h 64"/>
                <a:gd name="T16" fmla="*/ 61 w 65"/>
                <a:gd name="T17" fmla="*/ 0 h 64"/>
                <a:gd name="T18" fmla="*/ 65 w 65"/>
                <a:gd name="T19" fmla="*/ 0 h 64"/>
                <a:gd name="T20" fmla="*/ 0 w 65"/>
                <a:gd name="T21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64">
                  <a:moveTo>
                    <a:pt x="0" y="64"/>
                  </a:moveTo>
                  <a:lnTo>
                    <a:pt x="2" y="51"/>
                  </a:lnTo>
                  <a:lnTo>
                    <a:pt x="6" y="40"/>
                  </a:lnTo>
                  <a:lnTo>
                    <a:pt x="12" y="30"/>
                  </a:lnTo>
                  <a:lnTo>
                    <a:pt x="19" y="23"/>
                  </a:lnTo>
                  <a:lnTo>
                    <a:pt x="29" y="15"/>
                  </a:lnTo>
                  <a:lnTo>
                    <a:pt x="38" y="10"/>
                  </a:lnTo>
                  <a:lnTo>
                    <a:pt x="50" y="4"/>
                  </a:lnTo>
                  <a:lnTo>
                    <a:pt x="61" y="0"/>
                  </a:lnTo>
                  <a:lnTo>
                    <a:pt x="65" y="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Freeform 46"/>
            <p:cNvSpPr>
              <a:spLocks/>
            </p:cNvSpPr>
            <p:nvPr/>
          </p:nvSpPr>
          <p:spPr bwMode="auto">
            <a:xfrm>
              <a:off x="1042988" y="4757738"/>
              <a:ext cx="107950" cy="312737"/>
            </a:xfrm>
            <a:custGeom>
              <a:avLst/>
              <a:gdLst>
                <a:gd name="T0" fmla="*/ 94 w 136"/>
                <a:gd name="T1" fmla="*/ 72 h 396"/>
                <a:gd name="T2" fmla="*/ 115 w 136"/>
                <a:gd name="T3" fmla="*/ 144 h 396"/>
                <a:gd name="T4" fmla="*/ 119 w 136"/>
                <a:gd name="T5" fmla="*/ 220 h 396"/>
                <a:gd name="T6" fmla="*/ 123 w 136"/>
                <a:gd name="T7" fmla="*/ 298 h 396"/>
                <a:gd name="T8" fmla="*/ 136 w 136"/>
                <a:gd name="T9" fmla="*/ 373 h 396"/>
                <a:gd name="T10" fmla="*/ 136 w 136"/>
                <a:gd name="T11" fmla="*/ 396 h 396"/>
                <a:gd name="T12" fmla="*/ 117 w 136"/>
                <a:gd name="T13" fmla="*/ 396 h 396"/>
                <a:gd name="T14" fmla="*/ 89 w 136"/>
                <a:gd name="T15" fmla="*/ 352 h 396"/>
                <a:gd name="T16" fmla="*/ 70 w 136"/>
                <a:gd name="T17" fmla="*/ 305 h 396"/>
                <a:gd name="T18" fmla="*/ 60 w 136"/>
                <a:gd name="T19" fmla="*/ 254 h 396"/>
                <a:gd name="T20" fmla="*/ 55 w 136"/>
                <a:gd name="T21" fmla="*/ 201 h 396"/>
                <a:gd name="T22" fmla="*/ 49 w 136"/>
                <a:gd name="T23" fmla="*/ 146 h 396"/>
                <a:gd name="T24" fmla="*/ 41 w 136"/>
                <a:gd name="T25" fmla="*/ 95 h 396"/>
                <a:gd name="T26" fmla="*/ 24 w 136"/>
                <a:gd name="T27" fmla="*/ 46 h 396"/>
                <a:gd name="T28" fmla="*/ 0 w 136"/>
                <a:gd name="T29" fmla="*/ 0 h 396"/>
                <a:gd name="T30" fmla="*/ 17 w 136"/>
                <a:gd name="T31" fmla="*/ 2 h 396"/>
                <a:gd name="T32" fmla="*/ 30 w 136"/>
                <a:gd name="T33" fmla="*/ 6 h 396"/>
                <a:gd name="T34" fmla="*/ 43 w 136"/>
                <a:gd name="T35" fmla="*/ 14 h 396"/>
                <a:gd name="T36" fmla="*/ 57 w 136"/>
                <a:gd name="T37" fmla="*/ 23 h 396"/>
                <a:gd name="T38" fmla="*/ 68 w 136"/>
                <a:gd name="T39" fmla="*/ 35 h 396"/>
                <a:gd name="T40" fmla="*/ 77 w 136"/>
                <a:gd name="T41" fmla="*/ 46 h 396"/>
                <a:gd name="T42" fmla="*/ 87 w 136"/>
                <a:gd name="T43" fmla="*/ 59 h 396"/>
                <a:gd name="T44" fmla="*/ 94 w 136"/>
                <a:gd name="T45" fmla="*/ 72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6" h="396">
                  <a:moveTo>
                    <a:pt x="94" y="72"/>
                  </a:moveTo>
                  <a:lnTo>
                    <a:pt x="115" y="144"/>
                  </a:lnTo>
                  <a:lnTo>
                    <a:pt x="119" y="220"/>
                  </a:lnTo>
                  <a:lnTo>
                    <a:pt x="123" y="298"/>
                  </a:lnTo>
                  <a:lnTo>
                    <a:pt x="136" y="373"/>
                  </a:lnTo>
                  <a:lnTo>
                    <a:pt x="136" y="396"/>
                  </a:lnTo>
                  <a:lnTo>
                    <a:pt x="117" y="396"/>
                  </a:lnTo>
                  <a:lnTo>
                    <a:pt x="89" y="352"/>
                  </a:lnTo>
                  <a:lnTo>
                    <a:pt x="70" y="305"/>
                  </a:lnTo>
                  <a:lnTo>
                    <a:pt x="60" y="254"/>
                  </a:lnTo>
                  <a:lnTo>
                    <a:pt x="55" y="201"/>
                  </a:lnTo>
                  <a:lnTo>
                    <a:pt x="49" y="146"/>
                  </a:lnTo>
                  <a:lnTo>
                    <a:pt x="41" y="95"/>
                  </a:lnTo>
                  <a:lnTo>
                    <a:pt x="24" y="46"/>
                  </a:lnTo>
                  <a:lnTo>
                    <a:pt x="0" y="0"/>
                  </a:lnTo>
                  <a:lnTo>
                    <a:pt x="17" y="2"/>
                  </a:lnTo>
                  <a:lnTo>
                    <a:pt x="30" y="6"/>
                  </a:lnTo>
                  <a:lnTo>
                    <a:pt x="43" y="14"/>
                  </a:lnTo>
                  <a:lnTo>
                    <a:pt x="57" y="23"/>
                  </a:lnTo>
                  <a:lnTo>
                    <a:pt x="68" y="35"/>
                  </a:lnTo>
                  <a:lnTo>
                    <a:pt x="77" y="46"/>
                  </a:lnTo>
                  <a:lnTo>
                    <a:pt x="87" y="59"/>
                  </a:lnTo>
                  <a:lnTo>
                    <a:pt x="94" y="7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47"/>
            <p:cNvSpPr>
              <a:spLocks/>
            </p:cNvSpPr>
            <p:nvPr/>
          </p:nvSpPr>
          <p:spPr bwMode="auto">
            <a:xfrm>
              <a:off x="-885825" y="4808538"/>
              <a:ext cx="1611313" cy="482600"/>
            </a:xfrm>
            <a:custGeom>
              <a:avLst/>
              <a:gdLst>
                <a:gd name="T0" fmla="*/ 633 w 2031"/>
                <a:gd name="T1" fmla="*/ 96 h 607"/>
                <a:gd name="T2" fmla="*/ 679 w 2031"/>
                <a:gd name="T3" fmla="*/ 77 h 607"/>
                <a:gd name="T4" fmla="*/ 722 w 2031"/>
                <a:gd name="T5" fmla="*/ 53 h 607"/>
                <a:gd name="T6" fmla="*/ 768 w 2031"/>
                <a:gd name="T7" fmla="*/ 19 h 607"/>
                <a:gd name="T8" fmla="*/ 1768 w 2031"/>
                <a:gd name="T9" fmla="*/ 62 h 607"/>
                <a:gd name="T10" fmla="*/ 1747 w 2031"/>
                <a:gd name="T11" fmla="*/ 102 h 607"/>
                <a:gd name="T12" fmla="*/ 1749 w 2031"/>
                <a:gd name="T13" fmla="*/ 134 h 607"/>
                <a:gd name="T14" fmla="*/ 1734 w 2031"/>
                <a:gd name="T15" fmla="*/ 140 h 607"/>
                <a:gd name="T16" fmla="*/ 1713 w 2031"/>
                <a:gd name="T17" fmla="*/ 142 h 607"/>
                <a:gd name="T18" fmla="*/ 1692 w 2031"/>
                <a:gd name="T19" fmla="*/ 140 h 607"/>
                <a:gd name="T20" fmla="*/ 1673 w 2031"/>
                <a:gd name="T21" fmla="*/ 136 h 607"/>
                <a:gd name="T22" fmla="*/ 1690 w 2031"/>
                <a:gd name="T23" fmla="*/ 119 h 607"/>
                <a:gd name="T24" fmla="*/ 1696 w 2031"/>
                <a:gd name="T25" fmla="*/ 98 h 607"/>
                <a:gd name="T26" fmla="*/ 1647 w 2031"/>
                <a:gd name="T27" fmla="*/ 76 h 607"/>
                <a:gd name="T28" fmla="*/ 1586 w 2031"/>
                <a:gd name="T29" fmla="*/ 72 h 607"/>
                <a:gd name="T30" fmla="*/ 1526 w 2031"/>
                <a:gd name="T31" fmla="*/ 79 h 607"/>
                <a:gd name="T32" fmla="*/ 1467 w 2031"/>
                <a:gd name="T33" fmla="*/ 94 h 607"/>
                <a:gd name="T34" fmla="*/ 1411 w 2031"/>
                <a:gd name="T35" fmla="*/ 108 h 607"/>
                <a:gd name="T36" fmla="*/ 1352 w 2031"/>
                <a:gd name="T37" fmla="*/ 117 h 607"/>
                <a:gd name="T38" fmla="*/ 1293 w 2031"/>
                <a:gd name="T39" fmla="*/ 117 h 607"/>
                <a:gd name="T40" fmla="*/ 1237 w 2031"/>
                <a:gd name="T41" fmla="*/ 98 h 607"/>
                <a:gd name="T42" fmla="*/ 1146 w 2031"/>
                <a:gd name="T43" fmla="*/ 45 h 607"/>
                <a:gd name="T44" fmla="*/ 1131 w 2031"/>
                <a:gd name="T45" fmla="*/ 62 h 607"/>
                <a:gd name="T46" fmla="*/ 1115 w 2031"/>
                <a:gd name="T47" fmla="*/ 81 h 607"/>
                <a:gd name="T48" fmla="*/ 527 w 2031"/>
                <a:gd name="T49" fmla="*/ 403 h 607"/>
                <a:gd name="T50" fmla="*/ 561 w 2031"/>
                <a:gd name="T51" fmla="*/ 414 h 607"/>
                <a:gd name="T52" fmla="*/ 599 w 2031"/>
                <a:gd name="T53" fmla="*/ 416 h 607"/>
                <a:gd name="T54" fmla="*/ 635 w 2031"/>
                <a:gd name="T55" fmla="*/ 416 h 607"/>
                <a:gd name="T56" fmla="*/ 675 w 2031"/>
                <a:gd name="T57" fmla="*/ 416 h 607"/>
                <a:gd name="T58" fmla="*/ 1832 w 2031"/>
                <a:gd name="T59" fmla="*/ 462 h 607"/>
                <a:gd name="T60" fmla="*/ 1838 w 2031"/>
                <a:gd name="T61" fmla="*/ 405 h 607"/>
                <a:gd name="T62" fmla="*/ 1847 w 2031"/>
                <a:gd name="T63" fmla="*/ 367 h 607"/>
                <a:gd name="T64" fmla="*/ 1866 w 2031"/>
                <a:gd name="T65" fmla="*/ 348 h 607"/>
                <a:gd name="T66" fmla="*/ 1880 w 2031"/>
                <a:gd name="T67" fmla="*/ 344 h 607"/>
                <a:gd name="T68" fmla="*/ 1897 w 2031"/>
                <a:gd name="T69" fmla="*/ 348 h 607"/>
                <a:gd name="T70" fmla="*/ 1914 w 2031"/>
                <a:gd name="T71" fmla="*/ 342 h 607"/>
                <a:gd name="T72" fmla="*/ 1931 w 2031"/>
                <a:gd name="T73" fmla="*/ 335 h 607"/>
                <a:gd name="T74" fmla="*/ 1946 w 2031"/>
                <a:gd name="T75" fmla="*/ 346 h 607"/>
                <a:gd name="T76" fmla="*/ 1959 w 2031"/>
                <a:gd name="T77" fmla="*/ 376 h 607"/>
                <a:gd name="T78" fmla="*/ 1991 w 2031"/>
                <a:gd name="T79" fmla="*/ 373 h 607"/>
                <a:gd name="T80" fmla="*/ 2018 w 2031"/>
                <a:gd name="T81" fmla="*/ 356 h 607"/>
                <a:gd name="T82" fmla="*/ 1953 w 2031"/>
                <a:gd name="T83" fmla="*/ 569 h 607"/>
                <a:gd name="T84" fmla="*/ 1938 w 2031"/>
                <a:gd name="T85" fmla="*/ 590 h 607"/>
                <a:gd name="T86" fmla="*/ 1917 w 2031"/>
                <a:gd name="T87" fmla="*/ 607 h 607"/>
                <a:gd name="T88" fmla="*/ 0 w 2031"/>
                <a:gd name="T89" fmla="*/ 503 h 607"/>
                <a:gd name="T90" fmla="*/ 448 w 2031"/>
                <a:gd name="T91" fmla="*/ 32 h 607"/>
                <a:gd name="T92" fmla="*/ 486 w 2031"/>
                <a:gd name="T93" fmla="*/ 66 h 607"/>
                <a:gd name="T94" fmla="*/ 533 w 2031"/>
                <a:gd name="T95" fmla="*/ 89 h 607"/>
                <a:gd name="T96" fmla="*/ 582 w 2031"/>
                <a:gd name="T97" fmla="*/ 100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31" h="607">
                  <a:moveTo>
                    <a:pt x="609" y="102"/>
                  </a:moveTo>
                  <a:lnTo>
                    <a:pt x="633" y="96"/>
                  </a:lnTo>
                  <a:lnTo>
                    <a:pt x="656" y="89"/>
                  </a:lnTo>
                  <a:lnTo>
                    <a:pt x="679" y="77"/>
                  </a:lnTo>
                  <a:lnTo>
                    <a:pt x="701" y="66"/>
                  </a:lnTo>
                  <a:lnTo>
                    <a:pt x="722" y="53"/>
                  </a:lnTo>
                  <a:lnTo>
                    <a:pt x="745" y="36"/>
                  </a:lnTo>
                  <a:lnTo>
                    <a:pt x="768" y="19"/>
                  </a:lnTo>
                  <a:lnTo>
                    <a:pt x="790" y="0"/>
                  </a:lnTo>
                  <a:lnTo>
                    <a:pt x="1768" y="62"/>
                  </a:lnTo>
                  <a:lnTo>
                    <a:pt x="1757" y="83"/>
                  </a:lnTo>
                  <a:lnTo>
                    <a:pt x="1747" y="102"/>
                  </a:lnTo>
                  <a:lnTo>
                    <a:pt x="1745" y="119"/>
                  </a:lnTo>
                  <a:lnTo>
                    <a:pt x="1749" y="134"/>
                  </a:lnTo>
                  <a:lnTo>
                    <a:pt x="1741" y="138"/>
                  </a:lnTo>
                  <a:lnTo>
                    <a:pt x="1734" y="140"/>
                  </a:lnTo>
                  <a:lnTo>
                    <a:pt x="1724" y="142"/>
                  </a:lnTo>
                  <a:lnTo>
                    <a:pt x="1713" y="142"/>
                  </a:lnTo>
                  <a:lnTo>
                    <a:pt x="1704" y="142"/>
                  </a:lnTo>
                  <a:lnTo>
                    <a:pt x="1692" y="140"/>
                  </a:lnTo>
                  <a:lnTo>
                    <a:pt x="1683" y="138"/>
                  </a:lnTo>
                  <a:lnTo>
                    <a:pt x="1673" y="136"/>
                  </a:lnTo>
                  <a:lnTo>
                    <a:pt x="1681" y="127"/>
                  </a:lnTo>
                  <a:lnTo>
                    <a:pt x="1690" y="119"/>
                  </a:lnTo>
                  <a:lnTo>
                    <a:pt x="1696" y="110"/>
                  </a:lnTo>
                  <a:lnTo>
                    <a:pt x="1696" y="98"/>
                  </a:lnTo>
                  <a:lnTo>
                    <a:pt x="1677" y="85"/>
                  </a:lnTo>
                  <a:lnTo>
                    <a:pt x="1647" y="76"/>
                  </a:lnTo>
                  <a:lnTo>
                    <a:pt x="1617" y="72"/>
                  </a:lnTo>
                  <a:lnTo>
                    <a:pt x="1586" y="72"/>
                  </a:lnTo>
                  <a:lnTo>
                    <a:pt x="1556" y="76"/>
                  </a:lnTo>
                  <a:lnTo>
                    <a:pt x="1526" y="79"/>
                  </a:lnTo>
                  <a:lnTo>
                    <a:pt x="1498" y="87"/>
                  </a:lnTo>
                  <a:lnTo>
                    <a:pt x="1467" y="94"/>
                  </a:lnTo>
                  <a:lnTo>
                    <a:pt x="1439" y="102"/>
                  </a:lnTo>
                  <a:lnTo>
                    <a:pt x="1411" y="108"/>
                  </a:lnTo>
                  <a:lnTo>
                    <a:pt x="1380" y="115"/>
                  </a:lnTo>
                  <a:lnTo>
                    <a:pt x="1352" y="117"/>
                  </a:lnTo>
                  <a:lnTo>
                    <a:pt x="1324" y="119"/>
                  </a:lnTo>
                  <a:lnTo>
                    <a:pt x="1293" y="117"/>
                  </a:lnTo>
                  <a:lnTo>
                    <a:pt x="1265" y="110"/>
                  </a:lnTo>
                  <a:lnTo>
                    <a:pt x="1237" y="98"/>
                  </a:lnTo>
                  <a:lnTo>
                    <a:pt x="1206" y="81"/>
                  </a:lnTo>
                  <a:lnTo>
                    <a:pt x="1146" y="45"/>
                  </a:lnTo>
                  <a:lnTo>
                    <a:pt x="1136" y="53"/>
                  </a:lnTo>
                  <a:lnTo>
                    <a:pt x="1131" y="62"/>
                  </a:lnTo>
                  <a:lnTo>
                    <a:pt x="1125" y="72"/>
                  </a:lnTo>
                  <a:lnTo>
                    <a:pt x="1115" y="81"/>
                  </a:lnTo>
                  <a:lnTo>
                    <a:pt x="862" y="64"/>
                  </a:lnTo>
                  <a:lnTo>
                    <a:pt x="527" y="403"/>
                  </a:lnTo>
                  <a:lnTo>
                    <a:pt x="544" y="410"/>
                  </a:lnTo>
                  <a:lnTo>
                    <a:pt x="561" y="414"/>
                  </a:lnTo>
                  <a:lnTo>
                    <a:pt x="580" y="416"/>
                  </a:lnTo>
                  <a:lnTo>
                    <a:pt x="599" y="416"/>
                  </a:lnTo>
                  <a:lnTo>
                    <a:pt x="616" y="416"/>
                  </a:lnTo>
                  <a:lnTo>
                    <a:pt x="635" y="416"/>
                  </a:lnTo>
                  <a:lnTo>
                    <a:pt x="656" y="416"/>
                  </a:lnTo>
                  <a:lnTo>
                    <a:pt x="675" y="416"/>
                  </a:lnTo>
                  <a:lnTo>
                    <a:pt x="1825" y="488"/>
                  </a:lnTo>
                  <a:lnTo>
                    <a:pt x="1832" y="462"/>
                  </a:lnTo>
                  <a:lnTo>
                    <a:pt x="1836" y="433"/>
                  </a:lnTo>
                  <a:lnTo>
                    <a:pt x="1838" y="405"/>
                  </a:lnTo>
                  <a:lnTo>
                    <a:pt x="1844" y="378"/>
                  </a:lnTo>
                  <a:lnTo>
                    <a:pt x="1847" y="367"/>
                  </a:lnTo>
                  <a:lnTo>
                    <a:pt x="1857" y="357"/>
                  </a:lnTo>
                  <a:lnTo>
                    <a:pt x="1866" y="348"/>
                  </a:lnTo>
                  <a:lnTo>
                    <a:pt x="1872" y="339"/>
                  </a:lnTo>
                  <a:lnTo>
                    <a:pt x="1880" y="344"/>
                  </a:lnTo>
                  <a:lnTo>
                    <a:pt x="1887" y="348"/>
                  </a:lnTo>
                  <a:lnTo>
                    <a:pt x="1897" y="348"/>
                  </a:lnTo>
                  <a:lnTo>
                    <a:pt x="1904" y="346"/>
                  </a:lnTo>
                  <a:lnTo>
                    <a:pt x="1914" y="342"/>
                  </a:lnTo>
                  <a:lnTo>
                    <a:pt x="1921" y="339"/>
                  </a:lnTo>
                  <a:lnTo>
                    <a:pt x="1931" y="335"/>
                  </a:lnTo>
                  <a:lnTo>
                    <a:pt x="1938" y="331"/>
                  </a:lnTo>
                  <a:lnTo>
                    <a:pt x="1946" y="346"/>
                  </a:lnTo>
                  <a:lnTo>
                    <a:pt x="1950" y="363"/>
                  </a:lnTo>
                  <a:lnTo>
                    <a:pt x="1959" y="376"/>
                  </a:lnTo>
                  <a:lnTo>
                    <a:pt x="1976" y="378"/>
                  </a:lnTo>
                  <a:lnTo>
                    <a:pt x="1991" y="373"/>
                  </a:lnTo>
                  <a:lnTo>
                    <a:pt x="2004" y="365"/>
                  </a:lnTo>
                  <a:lnTo>
                    <a:pt x="2018" y="356"/>
                  </a:lnTo>
                  <a:lnTo>
                    <a:pt x="2031" y="348"/>
                  </a:lnTo>
                  <a:lnTo>
                    <a:pt x="1953" y="569"/>
                  </a:lnTo>
                  <a:lnTo>
                    <a:pt x="1948" y="581"/>
                  </a:lnTo>
                  <a:lnTo>
                    <a:pt x="1938" y="590"/>
                  </a:lnTo>
                  <a:lnTo>
                    <a:pt x="1929" y="600"/>
                  </a:lnTo>
                  <a:lnTo>
                    <a:pt x="1917" y="607"/>
                  </a:lnTo>
                  <a:lnTo>
                    <a:pt x="677" y="511"/>
                  </a:lnTo>
                  <a:lnTo>
                    <a:pt x="0" y="503"/>
                  </a:lnTo>
                  <a:lnTo>
                    <a:pt x="433" y="9"/>
                  </a:lnTo>
                  <a:lnTo>
                    <a:pt x="448" y="32"/>
                  </a:lnTo>
                  <a:lnTo>
                    <a:pt x="467" y="51"/>
                  </a:lnTo>
                  <a:lnTo>
                    <a:pt x="486" y="66"/>
                  </a:lnTo>
                  <a:lnTo>
                    <a:pt x="508" y="79"/>
                  </a:lnTo>
                  <a:lnTo>
                    <a:pt x="533" y="89"/>
                  </a:lnTo>
                  <a:lnTo>
                    <a:pt x="558" y="96"/>
                  </a:lnTo>
                  <a:lnTo>
                    <a:pt x="582" y="100"/>
                  </a:lnTo>
                  <a:lnTo>
                    <a:pt x="609" y="102"/>
                  </a:lnTo>
                  <a:close/>
                </a:path>
              </a:pathLst>
            </a:custGeom>
            <a:solidFill>
              <a:srgbClr val="BA87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48"/>
            <p:cNvSpPr>
              <a:spLocks/>
            </p:cNvSpPr>
            <p:nvPr/>
          </p:nvSpPr>
          <p:spPr bwMode="auto">
            <a:xfrm>
              <a:off x="1200150" y="4851400"/>
              <a:ext cx="592138" cy="625475"/>
            </a:xfrm>
            <a:custGeom>
              <a:avLst/>
              <a:gdLst>
                <a:gd name="T0" fmla="*/ 746 w 746"/>
                <a:gd name="T1" fmla="*/ 55 h 787"/>
                <a:gd name="T2" fmla="*/ 736 w 746"/>
                <a:gd name="T3" fmla="*/ 113 h 787"/>
                <a:gd name="T4" fmla="*/ 713 w 746"/>
                <a:gd name="T5" fmla="*/ 166 h 787"/>
                <a:gd name="T6" fmla="*/ 689 w 746"/>
                <a:gd name="T7" fmla="*/ 219 h 787"/>
                <a:gd name="T8" fmla="*/ 668 w 746"/>
                <a:gd name="T9" fmla="*/ 297 h 787"/>
                <a:gd name="T10" fmla="*/ 653 w 746"/>
                <a:gd name="T11" fmla="*/ 395 h 787"/>
                <a:gd name="T12" fmla="*/ 642 w 746"/>
                <a:gd name="T13" fmla="*/ 496 h 787"/>
                <a:gd name="T14" fmla="*/ 617 w 746"/>
                <a:gd name="T15" fmla="*/ 590 h 787"/>
                <a:gd name="T16" fmla="*/ 581 w 746"/>
                <a:gd name="T17" fmla="*/ 649 h 787"/>
                <a:gd name="T18" fmla="*/ 555 w 746"/>
                <a:gd name="T19" fmla="*/ 664 h 787"/>
                <a:gd name="T20" fmla="*/ 564 w 746"/>
                <a:gd name="T21" fmla="*/ 594 h 787"/>
                <a:gd name="T22" fmla="*/ 592 w 746"/>
                <a:gd name="T23" fmla="*/ 439 h 787"/>
                <a:gd name="T24" fmla="*/ 589 w 746"/>
                <a:gd name="T25" fmla="*/ 352 h 787"/>
                <a:gd name="T26" fmla="*/ 566 w 746"/>
                <a:gd name="T27" fmla="*/ 352 h 787"/>
                <a:gd name="T28" fmla="*/ 543 w 746"/>
                <a:gd name="T29" fmla="*/ 359 h 787"/>
                <a:gd name="T30" fmla="*/ 521 w 746"/>
                <a:gd name="T31" fmla="*/ 371 h 787"/>
                <a:gd name="T32" fmla="*/ 492 w 746"/>
                <a:gd name="T33" fmla="*/ 378 h 787"/>
                <a:gd name="T34" fmla="*/ 456 w 746"/>
                <a:gd name="T35" fmla="*/ 380 h 787"/>
                <a:gd name="T36" fmla="*/ 420 w 746"/>
                <a:gd name="T37" fmla="*/ 384 h 787"/>
                <a:gd name="T38" fmla="*/ 392 w 746"/>
                <a:gd name="T39" fmla="*/ 399 h 787"/>
                <a:gd name="T40" fmla="*/ 375 w 746"/>
                <a:gd name="T41" fmla="*/ 429 h 787"/>
                <a:gd name="T42" fmla="*/ 341 w 746"/>
                <a:gd name="T43" fmla="*/ 530 h 787"/>
                <a:gd name="T44" fmla="*/ 297 w 746"/>
                <a:gd name="T45" fmla="*/ 664 h 787"/>
                <a:gd name="T46" fmla="*/ 263 w 746"/>
                <a:gd name="T47" fmla="*/ 768 h 787"/>
                <a:gd name="T48" fmla="*/ 226 w 746"/>
                <a:gd name="T49" fmla="*/ 787 h 787"/>
                <a:gd name="T50" fmla="*/ 161 w 746"/>
                <a:gd name="T51" fmla="*/ 781 h 787"/>
                <a:gd name="T52" fmla="*/ 101 w 746"/>
                <a:gd name="T53" fmla="*/ 762 h 787"/>
                <a:gd name="T54" fmla="*/ 50 w 746"/>
                <a:gd name="T55" fmla="*/ 726 h 787"/>
                <a:gd name="T56" fmla="*/ 12 w 746"/>
                <a:gd name="T57" fmla="*/ 670 h 787"/>
                <a:gd name="T58" fmla="*/ 0 w 746"/>
                <a:gd name="T59" fmla="*/ 603 h 787"/>
                <a:gd name="T60" fmla="*/ 8 w 746"/>
                <a:gd name="T61" fmla="*/ 533 h 787"/>
                <a:gd name="T62" fmla="*/ 23 w 746"/>
                <a:gd name="T63" fmla="*/ 465 h 787"/>
                <a:gd name="T64" fmla="*/ 44 w 746"/>
                <a:gd name="T65" fmla="*/ 390 h 787"/>
                <a:gd name="T66" fmla="*/ 72 w 746"/>
                <a:gd name="T67" fmla="*/ 301 h 787"/>
                <a:gd name="T68" fmla="*/ 110 w 746"/>
                <a:gd name="T69" fmla="*/ 215 h 787"/>
                <a:gd name="T70" fmla="*/ 171 w 746"/>
                <a:gd name="T71" fmla="*/ 147 h 787"/>
                <a:gd name="T72" fmla="*/ 237 w 746"/>
                <a:gd name="T73" fmla="*/ 121 h 787"/>
                <a:gd name="T74" fmla="*/ 282 w 746"/>
                <a:gd name="T75" fmla="*/ 115 h 787"/>
                <a:gd name="T76" fmla="*/ 328 w 746"/>
                <a:gd name="T77" fmla="*/ 106 h 787"/>
                <a:gd name="T78" fmla="*/ 373 w 746"/>
                <a:gd name="T79" fmla="*/ 98 h 787"/>
                <a:gd name="T80" fmla="*/ 418 w 746"/>
                <a:gd name="T81" fmla="*/ 87 h 787"/>
                <a:gd name="T82" fmla="*/ 462 w 746"/>
                <a:gd name="T83" fmla="*/ 77 h 787"/>
                <a:gd name="T84" fmla="*/ 505 w 746"/>
                <a:gd name="T85" fmla="*/ 66 h 787"/>
                <a:gd name="T86" fmla="*/ 549 w 746"/>
                <a:gd name="T87" fmla="*/ 55 h 787"/>
                <a:gd name="T88" fmla="*/ 589 w 746"/>
                <a:gd name="T89" fmla="*/ 41 h 787"/>
                <a:gd name="T90" fmla="*/ 632 w 746"/>
                <a:gd name="T91" fmla="*/ 19 h 787"/>
                <a:gd name="T92" fmla="*/ 678 w 746"/>
                <a:gd name="T93" fmla="*/ 2 h 787"/>
                <a:gd name="T94" fmla="*/ 721 w 746"/>
                <a:gd name="T95" fmla="*/ 7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46" h="787">
                  <a:moveTo>
                    <a:pt x="742" y="24"/>
                  </a:moveTo>
                  <a:lnTo>
                    <a:pt x="746" y="55"/>
                  </a:lnTo>
                  <a:lnTo>
                    <a:pt x="744" y="85"/>
                  </a:lnTo>
                  <a:lnTo>
                    <a:pt x="736" y="113"/>
                  </a:lnTo>
                  <a:lnTo>
                    <a:pt x="725" y="140"/>
                  </a:lnTo>
                  <a:lnTo>
                    <a:pt x="713" y="166"/>
                  </a:lnTo>
                  <a:lnTo>
                    <a:pt x="700" y="193"/>
                  </a:lnTo>
                  <a:lnTo>
                    <a:pt x="689" y="219"/>
                  </a:lnTo>
                  <a:lnTo>
                    <a:pt x="679" y="248"/>
                  </a:lnTo>
                  <a:lnTo>
                    <a:pt x="668" y="297"/>
                  </a:lnTo>
                  <a:lnTo>
                    <a:pt x="659" y="346"/>
                  </a:lnTo>
                  <a:lnTo>
                    <a:pt x="653" y="395"/>
                  </a:lnTo>
                  <a:lnTo>
                    <a:pt x="649" y="446"/>
                  </a:lnTo>
                  <a:lnTo>
                    <a:pt x="642" y="496"/>
                  </a:lnTo>
                  <a:lnTo>
                    <a:pt x="632" y="543"/>
                  </a:lnTo>
                  <a:lnTo>
                    <a:pt x="617" y="590"/>
                  </a:lnTo>
                  <a:lnTo>
                    <a:pt x="596" y="636"/>
                  </a:lnTo>
                  <a:lnTo>
                    <a:pt x="581" y="649"/>
                  </a:lnTo>
                  <a:lnTo>
                    <a:pt x="566" y="658"/>
                  </a:lnTo>
                  <a:lnTo>
                    <a:pt x="555" y="664"/>
                  </a:lnTo>
                  <a:lnTo>
                    <a:pt x="543" y="670"/>
                  </a:lnTo>
                  <a:lnTo>
                    <a:pt x="564" y="594"/>
                  </a:lnTo>
                  <a:lnTo>
                    <a:pt x="579" y="518"/>
                  </a:lnTo>
                  <a:lnTo>
                    <a:pt x="592" y="439"/>
                  </a:lnTo>
                  <a:lnTo>
                    <a:pt x="598" y="357"/>
                  </a:lnTo>
                  <a:lnTo>
                    <a:pt x="589" y="352"/>
                  </a:lnTo>
                  <a:lnTo>
                    <a:pt x="577" y="350"/>
                  </a:lnTo>
                  <a:lnTo>
                    <a:pt x="566" y="352"/>
                  </a:lnTo>
                  <a:lnTo>
                    <a:pt x="555" y="355"/>
                  </a:lnTo>
                  <a:lnTo>
                    <a:pt x="543" y="359"/>
                  </a:lnTo>
                  <a:lnTo>
                    <a:pt x="532" y="365"/>
                  </a:lnTo>
                  <a:lnTo>
                    <a:pt x="521" y="371"/>
                  </a:lnTo>
                  <a:lnTo>
                    <a:pt x="509" y="374"/>
                  </a:lnTo>
                  <a:lnTo>
                    <a:pt x="492" y="378"/>
                  </a:lnTo>
                  <a:lnTo>
                    <a:pt x="473" y="380"/>
                  </a:lnTo>
                  <a:lnTo>
                    <a:pt x="456" y="380"/>
                  </a:lnTo>
                  <a:lnTo>
                    <a:pt x="437" y="380"/>
                  </a:lnTo>
                  <a:lnTo>
                    <a:pt x="420" y="384"/>
                  </a:lnTo>
                  <a:lnTo>
                    <a:pt x="405" y="388"/>
                  </a:lnTo>
                  <a:lnTo>
                    <a:pt x="392" y="399"/>
                  </a:lnTo>
                  <a:lnTo>
                    <a:pt x="381" y="414"/>
                  </a:lnTo>
                  <a:lnTo>
                    <a:pt x="375" y="429"/>
                  </a:lnTo>
                  <a:lnTo>
                    <a:pt x="362" y="471"/>
                  </a:lnTo>
                  <a:lnTo>
                    <a:pt x="341" y="530"/>
                  </a:lnTo>
                  <a:lnTo>
                    <a:pt x="320" y="596"/>
                  </a:lnTo>
                  <a:lnTo>
                    <a:pt x="297" y="664"/>
                  </a:lnTo>
                  <a:lnTo>
                    <a:pt x="277" y="724"/>
                  </a:lnTo>
                  <a:lnTo>
                    <a:pt x="263" y="768"/>
                  </a:lnTo>
                  <a:lnTo>
                    <a:pt x="258" y="787"/>
                  </a:lnTo>
                  <a:lnTo>
                    <a:pt x="226" y="787"/>
                  </a:lnTo>
                  <a:lnTo>
                    <a:pt x="193" y="785"/>
                  </a:lnTo>
                  <a:lnTo>
                    <a:pt x="161" y="781"/>
                  </a:lnTo>
                  <a:lnTo>
                    <a:pt x="131" y="774"/>
                  </a:lnTo>
                  <a:lnTo>
                    <a:pt x="101" y="762"/>
                  </a:lnTo>
                  <a:lnTo>
                    <a:pt x="74" y="747"/>
                  </a:lnTo>
                  <a:lnTo>
                    <a:pt x="50" y="726"/>
                  </a:lnTo>
                  <a:lnTo>
                    <a:pt x="29" y="700"/>
                  </a:lnTo>
                  <a:lnTo>
                    <a:pt x="12" y="670"/>
                  </a:lnTo>
                  <a:lnTo>
                    <a:pt x="2" y="637"/>
                  </a:lnTo>
                  <a:lnTo>
                    <a:pt x="0" y="603"/>
                  </a:lnTo>
                  <a:lnTo>
                    <a:pt x="2" y="567"/>
                  </a:lnTo>
                  <a:lnTo>
                    <a:pt x="8" y="533"/>
                  </a:lnTo>
                  <a:lnTo>
                    <a:pt x="16" y="497"/>
                  </a:lnTo>
                  <a:lnTo>
                    <a:pt x="23" y="465"/>
                  </a:lnTo>
                  <a:lnTo>
                    <a:pt x="29" y="433"/>
                  </a:lnTo>
                  <a:lnTo>
                    <a:pt x="44" y="390"/>
                  </a:lnTo>
                  <a:lnTo>
                    <a:pt x="57" y="344"/>
                  </a:lnTo>
                  <a:lnTo>
                    <a:pt x="72" y="301"/>
                  </a:lnTo>
                  <a:lnTo>
                    <a:pt x="89" y="255"/>
                  </a:lnTo>
                  <a:lnTo>
                    <a:pt x="110" y="215"/>
                  </a:lnTo>
                  <a:lnTo>
                    <a:pt x="137" y="179"/>
                  </a:lnTo>
                  <a:lnTo>
                    <a:pt x="171" y="147"/>
                  </a:lnTo>
                  <a:lnTo>
                    <a:pt x="214" y="125"/>
                  </a:lnTo>
                  <a:lnTo>
                    <a:pt x="237" y="121"/>
                  </a:lnTo>
                  <a:lnTo>
                    <a:pt x="260" y="119"/>
                  </a:lnTo>
                  <a:lnTo>
                    <a:pt x="282" y="115"/>
                  </a:lnTo>
                  <a:lnTo>
                    <a:pt x="305" y="111"/>
                  </a:lnTo>
                  <a:lnTo>
                    <a:pt x="328" y="106"/>
                  </a:lnTo>
                  <a:lnTo>
                    <a:pt x="350" y="102"/>
                  </a:lnTo>
                  <a:lnTo>
                    <a:pt x="373" y="98"/>
                  </a:lnTo>
                  <a:lnTo>
                    <a:pt x="396" y="92"/>
                  </a:lnTo>
                  <a:lnTo>
                    <a:pt x="418" y="87"/>
                  </a:lnTo>
                  <a:lnTo>
                    <a:pt x="439" y="83"/>
                  </a:lnTo>
                  <a:lnTo>
                    <a:pt x="462" y="77"/>
                  </a:lnTo>
                  <a:lnTo>
                    <a:pt x="483" y="72"/>
                  </a:lnTo>
                  <a:lnTo>
                    <a:pt x="505" y="66"/>
                  </a:lnTo>
                  <a:lnTo>
                    <a:pt x="526" y="60"/>
                  </a:lnTo>
                  <a:lnTo>
                    <a:pt x="549" y="55"/>
                  </a:lnTo>
                  <a:lnTo>
                    <a:pt x="570" y="49"/>
                  </a:lnTo>
                  <a:lnTo>
                    <a:pt x="589" y="41"/>
                  </a:lnTo>
                  <a:lnTo>
                    <a:pt x="611" y="30"/>
                  </a:lnTo>
                  <a:lnTo>
                    <a:pt x="632" y="19"/>
                  </a:lnTo>
                  <a:lnTo>
                    <a:pt x="655" y="7"/>
                  </a:lnTo>
                  <a:lnTo>
                    <a:pt x="678" y="2"/>
                  </a:lnTo>
                  <a:lnTo>
                    <a:pt x="698" y="0"/>
                  </a:lnTo>
                  <a:lnTo>
                    <a:pt x="721" y="7"/>
                  </a:lnTo>
                  <a:lnTo>
                    <a:pt x="742" y="24"/>
                  </a:lnTo>
                  <a:close/>
                </a:path>
              </a:pathLst>
            </a:custGeom>
            <a:solidFill>
              <a:srgbClr val="A800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49"/>
            <p:cNvSpPr>
              <a:spLocks/>
            </p:cNvSpPr>
            <p:nvPr/>
          </p:nvSpPr>
          <p:spPr bwMode="auto">
            <a:xfrm>
              <a:off x="-414338" y="4879975"/>
              <a:ext cx="862013" cy="287337"/>
            </a:xfrm>
            <a:custGeom>
              <a:avLst/>
              <a:gdLst>
                <a:gd name="T0" fmla="*/ 489 w 1087"/>
                <a:gd name="T1" fmla="*/ 17 h 361"/>
                <a:gd name="T2" fmla="*/ 457 w 1087"/>
                <a:gd name="T3" fmla="*/ 53 h 361"/>
                <a:gd name="T4" fmla="*/ 417 w 1087"/>
                <a:gd name="T5" fmla="*/ 90 h 361"/>
                <a:gd name="T6" fmla="*/ 374 w 1087"/>
                <a:gd name="T7" fmla="*/ 128 h 361"/>
                <a:gd name="T8" fmla="*/ 332 w 1087"/>
                <a:gd name="T9" fmla="*/ 166 h 361"/>
                <a:gd name="T10" fmla="*/ 293 w 1087"/>
                <a:gd name="T11" fmla="*/ 198 h 361"/>
                <a:gd name="T12" fmla="*/ 261 w 1087"/>
                <a:gd name="T13" fmla="*/ 225 h 361"/>
                <a:gd name="T14" fmla="*/ 240 w 1087"/>
                <a:gd name="T15" fmla="*/ 242 h 361"/>
                <a:gd name="T16" fmla="*/ 236 w 1087"/>
                <a:gd name="T17" fmla="*/ 249 h 361"/>
                <a:gd name="T18" fmla="*/ 266 w 1087"/>
                <a:gd name="T19" fmla="*/ 248 h 361"/>
                <a:gd name="T20" fmla="*/ 298 w 1087"/>
                <a:gd name="T21" fmla="*/ 246 h 361"/>
                <a:gd name="T22" fmla="*/ 330 w 1087"/>
                <a:gd name="T23" fmla="*/ 248 h 361"/>
                <a:gd name="T24" fmla="*/ 365 w 1087"/>
                <a:gd name="T25" fmla="*/ 249 h 361"/>
                <a:gd name="T26" fmla="*/ 395 w 1087"/>
                <a:gd name="T27" fmla="*/ 255 h 361"/>
                <a:gd name="T28" fmla="*/ 427 w 1087"/>
                <a:gd name="T29" fmla="*/ 265 h 361"/>
                <a:gd name="T30" fmla="*/ 455 w 1087"/>
                <a:gd name="T31" fmla="*/ 276 h 361"/>
                <a:gd name="T32" fmla="*/ 480 w 1087"/>
                <a:gd name="T33" fmla="*/ 293 h 361"/>
                <a:gd name="T34" fmla="*/ 499 w 1087"/>
                <a:gd name="T35" fmla="*/ 297 h 361"/>
                <a:gd name="T36" fmla="*/ 516 w 1087"/>
                <a:gd name="T37" fmla="*/ 301 h 361"/>
                <a:gd name="T38" fmla="*/ 535 w 1087"/>
                <a:gd name="T39" fmla="*/ 304 h 361"/>
                <a:gd name="T40" fmla="*/ 554 w 1087"/>
                <a:gd name="T41" fmla="*/ 304 h 361"/>
                <a:gd name="T42" fmla="*/ 573 w 1087"/>
                <a:gd name="T43" fmla="*/ 306 h 361"/>
                <a:gd name="T44" fmla="*/ 591 w 1087"/>
                <a:gd name="T45" fmla="*/ 306 h 361"/>
                <a:gd name="T46" fmla="*/ 612 w 1087"/>
                <a:gd name="T47" fmla="*/ 306 h 361"/>
                <a:gd name="T48" fmla="*/ 631 w 1087"/>
                <a:gd name="T49" fmla="*/ 304 h 361"/>
                <a:gd name="T50" fmla="*/ 650 w 1087"/>
                <a:gd name="T51" fmla="*/ 302 h 361"/>
                <a:gd name="T52" fmla="*/ 669 w 1087"/>
                <a:gd name="T53" fmla="*/ 301 h 361"/>
                <a:gd name="T54" fmla="*/ 688 w 1087"/>
                <a:gd name="T55" fmla="*/ 299 h 361"/>
                <a:gd name="T56" fmla="*/ 709 w 1087"/>
                <a:gd name="T57" fmla="*/ 297 h 361"/>
                <a:gd name="T58" fmla="*/ 728 w 1087"/>
                <a:gd name="T59" fmla="*/ 293 h 361"/>
                <a:gd name="T60" fmla="*/ 747 w 1087"/>
                <a:gd name="T61" fmla="*/ 289 h 361"/>
                <a:gd name="T62" fmla="*/ 765 w 1087"/>
                <a:gd name="T63" fmla="*/ 287 h 361"/>
                <a:gd name="T64" fmla="*/ 784 w 1087"/>
                <a:gd name="T65" fmla="*/ 284 h 361"/>
                <a:gd name="T66" fmla="*/ 805 w 1087"/>
                <a:gd name="T67" fmla="*/ 299 h 361"/>
                <a:gd name="T68" fmla="*/ 828 w 1087"/>
                <a:gd name="T69" fmla="*/ 308 h 361"/>
                <a:gd name="T70" fmla="*/ 854 w 1087"/>
                <a:gd name="T71" fmla="*/ 312 h 361"/>
                <a:gd name="T72" fmla="*/ 881 w 1087"/>
                <a:gd name="T73" fmla="*/ 312 h 361"/>
                <a:gd name="T74" fmla="*/ 907 w 1087"/>
                <a:gd name="T75" fmla="*/ 310 h 361"/>
                <a:gd name="T76" fmla="*/ 936 w 1087"/>
                <a:gd name="T77" fmla="*/ 306 h 361"/>
                <a:gd name="T78" fmla="*/ 962 w 1087"/>
                <a:gd name="T79" fmla="*/ 301 h 361"/>
                <a:gd name="T80" fmla="*/ 987 w 1087"/>
                <a:gd name="T81" fmla="*/ 297 h 361"/>
                <a:gd name="T82" fmla="*/ 1000 w 1087"/>
                <a:gd name="T83" fmla="*/ 299 h 361"/>
                <a:gd name="T84" fmla="*/ 1011 w 1087"/>
                <a:gd name="T85" fmla="*/ 304 h 361"/>
                <a:gd name="T86" fmla="*/ 1021 w 1087"/>
                <a:gd name="T87" fmla="*/ 316 h 361"/>
                <a:gd name="T88" fmla="*/ 1028 w 1087"/>
                <a:gd name="T89" fmla="*/ 325 h 361"/>
                <a:gd name="T90" fmla="*/ 1036 w 1087"/>
                <a:gd name="T91" fmla="*/ 336 h 361"/>
                <a:gd name="T92" fmla="*/ 1045 w 1087"/>
                <a:gd name="T93" fmla="*/ 344 h 361"/>
                <a:gd name="T94" fmla="*/ 1059 w 1087"/>
                <a:gd name="T95" fmla="*/ 350 h 361"/>
                <a:gd name="T96" fmla="*/ 1074 w 1087"/>
                <a:gd name="T97" fmla="*/ 348 h 361"/>
                <a:gd name="T98" fmla="*/ 1087 w 1087"/>
                <a:gd name="T99" fmla="*/ 361 h 361"/>
                <a:gd name="T100" fmla="*/ 0 w 1087"/>
                <a:gd name="T101" fmla="*/ 293 h 361"/>
                <a:gd name="T102" fmla="*/ 281 w 1087"/>
                <a:gd name="T103" fmla="*/ 0 h 361"/>
                <a:gd name="T104" fmla="*/ 308 w 1087"/>
                <a:gd name="T105" fmla="*/ 2 h 361"/>
                <a:gd name="T106" fmla="*/ 334 w 1087"/>
                <a:gd name="T107" fmla="*/ 2 h 361"/>
                <a:gd name="T108" fmla="*/ 359 w 1087"/>
                <a:gd name="T109" fmla="*/ 3 h 361"/>
                <a:gd name="T110" fmla="*/ 385 w 1087"/>
                <a:gd name="T111" fmla="*/ 7 h 361"/>
                <a:gd name="T112" fmla="*/ 412 w 1087"/>
                <a:gd name="T113" fmla="*/ 9 h 361"/>
                <a:gd name="T114" fmla="*/ 436 w 1087"/>
                <a:gd name="T115" fmla="*/ 11 h 361"/>
                <a:gd name="T116" fmla="*/ 463 w 1087"/>
                <a:gd name="T117" fmla="*/ 15 h 361"/>
                <a:gd name="T118" fmla="*/ 489 w 1087"/>
                <a:gd name="T119" fmla="*/ 17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87" h="361">
                  <a:moveTo>
                    <a:pt x="489" y="17"/>
                  </a:moveTo>
                  <a:lnTo>
                    <a:pt x="457" y="53"/>
                  </a:lnTo>
                  <a:lnTo>
                    <a:pt x="417" y="90"/>
                  </a:lnTo>
                  <a:lnTo>
                    <a:pt x="374" y="128"/>
                  </a:lnTo>
                  <a:lnTo>
                    <a:pt x="332" y="166"/>
                  </a:lnTo>
                  <a:lnTo>
                    <a:pt x="293" y="198"/>
                  </a:lnTo>
                  <a:lnTo>
                    <a:pt x="261" y="225"/>
                  </a:lnTo>
                  <a:lnTo>
                    <a:pt x="240" y="242"/>
                  </a:lnTo>
                  <a:lnTo>
                    <a:pt x="236" y="249"/>
                  </a:lnTo>
                  <a:lnTo>
                    <a:pt x="266" y="248"/>
                  </a:lnTo>
                  <a:lnTo>
                    <a:pt x="298" y="246"/>
                  </a:lnTo>
                  <a:lnTo>
                    <a:pt x="330" y="248"/>
                  </a:lnTo>
                  <a:lnTo>
                    <a:pt x="365" y="249"/>
                  </a:lnTo>
                  <a:lnTo>
                    <a:pt x="395" y="255"/>
                  </a:lnTo>
                  <a:lnTo>
                    <a:pt x="427" y="265"/>
                  </a:lnTo>
                  <a:lnTo>
                    <a:pt x="455" y="276"/>
                  </a:lnTo>
                  <a:lnTo>
                    <a:pt x="480" y="293"/>
                  </a:lnTo>
                  <a:lnTo>
                    <a:pt x="499" y="297"/>
                  </a:lnTo>
                  <a:lnTo>
                    <a:pt x="516" y="301"/>
                  </a:lnTo>
                  <a:lnTo>
                    <a:pt x="535" y="304"/>
                  </a:lnTo>
                  <a:lnTo>
                    <a:pt x="554" y="304"/>
                  </a:lnTo>
                  <a:lnTo>
                    <a:pt x="573" y="306"/>
                  </a:lnTo>
                  <a:lnTo>
                    <a:pt x="591" y="306"/>
                  </a:lnTo>
                  <a:lnTo>
                    <a:pt x="612" y="306"/>
                  </a:lnTo>
                  <a:lnTo>
                    <a:pt x="631" y="304"/>
                  </a:lnTo>
                  <a:lnTo>
                    <a:pt x="650" y="302"/>
                  </a:lnTo>
                  <a:lnTo>
                    <a:pt x="669" y="301"/>
                  </a:lnTo>
                  <a:lnTo>
                    <a:pt x="688" y="299"/>
                  </a:lnTo>
                  <a:lnTo>
                    <a:pt x="709" y="297"/>
                  </a:lnTo>
                  <a:lnTo>
                    <a:pt x="728" y="293"/>
                  </a:lnTo>
                  <a:lnTo>
                    <a:pt x="747" y="289"/>
                  </a:lnTo>
                  <a:lnTo>
                    <a:pt x="765" y="287"/>
                  </a:lnTo>
                  <a:lnTo>
                    <a:pt x="784" y="284"/>
                  </a:lnTo>
                  <a:lnTo>
                    <a:pt x="805" y="299"/>
                  </a:lnTo>
                  <a:lnTo>
                    <a:pt x="828" y="308"/>
                  </a:lnTo>
                  <a:lnTo>
                    <a:pt x="854" y="312"/>
                  </a:lnTo>
                  <a:lnTo>
                    <a:pt x="881" y="312"/>
                  </a:lnTo>
                  <a:lnTo>
                    <a:pt x="907" y="310"/>
                  </a:lnTo>
                  <a:lnTo>
                    <a:pt x="936" y="306"/>
                  </a:lnTo>
                  <a:lnTo>
                    <a:pt x="962" y="301"/>
                  </a:lnTo>
                  <a:lnTo>
                    <a:pt x="987" y="297"/>
                  </a:lnTo>
                  <a:lnTo>
                    <a:pt x="1000" y="299"/>
                  </a:lnTo>
                  <a:lnTo>
                    <a:pt x="1011" y="304"/>
                  </a:lnTo>
                  <a:lnTo>
                    <a:pt x="1021" y="316"/>
                  </a:lnTo>
                  <a:lnTo>
                    <a:pt x="1028" y="325"/>
                  </a:lnTo>
                  <a:lnTo>
                    <a:pt x="1036" y="336"/>
                  </a:lnTo>
                  <a:lnTo>
                    <a:pt x="1045" y="344"/>
                  </a:lnTo>
                  <a:lnTo>
                    <a:pt x="1059" y="350"/>
                  </a:lnTo>
                  <a:lnTo>
                    <a:pt x="1074" y="348"/>
                  </a:lnTo>
                  <a:lnTo>
                    <a:pt x="1087" y="361"/>
                  </a:lnTo>
                  <a:lnTo>
                    <a:pt x="0" y="293"/>
                  </a:lnTo>
                  <a:lnTo>
                    <a:pt x="281" y="0"/>
                  </a:lnTo>
                  <a:lnTo>
                    <a:pt x="308" y="2"/>
                  </a:lnTo>
                  <a:lnTo>
                    <a:pt x="334" y="2"/>
                  </a:lnTo>
                  <a:lnTo>
                    <a:pt x="359" y="3"/>
                  </a:lnTo>
                  <a:lnTo>
                    <a:pt x="385" y="7"/>
                  </a:lnTo>
                  <a:lnTo>
                    <a:pt x="412" y="9"/>
                  </a:lnTo>
                  <a:lnTo>
                    <a:pt x="436" y="11"/>
                  </a:lnTo>
                  <a:lnTo>
                    <a:pt x="463" y="15"/>
                  </a:lnTo>
                  <a:lnTo>
                    <a:pt x="489" y="17"/>
                  </a:lnTo>
                  <a:close/>
                </a:path>
              </a:pathLst>
            </a:custGeom>
            <a:solidFill>
              <a:srgbClr val="00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50"/>
            <p:cNvSpPr>
              <a:spLocks/>
            </p:cNvSpPr>
            <p:nvPr/>
          </p:nvSpPr>
          <p:spPr bwMode="auto">
            <a:xfrm>
              <a:off x="-173038" y="4886325"/>
              <a:ext cx="587375" cy="212725"/>
            </a:xfrm>
            <a:custGeom>
              <a:avLst/>
              <a:gdLst>
                <a:gd name="T0" fmla="*/ 736 w 739"/>
                <a:gd name="T1" fmla="*/ 25 h 269"/>
                <a:gd name="T2" fmla="*/ 705 w 739"/>
                <a:gd name="T3" fmla="*/ 53 h 269"/>
                <a:gd name="T4" fmla="*/ 681 w 739"/>
                <a:gd name="T5" fmla="*/ 74 h 269"/>
                <a:gd name="T6" fmla="*/ 656 w 739"/>
                <a:gd name="T7" fmla="*/ 93 h 269"/>
                <a:gd name="T8" fmla="*/ 632 w 739"/>
                <a:gd name="T9" fmla="*/ 114 h 269"/>
                <a:gd name="T10" fmla="*/ 613 w 739"/>
                <a:gd name="T11" fmla="*/ 138 h 269"/>
                <a:gd name="T12" fmla="*/ 613 w 739"/>
                <a:gd name="T13" fmla="*/ 159 h 269"/>
                <a:gd name="T14" fmla="*/ 626 w 739"/>
                <a:gd name="T15" fmla="*/ 171 h 269"/>
                <a:gd name="T16" fmla="*/ 641 w 739"/>
                <a:gd name="T17" fmla="*/ 174 h 269"/>
                <a:gd name="T18" fmla="*/ 656 w 739"/>
                <a:gd name="T19" fmla="*/ 176 h 269"/>
                <a:gd name="T20" fmla="*/ 652 w 739"/>
                <a:gd name="T21" fmla="*/ 184 h 269"/>
                <a:gd name="T22" fmla="*/ 624 w 739"/>
                <a:gd name="T23" fmla="*/ 201 h 269"/>
                <a:gd name="T24" fmla="*/ 594 w 739"/>
                <a:gd name="T25" fmla="*/ 216 h 269"/>
                <a:gd name="T26" fmla="*/ 564 w 739"/>
                <a:gd name="T27" fmla="*/ 222 h 269"/>
                <a:gd name="T28" fmla="*/ 509 w 739"/>
                <a:gd name="T29" fmla="*/ 218 h 269"/>
                <a:gd name="T30" fmla="*/ 441 w 739"/>
                <a:gd name="T31" fmla="*/ 229 h 269"/>
                <a:gd name="T32" fmla="*/ 374 w 739"/>
                <a:gd name="T33" fmla="*/ 252 h 269"/>
                <a:gd name="T34" fmla="*/ 306 w 739"/>
                <a:gd name="T35" fmla="*/ 269 h 269"/>
                <a:gd name="T36" fmla="*/ 236 w 739"/>
                <a:gd name="T37" fmla="*/ 267 h 269"/>
                <a:gd name="T38" fmla="*/ 170 w 739"/>
                <a:gd name="T39" fmla="*/ 250 h 269"/>
                <a:gd name="T40" fmla="*/ 104 w 739"/>
                <a:gd name="T41" fmla="*/ 224 h 269"/>
                <a:gd name="T42" fmla="*/ 36 w 739"/>
                <a:gd name="T43" fmla="*/ 210 h 269"/>
                <a:gd name="T44" fmla="*/ 11 w 739"/>
                <a:gd name="T45" fmla="*/ 205 h 269"/>
                <a:gd name="T46" fmla="*/ 79 w 739"/>
                <a:gd name="T47" fmla="*/ 150 h 269"/>
                <a:gd name="T48" fmla="*/ 172 w 739"/>
                <a:gd name="T49" fmla="*/ 74 h 269"/>
                <a:gd name="T50" fmla="*/ 244 w 739"/>
                <a:gd name="T51" fmla="*/ 13 h 269"/>
                <a:gd name="T52" fmla="*/ 284 w 739"/>
                <a:gd name="T53" fmla="*/ 17 h 269"/>
                <a:gd name="T54" fmla="*/ 344 w 739"/>
                <a:gd name="T55" fmla="*/ 36 h 269"/>
                <a:gd name="T56" fmla="*/ 409 w 739"/>
                <a:gd name="T57" fmla="*/ 44 h 269"/>
                <a:gd name="T58" fmla="*/ 477 w 739"/>
                <a:gd name="T59" fmla="*/ 40 h 269"/>
                <a:gd name="T60" fmla="*/ 545 w 739"/>
                <a:gd name="T61" fmla="*/ 31 h 269"/>
                <a:gd name="T62" fmla="*/ 609 w 739"/>
                <a:gd name="T63" fmla="*/ 19 h 269"/>
                <a:gd name="T64" fmla="*/ 669 w 739"/>
                <a:gd name="T65" fmla="*/ 10 h 269"/>
                <a:gd name="T66" fmla="*/ 719 w 739"/>
                <a:gd name="T67" fmla="*/ 4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9" h="269">
                  <a:moveTo>
                    <a:pt x="739" y="4"/>
                  </a:moveTo>
                  <a:lnTo>
                    <a:pt x="736" y="25"/>
                  </a:lnTo>
                  <a:lnTo>
                    <a:pt x="722" y="42"/>
                  </a:lnTo>
                  <a:lnTo>
                    <a:pt x="705" y="53"/>
                  </a:lnTo>
                  <a:lnTo>
                    <a:pt x="692" y="65"/>
                  </a:lnTo>
                  <a:lnTo>
                    <a:pt x="681" y="74"/>
                  </a:lnTo>
                  <a:lnTo>
                    <a:pt x="668" y="83"/>
                  </a:lnTo>
                  <a:lnTo>
                    <a:pt x="656" y="93"/>
                  </a:lnTo>
                  <a:lnTo>
                    <a:pt x="643" y="104"/>
                  </a:lnTo>
                  <a:lnTo>
                    <a:pt x="632" y="114"/>
                  </a:lnTo>
                  <a:lnTo>
                    <a:pt x="622" y="125"/>
                  </a:lnTo>
                  <a:lnTo>
                    <a:pt x="613" y="138"/>
                  </a:lnTo>
                  <a:lnTo>
                    <a:pt x="607" y="152"/>
                  </a:lnTo>
                  <a:lnTo>
                    <a:pt x="613" y="159"/>
                  </a:lnTo>
                  <a:lnTo>
                    <a:pt x="618" y="165"/>
                  </a:lnTo>
                  <a:lnTo>
                    <a:pt x="626" y="171"/>
                  </a:lnTo>
                  <a:lnTo>
                    <a:pt x="634" y="172"/>
                  </a:lnTo>
                  <a:lnTo>
                    <a:pt x="641" y="174"/>
                  </a:lnTo>
                  <a:lnTo>
                    <a:pt x="649" y="176"/>
                  </a:lnTo>
                  <a:lnTo>
                    <a:pt x="656" y="176"/>
                  </a:lnTo>
                  <a:lnTo>
                    <a:pt x="666" y="176"/>
                  </a:lnTo>
                  <a:lnTo>
                    <a:pt x="652" y="184"/>
                  </a:lnTo>
                  <a:lnTo>
                    <a:pt x="637" y="193"/>
                  </a:lnTo>
                  <a:lnTo>
                    <a:pt x="624" y="201"/>
                  </a:lnTo>
                  <a:lnTo>
                    <a:pt x="609" y="208"/>
                  </a:lnTo>
                  <a:lnTo>
                    <a:pt x="594" y="216"/>
                  </a:lnTo>
                  <a:lnTo>
                    <a:pt x="579" y="220"/>
                  </a:lnTo>
                  <a:lnTo>
                    <a:pt x="564" y="222"/>
                  </a:lnTo>
                  <a:lnTo>
                    <a:pt x="547" y="220"/>
                  </a:lnTo>
                  <a:lnTo>
                    <a:pt x="509" y="218"/>
                  </a:lnTo>
                  <a:lnTo>
                    <a:pt x="473" y="222"/>
                  </a:lnTo>
                  <a:lnTo>
                    <a:pt x="441" y="229"/>
                  </a:lnTo>
                  <a:lnTo>
                    <a:pt x="407" y="241"/>
                  </a:lnTo>
                  <a:lnTo>
                    <a:pt x="374" y="252"/>
                  </a:lnTo>
                  <a:lnTo>
                    <a:pt x="340" y="261"/>
                  </a:lnTo>
                  <a:lnTo>
                    <a:pt x="306" y="269"/>
                  </a:lnTo>
                  <a:lnTo>
                    <a:pt x="270" y="269"/>
                  </a:lnTo>
                  <a:lnTo>
                    <a:pt x="236" y="267"/>
                  </a:lnTo>
                  <a:lnTo>
                    <a:pt x="202" y="261"/>
                  </a:lnTo>
                  <a:lnTo>
                    <a:pt x="170" y="250"/>
                  </a:lnTo>
                  <a:lnTo>
                    <a:pt x="138" y="237"/>
                  </a:lnTo>
                  <a:lnTo>
                    <a:pt x="104" y="224"/>
                  </a:lnTo>
                  <a:lnTo>
                    <a:pt x="72" y="214"/>
                  </a:lnTo>
                  <a:lnTo>
                    <a:pt x="36" y="210"/>
                  </a:lnTo>
                  <a:lnTo>
                    <a:pt x="0" y="214"/>
                  </a:lnTo>
                  <a:lnTo>
                    <a:pt x="11" y="205"/>
                  </a:lnTo>
                  <a:lnTo>
                    <a:pt x="40" y="182"/>
                  </a:lnTo>
                  <a:lnTo>
                    <a:pt x="79" y="150"/>
                  </a:lnTo>
                  <a:lnTo>
                    <a:pt x="125" y="112"/>
                  </a:lnTo>
                  <a:lnTo>
                    <a:pt x="172" y="74"/>
                  </a:lnTo>
                  <a:lnTo>
                    <a:pt x="214" y="40"/>
                  </a:lnTo>
                  <a:lnTo>
                    <a:pt x="244" y="13"/>
                  </a:lnTo>
                  <a:lnTo>
                    <a:pt x="257" y="0"/>
                  </a:lnTo>
                  <a:lnTo>
                    <a:pt x="284" y="17"/>
                  </a:lnTo>
                  <a:lnTo>
                    <a:pt x="312" y="29"/>
                  </a:lnTo>
                  <a:lnTo>
                    <a:pt x="344" y="36"/>
                  </a:lnTo>
                  <a:lnTo>
                    <a:pt x="376" y="42"/>
                  </a:lnTo>
                  <a:lnTo>
                    <a:pt x="409" y="44"/>
                  </a:lnTo>
                  <a:lnTo>
                    <a:pt x="443" y="44"/>
                  </a:lnTo>
                  <a:lnTo>
                    <a:pt x="477" y="40"/>
                  </a:lnTo>
                  <a:lnTo>
                    <a:pt x="511" y="36"/>
                  </a:lnTo>
                  <a:lnTo>
                    <a:pt x="545" y="31"/>
                  </a:lnTo>
                  <a:lnTo>
                    <a:pt x="579" y="25"/>
                  </a:lnTo>
                  <a:lnTo>
                    <a:pt x="609" y="19"/>
                  </a:lnTo>
                  <a:lnTo>
                    <a:pt x="641" y="13"/>
                  </a:lnTo>
                  <a:lnTo>
                    <a:pt x="669" y="10"/>
                  </a:lnTo>
                  <a:lnTo>
                    <a:pt x="694" y="6"/>
                  </a:lnTo>
                  <a:lnTo>
                    <a:pt x="719" y="4"/>
                  </a:lnTo>
                  <a:lnTo>
                    <a:pt x="739" y="4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4" name="Freeform 51"/>
            <p:cNvSpPr>
              <a:spLocks/>
            </p:cNvSpPr>
            <p:nvPr/>
          </p:nvSpPr>
          <p:spPr bwMode="auto">
            <a:xfrm>
              <a:off x="254000" y="4919663"/>
              <a:ext cx="331788" cy="220662"/>
            </a:xfrm>
            <a:custGeom>
              <a:avLst/>
              <a:gdLst>
                <a:gd name="T0" fmla="*/ 414 w 418"/>
                <a:gd name="T1" fmla="*/ 83 h 278"/>
                <a:gd name="T2" fmla="*/ 416 w 418"/>
                <a:gd name="T3" fmla="*/ 140 h 278"/>
                <a:gd name="T4" fmla="*/ 388 w 418"/>
                <a:gd name="T5" fmla="*/ 183 h 278"/>
                <a:gd name="T6" fmla="*/ 359 w 418"/>
                <a:gd name="T7" fmla="*/ 216 h 278"/>
                <a:gd name="T8" fmla="*/ 325 w 418"/>
                <a:gd name="T9" fmla="*/ 244 h 278"/>
                <a:gd name="T10" fmla="*/ 289 w 418"/>
                <a:gd name="T11" fmla="*/ 269 h 278"/>
                <a:gd name="T12" fmla="*/ 263 w 418"/>
                <a:gd name="T13" fmla="*/ 276 h 278"/>
                <a:gd name="T14" fmla="*/ 246 w 418"/>
                <a:gd name="T15" fmla="*/ 270 h 278"/>
                <a:gd name="T16" fmla="*/ 231 w 418"/>
                <a:gd name="T17" fmla="*/ 259 h 278"/>
                <a:gd name="T18" fmla="*/ 216 w 418"/>
                <a:gd name="T19" fmla="*/ 248 h 278"/>
                <a:gd name="T20" fmla="*/ 214 w 418"/>
                <a:gd name="T21" fmla="*/ 238 h 278"/>
                <a:gd name="T22" fmla="*/ 229 w 418"/>
                <a:gd name="T23" fmla="*/ 227 h 278"/>
                <a:gd name="T24" fmla="*/ 204 w 418"/>
                <a:gd name="T25" fmla="*/ 206 h 278"/>
                <a:gd name="T26" fmla="*/ 159 w 418"/>
                <a:gd name="T27" fmla="*/ 210 h 278"/>
                <a:gd name="T28" fmla="*/ 114 w 418"/>
                <a:gd name="T29" fmla="*/ 225 h 278"/>
                <a:gd name="T30" fmla="*/ 61 w 418"/>
                <a:gd name="T31" fmla="*/ 238 h 278"/>
                <a:gd name="T32" fmla="*/ 23 w 418"/>
                <a:gd name="T33" fmla="*/ 236 h 278"/>
                <a:gd name="T34" fmla="*/ 6 w 418"/>
                <a:gd name="T35" fmla="*/ 229 h 278"/>
                <a:gd name="T36" fmla="*/ 34 w 418"/>
                <a:gd name="T37" fmla="*/ 216 h 278"/>
                <a:gd name="T38" fmla="*/ 102 w 418"/>
                <a:gd name="T39" fmla="*/ 191 h 278"/>
                <a:gd name="T40" fmla="*/ 168 w 418"/>
                <a:gd name="T41" fmla="*/ 159 h 278"/>
                <a:gd name="T42" fmla="*/ 229 w 418"/>
                <a:gd name="T43" fmla="*/ 115 h 278"/>
                <a:gd name="T44" fmla="*/ 255 w 418"/>
                <a:gd name="T45" fmla="*/ 81 h 278"/>
                <a:gd name="T46" fmla="*/ 250 w 418"/>
                <a:gd name="T47" fmla="*/ 72 h 278"/>
                <a:gd name="T48" fmla="*/ 231 w 418"/>
                <a:gd name="T49" fmla="*/ 70 h 278"/>
                <a:gd name="T50" fmla="*/ 202 w 418"/>
                <a:gd name="T51" fmla="*/ 79 h 278"/>
                <a:gd name="T52" fmla="*/ 174 w 418"/>
                <a:gd name="T53" fmla="*/ 93 h 278"/>
                <a:gd name="T54" fmla="*/ 146 w 418"/>
                <a:gd name="T55" fmla="*/ 100 h 278"/>
                <a:gd name="T56" fmla="*/ 146 w 418"/>
                <a:gd name="T57" fmla="*/ 70 h 278"/>
                <a:gd name="T58" fmla="*/ 201 w 418"/>
                <a:gd name="T59" fmla="*/ 41 h 278"/>
                <a:gd name="T60" fmla="*/ 271 w 418"/>
                <a:gd name="T61" fmla="*/ 34 h 278"/>
                <a:gd name="T62" fmla="*/ 339 w 418"/>
                <a:gd name="T63" fmla="*/ 19 h 278"/>
                <a:gd name="T64" fmla="*/ 382 w 418"/>
                <a:gd name="T65" fmla="*/ 9 h 278"/>
                <a:gd name="T66" fmla="*/ 399 w 418"/>
                <a:gd name="T67" fmla="*/ 4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8" h="278">
                  <a:moveTo>
                    <a:pt x="409" y="55"/>
                  </a:moveTo>
                  <a:lnTo>
                    <a:pt x="414" y="83"/>
                  </a:lnTo>
                  <a:lnTo>
                    <a:pt x="418" y="112"/>
                  </a:lnTo>
                  <a:lnTo>
                    <a:pt x="416" y="140"/>
                  </a:lnTo>
                  <a:lnTo>
                    <a:pt x="401" y="166"/>
                  </a:lnTo>
                  <a:lnTo>
                    <a:pt x="388" y="183"/>
                  </a:lnTo>
                  <a:lnTo>
                    <a:pt x="375" y="199"/>
                  </a:lnTo>
                  <a:lnTo>
                    <a:pt x="359" y="216"/>
                  </a:lnTo>
                  <a:lnTo>
                    <a:pt x="342" y="231"/>
                  </a:lnTo>
                  <a:lnTo>
                    <a:pt x="325" y="244"/>
                  </a:lnTo>
                  <a:lnTo>
                    <a:pt x="308" y="257"/>
                  </a:lnTo>
                  <a:lnTo>
                    <a:pt x="289" y="269"/>
                  </a:lnTo>
                  <a:lnTo>
                    <a:pt x="272" y="278"/>
                  </a:lnTo>
                  <a:lnTo>
                    <a:pt x="263" y="276"/>
                  </a:lnTo>
                  <a:lnTo>
                    <a:pt x="254" y="274"/>
                  </a:lnTo>
                  <a:lnTo>
                    <a:pt x="246" y="270"/>
                  </a:lnTo>
                  <a:lnTo>
                    <a:pt x="238" y="265"/>
                  </a:lnTo>
                  <a:lnTo>
                    <a:pt x="231" y="259"/>
                  </a:lnTo>
                  <a:lnTo>
                    <a:pt x="223" y="253"/>
                  </a:lnTo>
                  <a:lnTo>
                    <a:pt x="216" y="248"/>
                  </a:lnTo>
                  <a:lnTo>
                    <a:pt x="206" y="244"/>
                  </a:lnTo>
                  <a:lnTo>
                    <a:pt x="214" y="238"/>
                  </a:lnTo>
                  <a:lnTo>
                    <a:pt x="223" y="233"/>
                  </a:lnTo>
                  <a:lnTo>
                    <a:pt x="229" y="227"/>
                  </a:lnTo>
                  <a:lnTo>
                    <a:pt x="229" y="216"/>
                  </a:lnTo>
                  <a:lnTo>
                    <a:pt x="204" y="206"/>
                  </a:lnTo>
                  <a:lnTo>
                    <a:pt x="182" y="206"/>
                  </a:lnTo>
                  <a:lnTo>
                    <a:pt x="159" y="210"/>
                  </a:lnTo>
                  <a:lnTo>
                    <a:pt x="138" y="216"/>
                  </a:lnTo>
                  <a:lnTo>
                    <a:pt x="114" y="225"/>
                  </a:lnTo>
                  <a:lnTo>
                    <a:pt x="87" y="233"/>
                  </a:lnTo>
                  <a:lnTo>
                    <a:pt x="61" y="238"/>
                  </a:lnTo>
                  <a:lnTo>
                    <a:pt x="28" y="240"/>
                  </a:lnTo>
                  <a:lnTo>
                    <a:pt x="23" y="236"/>
                  </a:lnTo>
                  <a:lnTo>
                    <a:pt x="15" y="233"/>
                  </a:lnTo>
                  <a:lnTo>
                    <a:pt x="6" y="229"/>
                  </a:lnTo>
                  <a:lnTo>
                    <a:pt x="0" y="227"/>
                  </a:lnTo>
                  <a:lnTo>
                    <a:pt x="34" y="216"/>
                  </a:lnTo>
                  <a:lnTo>
                    <a:pt x="68" y="204"/>
                  </a:lnTo>
                  <a:lnTo>
                    <a:pt x="102" y="191"/>
                  </a:lnTo>
                  <a:lnTo>
                    <a:pt x="136" y="176"/>
                  </a:lnTo>
                  <a:lnTo>
                    <a:pt x="168" y="159"/>
                  </a:lnTo>
                  <a:lnTo>
                    <a:pt x="199" y="138"/>
                  </a:lnTo>
                  <a:lnTo>
                    <a:pt x="229" y="115"/>
                  </a:lnTo>
                  <a:lnTo>
                    <a:pt x="255" y="87"/>
                  </a:lnTo>
                  <a:lnTo>
                    <a:pt x="255" y="81"/>
                  </a:lnTo>
                  <a:lnTo>
                    <a:pt x="254" y="76"/>
                  </a:lnTo>
                  <a:lnTo>
                    <a:pt x="250" y="72"/>
                  </a:lnTo>
                  <a:lnTo>
                    <a:pt x="246" y="68"/>
                  </a:lnTo>
                  <a:lnTo>
                    <a:pt x="231" y="70"/>
                  </a:lnTo>
                  <a:lnTo>
                    <a:pt x="216" y="74"/>
                  </a:lnTo>
                  <a:lnTo>
                    <a:pt x="202" y="79"/>
                  </a:lnTo>
                  <a:lnTo>
                    <a:pt x="187" y="87"/>
                  </a:lnTo>
                  <a:lnTo>
                    <a:pt x="174" y="93"/>
                  </a:lnTo>
                  <a:lnTo>
                    <a:pt x="161" y="96"/>
                  </a:lnTo>
                  <a:lnTo>
                    <a:pt x="146" y="100"/>
                  </a:lnTo>
                  <a:lnTo>
                    <a:pt x="129" y="100"/>
                  </a:lnTo>
                  <a:lnTo>
                    <a:pt x="146" y="70"/>
                  </a:lnTo>
                  <a:lnTo>
                    <a:pt x="170" y="51"/>
                  </a:lnTo>
                  <a:lnTo>
                    <a:pt x="201" y="41"/>
                  </a:lnTo>
                  <a:lnTo>
                    <a:pt x="235" y="36"/>
                  </a:lnTo>
                  <a:lnTo>
                    <a:pt x="271" y="34"/>
                  </a:lnTo>
                  <a:lnTo>
                    <a:pt x="306" y="28"/>
                  </a:lnTo>
                  <a:lnTo>
                    <a:pt x="339" y="19"/>
                  </a:lnTo>
                  <a:lnTo>
                    <a:pt x="367" y="0"/>
                  </a:lnTo>
                  <a:lnTo>
                    <a:pt x="382" y="9"/>
                  </a:lnTo>
                  <a:lnTo>
                    <a:pt x="392" y="23"/>
                  </a:lnTo>
                  <a:lnTo>
                    <a:pt x="399" y="40"/>
                  </a:lnTo>
                  <a:lnTo>
                    <a:pt x="409" y="55"/>
                  </a:lnTo>
                  <a:close/>
                </a:path>
              </a:pathLst>
            </a:custGeom>
            <a:solidFill>
              <a:srgbClr val="CCA5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52"/>
            <p:cNvSpPr>
              <a:spLocks/>
            </p:cNvSpPr>
            <p:nvPr/>
          </p:nvSpPr>
          <p:spPr bwMode="auto">
            <a:xfrm>
              <a:off x="588963" y="4935538"/>
              <a:ext cx="74613" cy="106362"/>
            </a:xfrm>
            <a:custGeom>
              <a:avLst/>
              <a:gdLst>
                <a:gd name="T0" fmla="*/ 92 w 92"/>
                <a:gd name="T1" fmla="*/ 115 h 132"/>
                <a:gd name="T2" fmla="*/ 85 w 92"/>
                <a:gd name="T3" fmla="*/ 119 h 132"/>
                <a:gd name="T4" fmla="*/ 74 w 92"/>
                <a:gd name="T5" fmla="*/ 125 h 132"/>
                <a:gd name="T6" fmla="*/ 62 w 92"/>
                <a:gd name="T7" fmla="*/ 128 h 132"/>
                <a:gd name="T8" fmla="*/ 56 w 92"/>
                <a:gd name="T9" fmla="*/ 132 h 132"/>
                <a:gd name="T10" fmla="*/ 53 w 92"/>
                <a:gd name="T11" fmla="*/ 115 h 132"/>
                <a:gd name="T12" fmla="*/ 47 w 92"/>
                <a:gd name="T13" fmla="*/ 98 h 132"/>
                <a:gd name="T14" fmla="*/ 41 w 92"/>
                <a:gd name="T15" fmla="*/ 81 h 132"/>
                <a:gd name="T16" fmla="*/ 34 w 92"/>
                <a:gd name="T17" fmla="*/ 64 h 132"/>
                <a:gd name="T18" fmla="*/ 26 w 92"/>
                <a:gd name="T19" fmla="*/ 47 h 132"/>
                <a:gd name="T20" fmla="*/ 17 w 92"/>
                <a:gd name="T21" fmla="*/ 32 h 132"/>
                <a:gd name="T22" fmla="*/ 9 w 92"/>
                <a:gd name="T23" fmla="*/ 15 h 132"/>
                <a:gd name="T24" fmla="*/ 0 w 92"/>
                <a:gd name="T25" fmla="*/ 0 h 132"/>
                <a:gd name="T26" fmla="*/ 15 w 92"/>
                <a:gd name="T27" fmla="*/ 3 h 132"/>
                <a:gd name="T28" fmla="*/ 28 w 92"/>
                <a:gd name="T29" fmla="*/ 13 h 132"/>
                <a:gd name="T30" fmla="*/ 41 w 92"/>
                <a:gd name="T31" fmla="*/ 26 h 132"/>
                <a:gd name="T32" fmla="*/ 53 w 92"/>
                <a:gd name="T33" fmla="*/ 43 h 132"/>
                <a:gd name="T34" fmla="*/ 64 w 92"/>
                <a:gd name="T35" fmla="*/ 60 h 132"/>
                <a:gd name="T36" fmla="*/ 74 w 92"/>
                <a:gd name="T37" fmla="*/ 81 h 132"/>
                <a:gd name="T38" fmla="*/ 83 w 92"/>
                <a:gd name="T39" fmla="*/ 98 h 132"/>
                <a:gd name="T40" fmla="*/ 92 w 92"/>
                <a:gd name="T41" fmla="*/ 115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2" h="132">
                  <a:moveTo>
                    <a:pt x="92" y="115"/>
                  </a:moveTo>
                  <a:lnTo>
                    <a:pt x="85" y="119"/>
                  </a:lnTo>
                  <a:lnTo>
                    <a:pt x="74" y="125"/>
                  </a:lnTo>
                  <a:lnTo>
                    <a:pt x="62" y="128"/>
                  </a:lnTo>
                  <a:lnTo>
                    <a:pt x="56" y="132"/>
                  </a:lnTo>
                  <a:lnTo>
                    <a:pt x="53" y="115"/>
                  </a:lnTo>
                  <a:lnTo>
                    <a:pt x="47" y="98"/>
                  </a:lnTo>
                  <a:lnTo>
                    <a:pt x="41" y="81"/>
                  </a:lnTo>
                  <a:lnTo>
                    <a:pt x="34" y="64"/>
                  </a:lnTo>
                  <a:lnTo>
                    <a:pt x="26" y="47"/>
                  </a:lnTo>
                  <a:lnTo>
                    <a:pt x="17" y="32"/>
                  </a:lnTo>
                  <a:lnTo>
                    <a:pt x="9" y="15"/>
                  </a:lnTo>
                  <a:lnTo>
                    <a:pt x="0" y="0"/>
                  </a:lnTo>
                  <a:lnTo>
                    <a:pt x="15" y="3"/>
                  </a:lnTo>
                  <a:lnTo>
                    <a:pt x="28" y="13"/>
                  </a:lnTo>
                  <a:lnTo>
                    <a:pt x="41" y="26"/>
                  </a:lnTo>
                  <a:lnTo>
                    <a:pt x="53" y="43"/>
                  </a:lnTo>
                  <a:lnTo>
                    <a:pt x="64" y="60"/>
                  </a:lnTo>
                  <a:lnTo>
                    <a:pt x="74" y="81"/>
                  </a:lnTo>
                  <a:lnTo>
                    <a:pt x="83" y="98"/>
                  </a:lnTo>
                  <a:lnTo>
                    <a:pt x="92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53"/>
            <p:cNvSpPr>
              <a:spLocks/>
            </p:cNvSpPr>
            <p:nvPr/>
          </p:nvSpPr>
          <p:spPr bwMode="auto">
            <a:xfrm>
              <a:off x="1254125" y="4991100"/>
              <a:ext cx="142875" cy="466725"/>
            </a:xfrm>
            <a:custGeom>
              <a:avLst/>
              <a:gdLst>
                <a:gd name="T0" fmla="*/ 179 w 179"/>
                <a:gd name="T1" fmla="*/ 22 h 586"/>
                <a:gd name="T2" fmla="*/ 143 w 179"/>
                <a:gd name="T3" fmla="*/ 85 h 586"/>
                <a:gd name="T4" fmla="*/ 113 w 179"/>
                <a:gd name="T5" fmla="*/ 149 h 586"/>
                <a:gd name="T6" fmla="*/ 88 w 179"/>
                <a:gd name="T7" fmla="*/ 217 h 586"/>
                <a:gd name="T8" fmla="*/ 70 w 179"/>
                <a:gd name="T9" fmla="*/ 287 h 586"/>
                <a:gd name="T10" fmla="*/ 56 w 179"/>
                <a:gd name="T11" fmla="*/ 359 h 586"/>
                <a:gd name="T12" fmla="*/ 53 w 179"/>
                <a:gd name="T13" fmla="*/ 433 h 586"/>
                <a:gd name="T14" fmla="*/ 58 w 179"/>
                <a:gd name="T15" fmla="*/ 507 h 586"/>
                <a:gd name="T16" fmla="*/ 73 w 179"/>
                <a:gd name="T17" fmla="*/ 579 h 586"/>
                <a:gd name="T18" fmla="*/ 70 w 179"/>
                <a:gd name="T19" fmla="*/ 583 h 586"/>
                <a:gd name="T20" fmla="*/ 66 w 179"/>
                <a:gd name="T21" fmla="*/ 584 h 586"/>
                <a:gd name="T22" fmla="*/ 62 w 179"/>
                <a:gd name="T23" fmla="*/ 586 h 586"/>
                <a:gd name="T24" fmla="*/ 58 w 179"/>
                <a:gd name="T25" fmla="*/ 586 h 586"/>
                <a:gd name="T26" fmla="*/ 28 w 179"/>
                <a:gd name="T27" fmla="*/ 554 h 586"/>
                <a:gd name="T28" fmla="*/ 9 w 179"/>
                <a:gd name="T29" fmla="*/ 516 h 586"/>
                <a:gd name="T30" fmla="*/ 1 w 179"/>
                <a:gd name="T31" fmla="*/ 477 h 586"/>
                <a:gd name="T32" fmla="*/ 0 w 179"/>
                <a:gd name="T33" fmla="*/ 433 h 586"/>
                <a:gd name="T34" fmla="*/ 5 w 179"/>
                <a:gd name="T35" fmla="*/ 388 h 586"/>
                <a:gd name="T36" fmla="*/ 11 w 179"/>
                <a:gd name="T37" fmla="*/ 344 h 586"/>
                <a:gd name="T38" fmla="*/ 20 w 179"/>
                <a:gd name="T39" fmla="*/ 302 h 586"/>
                <a:gd name="T40" fmla="*/ 26 w 179"/>
                <a:gd name="T41" fmla="*/ 263 h 586"/>
                <a:gd name="T42" fmla="*/ 39 w 179"/>
                <a:gd name="T43" fmla="*/ 229 h 586"/>
                <a:gd name="T44" fmla="*/ 54 w 179"/>
                <a:gd name="T45" fmla="*/ 193 h 586"/>
                <a:gd name="T46" fmla="*/ 70 w 179"/>
                <a:gd name="T47" fmla="*/ 159 h 586"/>
                <a:gd name="T48" fmla="*/ 87 w 179"/>
                <a:gd name="T49" fmla="*/ 125 h 586"/>
                <a:gd name="T50" fmla="*/ 104 w 179"/>
                <a:gd name="T51" fmla="*/ 92 h 586"/>
                <a:gd name="T52" fmla="*/ 124 w 179"/>
                <a:gd name="T53" fmla="*/ 60 h 586"/>
                <a:gd name="T54" fmla="*/ 145 w 179"/>
                <a:gd name="T55" fmla="*/ 28 h 586"/>
                <a:gd name="T56" fmla="*/ 170 w 179"/>
                <a:gd name="T57" fmla="*/ 0 h 586"/>
                <a:gd name="T58" fmla="*/ 179 w 179"/>
                <a:gd name="T59" fmla="*/ 0 h 586"/>
                <a:gd name="T60" fmla="*/ 179 w 179"/>
                <a:gd name="T61" fmla="*/ 2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9" h="586">
                  <a:moveTo>
                    <a:pt x="179" y="22"/>
                  </a:moveTo>
                  <a:lnTo>
                    <a:pt x="143" y="85"/>
                  </a:lnTo>
                  <a:lnTo>
                    <a:pt x="113" y="149"/>
                  </a:lnTo>
                  <a:lnTo>
                    <a:pt x="88" y="217"/>
                  </a:lnTo>
                  <a:lnTo>
                    <a:pt x="70" y="287"/>
                  </a:lnTo>
                  <a:lnTo>
                    <a:pt x="56" y="359"/>
                  </a:lnTo>
                  <a:lnTo>
                    <a:pt x="53" y="433"/>
                  </a:lnTo>
                  <a:lnTo>
                    <a:pt x="58" y="507"/>
                  </a:lnTo>
                  <a:lnTo>
                    <a:pt x="73" y="579"/>
                  </a:lnTo>
                  <a:lnTo>
                    <a:pt x="70" y="583"/>
                  </a:lnTo>
                  <a:lnTo>
                    <a:pt x="66" y="584"/>
                  </a:lnTo>
                  <a:lnTo>
                    <a:pt x="62" y="586"/>
                  </a:lnTo>
                  <a:lnTo>
                    <a:pt x="58" y="586"/>
                  </a:lnTo>
                  <a:lnTo>
                    <a:pt x="28" y="554"/>
                  </a:lnTo>
                  <a:lnTo>
                    <a:pt x="9" y="516"/>
                  </a:lnTo>
                  <a:lnTo>
                    <a:pt x="1" y="477"/>
                  </a:lnTo>
                  <a:lnTo>
                    <a:pt x="0" y="433"/>
                  </a:lnTo>
                  <a:lnTo>
                    <a:pt x="5" y="388"/>
                  </a:lnTo>
                  <a:lnTo>
                    <a:pt x="11" y="344"/>
                  </a:lnTo>
                  <a:lnTo>
                    <a:pt x="20" y="302"/>
                  </a:lnTo>
                  <a:lnTo>
                    <a:pt x="26" y="263"/>
                  </a:lnTo>
                  <a:lnTo>
                    <a:pt x="39" y="229"/>
                  </a:lnTo>
                  <a:lnTo>
                    <a:pt x="54" y="193"/>
                  </a:lnTo>
                  <a:lnTo>
                    <a:pt x="70" y="159"/>
                  </a:lnTo>
                  <a:lnTo>
                    <a:pt x="87" y="125"/>
                  </a:lnTo>
                  <a:lnTo>
                    <a:pt x="104" y="92"/>
                  </a:lnTo>
                  <a:lnTo>
                    <a:pt x="124" y="60"/>
                  </a:lnTo>
                  <a:lnTo>
                    <a:pt x="145" y="28"/>
                  </a:lnTo>
                  <a:lnTo>
                    <a:pt x="170" y="0"/>
                  </a:lnTo>
                  <a:lnTo>
                    <a:pt x="179" y="0"/>
                  </a:lnTo>
                  <a:lnTo>
                    <a:pt x="179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54"/>
            <p:cNvSpPr>
              <a:spLocks/>
            </p:cNvSpPr>
            <p:nvPr/>
          </p:nvSpPr>
          <p:spPr bwMode="auto">
            <a:xfrm>
              <a:off x="479425" y="5130800"/>
              <a:ext cx="73025" cy="42862"/>
            </a:xfrm>
            <a:custGeom>
              <a:avLst/>
              <a:gdLst>
                <a:gd name="T0" fmla="*/ 0 w 90"/>
                <a:gd name="T1" fmla="*/ 47 h 53"/>
                <a:gd name="T2" fmla="*/ 9 w 90"/>
                <a:gd name="T3" fmla="*/ 45 h 53"/>
                <a:gd name="T4" fmla="*/ 20 w 90"/>
                <a:gd name="T5" fmla="*/ 41 h 53"/>
                <a:gd name="T6" fmla="*/ 32 w 90"/>
                <a:gd name="T7" fmla="*/ 36 h 53"/>
                <a:gd name="T8" fmla="*/ 43 w 90"/>
                <a:gd name="T9" fmla="*/ 30 h 53"/>
                <a:gd name="T10" fmla="*/ 56 w 90"/>
                <a:gd name="T11" fmla="*/ 22 h 53"/>
                <a:gd name="T12" fmla="*/ 68 w 90"/>
                <a:gd name="T13" fmla="*/ 15 h 53"/>
                <a:gd name="T14" fmla="*/ 79 w 90"/>
                <a:gd name="T15" fmla="*/ 7 h 53"/>
                <a:gd name="T16" fmla="*/ 90 w 90"/>
                <a:gd name="T17" fmla="*/ 0 h 53"/>
                <a:gd name="T18" fmla="*/ 81 w 90"/>
                <a:gd name="T19" fmla="*/ 53 h 53"/>
                <a:gd name="T20" fmla="*/ 0 w 90"/>
                <a:gd name="T21" fmla="*/ 4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53">
                  <a:moveTo>
                    <a:pt x="0" y="47"/>
                  </a:moveTo>
                  <a:lnTo>
                    <a:pt x="9" y="45"/>
                  </a:lnTo>
                  <a:lnTo>
                    <a:pt x="20" y="41"/>
                  </a:lnTo>
                  <a:lnTo>
                    <a:pt x="32" y="36"/>
                  </a:lnTo>
                  <a:lnTo>
                    <a:pt x="43" y="30"/>
                  </a:lnTo>
                  <a:lnTo>
                    <a:pt x="56" y="22"/>
                  </a:lnTo>
                  <a:lnTo>
                    <a:pt x="68" y="15"/>
                  </a:lnTo>
                  <a:lnTo>
                    <a:pt x="79" y="7"/>
                  </a:lnTo>
                  <a:lnTo>
                    <a:pt x="90" y="0"/>
                  </a:lnTo>
                  <a:lnTo>
                    <a:pt x="81" y="53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00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55"/>
            <p:cNvSpPr>
              <a:spLocks/>
            </p:cNvSpPr>
            <p:nvPr/>
          </p:nvSpPr>
          <p:spPr bwMode="auto">
            <a:xfrm>
              <a:off x="1331913" y="5168900"/>
              <a:ext cx="309563" cy="717550"/>
            </a:xfrm>
            <a:custGeom>
              <a:avLst/>
              <a:gdLst>
                <a:gd name="T0" fmla="*/ 342 w 389"/>
                <a:gd name="T1" fmla="*/ 221 h 905"/>
                <a:gd name="T2" fmla="*/ 276 w 389"/>
                <a:gd name="T3" fmla="*/ 447 h 905"/>
                <a:gd name="T4" fmla="*/ 181 w 389"/>
                <a:gd name="T5" fmla="*/ 691 h 905"/>
                <a:gd name="T6" fmla="*/ 172 w 389"/>
                <a:gd name="T7" fmla="*/ 712 h 905"/>
                <a:gd name="T8" fmla="*/ 161 w 389"/>
                <a:gd name="T9" fmla="*/ 734 h 905"/>
                <a:gd name="T10" fmla="*/ 151 w 389"/>
                <a:gd name="T11" fmla="*/ 757 h 905"/>
                <a:gd name="T12" fmla="*/ 146 w 389"/>
                <a:gd name="T13" fmla="*/ 782 h 905"/>
                <a:gd name="T14" fmla="*/ 130 w 389"/>
                <a:gd name="T15" fmla="*/ 802 h 905"/>
                <a:gd name="T16" fmla="*/ 113 w 389"/>
                <a:gd name="T17" fmla="*/ 823 h 905"/>
                <a:gd name="T18" fmla="*/ 96 w 389"/>
                <a:gd name="T19" fmla="*/ 840 h 905"/>
                <a:gd name="T20" fmla="*/ 77 w 389"/>
                <a:gd name="T21" fmla="*/ 855 h 905"/>
                <a:gd name="T22" fmla="*/ 59 w 389"/>
                <a:gd name="T23" fmla="*/ 869 h 905"/>
                <a:gd name="T24" fmla="*/ 40 w 389"/>
                <a:gd name="T25" fmla="*/ 882 h 905"/>
                <a:gd name="T26" fmla="*/ 19 w 389"/>
                <a:gd name="T27" fmla="*/ 893 h 905"/>
                <a:gd name="T28" fmla="*/ 0 w 389"/>
                <a:gd name="T29" fmla="*/ 905 h 905"/>
                <a:gd name="T30" fmla="*/ 41 w 389"/>
                <a:gd name="T31" fmla="*/ 838 h 905"/>
                <a:gd name="T32" fmla="*/ 178 w 389"/>
                <a:gd name="T33" fmla="*/ 511 h 905"/>
                <a:gd name="T34" fmla="*/ 272 w 389"/>
                <a:gd name="T35" fmla="*/ 201 h 905"/>
                <a:gd name="T36" fmla="*/ 310 w 389"/>
                <a:gd name="T37" fmla="*/ 34 h 905"/>
                <a:gd name="T38" fmla="*/ 321 w 389"/>
                <a:gd name="T39" fmla="*/ 30 h 905"/>
                <a:gd name="T40" fmla="*/ 331 w 389"/>
                <a:gd name="T41" fmla="*/ 26 h 905"/>
                <a:gd name="T42" fmla="*/ 340 w 389"/>
                <a:gd name="T43" fmla="*/ 23 h 905"/>
                <a:gd name="T44" fmla="*/ 352 w 389"/>
                <a:gd name="T45" fmla="*/ 19 h 905"/>
                <a:gd name="T46" fmla="*/ 361 w 389"/>
                <a:gd name="T47" fmla="*/ 15 h 905"/>
                <a:gd name="T48" fmla="*/ 371 w 389"/>
                <a:gd name="T49" fmla="*/ 9 h 905"/>
                <a:gd name="T50" fmla="*/ 380 w 389"/>
                <a:gd name="T51" fmla="*/ 6 h 905"/>
                <a:gd name="T52" fmla="*/ 389 w 389"/>
                <a:gd name="T53" fmla="*/ 0 h 905"/>
                <a:gd name="T54" fmla="*/ 380 w 389"/>
                <a:gd name="T55" fmla="*/ 53 h 905"/>
                <a:gd name="T56" fmla="*/ 369 w 389"/>
                <a:gd name="T57" fmla="*/ 110 h 905"/>
                <a:gd name="T58" fmla="*/ 355 w 389"/>
                <a:gd name="T59" fmla="*/ 165 h 905"/>
                <a:gd name="T60" fmla="*/ 342 w 389"/>
                <a:gd name="T61" fmla="*/ 221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89" h="905">
                  <a:moveTo>
                    <a:pt x="342" y="221"/>
                  </a:moveTo>
                  <a:lnTo>
                    <a:pt x="276" y="447"/>
                  </a:lnTo>
                  <a:lnTo>
                    <a:pt x="181" y="691"/>
                  </a:lnTo>
                  <a:lnTo>
                    <a:pt x="172" y="712"/>
                  </a:lnTo>
                  <a:lnTo>
                    <a:pt x="161" y="734"/>
                  </a:lnTo>
                  <a:lnTo>
                    <a:pt x="151" y="757"/>
                  </a:lnTo>
                  <a:lnTo>
                    <a:pt x="146" y="782"/>
                  </a:lnTo>
                  <a:lnTo>
                    <a:pt x="130" y="802"/>
                  </a:lnTo>
                  <a:lnTo>
                    <a:pt x="113" y="823"/>
                  </a:lnTo>
                  <a:lnTo>
                    <a:pt x="96" y="840"/>
                  </a:lnTo>
                  <a:lnTo>
                    <a:pt x="77" y="855"/>
                  </a:lnTo>
                  <a:lnTo>
                    <a:pt x="59" y="869"/>
                  </a:lnTo>
                  <a:lnTo>
                    <a:pt x="40" y="882"/>
                  </a:lnTo>
                  <a:lnTo>
                    <a:pt x="19" y="893"/>
                  </a:lnTo>
                  <a:lnTo>
                    <a:pt x="0" y="905"/>
                  </a:lnTo>
                  <a:lnTo>
                    <a:pt x="41" y="838"/>
                  </a:lnTo>
                  <a:lnTo>
                    <a:pt x="178" y="511"/>
                  </a:lnTo>
                  <a:lnTo>
                    <a:pt x="272" y="201"/>
                  </a:lnTo>
                  <a:lnTo>
                    <a:pt x="310" y="34"/>
                  </a:lnTo>
                  <a:lnTo>
                    <a:pt x="321" y="30"/>
                  </a:lnTo>
                  <a:lnTo>
                    <a:pt x="331" y="26"/>
                  </a:lnTo>
                  <a:lnTo>
                    <a:pt x="340" y="23"/>
                  </a:lnTo>
                  <a:lnTo>
                    <a:pt x="352" y="19"/>
                  </a:lnTo>
                  <a:lnTo>
                    <a:pt x="361" y="15"/>
                  </a:lnTo>
                  <a:lnTo>
                    <a:pt x="371" y="9"/>
                  </a:lnTo>
                  <a:lnTo>
                    <a:pt x="380" y="6"/>
                  </a:lnTo>
                  <a:lnTo>
                    <a:pt x="389" y="0"/>
                  </a:lnTo>
                  <a:lnTo>
                    <a:pt x="380" y="53"/>
                  </a:lnTo>
                  <a:lnTo>
                    <a:pt x="369" y="110"/>
                  </a:lnTo>
                  <a:lnTo>
                    <a:pt x="355" y="165"/>
                  </a:lnTo>
                  <a:lnTo>
                    <a:pt x="342" y="221"/>
                  </a:lnTo>
                  <a:close/>
                </a:path>
              </a:pathLst>
            </a:cu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56"/>
            <p:cNvSpPr>
              <a:spLocks/>
            </p:cNvSpPr>
            <p:nvPr/>
          </p:nvSpPr>
          <p:spPr bwMode="auto">
            <a:xfrm>
              <a:off x="1262063" y="5181600"/>
              <a:ext cx="287338" cy="715962"/>
            </a:xfrm>
            <a:custGeom>
              <a:avLst/>
              <a:gdLst>
                <a:gd name="T0" fmla="*/ 361 w 361"/>
                <a:gd name="T1" fmla="*/ 0 h 903"/>
                <a:gd name="T2" fmla="*/ 356 w 361"/>
                <a:gd name="T3" fmla="*/ 32 h 903"/>
                <a:gd name="T4" fmla="*/ 350 w 361"/>
                <a:gd name="T5" fmla="*/ 66 h 903"/>
                <a:gd name="T6" fmla="*/ 342 w 361"/>
                <a:gd name="T7" fmla="*/ 99 h 903"/>
                <a:gd name="T8" fmla="*/ 335 w 361"/>
                <a:gd name="T9" fmla="*/ 129 h 903"/>
                <a:gd name="T10" fmla="*/ 325 w 361"/>
                <a:gd name="T11" fmla="*/ 161 h 903"/>
                <a:gd name="T12" fmla="*/ 316 w 361"/>
                <a:gd name="T13" fmla="*/ 193 h 903"/>
                <a:gd name="T14" fmla="*/ 308 w 361"/>
                <a:gd name="T15" fmla="*/ 223 h 903"/>
                <a:gd name="T16" fmla="*/ 299 w 361"/>
                <a:gd name="T17" fmla="*/ 256 h 903"/>
                <a:gd name="T18" fmla="*/ 274 w 361"/>
                <a:gd name="T19" fmla="*/ 335 h 903"/>
                <a:gd name="T20" fmla="*/ 242 w 361"/>
                <a:gd name="T21" fmla="*/ 430 h 903"/>
                <a:gd name="T22" fmla="*/ 204 w 361"/>
                <a:gd name="T23" fmla="*/ 530 h 903"/>
                <a:gd name="T24" fmla="*/ 166 w 361"/>
                <a:gd name="T25" fmla="*/ 634 h 903"/>
                <a:gd name="T26" fmla="*/ 127 w 361"/>
                <a:gd name="T27" fmla="*/ 729 h 903"/>
                <a:gd name="T28" fmla="*/ 93 w 361"/>
                <a:gd name="T29" fmla="*/ 810 h 903"/>
                <a:gd name="T30" fmla="*/ 66 w 361"/>
                <a:gd name="T31" fmla="*/ 869 h 903"/>
                <a:gd name="T32" fmla="*/ 49 w 361"/>
                <a:gd name="T33" fmla="*/ 899 h 903"/>
                <a:gd name="T34" fmla="*/ 0 w 361"/>
                <a:gd name="T35" fmla="*/ 903 h 903"/>
                <a:gd name="T36" fmla="*/ 25 w 361"/>
                <a:gd name="T37" fmla="*/ 852 h 903"/>
                <a:gd name="T38" fmla="*/ 59 w 361"/>
                <a:gd name="T39" fmla="*/ 772 h 903"/>
                <a:gd name="T40" fmla="*/ 100 w 361"/>
                <a:gd name="T41" fmla="*/ 676 h 903"/>
                <a:gd name="T42" fmla="*/ 142 w 361"/>
                <a:gd name="T43" fmla="*/ 570 h 903"/>
                <a:gd name="T44" fmla="*/ 182 w 361"/>
                <a:gd name="T45" fmla="*/ 469 h 903"/>
                <a:gd name="T46" fmla="*/ 216 w 361"/>
                <a:gd name="T47" fmla="*/ 382 h 903"/>
                <a:gd name="T48" fmla="*/ 238 w 361"/>
                <a:gd name="T49" fmla="*/ 324 h 903"/>
                <a:gd name="T50" fmla="*/ 248 w 361"/>
                <a:gd name="T51" fmla="*/ 301 h 903"/>
                <a:gd name="T52" fmla="*/ 263 w 361"/>
                <a:gd name="T53" fmla="*/ 265 h 903"/>
                <a:gd name="T54" fmla="*/ 274 w 361"/>
                <a:gd name="T55" fmla="*/ 227 h 903"/>
                <a:gd name="T56" fmla="*/ 286 w 361"/>
                <a:gd name="T57" fmla="*/ 189 h 903"/>
                <a:gd name="T58" fmla="*/ 295 w 361"/>
                <a:gd name="T59" fmla="*/ 150 h 903"/>
                <a:gd name="T60" fmla="*/ 306 w 361"/>
                <a:gd name="T61" fmla="*/ 112 h 903"/>
                <a:gd name="T62" fmla="*/ 316 w 361"/>
                <a:gd name="T63" fmla="*/ 74 h 903"/>
                <a:gd name="T64" fmla="*/ 327 w 361"/>
                <a:gd name="T65" fmla="*/ 36 h 903"/>
                <a:gd name="T66" fmla="*/ 340 w 361"/>
                <a:gd name="T67" fmla="*/ 0 h 903"/>
                <a:gd name="T68" fmla="*/ 361 w 361"/>
                <a:gd name="T69" fmla="*/ 0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61" h="903">
                  <a:moveTo>
                    <a:pt x="361" y="0"/>
                  </a:moveTo>
                  <a:lnTo>
                    <a:pt x="356" y="32"/>
                  </a:lnTo>
                  <a:lnTo>
                    <a:pt x="350" y="66"/>
                  </a:lnTo>
                  <a:lnTo>
                    <a:pt x="342" y="99"/>
                  </a:lnTo>
                  <a:lnTo>
                    <a:pt x="335" y="129"/>
                  </a:lnTo>
                  <a:lnTo>
                    <a:pt x="325" y="161"/>
                  </a:lnTo>
                  <a:lnTo>
                    <a:pt x="316" y="193"/>
                  </a:lnTo>
                  <a:lnTo>
                    <a:pt x="308" y="223"/>
                  </a:lnTo>
                  <a:lnTo>
                    <a:pt x="299" y="256"/>
                  </a:lnTo>
                  <a:lnTo>
                    <a:pt x="274" y="335"/>
                  </a:lnTo>
                  <a:lnTo>
                    <a:pt x="242" y="430"/>
                  </a:lnTo>
                  <a:lnTo>
                    <a:pt x="204" y="530"/>
                  </a:lnTo>
                  <a:lnTo>
                    <a:pt x="166" y="634"/>
                  </a:lnTo>
                  <a:lnTo>
                    <a:pt x="127" y="729"/>
                  </a:lnTo>
                  <a:lnTo>
                    <a:pt x="93" y="810"/>
                  </a:lnTo>
                  <a:lnTo>
                    <a:pt x="66" y="869"/>
                  </a:lnTo>
                  <a:lnTo>
                    <a:pt x="49" y="899"/>
                  </a:lnTo>
                  <a:lnTo>
                    <a:pt x="0" y="903"/>
                  </a:lnTo>
                  <a:lnTo>
                    <a:pt x="25" y="852"/>
                  </a:lnTo>
                  <a:lnTo>
                    <a:pt x="59" y="772"/>
                  </a:lnTo>
                  <a:lnTo>
                    <a:pt x="100" y="676"/>
                  </a:lnTo>
                  <a:lnTo>
                    <a:pt x="142" y="570"/>
                  </a:lnTo>
                  <a:lnTo>
                    <a:pt x="182" y="469"/>
                  </a:lnTo>
                  <a:lnTo>
                    <a:pt x="216" y="382"/>
                  </a:lnTo>
                  <a:lnTo>
                    <a:pt x="238" y="324"/>
                  </a:lnTo>
                  <a:lnTo>
                    <a:pt x="248" y="301"/>
                  </a:lnTo>
                  <a:lnTo>
                    <a:pt x="263" y="265"/>
                  </a:lnTo>
                  <a:lnTo>
                    <a:pt x="274" y="227"/>
                  </a:lnTo>
                  <a:lnTo>
                    <a:pt x="286" y="189"/>
                  </a:lnTo>
                  <a:lnTo>
                    <a:pt x="295" y="150"/>
                  </a:lnTo>
                  <a:lnTo>
                    <a:pt x="306" y="112"/>
                  </a:lnTo>
                  <a:lnTo>
                    <a:pt x="316" y="74"/>
                  </a:lnTo>
                  <a:lnTo>
                    <a:pt x="327" y="36"/>
                  </a:lnTo>
                  <a:lnTo>
                    <a:pt x="340" y="0"/>
                  </a:lnTo>
                  <a:lnTo>
                    <a:pt x="361" y="0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57"/>
            <p:cNvSpPr>
              <a:spLocks/>
            </p:cNvSpPr>
            <p:nvPr/>
          </p:nvSpPr>
          <p:spPr bwMode="auto">
            <a:xfrm>
              <a:off x="-884238" y="5264150"/>
              <a:ext cx="1479550" cy="395287"/>
            </a:xfrm>
            <a:custGeom>
              <a:avLst/>
              <a:gdLst>
                <a:gd name="T0" fmla="*/ 1779 w 1864"/>
                <a:gd name="T1" fmla="*/ 65 h 500"/>
                <a:gd name="T2" fmla="*/ 1791 w 1864"/>
                <a:gd name="T3" fmla="*/ 66 h 500"/>
                <a:gd name="T4" fmla="*/ 1800 w 1864"/>
                <a:gd name="T5" fmla="*/ 66 h 500"/>
                <a:gd name="T6" fmla="*/ 1811 w 1864"/>
                <a:gd name="T7" fmla="*/ 68 h 500"/>
                <a:gd name="T8" fmla="*/ 1823 w 1864"/>
                <a:gd name="T9" fmla="*/ 68 h 500"/>
                <a:gd name="T10" fmla="*/ 1832 w 1864"/>
                <a:gd name="T11" fmla="*/ 70 h 500"/>
                <a:gd name="T12" fmla="*/ 1844 w 1864"/>
                <a:gd name="T13" fmla="*/ 72 h 500"/>
                <a:gd name="T14" fmla="*/ 1853 w 1864"/>
                <a:gd name="T15" fmla="*/ 72 h 500"/>
                <a:gd name="T16" fmla="*/ 1864 w 1864"/>
                <a:gd name="T17" fmla="*/ 74 h 500"/>
                <a:gd name="T18" fmla="*/ 1832 w 1864"/>
                <a:gd name="T19" fmla="*/ 104 h 500"/>
                <a:gd name="T20" fmla="*/ 1802 w 1864"/>
                <a:gd name="T21" fmla="*/ 136 h 500"/>
                <a:gd name="T22" fmla="*/ 1774 w 1864"/>
                <a:gd name="T23" fmla="*/ 171 h 500"/>
                <a:gd name="T24" fmla="*/ 1749 w 1864"/>
                <a:gd name="T25" fmla="*/ 205 h 500"/>
                <a:gd name="T26" fmla="*/ 1728 w 1864"/>
                <a:gd name="T27" fmla="*/ 242 h 500"/>
                <a:gd name="T28" fmla="*/ 1711 w 1864"/>
                <a:gd name="T29" fmla="*/ 280 h 500"/>
                <a:gd name="T30" fmla="*/ 1696 w 1864"/>
                <a:gd name="T31" fmla="*/ 320 h 500"/>
                <a:gd name="T32" fmla="*/ 1685 w 1864"/>
                <a:gd name="T33" fmla="*/ 360 h 500"/>
                <a:gd name="T34" fmla="*/ 1660 w 1864"/>
                <a:gd name="T35" fmla="*/ 371 h 500"/>
                <a:gd name="T36" fmla="*/ 1635 w 1864"/>
                <a:gd name="T37" fmla="*/ 384 h 500"/>
                <a:gd name="T38" fmla="*/ 1613 w 1864"/>
                <a:gd name="T39" fmla="*/ 401 h 500"/>
                <a:gd name="T40" fmla="*/ 1590 w 1864"/>
                <a:gd name="T41" fmla="*/ 420 h 500"/>
                <a:gd name="T42" fmla="*/ 1569 w 1864"/>
                <a:gd name="T43" fmla="*/ 441 h 500"/>
                <a:gd name="T44" fmla="*/ 1547 w 1864"/>
                <a:gd name="T45" fmla="*/ 462 h 500"/>
                <a:gd name="T46" fmla="*/ 1526 w 1864"/>
                <a:gd name="T47" fmla="*/ 481 h 500"/>
                <a:gd name="T48" fmla="*/ 1503 w 1864"/>
                <a:gd name="T49" fmla="*/ 500 h 500"/>
                <a:gd name="T50" fmla="*/ 1331 w 1864"/>
                <a:gd name="T51" fmla="*/ 487 h 500"/>
                <a:gd name="T52" fmla="*/ 637 w 1864"/>
                <a:gd name="T53" fmla="*/ 464 h 500"/>
                <a:gd name="T54" fmla="*/ 172 w 1864"/>
                <a:gd name="T55" fmla="*/ 473 h 500"/>
                <a:gd name="T56" fmla="*/ 0 w 1864"/>
                <a:gd name="T57" fmla="*/ 12 h 500"/>
                <a:gd name="T58" fmla="*/ 818 w 1864"/>
                <a:gd name="T59" fmla="*/ 0 h 500"/>
                <a:gd name="T60" fmla="*/ 1779 w 1864"/>
                <a:gd name="T61" fmla="*/ 65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64" h="500">
                  <a:moveTo>
                    <a:pt x="1779" y="65"/>
                  </a:moveTo>
                  <a:lnTo>
                    <a:pt x="1791" y="66"/>
                  </a:lnTo>
                  <a:lnTo>
                    <a:pt x="1800" y="66"/>
                  </a:lnTo>
                  <a:lnTo>
                    <a:pt x="1811" y="68"/>
                  </a:lnTo>
                  <a:lnTo>
                    <a:pt x="1823" y="68"/>
                  </a:lnTo>
                  <a:lnTo>
                    <a:pt x="1832" y="70"/>
                  </a:lnTo>
                  <a:lnTo>
                    <a:pt x="1844" y="72"/>
                  </a:lnTo>
                  <a:lnTo>
                    <a:pt x="1853" y="72"/>
                  </a:lnTo>
                  <a:lnTo>
                    <a:pt x="1864" y="74"/>
                  </a:lnTo>
                  <a:lnTo>
                    <a:pt x="1832" y="104"/>
                  </a:lnTo>
                  <a:lnTo>
                    <a:pt x="1802" y="136"/>
                  </a:lnTo>
                  <a:lnTo>
                    <a:pt x="1774" y="171"/>
                  </a:lnTo>
                  <a:lnTo>
                    <a:pt x="1749" y="205"/>
                  </a:lnTo>
                  <a:lnTo>
                    <a:pt x="1728" y="242"/>
                  </a:lnTo>
                  <a:lnTo>
                    <a:pt x="1711" y="280"/>
                  </a:lnTo>
                  <a:lnTo>
                    <a:pt x="1696" y="320"/>
                  </a:lnTo>
                  <a:lnTo>
                    <a:pt x="1685" y="360"/>
                  </a:lnTo>
                  <a:lnTo>
                    <a:pt x="1660" y="371"/>
                  </a:lnTo>
                  <a:lnTo>
                    <a:pt x="1635" y="384"/>
                  </a:lnTo>
                  <a:lnTo>
                    <a:pt x="1613" y="401"/>
                  </a:lnTo>
                  <a:lnTo>
                    <a:pt x="1590" y="420"/>
                  </a:lnTo>
                  <a:lnTo>
                    <a:pt x="1569" y="441"/>
                  </a:lnTo>
                  <a:lnTo>
                    <a:pt x="1547" y="462"/>
                  </a:lnTo>
                  <a:lnTo>
                    <a:pt x="1526" y="481"/>
                  </a:lnTo>
                  <a:lnTo>
                    <a:pt x="1503" y="500"/>
                  </a:lnTo>
                  <a:lnTo>
                    <a:pt x="1331" y="487"/>
                  </a:lnTo>
                  <a:lnTo>
                    <a:pt x="637" y="464"/>
                  </a:lnTo>
                  <a:lnTo>
                    <a:pt x="172" y="473"/>
                  </a:lnTo>
                  <a:lnTo>
                    <a:pt x="0" y="12"/>
                  </a:lnTo>
                  <a:lnTo>
                    <a:pt x="818" y="0"/>
                  </a:lnTo>
                  <a:lnTo>
                    <a:pt x="1779" y="65"/>
                  </a:lnTo>
                  <a:close/>
                </a:path>
              </a:pathLst>
            </a:custGeom>
            <a:solidFill>
              <a:srgbClr val="7F2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58"/>
            <p:cNvSpPr>
              <a:spLocks/>
            </p:cNvSpPr>
            <p:nvPr/>
          </p:nvSpPr>
          <p:spPr bwMode="auto">
            <a:xfrm>
              <a:off x="987425" y="5832475"/>
              <a:ext cx="260350" cy="57150"/>
            </a:xfrm>
            <a:custGeom>
              <a:avLst/>
              <a:gdLst>
                <a:gd name="T0" fmla="*/ 325 w 329"/>
                <a:gd name="T1" fmla="*/ 19 h 72"/>
                <a:gd name="T2" fmla="*/ 318 w 329"/>
                <a:gd name="T3" fmla="*/ 40 h 72"/>
                <a:gd name="T4" fmla="*/ 304 w 329"/>
                <a:gd name="T5" fmla="*/ 53 h 72"/>
                <a:gd name="T6" fmla="*/ 289 w 329"/>
                <a:gd name="T7" fmla="*/ 63 h 72"/>
                <a:gd name="T8" fmla="*/ 274 w 329"/>
                <a:gd name="T9" fmla="*/ 67 h 72"/>
                <a:gd name="T10" fmla="*/ 255 w 329"/>
                <a:gd name="T11" fmla="*/ 69 h 72"/>
                <a:gd name="T12" fmla="*/ 236 w 329"/>
                <a:gd name="T13" fmla="*/ 69 h 72"/>
                <a:gd name="T14" fmla="*/ 217 w 329"/>
                <a:gd name="T15" fmla="*/ 70 h 72"/>
                <a:gd name="T16" fmla="*/ 200 w 329"/>
                <a:gd name="T17" fmla="*/ 72 h 72"/>
                <a:gd name="T18" fmla="*/ 176 w 329"/>
                <a:gd name="T19" fmla="*/ 72 h 72"/>
                <a:gd name="T20" fmla="*/ 149 w 329"/>
                <a:gd name="T21" fmla="*/ 70 h 72"/>
                <a:gd name="T22" fmla="*/ 125 w 329"/>
                <a:gd name="T23" fmla="*/ 69 h 72"/>
                <a:gd name="T24" fmla="*/ 98 w 329"/>
                <a:gd name="T25" fmla="*/ 65 h 72"/>
                <a:gd name="T26" fmla="*/ 72 w 329"/>
                <a:gd name="T27" fmla="*/ 61 h 72"/>
                <a:gd name="T28" fmla="*/ 47 w 329"/>
                <a:gd name="T29" fmla="*/ 55 h 72"/>
                <a:gd name="T30" fmla="*/ 23 w 329"/>
                <a:gd name="T31" fmla="*/ 48 h 72"/>
                <a:gd name="T32" fmla="*/ 0 w 329"/>
                <a:gd name="T33" fmla="*/ 40 h 72"/>
                <a:gd name="T34" fmla="*/ 19 w 329"/>
                <a:gd name="T35" fmla="*/ 29 h 72"/>
                <a:gd name="T36" fmla="*/ 38 w 329"/>
                <a:gd name="T37" fmla="*/ 21 h 72"/>
                <a:gd name="T38" fmla="*/ 59 w 329"/>
                <a:gd name="T39" fmla="*/ 14 h 72"/>
                <a:gd name="T40" fmla="*/ 79 w 329"/>
                <a:gd name="T41" fmla="*/ 10 h 72"/>
                <a:gd name="T42" fmla="*/ 100 w 329"/>
                <a:gd name="T43" fmla="*/ 8 h 72"/>
                <a:gd name="T44" fmla="*/ 123 w 329"/>
                <a:gd name="T45" fmla="*/ 8 h 72"/>
                <a:gd name="T46" fmla="*/ 144 w 329"/>
                <a:gd name="T47" fmla="*/ 8 h 72"/>
                <a:gd name="T48" fmla="*/ 166 w 329"/>
                <a:gd name="T49" fmla="*/ 8 h 72"/>
                <a:gd name="T50" fmla="*/ 189 w 329"/>
                <a:gd name="T51" fmla="*/ 10 h 72"/>
                <a:gd name="T52" fmla="*/ 210 w 329"/>
                <a:gd name="T53" fmla="*/ 12 h 72"/>
                <a:gd name="T54" fmla="*/ 233 w 329"/>
                <a:gd name="T55" fmla="*/ 12 h 72"/>
                <a:gd name="T56" fmla="*/ 253 w 329"/>
                <a:gd name="T57" fmla="*/ 14 h 72"/>
                <a:gd name="T58" fmla="*/ 272 w 329"/>
                <a:gd name="T59" fmla="*/ 12 h 72"/>
                <a:gd name="T60" fmla="*/ 293 w 329"/>
                <a:gd name="T61" fmla="*/ 10 h 72"/>
                <a:gd name="T62" fmla="*/ 312 w 329"/>
                <a:gd name="T63" fmla="*/ 6 h 72"/>
                <a:gd name="T64" fmla="*/ 329 w 329"/>
                <a:gd name="T65" fmla="*/ 0 h 72"/>
                <a:gd name="T66" fmla="*/ 325 w 329"/>
                <a:gd name="T67" fmla="*/ 1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29" h="72">
                  <a:moveTo>
                    <a:pt x="325" y="19"/>
                  </a:moveTo>
                  <a:lnTo>
                    <a:pt x="318" y="40"/>
                  </a:lnTo>
                  <a:lnTo>
                    <a:pt x="304" y="53"/>
                  </a:lnTo>
                  <a:lnTo>
                    <a:pt x="289" y="63"/>
                  </a:lnTo>
                  <a:lnTo>
                    <a:pt x="274" y="67"/>
                  </a:lnTo>
                  <a:lnTo>
                    <a:pt x="255" y="69"/>
                  </a:lnTo>
                  <a:lnTo>
                    <a:pt x="236" y="69"/>
                  </a:lnTo>
                  <a:lnTo>
                    <a:pt x="217" y="70"/>
                  </a:lnTo>
                  <a:lnTo>
                    <a:pt x="200" y="72"/>
                  </a:lnTo>
                  <a:lnTo>
                    <a:pt x="176" y="72"/>
                  </a:lnTo>
                  <a:lnTo>
                    <a:pt x="149" y="70"/>
                  </a:lnTo>
                  <a:lnTo>
                    <a:pt x="125" y="69"/>
                  </a:lnTo>
                  <a:lnTo>
                    <a:pt x="98" y="65"/>
                  </a:lnTo>
                  <a:lnTo>
                    <a:pt x="72" y="61"/>
                  </a:lnTo>
                  <a:lnTo>
                    <a:pt x="47" y="55"/>
                  </a:lnTo>
                  <a:lnTo>
                    <a:pt x="23" y="48"/>
                  </a:lnTo>
                  <a:lnTo>
                    <a:pt x="0" y="40"/>
                  </a:lnTo>
                  <a:lnTo>
                    <a:pt x="19" y="29"/>
                  </a:lnTo>
                  <a:lnTo>
                    <a:pt x="38" y="21"/>
                  </a:lnTo>
                  <a:lnTo>
                    <a:pt x="59" y="14"/>
                  </a:lnTo>
                  <a:lnTo>
                    <a:pt x="79" y="10"/>
                  </a:lnTo>
                  <a:lnTo>
                    <a:pt x="100" y="8"/>
                  </a:lnTo>
                  <a:lnTo>
                    <a:pt x="123" y="8"/>
                  </a:lnTo>
                  <a:lnTo>
                    <a:pt x="144" y="8"/>
                  </a:lnTo>
                  <a:lnTo>
                    <a:pt x="166" y="8"/>
                  </a:lnTo>
                  <a:lnTo>
                    <a:pt x="189" y="10"/>
                  </a:lnTo>
                  <a:lnTo>
                    <a:pt x="210" y="12"/>
                  </a:lnTo>
                  <a:lnTo>
                    <a:pt x="233" y="12"/>
                  </a:lnTo>
                  <a:lnTo>
                    <a:pt x="253" y="14"/>
                  </a:lnTo>
                  <a:lnTo>
                    <a:pt x="272" y="12"/>
                  </a:lnTo>
                  <a:lnTo>
                    <a:pt x="293" y="10"/>
                  </a:lnTo>
                  <a:lnTo>
                    <a:pt x="312" y="6"/>
                  </a:lnTo>
                  <a:lnTo>
                    <a:pt x="329" y="0"/>
                  </a:lnTo>
                  <a:lnTo>
                    <a:pt x="325" y="19"/>
                  </a:lnTo>
                  <a:close/>
                </a:path>
              </a:pathLst>
            </a:custGeom>
            <a:solidFill>
              <a:srgbClr val="A800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59"/>
            <p:cNvSpPr>
              <a:spLocks/>
            </p:cNvSpPr>
            <p:nvPr/>
          </p:nvSpPr>
          <p:spPr bwMode="auto">
            <a:xfrm>
              <a:off x="-550863" y="3462338"/>
              <a:ext cx="384175" cy="511175"/>
            </a:xfrm>
            <a:custGeom>
              <a:avLst/>
              <a:gdLst>
                <a:gd name="T0" fmla="*/ 243 w 485"/>
                <a:gd name="T1" fmla="*/ 644 h 644"/>
                <a:gd name="T2" fmla="*/ 292 w 485"/>
                <a:gd name="T3" fmla="*/ 638 h 644"/>
                <a:gd name="T4" fmla="*/ 337 w 485"/>
                <a:gd name="T5" fmla="*/ 619 h 644"/>
                <a:gd name="T6" fmla="*/ 377 w 485"/>
                <a:gd name="T7" fmla="*/ 589 h 644"/>
                <a:gd name="T8" fmla="*/ 413 w 485"/>
                <a:gd name="T9" fmla="*/ 549 h 644"/>
                <a:gd name="T10" fmla="*/ 443 w 485"/>
                <a:gd name="T11" fmla="*/ 502 h 644"/>
                <a:gd name="T12" fmla="*/ 466 w 485"/>
                <a:gd name="T13" fmla="*/ 447 h 644"/>
                <a:gd name="T14" fmla="*/ 479 w 485"/>
                <a:gd name="T15" fmla="*/ 386 h 644"/>
                <a:gd name="T16" fmla="*/ 485 w 485"/>
                <a:gd name="T17" fmla="*/ 322 h 644"/>
                <a:gd name="T18" fmla="*/ 479 w 485"/>
                <a:gd name="T19" fmla="*/ 258 h 644"/>
                <a:gd name="T20" fmla="*/ 466 w 485"/>
                <a:gd name="T21" fmla="*/ 197 h 644"/>
                <a:gd name="T22" fmla="*/ 443 w 485"/>
                <a:gd name="T23" fmla="*/ 142 h 644"/>
                <a:gd name="T24" fmla="*/ 413 w 485"/>
                <a:gd name="T25" fmla="*/ 95 h 644"/>
                <a:gd name="T26" fmla="*/ 377 w 485"/>
                <a:gd name="T27" fmla="*/ 55 h 644"/>
                <a:gd name="T28" fmla="*/ 337 w 485"/>
                <a:gd name="T29" fmla="*/ 25 h 644"/>
                <a:gd name="T30" fmla="*/ 292 w 485"/>
                <a:gd name="T31" fmla="*/ 6 h 644"/>
                <a:gd name="T32" fmla="*/ 243 w 485"/>
                <a:gd name="T33" fmla="*/ 0 h 644"/>
                <a:gd name="T34" fmla="*/ 193 w 485"/>
                <a:gd name="T35" fmla="*/ 6 h 644"/>
                <a:gd name="T36" fmla="*/ 148 w 485"/>
                <a:gd name="T37" fmla="*/ 25 h 644"/>
                <a:gd name="T38" fmla="*/ 106 w 485"/>
                <a:gd name="T39" fmla="*/ 55 h 644"/>
                <a:gd name="T40" fmla="*/ 70 w 485"/>
                <a:gd name="T41" fmla="*/ 95 h 644"/>
                <a:gd name="T42" fmla="*/ 42 w 485"/>
                <a:gd name="T43" fmla="*/ 142 h 644"/>
                <a:gd name="T44" fmla="*/ 19 w 485"/>
                <a:gd name="T45" fmla="*/ 197 h 644"/>
                <a:gd name="T46" fmla="*/ 6 w 485"/>
                <a:gd name="T47" fmla="*/ 258 h 644"/>
                <a:gd name="T48" fmla="*/ 0 w 485"/>
                <a:gd name="T49" fmla="*/ 322 h 644"/>
                <a:gd name="T50" fmla="*/ 6 w 485"/>
                <a:gd name="T51" fmla="*/ 386 h 644"/>
                <a:gd name="T52" fmla="*/ 19 w 485"/>
                <a:gd name="T53" fmla="*/ 447 h 644"/>
                <a:gd name="T54" fmla="*/ 42 w 485"/>
                <a:gd name="T55" fmla="*/ 502 h 644"/>
                <a:gd name="T56" fmla="*/ 70 w 485"/>
                <a:gd name="T57" fmla="*/ 549 h 644"/>
                <a:gd name="T58" fmla="*/ 106 w 485"/>
                <a:gd name="T59" fmla="*/ 589 h 644"/>
                <a:gd name="T60" fmla="*/ 148 w 485"/>
                <a:gd name="T61" fmla="*/ 619 h 644"/>
                <a:gd name="T62" fmla="*/ 193 w 485"/>
                <a:gd name="T63" fmla="*/ 638 h 644"/>
                <a:gd name="T64" fmla="*/ 243 w 485"/>
                <a:gd name="T65" fmla="*/ 644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85" h="644">
                  <a:moveTo>
                    <a:pt x="243" y="644"/>
                  </a:moveTo>
                  <a:lnTo>
                    <a:pt x="292" y="638"/>
                  </a:lnTo>
                  <a:lnTo>
                    <a:pt x="337" y="619"/>
                  </a:lnTo>
                  <a:lnTo>
                    <a:pt x="377" y="589"/>
                  </a:lnTo>
                  <a:lnTo>
                    <a:pt x="413" y="549"/>
                  </a:lnTo>
                  <a:lnTo>
                    <a:pt x="443" y="502"/>
                  </a:lnTo>
                  <a:lnTo>
                    <a:pt x="466" y="447"/>
                  </a:lnTo>
                  <a:lnTo>
                    <a:pt x="479" y="386"/>
                  </a:lnTo>
                  <a:lnTo>
                    <a:pt x="485" y="322"/>
                  </a:lnTo>
                  <a:lnTo>
                    <a:pt x="479" y="258"/>
                  </a:lnTo>
                  <a:lnTo>
                    <a:pt x="466" y="197"/>
                  </a:lnTo>
                  <a:lnTo>
                    <a:pt x="443" y="142"/>
                  </a:lnTo>
                  <a:lnTo>
                    <a:pt x="413" y="95"/>
                  </a:lnTo>
                  <a:lnTo>
                    <a:pt x="377" y="55"/>
                  </a:lnTo>
                  <a:lnTo>
                    <a:pt x="337" y="25"/>
                  </a:lnTo>
                  <a:lnTo>
                    <a:pt x="292" y="6"/>
                  </a:lnTo>
                  <a:lnTo>
                    <a:pt x="243" y="0"/>
                  </a:lnTo>
                  <a:lnTo>
                    <a:pt x="193" y="6"/>
                  </a:lnTo>
                  <a:lnTo>
                    <a:pt x="148" y="25"/>
                  </a:lnTo>
                  <a:lnTo>
                    <a:pt x="106" y="55"/>
                  </a:lnTo>
                  <a:lnTo>
                    <a:pt x="70" y="95"/>
                  </a:lnTo>
                  <a:lnTo>
                    <a:pt x="42" y="142"/>
                  </a:lnTo>
                  <a:lnTo>
                    <a:pt x="19" y="197"/>
                  </a:lnTo>
                  <a:lnTo>
                    <a:pt x="6" y="258"/>
                  </a:lnTo>
                  <a:lnTo>
                    <a:pt x="0" y="322"/>
                  </a:lnTo>
                  <a:lnTo>
                    <a:pt x="6" y="386"/>
                  </a:lnTo>
                  <a:lnTo>
                    <a:pt x="19" y="447"/>
                  </a:lnTo>
                  <a:lnTo>
                    <a:pt x="42" y="502"/>
                  </a:lnTo>
                  <a:lnTo>
                    <a:pt x="70" y="549"/>
                  </a:lnTo>
                  <a:lnTo>
                    <a:pt x="106" y="589"/>
                  </a:lnTo>
                  <a:lnTo>
                    <a:pt x="148" y="619"/>
                  </a:lnTo>
                  <a:lnTo>
                    <a:pt x="193" y="638"/>
                  </a:lnTo>
                  <a:lnTo>
                    <a:pt x="243" y="644"/>
                  </a:lnTo>
                  <a:close/>
                </a:path>
              </a:pathLst>
            </a:custGeom>
            <a:solidFill>
              <a:srgbClr val="E2BF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60"/>
            <p:cNvSpPr>
              <a:spLocks/>
            </p:cNvSpPr>
            <p:nvPr/>
          </p:nvSpPr>
          <p:spPr bwMode="auto">
            <a:xfrm>
              <a:off x="-600075" y="3375025"/>
              <a:ext cx="442913" cy="396875"/>
            </a:xfrm>
            <a:custGeom>
              <a:avLst/>
              <a:gdLst>
                <a:gd name="T0" fmla="*/ 0 w 558"/>
                <a:gd name="T1" fmla="*/ 282 h 499"/>
                <a:gd name="T2" fmla="*/ 6 w 558"/>
                <a:gd name="T3" fmla="*/ 316 h 499"/>
                <a:gd name="T4" fmla="*/ 17 w 558"/>
                <a:gd name="T5" fmla="*/ 389 h 499"/>
                <a:gd name="T6" fmla="*/ 32 w 558"/>
                <a:gd name="T7" fmla="*/ 465 h 499"/>
                <a:gd name="T8" fmla="*/ 45 w 558"/>
                <a:gd name="T9" fmla="*/ 499 h 499"/>
                <a:gd name="T10" fmla="*/ 53 w 558"/>
                <a:gd name="T11" fmla="*/ 493 h 499"/>
                <a:gd name="T12" fmla="*/ 62 w 558"/>
                <a:gd name="T13" fmla="*/ 480 h 499"/>
                <a:gd name="T14" fmla="*/ 74 w 558"/>
                <a:gd name="T15" fmla="*/ 463 h 499"/>
                <a:gd name="T16" fmla="*/ 85 w 558"/>
                <a:gd name="T17" fmla="*/ 440 h 499"/>
                <a:gd name="T18" fmla="*/ 96 w 558"/>
                <a:gd name="T19" fmla="*/ 420 h 499"/>
                <a:gd name="T20" fmla="*/ 108 w 558"/>
                <a:gd name="T21" fmla="*/ 401 h 499"/>
                <a:gd name="T22" fmla="*/ 117 w 558"/>
                <a:gd name="T23" fmla="*/ 386 h 499"/>
                <a:gd name="T24" fmla="*/ 125 w 558"/>
                <a:gd name="T25" fmla="*/ 380 h 499"/>
                <a:gd name="T26" fmla="*/ 136 w 558"/>
                <a:gd name="T27" fmla="*/ 350 h 499"/>
                <a:gd name="T28" fmla="*/ 149 w 558"/>
                <a:gd name="T29" fmla="*/ 285 h 499"/>
                <a:gd name="T30" fmla="*/ 163 w 558"/>
                <a:gd name="T31" fmla="*/ 223 h 499"/>
                <a:gd name="T32" fmla="*/ 174 w 558"/>
                <a:gd name="T33" fmla="*/ 193 h 499"/>
                <a:gd name="T34" fmla="*/ 183 w 558"/>
                <a:gd name="T35" fmla="*/ 191 h 499"/>
                <a:gd name="T36" fmla="*/ 206 w 558"/>
                <a:gd name="T37" fmla="*/ 189 h 499"/>
                <a:gd name="T38" fmla="*/ 234 w 558"/>
                <a:gd name="T39" fmla="*/ 185 h 499"/>
                <a:gd name="T40" fmla="*/ 268 w 558"/>
                <a:gd name="T41" fmla="*/ 183 h 499"/>
                <a:gd name="T42" fmla="*/ 303 w 558"/>
                <a:gd name="T43" fmla="*/ 179 h 499"/>
                <a:gd name="T44" fmla="*/ 335 w 558"/>
                <a:gd name="T45" fmla="*/ 177 h 499"/>
                <a:gd name="T46" fmla="*/ 361 w 558"/>
                <a:gd name="T47" fmla="*/ 176 h 499"/>
                <a:gd name="T48" fmla="*/ 376 w 558"/>
                <a:gd name="T49" fmla="*/ 174 h 499"/>
                <a:gd name="T50" fmla="*/ 388 w 558"/>
                <a:gd name="T51" fmla="*/ 170 h 499"/>
                <a:gd name="T52" fmla="*/ 399 w 558"/>
                <a:gd name="T53" fmla="*/ 164 h 499"/>
                <a:gd name="T54" fmla="*/ 410 w 558"/>
                <a:gd name="T55" fmla="*/ 159 h 499"/>
                <a:gd name="T56" fmla="*/ 422 w 558"/>
                <a:gd name="T57" fmla="*/ 149 h 499"/>
                <a:gd name="T58" fmla="*/ 433 w 558"/>
                <a:gd name="T59" fmla="*/ 143 h 499"/>
                <a:gd name="T60" fmla="*/ 442 w 558"/>
                <a:gd name="T61" fmla="*/ 138 h 499"/>
                <a:gd name="T62" fmla="*/ 450 w 558"/>
                <a:gd name="T63" fmla="*/ 136 h 499"/>
                <a:gd name="T64" fmla="*/ 456 w 558"/>
                <a:gd name="T65" fmla="*/ 138 h 499"/>
                <a:gd name="T66" fmla="*/ 463 w 558"/>
                <a:gd name="T67" fmla="*/ 160 h 499"/>
                <a:gd name="T68" fmla="*/ 475 w 558"/>
                <a:gd name="T69" fmla="*/ 202 h 499"/>
                <a:gd name="T70" fmla="*/ 484 w 558"/>
                <a:gd name="T71" fmla="*/ 246 h 499"/>
                <a:gd name="T72" fmla="*/ 495 w 558"/>
                <a:gd name="T73" fmla="*/ 268 h 499"/>
                <a:gd name="T74" fmla="*/ 501 w 558"/>
                <a:gd name="T75" fmla="*/ 268 h 499"/>
                <a:gd name="T76" fmla="*/ 511 w 558"/>
                <a:gd name="T77" fmla="*/ 259 h 499"/>
                <a:gd name="T78" fmla="*/ 522 w 558"/>
                <a:gd name="T79" fmla="*/ 246 h 499"/>
                <a:gd name="T80" fmla="*/ 531 w 558"/>
                <a:gd name="T81" fmla="*/ 229 h 499"/>
                <a:gd name="T82" fmla="*/ 541 w 558"/>
                <a:gd name="T83" fmla="*/ 213 h 499"/>
                <a:gd name="T84" fmla="*/ 550 w 558"/>
                <a:gd name="T85" fmla="*/ 198 h 499"/>
                <a:gd name="T86" fmla="*/ 556 w 558"/>
                <a:gd name="T87" fmla="*/ 187 h 499"/>
                <a:gd name="T88" fmla="*/ 558 w 558"/>
                <a:gd name="T89" fmla="*/ 183 h 499"/>
                <a:gd name="T90" fmla="*/ 511 w 558"/>
                <a:gd name="T91" fmla="*/ 90 h 499"/>
                <a:gd name="T92" fmla="*/ 446 w 558"/>
                <a:gd name="T93" fmla="*/ 0 h 499"/>
                <a:gd name="T94" fmla="*/ 187 w 558"/>
                <a:gd name="T95" fmla="*/ 49 h 499"/>
                <a:gd name="T96" fmla="*/ 45 w 558"/>
                <a:gd name="T97" fmla="*/ 162 h 499"/>
                <a:gd name="T98" fmla="*/ 0 w 558"/>
                <a:gd name="T99" fmla="*/ 282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58" h="499">
                  <a:moveTo>
                    <a:pt x="0" y="282"/>
                  </a:moveTo>
                  <a:lnTo>
                    <a:pt x="6" y="316"/>
                  </a:lnTo>
                  <a:lnTo>
                    <a:pt x="17" y="389"/>
                  </a:lnTo>
                  <a:lnTo>
                    <a:pt x="32" y="465"/>
                  </a:lnTo>
                  <a:lnTo>
                    <a:pt x="45" y="499"/>
                  </a:lnTo>
                  <a:lnTo>
                    <a:pt x="53" y="493"/>
                  </a:lnTo>
                  <a:lnTo>
                    <a:pt x="62" y="480"/>
                  </a:lnTo>
                  <a:lnTo>
                    <a:pt x="74" y="463"/>
                  </a:lnTo>
                  <a:lnTo>
                    <a:pt x="85" y="440"/>
                  </a:lnTo>
                  <a:lnTo>
                    <a:pt x="96" y="420"/>
                  </a:lnTo>
                  <a:lnTo>
                    <a:pt x="108" y="401"/>
                  </a:lnTo>
                  <a:lnTo>
                    <a:pt x="117" y="386"/>
                  </a:lnTo>
                  <a:lnTo>
                    <a:pt x="125" y="380"/>
                  </a:lnTo>
                  <a:lnTo>
                    <a:pt x="136" y="350"/>
                  </a:lnTo>
                  <a:lnTo>
                    <a:pt x="149" y="285"/>
                  </a:lnTo>
                  <a:lnTo>
                    <a:pt x="163" y="223"/>
                  </a:lnTo>
                  <a:lnTo>
                    <a:pt x="174" y="193"/>
                  </a:lnTo>
                  <a:lnTo>
                    <a:pt x="183" y="191"/>
                  </a:lnTo>
                  <a:lnTo>
                    <a:pt x="206" y="189"/>
                  </a:lnTo>
                  <a:lnTo>
                    <a:pt x="234" y="185"/>
                  </a:lnTo>
                  <a:lnTo>
                    <a:pt x="268" y="183"/>
                  </a:lnTo>
                  <a:lnTo>
                    <a:pt x="303" y="179"/>
                  </a:lnTo>
                  <a:lnTo>
                    <a:pt x="335" y="177"/>
                  </a:lnTo>
                  <a:lnTo>
                    <a:pt x="361" y="176"/>
                  </a:lnTo>
                  <a:lnTo>
                    <a:pt x="376" y="174"/>
                  </a:lnTo>
                  <a:lnTo>
                    <a:pt x="388" y="170"/>
                  </a:lnTo>
                  <a:lnTo>
                    <a:pt x="399" y="164"/>
                  </a:lnTo>
                  <a:lnTo>
                    <a:pt x="410" y="159"/>
                  </a:lnTo>
                  <a:lnTo>
                    <a:pt x="422" y="149"/>
                  </a:lnTo>
                  <a:lnTo>
                    <a:pt x="433" y="143"/>
                  </a:lnTo>
                  <a:lnTo>
                    <a:pt x="442" y="138"/>
                  </a:lnTo>
                  <a:lnTo>
                    <a:pt x="450" y="136"/>
                  </a:lnTo>
                  <a:lnTo>
                    <a:pt x="456" y="138"/>
                  </a:lnTo>
                  <a:lnTo>
                    <a:pt x="463" y="160"/>
                  </a:lnTo>
                  <a:lnTo>
                    <a:pt x="475" y="202"/>
                  </a:lnTo>
                  <a:lnTo>
                    <a:pt x="484" y="246"/>
                  </a:lnTo>
                  <a:lnTo>
                    <a:pt x="495" y="268"/>
                  </a:lnTo>
                  <a:lnTo>
                    <a:pt x="501" y="268"/>
                  </a:lnTo>
                  <a:lnTo>
                    <a:pt x="511" y="259"/>
                  </a:lnTo>
                  <a:lnTo>
                    <a:pt x="522" y="246"/>
                  </a:lnTo>
                  <a:lnTo>
                    <a:pt x="531" y="229"/>
                  </a:lnTo>
                  <a:lnTo>
                    <a:pt x="541" y="213"/>
                  </a:lnTo>
                  <a:lnTo>
                    <a:pt x="550" y="198"/>
                  </a:lnTo>
                  <a:lnTo>
                    <a:pt x="556" y="187"/>
                  </a:lnTo>
                  <a:lnTo>
                    <a:pt x="558" y="183"/>
                  </a:lnTo>
                  <a:lnTo>
                    <a:pt x="511" y="90"/>
                  </a:lnTo>
                  <a:lnTo>
                    <a:pt x="446" y="0"/>
                  </a:lnTo>
                  <a:lnTo>
                    <a:pt x="187" y="49"/>
                  </a:lnTo>
                  <a:lnTo>
                    <a:pt x="45" y="162"/>
                  </a:lnTo>
                  <a:lnTo>
                    <a:pt x="0" y="282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61"/>
            <p:cNvSpPr>
              <a:spLocks/>
            </p:cNvSpPr>
            <p:nvPr/>
          </p:nvSpPr>
          <p:spPr bwMode="auto">
            <a:xfrm>
              <a:off x="-454025" y="3387725"/>
              <a:ext cx="385763" cy="747712"/>
            </a:xfrm>
            <a:custGeom>
              <a:avLst/>
              <a:gdLst>
                <a:gd name="T0" fmla="*/ 371 w 486"/>
                <a:gd name="T1" fmla="*/ 117 h 942"/>
                <a:gd name="T2" fmla="*/ 354 w 486"/>
                <a:gd name="T3" fmla="*/ 329 h 942"/>
                <a:gd name="T4" fmla="*/ 346 w 486"/>
                <a:gd name="T5" fmla="*/ 473 h 942"/>
                <a:gd name="T6" fmla="*/ 309 w 486"/>
                <a:gd name="T7" fmla="*/ 575 h 942"/>
                <a:gd name="T8" fmla="*/ 286 w 486"/>
                <a:gd name="T9" fmla="*/ 641 h 942"/>
                <a:gd name="T10" fmla="*/ 246 w 486"/>
                <a:gd name="T11" fmla="*/ 683 h 942"/>
                <a:gd name="T12" fmla="*/ 239 w 486"/>
                <a:gd name="T13" fmla="*/ 721 h 942"/>
                <a:gd name="T14" fmla="*/ 297 w 486"/>
                <a:gd name="T15" fmla="*/ 747 h 942"/>
                <a:gd name="T16" fmla="*/ 363 w 486"/>
                <a:gd name="T17" fmla="*/ 783 h 942"/>
                <a:gd name="T18" fmla="*/ 426 w 486"/>
                <a:gd name="T19" fmla="*/ 802 h 942"/>
                <a:gd name="T20" fmla="*/ 481 w 486"/>
                <a:gd name="T21" fmla="*/ 821 h 942"/>
                <a:gd name="T22" fmla="*/ 435 w 486"/>
                <a:gd name="T23" fmla="*/ 827 h 942"/>
                <a:gd name="T24" fmla="*/ 369 w 486"/>
                <a:gd name="T25" fmla="*/ 808 h 942"/>
                <a:gd name="T26" fmla="*/ 309 w 486"/>
                <a:gd name="T27" fmla="*/ 787 h 942"/>
                <a:gd name="T28" fmla="*/ 258 w 486"/>
                <a:gd name="T29" fmla="*/ 749 h 942"/>
                <a:gd name="T30" fmla="*/ 237 w 486"/>
                <a:gd name="T31" fmla="*/ 817 h 942"/>
                <a:gd name="T32" fmla="*/ 220 w 486"/>
                <a:gd name="T33" fmla="*/ 760 h 942"/>
                <a:gd name="T34" fmla="*/ 189 w 486"/>
                <a:gd name="T35" fmla="*/ 709 h 942"/>
                <a:gd name="T36" fmla="*/ 146 w 486"/>
                <a:gd name="T37" fmla="*/ 738 h 942"/>
                <a:gd name="T38" fmla="*/ 165 w 486"/>
                <a:gd name="T39" fmla="*/ 793 h 942"/>
                <a:gd name="T40" fmla="*/ 161 w 486"/>
                <a:gd name="T41" fmla="*/ 870 h 942"/>
                <a:gd name="T42" fmla="*/ 180 w 486"/>
                <a:gd name="T43" fmla="*/ 923 h 942"/>
                <a:gd name="T44" fmla="*/ 146 w 486"/>
                <a:gd name="T45" fmla="*/ 899 h 942"/>
                <a:gd name="T46" fmla="*/ 118 w 486"/>
                <a:gd name="T47" fmla="*/ 849 h 942"/>
                <a:gd name="T48" fmla="*/ 87 w 486"/>
                <a:gd name="T49" fmla="*/ 836 h 942"/>
                <a:gd name="T50" fmla="*/ 74 w 486"/>
                <a:gd name="T51" fmla="*/ 757 h 942"/>
                <a:gd name="T52" fmla="*/ 15 w 486"/>
                <a:gd name="T53" fmla="*/ 719 h 942"/>
                <a:gd name="T54" fmla="*/ 14 w 486"/>
                <a:gd name="T55" fmla="*/ 689 h 942"/>
                <a:gd name="T56" fmla="*/ 76 w 486"/>
                <a:gd name="T57" fmla="*/ 734 h 942"/>
                <a:gd name="T58" fmla="*/ 144 w 486"/>
                <a:gd name="T59" fmla="*/ 711 h 942"/>
                <a:gd name="T60" fmla="*/ 233 w 486"/>
                <a:gd name="T61" fmla="*/ 664 h 942"/>
                <a:gd name="T62" fmla="*/ 284 w 486"/>
                <a:gd name="T63" fmla="*/ 571 h 942"/>
                <a:gd name="T64" fmla="*/ 331 w 486"/>
                <a:gd name="T65" fmla="*/ 450 h 942"/>
                <a:gd name="T66" fmla="*/ 324 w 486"/>
                <a:gd name="T67" fmla="*/ 372 h 942"/>
                <a:gd name="T68" fmla="*/ 267 w 486"/>
                <a:gd name="T69" fmla="*/ 405 h 942"/>
                <a:gd name="T70" fmla="*/ 231 w 486"/>
                <a:gd name="T71" fmla="*/ 399 h 942"/>
                <a:gd name="T72" fmla="*/ 212 w 486"/>
                <a:gd name="T73" fmla="*/ 369 h 942"/>
                <a:gd name="T74" fmla="*/ 182 w 486"/>
                <a:gd name="T75" fmla="*/ 359 h 942"/>
                <a:gd name="T76" fmla="*/ 169 w 486"/>
                <a:gd name="T77" fmla="*/ 344 h 942"/>
                <a:gd name="T78" fmla="*/ 205 w 486"/>
                <a:gd name="T79" fmla="*/ 355 h 942"/>
                <a:gd name="T80" fmla="*/ 208 w 486"/>
                <a:gd name="T81" fmla="*/ 350 h 942"/>
                <a:gd name="T82" fmla="*/ 241 w 486"/>
                <a:gd name="T83" fmla="*/ 382 h 942"/>
                <a:gd name="T84" fmla="*/ 284 w 486"/>
                <a:gd name="T85" fmla="*/ 380 h 942"/>
                <a:gd name="T86" fmla="*/ 307 w 486"/>
                <a:gd name="T87" fmla="*/ 355 h 942"/>
                <a:gd name="T88" fmla="*/ 309 w 486"/>
                <a:gd name="T89" fmla="*/ 337 h 942"/>
                <a:gd name="T90" fmla="*/ 278 w 486"/>
                <a:gd name="T91" fmla="*/ 323 h 942"/>
                <a:gd name="T92" fmla="*/ 244 w 486"/>
                <a:gd name="T93" fmla="*/ 327 h 942"/>
                <a:gd name="T94" fmla="*/ 214 w 486"/>
                <a:gd name="T95" fmla="*/ 327 h 942"/>
                <a:gd name="T96" fmla="*/ 254 w 486"/>
                <a:gd name="T97" fmla="*/ 301 h 942"/>
                <a:gd name="T98" fmla="*/ 297 w 486"/>
                <a:gd name="T99" fmla="*/ 306 h 942"/>
                <a:gd name="T100" fmla="*/ 331 w 486"/>
                <a:gd name="T101" fmla="*/ 331 h 942"/>
                <a:gd name="T102" fmla="*/ 358 w 486"/>
                <a:gd name="T103" fmla="*/ 155 h 942"/>
                <a:gd name="T104" fmla="*/ 331 w 486"/>
                <a:gd name="T105" fmla="*/ 100 h 942"/>
                <a:gd name="T106" fmla="*/ 307 w 486"/>
                <a:gd name="T107" fmla="*/ 43 h 942"/>
                <a:gd name="T108" fmla="*/ 278 w 486"/>
                <a:gd name="T109" fmla="*/ 0 h 942"/>
                <a:gd name="T110" fmla="*/ 328 w 486"/>
                <a:gd name="T111" fmla="*/ 43 h 9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86" h="942">
                  <a:moveTo>
                    <a:pt x="328" y="43"/>
                  </a:moveTo>
                  <a:lnTo>
                    <a:pt x="337" y="70"/>
                  </a:lnTo>
                  <a:lnTo>
                    <a:pt x="356" y="94"/>
                  </a:lnTo>
                  <a:lnTo>
                    <a:pt x="371" y="117"/>
                  </a:lnTo>
                  <a:lnTo>
                    <a:pt x="377" y="145"/>
                  </a:lnTo>
                  <a:lnTo>
                    <a:pt x="367" y="208"/>
                  </a:lnTo>
                  <a:lnTo>
                    <a:pt x="358" y="268"/>
                  </a:lnTo>
                  <a:lnTo>
                    <a:pt x="354" y="329"/>
                  </a:lnTo>
                  <a:lnTo>
                    <a:pt x="367" y="391"/>
                  </a:lnTo>
                  <a:lnTo>
                    <a:pt x="363" y="420"/>
                  </a:lnTo>
                  <a:lnTo>
                    <a:pt x="358" y="446"/>
                  </a:lnTo>
                  <a:lnTo>
                    <a:pt x="346" y="473"/>
                  </a:lnTo>
                  <a:lnTo>
                    <a:pt x="337" y="497"/>
                  </a:lnTo>
                  <a:lnTo>
                    <a:pt x="326" y="522"/>
                  </a:lnTo>
                  <a:lnTo>
                    <a:pt x="316" y="548"/>
                  </a:lnTo>
                  <a:lnTo>
                    <a:pt x="309" y="575"/>
                  </a:lnTo>
                  <a:lnTo>
                    <a:pt x="307" y="603"/>
                  </a:lnTo>
                  <a:lnTo>
                    <a:pt x="301" y="617"/>
                  </a:lnTo>
                  <a:lnTo>
                    <a:pt x="293" y="628"/>
                  </a:lnTo>
                  <a:lnTo>
                    <a:pt x="286" y="641"/>
                  </a:lnTo>
                  <a:lnTo>
                    <a:pt x="276" y="653"/>
                  </a:lnTo>
                  <a:lnTo>
                    <a:pt x="267" y="662"/>
                  </a:lnTo>
                  <a:lnTo>
                    <a:pt x="256" y="673"/>
                  </a:lnTo>
                  <a:lnTo>
                    <a:pt x="246" y="683"/>
                  </a:lnTo>
                  <a:lnTo>
                    <a:pt x="235" y="690"/>
                  </a:lnTo>
                  <a:lnTo>
                    <a:pt x="231" y="700"/>
                  </a:lnTo>
                  <a:lnTo>
                    <a:pt x="233" y="711"/>
                  </a:lnTo>
                  <a:lnTo>
                    <a:pt x="239" y="721"/>
                  </a:lnTo>
                  <a:lnTo>
                    <a:pt x="246" y="726"/>
                  </a:lnTo>
                  <a:lnTo>
                    <a:pt x="265" y="730"/>
                  </a:lnTo>
                  <a:lnTo>
                    <a:pt x="282" y="738"/>
                  </a:lnTo>
                  <a:lnTo>
                    <a:pt x="297" y="747"/>
                  </a:lnTo>
                  <a:lnTo>
                    <a:pt x="314" y="759"/>
                  </a:lnTo>
                  <a:lnTo>
                    <a:pt x="329" y="768"/>
                  </a:lnTo>
                  <a:lnTo>
                    <a:pt x="345" y="777"/>
                  </a:lnTo>
                  <a:lnTo>
                    <a:pt x="363" y="783"/>
                  </a:lnTo>
                  <a:lnTo>
                    <a:pt x="382" y="785"/>
                  </a:lnTo>
                  <a:lnTo>
                    <a:pt x="394" y="794"/>
                  </a:lnTo>
                  <a:lnTo>
                    <a:pt x="409" y="798"/>
                  </a:lnTo>
                  <a:lnTo>
                    <a:pt x="426" y="802"/>
                  </a:lnTo>
                  <a:lnTo>
                    <a:pt x="441" y="804"/>
                  </a:lnTo>
                  <a:lnTo>
                    <a:pt x="456" y="806"/>
                  </a:lnTo>
                  <a:lnTo>
                    <a:pt x="469" y="812"/>
                  </a:lnTo>
                  <a:lnTo>
                    <a:pt x="481" y="821"/>
                  </a:lnTo>
                  <a:lnTo>
                    <a:pt x="486" y="834"/>
                  </a:lnTo>
                  <a:lnTo>
                    <a:pt x="469" y="832"/>
                  </a:lnTo>
                  <a:lnTo>
                    <a:pt x="454" y="829"/>
                  </a:lnTo>
                  <a:lnTo>
                    <a:pt x="435" y="827"/>
                  </a:lnTo>
                  <a:lnTo>
                    <a:pt x="418" y="823"/>
                  </a:lnTo>
                  <a:lnTo>
                    <a:pt x="401" y="819"/>
                  </a:lnTo>
                  <a:lnTo>
                    <a:pt x="384" y="813"/>
                  </a:lnTo>
                  <a:lnTo>
                    <a:pt x="369" y="808"/>
                  </a:lnTo>
                  <a:lnTo>
                    <a:pt x="354" y="798"/>
                  </a:lnTo>
                  <a:lnTo>
                    <a:pt x="337" y="798"/>
                  </a:lnTo>
                  <a:lnTo>
                    <a:pt x="322" y="794"/>
                  </a:lnTo>
                  <a:lnTo>
                    <a:pt x="309" y="787"/>
                  </a:lnTo>
                  <a:lnTo>
                    <a:pt x="297" y="776"/>
                  </a:lnTo>
                  <a:lnTo>
                    <a:pt x="284" y="766"/>
                  </a:lnTo>
                  <a:lnTo>
                    <a:pt x="271" y="757"/>
                  </a:lnTo>
                  <a:lnTo>
                    <a:pt x="258" y="749"/>
                  </a:lnTo>
                  <a:lnTo>
                    <a:pt x="244" y="747"/>
                  </a:lnTo>
                  <a:lnTo>
                    <a:pt x="237" y="768"/>
                  </a:lnTo>
                  <a:lnTo>
                    <a:pt x="239" y="794"/>
                  </a:lnTo>
                  <a:lnTo>
                    <a:pt x="237" y="817"/>
                  </a:lnTo>
                  <a:lnTo>
                    <a:pt x="222" y="830"/>
                  </a:lnTo>
                  <a:lnTo>
                    <a:pt x="214" y="823"/>
                  </a:lnTo>
                  <a:lnTo>
                    <a:pt x="216" y="793"/>
                  </a:lnTo>
                  <a:lnTo>
                    <a:pt x="220" y="760"/>
                  </a:lnTo>
                  <a:lnTo>
                    <a:pt x="220" y="730"/>
                  </a:lnTo>
                  <a:lnTo>
                    <a:pt x="214" y="700"/>
                  </a:lnTo>
                  <a:lnTo>
                    <a:pt x="201" y="704"/>
                  </a:lnTo>
                  <a:lnTo>
                    <a:pt x="189" y="709"/>
                  </a:lnTo>
                  <a:lnTo>
                    <a:pt x="178" y="715"/>
                  </a:lnTo>
                  <a:lnTo>
                    <a:pt x="167" y="723"/>
                  </a:lnTo>
                  <a:lnTo>
                    <a:pt x="157" y="730"/>
                  </a:lnTo>
                  <a:lnTo>
                    <a:pt x="146" y="738"/>
                  </a:lnTo>
                  <a:lnTo>
                    <a:pt x="137" y="743"/>
                  </a:lnTo>
                  <a:lnTo>
                    <a:pt x="127" y="749"/>
                  </a:lnTo>
                  <a:lnTo>
                    <a:pt x="150" y="770"/>
                  </a:lnTo>
                  <a:lnTo>
                    <a:pt x="165" y="793"/>
                  </a:lnTo>
                  <a:lnTo>
                    <a:pt x="174" y="819"/>
                  </a:lnTo>
                  <a:lnTo>
                    <a:pt x="172" y="846"/>
                  </a:lnTo>
                  <a:lnTo>
                    <a:pt x="163" y="857"/>
                  </a:lnTo>
                  <a:lnTo>
                    <a:pt x="161" y="870"/>
                  </a:lnTo>
                  <a:lnTo>
                    <a:pt x="165" y="883"/>
                  </a:lnTo>
                  <a:lnTo>
                    <a:pt x="171" y="897"/>
                  </a:lnTo>
                  <a:lnTo>
                    <a:pt x="176" y="910"/>
                  </a:lnTo>
                  <a:lnTo>
                    <a:pt x="180" y="923"/>
                  </a:lnTo>
                  <a:lnTo>
                    <a:pt x="176" y="935"/>
                  </a:lnTo>
                  <a:lnTo>
                    <a:pt x="163" y="942"/>
                  </a:lnTo>
                  <a:lnTo>
                    <a:pt x="155" y="919"/>
                  </a:lnTo>
                  <a:lnTo>
                    <a:pt x="146" y="899"/>
                  </a:lnTo>
                  <a:lnTo>
                    <a:pt x="135" y="878"/>
                  </a:lnTo>
                  <a:lnTo>
                    <a:pt x="133" y="853"/>
                  </a:lnTo>
                  <a:lnTo>
                    <a:pt x="125" y="851"/>
                  </a:lnTo>
                  <a:lnTo>
                    <a:pt x="118" y="849"/>
                  </a:lnTo>
                  <a:lnTo>
                    <a:pt x="110" y="847"/>
                  </a:lnTo>
                  <a:lnTo>
                    <a:pt x="102" y="844"/>
                  </a:lnTo>
                  <a:lnTo>
                    <a:pt x="95" y="840"/>
                  </a:lnTo>
                  <a:lnTo>
                    <a:pt x="87" y="836"/>
                  </a:lnTo>
                  <a:lnTo>
                    <a:pt x="80" y="830"/>
                  </a:lnTo>
                  <a:lnTo>
                    <a:pt x="74" y="823"/>
                  </a:lnTo>
                  <a:lnTo>
                    <a:pt x="91" y="762"/>
                  </a:lnTo>
                  <a:lnTo>
                    <a:pt x="74" y="757"/>
                  </a:lnTo>
                  <a:lnTo>
                    <a:pt x="59" y="749"/>
                  </a:lnTo>
                  <a:lnTo>
                    <a:pt x="42" y="740"/>
                  </a:lnTo>
                  <a:lnTo>
                    <a:pt x="29" y="730"/>
                  </a:lnTo>
                  <a:lnTo>
                    <a:pt x="15" y="719"/>
                  </a:lnTo>
                  <a:lnTo>
                    <a:pt x="6" y="706"/>
                  </a:lnTo>
                  <a:lnTo>
                    <a:pt x="2" y="692"/>
                  </a:lnTo>
                  <a:lnTo>
                    <a:pt x="0" y="679"/>
                  </a:lnTo>
                  <a:lnTo>
                    <a:pt x="14" y="689"/>
                  </a:lnTo>
                  <a:lnTo>
                    <a:pt x="27" y="700"/>
                  </a:lnTo>
                  <a:lnTo>
                    <a:pt x="42" y="713"/>
                  </a:lnTo>
                  <a:lnTo>
                    <a:pt x="59" y="724"/>
                  </a:lnTo>
                  <a:lnTo>
                    <a:pt x="76" y="734"/>
                  </a:lnTo>
                  <a:lnTo>
                    <a:pt x="93" y="738"/>
                  </a:lnTo>
                  <a:lnTo>
                    <a:pt x="108" y="736"/>
                  </a:lnTo>
                  <a:lnTo>
                    <a:pt x="123" y="726"/>
                  </a:lnTo>
                  <a:lnTo>
                    <a:pt x="144" y="711"/>
                  </a:lnTo>
                  <a:lnTo>
                    <a:pt x="165" y="698"/>
                  </a:lnTo>
                  <a:lnTo>
                    <a:pt x="188" y="687"/>
                  </a:lnTo>
                  <a:lnTo>
                    <a:pt x="212" y="675"/>
                  </a:lnTo>
                  <a:lnTo>
                    <a:pt x="233" y="664"/>
                  </a:lnTo>
                  <a:lnTo>
                    <a:pt x="252" y="649"/>
                  </a:lnTo>
                  <a:lnTo>
                    <a:pt x="269" y="628"/>
                  </a:lnTo>
                  <a:lnTo>
                    <a:pt x="282" y="603"/>
                  </a:lnTo>
                  <a:lnTo>
                    <a:pt x="284" y="571"/>
                  </a:lnTo>
                  <a:lnTo>
                    <a:pt x="293" y="539"/>
                  </a:lnTo>
                  <a:lnTo>
                    <a:pt x="307" y="509"/>
                  </a:lnTo>
                  <a:lnTo>
                    <a:pt x="320" y="478"/>
                  </a:lnTo>
                  <a:lnTo>
                    <a:pt x="331" y="450"/>
                  </a:lnTo>
                  <a:lnTo>
                    <a:pt x="341" y="420"/>
                  </a:lnTo>
                  <a:lnTo>
                    <a:pt x="341" y="388"/>
                  </a:lnTo>
                  <a:lnTo>
                    <a:pt x="331" y="355"/>
                  </a:lnTo>
                  <a:lnTo>
                    <a:pt x="324" y="372"/>
                  </a:lnTo>
                  <a:lnTo>
                    <a:pt x="311" y="386"/>
                  </a:lnTo>
                  <a:lnTo>
                    <a:pt x="293" y="395"/>
                  </a:lnTo>
                  <a:lnTo>
                    <a:pt x="276" y="405"/>
                  </a:lnTo>
                  <a:lnTo>
                    <a:pt x="267" y="405"/>
                  </a:lnTo>
                  <a:lnTo>
                    <a:pt x="258" y="405"/>
                  </a:lnTo>
                  <a:lnTo>
                    <a:pt x="248" y="405"/>
                  </a:lnTo>
                  <a:lnTo>
                    <a:pt x="239" y="403"/>
                  </a:lnTo>
                  <a:lnTo>
                    <a:pt x="231" y="399"/>
                  </a:lnTo>
                  <a:lnTo>
                    <a:pt x="224" y="395"/>
                  </a:lnTo>
                  <a:lnTo>
                    <a:pt x="218" y="390"/>
                  </a:lnTo>
                  <a:lnTo>
                    <a:pt x="212" y="382"/>
                  </a:lnTo>
                  <a:lnTo>
                    <a:pt x="212" y="369"/>
                  </a:lnTo>
                  <a:lnTo>
                    <a:pt x="208" y="361"/>
                  </a:lnTo>
                  <a:lnTo>
                    <a:pt x="201" y="357"/>
                  </a:lnTo>
                  <a:lnTo>
                    <a:pt x="193" y="357"/>
                  </a:lnTo>
                  <a:lnTo>
                    <a:pt x="182" y="359"/>
                  </a:lnTo>
                  <a:lnTo>
                    <a:pt x="174" y="359"/>
                  </a:lnTo>
                  <a:lnTo>
                    <a:pt x="167" y="357"/>
                  </a:lnTo>
                  <a:lnTo>
                    <a:pt x="163" y="350"/>
                  </a:lnTo>
                  <a:lnTo>
                    <a:pt x="169" y="344"/>
                  </a:lnTo>
                  <a:lnTo>
                    <a:pt x="176" y="342"/>
                  </a:lnTo>
                  <a:lnTo>
                    <a:pt x="186" y="340"/>
                  </a:lnTo>
                  <a:lnTo>
                    <a:pt x="195" y="340"/>
                  </a:lnTo>
                  <a:lnTo>
                    <a:pt x="205" y="355"/>
                  </a:lnTo>
                  <a:lnTo>
                    <a:pt x="206" y="355"/>
                  </a:lnTo>
                  <a:lnTo>
                    <a:pt x="206" y="354"/>
                  </a:lnTo>
                  <a:lnTo>
                    <a:pt x="208" y="352"/>
                  </a:lnTo>
                  <a:lnTo>
                    <a:pt x="208" y="350"/>
                  </a:lnTo>
                  <a:lnTo>
                    <a:pt x="218" y="354"/>
                  </a:lnTo>
                  <a:lnTo>
                    <a:pt x="225" y="363"/>
                  </a:lnTo>
                  <a:lnTo>
                    <a:pt x="231" y="374"/>
                  </a:lnTo>
                  <a:lnTo>
                    <a:pt x="241" y="382"/>
                  </a:lnTo>
                  <a:lnTo>
                    <a:pt x="254" y="384"/>
                  </a:lnTo>
                  <a:lnTo>
                    <a:pt x="267" y="384"/>
                  </a:lnTo>
                  <a:lnTo>
                    <a:pt x="276" y="384"/>
                  </a:lnTo>
                  <a:lnTo>
                    <a:pt x="284" y="380"/>
                  </a:lnTo>
                  <a:lnTo>
                    <a:pt x="290" y="376"/>
                  </a:lnTo>
                  <a:lnTo>
                    <a:pt x="295" y="371"/>
                  </a:lnTo>
                  <a:lnTo>
                    <a:pt x="301" y="363"/>
                  </a:lnTo>
                  <a:lnTo>
                    <a:pt x="307" y="355"/>
                  </a:lnTo>
                  <a:lnTo>
                    <a:pt x="309" y="352"/>
                  </a:lnTo>
                  <a:lnTo>
                    <a:pt x="309" y="346"/>
                  </a:lnTo>
                  <a:lnTo>
                    <a:pt x="309" y="342"/>
                  </a:lnTo>
                  <a:lnTo>
                    <a:pt x="309" y="337"/>
                  </a:lnTo>
                  <a:lnTo>
                    <a:pt x="301" y="333"/>
                  </a:lnTo>
                  <a:lnTo>
                    <a:pt x="293" y="329"/>
                  </a:lnTo>
                  <a:lnTo>
                    <a:pt x="286" y="325"/>
                  </a:lnTo>
                  <a:lnTo>
                    <a:pt x="278" y="323"/>
                  </a:lnTo>
                  <a:lnTo>
                    <a:pt x="269" y="323"/>
                  </a:lnTo>
                  <a:lnTo>
                    <a:pt x="261" y="323"/>
                  </a:lnTo>
                  <a:lnTo>
                    <a:pt x="252" y="325"/>
                  </a:lnTo>
                  <a:lnTo>
                    <a:pt x="244" y="327"/>
                  </a:lnTo>
                  <a:lnTo>
                    <a:pt x="237" y="329"/>
                  </a:lnTo>
                  <a:lnTo>
                    <a:pt x="229" y="333"/>
                  </a:lnTo>
                  <a:lnTo>
                    <a:pt x="220" y="333"/>
                  </a:lnTo>
                  <a:lnTo>
                    <a:pt x="214" y="327"/>
                  </a:lnTo>
                  <a:lnTo>
                    <a:pt x="216" y="312"/>
                  </a:lnTo>
                  <a:lnTo>
                    <a:pt x="227" y="308"/>
                  </a:lnTo>
                  <a:lnTo>
                    <a:pt x="242" y="306"/>
                  </a:lnTo>
                  <a:lnTo>
                    <a:pt x="254" y="301"/>
                  </a:lnTo>
                  <a:lnTo>
                    <a:pt x="265" y="302"/>
                  </a:lnTo>
                  <a:lnTo>
                    <a:pt x="275" y="302"/>
                  </a:lnTo>
                  <a:lnTo>
                    <a:pt x="286" y="304"/>
                  </a:lnTo>
                  <a:lnTo>
                    <a:pt x="297" y="306"/>
                  </a:lnTo>
                  <a:lnTo>
                    <a:pt x="307" y="310"/>
                  </a:lnTo>
                  <a:lnTo>
                    <a:pt x="316" y="316"/>
                  </a:lnTo>
                  <a:lnTo>
                    <a:pt x="324" y="321"/>
                  </a:lnTo>
                  <a:lnTo>
                    <a:pt x="331" y="331"/>
                  </a:lnTo>
                  <a:lnTo>
                    <a:pt x="341" y="285"/>
                  </a:lnTo>
                  <a:lnTo>
                    <a:pt x="343" y="242"/>
                  </a:lnTo>
                  <a:lnTo>
                    <a:pt x="345" y="198"/>
                  </a:lnTo>
                  <a:lnTo>
                    <a:pt x="358" y="155"/>
                  </a:lnTo>
                  <a:lnTo>
                    <a:pt x="358" y="136"/>
                  </a:lnTo>
                  <a:lnTo>
                    <a:pt x="352" y="123"/>
                  </a:lnTo>
                  <a:lnTo>
                    <a:pt x="343" y="109"/>
                  </a:lnTo>
                  <a:lnTo>
                    <a:pt x="331" y="100"/>
                  </a:lnTo>
                  <a:lnTo>
                    <a:pt x="320" y="89"/>
                  </a:lnTo>
                  <a:lnTo>
                    <a:pt x="311" y="77"/>
                  </a:lnTo>
                  <a:lnTo>
                    <a:pt x="305" y="62"/>
                  </a:lnTo>
                  <a:lnTo>
                    <a:pt x="307" y="43"/>
                  </a:lnTo>
                  <a:lnTo>
                    <a:pt x="301" y="32"/>
                  </a:lnTo>
                  <a:lnTo>
                    <a:pt x="288" y="21"/>
                  </a:lnTo>
                  <a:lnTo>
                    <a:pt x="278" y="11"/>
                  </a:lnTo>
                  <a:lnTo>
                    <a:pt x="278" y="0"/>
                  </a:lnTo>
                  <a:lnTo>
                    <a:pt x="295" y="3"/>
                  </a:lnTo>
                  <a:lnTo>
                    <a:pt x="309" y="15"/>
                  </a:lnTo>
                  <a:lnTo>
                    <a:pt x="320" y="28"/>
                  </a:lnTo>
                  <a:lnTo>
                    <a:pt x="328" y="43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62"/>
            <p:cNvSpPr>
              <a:spLocks/>
            </p:cNvSpPr>
            <p:nvPr/>
          </p:nvSpPr>
          <p:spPr bwMode="auto">
            <a:xfrm>
              <a:off x="-519113" y="3394075"/>
              <a:ext cx="198438" cy="95250"/>
            </a:xfrm>
            <a:custGeom>
              <a:avLst/>
              <a:gdLst>
                <a:gd name="T0" fmla="*/ 252 w 252"/>
                <a:gd name="T1" fmla="*/ 8 h 121"/>
                <a:gd name="T2" fmla="*/ 220 w 252"/>
                <a:gd name="T3" fmla="*/ 15 h 121"/>
                <a:gd name="T4" fmla="*/ 187 w 252"/>
                <a:gd name="T5" fmla="*/ 23 h 121"/>
                <a:gd name="T6" fmla="*/ 155 w 252"/>
                <a:gd name="T7" fmla="*/ 32 h 121"/>
                <a:gd name="T8" fmla="*/ 123 w 252"/>
                <a:gd name="T9" fmla="*/ 42 h 121"/>
                <a:gd name="T10" fmla="*/ 93 w 252"/>
                <a:gd name="T11" fmla="*/ 55 h 121"/>
                <a:gd name="T12" fmla="*/ 64 w 252"/>
                <a:gd name="T13" fmla="*/ 72 h 121"/>
                <a:gd name="T14" fmla="*/ 38 w 252"/>
                <a:gd name="T15" fmla="*/ 95 h 121"/>
                <a:gd name="T16" fmla="*/ 15 w 252"/>
                <a:gd name="T17" fmla="*/ 121 h 121"/>
                <a:gd name="T18" fmla="*/ 0 w 252"/>
                <a:gd name="T19" fmla="*/ 121 h 121"/>
                <a:gd name="T20" fmla="*/ 0 w 252"/>
                <a:gd name="T21" fmla="*/ 106 h 121"/>
                <a:gd name="T22" fmla="*/ 6 w 252"/>
                <a:gd name="T23" fmla="*/ 95 h 121"/>
                <a:gd name="T24" fmla="*/ 13 w 252"/>
                <a:gd name="T25" fmla="*/ 84 h 121"/>
                <a:gd name="T26" fmla="*/ 27 w 252"/>
                <a:gd name="T27" fmla="*/ 72 h 121"/>
                <a:gd name="T28" fmla="*/ 38 w 252"/>
                <a:gd name="T29" fmla="*/ 63 h 121"/>
                <a:gd name="T30" fmla="*/ 53 w 252"/>
                <a:gd name="T31" fmla="*/ 55 h 121"/>
                <a:gd name="T32" fmla="*/ 66 w 252"/>
                <a:gd name="T33" fmla="*/ 48 h 121"/>
                <a:gd name="T34" fmla="*/ 80 w 252"/>
                <a:gd name="T35" fmla="*/ 40 h 121"/>
                <a:gd name="T36" fmla="*/ 100 w 252"/>
                <a:gd name="T37" fmla="*/ 32 h 121"/>
                <a:gd name="T38" fmla="*/ 119 w 252"/>
                <a:gd name="T39" fmla="*/ 23 h 121"/>
                <a:gd name="T40" fmla="*/ 140 w 252"/>
                <a:gd name="T41" fmla="*/ 15 h 121"/>
                <a:gd name="T42" fmla="*/ 163 w 252"/>
                <a:gd name="T43" fmla="*/ 10 h 121"/>
                <a:gd name="T44" fmla="*/ 184 w 252"/>
                <a:gd name="T45" fmla="*/ 4 h 121"/>
                <a:gd name="T46" fmla="*/ 206 w 252"/>
                <a:gd name="T47" fmla="*/ 2 h 121"/>
                <a:gd name="T48" fmla="*/ 229 w 252"/>
                <a:gd name="T49" fmla="*/ 0 h 121"/>
                <a:gd name="T50" fmla="*/ 252 w 252"/>
                <a:gd name="T51" fmla="*/ 2 h 121"/>
                <a:gd name="T52" fmla="*/ 252 w 252"/>
                <a:gd name="T53" fmla="*/ 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2" h="121">
                  <a:moveTo>
                    <a:pt x="252" y="8"/>
                  </a:moveTo>
                  <a:lnTo>
                    <a:pt x="220" y="15"/>
                  </a:lnTo>
                  <a:lnTo>
                    <a:pt x="187" y="23"/>
                  </a:lnTo>
                  <a:lnTo>
                    <a:pt x="155" y="32"/>
                  </a:lnTo>
                  <a:lnTo>
                    <a:pt x="123" y="42"/>
                  </a:lnTo>
                  <a:lnTo>
                    <a:pt x="93" y="55"/>
                  </a:lnTo>
                  <a:lnTo>
                    <a:pt x="64" y="72"/>
                  </a:lnTo>
                  <a:lnTo>
                    <a:pt x="38" y="95"/>
                  </a:lnTo>
                  <a:lnTo>
                    <a:pt x="15" y="121"/>
                  </a:lnTo>
                  <a:lnTo>
                    <a:pt x="0" y="121"/>
                  </a:lnTo>
                  <a:lnTo>
                    <a:pt x="0" y="106"/>
                  </a:lnTo>
                  <a:lnTo>
                    <a:pt x="6" y="95"/>
                  </a:lnTo>
                  <a:lnTo>
                    <a:pt x="13" y="84"/>
                  </a:lnTo>
                  <a:lnTo>
                    <a:pt x="27" y="72"/>
                  </a:lnTo>
                  <a:lnTo>
                    <a:pt x="38" y="63"/>
                  </a:lnTo>
                  <a:lnTo>
                    <a:pt x="53" y="55"/>
                  </a:lnTo>
                  <a:lnTo>
                    <a:pt x="66" y="48"/>
                  </a:lnTo>
                  <a:lnTo>
                    <a:pt x="80" y="40"/>
                  </a:lnTo>
                  <a:lnTo>
                    <a:pt x="100" y="32"/>
                  </a:lnTo>
                  <a:lnTo>
                    <a:pt x="119" y="23"/>
                  </a:lnTo>
                  <a:lnTo>
                    <a:pt x="140" y="15"/>
                  </a:lnTo>
                  <a:lnTo>
                    <a:pt x="163" y="10"/>
                  </a:lnTo>
                  <a:lnTo>
                    <a:pt x="184" y="4"/>
                  </a:lnTo>
                  <a:lnTo>
                    <a:pt x="206" y="2"/>
                  </a:lnTo>
                  <a:lnTo>
                    <a:pt x="229" y="0"/>
                  </a:lnTo>
                  <a:lnTo>
                    <a:pt x="252" y="2"/>
                  </a:lnTo>
                  <a:lnTo>
                    <a:pt x="252" y="8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63"/>
            <p:cNvSpPr>
              <a:spLocks/>
            </p:cNvSpPr>
            <p:nvPr/>
          </p:nvSpPr>
          <p:spPr bwMode="auto">
            <a:xfrm>
              <a:off x="-609600" y="3479800"/>
              <a:ext cx="415925" cy="419100"/>
            </a:xfrm>
            <a:custGeom>
              <a:avLst/>
              <a:gdLst>
                <a:gd name="T0" fmla="*/ 488 w 524"/>
                <a:gd name="T1" fmla="*/ 55 h 528"/>
                <a:gd name="T2" fmla="*/ 512 w 524"/>
                <a:gd name="T3" fmla="*/ 116 h 528"/>
                <a:gd name="T4" fmla="*/ 520 w 524"/>
                <a:gd name="T5" fmla="*/ 152 h 528"/>
                <a:gd name="T6" fmla="*/ 510 w 524"/>
                <a:gd name="T7" fmla="*/ 153 h 528"/>
                <a:gd name="T8" fmla="*/ 488 w 524"/>
                <a:gd name="T9" fmla="*/ 121 h 528"/>
                <a:gd name="T10" fmla="*/ 465 w 524"/>
                <a:gd name="T11" fmla="*/ 55 h 528"/>
                <a:gd name="T12" fmla="*/ 427 w 524"/>
                <a:gd name="T13" fmla="*/ 42 h 528"/>
                <a:gd name="T14" fmla="*/ 365 w 524"/>
                <a:gd name="T15" fmla="*/ 59 h 528"/>
                <a:gd name="T16" fmla="*/ 295 w 524"/>
                <a:gd name="T17" fmla="*/ 63 h 528"/>
                <a:gd name="T18" fmla="*/ 227 w 524"/>
                <a:gd name="T19" fmla="*/ 66 h 528"/>
                <a:gd name="T20" fmla="*/ 187 w 524"/>
                <a:gd name="T21" fmla="*/ 81 h 528"/>
                <a:gd name="T22" fmla="*/ 185 w 524"/>
                <a:gd name="T23" fmla="*/ 99 h 528"/>
                <a:gd name="T24" fmla="*/ 179 w 524"/>
                <a:gd name="T25" fmla="*/ 144 h 528"/>
                <a:gd name="T26" fmla="*/ 162 w 524"/>
                <a:gd name="T27" fmla="*/ 220 h 528"/>
                <a:gd name="T28" fmla="*/ 147 w 524"/>
                <a:gd name="T29" fmla="*/ 259 h 528"/>
                <a:gd name="T30" fmla="*/ 130 w 524"/>
                <a:gd name="T31" fmla="*/ 265 h 528"/>
                <a:gd name="T32" fmla="*/ 111 w 524"/>
                <a:gd name="T33" fmla="*/ 271 h 528"/>
                <a:gd name="T34" fmla="*/ 98 w 524"/>
                <a:gd name="T35" fmla="*/ 284 h 528"/>
                <a:gd name="T36" fmla="*/ 87 w 524"/>
                <a:gd name="T37" fmla="*/ 310 h 528"/>
                <a:gd name="T38" fmla="*/ 87 w 524"/>
                <a:gd name="T39" fmla="*/ 352 h 528"/>
                <a:gd name="T40" fmla="*/ 98 w 524"/>
                <a:gd name="T41" fmla="*/ 382 h 528"/>
                <a:gd name="T42" fmla="*/ 119 w 524"/>
                <a:gd name="T43" fmla="*/ 399 h 528"/>
                <a:gd name="T44" fmla="*/ 130 w 524"/>
                <a:gd name="T45" fmla="*/ 428 h 528"/>
                <a:gd name="T46" fmla="*/ 149 w 524"/>
                <a:gd name="T47" fmla="*/ 477 h 528"/>
                <a:gd name="T48" fmla="*/ 153 w 524"/>
                <a:gd name="T49" fmla="*/ 513 h 528"/>
                <a:gd name="T50" fmla="*/ 149 w 524"/>
                <a:gd name="T51" fmla="*/ 528 h 528"/>
                <a:gd name="T52" fmla="*/ 138 w 524"/>
                <a:gd name="T53" fmla="*/ 507 h 528"/>
                <a:gd name="T54" fmla="*/ 117 w 524"/>
                <a:gd name="T55" fmla="*/ 441 h 528"/>
                <a:gd name="T56" fmla="*/ 96 w 524"/>
                <a:gd name="T57" fmla="*/ 420 h 528"/>
                <a:gd name="T58" fmla="*/ 73 w 524"/>
                <a:gd name="T59" fmla="*/ 396 h 528"/>
                <a:gd name="T60" fmla="*/ 64 w 524"/>
                <a:gd name="T61" fmla="*/ 384 h 528"/>
                <a:gd name="T62" fmla="*/ 60 w 524"/>
                <a:gd name="T63" fmla="*/ 394 h 528"/>
                <a:gd name="T64" fmla="*/ 37 w 524"/>
                <a:gd name="T65" fmla="*/ 386 h 528"/>
                <a:gd name="T66" fmla="*/ 19 w 524"/>
                <a:gd name="T67" fmla="*/ 348 h 528"/>
                <a:gd name="T68" fmla="*/ 3 w 524"/>
                <a:gd name="T69" fmla="*/ 261 h 528"/>
                <a:gd name="T70" fmla="*/ 3 w 524"/>
                <a:gd name="T71" fmla="*/ 127 h 528"/>
                <a:gd name="T72" fmla="*/ 34 w 524"/>
                <a:gd name="T73" fmla="*/ 57 h 528"/>
                <a:gd name="T74" fmla="*/ 49 w 524"/>
                <a:gd name="T75" fmla="*/ 42 h 528"/>
                <a:gd name="T76" fmla="*/ 66 w 524"/>
                <a:gd name="T77" fmla="*/ 38 h 528"/>
                <a:gd name="T78" fmla="*/ 73 w 524"/>
                <a:gd name="T79" fmla="*/ 44 h 528"/>
                <a:gd name="T80" fmla="*/ 73 w 524"/>
                <a:gd name="T81" fmla="*/ 55 h 528"/>
                <a:gd name="T82" fmla="*/ 62 w 524"/>
                <a:gd name="T83" fmla="*/ 59 h 528"/>
                <a:gd name="T84" fmla="*/ 37 w 524"/>
                <a:gd name="T85" fmla="*/ 89 h 528"/>
                <a:gd name="T86" fmla="*/ 22 w 524"/>
                <a:gd name="T87" fmla="*/ 150 h 528"/>
                <a:gd name="T88" fmla="*/ 26 w 524"/>
                <a:gd name="T89" fmla="*/ 214 h 528"/>
                <a:gd name="T90" fmla="*/ 32 w 524"/>
                <a:gd name="T91" fmla="*/ 280 h 528"/>
                <a:gd name="T92" fmla="*/ 39 w 524"/>
                <a:gd name="T93" fmla="*/ 329 h 528"/>
                <a:gd name="T94" fmla="*/ 53 w 524"/>
                <a:gd name="T95" fmla="*/ 363 h 528"/>
                <a:gd name="T96" fmla="*/ 62 w 524"/>
                <a:gd name="T97" fmla="*/ 341 h 528"/>
                <a:gd name="T98" fmla="*/ 77 w 524"/>
                <a:gd name="T99" fmla="*/ 271 h 528"/>
                <a:gd name="T100" fmla="*/ 113 w 524"/>
                <a:gd name="T101" fmla="*/ 244 h 528"/>
                <a:gd name="T102" fmla="*/ 126 w 524"/>
                <a:gd name="T103" fmla="*/ 240 h 528"/>
                <a:gd name="T104" fmla="*/ 145 w 524"/>
                <a:gd name="T105" fmla="*/ 220 h 528"/>
                <a:gd name="T106" fmla="*/ 153 w 524"/>
                <a:gd name="T107" fmla="*/ 169 h 528"/>
                <a:gd name="T108" fmla="*/ 155 w 524"/>
                <a:gd name="T109" fmla="*/ 116 h 528"/>
                <a:gd name="T110" fmla="*/ 172 w 524"/>
                <a:gd name="T111" fmla="*/ 72 h 528"/>
                <a:gd name="T112" fmla="*/ 223 w 524"/>
                <a:gd name="T113" fmla="*/ 46 h 528"/>
                <a:gd name="T114" fmla="*/ 289 w 524"/>
                <a:gd name="T115" fmla="*/ 40 h 528"/>
                <a:gd name="T116" fmla="*/ 357 w 524"/>
                <a:gd name="T117" fmla="*/ 38 h 528"/>
                <a:gd name="T118" fmla="*/ 420 w 524"/>
                <a:gd name="T119" fmla="*/ 19 h 528"/>
                <a:gd name="T120" fmla="*/ 459 w 524"/>
                <a:gd name="T121" fmla="*/ 0 h 528"/>
                <a:gd name="T122" fmla="*/ 478 w 524"/>
                <a:gd name="T123" fmla="*/ 11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24" h="528">
                  <a:moveTo>
                    <a:pt x="486" y="21"/>
                  </a:moveTo>
                  <a:lnTo>
                    <a:pt x="488" y="55"/>
                  </a:lnTo>
                  <a:lnTo>
                    <a:pt x="499" y="85"/>
                  </a:lnTo>
                  <a:lnTo>
                    <a:pt x="512" y="116"/>
                  </a:lnTo>
                  <a:lnTo>
                    <a:pt x="524" y="146"/>
                  </a:lnTo>
                  <a:lnTo>
                    <a:pt x="520" y="152"/>
                  </a:lnTo>
                  <a:lnTo>
                    <a:pt x="516" y="153"/>
                  </a:lnTo>
                  <a:lnTo>
                    <a:pt x="510" y="153"/>
                  </a:lnTo>
                  <a:lnTo>
                    <a:pt x="505" y="152"/>
                  </a:lnTo>
                  <a:lnTo>
                    <a:pt x="488" y="121"/>
                  </a:lnTo>
                  <a:lnTo>
                    <a:pt x="476" y="87"/>
                  </a:lnTo>
                  <a:lnTo>
                    <a:pt x="465" y="55"/>
                  </a:lnTo>
                  <a:lnTo>
                    <a:pt x="455" y="21"/>
                  </a:lnTo>
                  <a:lnTo>
                    <a:pt x="427" y="42"/>
                  </a:lnTo>
                  <a:lnTo>
                    <a:pt x="397" y="53"/>
                  </a:lnTo>
                  <a:lnTo>
                    <a:pt x="365" y="59"/>
                  </a:lnTo>
                  <a:lnTo>
                    <a:pt x="331" y="61"/>
                  </a:lnTo>
                  <a:lnTo>
                    <a:pt x="295" y="63"/>
                  </a:lnTo>
                  <a:lnTo>
                    <a:pt x="261" y="63"/>
                  </a:lnTo>
                  <a:lnTo>
                    <a:pt x="227" y="66"/>
                  </a:lnTo>
                  <a:lnTo>
                    <a:pt x="193" y="74"/>
                  </a:lnTo>
                  <a:lnTo>
                    <a:pt x="187" y="81"/>
                  </a:lnTo>
                  <a:lnTo>
                    <a:pt x="187" y="89"/>
                  </a:lnTo>
                  <a:lnTo>
                    <a:pt x="185" y="99"/>
                  </a:lnTo>
                  <a:lnTo>
                    <a:pt x="177" y="104"/>
                  </a:lnTo>
                  <a:lnTo>
                    <a:pt x="179" y="144"/>
                  </a:lnTo>
                  <a:lnTo>
                    <a:pt x="172" y="182"/>
                  </a:lnTo>
                  <a:lnTo>
                    <a:pt x="162" y="220"/>
                  </a:lnTo>
                  <a:lnTo>
                    <a:pt x="157" y="257"/>
                  </a:lnTo>
                  <a:lnTo>
                    <a:pt x="147" y="259"/>
                  </a:lnTo>
                  <a:lnTo>
                    <a:pt x="138" y="263"/>
                  </a:lnTo>
                  <a:lnTo>
                    <a:pt x="130" y="265"/>
                  </a:lnTo>
                  <a:lnTo>
                    <a:pt x="121" y="267"/>
                  </a:lnTo>
                  <a:lnTo>
                    <a:pt x="111" y="271"/>
                  </a:lnTo>
                  <a:lnTo>
                    <a:pt x="104" y="276"/>
                  </a:lnTo>
                  <a:lnTo>
                    <a:pt x="98" y="284"/>
                  </a:lnTo>
                  <a:lnTo>
                    <a:pt x="92" y="293"/>
                  </a:lnTo>
                  <a:lnTo>
                    <a:pt x="87" y="310"/>
                  </a:lnTo>
                  <a:lnTo>
                    <a:pt x="85" y="331"/>
                  </a:lnTo>
                  <a:lnTo>
                    <a:pt x="87" y="352"/>
                  </a:lnTo>
                  <a:lnTo>
                    <a:pt x="89" y="371"/>
                  </a:lnTo>
                  <a:lnTo>
                    <a:pt x="98" y="382"/>
                  </a:lnTo>
                  <a:lnTo>
                    <a:pt x="111" y="390"/>
                  </a:lnTo>
                  <a:lnTo>
                    <a:pt x="119" y="399"/>
                  </a:lnTo>
                  <a:lnTo>
                    <a:pt x="117" y="413"/>
                  </a:lnTo>
                  <a:lnTo>
                    <a:pt x="130" y="428"/>
                  </a:lnTo>
                  <a:lnTo>
                    <a:pt x="142" y="451"/>
                  </a:lnTo>
                  <a:lnTo>
                    <a:pt x="149" y="477"/>
                  </a:lnTo>
                  <a:lnTo>
                    <a:pt x="151" y="496"/>
                  </a:lnTo>
                  <a:lnTo>
                    <a:pt x="153" y="513"/>
                  </a:lnTo>
                  <a:lnTo>
                    <a:pt x="151" y="522"/>
                  </a:lnTo>
                  <a:lnTo>
                    <a:pt x="149" y="528"/>
                  </a:lnTo>
                  <a:lnTo>
                    <a:pt x="143" y="528"/>
                  </a:lnTo>
                  <a:lnTo>
                    <a:pt x="138" y="507"/>
                  </a:lnTo>
                  <a:lnTo>
                    <a:pt x="128" y="473"/>
                  </a:lnTo>
                  <a:lnTo>
                    <a:pt x="117" y="441"/>
                  </a:lnTo>
                  <a:lnTo>
                    <a:pt x="107" y="420"/>
                  </a:lnTo>
                  <a:lnTo>
                    <a:pt x="96" y="420"/>
                  </a:lnTo>
                  <a:lnTo>
                    <a:pt x="83" y="411"/>
                  </a:lnTo>
                  <a:lnTo>
                    <a:pt x="73" y="396"/>
                  </a:lnTo>
                  <a:lnTo>
                    <a:pt x="66" y="380"/>
                  </a:lnTo>
                  <a:lnTo>
                    <a:pt x="64" y="384"/>
                  </a:lnTo>
                  <a:lnTo>
                    <a:pt x="62" y="388"/>
                  </a:lnTo>
                  <a:lnTo>
                    <a:pt x="60" y="394"/>
                  </a:lnTo>
                  <a:lnTo>
                    <a:pt x="56" y="398"/>
                  </a:lnTo>
                  <a:lnTo>
                    <a:pt x="37" y="386"/>
                  </a:lnTo>
                  <a:lnTo>
                    <a:pt x="26" y="369"/>
                  </a:lnTo>
                  <a:lnTo>
                    <a:pt x="19" y="348"/>
                  </a:lnTo>
                  <a:lnTo>
                    <a:pt x="11" y="329"/>
                  </a:lnTo>
                  <a:lnTo>
                    <a:pt x="3" y="261"/>
                  </a:lnTo>
                  <a:lnTo>
                    <a:pt x="0" y="193"/>
                  </a:lnTo>
                  <a:lnTo>
                    <a:pt x="3" y="127"/>
                  </a:lnTo>
                  <a:lnTo>
                    <a:pt x="26" y="64"/>
                  </a:lnTo>
                  <a:lnTo>
                    <a:pt x="34" y="57"/>
                  </a:lnTo>
                  <a:lnTo>
                    <a:pt x="41" y="47"/>
                  </a:lnTo>
                  <a:lnTo>
                    <a:pt x="49" y="42"/>
                  </a:lnTo>
                  <a:lnTo>
                    <a:pt x="60" y="40"/>
                  </a:lnTo>
                  <a:lnTo>
                    <a:pt x="66" y="38"/>
                  </a:lnTo>
                  <a:lnTo>
                    <a:pt x="72" y="40"/>
                  </a:lnTo>
                  <a:lnTo>
                    <a:pt x="73" y="44"/>
                  </a:lnTo>
                  <a:lnTo>
                    <a:pt x="75" y="49"/>
                  </a:lnTo>
                  <a:lnTo>
                    <a:pt x="73" y="55"/>
                  </a:lnTo>
                  <a:lnTo>
                    <a:pt x="68" y="59"/>
                  </a:lnTo>
                  <a:lnTo>
                    <a:pt x="62" y="59"/>
                  </a:lnTo>
                  <a:lnTo>
                    <a:pt x="56" y="63"/>
                  </a:lnTo>
                  <a:lnTo>
                    <a:pt x="37" y="89"/>
                  </a:lnTo>
                  <a:lnTo>
                    <a:pt x="28" y="119"/>
                  </a:lnTo>
                  <a:lnTo>
                    <a:pt x="22" y="150"/>
                  </a:lnTo>
                  <a:lnTo>
                    <a:pt x="22" y="182"/>
                  </a:lnTo>
                  <a:lnTo>
                    <a:pt x="26" y="214"/>
                  </a:lnTo>
                  <a:lnTo>
                    <a:pt x="28" y="248"/>
                  </a:lnTo>
                  <a:lnTo>
                    <a:pt x="32" y="280"/>
                  </a:lnTo>
                  <a:lnTo>
                    <a:pt x="32" y="312"/>
                  </a:lnTo>
                  <a:lnTo>
                    <a:pt x="39" y="329"/>
                  </a:lnTo>
                  <a:lnTo>
                    <a:pt x="45" y="346"/>
                  </a:lnTo>
                  <a:lnTo>
                    <a:pt x="53" y="363"/>
                  </a:lnTo>
                  <a:lnTo>
                    <a:pt x="64" y="379"/>
                  </a:lnTo>
                  <a:lnTo>
                    <a:pt x="62" y="341"/>
                  </a:lnTo>
                  <a:lnTo>
                    <a:pt x="66" y="305"/>
                  </a:lnTo>
                  <a:lnTo>
                    <a:pt x="77" y="271"/>
                  </a:lnTo>
                  <a:lnTo>
                    <a:pt x="106" y="244"/>
                  </a:lnTo>
                  <a:lnTo>
                    <a:pt x="113" y="244"/>
                  </a:lnTo>
                  <a:lnTo>
                    <a:pt x="121" y="242"/>
                  </a:lnTo>
                  <a:lnTo>
                    <a:pt x="126" y="240"/>
                  </a:lnTo>
                  <a:lnTo>
                    <a:pt x="134" y="240"/>
                  </a:lnTo>
                  <a:lnTo>
                    <a:pt x="145" y="220"/>
                  </a:lnTo>
                  <a:lnTo>
                    <a:pt x="151" y="195"/>
                  </a:lnTo>
                  <a:lnTo>
                    <a:pt x="153" y="169"/>
                  </a:lnTo>
                  <a:lnTo>
                    <a:pt x="153" y="142"/>
                  </a:lnTo>
                  <a:lnTo>
                    <a:pt x="155" y="116"/>
                  </a:lnTo>
                  <a:lnTo>
                    <a:pt x="160" y="93"/>
                  </a:lnTo>
                  <a:lnTo>
                    <a:pt x="172" y="72"/>
                  </a:lnTo>
                  <a:lnTo>
                    <a:pt x="193" y="55"/>
                  </a:lnTo>
                  <a:lnTo>
                    <a:pt x="223" y="46"/>
                  </a:lnTo>
                  <a:lnTo>
                    <a:pt x="257" y="42"/>
                  </a:lnTo>
                  <a:lnTo>
                    <a:pt x="289" y="40"/>
                  </a:lnTo>
                  <a:lnTo>
                    <a:pt x="323" y="40"/>
                  </a:lnTo>
                  <a:lnTo>
                    <a:pt x="357" y="38"/>
                  </a:lnTo>
                  <a:lnTo>
                    <a:pt x="389" y="30"/>
                  </a:lnTo>
                  <a:lnTo>
                    <a:pt x="420" y="19"/>
                  </a:lnTo>
                  <a:lnTo>
                    <a:pt x="446" y="0"/>
                  </a:lnTo>
                  <a:lnTo>
                    <a:pt x="459" y="0"/>
                  </a:lnTo>
                  <a:lnTo>
                    <a:pt x="471" y="4"/>
                  </a:lnTo>
                  <a:lnTo>
                    <a:pt x="478" y="11"/>
                  </a:lnTo>
                  <a:lnTo>
                    <a:pt x="486" y="21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7" name="Freeform 64"/>
            <p:cNvSpPr>
              <a:spLocks/>
            </p:cNvSpPr>
            <p:nvPr/>
          </p:nvSpPr>
          <p:spPr bwMode="auto">
            <a:xfrm>
              <a:off x="-544513" y="3535363"/>
              <a:ext cx="41275" cy="85725"/>
            </a:xfrm>
            <a:custGeom>
              <a:avLst/>
              <a:gdLst>
                <a:gd name="T0" fmla="*/ 51 w 51"/>
                <a:gd name="T1" fmla="*/ 0 h 110"/>
                <a:gd name="T2" fmla="*/ 45 w 51"/>
                <a:gd name="T3" fmla="*/ 25 h 110"/>
                <a:gd name="T4" fmla="*/ 38 w 51"/>
                <a:gd name="T5" fmla="*/ 53 h 110"/>
                <a:gd name="T6" fmla="*/ 28 w 51"/>
                <a:gd name="T7" fmla="*/ 80 h 110"/>
                <a:gd name="T8" fmla="*/ 19 w 51"/>
                <a:gd name="T9" fmla="*/ 106 h 110"/>
                <a:gd name="T10" fmla="*/ 15 w 51"/>
                <a:gd name="T11" fmla="*/ 106 h 110"/>
                <a:gd name="T12" fmla="*/ 13 w 51"/>
                <a:gd name="T13" fmla="*/ 108 h 110"/>
                <a:gd name="T14" fmla="*/ 9 w 51"/>
                <a:gd name="T15" fmla="*/ 110 h 110"/>
                <a:gd name="T16" fmla="*/ 6 w 51"/>
                <a:gd name="T17" fmla="*/ 110 h 110"/>
                <a:gd name="T18" fmla="*/ 0 w 51"/>
                <a:gd name="T19" fmla="*/ 102 h 110"/>
                <a:gd name="T20" fmla="*/ 9 w 51"/>
                <a:gd name="T21" fmla="*/ 76 h 110"/>
                <a:gd name="T22" fmla="*/ 19 w 51"/>
                <a:gd name="T23" fmla="*/ 51 h 110"/>
                <a:gd name="T24" fmla="*/ 30 w 51"/>
                <a:gd name="T25" fmla="*/ 25 h 110"/>
                <a:gd name="T26" fmla="*/ 41 w 51"/>
                <a:gd name="T27" fmla="*/ 0 h 110"/>
                <a:gd name="T28" fmla="*/ 51 w 51"/>
                <a:gd name="T2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110">
                  <a:moveTo>
                    <a:pt x="51" y="0"/>
                  </a:moveTo>
                  <a:lnTo>
                    <a:pt x="45" y="25"/>
                  </a:lnTo>
                  <a:lnTo>
                    <a:pt x="38" y="53"/>
                  </a:lnTo>
                  <a:lnTo>
                    <a:pt x="28" y="80"/>
                  </a:lnTo>
                  <a:lnTo>
                    <a:pt x="19" y="106"/>
                  </a:lnTo>
                  <a:lnTo>
                    <a:pt x="15" y="106"/>
                  </a:lnTo>
                  <a:lnTo>
                    <a:pt x="13" y="108"/>
                  </a:lnTo>
                  <a:lnTo>
                    <a:pt x="9" y="110"/>
                  </a:lnTo>
                  <a:lnTo>
                    <a:pt x="6" y="110"/>
                  </a:lnTo>
                  <a:lnTo>
                    <a:pt x="0" y="102"/>
                  </a:lnTo>
                  <a:lnTo>
                    <a:pt x="9" y="76"/>
                  </a:lnTo>
                  <a:lnTo>
                    <a:pt x="19" y="51"/>
                  </a:lnTo>
                  <a:lnTo>
                    <a:pt x="30" y="25"/>
                  </a:lnTo>
                  <a:lnTo>
                    <a:pt x="41" y="0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8" name="Freeform 65"/>
            <p:cNvSpPr>
              <a:spLocks/>
            </p:cNvSpPr>
            <p:nvPr/>
          </p:nvSpPr>
          <p:spPr bwMode="auto">
            <a:xfrm>
              <a:off x="-447675" y="3646488"/>
              <a:ext cx="119063" cy="79375"/>
            </a:xfrm>
            <a:custGeom>
              <a:avLst/>
              <a:gdLst>
                <a:gd name="T0" fmla="*/ 136 w 149"/>
                <a:gd name="T1" fmla="*/ 17 h 100"/>
                <a:gd name="T2" fmla="*/ 121 w 149"/>
                <a:gd name="T3" fmla="*/ 17 h 100"/>
                <a:gd name="T4" fmla="*/ 106 w 149"/>
                <a:gd name="T5" fmla="*/ 17 h 100"/>
                <a:gd name="T6" fmla="*/ 91 w 149"/>
                <a:gd name="T7" fmla="*/ 17 h 100"/>
                <a:gd name="T8" fmla="*/ 74 w 149"/>
                <a:gd name="T9" fmla="*/ 19 h 100"/>
                <a:gd name="T10" fmla="*/ 59 w 149"/>
                <a:gd name="T11" fmla="*/ 21 h 100"/>
                <a:gd name="T12" fmla="*/ 45 w 149"/>
                <a:gd name="T13" fmla="*/ 25 h 100"/>
                <a:gd name="T14" fmla="*/ 32 w 149"/>
                <a:gd name="T15" fmla="*/ 30 h 100"/>
                <a:gd name="T16" fmla="*/ 23 w 149"/>
                <a:gd name="T17" fmla="*/ 40 h 100"/>
                <a:gd name="T18" fmla="*/ 28 w 149"/>
                <a:gd name="T19" fmla="*/ 49 h 100"/>
                <a:gd name="T20" fmla="*/ 34 w 149"/>
                <a:gd name="T21" fmla="*/ 61 h 100"/>
                <a:gd name="T22" fmla="*/ 40 w 149"/>
                <a:gd name="T23" fmla="*/ 68 h 100"/>
                <a:gd name="T24" fmla="*/ 51 w 149"/>
                <a:gd name="T25" fmla="*/ 76 h 100"/>
                <a:gd name="T26" fmla="*/ 60 w 149"/>
                <a:gd name="T27" fmla="*/ 78 h 100"/>
                <a:gd name="T28" fmla="*/ 68 w 149"/>
                <a:gd name="T29" fmla="*/ 78 h 100"/>
                <a:gd name="T30" fmla="*/ 77 w 149"/>
                <a:gd name="T31" fmla="*/ 76 h 100"/>
                <a:gd name="T32" fmla="*/ 85 w 149"/>
                <a:gd name="T33" fmla="*/ 76 h 100"/>
                <a:gd name="T34" fmla="*/ 93 w 149"/>
                <a:gd name="T35" fmla="*/ 74 h 100"/>
                <a:gd name="T36" fmla="*/ 100 w 149"/>
                <a:gd name="T37" fmla="*/ 70 h 100"/>
                <a:gd name="T38" fmla="*/ 108 w 149"/>
                <a:gd name="T39" fmla="*/ 66 h 100"/>
                <a:gd name="T40" fmla="*/ 113 w 149"/>
                <a:gd name="T41" fmla="*/ 61 h 100"/>
                <a:gd name="T42" fmla="*/ 121 w 149"/>
                <a:gd name="T43" fmla="*/ 51 h 100"/>
                <a:gd name="T44" fmla="*/ 127 w 149"/>
                <a:gd name="T45" fmla="*/ 40 h 100"/>
                <a:gd name="T46" fmla="*/ 132 w 149"/>
                <a:gd name="T47" fmla="*/ 32 h 100"/>
                <a:gd name="T48" fmla="*/ 146 w 149"/>
                <a:gd name="T49" fmla="*/ 30 h 100"/>
                <a:gd name="T50" fmla="*/ 149 w 149"/>
                <a:gd name="T51" fmla="*/ 44 h 100"/>
                <a:gd name="T52" fmla="*/ 144 w 149"/>
                <a:gd name="T53" fmla="*/ 55 h 100"/>
                <a:gd name="T54" fmla="*/ 136 w 149"/>
                <a:gd name="T55" fmla="*/ 65 h 100"/>
                <a:gd name="T56" fmla="*/ 129 w 149"/>
                <a:gd name="T57" fmla="*/ 74 h 100"/>
                <a:gd name="T58" fmla="*/ 119 w 149"/>
                <a:gd name="T59" fmla="*/ 80 h 100"/>
                <a:gd name="T60" fmla="*/ 110 w 149"/>
                <a:gd name="T61" fmla="*/ 87 h 100"/>
                <a:gd name="T62" fmla="*/ 98 w 149"/>
                <a:gd name="T63" fmla="*/ 91 h 100"/>
                <a:gd name="T64" fmla="*/ 87 w 149"/>
                <a:gd name="T65" fmla="*/ 97 h 100"/>
                <a:gd name="T66" fmla="*/ 76 w 149"/>
                <a:gd name="T67" fmla="*/ 99 h 100"/>
                <a:gd name="T68" fmla="*/ 62 w 149"/>
                <a:gd name="T69" fmla="*/ 100 h 100"/>
                <a:gd name="T70" fmla="*/ 51 w 149"/>
                <a:gd name="T71" fmla="*/ 100 h 100"/>
                <a:gd name="T72" fmla="*/ 38 w 149"/>
                <a:gd name="T73" fmla="*/ 97 h 100"/>
                <a:gd name="T74" fmla="*/ 21 w 149"/>
                <a:gd name="T75" fmla="*/ 80 h 100"/>
                <a:gd name="T76" fmla="*/ 7 w 149"/>
                <a:gd name="T77" fmla="*/ 63 h 100"/>
                <a:gd name="T78" fmla="*/ 0 w 149"/>
                <a:gd name="T79" fmla="*/ 44 h 100"/>
                <a:gd name="T80" fmla="*/ 6 w 149"/>
                <a:gd name="T81" fmla="*/ 21 h 100"/>
                <a:gd name="T82" fmla="*/ 19 w 149"/>
                <a:gd name="T83" fmla="*/ 12 h 100"/>
                <a:gd name="T84" fmla="*/ 34 w 149"/>
                <a:gd name="T85" fmla="*/ 4 h 100"/>
                <a:gd name="T86" fmla="*/ 51 w 149"/>
                <a:gd name="T87" fmla="*/ 0 h 100"/>
                <a:gd name="T88" fmla="*/ 68 w 149"/>
                <a:gd name="T89" fmla="*/ 0 h 100"/>
                <a:gd name="T90" fmla="*/ 87 w 149"/>
                <a:gd name="T91" fmla="*/ 0 h 100"/>
                <a:gd name="T92" fmla="*/ 104 w 149"/>
                <a:gd name="T93" fmla="*/ 4 h 100"/>
                <a:gd name="T94" fmla="*/ 121 w 149"/>
                <a:gd name="T95" fmla="*/ 8 h 100"/>
                <a:gd name="T96" fmla="*/ 136 w 149"/>
                <a:gd name="T97" fmla="*/ 12 h 100"/>
                <a:gd name="T98" fmla="*/ 136 w 149"/>
                <a:gd name="T99" fmla="*/ 1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9" h="100">
                  <a:moveTo>
                    <a:pt x="136" y="17"/>
                  </a:moveTo>
                  <a:lnTo>
                    <a:pt x="121" y="17"/>
                  </a:lnTo>
                  <a:lnTo>
                    <a:pt x="106" y="17"/>
                  </a:lnTo>
                  <a:lnTo>
                    <a:pt x="91" y="17"/>
                  </a:lnTo>
                  <a:lnTo>
                    <a:pt x="74" y="19"/>
                  </a:lnTo>
                  <a:lnTo>
                    <a:pt x="59" y="21"/>
                  </a:lnTo>
                  <a:lnTo>
                    <a:pt x="45" y="25"/>
                  </a:lnTo>
                  <a:lnTo>
                    <a:pt x="32" y="30"/>
                  </a:lnTo>
                  <a:lnTo>
                    <a:pt x="23" y="40"/>
                  </a:lnTo>
                  <a:lnTo>
                    <a:pt x="28" y="49"/>
                  </a:lnTo>
                  <a:lnTo>
                    <a:pt x="34" y="61"/>
                  </a:lnTo>
                  <a:lnTo>
                    <a:pt x="40" y="68"/>
                  </a:lnTo>
                  <a:lnTo>
                    <a:pt x="51" y="76"/>
                  </a:lnTo>
                  <a:lnTo>
                    <a:pt x="60" y="78"/>
                  </a:lnTo>
                  <a:lnTo>
                    <a:pt x="68" y="78"/>
                  </a:lnTo>
                  <a:lnTo>
                    <a:pt x="77" y="76"/>
                  </a:lnTo>
                  <a:lnTo>
                    <a:pt x="85" y="76"/>
                  </a:lnTo>
                  <a:lnTo>
                    <a:pt x="93" y="74"/>
                  </a:lnTo>
                  <a:lnTo>
                    <a:pt x="100" y="70"/>
                  </a:lnTo>
                  <a:lnTo>
                    <a:pt x="108" y="66"/>
                  </a:lnTo>
                  <a:lnTo>
                    <a:pt x="113" y="61"/>
                  </a:lnTo>
                  <a:lnTo>
                    <a:pt x="121" y="51"/>
                  </a:lnTo>
                  <a:lnTo>
                    <a:pt x="127" y="40"/>
                  </a:lnTo>
                  <a:lnTo>
                    <a:pt x="132" y="32"/>
                  </a:lnTo>
                  <a:lnTo>
                    <a:pt x="146" y="30"/>
                  </a:lnTo>
                  <a:lnTo>
                    <a:pt x="149" y="44"/>
                  </a:lnTo>
                  <a:lnTo>
                    <a:pt x="144" y="55"/>
                  </a:lnTo>
                  <a:lnTo>
                    <a:pt x="136" y="65"/>
                  </a:lnTo>
                  <a:lnTo>
                    <a:pt x="129" y="74"/>
                  </a:lnTo>
                  <a:lnTo>
                    <a:pt x="119" y="80"/>
                  </a:lnTo>
                  <a:lnTo>
                    <a:pt x="110" y="87"/>
                  </a:lnTo>
                  <a:lnTo>
                    <a:pt x="98" y="91"/>
                  </a:lnTo>
                  <a:lnTo>
                    <a:pt x="87" y="97"/>
                  </a:lnTo>
                  <a:lnTo>
                    <a:pt x="76" y="99"/>
                  </a:lnTo>
                  <a:lnTo>
                    <a:pt x="62" y="100"/>
                  </a:lnTo>
                  <a:lnTo>
                    <a:pt x="51" y="100"/>
                  </a:lnTo>
                  <a:lnTo>
                    <a:pt x="38" y="97"/>
                  </a:lnTo>
                  <a:lnTo>
                    <a:pt x="21" y="80"/>
                  </a:lnTo>
                  <a:lnTo>
                    <a:pt x="7" y="63"/>
                  </a:lnTo>
                  <a:lnTo>
                    <a:pt x="0" y="44"/>
                  </a:lnTo>
                  <a:lnTo>
                    <a:pt x="6" y="21"/>
                  </a:lnTo>
                  <a:lnTo>
                    <a:pt x="19" y="12"/>
                  </a:lnTo>
                  <a:lnTo>
                    <a:pt x="34" y="4"/>
                  </a:lnTo>
                  <a:lnTo>
                    <a:pt x="51" y="0"/>
                  </a:lnTo>
                  <a:lnTo>
                    <a:pt x="68" y="0"/>
                  </a:lnTo>
                  <a:lnTo>
                    <a:pt x="87" y="0"/>
                  </a:lnTo>
                  <a:lnTo>
                    <a:pt x="104" y="4"/>
                  </a:lnTo>
                  <a:lnTo>
                    <a:pt x="121" y="8"/>
                  </a:lnTo>
                  <a:lnTo>
                    <a:pt x="136" y="12"/>
                  </a:lnTo>
                  <a:lnTo>
                    <a:pt x="136" y="17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9" name="Freeform 66"/>
            <p:cNvSpPr>
              <a:spLocks/>
            </p:cNvSpPr>
            <p:nvPr/>
          </p:nvSpPr>
          <p:spPr bwMode="auto">
            <a:xfrm>
              <a:off x="-307975" y="3690938"/>
              <a:ext cx="23813" cy="93662"/>
            </a:xfrm>
            <a:custGeom>
              <a:avLst/>
              <a:gdLst>
                <a:gd name="T0" fmla="*/ 30 w 30"/>
                <a:gd name="T1" fmla="*/ 104 h 117"/>
                <a:gd name="T2" fmla="*/ 28 w 30"/>
                <a:gd name="T3" fmla="*/ 108 h 117"/>
                <a:gd name="T4" fmla="*/ 26 w 30"/>
                <a:gd name="T5" fmla="*/ 113 h 117"/>
                <a:gd name="T6" fmla="*/ 24 w 30"/>
                <a:gd name="T7" fmla="*/ 117 h 117"/>
                <a:gd name="T8" fmla="*/ 19 w 30"/>
                <a:gd name="T9" fmla="*/ 117 h 117"/>
                <a:gd name="T10" fmla="*/ 4 w 30"/>
                <a:gd name="T11" fmla="*/ 93 h 117"/>
                <a:gd name="T12" fmla="*/ 0 w 30"/>
                <a:gd name="T13" fmla="*/ 62 h 117"/>
                <a:gd name="T14" fmla="*/ 0 w 30"/>
                <a:gd name="T15" fmla="*/ 30 h 117"/>
                <a:gd name="T16" fmla="*/ 2 w 30"/>
                <a:gd name="T17" fmla="*/ 0 h 117"/>
                <a:gd name="T18" fmla="*/ 13 w 30"/>
                <a:gd name="T19" fmla="*/ 23 h 117"/>
                <a:gd name="T20" fmla="*/ 17 w 30"/>
                <a:gd name="T21" fmla="*/ 51 h 117"/>
                <a:gd name="T22" fmla="*/ 19 w 30"/>
                <a:gd name="T23" fmla="*/ 79 h 117"/>
                <a:gd name="T24" fmla="*/ 30 w 30"/>
                <a:gd name="T25" fmla="*/ 10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117">
                  <a:moveTo>
                    <a:pt x="30" y="104"/>
                  </a:moveTo>
                  <a:lnTo>
                    <a:pt x="28" y="108"/>
                  </a:lnTo>
                  <a:lnTo>
                    <a:pt x="26" y="113"/>
                  </a:lnTo>
                  <a:lnTo>
                    <a:pt x="24" y="117"/>
                  </a:lnTo>
                  <a:lnTo>
                    <a:pt x="19" y="117"/>
                  </a:lnTo>
                  <a:lnTo>
                    <a:pt x="4" y="93"/>
                  </a:lnTo>
                  <a:lnTo>
                    <a:pt x="0" y="62"/>
                  </a:lnTo>
                  <a:lnTo>
                    <a:pt x="0" y="30"/>
                  </a:lnTo>
                  <a:lnTo>
                    <a:pt x="2" y="0"/>
                  </a:lnTo>
                  <a:lnTo>
                    <a:pt x="13" y="23"/>
                  </a:lnTo>
                  <a:lnTo>
                    <a:pt x="17" y="51"/>
                  </a:lnTo>
                  <a:lnTo>
                    <a:pt x="19" y="79"/>
                  </a:lnTo>
                  <a:lnTo>
                    <a:pt x="30" y="104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Freeform 67"/>
            <p:cNvSpPr>
              <a:spLocks/>
            </p:cNvSpPr>
            <p:nvPr/>
          </p:nvSpPr>
          <p:spPr bwMode="auto">
            <a:xfrm>
              <a:off x="-342900" y="3784600"/>
              <a:ext cx="19050" cy="17462"/>
            </a:xfrm>
            <a:custGeom>
              <a:avLst/>
              <a:gdLst>
                <a:gd name="T0" fmla="*/ 25 w 25"/>
                <a:gd name="T1" fmla="*/ 0 h 23"/>
                <a:gd name="T2" fmla="*/ 25 w 25"/>
                <a:gd name="T3" fmla="*/ 10 h 23"/>
                <a:gd name="T4" fmla="*/ 21 w 25"/>
                <a:gd name="T5" fmla="*/ 14 h 23"/>
                <a:gd name="T6" fmla="*/ 14 w 25"/>
                <a:gd name="T7" fmla="*/ 19 h 23"/>
                <a:gd name="T8" fmla="*/ 6 w 25"/>
                <a:gd name="T9" fmla="*/ 23 h 23"/>
                <a:gd name="T10" fmla="*/ 4 w 25"/>
                <a:gd name="T11" fmla="*/ 21 h 23"/>
                <a:gd name="T12" fmla="*/ 2 w 25"/>
                <a:gd name="T13" fmla="*/ 21 h 23"/>
                <a:gd name="T14" fmla="*/ 0 w 25"/>
                <a:gd name="T15" fmla="*/ 19 h 23"/>
                <a:gd name="T16" fmla="*/ 0 w 25"/>
                <a:gd name="T17" fmla="*/ 15 h 23"/>
                <a:gd name="T18" fmla="*/ 0 w 25"/>
                <a:gd name="T19" fmla="*/ 6 h 23"/>
                <a:gd name="T20" fmla="*/ 6 w 25"/>
                <a:gd name="T21" fmla="*/ 2 h 23"/>
                <a:gd name="T22" fmla="*/ 15 w 25"/>
                <a:gd name="T23" fmla="*/ 0 h 23"/>
                <a:gd name="T24" fmla="*/ 25 w 25"/>
                <a:gd name="T2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3">
                  <a:moveTo>
                    <a:pt x="25" y="0"/>
                  </a:moveTo>
                  <a:lnTo>
                    <a:pt x="25" y="10"/>
                  </a:lnTo>
                  <a:lnTo>
                    <a:pt x="21" y="14"/>
                  </a:lnTo>
                  <a:lnTo>
                    <a:pt x="14" y="19"/>
                  </a:lnTo>
                  <a:lnTo>
                    <a:pt x="6" y="23"/>
                  </a:lnTo>
                  <a:lnTo>
                    <a:pt x="4" y="21"/>
                  </a:lnTo>
                  <a:lnTo>
                    <a:pt x="2" y="21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6"/>
                  </a:lnTo>
                  <a:lnTo>
                    <a:pt x="6" y="2"/>
                  </a:lnTo>
                  <a:lnTo>
                    <a:pt x="15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Freeform 68"/>
            <p:cNvSpPr>
              <a:spLocks/>
            </p:cNvSpPr>
            <p:nvPr/>
          </p:nvSpPr>
          <p:spPr bwMode="auto">
            <a:xfrm>
              <a:off x="-365125" y="3835400"/>
              <a:ext cx="92075" cy="20637"/>
            </a:xfrm>
            <a:custGeom>
              <a:avLst/>
              <a:gdLst>
                <a:gd name="T0" fmla="*/ 115 w 115"/>
                <a:gd name="T1" fmla="*/ 13 h 26"/>
                <a:gd name="T2" fmla="*/ 102 w 115"/>
                <a:gd name="T3" fmla="*/ 20 h 26"/>
                <a:gd name="T4" fmla="*/ 89 w 115"/>
                <a:gd name="T5" fmla="*/ 24 h 26"/>
                <a:gd name="T6" fmla="*/ 74 w 115"/>
                <a:gd name="T7" fmla="*/ 26 h 26"/>
                <a:gd name="T8" fmla="*/ 59 w 115"/>
                <a:gd name="T9" fmla="*/ 24 h 26"/>
                <a:gd name="T10" fmla="*/ 42 w 115"/>
                <a:gd name="T11" fmla="*/ 24 h 26"/>
                <a:gd name="T12" fmla="*/ 26 w 115"/>
                <a:gd name="T13" fmla="*/ 20 h 26"/>
                <a:gd name="T14" fmla="*/ 13 w 115"/>
                <a:gd name="T15" fmla="*/ 20 h 26"/>
                <a:gd name="T16" fmla="*/ 0 w 115"/>
                <a:gd name="T17" fmla="*/ 20 h 26"/>
                <a:gd name="T18" fmla="*/ 0 w 115"/>
                <a:gd name="T19" fmla="*/ 15 h 26"/>
                <a:gd name="T20" fmla="*/ 0 w 115"/>
                <a:gd name="T21" fmla="*/ 11 h 26"/>
                <a:gd name="T22" fmla="*/ 2 w 115"/>
                <a:gd name="T23" fmla="*/ 7 h 26"/>
                <a:gd name="T24" fmla="*/ 4 w 115"/>
                <a:gd name="T25" fmla="*/ 3 h 26"/>
                <a:gd name="T26" fmla="*/ 17 w 115"/>
                <a:gd name="T27" fmla="*/ 3 h 26"/>
                <a:gd name="T28" fmla="*/ 32 w 115"/>
                <a:gd name="T29" fmla="*/ 3 h 26"/>
                <a:gd name="T30" fmla="*/ 45 w 115"/>
                <a:gd name="T31" fmla="*/ 3 h 26"/>
                <a:gd name="T32" fmla="*/ 60 w 115"/>
                <a:gd name="T33" fmla="*/ 3 h 26"/>
                <a:gd name="T34" fmla="*/ 76 w 115"/>
                <a:gd name="T35" fmla="*/ 3 h 26"/>
                <a:gd name="T36" fmla="*/ 91 w 115"/>
                <a:gd name="T37" fmla="*/ 3 h 26"/>
                <a:gd name="T38" fmla="*/ 104 w 115"/>
                <a:gd name="T39" fmla="*/ 2 h 26"/>
                <a:gd name="T40" fmla="*/ 115 w 115"/>
                <a:gd name="T41" fmla="*/ 0 h 26"/>
                <a:gd name="T42" fmla="*/ 115 w 115"/>
                <a:gd name="T43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5" h="26">
                  <a:moveTo>
                    <a:pt x="115" y="13"/>
                  </a:moveTo>
                  <a:lnTo>
                    <a:pt x="102" y="20"/>
                  </a:lnTo>
                  <a:lnTo>
                    <a:pt x="89" y="24"/>
                  </a:lnTo>
                  <a:lnTo>
                    <a:pt x="74" y="26"/>
                  </a:lnTo>
                  <a:lnTo>
                    <a:pt x="59" y="24"/>
                  </a:lnTo>
                  <a:lnTo>
                    <a:pt x="42" y="24"/>
                  </a:lnTo>
                  <a:lnTo>
                    <a:pt x="26" y="20"/>
                  </a:lnTo>
                  <a:lnTo>
                    <a:pt x="13" y="20"/>
                  </a:lnTo>
                  <a:lnTo>
                    <a:pt x="0" y="20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2" y="7"/>
                  </a:lnTo>
                  <a:lnTo>
                    <a:pt x="4" y="3"/>
                  </a:lnTo>
                  <a:lnTo>
                    <a:pt x="17" y="3"/>
                  </a:lnTo>
                  <a:lnTo>
                    <a:pt x="32" y="3"/>
                  </a:lnTo>
                  <a:lnTo>
                    <a:pt x="45" y="3"/>
                  </a:lnTo>
                  <a:lnTo>
                    <a:pt x="60" y="3"/>
                  </a:lnTo>
                  <a:lnTo>
                    <a:pt x="76" y="3"/>
                  </a:lnTo>
                  <a:lnTo>
                    <a:pt x="91" y="3"/>
                  </a:lnTo>
                  <a:lnTo>
                    <a:pt x="104" y="2"/>
                  </a:lnTo>
                  <a:lnTo>
                    <a:pt x="115" y="0"/>
                  </a:lnTo>
                  <a:lnTo>
                    <a:pt x="115" y="13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2" name="Freeform 69"/>
            <p:cNvSpPr>
              <a:spLocks/>
            </p:cNvSpPr>
            <p:nvPr/>
          </p:nvSpPr>
          <p:spPr bwMode="auto">
            <a:xfrm>
              <a:off x="-388938" y="3925888"/>
              <a:ext cx="53975" cy="15875"/>
            </a:xfrm>
            <a:custGeom>
              <a:avLst/>
              <a:gdLst>
                <a:gd name="T0" fmla="*/ 68 w 68"/>
                <a:gd name="T1" fmla="*/ 17 h 21"/>
                <a:gd name="T2" fmla="*/ 62 w 68"/>
                <a:gd name="T3" fmla="*/ 17 h 21"/>
                <a:gd name="T4" fmla="*/ 53 w 68"/>
                <a:gd name="T5" fmla="*/ 19 h 21"/>
                <a:gd name="T6" fmla="*/ 45 w 68"/>
                <a:gd name="T7" fmla="*/ 21 h 21"/>
                <a:gd name="T8" fmla="*/ 36 w 68"/>
                <a:gd name="T9" fmla="*/ 21 h 21"/>
                <a:gd name="T10" fmla="*/ 26 w 68"/>
                <a:gd name="T11" fmla="*/ 21 h 21"/>
                <a:gd name="T12" fmla="*/ 17 w 68"/>
                <a:gd name="T13" fmla="*/ 19 h 21"/>
                <a:gd name="T14" fmla="*/ 9 w 68"/>
                <a:gd name="T15" fmla="*/ 15 h 21"/>
                <a:gd name="T16" fmla="*/ 2 w 68"/>
                <a:gd name="T17" fmla="*/ 12 h 21"/>
                <a:gd name="T18" fmla="*/ 0 w 68"/>
                <a:gd name="T19" fmla="*/ 0 h 21"/>
                <a:gd name="T20" fmla="*/ 9 w 68"/>
                <a:gd name="T21" fmla="*/ 2 h 21"/>
                <a:gd name="T22" fmla="*/ 20 w 68"/>
                <a:gd name="T23" fmla="*/ 2 h 21"/>
                <a:gd name="T24" fmla="*/ 30 w 68"/>
                <a:gd name="T25" fmla="*/ 2 h 21"/>
                <a:gd name="T26" fmla="*/ 39 w 68"/>
                <a:gd name="T27" fmla="*/ 0 h 21"/>
                <a:gd name="T28" fmla="*/ 49 w 68"/>
                <a:gd name="T29" fmla="*/ 0 h 21"/>
                <a:gd name="T30" fmla="*/ 58 w 68"/>
                <a:gd name="T31" fmla="*/ 2 h 21"/>
                <a:gd name="T32" fmla="*/ 64 w 68"/>
                <a:gd name="T33" fmla="*/ 8 h 21"/>
                <a:gd name="T34" fmla="*/ 68 w 68"/>
                <a:gd name="T35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21">
                  <a:moveTo>
                    <a:pt x="68" y="17"/>
                  </a:moveTo>
                  <a:lnTo>
                    <a:pt x="62" y="17"/>
                  </a:lnTo>
                  <a:lnTo>
                    <a:pt x="53" y="19"/>
                  </a:lnTo>
                  <a:lnTo>
                    <a:pt x="45" y="21"/>
                  </a:lnTo>
                  <a:lnTo>
                    <a:pt x="36" y="21"/>
                  </a:lnTo>
                  <a:lnTo>
                    <a:pt x="26" y="21"/>
                  </a:lnTo>
                  <a:lnTo>
                    <a:pt x="17" y="19"/>
                  </a:lnTo>
                  <a:lnTo>
                    <a:pt x="9" y="15"/>
                  </a:lnTo>
                  <a:lnTo>
                    <a:pt x="2" y="12"/>
                  </a:lnTo>
                  <a:lnTo>
                    <a:pt x="0" y="0"/>
                  </a:lnTo>
                  <a:lnTo>
                    <a:pt x="9" y="2"/>
                  </a:lnTo>
                  <a:lnTo>
                    <a:pt x="20" y="2"/>
                  </a:lnTo>
                  <a:lnTo>
                    <a:pt x="30" y="2"/>
                  </a:lnTo>
                  <a:lnTo>
                    <a:pt x="39" y="0"/>
                  </a:lnTo>
                  <a:lnTo>
                    <a:pt x="49" y="0"/>
                  </a:lnTo>
                  <a:lnTo>
                    <a:pt x="58" y="2"/>
                  </a:lnTo>
                  <a:lnTo>
                    <a:pt x="64" y="8"/>
                  </a:lnTo>
                  <a:lnTo>
                    <a:pt x="68" y="17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Freeform 70"/>
            <p:cNvSpPr>
              <a:spLocks/>
            </p:cNvSpPr>
            <p:nvPr/>
          </p:nvSpPr>
          <p:spPr bwMode="auto">
            <a:xfrm>
              <a:off x="-374650" y="4006850"/>
              <a:ext cx="41275" cy="44450"/>
            </a:xfrm>
            <a:custGeom>
              <a:avLst/>
              <a:gdLst>
                <a:gd name="T0" fmla="*/ 51 w 51"/>
                <a:gd name="T1" fmla="*/ 44 h 57"/>
                <a:gd name="T2" fmla="*/ 34 w 51"/>
                <a:gd name="T3" fmla="*/ 57 h 57"/>
                <a:gd name="T4" fmla="*/ 22 w 51"/>
                <a:gd name="T5" fmla="*/ 53 h 57"/>
                <a:gd name="T6" fmla="*/ 15 w 51"/>
                <a:gd name="T7" fmla="*/ 50 h 57"/>
                <a:gd name="T8" fmla="*/ 9 w 51"/>
                <a:gd name="T9" fmla="*/ 44 h 57"/>
                <a:gd name="T10" fmla="*/ 0 w 51"/>
                <a:gd name="T11" fmla="*/ 36 h 57"/>
                <a:gd name="T12" fmla="*/ 3 w 51"/>
                <a:gd name="T13" fmla="*/ 29 h 57"/>
                <a:gd name="T14" fmla="*/ 11 w 51"/>
                <a:gd name="T15" fmla="*/ 17 h 57"/>
                <a:gd name="T16" fmla="*/ 19 w 51"/>
                <a:gd name="T17" fmla="*/ 4 h 57"/>
                <a:gd name="T18" fmla="*/ 26 w 51"/>
                <a:gd name="T19" fmla="*/ 0 h 57"/>
                <a:gd name="T20" fmla="*/ 36 w 51"/>
                <a:gd name="T21" fmla="*/ 12 h 57"/>
                <a:gd name="T22" fmla="*/ 41 w 51"/>
                <a:gd name="T23" fmla="*/ 21 h 57"/>
                <a:gd name="T24" fmla="*/ 47 w 51"/>
                <a:gd name="T25" fmla="*/ 29 h 57"/>
                <a:gd name="T26" fmla="*/ 51 w 51"/>
                <a:gd name="T27" fmla="*/ 4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57">
                  <a:moveTo>
                    <a:pt x="51" y="44"/>
                  </a:moveTo>
                  <a:lnTo>
                    <a:pt x="34" y="57"/>
                  </a:lnTo>
                  <a:lnTo>
                    <a:pt x="22" y="53"/>
                  </a:lnTo>
                  <a:lnTo>
                    <a:pt x="15" y="50"/>
                  </a:lnTo>
                  <a:lnTo>
                    <a:pt x="9" y="44"/>
                  </a:lnTo>
                  <a:lnTo>
                    <a:pt x="0" y="36"/>
                  </a:lnTo>
                  <a:lnTo>
                    <a:pt x="3" y="29"/>
                  </a:lnTo>
                  <a:lnTo>
                    <a:pt x="11" y="17"/>
                  </a:lnTo>
                  <a:lnTo>
                    <a:pt x="19" y="4"/>
                  </a:lnTo>
                  <a:lnTo>
                    <a:pt x="26" y="0"/>
                  </a:lnTo>
                  <a:lnTo>
                    <a:pt x="36" y="12"/>
                  </a:lnTo>
                  <a:lnTo>
                    <a:pt x="41" y="21"/>
                  </a:lnTo>
                  <a:lnTo>
                    <a:pt x="47" y="29"/>
                  </a:lnTo>
                  <a:lnTo>
                    <a:pt x="51" y="44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4" name="Freeform 71"/>
            <p:cNvSpPr>
              <a:spLocks/>
            </p:cNvSpPr>
            <p:nvPr/>
          </p:nvSpPr>
          <p:spPr bwMode="auto">
            <a:xfrm>
              <a:off x="-266700" y="4003675"/>
              <a:ext cx="171450" cy="125412"/>
            </a:xfrm>
            <a:custGeom>
              <a:avLst/>
              <a:gdLst>
                <a:gd name="T0" fmla="*/ 19 w 215"/>
                <a:gd name="T1" fmla="*/ 0 h 159"/>
                <a:gd name="T2" fmla="*/ 19 w 215"/>
                <a:gd name="T3" fmla="*/ 36 h 159"/>
                <a:gd name="T4" fmla="*/ 9 w 215"/>
                <a:gd name="T5" fmla="*/ 87 h 159"/>
                <a:gd name="T6" fmla="*/ 0 w 215"/>
                <a:gd name="T7" fmla="*/ 136 h 159"/>
                <a:gd name="T8" fmla="*/ 0 w 215"/>
                <a:gd name="T9" fmla="*/ 157 h 159"/>
                <a:gd name="T10" fmla="*/ 4 w 215"/>
                <a:gd name="T11" fmla="*/ 159 h 159"/>
                <a:gd name="T12" fmla="*/ 11 w 215"/>
                <a:gd name="T13" fmla="*/ 159 h 159"/>
                <a:gd name="T14" fmla="*/ 19 w 215"/>
                <a:gd name="T15" fmla="*/ 159 h 159"/>
                <a:gd name="T16" fmla="*/ 28 w 215"/>
                <a:gd name="T17" fmla="*/ 159 h 159"/>
                <a:gd name="T18" fmla="*/ 38 w 215"/>
                <a:gd name="T19" fmla="*/ 159 h 159"/>
                <a:gd name="T20" fmla="*/ 47 w 215"/>
                <a:gd name="T21" fmla="*/ 157 h 159"/>
                <a:gd name="T22" fmla="*/ 56 w 215"/>
                <a:gd name="T23" fmla="*/ 155 h 159"/>
                <a:gd name="T24" fmla="*/ 66 w 215"/>
                <a:gd name="T25" fmla="*/ 151 h 159"/>
                <a:gd name="T26" fmla="*/ 77 w 215"/>
                <a:gd name="T27" fmla="*/ 147 h 159"/>
                <a:gd name="T28" fmla="*/ 92 w 215"/>
                <a:gd name="T29" fmla="*/ 140 h 159"/>
                <a:gd name="T30" fmla="*/ 111 w 215"/>
                <a:gd name="T31" fmla="*/ 132 h 159"/>
                <a:gd name="T32" fmla="*/ 130 w 215"/>
                <a:gd name="T33" fmla="*/ 124 h 159"/>
                <a:gd name="T34" fmla="*/ 151 w 215"/>
                <a:gd name="T35" fmla="*/ 117 h 159"/>
                <a:gd name="T36" fmla="*/ 172 w 215"/>
                <a:gd name="T37" fmla="*/ 109 h 159"/>
                <a:gd name="T38" fmla="*/ 191 w 215"/>
                <a:gd name="T39" fmla="*/ 104 h 159"/>
                <a:gd name="T40" fmla="*/ 206 w 215"/>
                <a:gd name="T41" fmla="*/ 102 h 159"/>
                <a:gd name="T42" fmla="*/ 215 w 215"/>
                <a:gd name="T43" fmla="*/ 100 h 159"/>
                <a:gd name="T44" fmla="*/ 215 w 215"/>
                <a:gd name="T45" fmla="*/ 94 h 159"/>
                <a:gd name="T46" fmla="*/ 210 w 215"/>
                <a:gd name="T47" fmla="*/ 88 h 159"/>
                <a:gd name="T48" fmla="*/ 202 w 215"/>
                <a:gd name="T49" fmla="*/ 83 h 159"/>
                <a:gd name="T50" fmla="*/ 191 w 215"/>
                <a:gd name="T51" fmla="*/ 75 h 159"/>
                <a:gd name="T52" fmla="*/ 181 w 215"/>
                <a:gd name="T53" fmla="*/ 71 h 159"/>
                <a:gd name="T54" fmla="*/ 174 w 215"/>
                <a:gd name="T55" fmla="*/ 68 h 159"/>
                <a:gd name="T56" fmla="*/ 170 w 215"/>
                <a:gd name="T57" fmla="*/ 66 h 159"/>
                <a:gd name="T58" fmla="*/ 19 w 215"/>
                <a:gd name="T5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5" h="159">
                  <a:moveTo>
                    <a:pt x="19" y="0"/>
                  </a:moveTo>
                  <a:lnTo>
                    <a:pt x="19" y="36"/>
                  </a:lnTo>
                  <a:lnTo>
                    <a:pt x="9" y="87"/>
                  </a:lnTo>
                  <a:lnTo>
                    <a:pt x="0" y="136"/>
                  </a:lnTo>
                  <a:lnTo>
                    <a:pt x="0" y="157"/>
                  </a:lnTo>
                  <a:lnTo>
                    <a:pt x="4" y="159"/>
                  </a:lnTo>
                  <a:lnTo>
                    <a:pt x="11" y="159"/>
                  </a:lnTo>
                  <a:lnTo>
                    <a:pt x="19" y="159"/>
                  </a:lnTo>
                  <a:lnTo>
                    <a:pt x="28" y="159"/>
                  </a:lnTo>
                  <a:lnTo>
                    <a:pt x="38" y="159"/>
                  </a:lnTo>
                  <a:lnTo>
                    <a:pt x="47" y="157"/>
                  </a:lnTo>
                  <a:lnTo>
                    <a:pt x="56" y="155"/>
                  </a:lnTo>
                  <a:lnTo>
                    <a:pt x="66" y="151"/>
                  </a:lnTo>
                  <a:lnTo>
                    <a:pt x="77" y="147"/>
                  </a:lnTo>
                  <a:lnTo>
                    <a:pt x="92" y="140"/>
                  </a:lnTo>
                  <a:lnTo>
                    <a:pt x="111" y="132"/>
                  </a:lnTo>
                  <a:lnTo>
                    <a:pt x="130" y="124"/>
                  </a:lnTo>
                  <a:lnTo>
                    <a:pt x="151" y="117"/>
                  </a:lnTo>
                  <a:lnTo>
                    <a:pt x="172" y="109"/>
                  </a:lnTo>
                  <a:lnTo>
                    <a:pt x="191" y="104"/>
                  </a:lnTo>
                  <a:lnTo>
                    <a:pt x="206" y="102"/>
                  </a:lnTo>
                  <a:lnTo>
                    <a:pt x="215" y="100"/>
                  </a:lnTo>
                  <a:lnTo>
                    <a:pt x="215" y="94"/>
                  </a:lnTo>
                  <a:lnTo>
                    <a:pt x="210" y="88"/>
                  </a:lnTo>
                  <a:lnTo>
                    <a:pt x="202" y="83"/>
                  </a:lnTo>
                  <a:lnTo>
                    <a:pt x="191" y="75"/>
                  </a:lnTo>
                  <a:lnTo>
                    <a:pt x="181" y="71"/>
                  </a:lnTo>
                  <a:lnTo>
                    <a:pt x="174" y="68"/>
                  </a:lnTo>
                  <a:lnTo>
                    <a:pt x="170" y="66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59A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5" name="Freeform 72"/>
            <p:cNvSpPr>
              <a:spLocks/>
            </p:cNvSpPr>
            <p:nvPr/>
          </p:nvSpPr>
          <p:spPr bwMode="auto">
            <a:xfrm>
              <a:off x="-263525" y="3278188"/>
              <a:ext cx="273050" cy="177800"/>
            </a:xfrm>
            <a:custGeom>
              <a:avLst/>
              <a:gdLst>
                <a:gd name="T0" fmla="*/ 0 w 344"/>
                <a:gd name="T1" fmla="*/ 15 h 225"/>
                <a:gd name="T2" fmla="*/ 157 w 344"/>
                <a:gd name="T3" fmla="*/ 7 h 225"/>
                <a:gd name="T4" fmla="*/ 157 w 344"/>
                <a:gd name="T5" fmla="*/ 24 h 225"/>
                <a:gd name="T6" fmla="*/ 136 w 344"/>
                <a:gd name="T7" fmla="*/ 24 h 225"/>
                <a:gd name="T8" fmla="*/ 130 w 344"/>
                <a:gd name="T9" fmla="*/ 26 h 225"/>
                <a:gd name="T10" fmla="*/ 124 w 344"/>
                <a:gd name="T11" fmla="*/ 26 h 225"/>
                <a:gd name="T12" fmla="*/ 122 w 344"/>
                <a:gd name="T13" fmla="*/ 28 h 225"/>
                <a:gd name="T14" fmla="*/ 121 w 344"/>
                <a:gd name="T15" fmla="*/ 32 h 225"/>
                <a:gd name="T16" fmla="*/ 121 w 344"/>
                <a:gd name="T17" fmla="*/ 34 h 225"/>
                <a:gd name="T18" fmla="*/ 122 w 344"/>
                <a:gd name="T19" fmla="*/ 36 h 225"/>
                <a:gd name="T20" fmla="*/ 122 w 344"/>
                <a:gd name="T21" fmla="*/ 39 h 225"/>
                <a:gd name="T22" fmla="*/ 124 w 344"/>
                <a:gd name="T23" fmla="*/ 41 h 225"/>
                <a:gd name="T24" fmla="*/ 202 w 344"/>
                <a:gd name="T25" fmla="*/ 162 h 225"/>
                <a:gd name="T26" fmla="*/ 257 w 344"/>
                <a:gd name="T27" fmla="*/ 49 h 225"/>
                <a:gd name="T28" fmla="*/ 259 w 344"/>
                <a:gd name="T29" fmla="*/ 45 h 225"/>
                <a:gd name="T30" fmla="*/ 259 w 344"/>
                <a:gd name="T31" fmla="*/ 43 h 225"/>
                <a:gd name="T32" fmla="*/ 261 w 344"/>
                <a:gd name="T33" fmla="*/ 39 h 225"/>
                <a:gd name="T34" fmla="*/ 261 w 344"/>
                <a:gd name="T35" fmla="*/ 37 h 225"/>
                <a:gd name="T36" fmla="*/ 257 w 344"/>
                <a:gd name="T37" fmla="*/ 30 h 225"/>
                <a:gd name="T38" fmla="*/ 247 w 344"/>
                <a:gd name="T39" fmla="*/ 24 h 225"/>
                <a:gd name="T40" fmla="*/ 236 w 344"/>
                <a:gd name="T41" fmla="*/ 22 h 225"/>
                <a:gd name="T42" fmla="*/ 223 w 344"/>
                <a:gd name="T43" fmla="*/ 20 h 225"/>
                <a:gd name="T44" fmla="*/ 217 w 344"/>
                <a:gd name="T45" fmla="*/ 20 h 225"/>
                <a:gd name="T46" fmla="*/ 215 w 344"/>
                <a:gd name="T47" fmla="*/ 5 h 225"/>
                <a:gd name="T48" fmla="*/ 344 w 344"/>
                <a:gd name="T49" fmla="*/ 0 h 225"/>
                <a:gd name="T50" fmla="*/ 344 w 344"/>
                <a:gd name="T51" fmla="*/ 15 h 225"/>
                <a:gd name="T52" fmla="*/ 334 w 344"/>
                <a:gd name="T53" fmla="*/ 17 h 225"/>
                <a:gd name="T54" fmla="*/ 325 w 344"/>
                <a:gd name="T55" fmla="*/ 18 h 225"/>
                <a:gd name="T56" fmla="*/ 317 w 344"/>
                <a:gd name="T57" fmla="*/ 22 h 225"/>
                <a:gd name="T58" fmla="*/ 310 w 344"/>
                <a:gd name="T59" fmla="*/ 28 h 225"/>
                <a:gd name="T60" fmla="*/ 302 w 344"/>
                <a:gd name="T61" fmla="*/ 34 h 225"/>
                <a:gd name="T62" fmla="*/ 296 w 344"/>
                <a:gd name="T63" fmla="*/ 41 h 225"/>
                <a:gd name="T64" fmla="*/ 291 w 344"/>
                <a:gd name="T65" fmla="*/ 49 h 225"/>
                <a:gd name="T66" fmla="*/ 285 w 344"/>
                <a:gd name="T67" fmla="*/ 58 h 225"/>
                <a:gd name="T68" fmla="*/ 196 w 344"/>
                <a:gd name="T69" fmla="*/ 225 h 225"/>
                <a:gd name="T70" fmla="*/ 160 w 344"/>
                <a:gd name="T71" fmla="*/ 225 h 225"/>
                <a:gd name="T72" fmla="*/ 47 w 344"/>
                <a:gd name="T73" fmla="*/ 51 h 225"/>
                <a:gd name="T74" fmla="*/ 39 w 344"/>
                <a:gd name="T75" fmla="*/ 39 h 225"/>
                <a:gd name="T76" fmla="*/ 30 w 344"/>
                <a:gd name="T77" fmla="*/ 34 h 225"/>
                <a:gd name="T78" fmla="*/ 18 w 344"/>
                <a:gd name="T79" fmla="*/ 32 h 225"/>
                <a:gd name="T80" fmla="*/ 1 w 344"/>
                <a:gd name="T81" fmla="*/ 32 h 225"/>
                <a:gd name="T82" fmla="*/ 0 w 344"/>
                <a:gd name="T83" fmla="*/ 1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44" h="225">
                  <a:moveTo>
                    <a:pt x="0" y="15"/>
                  </a:moveTo>
                  <a:lnTo>
                    <a:pt x="157" y="7"/>
                  </a:lnTo>
                  <a:lnTo>
                    <a:pt x="157" y="24"/>
                  </a:lnTo>
                  <a:lnTo>
                    <a:pt x="136" y="24"/>
                  </a:lnTo>
                  <a:lnTo>
                    <a:pt x="130" y="26"/>
                  </a:lnTo>
                  <a:lnTo>
                    <a:pt x="124" y="26"/>
                  </a:lnTo>
                  <a:lnTo>
                    <a:pt x="122" y="28"/>
                  </a:lnTo>
                  <a:lnTo>
                    <a:pt x="121" y="32"/>
                  </a:lnTo>
                  <a:lnTo>
                    <a:pt x="121" y="34"/>
                  </a:lnTo>
                  <a:lnTo>
                    <a:pt x="122" y="36"/>
                  </a:lnTo>
                  <a:lnTo>
                    <a:pt x="122" y="39"/>
                  </a:lnTo>
                  <a:lnTo>
                    <a:pt x="124" y="41"/>
                  </a:lnTo>
                  <a:lnTo>
                    <a:pt x="202" y="162"/>
                  </a:lnTo>
                  <a:lnTo>
                    <a:pt x="257" y="49"/>
                  </a:lnTo>
                  <a:lnTo>
                    <a:pt x="259" y="45"/>
                  </a:lnTo>
                  <a:lnTo>
                    <a:pt x="259" y="43"/>
                  </a:lnTo>
                  <a:lnTo>
                    <a:pt x="261" y="39"/>
                  </a:lnTo>
                  <a:lnTo>
                    <a:pt x="261" y="37"/>
                  </a:lnTo>
                  <a:lnTo>
                    <a:pt x="257" y="30"/>
                  </a:lnTo>
                  <a:lnTo>
                    <a:pt x="247" y="24"/>
                  </a:lnTo>
                  <a:lnTo>
                    <a:pt x="236" y="22"/>
                  </a:lnTo>
                  <a:lnTo>
                    <a:pt x="223" y="20"/>
                  </a:lnTo>
                  <a:lnTo>
                    <a:pt x="217" y="20"/>
                  </a:lnTo>
                  <a:lnTo>
                    <a:pt x="215" y="5"/>
                  </a:lnTo>
                  <a:lnTo>
                    <a:pt x="344" y="0"/>
                  </a:lnTo>
                  <a:lnTo>
                    <a:pt x="344" y="15"/>
                  </a:lnTo>
                  <a:lnTo>
                    <a:pt x="334" y="17"/>
                  </a:lnTo>
                  <a:lnTo>
                    <a:pt x="325" y="18"/>
                  </a:lnTo>
                  <a:lnTo>
                    <a:pt x="317" y="22"/>
                  </a:lnTo>
                  <a:lnTo>
                    <a:pt x="310" y="28"/>
                  </a:lnTo>
                  <a:lnTo>
                    <a:pt x="302" y="34"/>
                  </a:lnTo>
                  <a:lnTo>
                    <a:pt x="296" y="41"/>
                  </a:lnTo>
                  <a:lnTo>
                    <a:pt x="291" y="49"/>
                  </a:lnTo>
                  <a:lnTo>
                    <a:pt x="285" y="58"/>
                  </a:lnTo>
                  <a:lnTo>
                    <a:pt x="196" y="225"/>
                  </a:lnTo>
                  <a:lnTo>
                    <a:pt x="160" y="225"/>
                  </a:lnTo>
                  <a:lnTo>
                    <a:pt x="47" y="51"/>
                  </a:lnTo>
                  <a:lnTo>
                    <a:pt x="39" y="39"/>
                  </a:lnTo>
                  <a:lnTo>
                    <a:pt x="30" y="34"/>
                  </a:lnTo>
                  <a:lnTo>
                    <a:pt x="18" y="32"/>
                  </a:lnTo>
                  <a:lnTo>
                    <a:pt x="1" y="32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0019E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6" name="Freeform 73"/>
            <p:cNvSpPr>
              <a:spLocks/>
            </p:cNvSpPr>
            <p:nvPr/>
          </p:nvSpPr>
          <p:spPr bwMode="auto">
            <a:xfrm>
              <a:off x="33337" y="3268663"/>
              <a:ext cx="142875" cy="180975"/>
            </a:xfrm>
            <a:custGeom>
              <a:avLst/>
              <a:gdLst>
                <a:gd name="T0" fmla="*/ 2 w 182"/>
                <a:gd name="T1" fmla="*/ 199 h 227"/>
                <a:gd name="T2" fmla="*/ 21 w 182"/>
                <a:gd name="T3" fmla="*/ 201 h 227"/>
                <a:gd name="T4" fmla="*/ 34 w 182"/>
                <a:gd name="T5" fmla="*/ 201 h 227"/>
                <a:gd name="T6" fmla="*/ 44 w 182"/>
                <a:gd name="T7" fmla="*/ 199 h 227"/>
                <a:gd name="T8" fmla="*/ 47 w 182"/>
                <a:gd name="T9" fmla="*/ 195 h 227"/>
                <a:gd name="T10" fmla="*/ 47 w 182"/>
                <a:gd name="T11" fmla="*/ 188 h 227"/>
                <a:gd name="T12" fmla="*/ 59 w 182"/>
                <a:gd name="T13" fmla="*/ 34 h 227"/>
                <a:gd name="T14" fmla="*/ 59 w 182"/>
                <a:gd name="T15" fmla="*/ 27 h 227"/>
                <a:gd name="T16" fmla="*/ 55 w 182"/>
                <a:gd name="T17" fmla="*/ 23 h 227"/>
                <a:gd name="T18" fmla="*/ 47 w 182"/>
                <a:gd name="T19" fmla="*/ 19 h 227"/>
                <a:gd name="T20" fmla="*/ 34 w 182"/>
                <a:gd name="T21" fmla="*/ 19 h 227"/>
                <a:gd name="T22" fmla="*/ 15 w 182"/>
                <a:gd name="T23" fmla="*/ 17 h 227"/>
                <a:gd name="T24" fmla="*/ 15 w 182"/>
                <a:gd name="T25" fmla="*/ 0 h 227"/>
                <a:gd name="T26" fmla="*/ 182 w 182"/>
                <a:gd name="T27" fmla="*/ 12 h 227"/>
                <a:gd name="T28" fmla="*/ 180 w 182"/>
                <a:gd name="T29" fmla="*/ 29 h 227"/>
                <a:gd name="T30" fmla="*/ 161 w 182"/>
                <a:gd name="T31" fmla="*/ 27 h 227"/>
                <a:gd name="T32" fmla="*/ 148 w 182"/>
                <a:gd name="T33" fmla="*/ 27 h 227"/>
                <a:gd name="T34" fmla="*/ 140 w 182"/>
                <a:gd name="T35" fmla="*/ 29 h 227"/>
                <a:gd name="T36" fmla="*/ 136 w 182"/>
                <a:gd name="T37" fmla="*/ 32 h 227"/>
                <a:gd name="T38" fmla="*/ 134 w 182"/>
                <a:gd name="T39" fmla="*/ 40 h 227"/>
                <a:gd name="T40" fmla="*/ 125 w 182"/>
                <a:gd name="T41" fmla="*/ 193 h 227"/>
                <a:gd name="T42" fmla="*/ 125 w 182"/>
                <a:gd name="T43" fmla="*/ 201 h 227"/>
                <a:gd name="T44" fmla="*/ 129 w 182"/>
                <a:gd name="T45" fmla="*/ 205 h 227"/>
                <a:gd name="T46" fmla="*/ 136 w 182"/>
                <a:gd name="T47" fmla="*/ 208 h 227"/>
                <a:gd name="T48" fmla="*/ 150 w 182"/>
                <a:gd name="T49" fmla="*/ 210 h 227"/>
                <a:gd name="T50" fmla="*/ 168 w 182"/>
                <a:gd name="T51" fmla="*/ 210 h 227"/>
                <a:gd name="T52" fmla="*/ 167 w 182"/>
                <a:gd name="T53" fmla="*/ 227 h 227"/>
                <a:gd name="T54" fmla="*/ 0 w 182"/>
                <a:gd name="T55" fmla="*/ 216 h 227"/>
                <a:gd name="T56" fmla="*/ 2 w 182"/>
                <a:gd name="T57" fmla="*/ 199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2" h="227">
                  <a:moveTo>
                    <a:pt x="2" y="199"/>
                  </a:moveTo>
                  <a:lnTo>
                    <a:pt x="21" y="201"/>
                  </a:lnTo>
                  <a:lnTo>
                    <a:pt x="34" y="201"/>
                  </a:lnTo>
                  <a:lnTo>
                    <a:pt x="44" y="199"/>
                  </a:lnTo>
                  <a:lnTo>
                    <a:pt x="47" y="195"/>
                  </a:lnTo>
                  <a:lnTo>
                    <a:pt x="47" y="188"/>
                  </a:lnTo>
                  <a:lnTo>
                    <a:pt x="59" y="34"/>
                  </a:lnTo>
                  <a:lnTo>
                    <a:pt x="59" y="27"/>
                  </a:lnTo>
                  <a:lnTo>
                    <a:pt x="55" y="23"/>
                  </a:lnTo>
                  <a:lnTo>
                    <a:pt x="47" y="19"/>
                  </a:lnTo>
                  <a:lnTo>
                    <a:pt x="34" y="19"/>
                  </a:lnTo>
                  <a:lnTo>
                    <a:pt x="15" y="17"/>
                  </a:lnTo>
                  <a:lnTo>
                    <a:pt x="15" y="0"/>
                  </a:lnTo>
                  <a:lnTo>
                    <a:pt x="182" y="12"/>
                  </a:lnTo>
                  <a:lnTo>
                    <a:pt x="180" y="29"/>
                  </a:lnTo>
                  <a:lnTo>
                    <a:pt x="161" y="27"/>
                  </a:lnTo>
                  <a:lnTo>
                    <a:pt x="148" y="27"/>
                  </a:lnTo>
                  <a:lnTo>
                    <a:pt x="140" y="29"/>
                  </a:lnTo>
                  <a:lnTo>
                    <a:pt x="136" y="32"/>
                  </a:lnTo>
                  <a:lnTo>
                    <a:pt x="134" y="40"/>
                  </a:lnTo>
                  <a:lnTo>
                    <a:pt x="125" y="193"/>
                  </a:lnTo>
                  <a:lnTo>
                    <a:pt x="125" y="201"/>
                  </a:lnTo>
                  <a:lnTo>
                    <a:pt x="129" y="205"/>
                  </a:lnTo>
                  <a:lnTo>
                    <a:pt x="136" y="208"/>
                  </a:lnTo>
                  <a:lnTo>
                    <a:pt x="150" y="210"/>
                  </a:lnTo>
                  <a:lnTo>
                    <a:pt x="168" y="210"/>
                  </a:lnTo>
                  <a:lnTo>
                    <a:pt x="167" y="227"/>
                  </a:lnTo>
                  <a:lnTo>
                    <a:pt x="0" y="216"/>
                  </a:lnTo>
                  <a:lnTo>
                    <a:pt x="2" y="199"/>
                  </a:lnTo>
                  <a:close/>
                </a:path>
              </a:pathLst>
            </a:custGeom>
            <a:solidFill>
              <a:srgbClr val="0019E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7" name="Freeform 74"/>
            <p:cNvSpPr>
              <a:spLocks/>
            </p:cNvSpPr>
            <p:nvPr/>
          </p:nvSpPr>
          <p:spPr bwMode="auto">
            <a:xfrm>
              <a:off x="206375" y="3281363"/>
              <a:ext cx="244475" cy="190500"/>
            </a:xfrm>
            <a:custGeom>
              <a:avLst/>
              <a:gdLst>
                <a:gd name="T0" fmla="*/ 21 w 309"/>
                <a:gd name="T1" fmla="*/ 201 h 241"/>
                <a:gd name="T2" fmla="*/ 44 w 309"/>
                <a:gd name="T3" fmla="*/ 199 h 241"/>
                <a:gd name="T4" fmla="*/ 48 w 309"/>
                <a:gd name="T5" fmla="*/ 188 h 241"/>
                <a:gd name="T6" fmla="*/ 61 w 309"/>
                <a:gd name="T7" fmla="*/ 29 h 241"/>
                <a:gd name="T8" fmla="*/ 52 w 309"/>
                <a:gd name="T9" fmla="*/ 21 h 241"/>
                <a:gd name="T10" fmla="*/ 19 w 309"/>
                <a:gd name="T11" fmla="*/ 17 h 241"/>
                <a:gd name="T12" fmla="*/ 309 w 309"/>
                <a:gd name="T13" fmla="*/ 27 h 241"/>
                <a:gd name="T14" fmla="*/ 282 w 309"/>
                <a:gd name="T15" fmla="*/ 103 h 241"/>
                <a:gd name="T16" fmla="*/ 271 w 309"/>
                <a:gd name="T17" fmla="*/ 72 h 241"/>
                <a:gd name="T18" fmla="*/ 252 w 309"/>
                <a:gd name="T19" fmla="*/ 51 h 241"/>
                <a:gd name="T20" fmla="*/ 224 w 309"/>
                <a:gd name="T21" fmla="*/ 38 h 241"/>
                <a:gd name="T22" fmla="*/ 180 w 309"/>
                <a:gd name="T23" fmla="*/ 31 h 241"/>
                <a:gd name="T24" fmla="*/ 146 w 309"/>
                <a:gd name="T25" fmla="*/ 33 h 241"/>
                <a:gd name="T26" fmla="*/ 139 w 309"/>
                <a:gd name="T27" fmla="*/ 50 h 241"/>
                <a:gd name="T28" fmla="*/ 140 w 309"/>
                <a:gd name="T29" fmla="*/ 108 h 241"/>
                <a:gd name="T30" fmla="*/ 165 w 309"/>
                <a:gd name="T31" fmla="*/ 106 h 241"/>
                <a:gd name="T32" fmla="*/ 184 w 309"/>
                <a:gd name="T33" fmla="*/ 99 h 241"/>
                <a:gd name="T34" fmla="*/ 197 w 309"/>
                <a:gd name="T35" fmla="*/ 87 h 241"/>
                <a:gd name="T36" fmla="*/ 205 w 309"/>
                <a:gd name="T37" fmla="*/ 70 h 241"/>
                <a:gd name="T38" fmla="*/ 220 w 309"/>
                <a:gd name="T39" fmla="*/ 176 h 241"/>
                <a:gd name="T40" fmla="*/ 195 w 309"/>
                <a:gd name="T41" fmla="*/ 165 h 241"/>
                <a:gd name="T42" fmla="*/ 188 w 309"/>
                <a:gd name="T43" fmla="*/ 146 h 241"/>
                <a:gd name="T44" fmla="*/ 171 w 309"/>
                <a:gd name="T45" fmla="*/ 133 h 241"/>
                <a:gd name="T46" fmla="*/ 150 w 309"/>
                <a:gd name="T47" fmla="*/ 125 h 241"/>
                <a:gd name="T48" fmla="*/ 131 w 309"/>
                <a:gd name="T49" fmla="*/ 123 h 241"/>
                <a:gd name="T50" fmla="*/ 125 w 309"/>
                <a:gd name="T51" fmla="*/ 201 h 241"/>
                <a:gd name="T52" fmla="*/ 144 w 309"/>
                <a:gd name="T53" fmla="*/ 210 h 241"/>
                <a:gd name="T54" fmla="*/ 193 w 309"/>
                <a:gd name="T55" fmla="*/ 216 h 241"/>
                <a:gd name="T56" fmla="*/ 227 w 309"/>
                <a:gd name="T57" fmla="*/ 210 h 241"/>
                <a:gd name="T58" fmla="*/ 254 w 309"/>
                <a:gd name="T59" fmla="*/ 197 h 241"/>
                <a:gd name="T60" fmla="*/ 275 w 309"/>
                <a:gd name="T61" fmla="*/ 174 h 241"/>
                <a:gd name="T62" fmla="*/ 305 w 309"/>
                <a:gd name="T63" fmla="*/ 163 h 241"/>
                <a:gd name="T64" fmla="*/ 0 w 309"/>
                <a:gd name="T65" fmla="*/ 216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9" h="241">
                  <a:moveTo>
                    <a:pt x="2" y="199"/>
                  </a:moveTo>
                  <a:lnTo>
                    <a:pt x="21" y="201"/>
                  </a:lnTo>
                  <a:lnTo>
                    <a:pt x="35" y="201"/>
                  </a:lnTo>
                  <a:lnTo>
                    <a:pt x="44" y="199"/>
                  </a:lnTo>
                  <a:lnTo>
                    <a:pt x="48" y="195"/>
                  </a:lnTo>
                  <a:lnTo>
                    <a:pt x="48" y="188"/>
                  </a:lnTo>
                  <a:lnTo>
                    <a:pt x="61" y="36"/>
                  </a:lnTo>
                  <a:lnTo>
                    <a:pt x="61" y="29"/>
                  </a:lnTo>
                  <a:lnTo>
                    <a:pt x="59" y="25"/>
                  </a:lnTo>
                  <a:lnTo>
                    <a:pt x="52" y="21"/>
                  </a:lnTo>
                  <a:lnTo>
                    <a:pt x="38" y="19"/>
                  </a:lnTo>
                  <a:lnTo>
                    <a:pt x="19" y="17"/>
                  </a:lnTo>
                  <a:lnTo>
                    <a:pt x="19" y="0"/>
                  </a:lnTo>
                  <a:lnTo>
                    <a:pt x="309" y="27"/>
                  </a:lnTo>
                  <a:lnTo>
                    <a:pt x="305" y="104"/>
                  </a:lnTo>
                  <a:lnTo>
                    <a:pt x="282" y="103"/>
                  </a:lnTo>
                  <a:lnTo>
                    <a:pt x="277" y="87"/>
                  </a:lnTo>
                  <a:lnTo>
                    <a:pt x="271" y="72"/>
                  </a:lnTo>
                  <a:lnTo>
                    <a:pt x="261" y="61"/>
                  </a:lnTo>
                  <a:lnTo>
                    <a:pt x="252" y="51"/>
                  </a:lnTo>
                  <a:lnTo>
                    <a:pt x="239" y="44"/>
                  </a:lnTo>
                  <a:lnTo>
                    <a:pt x="224" y="38"/>
                  </a:lnTo>
                  <a:lnTo>
                    <a:pt x="203" y="34"/>
                  </a:lnTo>
                  <a:lnTo>
                    <a:pt x="180" y="31"/>
                  </a:lnTo>
                  <a:lnTo>
                    <a:pt x="159" y="31"/>
                  </a:lnTo>
                  <a:lnTo>
                    <a:pt x="146" y="33"/>
                  </a:lnTo>
                  <a:lnTo>
                    <a:pt x="140" y="38"/>
                  </a:lnTo>
                  <a:lnTo>
                    <a:pt x="139" y="50"/>
                  </a:lnTo>
                  <a:lnTo>
                    <a:pt x="133" y="106"/>
                  </a:lnTo>
                  <a:lnTo>
                    <a:pt x="140" y="108"/>
                  </a:lnTo>
                  <a:lnTo>
                    <a:pt x="154" y="108"/>
                  </a:lnTo>
                  <a:lnTo>
                    <a:pt x="165" y="106"/>
                  </a:lnTo>
                  <a:lnTo>
                    <a:pt x="174" y="104"/>
                  </a:lnTo>
                  <a:lnTo>
                    <a:pt x="184" y="99"/>
                  </a:lnTo>
                  <a:lnTo>
                    <a:pt x="190" y="93"/>
                  </a:lnTo>
                  <a:lnTo>
                    <a:pt x="197" y="87"/>
                  </a:lnTo>
                  <a:lnTo>
                    <a:pt x="201" y="80"/>
                  </a:lnTo>
                  <a:lnTo>
                    <a:pt x="205" y="70"/>
                  </a:lnTo>
                  <a:lnTo>
                    <a:pt x="227" y="72"/>
                  </a:lnTo>
                  <a:lnTo>
                    <a:pt x="220" y="176"/>
                  </a:lnTo>
                  <a:lnTo>
                    <a:pt x="195" y="174"/>
                  </a:lnTo>
                  <a:lnTo>
                    <a:pt x="195" y="165"/>
                  </a:lnTo>
                  <a:lnTo>
                    <a:pt x="191" y="156"/>
                  </a:lnTo>
                  <a:lnTo>
                    <a:pt x="188" y="146"/>
                  </a:lnTo>
                  <a:lnTo>
                    <a:pt x="180" y="140"/>
                  </a:lnTo>
                  <a:lnTo>
                    <a:pt x="171" y="133"/>
                  </a:lnTo>
                  <a:lnTo>
                    <a:pt x="161" y="129"/>
                  </a:lnTo>
                  <a:lnTo>
                    <a:pt x="150" y="125"/>
                  </a:lnTo>
                  <a:lnTo>
                    <a:pt x="137" y="123"/>
                  </a:lnTo>
                  <a:lnTo>
                    <a:pt x="131" y="123"/>
                  </a:lnTo>
                  <a:lnTo>
                    <a:pt x="125" y="191"/>
                  </a:lnTo>
                  <a:lnTo>
                    <a:pt x="125" y="201"/>
                  </a:lnTo>
                  <a:lnTo>
                    <a:pt x="131" y="207"/>
                  </a:lnTo>
                  <a:lnTo>
                    <a:pt x="144" y="210"/>
                  </a:lnTo>
                  <a:lnTo>
                    <a:pt x="171" y="214"/>
                  </a:lnTo>
                  <a:lnTo>
                    <a:pt x="193" y="216"/>
                  </a:lnTo>
                  <a:lnTo>
                    <a:pt x="212" y="214"/>
                  </a:lnTo>
                  <a:lnTo>
                    <a:pt x="227" y="210"/>
                  </a:lnTo>
                  <a:lnTo>
                    <a:pt x="243" y="205"/>
                  </a:lnTo>
                  <a:lnTo>
                    <a:pt x="254" y="197"/>
                  </a:lnTo>
                  <a:lnTo>
                    <a:pt x="265" y="186"/>
                  </a:lnTo>
                  <a:lnTo>
                    <a:pt x="275" y="174"/>
                  </a:lnTo>
                  <a:lnTo>
                    <a:pt x="282" y="159"/>
                  </a:lnTo>
                  <a:lnTo>
                    <a:pt x="305" y="163"/>
                  </a:lnTo>
                  <a:lnTo>
                    <a:pt x="292" y="241"/>
                  </a:lnTo>
                  <a:lnTo>
                    <a:pt x="0" y="216"/>
                  </a:lnTo>
                  <a:lnTo>
                    <a:pt x="2" y="199"/>
                  </a:lnTo>
                  <a:close/>
                </a:path>
              </a:pathLst>
            </a:custGeom>
            <a:solidFill>
              <a:srgbClr val="0019E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8" name="Freeform 75"/>
            <p:cNvSpPr>
              <a:spLocks/>
            </p:cNvSpPr>
            <p:nvPr/>
          </p:nvSpPr>
          <p:spPr bwMode="auto">
            <a:xfrm>
              <a:off x="485775" y="3313113"/>
              <a:ext cx="320675" cy="234950"/>
            </a:xfrm>
            <a:custGeom>
              <a:avLst/>
              <a:gdLst>
                <a:gd name="T0" fmla="*/ 6 w 405"/>
                <a:gd name="T1" fmla="*/ 0 h 295"/>
                <a:gd name="T2" fmla="*/ 133 w 405"/>
                <a:gd name="T3" fmla="*/ 38 h 295"/>
                <a:gd name="T4" fmla="*/ 127 w 405"/>
                <a:gd name="T5" fmla="*/ 53 h 295"/>
                <a:gd name="T6" fmla="*/ 118 w 405"/>
                <a:gd name="T7" fmla="*/ 51 h 295"/>
                <a:gd name="T8" fmla="*/ 110 w 405"/>
                <a:gd name="T9" fmla="*/ 49 h 295"/>
                <a:gd name="T10" fmla="*/ 106 w 405"/>
                <a:gd name="T11" fmla="*/ 49 h 295"/>
                <a:gd name="T12" fmla="*/ 102 w 405"/>
                <a:gd name="T13" fmla="*/ 51 h 295"/>
                <a:gd name="T14" fmla="*/ 100 w 405"/>
                <a:gd name="T15" fmla="*/ 53 h 295"/>
                <a:gd name="T16" fmla="*/ 100 w 405"/>
                <a:gd name="T17" fmla="*/ 55 h 295"/>
                <a:gd name="T18" fmla="*/ 100 w 405"/>
                <a:gd name="T19" fmla="*/ 57 h 295"/>
                <a:gd name="T20" fmla="*/ 100 w 405"/>
                <a:gd name="T21" fmla="*/ 61 h 295"/>
                <a:gd name="T22" fmla="*/ 100 w 405"/>
                <a:gd name="T23" fmla="*/ 62 h 295"/>
                <a:gd name="T24" fmla="*/ 118 w 405"/>
                <a:gd name="T25" fmla="*/ 184 h 295"/>
                <a:gd name="T26" fmla="*/ 119 w 405"/>
                <a:gd name="T27" fmla="*/ 184 h 295"/>
                <a:gd name="T28" fmla="*/ 176 w 405"/>
                <a:gd name="T29" fmla="*/ 119 h 295"/>
                <a:gd name="T30" fmla="*/ 170 w 405"/>
                <a:gd name="T31" fmla="*/ 83 h 295"/>
                <a:gd name="T32" fmla="*/ 169 w 405"/>
                <a:gd name="T33" fmla="*/ 74 h 295"/>
                <a:gd name="T34" fmla="*/ 165 w 405"/>
                <a:gd name="T35" fmla="*/ 68 h 295"/>
                <a:gd name="T36" fmla="*/ 157 w 405"/>
                <a:gd name="T37" fmla="*/ 62 h 295"/>
                <a:gd name="T38" fmla="*/ 148 w 405"/>
                <a:gd name="T39" fmla="*/ 59 h 295"/>
                <a:gd name="T40" fmla="*/ 152 w 405"/>
                <a:gd name="T41" fmla="*/ 43 h 295"/>
                <a:gd name="T42" fmla="*/ 274 w 405"/>
                <a:gd name="T43" fmla="*/ 81 h 295"/>
                <a:gd name="T44" fmla="*/ 269 w 405"/>
                <a:gd name="T45" fmla="*/ 96 h 295"/>
                <a:gd name="T46" fmla="*/ 265 w 405"/>
                <a:gd name="T47" fmla="*/ 95 h 295"/>
                <a:gd name="T48" fmla="*/ 254 w 405"/>
                <a:gd name="T49" fmla="*/ 93 h 295"/>
                <a:gd name="T50" fmla="*/ 248 w 405"/>
                <a:gd name="T51" fmla="*/ 93 h 295"/>
                <a:gd name="T52" fmla="*/ 244 w 405"/>
                <a:gd name="T53" fmla="*/ 93 h 295"/>
                <a:gd name="T54" fmla="*/ 242 w 405"/>
                <a:gd name="T55" fmla="*/ 96 h 295"/>
                <a:gd name="T56" fmla="*/ 242 w 405"/>
                <a:gd name="T57" fmla="*/ 98 h 295"/>
                <a:gd name="T58" fmla="*/ 242 w 405"/>
                <a:gd name="T59" fmla="*/ 100 h 295"/>
                <a:gd name="T60" fmla="*/ 242 w 405"/>
                <a:gd name="T61" fmla="*/ 104 h 295"/>
                <a:gd name="T62" fmla="*/ 242 w 405"/>
                <a:gd name="T63" fmla="*/ 106 h 295"/>
                <a:gd name="T64" fmla="*/ 256 w 405"/>
                <a:gd name="T65" fmla="*/ 223 h 295"/>
                <a:gd name="T66" fmla="*/ 257 w 405"/>
                <a:gd name="T67" fmla="*/ 223 h 295"/>
                <a:gd name="T68" fmla="*/ 320 w 405"/>
                <a:gd name="T69" fmla="*/ 148 h 295"/>
                <a:gd name="T70" fmla="*/ 324 w 405"/>
                <a:gd name="T71" fmla="*/ 144 h 295"/>
                <a:gd name="T72" fmla="*/ 326 w 405"/>
                <a:gd name="T73" fmla="*/ 140 h 295"/>
                <a:gd name="T74" fmla="*/ 327 w 405"/>
                <a:gd name="T75" fmla="*/ 136 h 295"/>
                <a:gd name="T76" fmla="*/ 329 w 405"/>
                <a:gd name="T77" fmla="*/ 132 h 295"/>
                <a:gd name="T78" fmla="*/ 329 w 405"/>
                <a:gd name="T79" fmla="*/ 125 h 295"/>
                <a:gd name="T80" fmla="*/ 322 w 405"/>
                <a:gd name="T81" fmla="*/ 117 h 295"/>
                <a:gd name="T82" fmla="*/ 312 w 405"/>
                <a:gd name="T83" fmla="*/ 110 h 295"/>
                <a:gd name="T84" fmla="*/ 297 w 405"/>
                <a:gd name="T85" fmla="*/ 104 h 295"/>
                <a:gd name="T86" fmla="*/ 301 w 405"/>
                <a:gd name="T87" fmla="*/ 89 h 295"/>
                <a:gd name="T88" fmla="*/ 405 w 405"/>
                <a:gd name="T89" fmla="*/ 121 h 295"/>
                <a:gd name="T90" fmla="*/ 399 w 405"/>
                <a:gd name="T91" fmla="*/ 136 h 295"/>
                <a:gd name="T92" fmla="*/ 384 w 405"/>
                <a:gd name="T93" fmla="*/ 134 h 295"/>
                <a:gd name="T94" fmla="*/ 371 w 405"/>
                <a:gd name="T95" fmla="*/ 138 h 295"/>
                <a:gd name="T96" fmla="*/ 360 w 405"/>
                <a:gd name="T97" fmla="*/ 146 h 295"/>
                <a:gd name="T98" fmla="*/ 346 w 405"/>
                <a:gd name="T99" fmla="*/ 157 h 295"/>
                <a:gd name="T100" fmla="*/ 225 w 405"/>
                <a:gd name="T101" fmla="*/ 295 h 295"/>
                <a:gd name="T102" fmla="*/ 197 w 405"/>
                <a:gd name="T103" fmla="*/ 286 h 295"/>
                <a:gd name="T104" fmla="*/ 180 w 405"/>
                <a:gd name="T105" fmla="*/ 151 h 295"/>
                <a:gd name="T106" fmla="*/ 180 w 405"/>
                <a:gd name="T107" fmla="*/ 151 h 295"/>
                <a:gd name="T108" fmla="*/ 89 w 405"/>
                <a:gd name="T109" fmla="*/ 252 h 295"/>
                <a:gd name="T110" fmla="*/ 59 w 405"/>
                <a:gd name="T111" fmla="*/ 244 h 295"/>
                <a:gd name="T112" fmla="*/ 29 w 405"/>
                <a:gd name="T113" fmla="*/ 43 h 295"/>
                <a:gd name="T114" fmla="*/ 25 w 405"/>
                <a:gd name="T115" fmla="*/ 30 h 295"/>
                <a:gd name="T116" fmla="*/ 21 w 405"/>
                <a:gd name="T117" fmla="*/ 23 h 295"/>
                <a:gd name="T118" fmla="*/ 13 w 405"/>
                <a:gd name="T119" fmla="*/ 19 h 295"/>
                <a:gd name="T120" fmla="*/ 0 w 405"/>
                <a:gd name="T121" fmla="*/ 15 h 295"/>
                <a:gd name="T122" fmla="*/ 6 w 405"/>
                <a:gd name="T123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05" h="295">
                  <a:moveTo>
                    <a:pt x="6" y="0"/>
                  </a:moveTo>
                  <a:lnTo>
                    <a:pt x="133" y="38"/>
                  </a:lnTo>
                  <a:lnTo>
                    <a:pt x="127" y="53"/>
                  </a:lnTo>
                  <a:lnTo>
                    <a:pt x="118" y="51"/>
                  </a:lnTo>
                  <a:lnTo>
                    <a:pt x="110" y="49"/>
                  </a:lnTo>
                  <a:lnTo>
                    <a:pt x="106" y="49"/>
                  </a:lnTo>
                  <a:lnTo>
                    <a:pt x="102" y="51"/>
                  </a:lnTo>
                  <a:lnTo>
                    <a:pt x="100" y="53"/>
                  </a:lnTo>
                  <a:lnTo>
                    <a:pt x="100" y="55"/>
                  </a:lnTo>
                  <a:lnTo>
                    <a:pt x="100" y="57"/>
                  </a:lnTo>
                  <a:lnTo>
                    <a:pt x="100" y="61"/>
                  </a:lnTo>
                  <a:lnTo>
                    <a:pt x="100" y="62"/>
                  </a:lnTo>
                  <a:lnTo>
                    <a:pt x="118" y="184"/>
                  </a:lnTo>
                  <a:lnTo>
                    <a:pt x="119" y="184"/>
                  </a:lnTo>
                  <a:lnTo>
                    <a:pt x="176" y="119"/>
                  </a:lnTo>
                  <a:lnTo>
                    <a:pt x="170" y="83"/>
                  </a:lnTo>
                  <a:lnTo>
                    <a:pt x="169" y="74"/>
                  </a:lnTo>
                  <a:lnTo>
                    <a:pt x="165" y="68"/>
                  </a:lnTo>
                  <a:lnTo>
                    <a:pt x="157" y="62"/>
                  </a:lnTo>
                  <a:lnTo>
                    <a:pt x="148" y="59"/>
                  </a:lnTo>
                  <a:lnTo>
                    <a:pt x="152" y="43"/>
                  </a:lnTo>
                  <a:lnTo>
                    <a:pt x="274" y="81"/>
                  </a:lnTo>
                  <a:lnTo>
                    <a:pt x="269" y="96"/>
                  </a:lnTo>
                  <a:lnTo>
                    <a:pt x="265" y="95"/>
                  </a:lnTo>
                  <a:lnTo>
                    <a:pt x="254" y="93"/>
                  </a:lnTo>
                  <a:lnTo>
                    <a:pt x="248" y="93"/>
                  </a:lnTo>
                  <a:lnTo>
                    <a:pt x="244" y="93"/>
                  </a:lnTo>
                  <a:lnTo>
                    <a:pt x="242" y="96"/>
                  </a:lnTo>
                  <a:lnTo>
                    <a:pt x="242" y="98"/>
                  </a:lnTo>
                  <a:lnTo>
                    <a:pt x="242" y="100"/>
                  </a:lnTo>
                  <a:lnTo>
                    <a:pt x="242" y="104"/>
                  </a:lnTo>
                  <a:lnTo>
                    <a:pt x="242" y="106"/>
                  </a:lnTo>
                  <a:lnTo>
                    <a:pt x="256" y="223"/>
                  </a:lnTo>
                  <a:lnTo>
                    <a:pt x="257" y="223"/>
                  </a:lnTo>
                  <a:lnTo>
                    <a:pt x="320" y="148"/>
                  </a:lnTo>
                  <a:lnTo>
                    <a:pt x="324" y="144"/>
                  </a:lnTo>
                  <a:lnTo>
                    <a:pt x="326" y="140"/>
                  </a:lnTo>
                  <a:lnTo>
                    <a:pt x="327" y="136"/>
                  </a:lnTo>
                  <a:lnTo>
                    <a:pt x="329" y="132"/>
                  </a:lnTo>
                  <a:lnTo>
                    <a:pt x="329" y="125"/>
                  </a:lnTo>
                  <a:lnTo>
                    <a:pt x="322" y="117"/>
                  </a:lnTo>
                  <a:lnTo>
                    <a:pt x="312" y="110"/>
                  </a:lnTo>
                  <a:lnTo>
                    <a:pt x="297" y="104"/>
                  </a:lnTo>
                  <a:lnTo>
                    <a:pt x="301" y="89"/>
                  </a:lnTo>
                  <a:lnTo>
                    <a:pt x="405" y="121"/>
                  </a:lnTo>
                  <a:lnTo>
                    <a:pt x="399" y="136"/>
                  </a:lnTo>
                  <a:lnTo>
                    <a:pt x="384" y="134"/>
                  </a:lnTo>
                  <a:lnTo>
                    <a:pt x="371" y="138"/>
                  </a:lnTo>
                  <a:lnTo>
                    <a:pt x="360" y="146"/>
                  </a:lnTo>
                  <a:lnTo>
                    <a:pt x="346" y="157"/>
                  </a:lnTo>
                  <a:lnTo>
                    <a:pt x="225" y="295"/>
                  </a:lnTo>
                  <a:lnTo>
                    <a:pt x="197" y="286"/>
                  </a:lnTo>
                  <a:lnTo>
                    <a:pt x="180" y="151"/>
                  </a:lnTo>
                  <a:lnTo>
                    <a:pt x="180" y="151"/>
                  </a:lnTo>
                  <a:lnTo>
                    <a:pt x="89" y="252"/>
                  </a:lnTo>
                  <a:lnTo>
                    <a:pt x="59" y="244"/>
                  </a:lnTo>
                  <a:lnTo>
                    <a:pt x="29" y="43"/>
                  </a:lnTo>
                  <a:lnTo>
                    <a:pt x="25" y="30"/>
                  </a:lnTo>
                  <a:lnTo>
                    <a:pt x="21" y="23"/>
                  </a:lnTo>
                  <a:lnTo>
                    <a:pt x="13" y="19"/>
                  </a:lnTo>
                  <a:lnTo>
                    <a:pt x="0" y="15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19E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Freeform 76"/>
            <p:cNvSpPr>
              <a:spLocks/>
            </p:cNvSpPr>
            <p:nvPr/>
          </p:nvSpPr>
          <p:spPr bwMode="auto">
            <a:xfrm>
              <a:off x="-849313" y="3408363"/>
              <a:ext cx="307975" cy="239712"/>
            </a:xfrm>
            <a:custGeom>
              <a:avLst/>
              <a:gdLst>
                <a:gd name="T0" fmla="*/ 104 w 388"/>
                <a:gd name="T1" fmla="*/ 278 h 301"/>
                <a:gd name="T2" fmla="*/ 123 w 388"/>
                <a:gd name="T3" fmla="*/ 265 h 301"/>
                <a:gd name="T4" fmla="*/ 121 w 388"/>
                <a:gd name="T5" fmla="*/ 254 h 301"/>
                <a:gd name="T6" fmla="*/ 51 w 388"/>
                <a:gd name="T7" fmla="*/ 110 h 301"/>
                <a:gd name="T8" fmla="*/ 38 w 388"/>
                <a:gd name="T9" fmla="*/ 108 h 301"/>
                <a:gd name="T10" fmla="*/ 8 w 388"/>
                <a:gd name="T11" fmla="*/ 123 h 301"/>
                <a:gd name="T12" fmla="*/ 176 w 388"/>
                <a:gd name="T13" fmla="*/ 23 h 301"/>
                <a:gd name="T14" fmla="*/ 225 w 388"/>
                <a:gd name="T15" fmla="*/ 4 h 301"/>
                <a:gd name="T16" fmla="*/ 261 w 388"/>
                <a:gd name="T17" fmla="*/ 0 h 301"/>
                <a:gd name="T18" fmla="*/ 284 w 388"/>
                <a:gd name="T19" fmla="*/ 8 h 301"/>
                <a:gd name="T20" fmla="*/ 299 w 388"/>
                <a:gd name="T21" fmla="*/ 23 h 301"/>
                <a:gd name="T22" fmla="*/ 301 w 388"/>
                <a:gd name="T23" fmla="*/ 46 h 301"/>
                <a:gd name="T24" fmla="*/ 291 w 388"/>
                <a:gd name="T25" fmla="*/ 68 h 301"/>
                <a:gd name="T26" fmla="*/ 269 w 388"/>
                <a:gd name="T27" fmla="*/ 91 h 301"/>
                <a:gd name="T28" fmla="*/ 238 w 388"/>
                <a:gd name="T29" fmla="*/ 112 h 301"/>
                <a:gd name="T30" fmla="*/ 253 w 388"/>
                <a:gd name="T31" fmla="*/ 108 h 301"/>
                <a:gd name="T32" fmla="*/ 280 w 388"/>
                <a:gd name="T33" fmla="*/ 106 h 301"/>
                <a:gd name="T34" fmla="*/ 301 w 388"/>
                <a:gd name="T35" fmla="*/ 112 h 301"/>
                <a:gd name="T36" fmla="*/ 320 w 388"/>
                <a:gd name="T37" fmla="*/ 125 h 301"/>
                <a:gd name="T38" fmla="*/ 338 w 388"/>
                <a:gd name="T39" fmla="*/ 144 h 301"/>
                <a:gd name="T40" fmla="*/ 352 w 388"/>
                <a:gd name="T41" fmla="*/ 152 h 301"/>
                <a:gd name="T42" fmla="*/ 363 w 388"/>
                <a:gd name="T43" fmla="*/ 146 h 301"/>
                <a:gd name="T44" fmla="*/ 367 w 388"/>
                <a:gd name="T45" fmla="*/ 129 h 301"/>
                <a:gd name="T46" fmla="*/ 382 w 388"/>
                <a:gd name="T47" fmla="*/ 106 h 301"/>
                <a:gd name="T48" fmla="*/ 388 w 388"/>
                <a:gd name="T49" fmla="*/ 131 h 301"/>
                <a:gd name="T50" fmla="*/ 382 w 388"/>
                <a:gd name="T51" fmla="*/ 152 h 301"/>
                <a:gd name="T52" fmla="*/ 365 w 388"/>
                <a:gd name="T53" fmla="*/ 170 h 301"/>
                <a:gd name="T54" fmla="*/ 340 w 388"/>
                <a:gd name="T55" fmla="*/ 186 h 301"/>
                <a:gd name="T56" fmla="*/ 316 w 388"/>
                <a:gd name="T57" fmla="*/ 195 h 301"/>
                <a:gd name="T58" fmla="*/ 291 w 388"/>
                <a:gd name="T59" fmla="*/ 197 h 301"/>
                <a:gd name="T60" fmla="*/ 270 w 388"/>
                <a:gd name="T61" fmla="*/ 191 h 301"/>
                <a:gd name="T62" fmla="*/ 255 w 388"/>
                <a:gd name="T63" fmla="*/ 172 h 301"/>
                <a:gd name="T64" fmla="*/ 240 w 388"/>
                <a:gd name="T65" fmla="*/ 148 h 301"/>
                <a:gd name="T66" fmla="*/ 223 w 388"/>
                <a:gd name="T67" fmla="*/ 135 h 301"/>
                <a:gd name="T68" fmla="*/ 204 w 388"/>
                <a:gd name="T69" fmla="*/ 135 h 301"/>
                <a:gd name="T70" fmla="*/ 178 w 388"/>
                <a:gd name="T71" fmla="*/ 144 h 301"/>
                <a:gd name="T72" fmla="*/ 191 w 388"/>
                <a:gd name="T73" fmla="*/ 220 h 301"/>
                <a:gd name="T74" fmla="*/ 199 w 388"/>
                <a:gd name="T75" fmla="*/ 229 h 301"/>
                <a:gd name="T76" fmla="*/ 219 w 388"/>
                <a:gd name="T77" fmla="*/ 222 h 301"/>
                <a:gd name="T78" fmla="*/ 246 w 388"/>
                <a:gd name="T79" fmla="*/ 227 h 301"/>
                <a:gd name="T80" fmla="*/ 87 w 388"/>
                <a:gd name="T81" fmla="*/ 288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8" h="301">
                  <a:moveTo>
                    <a:pt x="87" y="288"/>
                  </a:moveTo>
                  <a:lnTo>
                    <a:pt x="104" y="278"/>
                  </a:lnTo>
                  <a:lnTo>
                    <a:pt x="115" y="273"/>
                  </a:lnTo>
                  <a:lnTo>
                    <a:pt x="123" y="265"/>
                  </a:lnTo>
                  <a:lnTo>
                    <a:pt x="123" y="259"/>
                  </a:lnTo>
                  <a:lnTo>
                    <a:pt x="121" y="254"/>
                  </a:lnTo>
                  <a:lnTo>
                    <a:pt x="55" y="116"/>
                  </a:lnTo>
                  <a:lnTo>
                    <a:pt x="51" y="110"/>
                  </a:lnTo>
                  <a:lnTo>
                    <a:pt x="45" y="108"/>
                  </a:lnTo>
                  <a:lnTo>
                    <a:pt x="38" y="108"/>
                  </a:lnTo>
                  <a:lnTo>
                    <a:pt x="25" y="114"/>
                  </a:lnTo>
                  <a:lnTo>
                    <a:pt x="8" y="123"/>
                  </a:lnTo>
                  <a:lnTo>
                    <a:pt x="0" y="108"/>
                  </a:lnTo>
                  <a:lnTo>
                    <a:pt x="176" y="23"/>
                  </a:lnTo>
                  <a:lnTo>
                    <a:pt x="202" y="12"/>
                  </a:lnTo>
                  <a:lnTo>
                    <a:pt x="225" y="4"/>
                  </a:lnTo>
                  <a:lnTo>
                    <a:pt x="244" y="0"/>
                  </a:lnTo>
                  <a:lnTo>
                    <a:pt x="261" y="0"/>
                  </a:lnTo>
                  <a:lnTo>
                    <a:pt x="274" y="2"/>
                  </a:lnTo>
                  <a:lnTo>
                    <a:pt x="284" y="8"/>
                  </a:lnTo>
                  <a:lnTo>
                    <a:pt x="293" y="13"/>
                  </a:lnTo>
                  <a:lnTo>
                    <a:pt x="299" y="23"/>
                  </a:lnTo>
                  <a:lnTo>
                    <a:pt x="303" y="34"/>
                  </a:lnTo>
                  <a:lnTo>
                    <a:pt x="301" y="46"/>
                  </a:lnTo>
                  <a:lnTo>
                    <a:pt x="297" y="57"/>
                  </a:lnTo>
                  <a:lnTo>
                    <a:pt x="291" y="68"/>
                  </a:lnTo>
                  <a:lnTo>
                    <a:pt x="282" y="80"/>
                  </a:lnTo>
                  <a:lnTo>
                    <a:pt x="269" y="91"/>
                  </a:lnTo>
                  <a:lnTo>
                    <a:pt x="255" y="102"/>
                  </a:lnTo>
                  <a:lnTo>
                    <a:pt x="238" y="112"/>
                  </a:lnTo>
                  <a:lnTo>
                    <a:pt x="238" y="112"/>
                  </a:lnTo>
                  <a:lnTo>
                    <a:pt x="253" y="108"/>
                  </a:lnTo>
                  <a:lnTo>
                    <a:pt x="267" y="106"/>
                  </a:lnTo>
                  <a:lnTo>
                    <a:pt x="280" y="106"/>
                  </a:lnTo>
                  <a:lnTo>
                    <a:pt x="289" y="108"/>
                  </a:lnTo>
                  <a:lnTo>
                    <a:pt x="301" y="112"/>
                  </a:lnTo>
                  <a:lnTo>
                    <a:pt x="310" y="118"/>
                  </a:lnTo>
                  <a:lnTo>
                    <a:pt x="320" y="125"/>
                  </a:lnTo>
                  <a:lnTo>
                    <a:pt x="329" y="135"/>
                  </a:lnTo>
                  <a:lnTo>
                    <a:pt x="338" y="144"/>
                  </a:lnTo>
                  <a:lnTo>
                    <a:pt x="346" y="150"/>
                  </a:lnTo>
                  <a:lnTo>
                    <a:pt x="352" y="152"/>
                  </a:lnTo>
                  <a:lnTo>
                    <a:pt x="357" y="150"/>
                  </a:lnTo>
                  <a:lnTo>
                    <a:pt x="363" y="146"/>
                  </a:lnTo>
                  <a:lnTo>
                    <a:pt x="367" y="138"/>
                  </a:lnTo>
                  <a:lnTo>
                    <a:pt x="367" y="129"/>
                  </a:lnTo>
                  <a:lnTo>
                    <a:pt x="363" y="116"/>
                  </a:lnTo>
                  <a:lnTo>
                    <a:pt x="382" y="106"/>
                  </a:lnTo>
                  <a:lnTo>
                    <a:pt x="386" y="119"/>
                  </a:lnTo>
                  <a:lnTo>
                    <a:pt x="388" y="131"/>
                  </a:lnTo>
                  <a:lnTo>
                    <a:pt x="386" y="142"/>
                  </a:lnTo>
                  <a:lnTo>
                    <a:pt x="382" y="152"/>
                  </a:lnTo>
                  <a:lnTo>
                    <a:pt x="374" y="163"/>
                  </a:lnTo>
                  <a:lnTo>
                    <a:pt x="365" y="170"/>
                  </a:lnTo>
                  <a:lnTo>
                    <a:pt x="354" y="178"/>
                  </a:lnTo>
                  <a:lnTo>
                    <a:pt x="340" y="186"/>
                  </a:lnTo>
                  <a:lnTo>
                    <a:pt x="327" y="191"/>
                  </a:lnTo>
                  <a:lnTo>
                    <a:pt x="316" y="195"/>
                  </a:lnTo>
                  <a:lnTo>
                    <a:pt x="303" y="197"/>
                  </a:lnTo>
                  <a:lnTo>
                    <a:pt x="291" y="197"/>
                  </a:lnTo>
                  <a:lnTo>
                    <a:pt x="280" y="195"/>
                  </a:lnTo>
                  <a:lnTo>
                    <a:pt x="270" y="191"/>
                  </a:lnTo>
                  <a:lnTo>
                    <a:pt x="263" y="184"/>
                  </a:lnTo>
                  <a:lnTo>
                    <a:pt x="255" y="172"/>
                  </a:lnTo>
                  <a:lnTo>
                    <a:pt x="248" y="157"/>
                  </a:lnTo>
                  <a:lnTo>
                    <a:pt x="240" y="148"/>
                  </a:lnTo>
                  <a:lnTo>
                    <a:pt x="233" y="140"/>
                  </a:lnTo>
                  <a:lnTo>
                    <a:pt x="223" y="135"/>
                  </a:lnTo>
                  <a:lnTo>
                    <a:pt x="214" y="133"/>
                  </a:lnTo>
                  <a:lnTo>
                    <a:pt x="204" y="135"/>
                  </a:lnTo>
                  <a:lnTo>
                    <a:pt x="191" y="138"/>
                  </a:lnTo>
                  <a:lnTo>
                    <a:pt x="178" y="144"/>
                  </a:lnTo>
                  <a:lnTo>
                    <a:pt x="159" y="155"/>
                  </a:lnTo>
                  <a:lnTo>
                    <a:pt x="191" y="220"/>
                  </a:lnTo>
                  <a:lnTo>
                    <a:pt x="195" y="227"/>
                  </a:lnTo>
                  <a:lnTo>
                    <a:pt x="199" y="229"/>
                  </a:lnTo>
                  <a:lnTo>
                    <a:pt x="206" y="227"/>
                  </a:lnTo>
                  <a:lnTo>
                    <a:pt x="219" y="222"/>
                  </a:lnTo>
                  <a:lnTo>
                    <a:pt x="240" y="212"/>
                  </a:lnTo>
                  <a:lnTo>
                    <a:pt x="246" y="227"/>
                  </a:lnTo>
                  <a:lnTo>
                    <a:pt x="95" y="301"/>
                  </a:lnTo>
                  <a:lnTo>
                    <a:pt x="87" y="288"/>
                  </a:lnTo>
                  <a:close/>
                </a:path>
              </a:pathLst>
            </a:custGeom>
            <a:solidFill>
              <a:srgbClr val="001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0" name="Freeform 77"/>
            <p:cNvSpPr>
              <a:spLocks/>
            </p:cNvSpPr>
            <p:nvPr/>
          </p:nvSpPr>
          <p:spPr bwMode="auto">
            <a:xfrm>
              <a:off x="-752475" y="3438525"/>
              <a:ext cx="84138" cy="80962"/>
            </a:xfrm>
            <a:custGeom>
              <a:avLst/>
              <a:gdLst>
                <a:gd name="T0" fmla="*/ 30 w 106"/>
                <a:gd name="T1" fmla="*/ 102 h 102"/>
                <a:gd name="T2" fmla="*/ 45 w 106"/>
                <a:gd name="T3" fmla="*/ 95 h 102"/>
                <a:gd name="T4" fmla="*/ 62 w 106"/>
                <a:gd name="T5" fmla="*/ 87 h 102"/>
                <a:gd name="T6" fmla="*/ 76 w 106"/>
                <a:gd name="T7" fmla="*/ 78 h 102"/>
                <a:gd name="T8" fmla="*/ 87 w 106"/>
                <a:gd name="T9" fmla="*/ 70 h 102"/>
                <a:gd name="T10" fmla="*/ 96 w 106"/>
                <a:gd name="T11" fmla="*/ 61 h 102"/>
                <a:gd name="T12" fmla="*/ 102 w 106"/>
                <a:gd name="T13" fmla="*/ 51 h 102"/>
                <a:gd name="T14" fmla="*/ 106 w 106"/>
                <a:gd name="T15" fmla="*/ 42 h 102"/>
                <a:gd name="T16" fmla="*/ 106 w 106"/>
                <a:gd name="T17" fmla="*/ 30 h 102"/>
                <a:gd name="T18" fmla="*/ 102 w 106"/>
                <a:gd name="T19" fmla="*/ 19 h 102"/>
                <a:gd name="T20" fmla="*/ 96 w 106"/>
                <a:gd name="T21" fmla="*/ 11 h 102"/>
                <a:gd name="T22" fmla="*/ 91 w 106"/>
                <a:gd name="T23" fmla="*/ 6 h 102"/>
                <a:gd name="T24" fmla="*/ 83 w 106"/>
                <a:gd name="T25" fmla="*/ 2 h 102"/>
                <a:gd name="T26" fmla="*/ 76 w 106"/>
                <a:gd name="T27" fmla="*/ 0 h 102"/>
                <a:gd name="T28" fmla="*/ 66 w 106"/>
                <a:gd name="T29" fmla="*/ 2 h 102"/>
                <a:gd name="T30" fmla="*/ 55 w 106"/>
                <a:gd name="T31" fmla="*/ 4 h 102"/>
                <a:gd name="T32" fmla="*/ 44 w 106"/>
                <a:gd name="T33" fmla="*/ 8 h 102"/>
                <a:gd name="T34" fmla="*/ 32 w 106"/>
                <a:gd name="T35" fmla="*/ 13 h 102"/>
                <a:gd name="T36" fmla="*/ 13 w 106"/>
                <a:gd name="T37" fmla="*/ 23 h 102"/>
                <a:gd name="T38" fmla="*/ 2 w 106"/>
                <a:gd name="T39" fmla="*/ 30 h 102"/>
                <a:gd name="T40" fmla="*/ 0 w 106"/>
                <a:gd name="T41" fmla="*/ 38 h 102"/>
                <a:gd name="T42" fmla="*/ 4 w 106"/>
                <a:gd name="T43" fmla="*/ 49 h 102"/>
                <a:gd name="T44" fmla="*/ 30 w 106"/>
                <a:gd name="T4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102">
                  <a:moveTo>
                    <a:pt x="30" y="102"/>
                  </a:moveTo>
                  <a:lnTo>
                    <a:pt x="45" y="95"/>
                  </a:lnTo>
                  <a:lnTo>
                    <a:pt x="62" y="87"/>
                  </a:lnTo>
                  <a:lnTo>
                    <a:pt x="76" y="78"/>
                  </a:lnTo>
                  <a:lnTo>
                    <a:pt x="87" y="70"/>
                  </a:lnTo>
                  <a:lnTo>
                    <a:pt x="96" y="61"/>
                  </a:lnTo>
                  <a:lnTo>
                    <a:pt x="102" y="51"/>
                  </a:lnTo>
                  <a:lnTo>
                    <a:pt x="106" y="42"/>
                  </a:lnTo>
                  <a:lnTo>
                    <a:pt x="106" y="30"/>
                  </a:lnTo>
                  <a:lnTo>
                    <a:pt x="102" y="19"/>
                  </a:lnTo>
                  <a:lnTo>
                    <a:pt x="96" y="11"/>
                  </a:lnTo>
                  <a:lnTo>
                    <a:pt x="91" y="6"/>
                  </a:lnTo>
                  <a:lnTo>
                    <a:pt x="83" y="2"/>
                  </a:lnTo>
                  <a:lnTo>
                    <a:pt x="76" y="0"/>
                  </a:lnTo>
                  <a:lnTo>
                    <a:pt x="66" y="2"/>
                  </a:lnTo>
                  <a:lnTo>
                    <a:pt x="55" y="4"/>
                  </a:lnTo>
                  <a:lnTo>
                    <a:pt x="44" y="8"/>
                  </a:lnTo>
                  <a:lnTo>
                    <a:pt x="32" y="13"/>
                  </a:lnTo>
                  <a:lnTo>
                    <a:pt x="13" y="23"/>
                  </a:lnTo>
                  <a:lnTo>
                    <a:pt x="2" y="30"/>
                  </a:lnTo>
                  <a:lnTo>
                    <a:pt x="0" y="38"/>
                  </a:lnTo>
                  <a:lnTo>
                    <a:pt x="4" y="49"/>
                  </a:lnTo>
                  <a:lnTo>
                    <a:pt x="30" y="102"/>
                  </a:lnTo>
                  <a:close/>
                </a:path>
              </a:pathLst>
            </a:custGeom>
            <a:solidFill>
              <a:srgbClr val="0019E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1" name="Freeform 78"/>
            <p:cNvSpPr>
              <a:spLocks/>
            </p:cNvSpPr>
            <p:nvPr/>
          </p:nvSpPr>
          <p:spPr bwMode="auto">
            <a:xfrm>
              <a:off x="-555625" y="3313113"/>
              <a:ext cx="268288" cy="223837"/>
            </a:xfrm>
            <a:custGeom>
              <a:avLst/>
              <a:gdLst>
                <a:gd name="T0" fmla="*/ 53 w 338"/>
                <a:gd name="T1" fmla="*/ 269 h 284"/>
                <a:gd name="T2" fmla="*/ 70 w 338"/>
                <a:gd name="T3" fmla="*/ 263 h 284"/>
                <a:gd name="T4" fmla="*/ 83 w 338"/>
                <a:gd name="T5" fmla="*/ 259 h 284"/>
                <a:gd name="T6" fmla="*/ 91 w 338"/>
                <a:gd name="T7" fmla="*/ 256 h 284"/>
                <a:gd name="T8" fmla="*/ 92 w 338"/>
                <a:gd name="T9" fmla="*/ 250 h 284"/>
                <a:gd name="T10" fmla="*/ 91 w 338"/>
                <a:gd name="T11" fmla="*/ 242 h 284"/>
                <a:gd name="T12" fmla="*/ 51 w 338"/>
                <a:gd name="T13" fmla="*/ 95 h 284"/>
                <a:gd name="T14" fmla="*/ 49 w 338"/>
                <a:gd name="T15" fmla="*/ 87 h 284"/>
                <a:gd name="T16" fmla="*/ 45 w 338"/>
                <a:gd name="T17" fmla="*/ 83 h 284"/>
                <a:gd name="T18" fmla="*/ 36 w 338"/>
                <a:gd name="T19" fmla="*/ 83 h 284"/>
                <a:gd name="T20" fmla="*/ 22 w 338"/>
                <a:gd name="T21" fmla="*/ 87 h 284"/>
                <a:gd name="T22" fmla="*/ 4 w 338"/>
                <a:gd name="T23" fmla="*/ 91 h 284"/>
                <a:gd name="T24" fmla="*/ 0 w 338"/>
                <a:gd name="T25" fmla="*/ 76 h 284"/>
                <a:gd name="T26" fmla="*/ 280 w 338"/>
                <a:gd name="T27" fmla="*/ 0 h 284"/>
                <a:gd name="T28" fmla="*/ 302 w 338"/>
                <a:gd name="T29" fmla="*/ 74 h 284"/>
                <a:gd name="T30" fmla="*/ 282 w 338"/>
                <a:gd name="T31" fmla="*/ 80 h 284"/>
                <a:gd name="T32" fmla="*/ 270 w 338"/>
                <a:gd name="T33" fmla="*/ 66 h 284"/>
                <a:gd name="T34" fmla="*/ 261 w 338"/>
                <a:gd name="T35" fmla="*/ 57 h 284"/>
                <a:gd name="T36" fmla="*/ 248 w 338"/>
                <a:gd name="T37" fmla="*/ 49 h 284"/>
                <a:gd name="T38" fmla="*/ 236 w 338"/>
                <a:gd name="T39" fmla="*/ 44 h 284"/>
                <a:gd name="T40" fmla="*/ 221 w 338"/>
                <a:gd name="T41" fmla="*/ 42 h 284"/>
                <a:gd name="T42" fmla="*/ 204 w 338"/>
                <a:gd name="T43" fmla="*/ 42 h 284"/>
                <a:gd name="T44" fmla="*/ 183 w 338"/>
                <a:gd name="T45" fmla="*/ 44 h 284"/>
                <a:gd name="T46" fmla="*/ 161 w 338"/>
                <a:gd name="T47" fmla="*/ 49 h 284"/>
                <a:gd name="T48" fmla="*/ 142 w 338"/>
                <a:gd name="T49" fmla="*/ 55 h 284"/>
                <a:gd name="T50" fmla="*/ 130 w 338"/>
                <a:gd name="T51" fmla="*/ 61 h 284"/>
                <a:gd name="T52" fmla="*/ 126 w 338"/>
                <a:gd name="T53" fmla="*/ 70 h 284"/>
                <a:gd name="T54" fmla="*/ 126 w 338"/>
                <a:gd name="T55" fmla="*/ 80 h 284"/>
                <a:gd name="T56" fmla="*/ 142 w 338"/>
                <a:gd name="T57" fmla="*/ 136 h 284"/>
                <a:gd name="T58" fmla="*/ 149 w 338"/>
                <a:gd name="T59" fmla="*/ 134 h 284"/>
                <a:gd name="T60" fmla="*/ 172 w 338"/>
                <a:gd name="T61" fmla="*/ 125 h 284"/>
                <a:gd name="T62" fmla="*/ 187 w 338"/>
                <a:gd name="T63" fmla="*/ 112 h 284"/>
                <a:gd name="T64" fmla="*/ 196 w 338"/>
                <a:gd name="T65" fmla="*/ 95 h 284"/>
                <a:gd name="T66" fmla="*/ 196 w 338"/>
                <a:gd name="T67" fmla="*/ 76 h 284"/>
                <a:gd name="T68" fmla="*/ 219 w 338"/>
                <a:gd name="T69" fmla="*/ 70 h 284"/>
                <a:gd name="T70" fmla="*/ 248 w 338"/>
                <a:gd name="T71" fmla="*/ 170 h 284"/>
                <a:gd name="T72" fmla="*/ 225 w 338"/>
                <a:gd name="T73" fmla="*/ 178 h 284"/>
                <a:gd name="T74" fmla="*/ 221 w 338"/>
                <a:gd name="T75" fmla="*/ 168 h 284"/>
                <a:gd name="T76" fmla="*/ 213 w 338"/>
                <a:gd name="T77" fmla="*/ 161 h 284"/>
                <a:gd name="T78" fmla="*/ 206 w 338"/>
                <a:gd name="T79" fmla="*/ 155 h 284"/>
                <a:gd name="T80" fmla="*/ 198 w 338"/>
                <a:gd name="T81" fmla="*/ 150 h 284"/>
                <a:gd name="T82" fmla="*/ 187 w 338"/>
                <a:gd name="T83" fmla="*/ 148 h 284"/>
                <a:gd name="T84" fmla="*/ 176 w 338"/>
                <a:gd name="T85" fmla="*/ 146 h 284"/>
                <a:gd name="T86" fmla="*/ 164 w 338"/>
                <a:gd name="T87" fmla="*/ 148 h 284"/>
                <a:gd name="T88" fmla="*/ 151 w 338"/>
                <a:gd name="T89" fmla="*/ 150 h 284"/>
                <a:gd name="T90" fmla="*/ 145 w 338"/>
                <a:gd name="T91" fmla="*/ 151 h 284"/>
                <a:gd name="T92" fmla="*/ 164 w 338"/>
                <a:gd name="T93" fmla="*/ 218 h 284"/>
                <a:gd name="T94" fmla="*/ 168 w 338"/>
                <a:gd name="T95" fmla="*/ 227 h 284"/>
                <a:gd name="T96" fmla="*/ 176 w 338"/>
                <a:gd name="T97" fmla="*/ 231 h 284"/>
                <a:gd name="T98" fmla="*/ 189 w 338"/>
                <a:gd name="T99" fmla="*/ 229 h 284"/>
                <a:gd name="T100" fmla="*/ 215 w 338"/>
                <a:gd name="T101" fmla="*/ 223 h 284"/>
                <a:gd name="T102" fmla="*/ 236 w 338"/>
                <a:gd name="T103" fmla="*/ 216 h 284"/>
                <a:gd name="T104" fmla="*/ 253 w 338"/>
                <a:gd name="T105" fmla="*/ 208 h 284"/>
                <a:gd name="T106" fmla="*/ 268 w 338"/>
                <a:gd name="T107" fmla="*/ 199 h 284"/>
                <a:gd name="T108" fmla="*/ 278 w 338"/>
                <a:gd name="T109" fmla="*/ 189 h 284"/>
                <a:gd name="T110" fmla="*/ 287 w 338"/>
                <a:gd name="T111" fmla="*/ 178 h 284"/>
                <a:gd name="T112" fmla="*/ 293 w 338"/>
                <a:gd name="T113" fmla="*/ 165 h 284"/>
                <a:gd name="T114" fmla="*/ 299 w 338"/>
                <a:gd name="T115" fmla="*/ 150 h 284"/>
                <a:gd name="T116" fmla="*/ 300 w 338"/>
                <a:gd name="T117" fmla="*/ 133 h 284"/>
                <a:gd name="T118" fmla="*/ 321 w 338"/>
                <a:gd name="T119" fmla="*/ 129 h 284"/>
                <a:gd name="T120" fmla="*/ 338 w 338"/>
                <a:gd name="T121" fmla="*/ 206 h 284"/>
                <a:gd name="T122" fmla="*/ 56 w 338"/>
                <a:gd name="T123" fmla="*/ 284 h 284"/>
                <a:gd name="T124" fmla="*/ 53 w 338"/>
                <a:gd name="T125" fmla="*/ 269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8" h="284">
                  <a:moveTo>
                    <a:pt x="53" y="269"/>
                  </a:moveTo>
                  <a:lnTo>
                    <a:pt x="70" y="263"/>
                  </a:lnTo>
                  <a:lnTo>
                    <a:pt x="83" y="259"/>
                  </a:lnTo>
                  <a:lnTo>
                    <a:pt x="91" y="256"/>
                  </a:lnTo>
                  <a:lnTo>
                    <a:pt x="92" y="250"/>
                  </a:lnTo>
                  <a:lnTo>
                    <a:pt x="91" y="242"/>
                  </a:lnTo>
                  <a:lnTo>
                    <a:pt x="51" y="95"/>
                  </a:lnTo>
                  <a:lnTo>
                    <a:pt x="49" y="87"/>
                  </a:lnTo>
                  <a:lnTo>
                    <a:pt x="45" y="83"/>
                  </a:lnTo>
                  <a:lnTo>
                    <a:pt x="36" y="83"/>
                  </a:lnTo>
                  <a:lnTo>
                    <a:pt x="22" y="87"/>
                  </a:lnTo>
                  <a:lnTo>
                    <a:pt x="4" y="91"/>
                  </a:lnTo>
                  <a:lnTo>
                    <a:pt x="0" y="76"/>
                  </a:lnTo>
                  <a:lnTo>
                    <a:pt x="280" y="0"/>
                  </a:lnTo>
                  <a:lnTo>
                    <a:pt x="302" y="74"/>
                  </a:lnTo>
                  <a:lnTo>
                    <a:pt x="282" y="80"/>
                  </a:lnTo>
                  <a:lnTo>
                    <a:pt x="270" y="66"/>
                  </a:lnTo>
                  <a:lnTo>
                    <a:pt x="261" y="57"/>
                  </a:lnTo>
                  <a:lnTo>
                    <a:pt x="248" y="49"/>
                  </a:lnTo>
                  <a:lnTo>
                    <a:pt x="236" y="44"/>
                  </a:lnTo>
                  <a:lnTo>
                    <a:pt x="221" y="42"/>
                  </a:lnTo>
                  <a:lnTo>
                    <a:pt x="204" y="42"/>
                  </a:lnTo>
                  <a:lnTo>
                    <a:pt x="183" y="44"/>
                  </a:lnTo>
                  <a:lnTo>
                    <a:pt x="161" y="49"/>
                  </a:lnTo>
                  <a:lnTo>
                    <a:pt x="142" y="55"/>
                  </a:lnTo>
                  <a:lnTo>
                    <a:pt x="130" y="61"/>
                  </a:lnTo>
                  <a:lnTo>
                    <a:pt x="126" y="70"/>
                  </a:lnTo>
                  <a:lnTo>
                    <a:pt x="126" y="80"/>
                  </a:lnTo>
                  <a:lnTo>
                    <a:pt x="142" y="136"/>
                  </a:lnTo>
                  <a:lnTo>
                    <a:pt x="149" y="134"/>
                  </a:lnTo>
                  <a:lnTo>
                    <a:pt x="172" y="125"/>
                  </a:lnTo>
                  <a:lnTo>
                    <a:pt x="187" y="112"/>
                  </a:lnTo>
                  <a:lnTo>
                    <a:pt x="196" y="95"/>
                  </a:lnTo>
                  <a:lnTo>
                    <a:pt x="196" y="76"/>
                  </a:lnTo>
                  <a:lnTo>
                    <a:pt x="219" y="70"/>
                  </a:lnTo>
                  <a:lnTo>
                    <a:pt x="248" y="170"/>
                  </a:lnTo>
                  <a:lnTo>
                    <a:pt x="225" y="178"/>
                  </a:lnTo>
                  <a:lnTo>
                    <a:pt x="221" y="168"/>
                  </a:lnTo>
                  <a:lnTo>
                    <a:pt x="213" y="161"/>
                  </a:lnTo>
                  <a:lnTo>
                    <a:pt x="206" y="155"/>
                  </a:lnTo>
                  <a:lnTo>
                    <a:pt x="198" y="150"/>
                  </a:lnTo>
                  <a:lnTo>
                    <a:pt x="187" y="148"/>
                  </a:lnTo>
                  <a:lnTo>
                    <a:pt x="176" y="146"/>
                  </a:lnTo>
                  <a:lnTo>
                    <a:pt x="164" y="148"/>
                  </a:lnTo>
                  <a:lnTo>
                    <a:pt x="151" y="150"/>
                  </a:lnTo>
                  <a:lnTo>
                    <a:pt x="145" y="151"/>
                  </a:lnTo>
                  <a:lnTo>
                    <a:pt x="164" y="218"/>
                  </a:lnTo>
                  <a:lnTo>
                    <a:pt x="168" y="227"/>
                  </a:lnTo>
                  <a:lnTo>
                    <a:pt x="176" y="231"/>
                  </a:lnTo>
                  <a:lnTo>
                    <a:pt x="189" y="229"/>
                  </a:lnTo>
                  <a:lnTo>
                    <a:pt x="215" y="223"/>
                  </a:lnTo>
                  <a:lnTo>
                    <a:pt x="236" y="216"/>
                  </a:lnTo>
                  <a:lnTo>
                    <a:pt x="253" y="208"/>
                  </a:lnTo>
                  <a:lnTo>
                    <a:pt x="268" y="199"/>
                  </a:lnTo>
                  <a:lnTo>
                    <a:pt x="278" y="189"/>
                  </a:lnTo>
                  <a:lnTo>
                    <a:pt x="287" y="178"/>
                  </a:lnTo>
                  <a:lnTo>
                    <a:pt x="293" y="165"/>
                  </a:lnTo>
                  <a:lnTo>
                    <a:pt x="299" y="150"/>
                  </a:lnTo>
                  <a:lnTo>
                    <a:pt x="300" y="133"/>
                  </a:lnTo>
                  <a:lnTo>
                    <a:pt x="321" y="129"/>
                  </a:lnTo>
                  <a:lnTo>
                    <a:pt x="338" y="206"/>
                  </a:lnTo>
                  <a:lnTo>
                    <a:pt x="56" y="284"/>
                  </a:lnTo>
                  <a:lnTo>
                    <a:pt x="53" y="269"/>
                  </a:lnTo>
                  <a:close/>
                </a:path>
              </a:pathLst>
            </a:custGeom>
            <a:solidFill>
              <a:srgbClr val="0019E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2" name="Freeform 79"/>
            <p:cNvSpPr>
              <a:spLocks/>
            </p:cNvSpPr>
            <p:nvPr/>
          </p:nvSpPr>
          <p:spPr bwMode="auto">
            <a:xfrm>
              <a:off x="-263525" y="3249613"/>
              <a:ext cx="273050" cy="179387"/>
            </a:xfrm>
            <a:custGeom>
              <a:avLst/>
              <a:gdLst>
                <a:gd name="T0" fmla="*/ 0 w 344"/>
                <a:gd name="T1" fmla="*/ 17 h 227"/>
                <a:gd name="T2" fmla="*/ 157 w 344"/>
                <a:gd name="T3" fmla="*/ 9 h 227"/>
                <a:gd name="T4" fmla="*/ 157 w 344"/>
                <a:gd name="T5" fmla="*/ 24 h 227"/>
                <a:gd name="T6" fmla="*/ 136 w 344"/>
                <a:gd name="T7" fmla="*/ 26 h 227"/>
                <a:gd name="T8" fmla="*/ 130 w 344"/>
                <a:gd name="T9" fmla="*/ 26 h 227"/>
                <a:gd name="T10" fmla="*/ 124 w 344"/>
                <a:gd name="T11" fmla="*/ 28 h 227"/>
                <a:gd name="T12" fmla="*/ 122 w 344"/>
                <a:gd name="T13" fmla="*/ 30 h 227"/>
                <a:gd name="T14" fmla="*/ 121 w 344"/>
                <a:gd name="T15" fmla="*/ 32 h 227"/>
                <a:gd name="T16" fmla="*/ 121 w 344"/>
                <a:gd name="T17" fmla="*/ 34 h 227"/>
                <a:gd name="T18" fmla="*/ 122 w 344"/>
                <a:gd name="T19" fmla="*/ 37 h 227"/>
                <a:gd name="T20" fmla="*/ 122 w 344"/>
                <a:gd name="T21" fmla="*/ 39 h 227"/>
                <a:gd name="T22" fmla="*/ 124 w 344"/>
                <a:gd name="T23" fmla="*/ 43 h 227"/>
                <a:gd name="T24" fmla="*/ 202 w 344"/>
                <a:gd name="T25" fmla="*/ 162 h 227"/>
                <a:gd name="T26" fmla="*/ 257 w 344"/>
                <a:gd name="T27" fmla="*/ 49 h 227"/>
                <a:gd name="T28" fmla="*/ 259 w 344"/>
                <a:gd name="T29" fmla="*/ 47 h 227"/>
                <a:gd name="T30" fmla="*/ 259 w 344"/>
                <a:gd name="T31" fmla="*/ 43 h 227"/>
                <a:gd name="T32" fmla="*/ 261 w 344"/>
                <a:gd name="T33" fmla="*/ 41 h 227"/>
                <a:gd name="T34" fmla="*/ 261 w 344"/>
                <a:gd name="T35" fmla="*/ 39 h 227"/>
                <a:gd name="T36" fmla="*/ 257 w 344"/>
                <a:gd name="T37" fmla="*/ 30 h 227"/>
                <a:gd name="T38" fmla="*/ 247 w 344"/>
                <a:gd name="T39" fmla="*/ 24 h 227"/>
                <a:gd name="T40" fmla="*/ 236 w 344"/>
                <a:gd name="T41" fmla="*/ 22 h 227"/>
                <a:gd name="T42" fmla="*/ 223 w 344"/>
                <a:gd name="T43" fmla="*/ 22 h 227"/>
                <a:gd name="T44" fmla="*/ 217 w 344"/>
                <a:gd name="T45" fmla="*/ 22 h 227"/>
                <a:gd name="T46" fmla="*/ 215 w 344"/>
                <a:gd name="T47" fmla="*/ 5 h 227"/>
                <a:gd name="T48" fmla="*/ 344 w 344"/>
                <a:gd name="T49" fmla="*/ 0 h 227"/>
                <a:gd name="T50" fmla="*/ 344 w 344"/>
                <a:gd name="T51" fmla="*/ 17 h 227"/>
                <a:gd name="T52" fmla="*/ 334 w 344"/>
                <a:gd name="T53" fmla="*/ 19 h 227"/>
                <a:gd name="T54" fmla="*/ 325 w 344"/>
                <a:gd name="T55" fmla="*/ 20 h 227"/>
                <a:gd name="T56" fmla="*/ 317 w 344"/>
                <a:gd name="T57" fmla="*/ 24 h 227"/>
                <a:gd name="T58" fmla="*/ 310 w 344"/>
                <a:gd name="T59" fmla="*/ 28 h 227"/>
                <a:gd name="T60" fmla="*/ 302 w 344"/>
                <a:gd name="T61" fmla="*/ 36 h 227"/>
                <a:gd name="T62" fmla="*/ 296 w 344"/>
                <a:gd name="T63" fmla="*/ 41 h 227"/>
                <a:gd name="T64" fmla="*/ 291 w 344"/>
                <a:gd name="T65" fmla="*/ 49 h 227"/>
                <a:gd name="T66" fmla="*/ 285 w 344"/>
                <a:gd name="T67" fmla="*/ 58 h 227"/>
                <a:gd name="T68" fmla="*/ 196 w 344"/>
                <a:gd name="T69" fmla="*/ 225 h 227"/>
                <a:gd name="T70" fmla="*/ 160 w 344"/>
                <a:gd name="T71" fmla="*/ 227 h 227"/>
                <a:gd name="T72" fmla="*/ 47 w 344"/>
                <a:gd name="T73" fmla="*/ 53 h 227"/>
                <a:gd name="T74" fmla="*/ 39 w 344"/>
                <a:gd name="T75" fmla="*/ 41 h 227"/>
                <a:gd name="T76" fmla="*/ 30 w 344"/>
                <a:gd name="T77" fmla="*/ 36 h 227"/>
                <a:gd name="T78" fmla="*/ 18 w 344"/>
                <a:gd name="T79" fmla="*/ 32 h 227"/>
                <a:gd name="T80" fmla="*/ 1 w 344"/>
                <a:gd name="T81" fmla="*/ 32 h 227"/>
                <a:gd name="T82" fmla="*/ 0 w 344"/>
                <a:gd name="T83" fmla="*/ 1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44" h="227">
                  <a:moveTo>
                    <a:pt x="0" y="17"/>
                  </a:moveTo>
                  <a:lnTo>
                    <a:pt x="157" y="9"/>
                  </a:lnTo>
                  <a:lnTo>
                    <a:pt x="157" y="24"/>
                  </a:lnTo>
                  <a:lnTo>
                    <a:pt x="136" y="26"/>
                  </a:lnTo>
                  <a:lnTo>
                    <a:pt x="130" y="26"/>
                  </a:lnTo>
                  <a:lnTo>
                    <a:pt x="124" y="28"/>
                  </a:lnTo>
                  <a:lnTo>
                    <a:pt x="122" y="30"/>
                  </a:lnTo>
                  <a:lnTo>
                    <a:pt x="121" y="32"/>
                  </a:lnTo>
                  <a:lnTo>
                    <a:pt x="121" y="34"/>
                  </a:lnTo>
                  <a:lnTo>
                    <a:pt x="122" y="37"/>
                  </a:lnTo>
                  <a:lnTo>
                    <a:pt x="122" y="39"/>
                  </a:lnTo>
                  <a:lnTo>
                    <a:pt x="124" y="43"/>
                  </a:lnTo>
                  <a:lnTo>
                    <a:pt x="202" y="162"/>
                  </a:lnTo>
                  <a:lnTo>
                    <a:pt x="257" y="49"/>
                  </a:lnTo>
                  <a:lnTo>
                    <a:pt x="259" y="47"/>
                  </a:lnTo>
                  <a:lnTo>
                    <a:pt x="259" y="43"/>
                  </a:lnTo>
                  <a:lnTo>
                    <a:pt x="261" y="41"/>
                  </a:lnTo>
                  <a:lnTo>
                    <a:pt x="261" y="39"/>
                  </a:lnTo>
                  <a:lnTo>
                    <a:pt x="257" y="30"/>
                  </a:lnTo>
                  <a:lnTo>
                    <a:pt x="247" y="24"/>
                  </a:lnTo>
                  <a:lnTo>
                    <a:pt x="236" y="22"/>
                  </a:lnTo>
                  <a:lnTo>
                    <a:pt x="223" y="22"/>
                  </a:lnTo>
                  <a:lnTo>
                    <a:pt x="217" y="22"/>
                  </a:lnTo>
                  <a:lnTo>
                    <a:pt x="215" y="5"/>
                  </a:lnTo>
                  <a:lnTo>
                    <a:pt x="344" y="0"/>
                  </a:lnTo>
                  <a:lnTo>
                    <a:pt x="344" y="17"/>
                  </a:lnTo>
                  <a:lnTo>
                    <a:pt x="334" y="19"/>
                  </a:lnTo>
                  <a:lnTo>
                    <a:pt x="325" y="20"/>
                  </a:lnTo>
                  <a:lnTo>
                    <a:pt x="317" y="24"/>
                  </a:lnTo>
                  <a:lnTo>
                    <a:pt x="310" y="28"/>
                  </a:lnTo>
                  <a:lnTo>
                    <a:pt x="302" y="36"/>
                  </a:lnTo>
                  <a:lnTo>
                    <a:pt x="296" y="41"/>
                  </a:lnTo>
                  <a:lnTo>
                    <a:pt x="291" y="49"/>
                  </a:lnTo>
                  <a:lnTo>
                    <a:pt x="285" y="58"/>
                  </a:lnTo>
                  <a:lnTo>
                    <a:pt x="196" y="225"/>
                  </a:lnTo>
                  <a:lnTo>
                    <a:pt x="160" y="227"/>
                  </a:lnTo>
                  <a:lnTo>
                    <a:pt x="47" y="53"/>
                  </a:lnTo>
                  <a:lnTo>
                    <a:pt x="39" y="41"/>
                  </a:lnTo>
                  <a:lnTo>
                    <a:pt x="30" y="36"/>
                  </a:lnTo>
                  <a:lnTo>
                    <a:pt x="18" y="32"/>
                  </a:lnTo>
                  <a:lnTo>
                    <a:pt x="1" y="32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3" name="Freeform 80"/>
            <p:cNvSpPr>
              <a:spLocks/>
            </p:cNvSpPr>
            <p:nvPr/>
          </p:nvSpPr>
          <p:spPr bwMode="auto">
            <a:xfrm>
              <a:off x="33337" y="3241675"/>
              <a:ext cx="142875" cy="179387"/>
            </a:xfrm>
            <a:custGeom>
              <a:avLst/>
              <a:gdLst>
                <a:gd name="T0" fmla="*/ 2 w 182"/>
                <a:gd name="T1" fmla="*/ 199 h 225"/>
                <a:gd name="T2" fmla="*/ 21 w 182"/>
                <a:gd name="T3" fmla="*/ 201 h 225"/>
                <a:gd name="T4" fmla="*/ 34 w 182"/>
                <a:gd name="T5" fmla="*/ 201 h 225"/>
                <a:gd name="T6" fmla="*/ 44 w 182"/>
                <a:gd name="T7" fmla="*/ 199 h 225"/>
                <a:gd name="T8" fmla="*/ 47 w 182"/>
                <a:gd name="T9" fmla="*/ 195 h 225"/>
                <a:gd name="T10" fmla="*/ 47 w 182"/>
                <a:gd name="T11" fmla="*/ 187 h 225"/>
                <a:gd name="T12" fmla="*/ 59 w 182"/>
                <a:gd name="T13" fmla="*/ 34 h 225"/>
                <a:gd name="T14" fmla="*/ 59 w 182"/>
                <a:gd name="T15" fmla="*/ 27 h 225"/>
                <a:gd name="T16" fmla="*/ 55 w 182"/>
                <a:gd name="T17" fmla="*/ 23 h 225"/>
                <a:gd name="T18" fmla="*/ 47 w 182"/>
                <a:gd name="T19" fmla="*/ 19 h 225"/>
                <a:gd name="T20" fmla="*/ 34 w 182"/>
                <a:gd name="T21" fmla="*/ 17 h 225"/>
                <a:gd name="T22" fmla="*/ 15 w 182"/>
                <a:gd name="T23" fmla="*/ 15 h 225"/>
                <a:gd name="T24" fmla="*/ 15 w 182"/>
                <a:gd name="T25" fmla="*/ 0 h 225"/>
                <a:gd name="T26" fmla="*/ 182 w 182"/>
                <a:gd name="T27" fmla="*/ 11 h 225"/>
                <a:gd name="T28" fmla="*/ 180 w 182"/>
                <a:gd name="T29" fmla="*/ 27 h 225"/>
                <a:gd name="T30" fmla="*/ 161 w 182"/>
                <a:gd name="T31" fmla="*/ 27 h 225"/>
                <a:gd name="T32" fmla="*/ 148 w 182"/>
                <a:gd name="T33" fmla="*/ 27 h 225"/>
                <a:gd name="T34" fmla="*/ 140 w 182"/>
                <a:gd name="T35" fmla="*/ 29 h 225"/>
                <a:gd name="T36" fmla="*/ 136 w 182"/>
                <a:gd name="T37" fmla="*/ 32 h 225"/>
                <a:gd name="T38" fmla="*/ 134 w 182"/>
                <a:gd name="T39" fmla="*/ 40 h 225"/>
                <a:gd name="T40" fmla="*/ 125 w 182"/>
                <a:gd name="T41" fmla="*/ 191 h 225"/>
                <a:gd name="T42" fmla="*/ 125 w 182"/>
                <a:gd name="T43" fmla="*/ 199 h 225"/>
                <a:gd name="T44" fmla="*/ 129 w 182"/>
                <a:gd name="T45" fmla="*/ 203 h 225"/>
                <a:gd name="T46" fmla="*/ 136 w 182"/>
                <a:gd name="T47" fmla="*/ 206 h 225"/>
                <a:gd name="T48" fmla="*/ 150 w 182"/>
                <a:gd name="T49" fmla="*/ 208 h 225"/>
                <a:gd name="T50" fmla="*/ 168 w 182"/>
                <a:gd name="T51" fmla="*/ 210 h 225"/>
                <a:gd name="T52" fmla="*/ 167 w 182"/>
                <a:gd name="T53" fmla="*/ 225 h 225"/>
                <a:gd name="T54" fmla="*/ 0 w 182"/>
                <a:gd name="T55" fmla="*/ 214 h 225"/>
                <a:gd name="T56" fmla="*/ 2 w 182"/>
                <a:gd name="T57" fmla="*/ 199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2" h="225">
                  <a:moveTo>
                    <a:pt x="2" y="199"/>
                  </a:moveTo>
                  <a:lnTo>
                    <a:pt x="21" y="201"/>
                  </a:lnTo>
                  <a:lnTo>
                    <a:pt x="34" y="201"/>
                  </a:lnTo>
                  <a:lnTo>
                    <a:pt x="44" y="199"/>
                  </a:lnTo>
                  <a:lnTo>
                    <a:pt x="47" y="195"/>
                  </a:lnTo>
                  <a:lnTo>
                    <a:pt x="47" y="187"/>
                  </a:lnTo>
                  <a:lnTo>
                    <a:pt x="59" y="34"/>
                  </a:lnTo>
                  <a:lnTo>
                    <a:pt x="59" y="27"/>
                  </a:lnTo>
                  <a:lnTo>
                    <a:pt x="55" y="23"/>
                  </a:lnTo>
                  <a:lnTo>
                    <a:pt x="47" y="19"/>
                  </a:lnTo>
                  <a:lnTo>
                    <a:pt x="34" y="17"/>
                  </a:lnTo>
                  <a:lnTo>
                    <a:pt x="15" y="15"/>
                  </a:lnTo>
                  <a:lnTo>
                    <a:pt x="15" y="0"/>
                  </a:lnTo>
                  <a:lnTo>
                    <a:pt x="182" y="11"/>
                  </a:lnTo>
                  <a:lnTo>
                    <a:pt x="180" y="27"/>
                  </a:lnTo>
                  <a:lnTo>
                    <a:pt x="161" y="27"/>
                  </a:lnTo>
                  <a:lnTo>
                    <a:pt x="148" y="27"/>
                  </a:lnTo>
                  <a:lnTo>
                    <a:pt x="140" y="29"/>
                  </a:lnTo>
                  <a:lnTo>
                    <a:pt x="136" y="32"/>
                  </a:lnTo>
                  <a:lnTo>
                    <a:pt x="134" y="40"/>
                  </a:lnTo>
                  <a:lnTo>
                    <a:pt x="125" y="191"/>
                  </a:lnTo>
                  <a:lnTo>
                    <a:pt x="125" y="199"/>
                  </a:lnTo>
                  <a:lnTo>
                    <a:pt x="129" y="203"/>
                  </a:lnTo>
                  <a:lnTo>
                    <a:pt x="136" y="206"/>
                  </a:lnTo>
                  <a:lnTo>
                    <a:pt x="150" y="208"/>
                  </a:lnTo>
                  <a:lnTo>
                    <a:pt x="168" y="210"/>
                  </a:lnTo>
                  <a:lnTo>
                    <a:pt x="167" y="225"/>
                  </a:lnTo>
                  <a:lnTo>
                    <a:pt x="0" y="214"/>
                  </a:lnTo>
                  <a:lnTo>
                    <a:pt x="2" y="1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4" name="Freeform 81"/>
            <p:cNvSpPr>
              <a:spLocks/>
            </p:cNvSpPr>
            <p:nvPr/>
          </p:nvSpPr>
          <p:spPr bwMode="auto">
            <a:xfrm>
              <a:off x="206375" y="3254375"/>
              <a:ext cx="244475" cy="190500"/>
            </a:xfrm>
            <a:custGeom>
              <a:avLst/>
              <a:gdLst>
                <a:gd name="T0" fmla="*/ 21 w 309"/>
                <a:gd name="T1" fmla="*/ 199 h 241"/>
                <a:gd name="T2" fmla="*/ 44 w 309"/>
                <a:gd name="T3" fmla="*/ 199 h 241"/>
                <a:gd name="T4" fmla="*/ 48 w 309"/>
                <a:gd name="T5" fmla="*/ 188 h 241"/>
                <a:gd name="T6" fmla="*/ 61 w 309"/>
                <a:gd name="T7" fmla="*/ 27 h 241"/>
                <a:gd name="T8" fmla="*/ 52 w 309"/>
                <a:gd name="T9" fmla="*/ 19 h 241"/>
                <a:gd name="T10" fmla="*/ 19 w 309"/>
                <a:gd name="T11" fmla="*/ 15 h 241"/>
                <a:gd name="T12" fmla="*/ 309 w 309"/>
                <a:gd name="T13" fmla="*/ 25 h 241"/>
                <a:gd name="T14" fmla="*/ 282 w 309"/>
                <a:gd name="T15" fmla="*/ 102 h 241"/>
                <a:gd name="T16" fmla="*/ 271 w 309"/>
                <a:gd name="T17" fmla="*/ 72 h 241"/>
                <a:gd name="T18" fmla="*/ 252 w 309"/>
                <a:gd name="T19" fmla="*/ 51 h 241"/>
                <a:gd name="T20" fmla="*/ 224 w 309"/>
                <a:gd name="T21" fmla="*/ 38 h 241"/>
                <a:gd name="T22" fmla="*/ 180 w 309"/>
                <a:gd name="T23" fmla="*/ 31 h 241"/>
                <a:gd name="T24" fmla="*/ 146 w 309"/>
                <a:gd name="T25" fmla="*/ 31 h 241"/>
                <a:gd name="T26" fmla="*/ 139 w 309"/>
                <a:gd name="T27" fmla="*/ 48 h 241"/>
                <a:gd name="T28" fmla="*/ 140 w 309"/>
                <a:gd name="T29" fmla="*/ 106 h 241"/>
                <a:gd name="T30" fmla="*/ 165 w 309"/>
                <a:gd name="T31" fmla="*/ 106 h 241"/>
                <a:gd name="T32" fmla="*/ 184 w 309"/>
                <a:gd name="T33" fmla="*/ 99 h 241"/>
                <a:gd name="T34" fmla="*/ 197 w 309"/>
                <a:gd name="T35" fmla="*/ 85 h 241"/>
                <a:gd name="T36" fmla="*/ 205 w 309"/>
                <a:gd name="T37" fmla="*/ 68 h 241"/>
                <a:gd name="T38" fmla="*/ 220 w 309"/>
                <a:gd name="T39" fmla="*/ 174 h 241"/>
                <a:gd name="T40" fmla="*/ 195 w 309"/>
                <a:gd name="T41" fmla="*/ 163 h 241"/>
                <a:gd name="T42" fmla="*/ 188 w 309"/>
                <a:gd name="T43" fmla="*/ 146 h 241"/>
                <a:gd name="T44" fmla="*/ 171 w 309"/>
                <a:gd name="T45" fmla="*/ 133 h 241"/>
                <a:gd name="T46" fmla="*/ 150 w 309"/>
                <a:gd name="T47" fmla="*/ 123 h 241"/>
                <a:gd name="T48" fmla="*/ 131 w 309"/>
                <a:gd name="T49" fmla="*/ 121 h 241"/>
                <a:gd name="T50" fmla="*/ 125 w 309"/>
                <a:gd name="T51" fmla="*/ 199 h 241"/>
                <a:gd name="T52" fmla="*/ 144 w 309"/>
                <a:gd name="T53" fmla="*/ 210 h 241"/>
                <a:gd name="T54" fmla="*/ 193 w 309"/>
                <a:gd name="T55" fmla="*/ 214 h 241"/>
                <a:gd name="T56" fmla="*/ 227 w 309"/>
                <a:gd name="T57" fmla="*/ 208 h 241"/>
                <a:gd name="T58" fmla="*/ 254 w 309"/>
                <a:gd name="T59" fmla="*/ 195 h 241"/>
                <a:gd name="T60" fmla="*/ 275 w 309"/>
                <a:gd name="T61" fmla="*/ 174 h 241"/>
                <a:gd name="T62" fmla="*/ 305 w 309"/>
                <a:gd name="T63" fmla="*/ 161 h 241"/>
                <a:gd name="T64" fmla="*/ 0 w 309"/>
                <a:gd name="T65" fmla="*/ 214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9" h="241">
                  <a:moveTo>
                    <a:pt x="2" y="199"/>
                  </a:moveTo>
                  <a:lnTo>
                    <a:pt x="21" y="199"/>
                  </a:lnTo>
                  <a:lnTo>
                    <a:pt x="35" y="201"/>
                  </a:lnTo>
                  <a:lnTo>
                    <a:pt x="44" y="199"/>
                  </a:lnTo>
                  <a:lnTo>
                    <a:pt x="48" y="195"/>
                  </a:lnTo>
                  <a:lnTo>
                    <a:pt x="48" y="188"/>
                  </a:lnTo>
                  <a:lnTo>
                    <a:pt x="61" y="34"/>
                  </a:lnTo>
                  <a:lnTo>
                    <a:pt x="61" y="27"/>
                  </a:lnTo>
                  <a:lnTo>
                    <a:pt x="59" y="23"/>
                  </a:lnTo>
                  <a:lnTo>
                    <a:pt x="52" y="19"/>
                  </a:lnTo>
                  <a:lnTo>
                    <a:pt x="38" y="17"/>
                  </a:lnTo>
                  <a:lnTo>
                    <a:pt x="19" y="15"/>
                  </a:lnTo>
                  <a:lnTo>
                    <a:pt x="19" y="0"/>
                  </a:lnTo>
                  <a:lnTo>
                    <a:pt x="309" y="25"/>
                  </a:lnTo>
                  <a:lnTo>
                    <a:pt x="305" y="104"/>
                  </a:lnTo>
                  <a:lnTo>
                    <a:pt x="282" y="102"/>
                  </a:lnTo>
                  <a:lnTo>
                    <a:pt x="277" y="87"/>
                  </a:lnTo>
                  <a:lnTo>
                    <a:pt x="271" y="72"/>
                  </a:lnTo>
                  <a:lnTo>
                    <a:pt x="261" y="61"/>
                  </a:lnTo>
                  <a:lnTo>
                    <a:pt x="252" y="51"/>
                  </a:lnTo>
                  <a:lnTo>
                    <a:pt x="239" y="44"/>
                  </a:lnTo>
                  <a:lnTo>
                    <a:pt x="224" y="38"/>
                  </a:lnTo>
                  <a:lnTo>
                    <a:pt x="203" y="34"/>
                  </a:lnTo>
                  <a:lnTo>
                    <a:pt x="180" y="31"/>
                  </a:lnTo>
                  <a:lnTo>
                    <a:pt x="159" y="29"/>
                  </a:lnTo>
                  <a:lnTo>
                    <a:pt x="146" y="31"/>
                  </a:lnTo>
                  <a:lnTo>
                    <a:pt x="140" y="38"/>
                  </a:lnTo>
                  <a:lnTo>
                    <a:pt x="139" y="48"/>
                  </a:lnTo>
                  <a:lnTo>
                    <a:pt x="133" y="106"/>
                  </a:lnTo>
                  <a:lnTo>
                    <a:pt x="140" y="106"/>
                  </a:lnTo>
                  <a:lnTo>
                    <a:pt x="154" y="106"/>
                  </a:lnTo>
                  <a:lnTo>
                    <a:pt x="165" y="106"/>
                  </a:lnTo>
                  <a:lnTo>
                    <a:pt x="174" y="102"/>
                  </a:lnTo>
                  <a:lnTo>
                    <a:pt x="184" y="99"/>
                  </a:lnTo>
                  <a:lnTo>
                    <a:pt x="190" y="93"/>
                  </a:lnTo>
                  <a:lnTo>
                    <a:pt x="197" y="85"/>
                  </a:lnTo>
                  <a:lnTo>
                    <a:pt x="201" y="78"/>
                  </a:lnTo>
                  <a:lnTo>
                    <a:pt x="205" y="68"/>
                  </a:lnTo>
                  <a:lnTo>
                    <a:pt x="227" y="70"/>
                  </a:lnTo>
                  <a:lnTo>
                    <a:pt x="220" y="174"/>
                  </a:lnTo>
                  <a:lnTo>
                    <a:pt x="195" y="172"/>
                  </a:lnTo>
                  <a:lnTo>
                    <a:pt x="195" y="163"/>
                  </a:lnTo>
                  <a:lnTo>
                    <a:pt x="191" y="154"/>
                  </a:lnTo>
                  <a:lnTo>
                    <a:pt x="188" y="146"/>
                  </a:lnTo>
                  <a:lnTo>
                    <a:pt x="180" y="138"/>
                  </a:lnTo>
                  <a:lnTo>
                    <a:pt x="171" y="133"/>
                  </a:lnTo>
                  <a:lnTo>
                    <a:pt x="161" y="127"/>
                  </a:lnTo>
                  <a:lnTo>
                    <a:pt x="150" y="123"/>
                  </a:lnTo>
                  <a:lnTo>
                    <a:pt x="137" y="121"/>
                  </a:lnTo>
                  <a:lnTo>
                    <a:pt x="131" y="121"/>
                  </a:lnTo>
                  <a:lnTo>
                    <a:pt x="125" y="190"/>
                  </a:lnTo>
                  <a:lnTo>
                    <a:pt x="125" y="199"/>
                  </a:lnTo>
                  <a:lnTo>
                    <a:pt x="131" y="207"/>
                  </a:lnTo>
                  <a:lnTo>
                    <a:pt x="144" y="210"/>
                  </a:lnTo>
                  <a:lnTo>
                    <a:pt x="171" y="212"/>
                  </a:lnTo>
                  <a:lnTo>
                    <a:pt x="193" y="214"/>
                  </a:lnTo>
                  <a:lnTo>
                    <a:pt x="212" y="212"/>
                  </a:lnTo>
                  <a:lnTo>
                    <a:pt x="227" y="208"/>
                  </a:lnTo>
                  <a:lnTo>
                    <a:pt x="243" y="203"/>
                  </a:lnTo>
                  <a:lnTo>
                    <a:pt x="254" y="195"/>
                  </a:lnTo>
                  <a:lnTo>
                    <a:pt x="265" y="186"/>
                  </a:lnTo>
                  <a:lnTo>
                    <a:pt x="275" y="174"/>
                  </a:lnTo>
                  <a:lnTo>
                    <a:pt x="282" y="159"/>
                  </a:lnTo>
                  <a:lnTo>
                    <a:pt x="305" y="161"/>
                  </a:lnTo>
                  <a:lnTo>
                    <a:pt x="292" y="241"/>
                  </a:lnTo>
                  <a:lnTo>
                    <a:pt x="0" y="214"/>
                  </a:lnTo>
                  <a:lnTo>
                    <a:pt x="2" y="1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5" name="Freeform 82"/>
            <p:cNvSpPr>
              <a:spLocks/>
            </p:cNvSpPr>
            <p:nvPr/>
          </p:nvSpPr>
          <p:spPr bwMode="auto">
            <a:xfrm>
              <a:off x="485775" y="3286125"/>
              <a:ext cx="320675" cy="233362"/>
            </a:xfrm>
            <a:custGeom>
              <a:avLst/>
              <a:gdLst>
                <a:gd name="T0" fmla="*/ 6 w 405"/>
                <a:gd name="T1" fmla="*/ 0 h 295"/>
                <a:gd name="T2" fmla="*/ 133 w 405"/>
                <a:gd name="T3" fmla="*/ 40 h 295"/>
                <a:gd name="T4" fmla="*/ 127 w 405"/>
                <a:gd name="T5" fmla="*/ 55 h 295"/>
                <a:gd name="T6" fmla="*/ 118 w 405"/>
                <a:gd name="T7" fmla="*/ 51 h 295"/>
                <a:gd name="T8" fmla="*/ 110 w 405"/>
                <a:gd name="T9" fmla="*/ 49 h 295"/>
                <a:gd name="T10" fmla="*/ 106 w 405"/>
                <a:gd name="T11" fmla="*/ 49 h 295"/>
                <a:gd name="T12" fmla="*/ 102 w 405"/>
                <a:gd name="T13" fmla="*/ 51 h 295"/>
                <a:gd name="T14" fmla="*/ 100 w 405"/>
                <a:gd name="T15" fmla="*/ 55 h 295"/>
                <a:gd name="T16" fmla="*/ 100 w 405"/>
                <a:gd name="T17" fmla="*/ 57 h 295"/>
                <a:gd name="T18" fmla="*/ 100 w 405"/>
                <a:gd name="T19" fmla="*/ 59 h 295"/>
                <a:gd name="T20" fmla="*/ 100 w 405"/>
                <a:gd name="T21" fmla="*/ 62 h 295"/>
                <a:gd name="T22" fmla="*/ 100 w 405"/>
                <a:gd name="T23" fmla="*/ 64 h 295"/>
                <a:gd name="T24" fmla="*/ 118 w 405"/>
                <a:gd name="T25" fmla="*/ 184 h 295"/>
                <a:gd name="T26" fmla="*/ 119 w 405"/>
                <a:gd name="T27" fmla="*/ 184 h 295"/>
                <a:gd name="T28" fmla="*/ 176 w 405"/>
                <a:gd name="T29" fmla="*/ 121 h 295"/>
                <a:gd name="T30" fmla="*/ 170 w 405"/>
                <a:gd name="T31" fmla="*/ 85 h 295"/>
                <a:gd name="T32" fmla="*/ 169 w 405"/>
                <a:gd name="T33" fmla="*/ 76 h 295"/>
                <a:gd name="T34" fmla="*/ 165 w 405"/>
                <a:gd name="T35" fmla="*/ 68 h 295"/>
                <a:gd name="T36" fmla="*/ 157 w 405"/>
                <a:gd name="T37" fmla="*/ 64 h 295"/>
                <a:gd name="T38" fmla="*/ 148 w 405"/>
                <a:gd name="T39" fmla="*/ 61 h 295"/>
                <a:gd name="T40" fmla="*/ 152 w 405"/>
                <a:gd name="T41" fmla="*/ 45 h 295"/>
                <a:gd name="T42" fmla="*/ 274 w 405"/>
                <a:gd name="T43" fmla="*/ 81 h 295"/>
                <a:gd name="T44" fmla="*/ 269 w 405"/>
                <a:gd name="T45" fmla="*/ 98 h 295"/>
                <a:gd name="T46" fmla="*/ 265 w 405"/>
                <a:gd name="T47" fmla="*/ 97 h 295"/>
                <a:gd name="T48" fmla="*/ 254 w 405"/>
                <a:gd name="T49" fmla="*/ 93 h 295"/>
                <a:gd name="T50" fmla="*/ 248 w 405"/>
                <a:gd name="T51" fmla="*/ 93 h 295"/>
                <a:gd name="T52" fmla="*/ 244 w 405"/>
                <a:gd name="T53" fmla="*/ 93 h 295"/>
                <a:gd name="T54" fmla="*/ 242 w 405"/>
                <a:gd name="T55" fmla="*/ 97 h 295"/>
                <a:gd name="T56" fmla="*/ 242 w 405"/>
                <a:gd name="T57" fmla="*/ 98 h 295"/>
                <a:gd name="T58" fmla="*/ 242 w 405"/>
                <a:gd name="T59" fmla="*/ 102 h 295"/>
                <a:gd name="T60" fmla="*/ 242 w 405"/>
                <a:gd name="T61" fmla="*/ 104 h 295"/>
                <a:gd name="T62" fmla="*/ 242 w 405"/>
                <a:gd name="T63" fmla="*/ 108 h 295"/>
                <a:gd name="T64" fmla="*/ 256 w 405"/>
                <a:gd name="T65" fmla="*/ 223 h 295"/>
                <a:gd name="T66" fmla="*/ 257 w 405"/>
                <a:gd name="T67" fmla="*/ 223 h 295"/>
                <a:gd name="T68" fmla="*/ 320 w 405"/>
                <a:gd name="T69" fmla="*/ 150 h 295"/>
                <a:gd name="T70" fmla="*/ 324 w 405"/>
                <a:gd name="T71" fmla="*/ 146 h 295"/>
                <a:gd name="T72" fmla="*/ 326 w 405"/>
                <a:gd name="T73" fmla="*/ 140 h 295"/>
                <a:gd name="T74" fmla="*/ 327 w 405"/>
                <a:gd name="T75" fmla="*/ 136 h 295"/>
                <a:gd name="T76" fmla="*/ 329 w 405"/>
                <a:gd name="T77" fmla="*/ 132 h 295"/>
                <a:gd name="T78" fmla="*/ 329 w 405"/>
                <a:gd name="T79" fmla="*/ 125 h 295"/>
                <a:gd name="T80" fmla="*/ 322 w 405"/>
                <a:gd name="T81" fmla="*/ 119 h 295"/>
                <a:gd name="T82" fmla="*/ 312 w 405"/>
                <a:gd name="T83" fmla="*/ 112 h 295"/>
                <a:gd name="T84" fmla="*/ 297 w 405"/>
                <a:gd name="T85" fmla="*/ 106 h 295"/>
                <a:gd name="T86" fmla="*/ 301 w 405"/>
                <a:gd name="T87" fmla="*/ 91 h 295"/>
                <a:gd name="T88" fmla="*/ 405 w 405"/>
                <a:gd name="T89" fmla="*/ 121 h 295"/>
                <a:gd name="T90" fmla="*/ 399 w 405"/>
                <a:gd name="T91" fmla="*/ 138 h 295"/>
                <a:gd name="T92" fmla="*/ 384 w 405"/>
                <a:gd name="T93" fmla="*/ 136 h 295"/>
                <a:gd name="T94" fmla="*/ 371 w 405"/>
                <a:gd name="T95" fmla="*/ 140 h 295"/>
                <a:gd name="T96" fmla="*/ 360 w 405"/>
                <a:gd name="T97" fmla="*/ 148 h 295"/>
                <a:gd name="T98" fmla="*/ 346 w 405"/>
                <a:gd name="T99" fmla="*/ 159 h 295"/>
                <a:gd name="T100" fmla="*/ 225 w 405"/>
                <a:gd name="T101" fmla="*/ 295 h 295"/>
                <a:gd name="T102" fmla="*/ 197 w 405"/>
                <a:gd name="T103" fmla="*/ 286 h 295"/>
                <a:gd name="T104" fmla="*/ 180 w 405"/>
                <a:gd name="T105" fmla="*/ 153 h 295"/>
                <a:gd name="T106" fmla="*/ 180 w 405"/>
                <a:gd name="T107" fmla="*/ 153 h 295"/>
                <a:gd name="T108" fmla="*/ 89 w 405"/>
                <a:gd name="T109" fmla="*/ 254 h 295"/>
                <a:gd name="T110" fmla="*/ 59 w 405"/>
                <a:gd name="T111" fmla="*/ 244 h 295"/>
                <a:gd name="T112" fmla="*/ 29 w 405"/>
                <a:gd name="T113" fmla="*/ 45 h 295"/>
                <a:gd name="T114" fmla="*/ 25 w 405"/>
                <a:gd name="T115" fmla="*/ 32 h 295"/>
                <a:gd name="T116" fmla="*/ 21 w 405"/>
                <a:gd name="T117" fmla="*/ 25 h 295"/>
                <a:gd name="T118" fmla="*/ 13 w 405"/>
                <a:gd name="T119" fmla="*/ 21 h 295"/>
                <a:gd name="T120" fmla="*/ 0 w 405"/>
                <a:gd name="T121" fmla="*/ 15 h 295"/>
                <a:gd name="T122" fmla="*/ 6 w 405"/>
                <a:gd name="T123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05" h="295">
                  <a:moveTo>
                    <a:pt x="6" y="0"/>
                  </a:moveTo>
                  <a:lnTo>
                    <a:pt x="133" y="40"/>
                  </a:lnTo>
                  <a:lnTo>
                    <a:pt x="127" y="55"/>
                  </a:lnTo>
                  <a:lnTo>
                    <a:pt x="118" y="51"/>
                  </a:lnTo>
                  <a:lnTo>
                    <a:pt x="110" y="49"/>
                  </a:lnTo>
                  <a:lnTo>
                    <a:pt x="106" y="49"/>
                  </a:lnTo>
                  <a:lnTo>
                    <a:pt x="102" y="51"/>
                  </a:lnTo>
                  <a:lnTo>
                    <a:pt x="100" y="55"/>
                  </a:lnTo>
                  <a:lnTo>
                    <a:pt x="100" y="57"/>
                  </a:lnTo>
                  <a:lnTo>
                    <a:pt x="100" y="59"/>
                  </a:lnTo>
                  <a:lnTo>
                    <a:pt x="100" y="62"/>
                  </a:lnTo>
                  <a:lnTo>
                    <a:pt x="100" y="64"/>
                  </a:lnTo>
                  <a:lnTo>
                    <a:pt x="118" y="184"/>
                  </a:lnTo>
                  <a:lnTo>
                    <a:pt x="119" y="184"/>
                  </a:lnTo>
                  <a:lnTo>
                    <a:pt x="176" y="121"/>
                  </a:lnTo>
                  <a:lnTo>
                    <a:pt x="170" y="85"/>
                  </a:lnTo>
                  <a:lnTo>
                    <a:pt x="169" y="76"/>
                  </a:lnTo>
                  <a:lnTo>
                    <a:pt x="165" y="68"/>
                  </a:lnTo>
                  <a:lnTo>
                    <a:pt x="157" y="64"/>
                  </a:lnTo>
                  <a:lnTo>
                    <a:pt x="148" y="61"/>
                  </a:lnTo>
                  <a:lnTo>
                    <a:pt x="152" y="45"/>
                  </a:lnTo>
                  <a:lnTo>
                    <a:pt x="274" y="81"/>
                  </a:lnTo>
                  <a:lnTo>
                    <a:pt x="269" y="98"/>
                  </a:lnTo>
                  <a:lnTo>
                    <a:pt x="265" y="97"/>
                  </a:lnTo>
                  <a:lnTo>
                    <a:pt x="254" y="93"/>
                  </a:lnTo>
                  <a:lnTo>
                    <a:pt x="248" y="93"/>
                  </a:lnTo>
                  <a:lnTo>
                    <a:pt x="244" y="93"/>
                  </a:lnTo>
                  <a:lnTo>
                    <a:pt x="242" y="97"/>
                  </a:lnTo>
                  <a:lnTo>
                    <a:pt x="242" y="98"/>
                  </a:lnTo>
                  <a:lnTo>
                    <a:pt x="242" y="102"/>
                  </a:lnTo>
                  <a:lnTo>
                    <a:pt x="242" y="104"/>
                  </a:lnTo>
                  <a:lnTo>
                    <a:pt x="242" y="108"/>
                  </a:lnTo>
                  <a:lnTo>
                    <a:pt x="256" y="223"/>
                  </a:lnTo>
                  <a:lnTo>
                    <a:pt x="257" y="223"/>
                  </a:lnTo>
                  <a:lnTo>
                    <a:pt x="320" y="150"/>
                  </a:lnTo>
                  <a:lnTo>
                    <a:pt x="324" y="146"/>
                  </a:lnTo>
                  <a:lnTo>
                    <a:pt x="326" y="140"/>
                  </a:lnTo>
                  <a:lnTo>
                    <a:pt x="327" y="136"/>
                  </a:lnTo>
                  <a:lnTo>
                    <a:pt x="329" y="132"/>
                  </a:lnTo>
                  <a:lnTo>
                    <a:pt x="329" y="125"/>
                  </a:lnTo>
                  <a:lnTo>
                    <a:pt x="322" y="119"/>
                  </a:lnTo>
                  <a:lnTo>
                    <a:pt x="312" y="112"/>
                  </a:lnTo>
                  <a:lnTo>
                    <a:pt x="297" y="106"/>
                  </a:lnTo>
                  <a:lnTo>
                    <a:pt x="301" y="91"/>
                  </a:lnTo>
                  <a:lnTo>
                    <a:pt x="405" y="121"/>
                  </a:lnTo>
                  <a:lnTo>
                    <a:pt x="399" y="138"/>
                  </a:lnTo>
                  <a:lnTo>
                    <a:pt x="384" y="136"/>
                  </a:lnTo>
                  <a:lnTo>
                    <a:pt x="371" y="140"/>
                  </a:lnTo>
                  <a:lnTo>
                    <a:pt x="360" y="148"/>
                  </a:lnTo>
                  <a:lnTo>
                    <a:pt x="346" y="159"/>
                  </a:lnTo>
                  <a:lnTo>
                    <a:pt x="225" y="295"/>
                  </a:lnTo>
                  <a:lnTo>
                    <a:pt x="197" y="286"/>
                  </a:lnTo>
                  <a:lnTo>
                    <a:pt x="180" y="153"/>
                  </a:lnTo>
                  <a:lnTo>
                    <a:pt x="180" y="153"/>
                  </a:lnTo>
                  <a:lnTo>
                    <a:pt x="89" y="254"/>
                  </a:lnTo>
                  <a:lnTo>
                    <a:pt x="59" y="244"/>
                  </a:lnTo>
                  <a:lnTo>
                    <a:pt x="29" y="45"/>
                  </a:lnTo>
                  <a:lnTo>
                    <a:pt x="25" y="32"/>
                  </a:lnTo>
                  <a:lnTo>
                    <a:pt x="21" y="25"/>
                  </a:lnTo>
                  <a:lnTo>
                    <a:pt x="13" y="21"/>
                  </a:lnTo>
                  <a:lnTo>
                    <a:pt x="0" y="15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6" name="Freeform 83"/>
            <p:cNvSpPr>
              <a:spLocks/>
            </p:cNvSpPr>
            <p:nvPr/>
          </p:nvSpPr>
          <p:spPr bwMode="auto">
            <a:xfrm>
              <a:off x="-849313" y="3379788"/>
              <a:ext cx="307975" cy="241300"/>
            </a:xfrm>
            <a:custGeom>
              <a:avLst/>
              <a:gdLst>
                <a:gd name="T0" fmla="*/ 104 w 388"/>
                <a:gd name="T1" fmla="*/ 280 h 303"/>
                <a:gd name="T2" fmla="*/ 123 w 388"/>
                <a:gd name="T3" fmla="*/ 267 h 303"/>
                <a:gd name="T4" fmla="*/ 121 w 388"/>
                <a:gd name="T5" fmla="*/ 256 h 303"/>
                <a:gd name="T6" fmla="*/ 51 w 388"/>
                <a:gd name="T7" fmla="*/ 112 h 303"/>
                <a:gd name="T8" fmla="*/ 38 w 388"/>
                <a:gd name="T9" fmla="*/ 110 h 303"/>
                <a:gd name="T10" fmla="*/ 8 w 388"/>
                <a:gd name="T11" fmla="*/ 123 h 303"/>
                <a:gd name="T12" fmla="*/ 176 w 388"/>
                <a:gd name="T13" fmla="*/ 23 h 303"/>
                <a:gd name="T14" fmla="*/ 225 w 388"/>
                <a:gd name="T15" fmla="*/ 4 h 303"/>
                <a:gd name="T16" fmla="*/ 261 w 388"/>
                <a:gd name="T17" fmla="*/ 0 h 303"/>
                <a:gd name="T18" fmla="*/ 284 w 388"/>
                <a:gd name="T19" fmla="*/ 8 h 303"/>
                <a:gd name="T20" fmla="*/ 299 w 388"/>
                <a:gd name="T21" fmla="*/ 25 h 303"/>
                <a:gd name="T22" fmla="*/ 301 w 388"/>
                <a:gd name="T23" fmla="*/ 48 h 303"/>
                <a:gd name="T24" fmla="*/ 291 w 388"/>
                <a:gd name="T25" fmla="*/ 70 h 303"/>
                <a:gd name="T26" fmla="*/ 269 w 388"/>
                <a:gd name="T27" fmla="*/ 91 h 303"/>
                <a:gd name="T28" fmla="*/ 238 w 388"/>
                <a:gd name="T29" fmla="*/ 112 h 303"/>
                <a:gd name="T30" fmla="*/ 253 w 388"/>
                <a:gd name="T31" fmla="*/ 108 h 303"/>
                <a:gd name="T32" fmla="*/ 280 w 388"/>
                <a:gd name="T33" fmla="*/ 106 h 303"/>
                <a:gd name="T34" fmla="*/ 301 w 388"/>
                <a:gd name="T35" fmla="*/ 112 h 303"/>
                <a:gd name="T36" fmla="*/ 320 w 388"/>
                <a:gd name="T37" fmla="*/ 127 h 303"/>
                <a:gd name="T38" fmla="*/ 338 w 388"/>
                <a:gd name="T39" fmla="*/ 146 h 303"/>
                <a:gd name="T40" fmla="*/ 352 w 388"/>
                <a:gd name="T41" fmla="*/ 154 h 303"/>
                <a:gd name="T42" fmla="*/ 363 w 388"/>
                <a:gd name="T43" fmla="*/ 146 h 303"/>
                <a:gd name="T44" fmla="*/ 367 w 388"/>
                <a:gd name="T45" fmla="*/ 131 h 303"/>
                <a:gd name="T46" fmla="*/ 382 w 388"/>
                <a:gd name="T47" fmla="*/ 108 h 303"/>
                <a:gd name="T48" fmla="*/ 388 w 388"/>
                <a:gd name="T49" fmla="*/ 133 h 303"/>
                <a:gd name="T50" fmla="*/ 382 w 388"/>
                <a:gd name="T51" fmla="*/ 154 h 303"/>
                <a:gd name="T52" fmla="*/ 365 w 388"/>
                <a:gd name="T53" fmla="*/ 172 h 303"/>
                <a:gd name="T54" fmla="*/ 340 w 388"/>
                <a:gd name="T55" fmla="*/ 188 h 303"/>
                <a:gd name="T56" fmla="*/ 316 w 388"/>
                <a:gd name="T57" fmla="*/ 197 h 303"/>
                <a:gd name="T58" fmla="*/ 291 w 388"/>
                <a:gd name="T59" fmla="*/ 199 h 303"/>
                <a:gd name="T60" fmla="*/ 270 w 388"/>
                <a:gd name="T61" fmla="*/ 191 h 303"/>
                <a:gd name="T62" fmla="*/ 255 w 388"/>
                <a:gd name="T63" fmla="*/ 172 h 303"/>
                <a:gd name="T64" fmla="*/ 240 w 388"/>
                <a:gd name="T65" fmla="*/ 148 h 303"/>
                <a:gd name="T66" fmla="*/ 223 w 388"/>
                <a:gd name="T67" fmla="*/ 136 h 303"/>
                <a:gd name="T68" fmla="*/ 204 w 388"/>
                <a:gd name="T69" fmla="*/ 136 h 303"/>
                <a:gd name="T70" fmla="*/ 178 w 388"/>
                <a:gd name="T71" fmla="*/ 146 h 303"/>
                <a:gd name="T72" fmla="*/ 191 w 388"/>
                <a:gd name="T73" fmla="*/ 222 h 303"/>
                <a:gd name="T74" fmla="*/ 199 w 388"/>
                <a:gd name="T75" fmla="*/ 229 h 303"/>
                <a:gd name="T76" fmla="*/ 219 w 388"/>
                <a:gd name="T77" fmla="*/ 224 h 303"/>
                <a:gd name="T78" fmla="*/ 246 w 388"/>
                <a:gd name="T79" fmla="*/ 227 h 303"/>
                <a:gd name="T80" fmla="*/ 87 w 388"/>
                <a:gd name="T81" fmla="*/ 288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8" h="303">
                  <a:moveTo>
                    <a:pt x="87" y="288"/>
                  </a:moveTo>
                  <a:lnTo>
                    <a:pt x="104" y="280"/>
                  </a:lnTo>
                  <a:lnTo>
                    <a:pt x="115" y="273"/>
                  </a:lnTo>
                  <a:lnTo>
                    <a:pt x="123" y="267"/>
                  </a:lnTo>
                  <a:lnTo>
                    <a:pt x="123" y="261"/>
                  </a:lnTo>
                  <a:lnTo>
                    <a:pt x="121" y="256"/>
                  </a:lnTo>
                  <a:lnTo>
                    <a:pt x="55" y="118"/>
                  </a:lnTo>
                  <a:lnTo>
                    <a:pt x="51" y="112"/>
                  </a:lnTo>
                  <a:lnTo>
                    <a:pt x="45" y="108"/>
                  </a:lnTo>
                  <a:lnTo>
                    <a:pt x="38" y="110"/>
                  </a:lnTo>
                  <a:lnTo>
                    <a:pt x="25" y="116"/>
                  </a:lnTo>
                  <a:lnTo>
                    <a:pt x="8" y="123"/>
                  </a:lnTo>
                  <a:lnTo>
                    <a:pt x="0" y="110"/>
                  </a:lnTo>
                  <a:lnTo>
                    <a:pt x="176" y="23"/>
                  </a:lnTo>
                  <a:lnTo>
                    <a:pt x="202" y="12"/>
                  </a:lnTo>
                  <a:lnTo>
                    <a:pt x="225" y="4"/>
                  </a:lnTo>
                  <a:lnTo>
                    <a:pt x="244" y="0"/>
                  </a:lnTo>
                  <a:lnTo>
                    <a:pt x="261" y="0"/>
                  </a:lnTo>
                  <a:lnTo>
                    <a:pt x="274" y="4"/>
                  </a:lnTo>
                  <a:lnTo>
                    <a:pt x="284" y="8"/>
                  </a:lnTo>
                  <a:lnTo>
                    <a:pt x="293" y="15"/>
                  </a:lnTo>
                  <a:lnTo>
                    <a:pt x="299" y="25"/>
                  </a:lnTo>
                  <a:lnTo>
                    <a:pt x="303" y="36"/>
                  </a:lnTo>
                  <a:lnTo>
                    <a:pt x="301" y="48"/>
                  </a:lnTo>
                  <a:lnTo>
                    <a:pt x="297" y="59"/>
                  </a:lnTo>
                  <a:lnTo>
                    <a:pt x="291" y="70"/>
                  </a:lnTo>
                  <a:lnTo>
                    <a:pt x="282" y="82"/>
                  </a:lnTo>
                  <a:lnTo>
                    <a:pt x="269" y="91"/>
                  </a:lnTo>
                  <a:lnTo>
                    <a:pt x="255" y="102"/>
                  </a:lnTo>
                  <a:lnTo>
                    <a:pt x="238" y="112"/>
                  </a:lnTo>
                  <a:lnTo>
                    <a:pt x="238" y="112"/>
                  </a:lnTo>
                  <a:lnTo>
                    <a:pt x="253" y="108"/>
                  </a:lnTo>
                  <a:lnTo>
                    <a:pt x="267" y="106"/>
                  </a:lnTo>
                  <a:lnTo>
                    <a:pt x="280" y="106"/>
                  </a:lnTo>
                  <a:lnTo>
                    <a:pt x="289" y="108"/>
                  </a:lnTo>
                  <a:lnTo>
                    <a:pt x="301" y="112"/>
                  </a:lnTo>
                  <a:lnTo>
                    <a:pt x="310" y="119"/>
                  </a:lnTo>
                  <a:lnTo>
                    <a:pt x="320" y="127"/>
                  </a:lnTo>
                  <a:lnTo>
                    <a:pt x="329" y="136"/>
                  </a:lnTo>
                  <a:lnTo>
                    <a:pt x="338" y="146"/>
                  </a:lnTo>
                  <a:lnTo>
                    <a:pt x="346" y="152"/>
                  </a:lnTo>
                  <a:lnTo>
                    <a:pt x="352" y="154"/>
                  </a:lnTo>
                  <a:lnTo>
                    <a:pt x="357" y="152"/>
                  </a:lnTo>
                  <a:lnTo>
                    <a:pt x="363" y="146"/>
                  </a:lnTo>
                  <a:lnTo>
                    <a:pt x="367" y="140"/>
                  </a:lnTo>
                  <a:lnTo>
                    <a:pt x="367" y="131"/>
                  </a:lnTo>
                  <a:lnTo>
                    <a:pt x="363" y="118"/>
                  </a:lnTo>
                  <a:lnTo>
                    <a:pt x="382" y="108"/>
                  </a:lnTo>
                  <a:lnTo>
                    <a:pt x="386" y="121"/>
                  </a:lnTo>
                  <a:lnTo>
                    <a:pt x="388" y="133"/>
                  </a:lnTo>
                  <a:lnTo>
                    <a:pt x="386" y="144"/>
                  </a:lnTo>
                  <a:lnTo>
                    <a:pt x="382" y="154"/>
                  </a:lnTo>
                  <a:lnTo>
                    <a:pt x="374" y="163"/>
                  </a:lnTo>
                  <a:lnTo>
                    <a:pt x="365" y="172"/>
                  </a:lnTo>
                  <a:lnTo>
                    <a:pt x="354" y="180"/>
                  </a:lnTo>
                  <a:lnTo>
                    <a:pt x="340" y="188"/>
                  </a:lnTo>
                  <a:lnTo>
                    <a:pt x="327" y="193"/>
                  </a:lnTo>
                  <a:lnTo>
                    <a:pt x="316" y="197"/>
                  </a:lnTo>
                  <a:lnTo>
                    <a:pt x="303" y="199"/>
                  </a:lnTo>
                  <a:lnTo>
                    <a:pt x="291" y="199"/>
                  </a:lnTo>
                  <a:lnTo>
                    <a:pt x="280" y="195"/>
                  </a:lnTo>
                  <a:lnTo>
                    <a:pt x="270" y="191"/>
                  </a:lnTo>
                  <a:lnTo>
                    <a:pt x="263" y="184"/>
                  </a:lnTo>
                  <a:lnTo>
                    <a:pt x="255" y="172"/>
                  </a:lnTo>
                  <a:lnTo>
                    <a:pt x="248" y="157"/>
                  </a:lnTo>
                  <a:lnTo>
                    <a:pt x="240" y="148"/>
                  </a:lnTo>
                  <a:lnTo>
                    <a:pt x="233" y="140"/>
                  </a:lnTo>
                  <a:lnTo>
                    <a:pt x="223" y="136"/>
                  </a:lnTo>
                  <a:lnTo>
                    <a:pt x="214" y="135"/>
                  </a:lnTo>
                  <a:lnTo>
                    <a:pt x="204" y="136"/>
                  </a:lnTo>
                  <a:lnTo>
                    <a:pt x="191" y="140"/>
                  </a:lnTo>
                  <a:lnTo>
                    <a:pt x="178" y="146"/>
                  </a:lnTo>
                  <a:lnTo>
                    <a:pt x="159" y="155"/>
                  </a:lnTo>
                  <a:lnTo>
                    <a:pt x="191" y="222"/>
                  </a:lnTo>
                  <a:lnTo>
                    <a:pt x="195" y="227"/>
                  </a:lnTo>
                  <a:lnTo>
                    <a:pt x="199" y="229"/>
                  </a:lnTo>
                  <a:lnTo>
                    <a:pt x="206" y="229"/>
                  </a:lnTo>
                  <a:lnTo>
                    <a:pt x="219" y="224"/>
                  </a:lnTo>
                  <a:lnTo>
                    <a:pt x="240" y="214"/>
                  </a:lnTo>
                  <a:lnTo>
                    <a:pt x="246" y="227"/>
                  </a:lnTo>
                  <a:lnTo>
                    <a:pt x="95" y="303"/>
                  </a:lnTo>
                  <a:lnTo>
                    <a:pt x="87" y="28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7" name="Freeform 84"/>
            <p:cNvSpPr>
              <a:spLocks/>
            </p:cNvSpPr>
            <p:nvPr/>
          </p:nvSpPr>
          <p:spPr bwMode="auto">
            <a:xfrm>
              <a:off x="-752475" y="3409950"/>
              <a:ext cx="84138" cy="82550"/>
            </a:xfrm>
            <a:custGeom>
              <a:avLst/>
              <a:gdLst>
                <a:gd name="T0" fmla="*/ 30 w 106"/>
                <a:gd name="T1" fmla="*/ 104 h 104"/>
                <a:gd name="T2" fmla="*/ 45 w 106"/>
                <a:gd name="T3" fmla="*/ 97 h 104"/>
                <a:gd name="T4" fmla="*/ 62 w 106"/>
                <a:gd name="T5" fmla="*/ 87 h 104"/>
                <a:gd name="T6" fmla="*/ 76 w 106"/>
                <a:gd name="T7" fmla="*/ 80 h 104"/>
                <a:gd name="T8" fmla="*/ 87 w 106"/>
                <a:gd name="T9" fmla="*/ 70 h 104"/>
                <a:gd name="T10" fmla="*/ 96 w 106"/>
                <a:gd name="T11" fmla="*/ 61 h 104"/>
                <a:gd name="T12" fmla="*/ 102 w 106"/>
                <a:gd name="T13" fmla="*/ 53 h 104"/>
                <a:gd name="T14" fmla="*/ 106 w 106"/>
                <a:gd name="T15" fmla="*/ 42 h 104"/>
                <a:gd name="T16" fmla="*/ 106 w 106"/>
                <a:gd name="T17" fmla="*/ 32 h 104"/>
                <a:gd name="T18" fmla="*/ 102 w 106"/>
                <a:gd name="T19" fmla="*/ 21 h 104"/>
                <a:gd name="T20" fmla="*/ 96 w 106"/>
                <a:gd name="T21" fmla="*/ 11 h 104"/>
                <a:gd name="T22" fmla="*/ 91 w 106"/>
                <a:gd name="T23" fmla="*/ 6 h 104"/>
                <a:gd name="T24" fmla="*/ 83 w 106"/>
                <a:gd name="T25" fmla="*/ 2 h 104"/>
                <a:gd name="T26" fmla="*/ 76 w 106"/>
                <a:gd name="T27" fmla="*/ 0 h 104"/>
                <a:gd name="T28" fmla="*/ 66 w 106"/>
                <a:gd name="T29" fmla="*/ 2 h 104"/>
                <a:gd name="T30" fmla="*/ 55 w 106"/>
                <a:gd name="T31" fmla="*/ 4 h 104"/>
                <a:gd name="T32" fmla="*/ 44 w 106"/>
                <a:gd name="T33" fmla="*/ 10 h 104"/>
                <a:gd name="T34" fmla="*/ 32 w 106"/>
                <a:gd name="T35" fmla="*/ 15 h 104"/>
                <a:gd name="T36" fmla="*/ 13 w 106"/>
                <a:gd name="T37" fmla="*/ 25 h 104"/>
                <a:gd name="T38" fmla="*/ 2 w 106"/>
                <a:gd name="T39" fmla="*/ 32 h 104"/>
                <a:gd name="T40" fmla="*/ 0 w 106"/>
                <a:gd name="T41" fmla="*/ 40 h 104"/>
                <a:gd name="T42" fmla="*/ 4 w 106"/>
                <a:gd name="T43" fmla="*/ 49 h 104"/>
                <a:gd name="T44" fmla="*/ 30 w 106"/>
                <a:gd name="T45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104">
                  <a:moveTo>
                    <a:pt x="30" y="104"/>
                  </a:moveTo>
                  <a:lnTo>
                    <a:pt x="45" y="97"/>
                  </a:lnTo>
                  <a:lnTo>
                    <a:pt x="62" y="87"/>
                  </a:lnTo>
                  <a:lnTo>
                    <a:pt x="76" y="80"/>
                  </a:lnTo>
                  <a:lnTo>
                    <a:pt x="87" y="70"/>
                  </a:lnTo>
                  <a:lnTo>
                    <a:pt x="96" y="61"/>
                  </a:lnTo>
                  <a:lnTo>
                    <a:pt x="102" y="53"/>
                  </a:lnTo>
                  <a:lnTo>
                    <a:pt x="106" y="42"/>
                  </a:lnTo>
                  <a:lnTo>
                    <a:pt x="106" y="32"/>
                  </a:lnTo>
                  <a:lnTo>
                    <a:pt x="102" y="21"/>
                  </a:lnTo>
                  <a:lnTo>
                    <a:pt x="96" y="11"/>
                  </a:lnTo>
                  <a:lnTo>
                    <a:pt x="91" y="6"/>
                  </a:lnTo>
                  <a:lnTo>
                    <a:pt x="83" y="2"/>
                  </a:lnTo>
                  <a:lnTo>
                    <a:pt x="76" y="0"/>
                  </a:lnTo>
                  <a:lnTo>
                    <a:pt x="66" y="2"/>
                  </a:lnTo>
                  <a:lnTo>
                    <a:pt x="55" y="4"/>
                  </a:lnTo>
                  <a:lnTo>
                    <a:pt x="44" y="10"/>
                  </a:lnTo>
                  <a:lnTo>
                    <a:pt x="32" y="15"/>
                  </a:lnTo>
                  <a:lnTo>
                    <a:pt x="13" y="25"/>
                  </a:lnTo>
                  <a:lnTo>
                    <a:pt x="2" y="32"/>
                  </a:lnTo>
                  <a:lnTo>
                    <a:pt x="0" y="40"/>
                  </a:lnTo>
                  <a:lnTo>
                    <a:pt x="4" y="49"/>
                  </a:lnTo>
                  <a:lnTo>
                    <a:pt x="30" y="104"/>
                  </a:lnTo>
                  <a:close/>
                </a:path>
              </a:pathLst>
            </a:custGeom>
            <a:solidFill>
              <a:srgbClr val="BFF2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8" name="Freeform 85"/>
            <p:cNvSpPr>
              <a:spLocks/>
            </p:cNvSpPr>
            <p:nvPr/>
          </p:nvSpPr>
          <p:spPr bwMode="auto">
            <a:xfrm>
              <a:off x="-555625" y="3284538"/>
              <a:ext cx="268288" cy="223837"/>
            </a:xfrm>
            <a:custGeom>
              <a:avLst/>
              <a:gdLst>
                <a:gd name="T0" fmla="*/ 53 w 338"/>
                <a:gd name="T1" fmla="*/ 269 h 284"/>
                <a:gd name="T2" fmla="*/ 70 w 338"/>
                <a:gd name="T3" fmla="*/ 263 h 284"/>
                <a:gd name="T4" fmla="*/ 83 w 338"/>
                <a:gd name="T5" fmla="*/ 259 h 284"/>
                <a:gd name="T6" fmla="*/ 91 w 338"/>
                <a:gd name="T7" fmla="*/ 256 h 284"/>
                <a:gd name="T8" fmla="*/ 92 w 338"/>
                <a:gd name="T9" fmla="*/ 250 h 284"/>
                <a:gd name="T10" fmla="*/ 91 w 338"/>
                <a:gd name="T11" fmla="*/ 242 h 284"/>
                <a:gd name="T12" fmla="*/ 51 w 338"/>
                <a:gd name="T13" fmla="*/ 95 h 284"/>
                <a:gd name="T14" fmla="*/ 49 w 338"/>
                <a:gd name="T15" fmla="*/ 87 h 284"/>
                <a:gd name="T16" fmla="*/ 45 w 338"/>
                <a:gd name="T17" fmla="*/ 85 h 284"/>
                <a:gd name="T18" fmla="*/ 36 w 338"/>
                <a:gd name="T19" fmla="*/ 85 h 284"/>
                <a:gd name="T20" fmla="*/ 22 w 338"/>
                <a:gd name="T21" fmla="*/ 87 h 284"/>
                <a:gd name="T22" fmla="*/ 4 w 338"/>
                <a:gd name="T23" fmla="*/ 93 h 284"/>
                <a:gd name="T24" fmla="*/ 0 w 338"/>
                <a:gd name="T25" fmla="*/ 78 h 284"/>
                <a:gd name="T26" fmla="*/ 280 w 338"/>
                <a:gd name="T27" fmla="*/ 0 h 284"/>
                <a:gd name="T28" fmla="*/ 302 w 338"/>
                <a:gd name="T29" fmla="*/ 76 h 284"/>
                <a:gd name="T30" fmla="*/ 282 w 338"/>
                <a:gd name="T31" fmla="*/ 81 h 284"/>
                <a:gd name="T32" fmla="*/ 270 w 338"/>
                <a:gd name="T33" fmla="*/ 68 h 284"/>
                <a:gd name="T34" fmla="*/ 261 w 338"/>
                <a:gd name="T35" fmla="*/ 59 h 284"/>
                <a:gd name="T36" fmla="*/ 248 w 338"/>
                <a:gd name="T37" fmla="*/ 49 h 284"/>
                <a:gd name="T38" fmla="*/ 236 w 338"/>
                <a:gd name="T39" fmla="*/ 46 h 284"/>
                <a:gd name="T40" fmla="*/ 221 w 338"/>
                <a:gd name="T41" fmla="*/ 42 h 284"/>
                <a:gd name="T42" fmla="*/ 204 w 338"/>
                <a:gd name="T43" fmla="*/ 42 h 284"/>
                <a:gd name="T44" fmla="*/ 183 w 338"/>
                <a:gd name="T45" fmla="*/ 44 h 284"/>
                <a:gd name="T46" fmla="*/ 161 w 338"/>
                <a:gd name="T47" fmla="*/ 49 h 284"/>
                <a:gd name="T48" fmla="*/ 142 w 338"/>
                <a:gd name="T49" fmla="*/ 55 h 284"/>
                <a:gd name="T50" fmla="*/ 130 w 338"/>
                <a:gd name="T51" fmla="*/ 63 h 284"/>
                <a:gd name="T52" fmla="*/ 126 w 338"/>
                <a:gd name="T53" fmla="*/ 70 h 284"/>
                <a:gd name="T54" fmla="*/ 126 w 338"/>
                <a:gd name="T55" fmla="*/ 81 h 284"/>
                <a:gd name="T56" fmla="*/ 142 w 338"/>
                <a:gd name="T57" fmla="*/ 136 h 284"/>
                <a:gd name="T58" fmla="*/ 149 w 338"/>
                <a:gd name="T59" fmla="*/ 134 h 284"/>
                <a:gd name="T60" fmla="*/ 172 w 338"/>
                <a:gd name="T61" fmla="*/ 125 h 284"/>
                <a:gd name="T62" fmla="*/ 187 w 338"/>
                <a:gd name="T63" fmla="*/ 112 h 284"/>
                <a:gd name="T64" fmla="*/ 196 w 338"/>
                <a:gd name="T65" fmla="*/ 97 h 284"/>
                <a:gd name="T66" fmla="*/ 196 w 338"/>
                <a:gd name="T67" fmla="*/ 78 h 284"/>
                <a:gd name="T68" fmla="*/ 219 w 338"/>
                <a:gd name="T69" fmla="*/ 72 h 284"/>
                <a:gd name="T70" fmla="*/ 248 w 338"/>
                <a:gd name="T71" fmla="*/ 172 h 284"/>
                <a:gd name="T72" fmla="*/ 225 w 338"/>
                <a:gd name="T73" fmla="*/ 178 h 284"/>
                <a:gd name="T74" fmla="*/ 221 w 338"/>
                <a:gd name="T75" fmla="*/ 169 h 284"/>
                <a:gd name="T76" fmla="*/ 213 w 338"/>
                <a:gd name="T77" fmla="*/ 161 h 284"/>
                <a:gd name="T78" fmla="*/ 206 w 338"/>
                <a:gd name="T79" fmla="*/ 155 h 284"/>
                <a:gd name="T80" fmla="*/ 198 w 338"/>
                <a:gd name="T81" fmla="*/ 152 h 284"/>
                <a:gd name="T82" fmla="*/ 187 w 338"/>
                <a:gd name="T83" fmla="*/ 150 h 284"/>
                <a:gd name="T84" fmla="*/ 176 w 338"/>
                <a:gd name="T85" fmla="*/ 148 h 284"/>
                <a:gd name="T86" fmla="*/ 164 w 338"/>
                <a:gd name="T87" fmla="*/ 150 h 284"/>
                <a:gd name="T88" fmla="*/ 151 w 338"/>
                <a:gd name="T89" fmla="*/ 152 h 284"/>
                <a:gd name="T90" fmla="*/ 145 w 338"/>
                <a:gd name="T91" fmla="*/ 153 h 284"/>
                <a:gd name="T92" fmla="*/ 164 w 338"/>
                <a:gd name="T93" fmla="*/ 218 h 284"/>
                <a:gd name="T94" fmla="*/ 168 w 338"/>
                <a:gd name="T95" fmla="*/ 227 h 284"/>
                <a:gd name="T96" fmla="*/ 176 w 338"/>
                <a:gd name="T97" fmla="*/ 233 h 284"/>
                <a:gd name="T98" fmla="*/ 189 w 338"/>
                <a:gd name="T99" fmla="*/ 231 h 284"/>
                <a:gd name="T100" fmla="*/ 215 w 338"/>
                <a:gd name="T101" fmla="*/ 225 h 284"/>
                <a:gd name="T102" fmla="*/ 236 w 338"/>
                <a:gd name="T103" fmla="*/ 218 h 284"/>
                <a:gd name="T104" fmla="*/ 253 w 338"/>
                <a:gd name="T105" fmla="*/ 210 h 284"/>
                <a:gd name="T106" fmla="*/ 268 w 338"/>
                <a:gd name="T107" fmla="*/ 201 h 284"/>
                <a:gd name="T108" fmla="*/ 278 w 338"/>
                <a:gd name="T109" fmla="*/ 191 h 284"/>
                <a:gd name="T110" fmla="*/ 287 w 338"/>
                <a:gd name="T111" fmla="*/ 180 h 284"/>
                <a:gd name="T112" fmla="*/ 293 w 338"/>
                <a:gd name="T113" fmla="*/ 167 h 284"/>
                <a:gd name="T114" fmla="*/ 299 w 338"/>
                <a:gd name="T115" fmla="*/ 152 h 284"/>
                <a:gd name="T116" fmla="*/ 300 w 338"/>
                <a:gd name="T117" fmla="*/ 134 h 284"/>
                <a:gd name="T118" fmla="*/ 321 w 338"/>
                <a:gd name="T119" fmla="*/ 131 h 284"/>
                <a:gd name="T120" fmla="*/ 338 w 338"/>
                <a:gd name="T121" fmla="*/ 208 h 284"/>
                <a:gd name="T122" fmla="*/ 56 w 338"/>
                <a:gd name="T123" fmla="*/ 284 h 284"/>
                <a:gd name="T124" fmla="*/ 53 w 338"/>
                <a:gd name="T125" fmla="*/ 269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8" h="284">
                  <a:moveTo>
                    <a:pt x="53" y="269"/>
                  </a:moveTo>
                  <a:lnTo>
                    <a:pt x="70" y="263"/>
                  </a:lnTo>
                  <a:lnTo>
                    <a:pt x="83" y="259"/>
                  </a:lnTo>
                  <a:lnTo>
                    <a:pt x="91" y="256"/>
                  </a:lnTo>
                  <a:lnTo>
                    <a:pt x="92" y="250"/>
                  </a:lnTo>
                  <a:lnTo>
                    <a:pt x="91" y="242"/>
                  </a:lnTo>
                  <a:lnTo>
                    <a:pt x="51" y="95"/>
                  </a:lnTo>
                  <a:lnTo>
                    <a:pt x="49" y="87"/>
                  </a:lnTo>
                  <a:lnTo>
                    <a:pt x="45" y="85"/>
                  </a:lnTo>
                  <a:lnTo>
                    <a:pt x="36" y="85"/>
                  </a:lnTo>
                  <a:lnTo>
                    <a:pt x="22" y="87"/>
                  </a:lnTo>
                  <a:lnTo>
                    <a:pt x="4" y="93"/>
                  </a:lnTo>
                  <a:lnTo>
                    <a:pt x="0" y="78"/>
                  </a:lnTo>
                  <a:lnTo>
                    <a:pt x="280" y="0"/>
                  </a:lnTo>
                  <a:lnTo>
                    <a:pt x="302" y="76"/>
                  </a:lnTo>
                  <a:lnTo>
                    <a:pt x="282" y="81"/>
                  </a:lnTo>
                  <a:lnTo>
                    <a:pt x="270" y="68"/>
                  </a:lnTo>
                  <a:lnTo>
                    <a:pt x="261" y="59"/>
                  </a:lnTo>
                  <a:lnTo>
                    <a:pt x="248" y="49"/>
                  </a:lnTo>
                  <a:lnTo>
                    <a:pt x="236" y="46"/>
                  </a:lnTo>
                  <a:lnTo>
                    <a:pt x="221" y="42"/>
                  </a:lnTo>
                  <a:lnTo>
                    <a:pt x="204" y="42"/>
                  </a:lnTo>
                  <a:lnTo>
                    <a:pt x="183" y="44"/>
                  </a:lnTo>
                  <a:lnTo>
                    <a:pt x="161" y="49"/>
                  </a:lnTo>
                  <a:lnTo>
                    <a:pt x="142" y="55"/>
                  </a:lnTo>
                  <a:lnTo>
                    <a:pt x="130" y="63"/>
                  </a:lnTo>
                  <a:lnTo>
                    <a:pt x="126" y="70"/>
                  </a:lnTo>
                  <a:lnTo>
                    <a:pt x="126" y="81"/>
                  </a:lnTo>
                  <a:lnTo>
                    <a:pt x="142" y="136"/>
                  </a:lnTo>
                  <a:lnTo>
                    <a:pt x="149" y="134"/>
                  </a:lnTo>
                  <a:lnTo>
                    <a:pt x="172" y="125"/>
                  </a:lnTo>
                  <a:lnTo>
                    <a:pt x="187" y="112"/>
                  </a:lnTo>
                  <a:lnTo>
                    <a:pt x="196" y="97"/>
                  </a:lnTo>
                  <a:lnTo>
                    <a:pt x="196" y="78"/>
                  </a:lnTo>
                  <a:lnTo>
                    <a:pt x="219" y="72"/>
                  </a:lnTo>
                  <a:lnTo>
                    <a:pt x="248" y="172"/>
                  </a:lnTo>
                  <a:lnTo>
                    <a:pt x="225" y="178"/>
                  </a:lnTo>
                  <a:lnTo>
                    <a:pt x="221" y="169"/>
                  </a:lnTo>
                  <a:lnTo>
                    <a:pt x="213" y="161"/>
                  </a:lnTo>
                  <a:lnTo>
                    <a:pt x="206" y="155"/>
                  </a:lnTo>
                  <a:lnTo>
                    <a:pt x="198" y="152"/>
                  </a:lnTo>
                  <a:lnTo>
                    <a:pt x="187" y="150"/>
                  </a:lnTo>
                  <a:lnTo>
                    <a:pt x="176" y="148"/>
                  </a:lnTo>
                  <a:lnTo>
                    <a:pt x="164" y="150"/>
                  </a:lnTo>
                  <a:lnTo>
                    <a:pt x="151" y="152"/>
                  </a:lnTo>
                  <a:lnTo>
                    <a:pt x="145" y="153"/>
                  </a:lnTo>
                  <a:lnTo>
                    <a:pt x="164" y="218"/>
                  </a:lnTo>
                  <a:lnTo>
                    <a:pt x="168" y="227"/>
                  </a:lnTo>
                  <a:lnTo>
                    <a:pt x="176" y="233"/>
                  </a:lnTo>
                  <a:lnTo>
                    <a:pt x="189" y="231"/>
                  </a:lnTo>
                  <a:lnTo>
                    <a:pt x="215" y="225"/>
                  </a:lnTo>
                  <a:lnTo>
                    <a:pt x="236" y="218"/>
                  </a:lnTo>
                  <a:lnTo>
                    <a:pt x="253" y="210"/>
                  </a:lnTo>
                  <a:lnTo>
                    <a:pt x="268" y="201"/>
                  </a:lnTo>
                  <a:lnTo>
                    <a:pt x="278" y="191"/>
                  </a:lnTo>
                  <a:lnTo>
                    <a:pt x="287" y="180"/>
                  </a:lnTo>
                  <a:lnTo>
                    <a:pt x="293" y="167"/>
                  </a:lnTo>
                  <a:lnTo>
                    <a:pt x="299" y="152"/>
                  </a:lnTo>
                  <a:lnTo>
                    <a:pt x="300" y="134"/>
                  </a:lnTo>
                  <a:lnTo>
                    <a:pt x="321" y="131"/>
                  </a:lnTo>
                  <a:lnTo>
                    <a:pt x="338" y="208"/>
                  </a:lnTo>
                  <a:lnTo>
                    <a:pt x="56" y="284"/>
                  </a:lnTo>
                  <a:lnTo>
                    <a:pt x="53" y="2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9" name="Freeform 86"/>
            <p:cNvSpPr>
              <a:spLocks/>
            </p:cNvSpPr>
            <p:nvPr/>
          </p:nvSpPr>
          <p:spPr bwMode="auto">
            <a:xfrm>
              <a:off x="-750888" y="3413125"/>
              <a:ext cx="82550" cy="47625"/>
            </a:xfrm>
            <a:custGeom>
              <a:avLst/>
              <a:gdLst>
                <a:gd name="T0" fmla="*/ 0 w 104"/>
                <a:gd name="T1" fmla="*/ 41 h 60"/>
                <a:gd name="T2" fmla="*/ 7 w 104"/>
                <a:gd name="T3" fmla="*/ 60 h 60"/>
                <a:gd name="T4" fmla="*/ 13 w 104"/>
                <a:gd name="T5" fmla="*/ 57 h 60"/>
                <a:gd name="T6" fmla="*/ 26 w 104"/>
                <a:gd name="T7" fmla="*/ 47 h 60"/>
                <a:gd name="T8" fmla="*/ 42 w 104"/>
                <a:gd name="T9" fmla="*/ 40 h 60"/>
                <a:gd name="T10" fmla="*/ 51 w 104"/>
                <a:gd name="T11" fmla="*/ 34 h 60"/>
                <a:gd name="T12" fmla="*/ 60 w 104"/>
                <a:gd name="T13" fmla="*/ 32 h 60"/>
                <a:gd name="T14" fmla="*/ 70 w 104"/>
                <a:gd name="T15" fmla="*/ 30 h 60"/>
                <a:gd name="T16" fmla="*/ 76 w 104"/>
                <a:gd name="T17" fmla="*/ 32 h 60"/>
                <a:gd name="T18" fmla="*/ 79 w 104"/>
                <a:gd name="T19" fmla="*/ 34 h 60"/>
                <a:gd name="T20" fmla="*/ 85 w 104"/>
                <a:gd name="T21" fmla="*/ 38 h 60"/>
                <a:gd name="T22" fmla="*/ 93 w 104"/>
                <a:gd name="T23" fmla="*/ 41 h 60"/>
                <a:gd name="T24" fmla="*/ 98 w 104"/>
                <a:gd name="T25" fmla="*/ 45 h 60"/>
                <a:gd name="T26" fmla="*/ 100 w 104"/>
                <a:gd name="T27" fmla="*/ 47 h 60"/>
                <a:gd name="T28" fmla="*/ 104 w 104"/>
                <a:gd name="T29" fmla="*/ 24 h 60"/>
                <a:gd name="T30" fmla="*/ 91 w 104"/>
                <a:gd name="T31" fmla="*/ 0 h 60"/>
                <a:gd name="T32" fmla="*/ 0 w 104"/>
                <a:gd name="T33" fmla="*/ 4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4" h="60">
                  <a:moveTo>
                    <a:pt x="0" y="41"/>
                  </a:moveTo>
                  <a:lnTo>
                    <a:pt x="7" y="60"/>
                  </a:lnTo>
                  <a:lnTo>
                    <a:pt x="13" y="57"/>
                  </a:lnTo>
                  <a:lnTo>
                    <a:pt x="26" y="47"/>
                  </a:lnTo>
                  <a:lnTo>
                    <a:pt x="42" y="40"/>
                  </a:lnTo>
                  <a:lnTo>
                    <a:pt x="51" y="34"/>
                  </a:lnTo>
                  <a:lnTo>
                    <a:pt x="60" y="32"/>
                  </a:lnTo>
                  <a:lnTo>
                    <a:pt x="70" y="30"/>
                  </a:lnTo>
                  <a:lnTo>
                    <a:pt x="76" y="32"/>
                  </a:lnTo>
                  <a:lnTo>
                    <a:pt x="79" y="34"/>
                  </a:lnTo>
                  <a:lnTo>
                    <a:pt x="85" y="38"/>
                  </a:lnTo>
                  <a:lnTo>
                    <a:pt x="93" y="41"/>
                  </a:lnTo>
                  <a:lnTo>
                    <a:pt x="98" y="45"/>
                  </a:lnTo>
                  <a:lnTo>
                    <a:pt x="100" y="47"/>
                  </a:lnTo>
                  <a:lnTo>
                    <a:pt x="104" y="24"/>
                  </a:lnTo>
                  <a:lnTo>
                    <a:pt x="91" y="0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0019E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58673457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395536" y="1196752"/>
            <a:ext cx="8424614" cy="518499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 smtClean="0"/>
              <a:t>인큐베이팅</a:t>
            </a:r>
            <a:r>
              <a:rPr lang="ko-KR" altLang="en-US" dirty="0" smtClean="0"/>
              <a:t> 주요 프로그램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85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22"/>
          <a:stretch/>
        </p:blipFill>
        <p:spPr bwMode="auto">
          <a:xfrm>
            <a:off x="576048" y="1284882"/>
            <a:ext cx="7991904" cy="5024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 flipH="1">
            <a:off x="9324528" y="521036"/>
            <a:ext cx="1728192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ko-KR" altLang="en-US" b="1" dirty="0" err="1" smtClean="0">
                <a:solidFill>
                  <a:srgbClr val="FF0000"/>
                </a:solidFill>
              </a:rPr>
              <a:t>인큐베이팅</a:t>
            </a:r>
            <a:r>
              <a:rPr lang="ko-KR" altLang="en-US" b="1" dirty="0" smtClean="0">
                <a:solidFill>
                  <a:srgbClr val="FF0000"/>
                </a:solidFill>
              </a:rPr>
              <a:t> 동기부여는 별도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6610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[</a:t>
            </a:r>
            <a:r>
              <a:rPr lang="ko-KR" altLang="en-US" dirty="0" smtClean="0"/>
              <a:t>활동</a:t>
            </a:r>
            <a:r>
              <a:rPr lang="en-US" altLang="ko-KR" dirty="0" smtClean="0"/>
              <a:t>] </a:t>
            </a:r>
            <a:r>
              <a:rPr lang="ko-KR" altLang="en-US" dirty="0" err="1" smtClean="0"/>
              <a:t>인큐베이팅</a:t>
            </a:r>
            <a:r>
              <a:rPr lang="ko-KR" altLang="en-US" dirty="0" smtClean="0"/>
              <a:t> </a:t>
            </a:r>
            <a:r>
              <a:rPr lang="ko-KR" altLang="en-US" dirty="0"/>
              <a:t>계획 수립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86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양쪽 모서리가 둥근 사각형 5"/>
          <p:cNvSpPr/>
          <p:nvPr/>
        </p:nvSpPr>
        <p:spPr>
          <a:xfrm>
            <a:off x="287524" y="1988840"/>
            <a:ext cx="8568952" cy="4464496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590872" y="2826795"/>
            <a:ext cx="8013576" cy="34442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1pPr>
            <a:lvl2pPr marL="4572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2pPr>
            <a:lvl3pPr marL="9144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3pPr>
            <a:lvl4pPr marL="13716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4pPr>
            <a:lvl5pPr marL="18288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sz="1800" dirty="0">
                <a:latin typeface="+mn-ea"/>
              </a:rPr>
              <a:t>자신이 기 </a:t>
            </a:r>
            <a:r>
              <a:rPr lang="ko-KR" altLang="en-US" sz="1800" dirty="0" err="1">
                <a:latin typeface="+mn-ea"/>
              </a:rPr>
              <a:t>인큐베이팅</a:t>
            </a:r>
            <a:r>
              <a:rPr lang="ko-KR" altLang="en-US" sz="1800" dirty="0">
                <a:latin typeface="+mn-ea"/>
              </a:rPr>
              <a:t> 하고 있는 기업 한 개를 선정합니다</a:t>
            </a:r>
            <a:r>
              <a:rPr lang="en-US" altLang="ko-KR" sz="1800" dirty="0">
                <a:latin typeface="+mn-ea"/>
              </a:rPr>
              <a:t>.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§"/>
            </a:pPr>
            <a:endParaRPr lang="en-US" altLang="ko-KR" sz="1800" dirty="0">
              <a:latin typeface="+mn-ea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sz="1800" dirty="0">
                <a:latin typeface="+mn-ea"/>
              </a:rPr>
              <a:t>프로세스에 따라 </a:t>
            </a:r>
            <a:r>
              <a:rPr lang="ko-KR" altLang="en-US" sz="1800" dirty="0" err="1">
                <a:latin typeface="+mn-ea"/>
              </a:rPr>
              <a:t>인큐베이팅</a:t>
            </a:r>
            <a:r>
              <a:rPr lang="ko-KR" altLang="en-US" sz="1800" dirty="0">
                <a:latin typeface="+mn-ea"/>
              </a:rPr>
              <a:t> 계획을 수립합니다</a:t>
            </a:r>
            <a:r>
              <a:rPr lang="en-US" altLang="ko-KR" sz="1800" dirty="0">
                <a:latin typeface="+mn-ea"/>
              </a:rPr>
              <a:t>.</a:t>
            </a:r>
          </a:p>
        </p:txBody>
      </p:sp>
      <p:sp>
        <p:nvSpPr>
          <p:cNvPr id="8" name="양쪽 모서리가 둥근 사각형 7"/>
          <p:cNvSpPr/>
          <p:nvPr/>
        </p:nvSpPr>
        <p:spPr>
          <a:xfrm>
            <a:off x="294714" y="1988840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>
                <a:solidFill>
                  <a:schemeClr val="tx1"/>
                </a:solidFill>
              </a:rPr>
              <a:t>STEP 1.</a:t>
            </a:r>
            <a:endParaRPr lang="ko-KR" altLang="en-US" sz="2800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27272" y="1988840"/>
            <a:ext cx="1478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/>
              <a:t>소요시간 </a:t>
            </a:r>
            <a:r>
              <a:rPr lang="en-US" altLang="ko-KR" sz="1400" b="1" dirty="0" smtClean="0"/>
              <a:t>:</a:t>
            </a:r>
            <a:r>
              <a:rPr lang="ko-KR" altLang="en-US" sz="1400" b="1" dirty="0"/>
              <a:t> </a:t>
            </a:r>
            <a:r>
              <a:rPr lang="en-US" altLang="ko-KR" sz="1400" b="1" dirty="0" smtClean="0"/>
              <a:t>20min</a:t>
            </a:r>
            <a:endParaRPr lang="en-US" sz="1400" b="1" dirty="0"/>
          </a:p>
        </p:txBody>
      </p:sp>
      <p:pic>
        <p:nvPicPr>
          <p:cNvPr id="10" name="Picture 2" descr="C:\Users\위현진\AppData\Local\Microsoft\Windows\Temporary Internet Files\Content.IE5\QXLNBWJK\MC900433921[1].png">
            <a:hlinkClick r:id="rId3" action="ppaction://program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522" y="1782316"/>
            <a:ext cx="638572" cy="63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045" y="4109537"/>
            <a:ext cx="2873991" cy="21554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9276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[</a:t>
            </a:r>
            <a:r>
              <a:rPr lang="ko-KR" altLang="en-US" dirty="0"/>
              <a:t>활동</a:t>
            </a:r>
            <a:r>
              <a:rPr lang="en-US" altLang="ko-KR" dirty="0"/>
              <a:t>] </a:t>
            </a:r>
            <a:r>
              <a:rPr lang="ko-KR" altLang="en-US" dirty="0" err="1"/>
              <a:t>인큐베이팅</a:t>
            </a:r>
            <a:r>
              <a:rPr lang="ko-KR" altLang="en-US" dirty="0"/>
              <a:t> 계획 수립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87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양쪽 모서리가 둥근 사각형 5"/>
          <p:cNvSpPr/>
          <p:nvPr/>
        </p:nvSpPr>
        <p:spPr>
          <a:xfrm>
            <a:off x="287524" y="1988840"/>
            <a:ext cx="8568952" cy="4464496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590872" y="2826795"/>
            <a:ext cx="8013576" cy="34442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1pPr>
            <a:lvl2pPr marL="4572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2pPr>
            <a:lvl3pPr marL="9144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3pPr>
            <a:lvl4pPr marL="13716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4pPr>
            <a:lvl5pPr marL="18288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latinLnBrk="0">
              <a:lnSpc>
                <a:spcPct val="110000"/>
              </a:lnSpc>
              <a:buFont typeface="Wingdings" pitchFamily="2" charset="2"/>
              <a:buChar char="§"/>
            </a:pPr>
            <a:r>
              <a:rPr lang="en-US" altLang="ko-KR" sz="1800" dirty="0"/>
              <a:t>2</a:t>
            </a:r>
            <a:r>
              <a:rPr lang="ko-KR" altLang="en-US" sz="1800" dirty="0"/>
              <a:t>인 </a:t>
            </a:r>
            <a:r>
              <a:rPr lang="en-US" altLang="ko-KR" sz="1800" dirty="0"/>
              <a:t>1</a:t>
            </a:r>
            <a:r>
              <a:rPr lang="ko-KR" altLang="en-US" sz="1800" dirty="0"/>
              <a:t>조를 이루어 </a:t>
            </a:r>
            <a:r>
              <a:rPr lang="ko-KR" altLang="en-US" sz="1800" dirty="0" err="1"/>
              <a:t>인큐베이팅</a:t>
            </a:r>
            <a:r>
              <a:rPr lang="ko-KR" altLang="en-US" sz="1800" dirty="0"/>
              <a:t> 계획을 </a:t>
            </a:r>
            <a:r>
              <a:rPr lang="ko-KR" altLang="en-US" sz="1800" dirty="0" err="1"/>
              <a:t>코칭을</a:t>
            </a:r>
            <a:r>
              <a:rPr lang="ko-KR" altLang="en-US" sz="1800" dirty="0"/>
              <a:t> 합니다</a:t>
            </a:r>
            <a:r>
              <a:rPr lang="en-US" altLang="ko-KR" sz="1800" dirty="0"/>
              <a:t>.</a:t>
            </a:r>
          </a:p>
          <a:p>
            <a:pPr marL="285750" indent="-285750" latinLnBrk="0">
              <a:lnSpc>
                <a:spcPct val="110000"/>
              </a:lnSpc>
              <a:buFont typeface="Wingdings" pitchFamily="2" charset="2"/>
              <a:buChar char="§"/>
            </a:pPr>
            <a:endParaRPr lang="en-US" altLang="ko-KR" sz="1800" dirty="0"/>
          </a:p>
          <a:p>
            <a:pPr marL="285750" indent="-285750" latinLnBrk="0">
              <a:lnSpc>
                <a:spcPct val="110000"/>
              </a:lnSpc>
              <a:buFont typeface="Wingdings" pitchFamily="2" charset="2"/>
              <a:buChar char="§"/>
            </a:pPr>
            <a:r>
              <a:rPr lang="ko-KR" altLang="en-US" sz="1800" dirty="0" err="1"/>
              <a:t>코칭을</a:t>
            </a:r>
            <a:r>
              <a:rPr lang="ko-KR" altLang="en-US" sz="1800" dirty="0"/>
              <a:t> 받은 사람은 피드백을 줍니다</a:t>
            </a:r>
            <a:r>
              <a:rPr lang="en-US" altLang="ko-KR" sz="1800" dirty="0"/>
              <a:t>.</a:t>
            </a:r>
          </a:p>
          <a:p>
            <a:pPr marL="285750" indent="-285750" latinLnBrk="0">
              <a:lnSpc>
                <a:spcPct val="110000"/>
              </a:lnSpc>
              <a:buFont typeface="Wingdings" pitchFamily="2" charset="2"/>
              <a:buChar char="§"/>
            </a:pPr>
            <a:endParaRPr lang="en-US" altLang="ko-KR" sz="1800" dirty="0"/>
          </a:p>
          <a:p>
            <a:pPr marL="285750" indent="-285750" latinLnBrk="0">
              <a:lnSpc>
                <a:spcPct val="110000"/>
              </a:lnSpc>
              <a:buFont typeface="Wingdings" pitchFamily="2" charset="2"/>
              <a:buChar char="§"/>
            </a:pPr>
            <a:r>
              <a:rPr lang="ko-KR" altLang="en-US" sz="1800" dirty="0"/>
              <a:t>역할을 바꿔서 다시 합니다</a:t>
            </a:r>
            <a:r>
              <a:rPr lang="en-US" altLang="ko-KR" sz="1800" dirty="0" smtClean="0"/>
              <a:t>.</a:t>
            </a:r>
            <a:endParaRPr lang="en-US" altLang="ko-KR" sz="1800" dirty="0"/>
          </a:p>
        </p:txBody>
      </p:sp>
      <p:sp>
        <p:nvSpPr>
          <p:cNvPr id="8" name="양쪽 모서리가 둥근 사각형 7"/>
          <p:cNvSpPr/>
          <p:nvPr/>
        </p:nvSpPr>
        <p:spPr>
          <a:xfrm>
            <a:off x="294714" y="1988840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>
                <a:solidFill>
                  <a:schemeClr val="tx1"/>
                </a:solidFill>
              </a:rPr>
              <a:t>STEP 2.</a:t>
            </a:r>
            <a:endParaRPr lang="ko-KR" altLang="en-US" sz="2800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27272" y="1988840"/>
            <a:ext cx="1478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/>
              <a:t>소요시간 </a:t>
            </a:r>
            <a:r>
              <a:rPr lang="en-US" altLang="ko-KR" sz="1400" b="1" dirty="0" smtClean="0"/>
              <a:t>:</a:t>
            </a:r>
            <a:r>
              <a:rPr lang="ko-KR" altLang="en-US" sz="1400" b="1" dirty="0"/>
              <a:t> </a:t>
            </a:r>
            <a:r>
              <a:rPr lang="en-US" altLang="ko-KR" sz="1400" b="1" dirty="0" smtClean="0"/>
              <a:t>30min</a:t>
            </a:r>
            <a:endParaRPr lang="en-US" sz="1400" b="1" dirty="0"/>
          </a:p>
        </p:txBody>
      </p:sp>
      <p:pic>
        <p:nvPicPr>
          <p:cNvPr id="10" name="Picture 2" descr="C:\Users\위현진\AppData\Local\Microsoft\Windows\Temporary Internet Files\Content.IE5\QXLNBWJK\MC900433921[1].png">
            <a:hlinkClick r:id="rId3" action="ppaction://program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522" y="1782316"/>
            <a:ext cx="638572" cy="63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1" y="3789040"/>
            <a:ext cx="3055533" cy="22798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676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[</a:t>
            </a:r>
            <a:r>
              <a:rPr lang="ko-KR" altLang="en-US" dirty="0"/>
              <a:t>활동</a:t>
            </a:r>
            <a:r>
              <a:rPr lang="en-US" altLang="ko-KR" dirty="0"/>
              <a:t>] </a:t>
            </a:r>
            <a:r>
              <a:rPr lang="ko-KR" altLang="en-US" dirty="0" err="1"/>
              <a:t>인큐베이팅</a:t>
            </a:r>
            <a:r>
              <a:rPr lang="ko-KR" altLang="en-US" dirty="0"/>
              <a:t> 계획 수립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88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양쪽 모서리가 둥근 사각형 5"/>
          <p:cNvSpPr/>
          <p:nvPr/>
        </p:nvSpPr>
        <p:spPr>
          <a:xfrm>
            <a:off x="287524" y="1988840"/>
            <a:ext cx="8568952" cy="4464496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590872" y="2826795"/>
            <a:ext cx="8013576" cy="34442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1pPr>
            <a:lvl2pPr marL="4572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2pPr>
            <a:lvl3pPr marL="9144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3pPr>
            <a:lvl4pPr marL="13716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4pPr>
            <a:lvl5pPr marL="18288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latinLnBrk="0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sz="1800" dirty="0" err="1" smtClean="0"/>
              <a:t>팀별로</a:t>
            </a:r>
            <a:r>
              <a:rPr lang="ko-KR" altLang="en-US" sz="1800" dirty="0"/>
              <a:t> </a:t>
            </a:r>
            <a:r>
              <a:rPr lang="ko-KR" altLang="en-US" sz="1800" dirty="0" smtClean="0"/>
              <a:t>소감을 공유한 후</a:t>
            </a:r>
            <a:r>
              <a:rPr lang="en-US" altLang="ko-KR" sz="1800" dirty="0" smtClean="0"/>
              <a:t>, </a:t>
            </a:r>
            <a:r>
              <a:rPr lang="ko-KR" altLang="en-US" sz="1800" dirty="0" smtClean="0"/>
              <a:t>전체 공유합니다</a:t>
            </a:r>
            <a:r>
              <a:rPr lang="en-US" altLang="ko-KR" sz="1800" dirty="0" smtClean="0"/>
              <a:t>.</a:t>
            </a:r>
            <a:br>
              <a:rPr lang="en-US" altLang="ko-KR" sz="1800" dirty="0" smtClean="0"/>
            </a:br>
            <a:r>
              <a:rPr lang="en-US" altLang="ko-KR" sz="1800" dirty="0" smtClean="0"/>
              <a:t>- </a:t>
            </a:r>
            <a:r>
              <a:rPr lang="ko-KR" altLang="en-US" sz="1800" dirty="0" smtClean="0"/>
              <a:t>좋았던 부분</a:t>
            </a:r>
            <a:r>
              <a:rPr lang="en-US" altLang="ko-KR" sz="1800" dirty="0" smtClean="0"/>
              <a:t>, </a:t>
            </a:r>
            <a:r>
              <a:rPr lang="ko-KR" altLang="en-US" sz="1800" dirty="0" smtClean="0"/>
              <a:t>어려웠던 점 등</a:t>
            </a:r>
            <a:endParaRPr lang="en-US" altLang="ko-KR" sz="1800" dirty="0"/>
          </a:p>
        </p:txBody>
      </p:sp>
      <p:sp>
        <p:nvSpPr>
          <p:cNvPr id="8" name="양쪽 모서리가 둥근 사각형 7"/>
          <p:cNvSpPr/>
          <p:nvPr/>
        </p:nvSpPr>
        <p:spPr>
          <a:xfrm>
            <a:off x="294714" y="1988840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>
                <a:solidFill>
                  <a:schemeClr val="tx1"/>
                </a:solidFill>
              </a:rPr>
              <a:t>STEP 3.</a:t>
            </a:r>
            <a:endParaRPr lang="ko-KR" altLang="en-US" sz="2800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27272" y="1988840"/>
            <a:ext cx="1478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/>
              <a:t>소요시간 </a:t>
            </a:r>
            <a:r>
              <a:rPr lang="en-US" altLang="ko-KR" sz="1400" b="1" dirty="0" smtClean="0"/>
              <a:t>:</a:t>
            </a:r>
            <a:r>
              <a:rPr lang="ko-KR" altLang="en-US" sz="1400" b="1" dirty="0"/>
              <a:t> </a:t>
            </a:r>
            <a:r>
              <a:rPr lang="en-US" altLang="ko-KR" sz="1400" b="1" dirty="0" smtClean="0"/>
              <a:t>10min</a:t>
            </a:r>
            <a:endParaRPr lang="en-US" sz="1400" b="1" dirty="0"/>
          </a:p>
        </p:txBody>
      </p:sp>
      <p:pic>
        <p:nvPicPr>
          <p:cNvPr id="10" name="Picture 2" descr="C:\Users\위현진\AppData\Local\Microsoft\Windows\Temporary Internet Files\Content.IE5\QXLNBWJK\MC900433921[1].png">
            <a:hlinkClick r:id="rId3" action="ppaction://program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522" y="1782316"/>
            <a:ext cx="638572" cy="63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6537" y="3783781"/>
            <a:ext cx="3379774" cy="2487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99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성공적인 </a:t>
            </a:r>
            <a:r>
              <a:rPr lang="ko-KR" altLang="en-US" dirty="0" err="1"/>
              <a:t>인큐베이팅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89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Picture 3" descr="악수_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1E3F0"/>
              </a:clrFrom>
              <a:clrTo>
                <a:srgbClr val="E1E3F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035" y="1081038"/>
            <a:ext cx="4141787" cy="532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oup 7"/>
          <p:cNvGrpSpPr>
            <a:grpSpLocks/>
          </p:cNvGrpSpPr>
          <p:nvPr/>
        </p:nvGrpSpPr>
        <p:grpSpPr bwMode="auto">
          <a:xfrm>
            <a:off x="4040396" y="1362085"/>
            <a:ext cx="4779753" cy="1130291"/>
            <a:chOff x="1083" y="2509"/>
            <a:chExt cx="2154" cy="651"/>
          </a:xfrm>
        </p:grpSpPr>
        <p:sp>
          <p:nvSpPr>
            <p:cNvPr id="7" name="AutoShape 8"/>
            <p:cNvSpPr>
              <a:spLocks noChangeArrowheads="1"/>
            </p:cNvSpPr>
            <p:nvPr/>
          </p:nvSpPr>
          <p:spPr bwMode="auto">
            <a:xfrm flipV="1">
              <a:off x="1085" y="2509"/>
              <a:ext cx="2151" cy="330"/>
            </a:xfrm>
            <a:custGeom>
              <a:avLst/>
              <a:gdLst>
                <a:gd name="G0" fmla="+- 4158 0 0"/>
                <a:gd name="G1" fmla="+- 21600 0 4158"/>
                <a:gd name="G2" fmla="*/ 4158 1 2"/>
                <a:gd name="G3" fmla="+- 21600 0 G2"/>
                <a:gd name="G4" fmla="+/ 4158 21600 2"/>
                <a:gd name="G5" fmla="+/ G1 0 2"/>
                <a:gd name="G6" fmla="*/ 21600 21600 4158"/>
                <a:gd name="G7" fmla="*/ G6 1 2"/>
                <a:gd name="G8" fmla="+- 21600 0 G7"/>
                <a:gd name="G9" fmla="*/ 21600 1 2"/>
                <a:gd name="G10" fmla="+- 4158 0 G9"/>
                <a:gd name="G11" fmla="?: G10 G8 0"/>
                <a:gd name="G12" fmla="?: G10 G7 21600"/>
                <a:gd name="T0" fmla="*/ 19521 w 21600"/>
                <a:gd name="T1" fmla="*/ 10800 h 21600"/>
                <a:gd name="T2" fmla="*/ 10800 w 21600"/>
                <a:gd name="T3" fmla="*/ 21600 h 21600"/>
                <a:gd name="T4" fmla="*/ 2079 w 21600"/>
                <a:gd name="T5" fmla="*/ 10800 h 21600"/>
                <a:gd name="T6" fmla="*/ 10800 w 21600"/>
                <a:gd name="T7" fmla="*/ 0 h 21600"/>
                <a:gd name="T8" fmla="*/ 3879 w 21600"/>
                <a:gd name="T9" fmla="*/ 3879 h 21600"/>
                <a:gd name="T10" fmla="*/ 17721 w 21600"/>
                <a:gd name="T11" fmla="*/ 1772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4158" y="21600"/>
                  </a:lnTo>
                  <a:lnTo>
                    <a:pt x="17442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B6DDE0"/>
                </a:gs>
                <a:gs pos="100000">
                  <a:srgbClr val="B6DDE0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ko-KR" altLang="en-US" b="1"/>
            </a:p>
          </p:txBody>
        </p:sp>
        <p:sp>
          <p:nvSpPr>
            <p:cNvPr id="8" name="Rectangle 9"/>
            <p:cNvSpPr>
              <a:spLocks noChangeArrowheads="1"/>
            </p:cNvSpPr>
            <p:nvPr/>
          </p:nvSpPr>
          <p:spPr bwMode="auto">
            <a:xfrm flipV="1">
              <a:off x="1083" y="2746"/>
              <a:ext cx="2154" cy="414"/>
            </a:xfrm>
            <a:prstGeom prst="rect">
              <a:avLst/>
            </a:prstGeom>
            <a:gradFill rotWithShape="1">
              <a:gsLst>
                <a:gs pos="0">
                  <a:srgbClr val="50AFB6"/>
                </a:gs>
                <a:gs pos="50000">
                  <a:srgbClr val="50AFB6">
                    <a:gamma/>
                    <a:tint val="9412"/>
                    <a:invGamma/>
                  </a:srgbClr>
                </a:gs>
                <a:gs pos="100000">
                  <a:srgbClr val="50AFB6"/>
                </a:gs>
              </a:gsLst>
              <a:lin ang="0" scaled="1"/>
            </a:gradFill>
            <a:ln w="9525">
              <a:solidFill>
                <a:srgbClr val="87C8CD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184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endParaRPr lang="ko-KR" altLang="en-US" b="1"/>
            </a:p>
          </p:txBody>
        </p:sp>
        <p:sp>
          <p:nvSpPr>
            <p:cNvPr id="9" name="AutoShape 10"/>
            <p:cNvSpPr>
              <a:spLocks noChangeArrowheads="1"/>
            </p:cNvSpPr>
            <p:nvPr/>
          </p:nvSpPr>
          <p:spPr bwMode="auto">
            <a:xfrm>
              <a:off x="1100" y="2774"/>
              <a:ext cx="2107" cy="365"/>
            </a:xfrm>
            <a:prstGeom prst="roundRect">
              <a:avLst>
                <a:gd name="adj" fmla="val 6954"/>
              </a:avLst>
            </a:prstGeom>
            <a:gradFill rotWithShape="1">
              <a:gsLst>
                <a:gs pos="0">
                  <a:srgbClr val="B6DDE0">
                    <a:gamma/>
                    <a:tint val="47451"/>
                    <a:invGamma/>
                  </a:srgbClr>
                </a:gs>
                <a:gs pos="100000">
                  <a:srgbClr val="B6DDE0"/>
                </a:gs>
              </a:gsLst>
              <a:lin ang="5400000" scaled="1"/>
            </a:gradFill>
            <a:ln w="12700" algn="ctr">
              <a:solidFill>
                <a:srgbClr val="FFFFFF"/>
              </a:solidFill>
              <a:round/>
              <a:headEnd/>
              <a:tailEnd/>
            </a:ln>
            <a:effectLst>
              <a:prstShdw prst="shdw18" dist="17961" dir="13500000">
                <a:srgbClr val="FFFFFF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algn="ctr"/>
              <a:r>
                <a:rPr kumimoji="1" lang="ko-KR" altLang="en-US" sz="2000" b="1" dirty="0">
                  <a:latin typeface="HY견고딕" pitchFamily="18" charset="-127"/>
                </a:rPr>
                <a:t>인큐베이터의 강점과 결에 맞는 방법론</a:t>
              </a:r>
              <a:r>
                <a:rPr kumimoji="1" lang="en-US" altLang="ko-KR" sz="2000" b="1" dirty="0">
                  <a:latin typeface="HY견고딕" pitchFamily="18" charset="-127"/>
                </a:rPr>
                <a:t>…</a:t>
              </a:r>
            </a:p>
          </p:txBody>
        </p:sp>
      </p:grpSp>
      <p:grpSp>
        <p:nvGrpSpPr>
          <p:cNvPr id="10" name="Group 7"/>
          <p:cNvGrpSpPr>
            <a:grpSpLocks/>
          </p:cNvGrpSpPr>
          <p:nvPr/>
        </p:nvGrpSpPr>
        <p:grpSpPr bwMode="auto">
          <a:xfrm>
            <a:off x="4040396" y="2604031"/>
            <a:ext cx="4779753" cy="1130291"/>
            <a:chOff x="1083" y="2509"/>
            <a:chExt cx="2154" cy="651"/>
          </a:xfrm>
        </p:grpSpPr>
        <p:sp>
          <p:nvSpPr>
            <p:cNvPr id="11" name="AutoShape 8"/>
            <p:cNvSpPr>
              <a:spLocks noChangeArrowheads="1"/>
            </p:cNvSpPr>
            <p:nvPr/>
          </p:nvSpPr>
          <p:spPr bwMode="auto">
            <a:xfrm flipV="1">
              <a:off x="1085" y="2509"/>
              <a:ext cx="2151" cy="330"/>
            </a:xfrm>
            <a:custGeom>
              <a:avLst/>
              <a:gdLst>
                <a:gd name="G0" fmla="+- 4158 0 0"/>
                <a:gd name="G1" fmla="+- 21600 0 4158"/>
                <a:gd name="G2" fmla="*/ 4158 1 2"/>
                <a:gd name="G3" fmla="+- 21600 0 G2"/>
                <a:gd name="G4" fmla="+/ 4158 21600 2"/>
                <a:gd name="G5" fmla="+/ G1 0 2"/>
                <a:gd name="G6" fmla="*/ 21600 21600 4158"/>
                <a:gd name="G7" fmla="*/ G6 1 2"/>
                <a:gd name="G8" fmla="+- 21600 0 G7"/>
                <a:gd name="G9" fmla="*/ 21600 1 2"/>
                <a:gd name="G10" fmla="+- 4158 0 G9"/>
                <a:gd name="G11" fmla="?: G10 G8 0"/>
                <a:gd name="G12" fmla="?: G10 G7 21600"/>
                <a:gd name="T0" fmla="*/ 19521 w 21600"/>
                <a:gd name="T1" fmla="*/ 10800 h 21600"/>
                <a:gd name="T2" fmla="*/ 10800 w 21600"/>
                <a:gd name="T3" fmla="*/ 21600 h 21600"/>
                <a:gd name="T4" fmla="*/ 2079 w 21600"/>
                <a:gd name="T5" fmla="*/ 10800 h 21600"/>
                <a:gd name="T6" fmla="*/ 10800 w 21600"/>
                <a:gd name="T7" fmla="*/ 0 h 21600"/>
                <a:gd name="T8" fmla="*/ 3879 w 21600"/>
                <a:gd name="T9" fmla="*/ 3879 h 21600"/>
                <a:gd name="T10" fmla="*/ 17721 w 21600"/>
                <a:gd name="T11" fmla="*/ 1772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4158" y="21600"/>
                  </a:lnTo>
                  <a:lnTo>
                    <a:pt x="17442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B6DDE0"/>
                </a:gs>
                <a:gs pos="100000">
                  <a:srgbClr val="B6DDE0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ko-KR" altLang="en-US" b="1"/>
            </a:p>
          </p:txBody>
        </p:sp>
        <p:sp>
          <p:nvSpPr>
            <p:cNvPr id="12" name="Rectangle 9"/>
            <p:cNvSpPr>
              <a:spLocks noChangeArrowheads="1"/>
            </p:cNvSpPr>
            <p:nvPr/>
          </p:nvSpPr>
          <p:spPr bwMode="auto">
            <a:xfrm flipV="1">
              <a:off x="1083" y="2746"/>
              <a:ext cx="2154" cy="414"/>
            </a:xfrm>
            <a:prstGeom prst="rect">
              <a:avLst/>
            </a:prstGeom>
            <a:gradFill rotWithShape="1">
              <a:gsLst>
                <a:gs pos="0">
                  <a:srgbClr val="50AFB6"/>
                </a:gs>
                <a:gs pos="50000">
                  <a:srgbClr val="50AFB6">
                    <a:gamma/>
                    <a:tint val="9412"/>
                    <a:invGamma/>
                  </a:srgbClr>
                </a:gs>
                <a:gs pos="100000">
                  <a:srgbClr val="50AFB6"/>
                </a:gs>
              </a:gsLst>
              <a:lin ang="0" scaled="1"/>
            </a:gradFill>
            <a:ln w="9525">
              <a:solidFill>
                <a:srgbClr val="87C8CD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184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endParaRPr lang="ko-KR" altLang="en-US" b="1"/>
            </a:p>
          </p:txBody>
        </p:sp>
        <p:sp>
          <p:nvSpPr>
            <p:cNvPr id="13" name="AutoShape 10"/>
            <p:cNvSpPr>
              <a:spLocks noChangeArrowheads="1"/>
            </p:cNvSpPr>
            <p:nvPr/>
          </p:nvSpPr>
          <p:spPr bwMode="auto">
            <a:xfrm>
              <a:off x="1100" y="2774"/>
              <a:ext cx="2107" cy="365"/>
            </a:xfrm>
            <a:prstGeom prst="roundRect">
              <a:avLst>
                <a:gd name="adj" fmla="val 6954"/>
              </a:avLst>
            </a:prstGeom>
            <a:gradFill rotWithShape="1">
              <a:gsLst>
                <a:gs pos="0">
                  <a:srgbClr val="B6DDE0">
                    <a:gamma/>
                    <a:tint val="47451"/>
                    <a:invGamma/>
                  </a:srgbClr>
                </a:gs>
                <a:gs pos="100000">
                  <a:srgbClr val="B6DDE0"/>
                </a:gs>
              </a:gsLst>
              <a:lin ang="5400000" scaled="1"/>
            </a:gradFill>
            <a:ln w="12700" algn="ctr">
              <a:solidFill>
                <a:srgbClr val="FFFFFF"/>
              </a:solidFill>
              <a:round/>
              <a:headEnd/>
              <a:tailEnd/>
            </a:ln>
            <a:effectLst>
              <a:prstShdw prst="shdw18" dist="17961" dir="13500000">
                <a:srgbClr val="FFFFFF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algn="ctr"/>
              <a:r>
                <a:rPr kumimoji="1" lang="ko-KR" altLang="en-US" sz="2000" b="1" dirty="0">
                  <a:latin typeface="HY견고딕" pitchFamily="18" charset="-127"/>
                </a:rPr>
                <a:t>지지와 헌신이 문제해결 역량보다 중요</a:t>
              </a:r>
            </a:p>
          </p:txBody>
        </p:sp>
      </p:grpSp>
      <p:grpSp>
        <p:nvGrpSpPr>
          <p:cNvPr id="14" name="Group 7"/>
          <p:cNvGrpSpPr>
            <a:grpSpLocks/>
          </p:cNvGrpSpPr>
          <p:nvPr/>
        </p:nvGrpSpPr>
        <p:grpSpPr bwMode="auto">
          <a:xfrm>
            <a:off x="4040396" y="3845977"/>
            <a:ext cx="4779753" cy="1130291"/>
            <a:chOff x="1083" y="2509"/>
            <a:chExt cx="2154" cy="651"/>
          </a:xfrm>
        </p:grpSpPr>
        <p:sp>
          <p:nvSpPr>
            <p:cNvPr id="15" name="AutoShape 8"/>
            <p:cNvSpPr>
              <a:spLocks noChangeArrowheads="1"/>
            </p:cNvSpPr>
            <p:nvPr/>
          </p:nvSpPr>
          <p:spPr bwMode="auto">
            <a:xfrm flipV="1">
              <a:off x="1085" y="2509"/>
              <a:ext cx="2151" cy="330"/>
            </a:xfrm>
            <a:custGeom>
              <a:avLst/>
              <a:gdLst>
                <a:gd name="G0" fmla="+- 4158 0 0"/>
                <a:gd name="G1" fmla="+- 21600 0 4158"/>
                <a:gd name="G2" fmla="*/ 4158 1 2"/>
                <a:gd name="G3" fmla="+- 21600 0 G2"/>
                <a:gd name="G4" fmla="+/ 4158 21600 2"/>
                <a:gd name="G5" fmla="+/ G1 0 2"/>
                <a:gd name="G6" fmla="*/ 21600 21600 4158"/>
                <a:gd name="G7" fmla="*/ G6 1 2"/>
                <a:gd name="G8" fmla="+- 21600 0 G7"/>
                <a:gd name="G9" fmla="*/ 21600 1 2"/>
                <a:gd name="G10" fmla="+- 4158 0 G9"/>
                <a:gd name="G11" fmla="?: G10 G8 0"/>
                <a:gd name="G12" fmla="?: G10 G7 21600"/>
                <a:gd name="T0" fmla="*/ 19521 w 21600"/>
                <a:gd name="T1" fmla="*/ 10800 h 21600"/>
                <a:gd name="T2" fmla="*/ 10800 w 21600"/>
                <a:gd name="T3" fmla="*/ 21600 h 21600"/>
                <a:gd name="T4" fmla="*/ 2079 w 21600"/>
                <a:gd name="T5" fmla="*/ 10800 h 21600"/>
                <a:gd name="T6" fmla="*/ 10800 w 21600"/>
                <a:gd name="T7" fmla="*/ 0 h 21600"/>
                <a:gd name="T8" fmla="*/ 3879 w 21600"/>
                <a:gd name="T9" fmla="*/ 3879 h 21600"/>
                <a:gd name="T10" fmla="*/ 17721 w 21600"/>
                <a:gd name="T11" fmla="*/ 1772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4158" y="21600"/>
                  </a:lnTo>
                  <a:lnTo>
                    <a:pt x="17442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B6DDE0"/>
                </a:gs>
                <a:gs pos="100000">
                  <a:srgbClr val="B6DDE0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ko-KR" altLang="en-US" b="1"/>
            </a:p>
          </p:txBody>
        </p:sp>
        <p:sp>
          <p:nvSpPr>
            <p:cNvPr id="16" name="Rectangle 9"/>
            <p:cNvSpPr>
              <a:spLocks noChangeArrowheads="1"/>
            </p:cNvSpPr>
            <p:nvPr/>
          </p:nvSpPr>
          <p:spPr bwMode="auto">
            <a:xfrm flipV="1">
              <a:off x="1083" y="2746"/>
              <a:ext cx="2154" cy="414"/>
            </a:xfrm>
            <a:prstGeom prst="rect">
              <a:avLst/>
            </a:prstGeom>
            <a:gradFill rotWithShape="1">
              <a:gsLst>
                <a:gs pos="0">
                  <a:srgbClr val="50AFB6"/>
                </a:gs>
                <a:gs pos="50000">
                  <a:srgbClr val="50AFB6">
                    <a:gamma/>
                    <a:tint val="9412"/>
                    <a:invGamma/>
                  </a:srgbClr>
                </a:gs>
                <a:gs pos="100000">
                  <a:srgbClr val="50AFB6"/>
                </a:gs>
              </a:gsLst>
              <a:lin ang="0" scaled="1"/>
            </a:gradFill>
            <a:ln w="9525">
              <a:solidFill>
                <a:srgbClr val="87C8CD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184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endParaRPr lang="ko-KR" altLang="en-US" b="1"/>
            </a:p>
          </p:txBody>
        </p:sp>
        <p:sp>
          <p:nvSpPr>
            <p:cNvPr id="17" name="AutoShape 10"/>
            <p:cNvSpPr>
              <a:spLocks noChangeArrowheads="1"/>
            </p:cNvSpPr>
            <p:nvPr/>
          </p:nvSpPr>
          <p:spPr bwMode="auto">
            <a:xfrm>
              <a:off x="1100" y="2774"/>
              <a:ext cx="2107" cy="365"/>
            </a:xfrm>
            <a:prstGeom prst="roundRect">
              <a:avLst>
                <a:gd name="adj" fmla="val 6954"/>
              </a:avLst>
            </a:prstGeom>
            <a:gradFill rotWithShape="1">
              <a:gsLst>
                <a:gs pos="0">
                  <a:srgbClr val="B6DDE0">
                    <a:gamma/>
                    <a:tint val="47451"/>
                    <a:invGamma/>
                  </a:srgbClr>
                </a:gs>
                <a:gs pos="100000">
                  <a:srgbClr val="B6DDE0"/>
                </a:gs>
              </a:gsLst>
              <a:lin ang="5400000" scaled="1"/>
            </a:gradFill>
            <a:ln w="12700" algn="ctr">
              <a:solidFill>
                <a:srgbClr val="FFFFFF"/>
              </a:solidFill>
              <a:round/>
              <a:headEnd/>
              <a:tailEnd/>
            </a:ln>
            <a:effectLst>
              <a:prstShdw prst="shdw18" dist="17961" dir="13500000">
                <a:srgbClr val="FFFFFF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algn="ctr"/>
              <a:r>
                <a:rPr kumimoji="1" lang="ko-KR" altLang="en-US" sz="2000" b="1" dirty="0">
                  <a:latin typeface="HY견고딕" pitchFamily="18" charset="-127"/>
                </a:rPr>
                <a:t>통역을 </a:t>
              </a:r>
              <a:r>
                <a:rPr kumimoji="1" lang="ko-KR" altLang="en-US" sz="2000" b="1" dirty="0" smtClean="0">
                  <a:latin typeface="HY견고딕" pitchFamily="18" charset="-127"/>
                </a:rPr>
                <a:t>잘해야 함</a:t>
              </a:r>
              <a:endParaRPr kumimoji="1" lang="ko-KR" altLang="en-US" sz="2000" b="1" dirty="0">
                <a:latin typeface="HY견고딕" pitchFamily="18" charset="-127"/>
              </a:endParaRPr>
            </a:p>
          </p:txBody>
        </p:sp>
      </p:grpSp>
      <p:grpSp>
        <p:nvGrpSpPr>
          <p:cNvPr id="18" name="Group 7"/>
          <p:cNvGrpSpPr>
            <a:grpSpLocks/>
          </p:cNvGrpSpPr>
          <p:nvPr/>
        </p:nvGrpSpPr>
        <p:grpSpPr bwMode="auto">
          <a:xfrm>
            <a:off x="4040396" y="5087924"/>
            <a:ext cx="4779753" cy="1130291"/>
            <a:chOff x="1083" y="2509"/>
            <a:chExt cx="2154" cy="651"/>
          </a:xfrm>
        </p:grpSpPr>
        <p:sp>
          <p:nvSpPr>
            <p:cNvPr id="19" name="AutoShape 8"/>
            <p:cNvSpPr>
              <a:spLocks noChangeArrowheads="1"/>
            </p:cNvSpPr>
            <p:nvPr/>
          </p:nvSpPr>
          <p:spPr bwMode="auto">
            <a:xfrm flipV="1">
              <a:off x="1085" y="2509"/>
              <a:ext cx="2151" cy="330"/>
            </a:xfrm>
            <a:custGeom>
              <a:avLst/>
              <a:gdLst>
                <a:gd name="G0" fmla="+- 4158 0 0"/>
                <a:gd name="G1" fmla="+- 21600 0 4158"/>
                <a:gd name="G2" fmla="*/ 4158 1 2"/>
                <a:gd name="G3" fmla="+- 21600 0 G2"/>
                <a:gd name="G4" fmla="+/ 4158 21600 2"/>
                <a:gd name="G5" fmla="+/ G1 0 2"/>
                <a:gd name="G6" fmla="*/ 21600 21600 4158"/>
                <a:gd name="G7" fmla="*/ G6 1 2"/>
                <a:gd name="G8" fmla="+- 21600 0 G7"/>
                <a:gd name="G9" fmla="*/ 21600 1 2"/>
                <a:gd name="G10" fmla="+- 4158 0 G9"/>
                <a:gd name="G11" fmla="?: G10 G8 0"/>
                <a:gd name="G12" fmla="?: G10 G7 21600"/>
                <a:gd name="T0" fmla="*/ 19521 w 21600"/>
                <a:gd name="T1" fmla="*/ 10800 h 21600"/>
                <a:gd name="T2" fmla="*/ 10800 w 21600"/>
                <a:gd name="T3" fmla="*/ 21600 h 21600"/>
                <a:gd name="T4" fmla="*/ 2079 w 21600"/>
                <a:gd name="T5" fmla="*/ 10800 h 21600"/>
                <a:gd name="T6" fmla="*/ 10800 w 21600"/>
                <a:gd name="T7" fmla="*/ 0 h 21600"/>
                <a:gd name="T8" fmla="*/ 3879 w 21600"/>
                <a:gd name="T9" fmla="*/ 3879 h 21600"/>
                <a:gd name="T10" fmla="*/ 17721 w 21600"/>
                <a:gd name="T11" fmla="*/ 1772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4158" y="21600"/>
                  </a:lnTo>
                  <a:lnTo>
                    <a:pt x="17442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B6DDE0"/>
                </a:gs>
                <a:gs pos="100000">
                  <a:srgbClr val="B6DDE0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ko-KR" altLang="en-US" b="1"/>
            </a:p>
          </p:txBody>
        </p:sp>
        <p:sp>
          <p:nvSpPr>
            <p:cNvPr id="20" name="Rectangle 9"/>
            <p:cNvSpPr>
              <a:spLocks noChangeArrowheads="1"/>
            </p:cNvSpPr>
            <p:nvPr/>
          </p:nvSpPr>
          <p:spPr bwMode="auto">
            <a:xfrm flipV="1">
              <a:off x="1083" y="2746"/>
              <a:ext cx="2154" cy="414"/>
            </a:xfrm>
            <a:prstGeom prst="rect">
              <a:avLst/>
            </a:prstGeom>
            <a:gradFill rotWithShape="1">
              <a:gsLst>
                <a:gs pos="0">
                  <a:srgbClr val="50AFB6"/>
                </a:gs>
                <a:gs pos="50000">
                  <a:srgbClr val="50AFB6">
                    <a:gamma/>
                    <a:tint val="9412"/>
                    <a:invGamma/>
                  </a:srgbClr>
                </a:gs>
                <a:gs pos="100000">
                  <a:srgbClr val="50AFB6"/>
                </a:gs>
              </a:gsLst>
              <a:lin ang="0" scaled="1"/>
            </a:gradFill>
            <a:ln w="9525">
              <a:solidFill>
                <a:srgbClr val="87C8CD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184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endParaRPr lang="ko-KR" altLang="en-US" b="1"/>
            </a:p>
          </p:txBody>
        </p:sp>
        <p:sp>
          <p:nvSpPr>
            <p:cNvPr id="21" name="AutoShape 10"/>
            <p:cNvSpPr>
              <a:spLocks noChangeArrowheads="1"/>
            </p:cNvSpPr>
            <p:nvPr/>
          </p:nvSpPr>
          <p:spPr bwMode="auto">
            <a:xfrm>
              <a:off x="1100" y="2774"/>
              <a:ext cx="2107" cy="365"/>
            </a:xfrm>
            <a:prstGeom prst="roundRect">
              <a:avLst>
                <a:gd name="adj" fmla="val 6954"/>
              </a:avLst>
            </a:prstGeom>
            <a:gradFill rotWithShape="1">
              <a:gsLst>
                <a:gs pos="0">
                  <a:srgbClr val="B6DDE0">
                    <a:gamma/>
                    <a:tint val="47451"/>
                    <a:invGamma/>
                  </a:srgbClr>
                </a:gs>
                <a:gs pos="100000">
                  <a:srgbClr val="B6DDE0"/>
                </a:gs>
              </a:gsLst>
              <a:lin ang="5400000" scaled="1"/>
            </a:gradFill>
            <a:ln w="12700" algn="ctr">
              <a:solidFill>
                <a:srgbClr val="FFFFFF"/>
              </a:solidFill>
              <a:round/>
              <a:headEnd/>
              <a:tailEnd/>
            </a:ln>
            <a:effectLst>
              <a:prstShdw prst="shdw18" dist="17961" dir="13500000">
                <a:srgbClr val="FFFFFF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algn="ctr"/>
              <a:r>
                <a:rPr kumimoji="1" lang="ko-KR" altLang="en-US" sz="2000" b="1" dirty="0">
                  <a:latin typeface="HY견고딕" pitchFamily="18" charset="-127"/>
                </a:rPr>
                <a:t>생태계 변화 잘 살펴야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115274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모듈 흐름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텍스트 개체 틀 4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2094164"/>
              </p:ext>
            </p:extLst>
          </p:nvPr>
        </p:nvGraphicFramePr>
        <p:xfrm>
          <a:off x="5724128" y="1250024"/>
          <a:ext cx="3096022" cy="49636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8817"/>
                <a:gridCol w="913500"/>
                <a:gridCol w="1733705"/>
              </a:tblGrid>
              <a:tr h="671322"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</a:pPr>
                      <a:r>
                        <a:rPr lang="en-US" altLang="ko-KR" sz="1600" b="1" dirty="0" smtClean="0">
                          <a:solidFill>
                            <a:schemeClr val="bg1"/>
                          </a:solidFill>
                        </a:rPr>
                        <a:t>G</a:t>
                      </a:r>
                    </a:p>
                  </a:txBody>
                  <a:tcPr marL="33231" marR="33231" marT="36000" marB="3600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75EA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</a:pPr>
                      <a:r>
                        <a:rPr lang="ko-KR" altLang="en-US" sz="1600" dirty="0" smtClean="0"/>
                        <a:t>모듈</a:t>
                      </a:r>
                      <a:r>
                        <a:rPr lang="en-US" altLang="ko-KR" sz="1600" dirty="0" smtClean="0"/>
                        <a:t>1</a:t>
                      </a:r>
                    </a:p>
                    <a:p>
                      <a:pPr algn="ctr" latinLnBrk="0">
                        <a:lnSpc>
                          <a:spcPct val="100000"/>
                        </a:lnSpc>
                      </a:pPr>
                      <a:r>
                        <a:rPr lang="en-US" altLang="ko-KR" sz="1600" dirty="0" smtClean="0"/>
                        <a:t>(4H)</a:t>
                      </a:r>
                    </a:p>
                  </a:txBody>
                  <a:tcPr marL="33231" marR="33231" marT="36000" marB="3600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dirty="0" smtClean="0"/>
                        <a:t>인큐베이터의 </a:t>
                      </a:r>
                      <a:endParaRPr lang="en-US" altLang="ko-KR" sz="160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dirty="0" smtClean="0"/>
                        <a:t>정의 및 역할</a:t>
                      </a:r>
                      <a:endParaRPr lang="en-US" altLang="ko-KR" sz="1600" dirty="0" smtClean="0"/>
                    </a:p>
                  </a:txBody>
                  <a:tcPr marL="33231" marR="33231" marT="36000" marB="36000" anchor="ctr">
                    <a:solidFill>
                      <a:schemeClr val="bg1"/>
                    </a:solidFill>
                  </a:tcPr>
                </a:tc>
              </a:tr>
              <a:tr h="671322">
                <a:tc rowSpan="3"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</a:pPr>
                      <a:r>
                        <a:rPr lang="en-US" altLang="ko-KR" sz="1600" b="1" dirty="0" smtClean="0">
                          <a:solidFill>
                            <a:schemeClr val="bg1"/>
                          </a:solidFill>
                        </a:rPr>
                        <a:t>R</a:t>
                      </a:r>
                    </a:p>
                  </a:txBody>
                  <a:tcPr marL="33231" marR="33231" marT="36000" marB="3600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</a:pPr>
                      <a:r>
                        <a:rPr lang="ko-KR" altLang="en-US" sz="1600" dirty="0" smtClean="0"/>
                        <a:t>모듈</a:t>
                      </a:r>
                      <a:r>
                        <a:rPr lang="en-US" altLang="ko-KR" sz="1600" dirty="0" smtClean="0"/>
                        <a:t>2</a:t>
                      </a:r>
                    </a:p>
                    <a:p>
                      <a:pPr algn="ctr" latinLnBrk="0">
                        <a:lnSpc>
                          <a:spcPct val="100000"/>
                        </a:lnSpc>
                      </a:pPr>
                      <a:r>
                        <a:rPr lang="en-US" altLang="ko-KR" sz="1600" dirty="0" smtClean="0"/>
                        <a:t>(3H)</a:t>
                      </a:r>
                    </a:p>
                  </a:txBody>
                  <a:tcPr marL="33231" marR="33231" marT="36000" marB="3600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dirty="0" err="1" smtClean="0"/>
                        <a:t>인큐베이팅</a:t>
                      </a:r>
                      <a:r>
                        <a:rPr lang="ko-KR" altLang="en-US" sz="1600" dirty="0" smtClean="0"/>
                        <a:t> 방법론</a:t>
                      </a:r>
                    </a:p>
                  </a:txBody>
                  <a:tcPr marL="33231" marR="33231" marT="36000" marB="36000" anchor="ctr">
                    <a:solidFill>
                      <a:schemeClr val="bg1"/>
                    </a:solidFill>
                  </a:tcPr>
                </a:tc>
              </a:tr>
              <a:tr h="67132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</a:pPr>
                      <a:r>
                        <a:rPr lang="ko-KR" altLang="en-US" sz="1600" dirty="0" smtClean="0"/>
                        <a:t>모듈</a:t>
                      </a:r>
                      <a:r>
                        <a:rPr lang="en-US" altLang="ko-KR" sz="1600" dirty="0" smtClean="0"/>
                        <a:t>3</a:t>
                      </a:r>
                    </a:p>
                    <a:p>
                      <a:pPr algn="ctr" latinLnBrk="0">
                        <a:lnSpc>
                          <a:spcPct val="100000"/>
                        </a:lnSpc>
                      </a:pPr>
                      <a:r>
                        <a:rPr lang="en-US" altLang="ko-KR" sz="1600" dirty="0" smtClean="0"/>
                        <a:t>(3H)</a:t>
                      </a:r>
                    </a:p>
                  </a:txBody>
                  <a:tcPr marL="33231" marR="33231" marT="36000" marB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</a:pPr>
                      <a:r>
                        <a:rPr lang="ko-KR" altLang="en-US" sz="1600" dirty="0" smtClean="0"/>
                        <a:t>동기부여 방법론</a:t>
                      </a:r>
                    </a:p>
                  </a:txBody>
                  <a:tcPr marL="33231" marR="33231" marT="36000" marB="36000" anchor="ctr">
                    <a:solidFill>
                      <a:schemeClr val="bg1"/>
                    </a:solidFill>
                  </a:tcPr>
                </a:tc>
              </a:tr>
              <a:tr h="671322">
                <a:tc vMerge="1">
                  <a:txBody>
                    <a:bodyPr/>
                    <a:lstStyle/>
                    <a:p>
                      <a:pPr algn="ctr" latinLnBrk="0"/>
                      <a:endParaRPr lang="en-US" altLang="ko-KR" sz="12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</a:pPr>
                      <a:r>
                        <a:rPr lang="ko-KR" altLang="en-US" sz="1600" dirty="0" smtClean="0"/>
                        <a:t>모듈</a:t>
                      </a:r>
                      <a:r>
                        <a:rPr lang="en-US" altLang="ko-KR" sz="1600" dirty="0" smtClean="0"/>
                        <a:t>4</a:t>
                      </a:r>
                    </a:p>
                    <a:p>
                      <a:pPr algn="ctr" latinLnBrk="0">
                        <a:lnSpc>
                          <a:spcPct val="100000"/>
                        </a:lnSpc>
                      </a:pPr>
                      <a:r>
                        <a:rPr lang="en-US" altLang="ko-KR" sz="1600" dirty="0" smtClean="0"/>
                        <a:t>(3H)</a:t>
                      </a:r>
                    </a:p>
                  </a:txBody>
                  <a:tcPr marL="33231" marR="33231" marT="36000" marB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</a:pPr>
                      <a:r>
                        <a:rPr lang="ko-KR" altLang="en-US" sz="1600" dirty="0" err="1" smtClean="0"/>
                        <a:t>소셜미션</a:t>
                      </a:r>
                      <a:r>
                        <a:rPr lang="ko-KR" altLang="en-US" sz="1600" dirty="0" smtClean="0"/>
                        <a:t> </a:t>
                      </a:r>
                      <a:endParaRPr lang="en-US" altLang="ko-KR" sz="1600" dirty="0" smtClean="0"/>
                    </a:p>
                    <a:p>
                      <a:pPr algn="ctr" latinLnBrk="0">
                        <a:lnSpc>
                          <a:spcPct val="100000"/>
                        </a:lnSpc>
                      </a:pPr>
                      <a:r>
                        <a:rPr lang="ko-KR" altLang="en-US" sz="1600" dirty="0" smtClean="0"/>
                        <a:t>수립 및 공유</a:t>
                      </a:r>
                    </a:p>
                  </a:txBody>
                  <a:tcPr marL="33231" marR="33231" marT="36000" marB="36000" anchor="ctr">
                    <a:solidFill>
                      <a:schemeClr val="bg1"/>
                    </a:solidFill>
                  </a:tcPr>
                </a:tc>
              </a:tr>
              <a:tr h="671322">
                <a:tc rowSpan="2"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</a:pPr>
                      <a:r>
                        <a:rPr lang="en-US" altLang="ko-KR" sz="1600" b="1" dirty="0" smtClean="0">
                          <a:solidFill>
                            <a:schemeClr val="bg1"/>
                          </a:solidFill>
                        </a:rPr>
                        <a:t>O</a:t>
                      </a:r>
                    </a:p>
                  </a:txBody>
                  <a:tcPr marL="33231" marR="33231" marT="36000" marB="36000" anchor="ctr">
                    <a:solidFill>
                      <a:srgbClr val="53A55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</a:pPr>
                      <a:r>
                        <a:rPr lang="ko-KR" altLang="en-US" sz="1600" dirty="0" smtClean="0"/>
                        <a:t>모듈</a:t>
                      </a:r>
                      <a:r>
                        <a:rPr lang="en-US" altLang="ko-KR" sz="1600" dirty="0" smtClean="0"/>
                        <a:t>5</a:t>
                      </a:r>
                    </a:p>
                    <a:p>
                      <a:pPr algn="ctr" latinLnBrk="0">
                        <a:lnSpc>
                          <a:spcPct val="100000"/>
                        </a:lnSpc>
                      </a:pPr>
                      <a:r>
                        <a:rPr lang="en-US" altLang="ko-KR" sz="1600" dirty="0" smtClean="0"/>
                        <a:t>(3H)</a:t>
                      </a:r>
                    </a:p>
                  </a:txBody>
                  <a:tcPr marL="33231" marR="33231" marT="36000" marB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</a:pPr>
                      <a:r>
                        <a:rPr lang="ko-KR" altLang="en-US" sz="1600" dirty="0" smtClean="0"/>
                        <a:t>비즈니스 모델 </a:t>
                      </a:r>
                      <a:r>
                        <a:rPr lang="ko-KR" altLang="en-US" sz="1600" dirty="0" err="1" smtClean="0"/>
                        <a:t>인큐베이팅</a:t>
                      </a:r>
                      <a:r>
                        <a:rPr lang="ko-KR" altLang="en-US" sz="1600" dirty="0" smtClean="0"/>
                        <a:t> 방법론 ➊</a:t>
                      </a:r>
                      <a:endParaRPr lang="ko-KR" altLang="en-US" sz="1600" dirty="0"/>
                    </a:p>
                  </a:txBody>
                  <a:tcPr marL="33231" marR="33231" marT="36000" marB="36000" anchor="ctr">
                    <a:solidFill>
                      <a:schemeClr val="bg1"/>
                    </a:solidFill>
                  </a:tcPr>
                </a:tc>
              </a:tr>
              <a:tr h="671322">
                <a:tc vMerge="1">
                  <a:txBody>
                    <a:bodyPr/>
                    <a:lstStyle/>
                    <a:p>
                      <a:pPr algn="ctr" latinLnBrk="0"/>
                      <a:endParaRPr lang="ko-KR" altLang="en-US" sz="1200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</a:pPr>
                      <a:r>
                        <a:rPr lang="ko-KR" altLang="en-US" sz="1600" dirty="0" smtClean="0"/>
                        <a:t>모듈</a:t>
                      </a:r>
                      <a:r>
                        <a:rPr lang="en-US" altLang="ko-KR" sz="1600" dirty="0" smtClean="0"/>
                        <a:t>6</a:t>
                      </a:r>
                    </a:p>
                    <a:p>
                      <a:pPr algn="ctr" latinLnBrk="0">
                        <a:lnSpc>
                          <a:spcPct val="100000"/>
                        </a:lnSpc>
                      </a:pPr>
                      <a:r>
                        <a:rPr lang="en-US" altLang="ko-KR" sz="1600" dirty="0" smtClean="0"/>
                        <a:t>(3H)</a:t>
                      </a:r>
                      <a:endParaRPr lang="ko-KR" altLang="en-US" sz="1600" dirty="0"/>
                    </a:p>
                  </a:txBody>
                  <a:tcPr marL="33231" marR="33231" marT="36000" marB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</a:pPr>
                      <a:r>
                        <a:rPr lang="ko-KR" altLang="en-US" sz="1600" dirty="0" smtClean="0"/>
                        <a:t>비즈니스 모델 </a:t>
                      </a:r>
                      <a:r>
                        <a:rPr lang="ko-KR" altLang="en-US" sz="1600" dirty="0" err="1" smtClean="0"/>
                        <a:t>인큐베이팅</a:t>
                      </a:r>
                      <a:r>
                        <a:rPr lang="ko-KR" altLang="en-US" sz="1600" dirty="0" smtClean="0"/>
                        <a:t> 방법론 ➋</a:t>
                      </a:r>
                      <a:endParaRPr lang="ko-KR" altLang="en-US" sz="1600" dirty="0"/>
                    </a:p>
                  </a:txBody>
                  <a:tcPr marL="33231" marR="33231" marT="36000" marB="36000" anchor="ctr">
                    <a:solidFill>
                      <a:schemeClr val="bg1"/>
                    </a:solidFill>
                  </a:tcPr>
                </a:tc>
              </a:tr>
              <a:tr h="671322"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</a:pPr>
                      <a:r>
                        <a:rPr lang="en-US" altLang="ko-KR" sz="1600" b="1" dirty="0" smtClean="0">
                          <a:solidFill>
                            <a:schemeClr val="bg1"/>
                          </a:solidFill>
                        </a:rPr>
                        <a:t>W</a:t>
                      </a:r>
                      <a:endParaRPr lang="ko-KR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33231" marR="33231" marT="36000" marB="3600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</a:pPr>
                      <a:r>
                        <a:rPr lang="ko-KR" altLang="en-US" sz="1600" dirty="0" smtClean="0"/>
                        <a:t>모듈</a:t>
                      </a:r>
                      <a:r>
                        <a:rPr lang="en-US" altLang="ko-KR" sz="1600" dirty="0" smtClean="0"/>
                        <a:t>7</a:t>
                      </a:r>
                    </a:p>
                    <a:p>
                      <a:pPr algn="ctr" latinLnBrk="0">
                        <a:lnSpc>
                          <a:spcPct val="100000"/>
                        </a:lnSpc>
                      </a:pPr>
                      <a:r>
                        <a:rPr lang="en-US" altLang="ko-KR" sz="1600" dirty="0" smtClean="0"/>
                        <a:t>(3H)</a:t>
                      </a:r>
                      <a:endParaRPr lang="ko-KR" altLang="en-US" sz="1600" dirty="0"/>
                    </a:p>
                  </a:txBody>
                  <a:tcPr marL="33231" marR="33231" marT="36000" marB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0000"/>
                        </a:lnSpc>
                      </a:pPr>
                      <a:r>
                        <a:rPr lang="ko-KR" altLang="en-US" sz="1600" dirty="0" smtClean="0"/>
                        <a:t>사업계획서 작성</a:t>
                      </a:r>
                      <a:endParaRPr lang="en-US" altLang="ko-KR" sz="1600" dirty="0" smtClean="0"/>
                    </a:p>
                    <a:p>
                      <a:pPr algn="ctr" latinLnBrk="0">
                        <a:lnSpc>
                          <a:spcPct val="100000"/>
                        </a:lnSpc>
                      </a:pPr>
                      <a:r>
                        <a:rPr lang="ko-KR" altLang="en-US" sz="1600" dirty="0" err="1" smtClean="0"/>
                        <a:t>인큐베이팅</a:t>
                      </a:r>
                      <a:endParaRPr lang="ko-KR" altLang="en-US" sz="1600" dirty="0"/>
                    </a:p>
                  </a:txBody>
                  <a:tcPr marL="33231" marR="33231" marT="36000" marB="36000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다이어그램 13"/>
          <p:cNvGraphicFramePr/>
          <p:nvPr>
            <p:extLst>
              <p:ext uri="{D42A27DB-BD31-4B8C-83A1-F6EECF244321}">
                <p14:modId xmlns:p14="http://schemas.microsoft.com/office/powerpoint/2010/main" val="4053974622"/>
              </p:ext>
            </p:extLst>
          </p:nvPr>
        </p:nvGraphicFramePr>
        <p:xfrm>
          <a:off x="-915842" y="1196752"/>
          <a:ext cx="7632848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2612550" y="2723728"/>
            <a:ext cx="6896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b="1" dirty="0" smtClean="0"/>
              <a:t>M1.</a:t>
            </a:r>
            <a:endParaRPr lang="ko-KR" altLang="en-US" sz="2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576991" y="1042732"/>
            <a:ext cx="6896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400" b="1" dirty="0" smtClean="0"/>
              <a:t>M2.</a:t>
            </a:r>
            <a:endParaRPr lang="ko-KR" altLang="en-US" sz="2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4602468" y="2463279"/>
            <a:ext cx="6896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b="1" dirty="0" smtClean="0"/>
              <a:t>M3.</a:t>
            </a:r>
            <a:endParaRPr lang="ko-KR" altLang="en-US" sz="24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3779912" y="4797152"/>
            <a:ext cx="6896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b="1" dirty="0" smtClean="0"/>
              <a:t>M4.</a:t>
            </a:r>
            <a:endParaRPr lang="ko-KR" altLang="en-US" sz="24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534109" y="2463278"/>
            <a:ext cx="6896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400" b="1" dirty="0" smtClean="0"/>
              <a:t>M7.</a:t>
            </a:r>
            <a:endParaRPr lang="ko-KR" altLang="en-US" sz="24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1043608" y="4830952"/>
            <a:ext cx="12971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b="1" dirty="0" smtClean="0"/>
              <a:t>M5. M6.</a:t>
            </a:r>
            <a:endParaRPr lang="ko-KR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517785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90</a:t>
            </a:fld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ko-KR" altLang="en-US" dirty="0" smtClean="0"/>
              <a:t>잘 생긴 은행나무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>
          <a:xfrm>
            <a:off x="7797429" y="-16968"/>
            <a:ext cx="1144865" cy="307777"/>
          </a:xfrm>
        </p:spPr>
        <p:txBody>
          <a:bodyPr/>
          <a:lstStyle/>
          <a:p>
            <a:r>
              <a:rPr lang="en-US" altLang="ko-KR" dirty="0" smtClean="0"/>
              <a:t>[</a:t>
            </a:r>
            <a:r>
              <a:rPr lang="ko-KR" altLang="en-US" dirty="0" smtClean="0"/>
              <a:t>종결</a:t>
            </a:r>
            <a:r>
              <a:rPr lang="en-US" altLang="ko-KR" dirty="0" smtClean="0"/>
              <a:t>]</a:t>
            </a:r>
            <a:r>
              <a:rPr lang="ko-KR" altLang="en-US" dirty="0" smtClean="0"/>
              <a:t>마무리</a:t>
            </a:r>
            <a:endParaRPr lang="ko-KR" altLang="en-US" dirty="0"/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 dirty="0"/>
          </a:p>
        </p:txBody>
      </p:sp>
      <p:pic>
        <p:nvPicPr>
          <p:cNvPr id="6" name="Picture 4">
            <a:hlinkClick r:id="rId3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704" y="1844675"/>
            <a:ext cx="6449656" cy="3671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9033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Grow </a:t>
            </a:r>
            <a:r>
              <a:rPr lang="ko-KR" altLang="en-US" dirty="0" smtClean="0"/>
              <a:t>多</a:t>
            </a:r>
            <a:r>
              <a:rPr lang="en-US" altLang="ko-KR" dirty="0"/>
              <a:t>Q</a:t>
            </a:r>
            <a:endParaRPr lang="ko-KR" altLang="en-US" dirty="0"/>
          </a:p>
        </p:txBody>
      </p:sp>
      <p:sp>
        <p:nvSpPr>
          <p:cNvPr id="6" name="텍스트 개체 틀 5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2050" name="Picture 2" descr="http://cfile25.uf.tistory.com/image/235103405188819E03F7A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912" y="1146262"/>
            <a:ext cx="5210175" cy="521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1907616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인큐베이팅</a:t>
            </a:r>
            <a:r>
              <a:rPr lang="ko-KR" altLang="en-US" dirty="0"/>
              <a:t> 동기부여 방법론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4896" y="1088122"/>
            <a:ext cx="2294218" cy="646331"/>
          </a:xfrm>
        </p:spPr>
        <p:txBody>
          <a:bodyPr/>
          <a:lstStyle/>
          <a:p>
            <a:r>
              <a:rPr lang="en-US" altLang="ko-KR" dirty="0" smtClean="0"/>
              <a:t>Module 3.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63220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지난 시간 리뷰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93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3" t="30244" r="5551"/>
          <a:stretch>
            <a:fillRect/>
          </a:stretch>
        </p:blipFill>
        <p:spPr bwMode="auto">
          <a:xfrm>
            <a:off x="327025" y="1422400"/>
            <a:ext cx="8489950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직사각형 5"/>
          <p:cNvSpPr/>
          <p:nvPr/>
        </p:nvSpPr>
        <p:spPr>
          <a:xfrm>
            <a:off x="1180082" y="2327781"/>
            <a:ext cx="677629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9600" b="1" dirty="0" err="1">
                <a:solidFill>
                  <a:srgbClr val="EEECE1">
                    <a:lumMod val="50000"/>
                  </a:srgbClr>
                </a:solidFill>
                <a:latin typeface="+mn-ea"/>
              </a:rPr>
              <a:t>인큐베이팅</a:t>
            </a:r>
            <a:r>
              <a:rPr lang="ko-KR" altLang="en-US" sz="9600" b="1" dirty="0">
                <a:solidFill>
                  <a:srgbClr val="EEECE1">
                    <a:lumMod val="50000"/>
                  </a:srgbClr>
                </a:solidFill>
                <a:latin typeface="+mn-ea"/>
              </a:rPr>
              <a:t> </a:t>
            </a:r>
            <a:endParaRPr lang="en-US" altLang="ko-KR" sz="9600" b="1" dirty="0" smtClean="0">
              <a:solidFill>
                <a:srgbClr val="EEECE1">
                  <a:lumMod val="50000"/>
                </a:srgbClr>
              </a:solidFill>
              <a:latin typeface="+mn-ea"/>
            </a:endParaRPr>
          </a:p>
          <a:p>
            <a:pPr algn="ctr"/>
            <a:r>
              <a:rPr lang="ko-KR" altLang="en-US" sz="9600" b="1" dirty="0" smtClean="0">
                <a:solidFill>
                  <a:srgbClr val="EEECE1">
                    <a:lumMod val="50000"/>
                  </a:srgbClr>
                </a:solidFill>
                <a:latin typeface="+mn-ea"/>
              </a:rPr>
              <a:t>방법론이란</a:t>
            </a:r>
            <a:r>
              <a:rPr lang="en-US" altLang="ko-KR" sz="9600" b="1" dirty="0" smtClean="0">
                <a:solidFill>
                  <a:srgbClr val="EEECE1">
                    <a:lumMod val="50000"/>
                  </a:srgbClr>
                </a:solidFill>
                <a:latin typeface="+mn-ea"/>
              </a:rPr>
              <a:t>?</a:t>
            </a:r>
            <a:endParaRPr lang="en-US" altLang="ko-KR" sz="9600" b="1" dirty="0">
              <a:solidFill>
                <a:srgbClr val="EEECE1">
                  <a:lumMod val="50000"/>
                </a:srgb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35200586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아이스 </a:t>
            </a:r>
            <a:r>
              <a:rPr lang="ko-KR" altLang="en-US" dirty="0" err="1" smtClean="0"/>
              <a:t>브레이킹</a:t>
            </a:r>
            <a:endParaRPr lang="ko-KR" altLang="en-US" dirty="0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94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ko-KR" altLang="en-US" dirty="0" err="1" smtClean="0"/>
              <a:t>컵돌리기</a:t>
            </a:r>
            <a:endParaRPr lang="ko-KR" altLang="en-US" dirty="0"/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2227263" y="1423301"/>
            <a:ext cx="4846198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ko-KR" altLang="en-US" sz="9600" dirty="0">
                <a:solidFill>
                  <a:schemeClr val="accent6"/>
                </a:solidFill>
                <a:latin typeface="+mj-ea"/>
                <a:ea typeface="+mj-ea"/>
              </a:rPr>
              <a:t>컵 돌리기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49" r="13968"/>
          <a:stretch/>
        </p:blipFill>
        <p:spPr bwMode="auto">
          <a:xfrm>
            <a:off x="6516721" y="2807697"/>
            <a:ext cx="2375759" cy="32507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http://image.postin.kr/pimg/15/2012/0614/5147.jpg">
            <a:hlinkClick r:id="rId4"/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71" r="7770"/>
          <a:stretch/>
        </p:blipFill>
        <p:spPr bwMode="auto">
          <a:xfrm>
            <a:off x="2333871" y="2992961"/>
            <a:ext cx="2344737" cy="2892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45" r="10745"/>
          <a:stretch/>
        </p:blipFill>
        <p:spPr bwMode="auto">
          <a:xfrm>
            <a:off x="276538" y="3108716"/>
            <a:ext cx="2065994" cy="2693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6" descr="http://mall.mv.pe.kr/1670/5/%EC%B9%BC%EB%9D%BC%EC%A2%85%EC%9D%B4%EC%BB%B5.jpg">
            <a:hlinkClick r:id="rId7"/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03" r="14449"/>
          <a:stretch/>
        </p:blipFill>
        <p:spPr bwMode="auto">
          <a:xfrm>
            <a:off x="4568194" y="3108716"/>
            <a:ext cx="1948527" cy="2693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7437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인큐베이터는 신뢰에 기반한 동기부여자</a:t>
            </a:r>
            <a:endParaRPr lang="ko-KR" altLang="en-US" dirty="0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95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3" name="직사각형 62"/>
          <p:cNvSpPr/>
          <p:nvPr/>
        </p:nvSpPr>
        <p:spPr>
          <a:xfrm>
            <a:off x="1335030" y="1413321"/>
            <a:ext cx="7485120" cy="276998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ko-KR" altLang="en-US" sz="2000" b="1" dirty="0">
                <a:solidFill>
                  <a:prstClr val="black"/>
                </a:solidFill>
              </a:rPr>
              <a:t>창업 준비기와 창업기 기업을 대상으로</a:t>
            </a:r>
            <a:endParaRPr lang="en-US" altLang="ko-KR" sz="2000" b="1" dirty="0">
              <a:solidFill>
                <a:prstClr val="black"/>
              </a:solidFill>
            </a:endParaRPr>
          </a:p>
          <a:p>
            <a:pPr lvl="0" algn="ctr">
              <a:lnSpc>
                <a:spcPct val="150000"/>
              </a:lnSpc>
            </a:pPr>
            <a:r>
              <a:rPr lang="ko-KR" altLang="en-US" sz="2000" b="1" dirty="0" err="1">
                <a:solidFill>
                  <a:prstClr val="black"/>
                </a:solidFill>
              </a:rPr>
              <a:t>사회적기업가와</a:t>
            </a:r>
            <a:r>
              <a:rPr lang="ko-KR" altLang="en-US" sz="2000" b="1" dirty="0">
                <a:solidFill>
                  <a:prstClr val="black"/>
                </a:solidFill>
              </a:rPr>
              <a:t> </a:t>
            </a:r>
            <a:r>
              <a:rPr lang="ko-KR" altLang="en-US" sz="2000" b="1" dirty="0" err="1">
                <a:solidFill>
                  <a:prstClr val="black"/>
                </a:solidFill>
              </a:rPr>
              <a:t>사회적기업의</a:t>
            </a:r>
            <a:r>
              <a:rPr lang="ko-KR" altLang="en-US" sz="2000" b="1" dirty="0">
                <a:solidFill>
                  <a:prstClr val="black"/>
                </a:solidFill>
              </a:rPr>
              <a:t> </a:t>
            </a:r>
          </a:p>
          <a:p>
            <a:pPr lvl="0" algn="ctr">
              <a:lnSpc>
                <a:spcPct val="150000"/>
              </a:lnSpc>
            </a:pPr>
            <a:r>
              <a:rPr lang="ko-KR" altLang="en-US" sz="24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소셜미션</a:t>
            </a:r>
            <a:r>
              <a:rPr lang="ko-KR" altLang="en-US" sz="2000" b="1" dirty="0" err="1">
                <a:solidFill>
                  <a:prstClr val="black"/>
                </a:solidFill>
              </a:rPr>
              <a:t>과</a:t>
            </a:r>
            <a:r>
              <a:rPr lang="ko-KR" altLang="en-US" sz="2000" b="1" dirty="0">
                <a:solidFill>
                  <a:prstClr val="black"/>
                </a:solidFill>
              </a:rPr>
              <a:t> </a:t>
            </a:r>
            <a:r>
              <a:rPr lang="ko-KR" altLang="en-US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지속가능성 실현</a:t>
            </a:r>
            <a:r>
              <a:rPr lang="ko-KR" altLang="en-US" sz="2000" b="1" dirty="0">
                <a:solidFill>
                  <a:prstClr val="black"/>
                </a:solidFill>
              </a:rPr>
              <a:t>을 위해 </a:t>
            </a:r>
          </a:p>
          <a:p>
            <a:pPr lvl="0" algn="ctr">
              <a:lnSpc>
                <a:spcPct val="150000"/>
              </a:lnSpc>
            </a:pPr>
            <a:r>
              <a:rPr lang="ko-KR" altLang="en-US" sz="2000" b="1" dirty="0" err="1">
                <a:solidFill>
                  <a:prstClr val="black"/>
                </a:solidFill>
              </a:rPr>
              <a:t>사회적기업</a:t>
            </a:r>
            <a:r>
              <a:rPr lang="ko-KR" altLang="en-US" sz="2000" b="1" dirty="0">
                <a:solidFill>
                  <a:prstClr val="black"/>
                </a:solidFill>
              </a:rPr>
              <a:t> </a:t>
            </a:r>
            <a:r>
              <a:rPr lang="ko-KR" altLang="en-US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경영지원 전문성</a:t>
            </a:r>
            <a:r>
              <a:rPr lang="ko-KR" altLang="en-US" sz="2000" b="1" dirty="0">
                <a:solidFill>
                  <a:prstClr val="black"/>
                </a:solidFill>
              </a:rPr>
              <a:t>을 통해 </a:t>
            </a:r>
            <a:endParaRPr lang="en-US" altLang="ko-KR" sz="2000" b="1" dirty="0">
              <a:solidFill>
                <a:prstClr val="black"/>
              </a:solidFill>
            </a:endParaRPr>
          </a:p>
          <a:p>
            <a:pPr lvl="0" algn="ctr">
              <a:lnSpc>
                <a:spcPct val="150000"/>
              </a:lnSpc>
            </a:pPr>
            <a:r>
              <a:rPr lang="ko-KR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지지</a:t>
            </a:r>
            <a:r>
              <a:rPr lang="ko-KR" altLang="en-US" sz="2000" b="1" dirty="0"/>
              <a:t>하고</a:t>
            </a:r>
            <a:r>
              <a:rPr lang="ko-KR" altLang="en-US" sz="2000" b="1" dirty="0">
                <a:solidFill>
                  <a:srgbClr val="FF0000"/>
                </a:solidFill>
              </a:rPr>
              <a:t> </a:t>
            </a:r>
            <a:r>
              <a:rPr lang="ko-KR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지원</a:t>
            </a:r>
            <a:r>
              <a:rPr lang="ko-KR" altLang="en-US" sz="2000" b="1" dirty="0">
                <a:solidFill>
                  <a:prstClr val="black"/>
                </a:solidFill>
              </a:rPr>
              <a:t>하는 사람 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250825" y="1413321"/>
            <a:ext cx="1974505" cy="1872358"/>
          </a:xfrm>
          <a:prstGeom prst="teardrop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noAutofit/>
          </a:bodyPr>
          <a:lstStyle/>
          <a:p>
            <a:r>
              <a:rPr lang="ko-KR" altLang="en-US" sz="2400" b="1" dirty="0" err="1" smtClean="0"/>
              <a:t>사회적기업</a:t>
            </a:r>
            <a:endParaRPr lang="en-US" altLang="ko-KR" sz="2400" b="1" dirty="0" smtClean="0"/>
          </a:p>
          <a:p>
            <a:r>
              <a:rPr lang="ko-KR" altLang="en-US" sz="2400" b="1" dirty="0" smtClean="0"/>
              <a:t>인큐베이</a:t>
            </a:r>
            <a:r>
              <a:rPr lang="ko-KR" altLang="en-US" sz="2400" b="1" dirty="0"/>
              <a:t>터</a:t>
            </a:r>
          </a:p>
        </p:txBody>
      </p:sp>
      <p:sp>
        <p:nvSpPr>
          <p:cNvPr id="65" name="아래쪽 화살표 64"/>
          <p:cNvSpPr/>
          <p:nvPr/>
        </p:nvSpPr>
        <p:spPr>
          <a:xfrm>
            <a:off x="3673434" y="4183310"/>
            <a:ext cx="2808312" cy="613842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6" name="TextBox 65"/>
          <p:cNvSpPr txBox="1"/>
          <p:nvPr/>
        </p:nvSpPr>
        <p:spPr>
          <a:xfrm>
            <a:off x="829283" y="5054898"/>
            <a:ext cx="8013732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altLang="ko-KR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</a:t>
            </a:r>
            <a:r>
              <a:rPr lang="ko-KR" alt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신뢰에 기반한 동기부여자</a:t>
            </a:r>
            <a:r>
              <a:rPr lang="en-US" altLang="ko-KR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”</a:t>
            </a:r>
            <a:endParaRPr lang="ko-KR" altLang="en-U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12378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동기부여의 전제조건</a:t>
            </a:r>
            <a:r>
              <a:rPr lang="en-US" altLang="ko-KR" dirty="0" smtClean="0"/>
              <a:t>, </a:t>
            </a:r>
            <a:r>
              <a:rPr lang="ko-KR" altLang="en-US" dirty="0" smtClean="0"/>
              <a:t>신뢰</a:t>
            </a:r>
            <a:endParaRPr lang="ko-KR" altLang="en-US" dirty="0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96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9" name="Picture 15" descr="ㅅ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4" t="15057" r="4655" b="24597"/>
          <a:stretch>
            <a:fillRect/>
          </a:stretch>
        </p:blipFill>
        <p:spPr bwMode="auto">
          <a:xfrm>
            <a:off x="-433017" y="1292181"/>
            <a:ext cx="10261601" cy="1105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7"/>
          <p:cNvSpPr txBox="1">
            <a:spLocks noChangeArrowheads="1"/>
          </p:cNvSpPr>
          <p:nvPr/>
        </p:nvSpPr>
        <p:spPr bwMode="auto">
          <a:xfrm>
            <a:off x="849923" y="1162844"/>
            <a:ext cx="7444154" cy="1225868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4400" b="1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ea"/>
                <a:ea typeface="+mn-ea"/>
              </a:rPr>
              <a:t>신뢰란</a:t>
            </a:r>
            <a:r>
              <a:rPr kumimoji="0" lang="en-US" altLang="ko-KR" sz="4400" b="1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ea"/>
                <a:ea typeface="+mn-ea"/>
              </a:rPr>
              <a:t>?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9596" y="2564904"/>
            <a:ext cx="5204809" cy="3474210"/>
          </a:xfrm>
          <a:prstGeom prst="rect">
            <a:avLst/>
          </a:prstGeom>
          <a:ln w="1270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4067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신뢰의 信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97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pSp>
        <p:nvGrpSpPr>
          <p:cNvPr id="5" name="그룹 4"/>
          <p:cNvGrpSpPr/>
          <p:nvPr/>
        </p:nvGrpSpPr>
        <p:grpSpPr>
          <a:xfrm>
            <a:off x="1030786" y="1513914"/>
            <a:ext cx="7071909" cy="1862049"/>
            <a:chOff x="903162" y="2857521"/>
            <a:chExt cx="3943387" cy="1126912"/>
          </a:xfrm>
        </p:grpSpPr>
        <p:sp>
          <p:nvSpPr>
            <p:cNvPr id="8" name="직사각형 7"/>
            <p:cNvSpPr/>
            <p:nvPr/>
          </p:nvSpPr>
          <p:spPr>
            <a:xfrm>
              <a:off x="903162" y="2857521"/>
              <a:ext cx="843978" cy="11269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</a:pPr>
              <a:r>
                <a:rPr kumimoji="0" lang="ko-KR" altLang="en-US" sz="11500" b="1" dirty="0">
                  <a:ln w="1905"/>
                  <a:gradFill>
                    <a:gsLst>
                      <a:gs pos="0">
                        <a:srgbClr val="F79646">
                          <a:shade val="20000"/>
                          <a:satMod val="200000"/>
                        </a:srgbClr>
                      </a:gs>
                      <a:gs pos="78000">
                        <a:srgbClr val="F79646">
                          <a:tint val="90000"/>
                          <a:shade val="89000"/>
                          <a:satMod val="220000"/>
                        </a:srgbClr>
                      </a:gs>
                      <a:gs pos="100000">
                        <a:srgbClr val="F79646">
                          <a:tint val="12000"/>
                          <a:satMod val="255000"/>
                        </a:srgb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Rix모던고딕 B" pitchFamily="18" charset="-127"/>
                  <a:ea typeface="Rix모던고딕 B" pitchFamily="18" charset="-127"/>
                </a:rPr>
                <a:t>信</a:t>
              </a:r>
              <a:endParaRPr kumimoji="0" lang="ko-KR" altLang="en-US" sz="11500" dirty="0">
                <a:solidFill>
                  <a:prstClr val="black"/>
                </a:solidFill>
                <a:latin typeface="Rix모던고딕 B" pitchFamily="18" charset="-127"/>
                <a:ea typeface="Rix모던고딕 B" pitchFamily="18" charset="-127"/>
              </a:endParaRPr>
            </a:p>
          </p:txBody>
        </p:sp>
        <p:sp>
          <p:nvSpPr>
            <p:cNvPr id="9" name="직사각형 8"/>
            <p:cNvSpPr/>
            <p:nvPr/>
          </p:nvSpPr>
          <p:spPr>
            <a:xfrm>
              <a:off x="1833353" y="2857521"/>
              <a:ext cx="592805" cy="11269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</a:pPr>
              <a:r>
                <a:rPr kumimoji="0" lang="en-US" altLang="ko-KR" sz="11500" b="1" dirty="0" smtClean="0">
                  <a:ln w="1905"/>
                  <a:gradFill>
                    <a:gsLst>
                      <a:gs pos="0">
                        <a:srgbClr val="F79646">
                          <a:shade val="20000"/>
                          <a:satMod val="200000"/>
                        </a:srgbClr>
                      </a:gs>
                      <a:gs pos="78000">
                        <a:srgbClr val="F79646">
                          <a:tint val="90000"/>
                          <a:shade val="89000"/>
                          <a:satMod val="220000"/>
                        </a:srgbClr>
                      </a:gs>
                      <a:gs pos="100000">
                        <a:srgbClr val="F79646">
                          <a:tint val="12000"/>
                          <a:satMod val="255000"/>
                        </a:srgb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Rix모던고딕 B" pitchFamily="18" charset="-127"/>
                  <a:ea typeface="Rix모던고딕 B" pitchFamily="18" charset="-127"/>
                </a:rPr>
                <a:t>=</a:t>
              </a:r>
              <a:endParaRPr kumimoji="0" lang="ko-KR" altLang="en-US" sz="11500" dirty="0">
                <a:solidFill>
                  <a:prstClr val="black"/>
                </a:solidFill>
                <a:latin typeface="Rix모던고딕 B" pitchFamily="18" charset="-127"/>
                <a:ea typeface="Rix모던고딕 B" pitchFamily="18" charset="-127"/>
              </a:endParaRPr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2474426" y="2857521"/>
              <a:ext cx="843978" cy="11269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</a:pPr>
              <a:r>
                <a:rPr kumimoji="0" lang="ko-KR" altLang="en-US" sz="11500" b="1" dirty="0">
                  <a:ln w="1905"/>
                  <a:gradFill>
                    <a:gsLst>
                      <a:gs pos="0">
                        <a:srgbClr val="F79646">
                          <a:shade val="20000"/>
                          <a:satMod val="200000"/>
                        </a:srgbClr>
                      </a:gs>
                      <a:gs pos="78000">
                        <a:srgbClr val="F79646">
                          <a:tint val="90000"/>
                          <a:shade val="89000"/>
                          <a:satMod val="220000"/>
                        </a:srgbClr>
                      </a:gs>
                      <a:gs pos="100000">
                        <a:srgbClr val="F79646">
                          <a:tint val="12000"/>
                          <a:satMod val="255000"/>
                        </a:srgb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Rix모던고딕 B" pitchFamily="18" charset="-127"/>
                  <a:ea typeface="Rix모던고딕 B" pitchFamily="18" charset="-127"/>
                </a:rPr>
                <a:t>人</a:t>
              </a:r>
              <a:endParaRPr kumimoji="0" lang="ko-KR" altLang="en-US" sz="11500" dirty="0">
                <a:solidFill>
                  <a:prstClr val="black"/>
                </a:solidFill>
                <a:latin typeface="Rix모던고딕 B" pitchFamily="18" charset="-127"/>
                <a:ea typeface="Rix모던고딕 B" pitchFamily="18" charset="-127"/>
              </a:endParaRPr>
            </a:p>
          </p:txBody>
        </p:sp>
        <p:sp>
          <p:nvSpPr>
            <p:cNvPr id="11" name="직사각형 10"/>
            <p:cNvSpPr/>
            <p:nvPr/>
          </p:nvSpPr>
          <p:spPr>
            <a:xfrm>
              <a:off x="3970392" y="2857521"/>
              <a:ext cx="876157" cy="11269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</a:pPr>
              <a:r>
                <a:rPr kumimoji="0" lang="ko-KR" altLang="en-US" sz="11500" b="1" dirty="0" smtClean="0">
                  <a:ln w="1905"/>
                  <a:gradFill>
                    <a:gsLst>
                      <a:gs pos="0">
                        <a:srgbClr val="F79646">
                          <a:shade val="20000"/>
                          <a:satMod val="200000"/>
                        </a:srgbClr>
                      </a:gs>
                      <a:gs pos="78000">
                        <a:srgbClr val="F79646">
                          <a:tint val="90000"/>
                          <a:shade val="89000"/>
                          <a:satMod val="220000"/>
                        </a:srgbClr>
                      </a:gs>
                      <a:gs pos="100000">
                        <a:srgbClr val="F79646">
                          <a:tint val="12000"/>
                          <a:satMod val="255000"/>
                        </a:srgb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Rix모던고딕 B" pitchFamily="18" charset="-127"/>
                  <a:ea typeface="Rix모던고딕 B" pitchFamily="18" charset="-127"/>
                </a:rPr>
                <a:t>言</a:t>
              </a:r>
              <a:endParaRPr kumimoji="0" lang="ko-KR" altLang="en-US" sz="11500" dirty="0">
                <a:solidFill>
                  <a:prstClr val="black"/>
                </a:solidFill>
                <a:latin typeface="Rix모던고딕 B" pitchFamily="18" charset="-127"/>
                <a:ea typeface="Rix모던고딕 B" pitchFamily="18" charset="-127"/>
              </a:endParaRPr>
            </a:p>
          </p:txBody>
        </p:sp>
        <p:sp>
          <p:nvSpPr>
            <p:cNvPr id="12" name="직사각형 11"/>
            <p:cNvSpPr/>
            <p:nvPr/>
          </p:nvSpPr>
          <p:spPr>
            <a:xfrm>
              <a:off x="3275856" y="2857521"/>
              <a:ext cx="830570" cy="11269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</a:pPr>
              <a:r>
                <a:rPr kumimoji="0" lang="en-US" altLang="ko-KR" sz="11500" b="1" dirty="0" smtClean="0">
                  <a:ln w="1905"/>
                  <a:gradFill>
                    <a:gsLst>
                      <a:gs pos="0">
                        <a:srgbClr val="F79646">
                          <a:shade val="20000"/>
                          <a:satMod val="200000"/>
                        </a:srgbClr>
                      </a:gs>
                      <a:gs pos="78000">
                        <a:srgbClr val="F79646">
                          <a:tint val="90000"/>
                          <a:shade val="89000"/>
                          <a:satMod val="220000"/>
                        </a:srgbClr>
                      </a:gs>
                      <a:gs pos="100000">
                        <a:srgbClr val="F79646">
                          <a:tint val="12000"/>
                          <a:satMod val="255000"/>
                        </a:srgb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Rix모던고딕 B" pitchFamily="18" charset="-127"/>
                  <a:ea typeface="Rix모던고딕 B" pitchFamily="18" charset="-127"/>
                </a:rPr>
                <a:t>+ </a:t>
              </a:r>
              <a:endParaRPr kumimoji="0" lang="ko-KR" altLang="en-US" sz="11500" dirty="0">
                <a:solidFill>
                  <a:prstClr val="black"/>
                </a:solidFill>
                <a:latin typeface="Rix모던고딕 B" pitchFamily="18" charset="-127"/>
                <a:ea typeface="Rix모던고딕 B" pitchFamily="18" charset="-127"/>
              </a:endParaRPr>
            </a:p>
          </p:txBody>
        </p:sp>
      </p:grpSp>
      <p:sp>
        <p:nvSpPr>
          <p:cNvPr id="13" name="굽은 화살표 12"/>
          <p:cNvSpPr/>
          <p:nvPr/>
        </p:nvSpPr>
        <p:spPr>
          <a:xfrm flipV="1">
            <a:off x="1610436" y="3573462"/>
            <a:ext cx="1088517" cy="1530799"/>
          </a:xfrm>
          <a:prstGeom prst="bentArrow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</a:pPr>
            <a:endParaRPr kumimoji="0" lang="ko-KR" altLang="en-US" dirty="0">
              <a:solidFill>
                <a:prstClr val="black"/>
              </a:solidFill>
              <a:ea typeface="Rix모던고딕 M" panose="02020603020101020101" pitchFamily="18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47099" y="4177478"/>
            <a:ext cx="483016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 latinLnBrk="0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4000" dirty="0" smtClean="0">
                <a:solidFill>
                  <a:prstClr val="black"/>
                </a:solidFill>
                <a:latin typeface="나눔손글씨 펜" pitchFamily="66" charset="-127"/>
                <a:ea typeface="나눔손글씨 펜" pitchFamily="66" charset="-127"/>
              </a:rPr>
              <a:t>신뢰는 </a:t>
            </a:r>
            <a:r>
              <a:rPr kumimoji="0" lang="ko-KR" altLang="en-US" sz="4800" b="1" dirty="0" smtClean="0">
                <a:solidFill>
                  <a:srgbClr val="FF0000"/>
                </a:solidFill>
                <a:latin typeface="나눔손글씨 펜" pitchFamily="66" charset="-127"/>
                <a:ea typeface="나눔손글씨 펜" pitchFamily="66" charset="-127"/>
              </a:rPr>
              <a:t>말</a:t>
            </a:r>
            <a:r>
              <a:rPr kumimoji="0" lang="ko-KR" altLang="en-US" sz="4000" dirty="0" smtClean="0">
                <a:solidFill>
                  <a:prstClr val="black"/>
                </a:solidFill>
                <a:latin typeface="나눔손글씨 펜" pitchFamily="66" charset="-127"/>
                <a:ea typeface="나눔손글씨 펜" pitchFamily="66" charset="-127"/>
              </a:rPr>
              <a:t>에서 </a:t>
            </a:r>
            <a:r>
              <a:rPr kumimoji="0" lang="ko-KR" altLang="en-US" sz="4800" b="1" dirty="0" smtClean="0">
                <a:solidFill>
                  <a:srgbClr val="FF0000"/>
                </a:solidFill>
                <a:latin typeface="나눔손글씨 펜" pitchFamily="66" charset="-127"/>
                <a:ea typeface="나눔손글씨 펜" pitchFamily="66" charset="-127"/>
              </a:rPr>
              <a:t>시작</a:t>
            </a:r>
            <a:r>
              <a:rPr kumimoji="0" lang="ko-KR" altLang="en-US" sz="4000" dirty="0" smtClean="0">
                <a:solidFill>
                  <a:prstClr val="black"/>
                </a:solidFill>
                <a:latin typeface="나눔손글씨 펜" pitchFamily="66" charset="-127"/>
                <a:ea typeface="나눔손글씨 펜" pitchFamily="66" charset="-127"/>
              </a:rPr>
              <a:t>된다</a:t>
            </a:r>
            <a:r>
              <a:rPr kumimoji="0" lang="en-US" altLang="ko-KR" sz="4000" dirty="0" smtClean="0">
                <a:solidFill>
                  <a:prstClr val="black"/>
                </a:solidFill>
                <a:latin typeface="나눔손글씨 펜" pitchFamily="66" charset="-127"/>
                <a:ea typeface="나눔손글씨 펜" pitchFamily="66" charset="-127"/>
              </a:rPr>
              <a:t>. </a:t>
            </a:r>
          </a:p>
          <a:p>
            <a:pPr fontAlgn="auto" latinLnBrk="0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4000" dirty="0" smtClean="0">
                <a:solidFill>
                  <a:prstClr val="black"/>
                </a:solidFill>
                <a:latin typeface="나눔손글씨 펜" pitchFamily="66" charset="-127"/>
                <a:ea typeface="나눔손글씨 펜" pitchFamily="66" charset="-127"/>
              </a:rPr>
              <a:t>지키지 못하는 것은 약속이 아니다</a:t>
            </a:r>
            <a:r>
              <a:rPr kumimoji="0" lang="en-US" altLang="ko-KR" sz="4000" dirty="0" smtClean="0">
                <a:solidFill>
                  <a:prstClr val="black"/>
                </a:solidFill>
                <a:latin typeface="나눔손글씨 펜" pitchFamily="66" charset="-127"/>
                <a:ea typeface="나눔손글씨 펜" pitchFamily="66" charset="-127"/>
              </a:rPr>
              <a:t>.</a:t>
            </a:r>
            <a:endParaRPr kumimoji="0" lang="ko-KR" altLang="en-US" sz="4000" dirty="0">
              <a:solidFill>
                <a:prstClr val="black"/>
              </a:solidFill>
              <a:latin typeface="나눔손글씨 펜" pitchFamily="66" charset="-127"/>
              <a:ea typeface="나눔손글씨 펜" pitchFamily="66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03439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98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ko-KR" altLang="en-US" dirty="0"/>
              <a:t>신뢰는</a:t>
            </a:r>
            <a:r>
              <a:rPr lang="en-US" altLang="ko-KR" dirty="0"/>
              <a:t>…</a:t>
            </a:r>
            <a:endParaRPr lang="ko-KR" altLang="en-US" dirty="0"/>
          </a:p>
        </p:txBody>
      </p:sp>
      <p:sp>
        <p:nvSpPr>
          <p:cNvPr id="5" name="텍스트 개체 틀 4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4</a:t>
            </a:r>
            <a:r>
              <a:rPr lang="ko-KR" altLang="en-US" dirty="0" smtClean="0"/>
              <a:t>분</a:t>
            </a:r>
            <a:endParaRPr lang="ko-KR" altLang="en-US" dirty="0"/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6888" y="2140079"/>
            <a:ext cx="5066988" cy="3371850"/>
          </a:xfrm>
          <a:prstGeom prst="rect">
            <a:avLst/>
          </a:prstGeom>
        </p:spPr>
      </p:pic>
      <p:pic>
        <p:nvPicPr>
          <p:cNvPr id="9" name="Picture 2">
            <a:hlinkClick r:id="rId4" action="ppaction://hlinkfile"/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6" t="7917" r="7889" b="26250"/>
          <a:stretch/>
        </p:blipFill>
        <p:spPr bwMode="auto">
          <a:xfrm>
            <a:off x="1331913" y="1844675"/>
            <a:ext cx="6398721" cy="3671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6491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대장금</a:t>
            </a:r>
            <a:r>
              <a:rPr lang="ko-KR" altLang="en-US" dirty="0"/>
              <a:t> 속 신뢰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99</a:t>
            </a:fld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420908" y="1338312"/>
            <a:ext cx="653184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2400" b="1" i="1" spc="-100" dirty="0" smtClean="0">
                <a:solidFill>
                  <a:srgbClr val="FF0000"/>
                </a:solidFill>
                <a:latin typeface="+mn-ea"/>
              </a:rPr>
              <a:t>네 마음을 </a:t>
            </a:r>
            <a:r>
              <a:rPr kumimoji="0" lang="ko-KR" altLang="en-US" sz="2400" b="1" i="1" spc="-100" dirty="0">
                <a:solidFill>
                  <a:srgbClr val="FF0000"/>
                </a:solidFill>
                <a:latin typeface="+mn-ea"/>
              </a:rPr>
              <a:t>믿는다</a:t>
            </a:r>
            <a:r>
              <a:rPr kumimoji="0" lang="en-US" altLang="ko-KR" sz="2400" b="1" i="1" spc="-100" dirty="0">
                <a:solidFill>
                  <a:srgbClr val="FF0000"/>
                </a:solidFill>
                <a:latin typeface="+mn-ea"/>
              </a:rPr>
              <a:t>. </a:t>
            </a:r>
            <a:r>
              <a:rPr kumimoji="0" lang="ko-KR" altLang="en-US" sz="2400" b="1" i="1" spc="-100" dirty="0">
                <a:solidFill>
                  <a:srgbClr val="FF0000"/>
                </a:solidFill>
                <a:latin typeface="+mn-ea"/>
              </a:rPr>
              <a:t>또한 네 말도 믿는다</a:t>
            </a:r>
            <a:r>
              <a:rPr kumimoji="0" lang="en-US" altLang="ko-KR" sz="2400" b="1" i="1" spc="-100" dirty="0">
                <a:solidFill>
                  <a:srgbClr val="FF0000"/>
                </a:solidFill>
                <a:latin typeface="+mn-ea"/>
              </a:rPr>
              <a:t>. </a:t>
            </a:r>
            <a:endParaRPr kumimoji="0" lang="en-US" altLang="ko-KR" sz="2400" b="1" i="1" spc="-100" dirty="0" smtClean="0">
              <a:solidFill>
                <a:srgbClr val="FF0000"/>
              </a:solidFill>
              <a:latin typeface="+mn-ea"/>
            </a:endParaRPr>
          </a:p>
          <a:p>
            <a:pPr fontAlgn="auto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2400" b="1" i="1" spc="-100" dirty="0" smtClean="0">
                <a:solidFill>
                  <a:srgbClr val="FF0000"/>
                </a:solidFill>
                <a:latin typeface="+mn-ea"/>
              </a:rPr>
              <a:t>허나 </a:t>
            </a:r>
            <a:r>
              <a:rPr kumimoji="0" lang="ko-KR" altLang="en-US" sz="2400" b="1" i="1" spc="-100" dirty="0">
                <a:solidFill>
                  <a:srgbClr val="FF0000"/>
                </a:solidFill>
                <a:latin typeface="+mn-ea"/>
              </a:rPr>
              <a:t>마음이나 말이 네 재주나 네 실력은 </a:t>
            </a:r>
            <a:r>
              <a:rPr kumimoji="0" lang="ko-KR" altLang="en-US" sz="2400" b="1" i="1" spc="-100" dirty="0" smtClean="0">
                <a:solidFill>
                  <a:srgbClr val="FF0000"/>
                </a:solidFill>
                <a:latin typeface="+mn-ea"/>
              </a:rPr>
              <a:t>아니다</a:t>
            </a:r>
            <a:r>
              <a:rPr kumimoji="0" lang="en-US" altLang="ko-KR" sz="2400" b="1" i="1" spc="-100" dirty="0" smtClean="0">
                <a:solidFill>
                  <a:srgbClr val="FF0000"/>
                </a:solidFill>
                <a:latin typeface="+mn-ea"/>
              </a:rPr>
              <a:t>. </a:t>
            </a:r>
          </a:p>
          <a:p>
            <a:pPr fontAlgn="auto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kumimoji="0" lang="en-US" altLang="ko-KR" sz="2400" b="1" i="1" spc="-100" dirty="0" smtClean="0">
              <a:solidFill>
                <a:srgbClr val="FF0000"/>
              </a:solidFill>
              <a:latin typeface="+mn-ea"/>
            </a:endParaRPr>
          </a:p>
          <a:p>
            <a:pPr fontAlgn="auto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2400" b="1" i="1" spc="-100" dirty="0" smtClean="0">
                <a:solidFill>
                  <a:prstClr val="black"/>
                </a:solidFill>
                <a:latin typeface="+mn-ea"/>
              </a:rPr>
              <a:t>하여 </a:t>
            </a:r>
            <a:r>
              <a:rPr kumimoji="0" lang="ko-KR" altLang="en-US" sz="2400" b="1" i="1" spc="-100" dirty="0">
                <a:solidFill>
                  <a:prstClr val="black"/>
                </a:solidFill>
                <a:latin typeface="+mn-ea"/>
              </a:rPr>
              <a:t>난 착하고 실력 없는 사람이나 </a:t>
            </a:r>
            <a:r>
              <a:rPr kumimoji="0" lang="en-US" altLang="ko-KR" sz="2400" b="1" i="1" spc="-100" dirty="0" smtClean="0">
                <a:solidFill>
                  <a:prstClr val="black"/>
                </a:solidFill>
                <a:latin typeface="+mn-ea"/>
              </a:rPr>
              <a:t/>
            </a:r>
            <a:br>
              <a:rPr kumimoji="0" lang="en-US" altLang="ko-KR" sz="2400" b="1" i="1" spc="-100" dirty="0" smtClean="0">
                <a:solidFill>
                  <a:prstClr val="black"/>
                </a:solidFill>
                <a:latin typeface="+mn-ea"/>
              </a:rPr>
            </a:br>
            <a:r>
              <a:rPr kumimoji="0" lang="ko-KR" altLang="en-US" sz="2400" b="1" i="1" spc="-100" dirty="0" smtClean="0">
                <a:solidFill>
                  <a:prstClr val="black"/>
                </a:solidFill>
                <a:latin typeface="+mn-ea"/>
              </a:rPr>
              <a:t>실력 </a:t>
            </a:r>
            <a:r>
              <a:rPr kumimoji="0" lang="ko-KR" altLang="en-US" sz="2400" b="1" i="1" spc="-100" dirty="0">
                <a:solidFill>
                  <a:prstClr val="black"/>
                </a:solidFill>
                <a:latin typeface="+mn-ea"/>
              </a:rPr>
              <a:t>있고 못된 사람이나 </a:t>
            </a:r>
            <a:r>
              <a:rPr kumimoji="0" lang="en-US" altLang="ko-KR" sz="2400" b="1" i="1" spc="-100" dirty="0" smtClean="0">
                <a:solidFill>
                  <a:prstClr val="black"/>
                </a:solidFill>
                <a:latin typeface="+mn-ea"/>
              </a:rPr>
              <a:t/>
            </a:r>
            <a:br>
              <a:rPr kumimoji="0" lang="en-US" altLang="ko-KR" sz="2400" b="1" i="1" spc="-100" dirty="0" smtClean="0">
                <a:solidFill>
                  <a:prstClr val="black"/>
                </a:solidFill>
                <a:latin typeface="+mn-ea"/>
              </a:rPr>
            </a:br>
            <a:r>
              <a:rPr kumimoji="0" lang="ko-KR" altLang="en-US" sz="2400" b="1" i="1" spc="-100" dirty="0" smtClean="0">
                <a:solidFill>
                  <a:prstClr val="black"/>
                </a:solidFill>
                <a:latin typeface="+mn-ea"/>
              </a:rPr>
              <a:t>사람을 </a:t>
            </a:r>
            <a:r>
              <a:rPr kumimoji="0" lang="ko-KR" altLang="en-US" sz="2400" b="1" i="1" spc="-100" dirty="0">
                <a:solidFill>
                  <a:prstClr val="black"/>
                </a:solidFill>
                <a:latin typeface="+mn-ea"/>
              </a:rPr>
              <a:t>해하기는 마찬가지라고 생각한다</a:t>
            </a:r>
            <a:r>
              <a:rPr kumimoji="0" lang="en-US" altLang="ko-KR" sz="2400" b="1" i="1" spc="-100" dirty="0">
                <a:solidFill>
                  <a:prstClr val="black"/>
                </a:solidFill>
                <a:latin typeface="+mn-ea"/>
              </a:rPr>
              <a:t>. </a:t>
            </a:r>
            <a:endParaRPr kumimoji="0" lang="en-US" altLang="ko-KR" sz="2400" b="1" i="1" spc="-100" dirty="0" smtClean="0">
              <a:solidFill>
                <a:prstClr val="black"/>
              </a:solidFill>
              <a:latin typeface="+mn-ea"/>
            </a:endParaRPr>
          </a:p>
          <a:p>
            <a:pPr fontAlgn="auto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kumimoji="0" lang="en-US" altLang="ko-KR" sz="2400" b="1" i="1" spc="-100" dirty="0" smtClean="0">
              <a:solidFill>
                <a:prstClr val="black"/>
              </a:solidFill>
              <a:latin typeface="+mn-ea"/>
            </a:endParaRPr>
          </a:p>
          <a:p>
            <a:pPr fontAlgn="auto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2400" b="1" i="1" spc="-100" dirty="0" smtClean="0">
                <a:solidFill>
                  <a:srgbClr val="FF0000"/>
                </a:solidFill>
                <a:latin typeface="+mn-ea"/>
              </a:rPr>
              <a:t>그래도 </a:t>
            </a:r>
            <a:r>
              <a:rPr kumimoji="0" lang="ko-KR" altLang="en-US" sz="2400" b="1" i="1" spc="-100" dirty="0">
                <a:solidFill>
                  <a:srgbClr val="FF0000"/>
                </a:solidFill>
                <a:latin typeface="+mn-ea"/>
              </a:rPr>
              <a:t>내가 </a:t>
            </a:r>
            <a:r>
              <a:rPr kumimoji="0" lang="ko-KR" altLang="en-US" sz="2400" b="1" i="1" spc="-100" dirty="0" smtClean="0">
                <a:solidFill>
                  <a:srgbClr val="FF0000"/>
                </a:solidFill>
                <a:latin typeface="+mn-ea"/>
              </a:rPr>
              <a:t>너</a:t>
            </a:r>
            <a:r>
              <a:rPr kumimoji="0" lang="ko-KR" altLang="en-US" sz="2400" b="1" i="1" spc="-100" dirty="0">
                <a:solidFill>
                  <a:srgbClr val="FF0000"/>
                </a:solidFill>
                <a:latin typeface="+mn-ea"/>
              </a:rPr>
              <a:t>를</a:t>
            </a:r>
            <a:r>
              <a:rPr kumimoji="0" lang="ko-KR" altLang="en-US" sz="2400" b="1" i="1" spc="-100" dirty="0" smtClean="0">
                <a:solidFill>
                  <a:srgbClr val="FF0000"/>
                </a:solidFill>
                <a:latin typeface="+mn-ea"/>
              </a:rPr>
              <a:t> </a:t>
            </a:r>
            <a:r>
              <a:rPr kumimoji="0" lang="ko-KR" altLang="en-US" sz="2400" b="1" i="1" spc="-100" dirty="0">
                <a:solidFill>
                  <a:srgbClr val="FF0000"/>
                </a:solidFill>
                <a:latin typeface="+mn-ea"/>
              </a:rPr>
              <a:t>믿어야 하느냐</a:t>
            </a:r>
            <a:r>
              <a:rPr kumimoji="0" lang="en-US" altLang="ko-KR" sz="2400" b="1" i="1" spc="-100" dirty="0">
                <a:solidFill>
                  <a:srgbClr val="FF0000"/>
                </a:solidFill>
                <a:latin typeface="+mn-ea"/>
              </a:rPr>
              <a:t>?</a:t>
            </a:r>
            <a:endParaRPr kumimoji="0" lang="ko-KR" altLang="en-US" sz="2400" b="1" i="1" spc="-100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>
          <a:blip r:embed="rId3">
            <a:lum bright="1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7349">
            <a:off x="6372393" y="3126080"/>
            <a:ext cx="1883528" cy="2888076"/>
          </a:xfrm>
          <a:prstGeom prst="rect">
            <a:avLst/>
          </a:prstGeom>
          <a:ln w="1270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18799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Eky0jUtdEa4v5wLzFe88w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O481AIt5UipSrPzUQSJPQ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jDm11lkI0Ciq4RCBCopbA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0jDKApL0ih114g8fR9OA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afMeQlqYE6fu9CsXlllvA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uam9Z467EeKIqrD6VBPjg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fC2a.aq70SMZipCtE2RRw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rJYWNmvsEyftiiaKrUufA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I2hTqE2tUmEdLMfsfXsAw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K1LNtjla0CiO9WXxzOb.A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bmaefK0q02uzZIWvR.yi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0OryCnDLUy5JwrVM1lQag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nls9XNJx0OB3QUrzKu7NQ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DER" val="3"/>
  <p:tag name="MULTI-LINE" val="true"/>
  <p:tag name="TEXT" val="&amp;Notes and Sources:"/>
  <p:tag name="FILL" val="false"/>
  <p:tag name="OPTIONAL" val="true"/>
  <p:tag name="NAME" val="Notes"/>
  <p:tag name="HEIGHT" val="5"/>
  <p:tag name="INDENTED" val="false"/>
  <p:tag name="CAPTION HEIGHT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DER" val="3"/>
  <p:tag name="MULTI-LINE" val="true"/>
  <p:tag name="TEXT" val="&amp;Notes and Sources:"/>
  <p:tag name="FILL" val="false"/>
  <p:tag name="OPTIONAL" val="true"/>
  <p:tag name="NAME" val="Notes"/>
  <p:tag name="HEIGHT" val="5"/>
  <p:tag name="INDENTED" val="false"/>
  <p:tag name="CAPTION HEIGHT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DER" val="3"/>
  <p:tag name="MULTI-LINE" val="true"/>
  <p:tag name="TEXT" val="&amp;Notes and Sources:"/>
  <p:tag name="FILL" val="false"/>
  <p:tag name="OPTIONAL" val="true"/>
  <p:tag name="NAME" val="Notes"/>
  <p:tag name="HEIGHT" val="5"/>
  <p:tag name="INDENTED" val="false"/>
  <p:tag name="CAPTION HEIGHT" val="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cnKDfh_yUW9NYNAdIwxBA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Eky0jUtdEa4v5wLzFe88w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wmO.ZjhLkm1VBanPDWZFw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eHv3a6uXUi_d7Rb9Ekl9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SepLybzFEinU3wP1bpJfQ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AmG9MjayE60.PlPNNg58Q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wmO.ZjhLkm1VBanPDWZFw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eHv3a6uXUi_d7Rb9Ekl9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cnKDfh_yUW9NYNAdIwxBA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0AlPpSgb0OQxVudgj6OF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tQnzjtTlEKu8Ty5VDKuvQ"/>
</p:tagLst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회적경제2">
      <a:majorFont>
        <a:latin typeface="서울남산체 B"/>
        <a:ea typeface="서울남산체 B"/>
        <a:cs typeface=""/>
      </a:majorFont>
      <a:minorFont>
        <a:latin typeface="서울남산체 M"/>
        <a:ea typeface="서울남산체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회적경제2">
      <a:majorFont>
        <a:latin typeface="서울남산체 B"/>
        <a:ea typeface="서울남산체 B"/>
        <a:cs typeface=""/>
      </a:majorFont>
      <a:minorFont>
        <a:latin typeface="서울남산체 M"/>
        <a:ea typeface="서울남산체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사회적경제2">
    <a:majorFont>
      <a:latin typeface="서울남산체 B"/>
      <a:ea typeface="서울남산체 B"/>
      <a:cs typeface=""/>
    </a:majorFont>
    <a:minorFont>
      <a:latin typeface="서울남산체 M"/>
      <a:ea typeface="서울남산체 M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6936</TotalTime>
  <Words>21481</Words>
  <Application>Microsoft Office PowerPoint</Application>
  <PresentationFormat>화면 슬라이드 쇼(4:3)</PresentationFormat>
  <Paragraphs>6798</Paragraphs>
  <Slides>291</Slides>
  <Notes>291</Notes>
  <HiddenSlides>0</HiddenSlides>
  <MMClips>1</MMClips>
  <ScaleCrop>false</ScaleCrop>
  <HeadingPairs>
    <vt:vector size="6" baseType="variant">
      <vt:variant>
        <vt:lpstr>사용한 글꼴</vt:lpstr>
      </vt:variant>
      <vt:variant>
        <vt:i4>20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291</vt:i4>
      </vt:variant>
    </vt:vector>
  </HeadingPairs>
  <TitlesOfParts>
    <vt:vector size="313" baseType="lpstr">
      <vt:lpstr>굴림</vt:lpstr>
      <vt:lpstr>Arial</vt:lpstr>
      <vt:lpstr>Rix모던고딕 B</vt:lpstr>
      <vt:lpstr> @산돌퍼즐Bk</vt:lpstr>
      <vt:lpstr>나눔고딕</vt:lpstr>
      <vt:lpstr>나눔손글씨 펜</vt:lpstr>
      <vt:lpstr>Monotype Sorts</vt:lpstr>
      <vt:lpstr>Wingdings</vt:lpstr>
      <vt:lpstr>Rix모던고딕 L</vt:lpstr>
      <vt:lpstr>서울남산체 L</vt:lpstr>
      <vt:lpstr>Rix모던고딕 M</vt:lpstr>
      <vt:lpstr>맑은 고딕</vt:lpstr>
      <vt:lpstr>HY견고딕</vt:lpstr>
      <vt:lpstr>Rix모던고딕 EB</vt:lpstr>
      <vt:lpstr>서울남산체 M</vt:lpstr>
      <vt:lpstr>08서울남산체 EB</vt:lpstr>
      <vt:lpstr>서울남산체 B</vt:lpstr>
      <vt:lpstr>HY얕은샘물M</vt:lpstr>
      <vt:lpstr>산돌 도로표지판M</vt:lpstr>
      <vt:lpstr>서울남산체 EB</vt:lpstr>
      <vt:lpstr>Office 테마</vt:lpstr>
      <vt:lpstr>1_Office 테마</vt:lpstr>
      <vt:lpstr>사회적기업 인큐베이터 교육과정</vt:lpstr>
      <vt:lpstr>PowerPoint 프레젠테이션</vt:lpstr>
      <vt:lpstr>인큐베이터의 정의 및 역할</vt:lpstr>
      <vt:lpstr>만남의 광장</vt:lpstr>
      <vt:lpstr>만남의 광장</vt:lpstr>
      <vt:lpstr>만남의 광장</vt:lpstr>
      <vt:lpstr>만남의 광장</vt:lpstr>
      <vt:lpstr>과정소개</vt:lpstr>
      <vt:lpstr>모듈 흐름</vt:lpstr>
      <vt:lpstr>4분</vt:lpstr>
      <vt:lpstr>협동조합의 아버지, 로버트 오언</vt:lpstr>
      <vt:lpstr>한국 사회적경제 현황 </vt:lpstr>
      <vt:lpstr>한국 사회적기업 현황_82%, 98개 생존 </vt:lpstr>
      <vt:lpstr>트리플래닛</vt:lpstr>
      <vt:lpstr>성미산마을</vt:lpstr>
      <vt:lpstr>PowerPoint 프레젠테이션</vt:lpstr>
      <vt:lpstr>스위스 미그로</vt:lpstr>
      <vt:lpstr>사회적기업 창업 성공은? </vt:lpstr>
      <vt:lpstr>사회적경제 조직 성공 왜 어려운가?</vt:lpstr>
      <vt:lpstr>사회적 경제 기업 창업 성공을 위한 7가지 키워드 </vt:lpstr>
      <vt:lpstr>사회적기업가</vt:lpstr>
      <vt:lpstr>사회적기업가</vt:lpstr>
      <vt:lpstr>미션 명확화 </vt:lpstr>
      <vt:lpstr>비즈니스 모델</vt:lpstr>
      <vt:lpstr>비즈니스 모델</vt:lpstr>
      <vt:lpstr>팀 빌딩</vt:lpstr>
      <vt:lpstr>조사</vt:lpstr>
      <vt:lpstr>시제품 개발</vt:lpstr>
      <vt:lpstr>네트워크</vt:lpstr>
      <vt:lpstr>왜 인큐베이팅이 필요한가?</vt:lpstr>
      <vt:lpstr>사회적기업 경영과 영리기업 경영의 차이 </vt:lpstr>
      <vt:lpstr>사회적기업 경영과 영리기업 경영의 차이 </vt:lpstr>
      <vt:lpstr>개별기업이 아닌 생태계가 중요 </vt:lpstr>
      <vt:lpstr>개별기업이 아닌 생태계가 중요 </vt:lpstr>
      <vt:lpstr>성장단계별 기업가 역량 차이 </vt:lpstr>
      <vt:lpstr>성장단계별 기업가 역량 차이 </vt:lpstr>
      <vt:lpstr>사회적기업 인큐베이터의 역할 </vt:lpstr>
      <vt:lpstr>PowerPoint 프레젠테이션</vt:lpstr>
      <vt:lpstr>활동 : 사회적기업 인큐베이터의 역할</vt:lpstr>
      <vt:lpstr>활동 : 사회적기업 인큐베이터의 역할</vt:lpstr>
      <vt:lpstr>활동 : 사회적기업 인큐베이터의 역할</vt:lpstr>
      <vt:lpstr>활동 : 사회적기업 인큐베이터의 역할</vt:lpstr>
      <vt:lpstr>활동 : 사회적기업 인큐베이터의 역할</vt:lpstr>
      <vt:lpstr>사회적기업 인큐베이터의 역할 </vt:lpstr>
      <vt:lpstr>PowerPoint 프레젠테이션</vt:lpstr>
      <vt:lpstr>전문 인큐베이터 육성 : 현황 </vt:lpstr>
      <vt:lpstr>전문 인큐베이터 육성 : 현황 </vt:lpstr>
      <vt:lpstr>전문 인큐베이터 육성 – 역량 별 문제점 </vt:lpstr>
      <vt:lpstr>사회적기업가의 특성 </vt:lpstr>
      <vt:lpstr>인큐베이팅 성공요인</vt:lpstr>
      <vt:lpstr>14분</vt:lpstr>
      <vt:lpstr>Grow 多Q</vt:lpstr>
      <vt:lpstr>인큐베이팅 방법론</vt:lpstr>
      <vt:lpstr>PowerPoint 프레젠테이션</vt:lpstr>
      <vt:lpstr>PowerPoint 프레젠테이션</vt:lpstr>
      <vt:lpstr>지난 시간 리뷰</vt:lpstr>
      <vt:lpstr>지난 시간 리뷰</vt:lpstr>
      <vt:lpstr>지난 시간 리뷰</vt:lpstr>
      <vt:lpstr>[활동] 나의 인큐베이팅 스타일 찾기</vt:lpstr>
      <vt:lpstr>[활동] 나의 인큐베이팅 스타일 찾기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[활동] 나의 인큐베이팅 스타일 찾기</vt:lpstr>
      <vt:lpstr>PowerPoint 프레젠테이션</vt:lpstr>
      <vt:lpstr>인큐베이팅 프로세스</vt:lpstr>
      <vt:lpstr>기업 및 기업가 분석</vt:lpstr>
      <vt:lpstr>기업 및 기업가 분석</vt:lpstr>
      <vt:lpstr>기업 및 기업가 분석</vt:lpstr>
      <vt:lpstr>인큐베이터는 왜 기업분석을 하나? </vt:lpstr>
      <vt:lpstr>기업 및 기업가 분석</vt:lpstr>
      <vt:lpstr>기업 및 기업가 분석</vt:lpstr>
      <vt:lpstr>기업 및 기업가 분석</vt:lpstr>
      <vt:lpstr>기업 및 기업가 분석</vt:lpstr>
      <vt:lpstr>기업 및 기업가 분석</vt:lpstr>
      <vt:lpstr>기업 및 기업가 분석</vt:lpstr>
      <vt:lpstr>기업 및 기업가 분석</vt:lpstr>
      <vt:lpstr>인큐베이팅 목표 수립, 목표 및 방법론 합의 </vt:lpstr>
      <vt:lpstr>실행(코칭과 프로그램 실행)</vt:lpstr>
      <vt:lpstr>실행(코칭과 프로그램 실행)</vt:lpstr>
      <vt:lpstr>평가 및 보완</vt:lpstr>
      <vt:lpstr>인큐베이팅 주요 프로그램</vt:lpstr>
      <vt:lpstr>[활동] 인큐베이팅 계획 수립</vt:lpstr>
      <vt:lpstr>[활동] 인큐베이팅 계획 수립</vt:lpstr>
      <vt:lpstr>[활동] 인큐베이팅 계획 수립</vt:lpstr>
      <vt:lpstr>성공적인 인큐베이팅</vt:lpstr>
      <vt:lpstr>PowerPoint 프레젠테이션</vt:lpstr>
      <vt:lpstr>Grow 多Q</vt:lpstr>
      <vt:lpstr>인큐베이팅 동기부여 방법론</vt:lpstr>
      <vt:lpstr>지난 시간 리뷰</vt:lpstr>
      <vt:lpstr>아이스 브레이킹</vt:lpstr>
      <vt:lpstr>인큐베이터는 신뢰에 기반한 동기부여자</vt:lpstr>
      <vt:lpstr>동기부여의 전제조건, 신뢰</vt:lpstr>
      <vt:lpstr>신뢰의 信</vt:lpstr>
      <vt:lpstr>4분</vt:lpstr>
      <vt:lpstr>대장금 속 신뢰</vt:lpstr>
      <vt:lpstr>신뢰란</vt:lpstr>
      <vt:lpstr>PowerPoint 프레젠테이션</vt:lpstr>
      <vt:lpstr>동기부여란</vt:lpstr>
      <vt:lpstr>동기부여의 세 가지 요인</vt:lpstr>
      <vt:lpstr>동기부여 노하우</vt:lpstr>
      <vt:lpstr>동기부여 프레임</vt:lpstr>
      <vt:lpstr>[활동] Best 동기부여 방법 찾기</vt:lpstr>
      <vt:lpstr>6분</vt:lpstr>
      <vt:lpstr>[활동] Best 동기부여 방법 찾기</vt:lpstr>
      <vt:lpstr>[활동] Best 동기부여 방법 찾기</vt:lpstr>
      <vt:lpstr>[활동] Best 동기부여 방법 찾기</vt:lpstr>
      <vt:lpstr>7단계 동기부여 모델</vt:lpstr>
      <vt:lpstr>7단계 동기부여 모델</vt:lpstr>
      <vt:lpstr>7단계 동기부여 모델</vt:lpstr>
      <vt:lpstr>동기부여 전략 개발원칙</vt:lpstr>
      <vt:lpstr>[활동] 동기부여 전략 개발원칙</vt:lpstr>
      <vt:lpstr>동기부여 전략 개발원칙</vt:lpstr>
      <vt:lpstr>동기부여 전략 개발원칙</vt:lpstr>
      <vt:lpstr>동기부여 전략 개발원칙</vt:lpstr>
      <vt:lpstr>동기부여 전략 개발원칙</vt:lpstr>
      <vt:lpstr>동기부여 전략 개발원칙</vt:lpstr>
      <vt:lpstr>동기부여 전략 개발원칙</vt:lpstr>
      <vt:lpstr>동기부여 전략 개발원칙</vt:lpstr>
      <vt:lpstr>동기부여 전략 개발원칙</vt:lpstr>
      <vt:lpstr>동기부여 전략 개발원칙</vt:lpstr>
      <vt:lpstr>동기부여 전략 개발원칙</vt:lpstr>
      <vt:lpstr>동기부여 전략 개발원칙</vt:lpstr>
      <vt:lpstr>동기부여 전략 개발원칙</vt:lpstr>
      <vt:lpstr>동기부여 전략 개발원칙</vt:lpstr>
      <vt:lpstr>동기부여 전략 개발원칙</vt:lpstr>
      <vt:lpstr>[활동] 동기부여 전략 개발원칙</vt:lpstr>
      <vt:lpstr>[활동] 동기부여 전략 개발원칙</vt:lpstr>
      <vt:lpstr>[활동] 동기부여 전략 개발원칙</vt:lpstr>
      <vt:lpstr>[활동] 동기부여 전략 개발원칙</vt:lpstr>
      <vt:lpstr>동기부여의 장애물</vt:lpstr>
      <vt:lpstr>Grow 多Q</vt:lpstr>
      <vt:lpstr>소셜미션 수립 및 공유</vt:lpstr>
      <vt:lpstr>지난 시간 리뷰</vt:lpstr>
      <vt:lpstr>PowerPoint 프레젠테이션</vt:lpstr>
      <vt:lpstr>소셜 미션이란 ? </vt:lpstr>
      <vt:lpstr>소셜미션의 구성요소 </vt:lpstr>
      <vt:lpstr>비전이란? </vt:lpstr>
      <vt:lpstr>미션 및 비전 어떻게 명확히 할것인가? </vt:lpstr>
      <vt:lpstr>미션이 경영에 미치는 영향 </vt:lpstr>
      <vt:lpstr>무엇이 명확하지 않은가? </vt:lpstr>
      <vt:lpstr>명확하지 않은 미션 원인은? </vt:lpstr>
      <vt:lpstr>사회적기업 현장에서 발생하는 미션 문제들</vt:lpstr>
      <vt:lpstr>미션 유형 </vt:lpstr>
      <vt:lpstr>미션 사례</vt:lpstr>
      <vt:lpstr>비전 유형 </vt:lpstr>
      <vt:lpstr>미션 수립 프로세스 </vt:lpstr>
      <vt:lpstr>문제 인식 _ 현황과 근본원인 파악 </vt:lpstr>
      <vt:lpstr>문제 인식 _ 현황과 근본원인 파악 </vt:lpstr>
      <vt:lpstr>아이디어와 기회 파악 _ 조사 방법 </vt:lpstr>
      <vt:lpstr>아이디어와 기회 파악 _ 조사 방법 </vt:lpstr>
      <vt:lpstr>사회적 / 경제적 가치 파악</vt:lpstr>
      <vt:lpstr>미션 정의 _ 읽어보면 느낀다, 단어 해석 명확화</vt:lpstr>
      <vt:lpstr>미션 공유 및 내재화 </vt:lpstr>
      <vt:lpstr>미션 공유 및 내재화 </vt:lpstr>
      <vt:lpstr>미션 공유 및 내재화 사례</vt:lpstr>
      <vt:lpstr>소셜미션 작성사례</vt:lpstr>
      <vt:lpstr>소셜미션 작성사례</vt:lpstr>
      <vt:lpstr>[활동] 기업 미션 수립 실습</vt:lpstr>
      <vt:lpstr>[활동] 기업 미션 수립 실습</vt:lpstr>
      <vt:lpstr>[활동] 기업 미션 수립 실습</vt:lpstr>
      <vt:lpstr>미션과 비즈니스 모델은 맥락이 연결되어야 함</vt:lpstr>
      <vt:lpstr>현장에서 나타나는 질문들과 답변</vt:lpstr>
      <vt:lpstr>현장에서 나타나는 질문들과 답변</vt:lpstr>
      <vt:lpstr>어느 도시 마을카페 협동조합 이야기</vt:lpstr>
      <vt:lpstr>사회적기업가가 정의하는 사회적기업이란? </vt:lpstr>
      <vt:lpstr>4분</vt:lpstr>
      <vt:lpstr>PowerPoint 프레젠테이션</vt:lpstr>
      <vt:lpstr>Grow 多Q</vt:lpstr>
      <vt:lpstr>비즈니스 모델 인큐베이팅 방법론 ➊</vt:lpstr>
      <vt:lpstr>지난 시간 리뷰</vt:lpstr>
      <vt:lpstr>1분</vt:lpstr>
      <vt:lpstr>사회적기업 생태계와 지속가능전략 </vt:lpstr>
      <vt:lpstr>지속가능전략</vt:lpstr>
      <vt:lpstr>[활동] 인큐베이팅 하면서 겪는 어려움 공유</vt:lpstr>
      <vt:lpstr>PowerPoint 프레젠테이션</vt:lpstr>
      <vt:lpstr>[활동] 인큐베이팅 하면서 겪는 어려움 공유</vt:lpstr>
      <vt:lpstr>[활동] 인큐베이팅하면서 겪는 어려움 공유</vt:lpstr>
      <vt:lpstr>사회적기업의 비즈니스 모델 문제점 </vt:lpstr>
      <vt:lpstr>비즈니스 모델이란?</vt:lpstr>
      <vt:lpstr>사회적기업형 비즈니스 모델이란?</vt:lpstr>
      <vt:lpstr>영리 BM Vs. 사회적경제 조직 BM </vt:lpstr>
      <vt:lpstr>영리 BM Vs. 사회적경제 조직 BM </vt:lpstr>
      <vt:lpstr>영리 BM Vs. 사회적경제 조직 BM </vt:lpstr>
      <vt:lpstr>비즈니스 모델 캔버스(BMC)란? </vt:lpstr>
      <vt:lpstr>BMC 어떻게 활용할까?</vt:lpstr>
      <vt:lpstr>BMC 어떻게 활용할까?</vt:lpstr>
      <vt:lpstr>PowerPoint 프레젠테이션</vt:lpstr>
      <vt:lpstr>PowerPoint 프레젠테이션</vt:lpstr>
      <vt:lpstr>VP : 제품과 서비스</vt:lpstr>
      <vt:lpstr>무엇을 누구에게 그리고 왜?  _ 커뮤니티 </vt:lpstr>
      <vt:lpstr>CS : 수혜자 및 고객 명확화 </vt:lpstr>
      <vt:lpstr>타겟 고객</vt:lpstr>
      <vt:lpstr>사회적경제조직 BM 수립시 추가 질문</vt:lpstr>
      <vt:lpstr>CH : Channels (유통채널)  </vt:lpstr>
      <vt:lpstr>참고) 유통 채널 별 주요 내용</vt:lpstr>
      <vt:lpstr>유통 채널 선정</vt:lpstr>
      <vt:lpstr>CR : 고객관계 </vt:lpstr>
      <vt:lpstr>RS : Revenue Streams (수익원) </vt:lpstr>
      <vt:lpstr>사회적경제조직 BM 수립시 추가 질문</vt:lpstr>
      <vt:lpstr>매출 추정</vt:lpstr>
      <vt:lpstr>참고) 매출 추정 방법론</vt:lpstr>
      <vt:lpstr>KR : Key Resources (핵심역량?)</vt:lpstr>
      <vt:lpstr>사회적경제조직 BM 수립시 추가 질문</vt:lpstr>
      <vt:lpstr>KA : Key Activities (핵심활동) </vt:lpstr>
      <vt:lpstr>KP : Key Partnerships (주요 파트너) </vt:lpstr>
      <vt:lpstr>KP : Key Partnerships (주요 파트너) </vt:lpstr>
      <vt:lpstr>전략적 제휴시 고려해야 할 질문들… </vt:lpstr>
      <vt:lpstr>C$ : Cost Structure (비용구조) </vt:lpstr>
      <vt:lpstr>사회적경제조직 BM 수립시 추가 질문</vt:lpstr>
      <vt:lpstr>비용 추정</vt:lpstr>
      <vt:lpstr>SC : Social Costs (사회적비용) </vt:lpstr>
      <vt:lpstr>SB : Social Benefits (사회적편익) </vt:lpstr>
      <vt:lpstr>[활동] 그라민폰 사례 실습 </vt:lpstr>
      <vt:lpstr>[활동] 그라민폰 사례 실습 </vt:lpstr>
      <vt:lpstr>PowerPoint 프레젠테이션</vt:lpstr>
      <vt:lpstr>[활동] 그라민폰 사례 실습 </vt:lpstr>
      <vt:lpstr>태양의 서커스 사례 _ 현황 </vt:lpstr>
      <vt:lpstr>태양의 서커스 성공요인</vt:lpstr>
      <vt:lpstr>블루오션 전략 _ BMC 요소의 제거, 감소, 증가, 창조</vt:lpstr>
      <vt:lpstr>일반 서커스단의 Business Model Canvas </vt:lpstr>
      <vt:lpstr>태양의서커스 Business Model Canvas </vt:lpstr>
      <vt:lpstr>비즈니스 모델 수립의 핵심</vt:lpstr>
      <vt:lpstr>4분</vt:lpstr>
      <vt:lpstr>PowerPoint 프레젠테이션</vt:lpstr>
      <vt:lpstr>Grow 多Q</vt:lpstr>
      <vt:lpstr>비즈니스 모델 인큐베이팅 방법론 ❷</vt:lpstr>
      <vt:lpstr>지난 시간 리뷰</vt:lpstr>
      <vt:lpstr>지난 시간 리뷰</vt:lpstr>
      <vt:lpstr>[활동1] 비즈니스 모델 수립 개별과제</vt:lpstr>
      <vt:lpstr>[활동1] 비즈니스 모델 수립 개별과제</vt:lpstr>
      <vt:lpstr>[활동1] 비즈니스 모델 수립 개별과제</vt:lpstr>
      <vt:lpstr>[활동1] 비즈니스 모델 수립 개별과제</vt:lpstr>
      <vt:lpstr>[활동1] 비즈니스 모델 수립 개별과제</vt:lpstr>
      <vt:lpstr>[활동1] 비즈니스 모델 수립 개별과제</vt:lpstr>
      <vt:lpstr>[활동1] 비즈니스 모델 수립 개별과제</vt:lpstr>
      <vt:lpstr>[활동1] 비즈니스 모델 수립 개별과제</vt:lpstr>
      <vt:lpstr>PowerPoint 프레젠테이션</vt:lpstr>
      <vt:lpstr>[활동1] 비즈니스 모델 수립 개별과제</vt:lpstr>
      <vt:lpstr>PowerPoint 프레젠테이션</vt:lpstr>
      <vt:lpstr>[활동2] 나의 인큐베이팅 기업의 비즈니스 모델 수립</vt:lpstr>
      <vt:lpstr>PowerPoint 프레젠테이션</vt:lpstr>
      <vt:lpstr>[활동2] 나의 인큐베이팅 기업의 비즈니스 모델 수립</vt:lpstr>
      <vt:lpstr>PowerPoint 프레젠테이션</vt:lpstr>
      <vt:lpstr>[활동2] 나의 인큐베이팅 기업의 비즈니스 모델 수립</vt:lpstr>
      <vt:lpstr>비즈니스 모델 수립시 이것만은 명확히 </vt:lpstr>
      <vt:lpstr>Grow 多Q</vt:lpstr>
      <vt:lpstr>사업계획서 작성 인큐베이팅 방법론</vt:lpstr>
      <vt:lpstr>PowerPoint 프레젠테이션</vt:lpstr>
      <vt:lpstr>사업계획서 작성 목적 _ 중심 목적에 따라 내용, 구성 깊이 다름</vt:lpstr>
      <vt:lpstr>사회적기업 사업계획서 작성의 중요성 </vt:lpstr>
      <vt:lpstr>참고) 영리 기업의 창업 성공 및 실패 요인 분석</vt:lpstr>
      <vt:lpstr>사회적기업 사업계획서 리뷰</vt:lpstr>
      <vt:lpstr>사회적기업형 사업계획서란?</vt:lpstr>
      <vt:lpstr>사업계획서 작성 프로세스 _ 정책 자금 확보 </vt:lpstr>
      <vt:lpstr>사회적기업형 사업계획서 작성법</vt:lpstr>
      <vt:lpstr>사회적기업형 사업계획서 작성법</vt:lpstr>
      <vt:lpstr>사회적기업형 사업계획서 작성법</vt:lpstr>
      <vt:lpstr>사회적기업형 사업계획서 작성법</vt:lpstr>
      <vt:lpstr>사회적기업형 사업계획서 작성법</vt:lpstr>
      <vt:lpstr>사회적기업형 사업계획서 작성법</vt:lpstr>
      <vt:lpstr>사회적기업형 사업계획서 작성법</vt:lpstr>
      <vt:lpstr>사회적기업형 사업계획서 작성법</vt:lpstr>
      <vt:lpstr>사회적기업형 사업계획서 작성법</vt:lpstr>
      <vt:lpstr>사회적기업형 사업계획서 작성법</vt:lpstr>
      <vt:lpstr>사회적기업형 사업계획서 작성법</vt:lpstr>
      <vt:lpstr>사회적기업형 사업계획서 작성법</vt:lpstr>
      <vt:lpstr>사회적기업형 사업계획서 작성법</vt:lpstr>
      <vt:lpstr>사회적기업형 사업계획서 작성법</vt:lpstr>
      <vt:lpstr>사회적기업형 사업계획서 작성법</vt:lpstr>
      <vt:lpstr>사회적기업형 사업계획서 작성법</vt:lpstr>
      <vt:lpstr>사회적기업형 사업계획서 작성법</vt:lpstr>
      <vt:lpstr>사회적기업형 사업계획서 작성법</vt:lpstr>
      <vt:lpstr>사회적기업형 사업계획서 작성법</vt:lpstr>
      <vt:lpstr>사회적기업형 사업계획서 작성법</vt:lpstr>
      <vt:lpstr>[활동] 사업계획서 작성 인큐베이팅 방안도출</vt:lpstr>
      <vt:lpstr>[활동] 사업계획서 작성 인큐베이팅 방안도출</vt:lpstr>
      <vt:lpstr>PowerPoint 프레젠테이션</vt:lpstr>
      <vt:lpstr>PowerPoint 프레젠테이션</vt:lpstr>
      <vt:lpstr>[활동] 사업계획서 작성 인큐베이팅 방안도출</vt:lpstr>
      <vt:lpstr>PowerPoint 프레젠테이션</vt:lpstr>
      <vt:lpstr>PowerPoint 프레젠테이션</vt:lpstr>
      <vt:lpstr>[활동] 사업계획서 작성 인큐베이팅 방안도출</vt:lpstr>
      <vt:lpstr>계획보다 중요한 건 적응력! </vt:lpstr>
      <vt:lpstr>5분</vt:lpstr>
      <vt:lpstr>Grow 多Q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meehoo</dc:creator>
  <cp:lastModifiedBy>meehoo</cp:lastModifiedBy>
  <cp:revision>613</cp:revision>
  <dcterms:created xsi:type="dcterms:W3CDTF">2013-10-20T06:03:32Z</dcterms:created>
  <dcterms:modified xsi:type="dcterms:W3CDTF">2014-03-26T02:53:25Z</dcterms:modified>
</cp:coreProperties>
</file>