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slides/slide120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141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Default Extension="xml" ContentType="application/xml"/>
  <Override PartName="/ppt/slides/slide50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79.xml" ContentType="application/vnd.openxmlformats-officedocument.presentationml.notesSlide+xml"/>
  <Override PartName="/ppt/slides/slide158.xml" ContentType="application/vnd.openxmlformats-officedocument.presentationml.slide+xml"/>
  <Override PartName="/ppt/slides/slide136.xml" ContentType="application/vnd.openxmlformats-officedocument.presentationml.slide+xml"/>
  <Override PartName="/ppt/slides/slide183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157.xml" ContentType="application/vnd.openxmlformats-officedocument.presentationml.notesSlide+xml"/>
  <Override PartName="/ppt/diagrams/data2.xml" ContentType="application/vnd.openxmlformats-officedocument.drawingml.diagramData+xml"/>
  <Override PartName="/ppt/slides/slide88.xml" ContentType="application/vnd.openxmlformats-officedocument.presentationml.slide+xml"/>
  <Override PartName="/ppt/notesSlides/notesSlide135.xml" ContentType="application/vnd.openxmlformats-officedocument.presentationml.notesSlide+xml"/>
  <Override PartName="/ppt/notesSlides/notesSlide182.xml" ContentType="application/vnd.openxmlformats-officedocument.presentationml.notes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14.xml" ContentType="application/vnd.openxmlformats-officedocument.presentationml.slide+xml"/>
  <Override PartName="/ppt/slides/slide161.xml" ContentType="application/vnd.openxmlformats-officedocument.presentationml.slide+xml"/>
  <Default Extension="png" ContentType="image/png"/>
  <Override PartName="/ppt/notesSlides/notesSlide79.xml" ContentType="application/vnd.openxmlformats-officedocument.presentationml.notes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57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60.xml" ContentType="application/vnd.openxmlformats-officedocument.presentationml.notesSlide+xml"/>
  <Override PartName="/ppt/diagrams/quickStyle3.xml" ContentType="application/vnd.openxmlformats-officedocument.drawingml.diagramStyle+xml"/>
  <Override PartName="/ppt/slides/slide44.xml" ContentType="application/vnd.openxmlformats-officedocument.presentationml.slide+xml"/>
  <Override PartName="/ppt/slides/slide91.xml" ContentType="application/vnd.openxmlformats-officedocument.presentationml.slide+xml"/>
  <Override PartName="/ppt/slides/slide22.xml" ContentType="application/vnd.openxmlformats-officedocument.presentationml.slide+xml"/>
  <Override PartName="/ppt/slides/slide199.xml" ContentType="application/vnd.openxmlformats-officedocument.presentationml.slide+xml"/>
  <Override PartName="/ppt/notesSlides/notesSlide35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198.xml" ContentType="application/vnd.openxmlformats-officedocument.presentationml.notesSlide+xml"/>
  <Override PartName="/ppt/slides/slide177.xml" ContentType="application/vnd.openxmlformats-officedocument.presentationml.slide+xml"/>
  <Override PartName="/ppt/notesSlides/notesSlide129.xml" ContentType="application/vnd.openxmlformats-officedocument.presentationml.notesSlide+xml"/>
  <Override PartName="/ppt/notesSlides/notesSlide176.xml" ContentType="application/vnd.openxmlformats-officedocument.presentationml.notesSlide+xml"/>
  <Override PartName="/ppt/slides/slide108.xml" ContentType="application/vnd.openxmlformats-officedocument.presentationml.slide+xml"/>
  <Override PartName="/ppt/slides/slide155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54.xml" ContentType="application/vnd.openxmlformats-officedocument.presentationml.notesSlide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s/slide180.xml" ContentType="application/vnd.openxmlformats-officedocument.presentationml.slide+xml"/>
  <Override PartName="/ppt/diagrams/colors1.xml" ContentType="application/vnd.openxmlformats-officedocument.drawingml.diagramColors+xml"/>
  <Override PartName="/ppt/notesSlides/notesSlide8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43.xml" ContentType="application/vnd.openxmlformats-officedocument.presentationml.notesSlide+xml"/>
  <Override PartName="/ppt/notesSlides/notesSlide190.xml" ContentType="application/vnd.openxmlformats-officedocument.presentationml.notesSlide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s/slide111.xml" ContentType="application/vnd.openxmlformats-officedocument.presentationml.slide+xml"/>
  <Override PartName="/ppt/slides/slide209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121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100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208.xml" ContentType="application/vnd.openxmlformats-officedocument.presentationml.notesSlide+xml"/>
  <Override PartName="/ppt/slides/slide41.xml" ContentType="application/vnd.openxmlformats-officedocument.presentationml.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s/slide196.xml" ContentType="application/vnd.openxmlformats-officedocument.presentationml.slide+xml"/>
  <Override PartName="/ppt/notesSlides/notesSlide32.xml" ContentType="application/vnd.openxmlformats-officedocument.presentationml.notesSlide+xml"/>
  <Override PartName="/ppt/slides/slide138.xml" ContentType="application/vnd.openxmlformats-officedocument.presentationml.slide+xml"/>
  <Override PartName="/ppt/slides/slide185.xml" ContentType="application/vnd.openxmlformats-officedocument.presentationml.slide+xml"/>
  <Override PartName="/ppt/slides/slide201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48.xml" ContentType="application/vnd.openxmlformats-officedocument.presentationml.notesSlide+xml"/>
  <Override PartName="/ppt/notesSlides/notesSlide159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195.xml" ContentType="application/vnd.openxmlformats-officedocument.presentationml.notesSlide+xml"/>
  <Override PartName="/ppt/notesSlides/notesSlide200.xml" ContentType="application/vnd.openxmlformats-officedocument.presentationml.notesSlide+xml"/>
  <Override PartName="/ppt/slides/slide79.xml" ContentType="application/vnd.openxmlformats-officedocument.presentationml.slide+xml"/>
  <Override PartName="/ppt/slides/slide127.xml" ContentType="application/vnd.openxmlformats-officedocument.presentationml.slide+xml"/>
  <Override PartName="/ppt/slides/slide174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137.xml" ContentType="application/vnd.openxmlformats-officedocument.presentationml.notesSlide+xml"/>
  <Override PartName="/ppt/notesSlides/notesSlide184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116.xml" ContentType="application/vnd.openxmlformats-officedocument.presentationml.slide+xml"/>
  <Override PartName="/ppt/slides/slide163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126.xml" ContentType="application/vnd.openxmlformats-officedocument.presentationml.notesSlide+xml"/>
  <Override PartName="/ppt/notesSlides/notesSlide173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7.xml" ContentType="application/vnd.openxmlformats-officedocument.presentationml.slide+xml"/>
  <Override PartName="/ppt/slides/slide105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51.xml" ContentType="application/vnd.openxmlformats-officedocument.presentationml.notesSlide+xml"/>
  <Override PartName="/ppt/notesSlides/notesSlide162.xml" ContentType="application/vnd.openxmlformats-officedocument.presentationml.notesSlide+xml"/>
  <Override PartName="/ppt/slides/slide46.xml" ContentType="application/vnd.openxmlformats-officedocument.presentationml.slide+xml"/>
  <Override PartName="/ppt/slides/slide93.xml" ContentType="application/vnd.openxmlformats-officedocument.presentationml.slide+xml"/>
  <Override PartName="/ppt/slides/slide130.xml" ContentType="application/vnd.openxmlformats-officedocument.presentationml.slide+xml"/>
  <Override PartName="/ppt/notesSlides/notesSlide48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140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s/slide206.xml" ContentType="application/vnd.openxmlformats-officedocument.presentationml.slide+xml"/>
  <Override PartName="/ppt/notesSlides/notesSlide37.xml" ContentType="application/vnd.openxmlformats-officedocument.presentationml.notesSlide+xml"/>
  <Override PartName="/ppt/notesSlides/notesSlide84.xml" ContentType="application/vnd.openxmlformats-officedocument.presentationml.notesSlide+xml"/>
  <Override PartName="/ppt/slides/slide13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205.xml" ContentType="application/vnd.openxmlformats-officedocument.presentationml.notesSlide+xml"/>
  <Override PartName="/ppt/slides/slide168.xml" ContentType="application/vnd.openxmlformats-officedocument.presentationml.slide+xml"/>
  <Override PartName="/ppt/slides/slide179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51.xml" ContentType="application/vnd.openxmlformats-officedocument.presentationml.notesSlide+xml"/>
  <Override PartName="/ppt/notesSlides/notesSlide178.xml" ContentType="application/vnd.openxmlformats-officedocument.presentationml.notesSlide+xml"/>
  <Override PartName="/ppt/notesSlides/notesSlide189.xml" ContentType="application/vnd.openxmlformats-officedocument.presentationml.notesSlide+xml"/>
  <Override PartName="/ppt/slides/slide157.xml" ContentType="application/vnd.openxmlformats-officedocument.presentationml.slide+xml"/>
  <Override PartName="/ppt/notesSlides/notesSlide40.xml" ContentType="application/vnd.openxmlformats-officedocument.presentationml.notesSlide+xml"/>
  <Override PartName="/ppt/notesSlides/notesSlide167.xml" ContentType="application/vnd.openxmlformats-officedocument.presentationml.notesSlide+xml"/>
  <Override PartName="/ppt/slides/slide98.xml" ContentType="application/vnd.openxmlformats-officedocument.presentationml.slide+xml"/>
  <Override PartName="/ppt/slides/slide146.xml" ContentType="application/vnd.openxmlformats-officedocument.presentationml.slide+xml"/>
  <Override PartName="/ppt/slides/slide193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56.xml" ContentType="application/vnd.openxmlformats-officedocument.presentationml.notesSlide+xml"/>
  <Override PartName="/ppt/slides/slide87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71.xml" ContentType="application/vnd.openxmlformats-officedocument.presentationml.slide+xml"/>
  <Override PartName="/ppt/slides/slide182.xml" ContentType="application/vnd.openxmlformats-officedocument.presentationml.slide+xml"/>
  <Override PartName="/ppt/diagrams/data1.xml" ContentType="application/vnd.openxmlformats-officedocument.drawingml.diagramData+xml"/>
  <Override PartName="/ppt/notesSlides/notesSlide89.xml" ContentType="application/vnd.openxmlformats-officedocument.presentationml.notesSlide+xml"/>
  <Override PartName="/ppt/notesSlides/notesSlide145.xml" ContentType="application/vnd.openxmlformats-officedocument.presentationml.notesSlide+xml"/>
  <Override PartName="/ppt/diagrams/colors3.xml" ContentType="application/vnd.openxmlformats-officedocument.drawingml.diagramColors+xml"/>
  <Override PartName="/ppt/notesSlides/notesSlide192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160.xml" ContentType="application/vnd.openxmlformats-officedocument.presentationml.slide+xml"/>
  <Override PartName="/ppt/notesSlides/notesSlide78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34.xml" ContentType="application/vnd.openxmlformats-officedocument.presentationml.notesSlide+xml"/>
  <Override PartName="/ppt/diagrams/drawing2.xml" ContentType="application/vnd.ms-office.drawingml.diagramDrawing+xml"/>
  <Override PartName="/ppt/notesSlides/notesSlide170.xml" ContentType="application/vnd.openxmlformats-officedocument.presentationml.notesSlide+xml"/>
  <Override PartName="/ppt/notesSlides/notesSlide181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67.xml" ContentType="application/vnd.openxmlformats-officedocument.presentationml.notesSlide+xml"/>
  <Override PartName="/ppt/notesSlides/notesSlide112.xml" ContentType="application/vnd.openxmlformats-officedocument.presentationml.notesSlide+xml"/>
  <Override PartName="/ppt/diagrams/quickStyle2.xml" ContentType="application/vnd.openxmlformats-officedocument.drawingml.diagramStyl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101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187.xml" ContentType="application/vnd.openxmlformats-officedocument.presentationml.slide+xml"/>
  <Override PartName="/ppt/slides/slide198.xml" ContentType="application/vnd.openxmlformats-officedocument.presentationml.slide+xml"/>
  <Override PartName="/ppt/slides/slide203.xml" ContentType="application/vnd.openxmlformats-officedocument.presentationml.slide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97.xml" ContentType="application/vnd.openxmlformats-officedocument.presentationml.notesSlide+xml"/>
  <Override PartName="/ppt/slides/slide129.xml" ContentType="application/vnd.openxmlformats-officedocument.presentationml.slide+xml"/>
  <Override PartName="/ppt/slides/slide176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139.xml" ContentType="application/vnd.openxmlformats-officedocument.presentationml.notesSlide+xml"/>
  <Override PartName="/ppt/notesSlides/notesSlide186.xml" ContentType="application/vnd.openxmlformats-officedocument.presentationml.notesSlide+xml"/>
  <Override PartName="/ppt/notesSlides/notesSlide202.xml" ContentType="application/vnd.openxmlformats-officedocument.presentationml.notesSlide+xml"/>
  <Override PartName="/ppt/slides/slide118.xml" ContentType="application/vnd.openxmlformats-officedocument.presentationml.slide+xml"/>
  <Override PartName="/ppt/slides/slide165.xml" ContentType="application/vnd.openxmlformats-officedocument.presentationml.slide+xml"/>
  <Override PartName="/ppt/notesSlides/notesSlide128.xml" ContentType="application/vnd.openxmlformats-officedocument.presentationml.notesSlide+xml"/>
  <Override PartName="/ppt/notesSlides/notesSlide175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slides/slide190.xml" ContentType="application/vnd.openxmlformats-officedocument.presentationml.slide+xml"/>
  <Override PartName="/ppt/viewProps.xml" ContentType="application/vnd.openxmlformats-officedocument.presentationml.viewProps+xml"/>
  <Override PartName="/ppt/notesSlides/notesSlide10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53.xml" ContentType="application/vnd.openxmlformats-officedocument.presentationml.notesSlide+xml"/>
  <Override PartName="/ppt/notesSlides/notesSlide164.xml" ContentType="application/vnd.openxmlformats-officedocument.presentationml.notesSlide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slides/slide132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142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slides/slide208.xml" ContentType="application/vnd.openxmlformats-officedocument.presentationml.slide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131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207.xml" ContentType="application/vnd.openxmlformats-officedocument.presentationml.notes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slides/slide159.xml" ContentType="application/vnd.openxmlformats-officedocument.presentationml.slide+xml"/>
  <Override PartName="/ppt/notesSlides/notesSlide42.xml" ContentType="application/vnd.openxmlformats-officedocument.presentationml.notesSlide+xml"/>
  <Override PartName="/ppt/notesSlides/notesSlide169.xml" ContentType="application/vnd.openxmlformats-officedocument.presentationml.notesSlide+xml"/>
  <Override PartName="/ppt/slides/slide148.xml" ContentType="application/vnd.openxmlformats-officedocument.presentationml.slide+xml"/>
  <Override PartName="/ppt/slides/slide195.xml" ContentType="application/vnd.openxmlformats-officedocument.presentationml.slide+xml"/>
  <Override PartName="/ppt/slides/slide200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gif" ContentType="image/gif"/>
  <Override PartName="/ppt/notesSlides/notesSlide158.xml" ContentType="application/vnd.openxmlformats-officedocument.presentationml.notesSlide+xml"/>
  <Override PartName="/ppt/diagrams/layout2.xml" ContentType="application/vnd.openxmlformats-officedocument.drawingml.diagramLayout+xml"/>
  <Override PartName="/ppt/slides/slide89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73.xml" ContentType="application/vnd.openxmlformats-officedocument.presentationml.slide+xml"/>
  <Override PartName="/ppt/slides/slide184.xml" ContentType="application/vnd.openxmlformats-officedocument.presentationml.slide+xml"/>
  <Override PartName="/ppt/notesSlides/notesSlide147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194.xml" ContentType="application/vnd.openxmlformats-officedocument.presentationml.notesSlide+xml"/>
  <Override PartName="/ppt/slides/slide78.xml" ContentType="application/vnd.openxmlformats-officedocument.presentationml.slide+xml"/>
  <Override PartName="/ppt/slides/slide115.xml" ContentType="application/vnd.openxmlformats-officedocument.presentationml.slide+xml"/>
  <Override PartName="/ppt/slides/slide162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125.xml" ContentType="application/vnd.openxmlformats-officedocument.presentationml.notesSlide+xml"/>
  <Override PartName="/ppt/notesSlides/notesSlide136.xml" ContentType="application/vnd.openxmlformats-officedocument.presentationml.notesSlide+xml"/>
  <Override PartName="/ppt/notesSlides/notesSlide172.xml" ContentType="application/vnd.openxmlformats-officedocument.presentationml.notesSlide+xml"/>
  <Override PartName="/ppt/notesSlides/notesSlide183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104.xml" ContentType="application/vnd.openxmlformats-officedocument.presentationml.slide+xml"/>
  <Override PartName="/ppt/slides/slide15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69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6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slides/slide92.xml" ContentType="application/vnd.openxmlformats-officedocument.presentationml.slide+xml"/>
  <Override PartName="/ppt/slides/slide140.xml" ContentType="application/vnd.openxmlformats-officedocument.presentationml.slide+xml"/>
  <Override PartName="/ppt/theme/theme3.xml" ContentType="application/vnd.openxmlformats-officedocument.them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50.xml" ContentType="application/vnd.openxmlformats-officedocument.presentationml.notesSlide+xml"/>
  <Override PartName="/ppt/slides/slide34.xml" ContentType="application/vnd.openxmlformats-officedocument.presentationml.slide+xml"/>
  <Override PartName="/ppt/slides/slide81.xml" ContentType="application/vnd.openxmlformats-officedocument.presentationml.slide+xml"/>
  <Override PartName="/ppt/notesSlides/notesSlide36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70.xml" ContentType="application/vnd.openxmlformats-officedocument.presentationml.slide+xml"/>
  <Override PartName="/ppt/slides/slide189.xml" ContentType="application/vnd.openxmlformats-officedocument.presentationml.slide+xml"/>
  <Override PartName="/ppt/slides/slide205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199.xml" ContentType="application/vnd.openxmlformats-officedocument.presentationml.notesSlide+xml"/>
  <Override PartName="/ppt/slides/slide12.xml" ContentType="application/vnd.openxmlformats-officedocument.presentationml.slide+xml"/>
  <Override PartName="/ppt/slides/slide178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188.xml" ContentType="application/vnd.openxmlformats-officedocument.presentationml.notesSlide+xml"/>
  <Override PartName="/ppt/notesSlides/notesSlide204.xml" ContentType="application/vnd.openxmlformats-officedocument.presentationml.notesSlide+xml"/>
  <Override PartName="/ppt/slides/slide167.xml" ContentType="application/vnd.openxmlformats-officedocument.presentationml.slide+xml"/>
  <Override PartName="/ppt/notesSlides/notesSlide50.xml" ContentType="application/vnd.openxmlformats-officedocument.presentationml.notesSlide+xml"/>
  <Override PartName="/ppt/notesSlides/notesSlide177.xml" ContentType="application/vnd.openxmlformats-officedocument.presentationml.notesSlide+xml"/>
  <Override PartName="/ppt/slides/slide109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slides/slide192.xml" ContentType="application/vnd.openxmlformats-officedocument.presentationml.slide+xml"/>
  <Override PartName="/ppt/notesSlides/notesSlide10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55.xml" ContentType="application/vnd.openxmlformats-officedocument.presentationml.notesSlide+xml"/>
  <Override PartName="/ppt/notesSlides/notesSlide166.xml" ContentType="application/vnd.openxmlformats-officedocument.presentationml.notesSlide+xml"/>
  <Override PartName="/ppt/slides/slide97.xml" ContentType="application/vnd.openxmlformats-officedocument.presentationml.slide+xml"/>
  <Override PartName="/ppt/slides/slide134.xml" ContentType="application/vnd.openxmlformats-officedocument.presentationml.slide+xml"/>
  <Override PartName="/ppt/slides/slide181.xml" ContentType="application/vnd.openxmlformats-officedocument.presentationml.slide+xml"/>
  <Override PartName="/ppt/notesSlides/notesSlide5.xml" ContentType="application/vnd.openxmlformats-officedocument.presentationml.notesSlide+xml"/>
  <Override PartName="/ppt/notesSlides/notesSlide99.xml" ContentType="application/vnd.openxmlformats-officedocument.presentationml.notesSlide+xml"/>
  <Override PartName="/ppt/charts/chart1.xml" ContentType="application/vnd.openxmlformats-officedocument.drawingml.chart+xml"/>
  <Override PartName="/ppt/notesSlides/notesSlide144.xml" ContentType="application/vnd.openxmlformats-officedocument.presentationml.notesSlide+xml"/>
  <Override PartName="/ppt/notesSlides/notesSlide191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23.xml" ContentType="application/vnd.openxmlformats-officedocument.presentationml.slide+xml"/>
  <Override PartName="/ppt/slides/slide170.xml" ContentType="application/vnd.openxmlformats-officedocument.presentationml.slide+xml"/>
  <Override PartName="/ppt/notesSlides/notesSlide88.xml" ContentType="application/vnd.openxmlformats-officedocument.presentationml.notesSlide+xml"/>
  <Override PartName="/ppt/notesSlides/notesSlide133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180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64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209.xml" ContentType="application/vnd.openxmlformats-officedocument.presentationml.notesSlide+xml"/>
  <Override PartName="/ppt/slides/slide53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55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11.xml" ContentType="application/vnd.openxmlformats-officedocument.presentationml.notes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notesSlides/notesSlide44.xml" ContentType="application/vnd.openxmlformats-officedocument.presentationml.notesSlide+xml"/>
  <Override PartName="/ppt/notesSlides/notesSlide91.xml" ContentType="application/vnd.openxmlformats-officedocument.presentationml.notesSlide+xml"/>
  <Override PartName="/ppt/slides/slide20.xml" ContentType="application/vnd.openxmlformats-officedocument.presentationml.slide+xml"/>
  <Override PartName="/ppt/slides/slide197.xml" ContentType="application/vnd.openxmlformats-officedocument.presentationml.slide+xml"/>
  <Override PartName="/ppt/slides/slide202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80.xml" ContentType="application/vnd.openxmlformats-officedocument.presentationml.notesSlide+xml"/>
  <Override PartName="/ppt/slides/slide139.xml" ContentType="application/vnd.openxmlformats-officedocument.presentationml.slide+xml"/>
  <Override PartName="/ppt/slides/slide186.xml" ContentType="application/vnd.openxmlformats-officedocument.presentationml.slide+xml"/>
  <Override PartName="/ppt/notesSlides/notesSlide11.xml" ContentType="application/vnd.openxmlformats-officedocument.presentationml.notesSlide+xml"/>
  <Override PartName="/ppt/notesSlides/notesSlide149.xml" ContentType="application/vnd.openxmlformats-officedocument.presentationml.notesSlide+xml"/>
  <Override PartName="/ppt/notesSlides/notesSlide196.xml" ContentType="application/vnd.openxmlformats-officedocument.presentationml.notesSlide+xml"/>
  <Override PartName="/ppt/notesSlides/notesSlide201.xml" ContentType="application/vnd.openxmlformats-officedocument.presentationml.notes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64.xml" ContentType="application/vnd.openxmlformats-officedocument.presentationml.slide+xml"/>
  <Override PartName="/ppt/slides/slide175.xml" ContentType="application/vnd.openxmlformats-officedocument.presentationml.slide+xml"/>
  <Override PartName="/ppt/notesSlides/notesSlide127.xml" ContentType="application/vnd.openxmlformats-officedocument.presentationml.notesSlide+xml"/>
  <Override PartName="/ppt/notesSlides/notesSlide138.xml" ContentType="application/vnd.openxmlformats-officedocument.presentationml.notesSlide+xml"/>
  <Override PartName="/ppt/notesSlides/notesSlide174.xml" ContentType="application/vnd.openxmlformats-officedocument.presentationml.notesSlide+xml"/>
  <Override PartName="/ppt/notesSlides/notesSlide185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106.xml" ContentType="application/vnd.openxmlformats-officedocument.presentationml.slide+xml"/>
  <Override PartName="/ppt/slides/slide153.xml" ContentType="application/vnd.openxmlformats-officedocument.presentationml.slide+xml"/>
  <Override PartName="/ppt/notesSlides/notesSlide116.xml" ContentType="application/vnd.openxmlformats-officedocument.presentationml.notesSlide+xml"/>
  <Override PartName="/ppt/notesSlides/notesSlide163.xml" ContentType="application/vnd.openxmlformats-officedocument.presentationml.notes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5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31.xml" ContentType="application/vnd.openxmlformats-officedocument.presentationml.slide+xml"/>
  <Override PartName="/ppt/notesSlides/notesSlide49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130.xml" ContentType="application/vnd.openxmlformats-officedocument.presentationml.notesSlide+xml"/>
  <Override PartName="/ppt/slides/slide207.xml" ContentType="application/vnd.openxmlformats-officedocument.presentationml.slide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Override PartName="/ppt/slides/slide14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206.xml" ContentType="application/vnd.openxmlformats-officedocument.presentationml.notesSlide+xml"/>
  <Override PartName="/ppt/slides/slide169.xml" ContentType="application/vnd.openxmlformats-officedocument.presentationml.slide+xml"/>
  <Override PartName="/ppt/tableStyles.xml" ContentType="application/vnd.openxmlformats-officedocument.presentationml.tableStyles+xml"/>
  <Override PartName="/ppt/notesSlides/notesSlide52.xml" ContentType="application/vnd.openxmlformats-officedocument.presentationml.notesSlide+xml"/>
  <Override PartName="/ppt/slides/slide147.xml" ContentType="application/vnd.openxmlformats-officedocument.presentationml.slide+xml"/>
  <Override PartName="/ppt/slides/slide194.xml" ContentType="application/vnd.openxmlformats-officedocument.presentationml.slide+xml"/>
  <Override PartName="/ppt/notesSlides/notesSlide30.xml" ContentType="application/vnd.openxmlformats-officedocument.presentationml.notesSlide+xml"/>
  <Override PartName="/ppt/notesSlides/notesSlide168.xml" ContentType="application/vnd.openxmlformats-officedocument.presentationml.notesSlide+xml"/>
  <Override PartName="/ppt/slides/slide99.xml" ContentType="application/vnd.openxmlformats-officedocument.presentationml.slide+xml"/>
  <Override PartName="/ppt/diagrams/layout1.xml" ContentType="application/vnd.openxmlformats-officedocument.drawingml.diagramLayout+xml"/>
  <Override PartName="/ppt/notesSlides/notesSlide146.xml" ContentType="application/vnd.openxmlformats-officedocument.presentationml.notesSlide+xml"/>
  <Override PartName="/ppt/notesSlides/notesSlide193.xml" ContentType="application/vnd.openxmlformats-officedocument.presentationml.notesSlide+xml"/>
  <Override PartName="/ppt/slides/slide77.xml" ContentType="application/vnd.openxmlformats-officedocument.presentationml.slide+xml"/>
  <Override PartName="/ppt/slides/slide125.xml" ContentType="application/vnd.openxmlformats-officedocument.presentationml.slide+xml"/>
  <Override PartName="/ppt/slides/slide172.xml" ContentType="application/vnd.openxmlformats-officedocument.presentationml.slide+xml"/>
  <Override PartName="/ppt/slides/slide5.xml" ContentType="application/vnd.openxmlformats-officedocument.presentationml.slide+xml"/>
  <Override PartName="/ppt/slides/slide103.xml" ContentType="application/vnd.openxmlformats-officedocument.presentationml.slide+xml"/>
  <Override PartName="/ppt/slides/slide150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68.xml" ContentType="application/vnd.openxmlformats-officedocument.presentationml.notesSlide+xml"/>
  <Override PartName="/ppt/notesSlides/notesSlide124.xml" ContentType="application/vnd.openxmlformats-officedocument.presentationml.notesSlide+xml"/>
  <Override PartName="/ppt/diagrams/drawing3.xml" ContentType="application/vnd.ms-office.drawingml.diagramDrawing+xml"/>
  <Override PartName="/ppt/notesSlides/notesSlide171.xml" ContentType="application/vnd.openxmlformats-officedocument.presentationml.notesSlide+xml"/>
  <Override PartName="/ppt/slides/slide55.xml" ContentType="application/vnd.openxmlformats-officedocument.presentationml.slide+xml"/>
  <Override PartName="/ppt/notesSlides/notesSlide102.xml" ContentType="application/vnd.openxmlformats-officedocument.presentationml.notesSlide+xml"/>
  <Override PartName="/ppt/slides/slide33.xml" ContentType="application/vnd.openxmlformats-officedocument.presentationml.slide+xml"/>
  <Override PartName="/ppt/slides/slide80.xml" ContentType="application/vnd.openxmlformats-officedocument.presentationml.slide+xml"/>
  <Override PartName="/ppt/notesSlides/notesSlide46.xml" ContentType="application/vnd.openxmlformats-officedocument.presentationml.notesSlide+xml"/>
  <Override PartName="/ppt/notesSlides/notesSlide93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04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71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8.xml" ContentType="application/vnd.openxmlformats-officedocument.presentationml.slide+xml"/>
  <Override PartName="/ppt/notesSlides/notesSlide203.xml" ContentType="application/vnd.openxmlformats-officedocument.presentationml.notesSlide+xml"/>
  <Override PartName="/ppt/slides/slide119.xml" ContentType="application/vnd.openxmlformats-officedocument.presentationml.slide+xml"/>
  <Override PartName="/ppt/slides/slide166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18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65.xml" ContentType="application/vnd.openxmlformats-officedocument.presentationml.notesSlide+xml"/>
  <Override PartName="/ppt/slides/slide49.xml" ContentType="application/vnd.openxmlformats-officedocument.presentationml.slide+xml"/>
  <Override PartName="/ppt/slides/slide96.xml" ContentType="application/vnd.openxmlformats-officedocument.presentationml.slide+xml"/>
  <Override PartName="/ppt/slides/slide144.xml" ContentType="application/vnd.openxmlformats-officedocument.presentationml.slide+xml"/>
  <Override PartName="/ppt/slides/slide19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</p:sldMasterIdLst>
  <p:notesMasterIdLst>
    <p:notesMasterId r:id="rId212"/>
  </p:notesMasterIdLst>
  <p:handoutMasterIdLst>
    <p:handoutMasterId r:id="rId213"/>
  </p:handoutMasterIdLst>
  <p:sldIdLst>
    <p:sldId id="256" r:id="rId3"/>
    <p:sldId id="301" r:id="rId4"/>
    <p:sldId id="274" r:id="rId5"/>
    <p:sldId id="329" r:id="rId6"/>
    <p:sldId id="303" r:id="rId7"/>
    <p:sldId id="313" r:id="rId8"/>
    <p:sldId id="302" r:id="rId9"/>
    <p:sldId id="269" r:id="rId10"/>
    <p:sldId id="270" r:id="rId11"/>
    <p:sldId id="331" r:id="rId12"/>
    <p:sldId id="332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340" r:id="rId21"/>
    <p:sldId id="341" r:id="rId22"/>
    <p:sldId id="342" r:id="rId23"/>
    <p:sldId id="343" r:id="rId24"/>
    <p:sldId id="344" r:id="rId25"/>
    <p:sldId id="345" r:id="rId26"/>
    <p:sldId id="346" r:id="rId27"/>
    <p:sldId id="347" r:id="rId28"/>
    <p:sldId id="348" r:id="rId29"/>
    <p:sldId id="526" r:id="rId30"/>
    <p:sldId id="349" r:id="rId31"/>
    <p:sldId id="350" r:id="rId32"/>
    <p:sldId id="351" r:id="rId33"/>
    <p:sldId id="352" r:id="rId34"/>
    <p:sldId id="353" r:id="rId35"/>
    <p:sldId id="354" r:id="rId36"/>
    <p:sldId id="355" r:id="rId37"/>
    <p:sldId id="359" r:id="rId38"/>
    <p:sldId id="358" r:id="rId39"/>
    <p:sldId id="312" r:id="rId40"/>
    <p:sldId id="360" r:id="rId41"/>
    <p:sldId id="361" r:id="rId42"/>
    <p:sldId id="362" r:id="rId43"/>
    <p:sldId id="363" r:id="rId44"/>
    <p:sldId id="364" r:id="rId45"/>
    <p:sldId id="365" r:id="rId46"/>
    <p:sldId id="366" r:id="rId47"/>
    <p:sldId id="367" r:id="rId48"/>
    <p:sldId id="368" r:id="rId49"/>
    <p:sldId id="369" r:id="rId50"/>
    <p:sldId id="370" r:id="rId51"/>
    <p:sldId id="371" r:id="rId52"/>
    <p:sldId id="372" r:id="rId53"/>
    <p:sldId id="373" r:id="rId54"/>
    <p:sldId id="374" r:id="rId55"/>
    <p:sldId id="375" r:id="rId56"/>
    <p:sldId id="376" r:id="rId57"/>
    <p:sldId id="377" r:id="rId58"/>
    <p:sldId id="378" r:id="rId59"/>
    <p:sldId id="379" r:id="rId60"/>
    <p:sldId id="380" r:id="rId61"/>
    <p:sldId id="381" r:id="rId62"/>
    <p:sldId id="382" r:id="rId63"/>
    <p:sldId id="383" r:id="rId64"/>
    <p:sldId id="384" r:id="rId65"/>
    <p:sldId id="385" r:id="rId66"/>
    <p:sldId id="386" r:id="rId67"/>
    <p:sldId id="387" r:id="rId68"/>
    <p:sldId id="388" r:id="rId69"/>
    <p:sldId id="389" r:id="rId70"/>
    <p:sldId id="390" r:id="rId71"/>
    <p:sldId id="391" r:id="rId72"/>
    <p:sldId id="392" r:id="rId73"/>
    <p:sldId id="393" r:id="rId74"/>
    <p:sldId id="394" r:id="rId75"/>
    <p:sldId id="395" r:id="rId76"/>
    <p:sldId id="396" r:id="rId77"/>
    <p:sldId id="397" r:id="rId78"/>
    <p:sldId id="398" r:id="rId79"/>
    <p:sldId id="399" r:id="rId80"/>
    <p:sldId id="400" r:id="rId81"/>
    <p:sldId id="401" r:id="rId82"/>
    <p:sldId id="402" r:id="rId83"/>
    <p:sldId id="403" r:id="rId84"/>
    <p:sldId id="404" r:id="rId85"/>
    <p:sldId id="405" r:id="rId86"/>
    <p:sldId id="523" r:id="rId87"/>
    <p:sldId id="525" r:id="rId88"/>
    <p:sldId id="524" r:id="rId89"/>
    <p:sldId id="406" r:id="rId90"/>
    <p:sldId id="407" r:id="rId91"/>
    <p:sldId id="408" r:id="rId92"/>
    <p:sldId id="527" r:id="rId93"/>
    <p:sldId id="409" r:id="rId94"/>
    <p:sldId id="410" r:id="rId95"/>
    <p:sldId id="411" r:id="rId96"/>
    <p:sldId id="412" r:id="rId97"/>
    <p:sldId id="413" r:id="rId98"/>
    <p:sldId id="414" r:id="rId99"/>
    <p:sldId id="415" r:id="rId100"/>
    <p:sldId id="416" r:id="rId101"/>
    <p:sldId id="417" r:id="rId102"/>
    <p:sldId id="418" r:id="rId103"/>
    <p:sldId id="419" r:id="rId104"/>
    <p:sldId id="420" r:id="rId105"/>
    <p:sldId id="421" r:id="rId106"/>
    <p:sldId id="536" r:id="rId107"/>
    <p:sldId id="422" r:id="rId108"/>
    <p:sldId id="535" r:id="rId109"/>
    <p:sldId id="531" r:id="rId110"/>
    <p:sldId id="424" r:id="rId111"/>
    <p:sldId id="425" r:id="rId112"/>
    <p:sldId id="426" r:id="rId113"/>
    <p:sldId id="427" r:id="rId114"/>
    <p:sldId id="428" r:id="rId115"/>
    <p:sldId id="429" r:id="rId116"/>
    <p:sldId id="430" r:id="rId117"/>
    <p:sldId id="431" r:id="rId118"/>
    <p:sldId id="432" r:id="rId119"/>
    <p:sldId id="433" r:id="rId120"/>
    <p:sldId id="434" r:id="rId121"/>
    <p:sldId id="435" r:id="rId122"/>
    <p:sldId id="436" r:id="rId123"/>
    <p:sldId id="437" r:id="rId124"/>
    <p:sldId id="438" r:id="rId125"/>
    <p:sldId id="439" r:id="rId126"/>
    <p:sldId id="440" r:id="rId127"/>
    <p:sldId id="441" r:id="rId128"/>
    <p:sldId id="442" r:id="rId129"/>
    <p:sldId id="443" r:id="rId130"/>
    <p:sldId id="444" r:id="rId131"/>
    <p:sldId id="445" r:id="rId132"/>
    <p:sldId id="446" r:id="rId133"/>
    <p:sldId id="447" r:id="rId134"/>
    <p:sldId id="448" r:id="rId135"/>
    <p:sldId id="449" r:id="rId136"/>
    <p:sldId id="450" r:id="rId137"/>
    <p:sldId id="451" r:id="rId138"/>
    <p:sldId id="452" r:id="rId139"/>
    <p:sldId id="453" r:id="rId140"/>
    <p:sldId id="532" r:id="rId141"/>
    <p:sldId id="455" r:id="rId142"/>
    <p:sldId id="456" r:id="rId143"/>
    <p:sldId id="457" r:id="rId144"/>
    <p:sldId id="458" r:id="rId145"/>
    <p:sldId id="459" r:id="rId146"/>
    <p:sldId id="460" r:id="rId147"/>
    <p:sldId id="461" r:id="rId148"/>
    <p:sldId id="462" r:id="rId149"/>
    <p:sldId id="463" r:id="rId150"/>
    <p:sldId id="464" r:id="rId151"/>
    <p:sldId id="465" r:id="rId152"/>
    <p:sldId id="466" r:id="rId153"/>
    <p:sldId id="467" r:id="rId154"/>
    <p:sldId id="468" r:id="rId155"/>
    <p:sldId id="469" r:id="rId156"/>
    <p:sldId id="470" r:id="rId157"/>
    <p:sldId id="471" r:id="rId158"/>
    <p:sldId id="472" r:id="rId159"/>
    <p:sldId id="473" r:id="rId160"/>
    <p:sldId id="474" r:id="rId161"/>
    <p:sldId id="475" r:id="rId162"/>
    <p:sldId id="528" r:id="rId163"/>
    <p:sldId id="476" r:id="rId164"/>
    <p:sldId id="477" r:id="rId165"/>
    <p:sldId id="478" r:id="rId166"/>
    <p:sldId id="479" r:id="rId167"/>
    <p:sldId id="480" r:id="rId168"/>
    <p:sldId id="481" r:id="rId169"/>
    <p:sldId id="482" r:id="rId170"/>
    <p:sldId id="529" r:id="rId171"/>
    <p:sldId id="530" r:id="rId172"/>
    <p:sldId id="483" r:id="rId173"/>
    <p:sldId id="484" r:id="rId174"/>
    <p:sldId id="485" r:id="rId175"/>
    <p:sldId id="533" r:id="rId176"/>
    <p:sldId id="487" r:id="rId177"/>
    <p:sldId id="488" r:id="rId178"/>
    <p:sldId id="489" r:id="rId179"/>
    <p:sldId id="490" r:id="rId180"/>
    <p:sldId id="491" r:id="rId181"/>
    <p:sldId id="492" r:id="rId182"/>
    <p:sldId id="493" r:id="rId183"/>
    <p:sldId id="494" r:id="rId184"/>
    <p:sldId id="495" r:id="rId185"/>
    <p:sldId id="496" r:id="rId186"/>
    <p:sldId id="497" r:id="rId187"/>
    <p:sldId id="498" r:id="rId188"/>
    <p:sldId id="499" r:id="rId189"/>
    <p:sldId id="500" r:id="rId190"/>
    <p:sldId id="501" r:id="rId191"/>
    <p:sldId id="502" r:id="rId192"/>
    <p:sldId id="503" r:id="rId193"/>
    <p:sldId id="504" r:id="rId194"/>
    <p:sldId id="505" r:id="rId195"/>
    <p:sldId id="506" r:id="rId196"/>
    <p:sldId id="507" r:id="rId197"/>
    <p:sldId id="508" r:id="rId198"/>
    <p:sldId id="509" r:id="rId199"/>
    <p:sldId id="510" r:id="rId200"/>
    <p:sldId id="511" r:id="rId201"/>
    <p:sldId id="512" r:id="rId202"/>
    <p:sldId id="513" r:id="rId203"/>
    <p:sldId id="514" r:id="rId204"/>
    <p:sldId id="515" r:id="rId205"/>
    <p:sldId id="516" r:id="rId206"/>
    <p:sldId id="517" r:id="rId207"/>
    <p:sldId id="518" r:id="rId208"/>
    <p:sldId id="519" r:id="rId209"/>
    <p:sldId id="534" r:id="rId210"/>
    <p:sldId id="521" r:id="rId2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889">
          <p15:clr>
            <a:srgbClr val="A4A3A4"/>
          </p15:clr>
        </p15:guide>
        <p15:guide id="3" orient="horz" pos="3998">
          <p15:clr>
            <a:srgbClr val="A4A3A4"/>
          </p15:clr>
        </p15:guide>
        <p15:guide id="4" orient="horz" pos="2886">
          <p15:clr>
            <a:srgbClr val="A4A3A4"/>
          </p15:clr>
        </p15:guide>
        <p15:guide id="5" orient="horz" pos="300">
          <p15:clr>
            <a:srgbClr val="A4A3A4"/>
          </p15:clr>
        </p15:guide>
        <p15:guide id="6" orient="horz" pos="164">
          <p15:clr>
            <a:srgbClr val="A4A3A4"/>
          </p15:clr>
        </p15:guide>
        <p15:guide id="7" pos="2880">
          <p15:clr>
            <a:srgbClr val="A4A3A4"/>
          </p15:clr>
        </p15:guide>
        <p15:guide id="8" pos="5616">
          <p15:clr>
            <a:srgbClr val="A4A3A4"/>
          </p15:clr>
        </p15:guide>
        <p15:guide id="9" pos="158">
          <p15:clr>
            <a:srgbClr val="A4A3A4"/>
          </p15:clr>
        </p15:guide>
        <p15:guide id="10" orient="horz" pos="799">
          <p15:clr>
            <a:srgbClr val="A4A3A4"/>
          </p15:clr>
        </p15:guide>
        <p15:guide id="11" orient="horz" pos="890">
          <p15:clr>
            <a:srgbClr val="A4A3A4"/>
          </p15:clr>
        </p15:guide>
        <p15:guide id="12" orient="horz" pos="3793">
          <p15:clr>
            <a:srgbClr val="A4A3A4"/>
          </p15:clr>
        </p15:guide>
        <p15:guide id="13" pos="560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47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CE6F2"/>
    <a:srgbClr val="DFB7C7"/>
    <a:srgbClr val="5B4A42"/>
    <a:srgbClr val="C17191"/>
    <a:srgbClr val="006699"/>
    <a:srgbClr val="90CCDC"/>
    <a:srgbClr val="993366"/>
    <a:srgbClr val="660066"/>
    <a:srgbClr val="2E3917"/>
    <a:srgbClr val="8EB4E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590" autoAdjust="0"/>
    <p:restoredTop sz="80216" autoAdjust="0"/>
  </p:normalViewPr>
  <p:slideViewPr>
    <p:cSldViewPr showGuides="1">
      <p:cViewPr>
        <p:scale>
          <a:sx n="50" d="100"/>
          <a:sy n="50" d="100"/>
        </p:scale>
        <p:origin x="-78" y="-90"/>
      </p:cViewPr>
      <p:guideLst>
        <p:guide orient="horz" pos="2160"/>
        <p:guide orient="horz" pos="889"/>
        <p:guide orient="horz" pos="4020"/>
        <p:guide orient="horz" pos="2886"/>
        <p:guide orient="horz" pos="300"/>
        <p:guide orient="horz" pos="164"/>
        <p:guide orient="horz" pos="799"/>
        <p:guide orient="horz" pos="890"/>
        <p:guide orient="horz" pos="3793"/>
        <p:guide pos="2880"/>
        <p:guide pos="158"/>
        <p:guide pos="56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116802"/>
    </p:cViewPr>
  </p:sorterViewPr>
  <p:notesViewPr>
    <p:cSldViewPr showGuides="1">
      <p:cViewPr>
        <p:scale>
          <a:sx n="70" d="100"/>
          <a:sy n="70" d="100"/>
        </p:scale>
        <p:origin x="-258" y="78"/>
      </p:cViewPr>
      <p:guideLst>
        <p:guide orient="horz" pos="3107"/>
        <p:guide orient="horz" pos="474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63" Type="http://schemas.openxmlformats.org/officeDocument/2006/relationships/slide" Target="slides/slide61.xml"/><Relationship Id="rId84" Type="http://schemas.openxmlformats.org/officeDocument/2006/relationships/slide" Target="slides/slide82.xml"/><Relationship Id="rId138" Type="http://schemas.openxmlformats.org/officeDocument/2006/relationships/slide" Target="slides/slide136.xml"/><Relationship Id="rId159" Type="http://schemas.openxmlformats.org/officeDocument/2006/relationships/slide" Target="slides/slide157.xml"/><Relationship Id="rId170" Type="http://schemas.openxmlformats.org/officeDocument/2006/relationships/slide" Target="slides/slide168.xml"/><Relationship Id="rId191" Type="http://schemas.openxmlformats.org/officeDocument/2006/relationships/slide" Target="slides/slide189.xml"/><Relationship Id="rId205" Type="http://schemas.openxmlformats.org/officeDocument/2006/relationships/slide" Target="slides/slide203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53" Type="http://schemas.openxmlformats.org/officeDocument/2006/relationships/slide" Target="slides/slide51.xml"/><Relationship Id="rId74" Type="http://schemas.openxmlformats.org/officeDocument/2006/relationships/slide" Target="slides/slide72.xml"/><Relationship Id="rId128" Type="http://schemas.openxmlformats.org/officeDocument/2006/relationships/slide" Target="slides/slide126.xml"/><Relationship Id="rId149" Type="http://schemas.openxmlformats.org/officeDocument/2006/relationships/slide" Target="slides/slide147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60" Type="http://schemas.openxmlformats.org/officeDocument/2006/relationships/slide" Target="slides/slide158.xml"/><Relationship Id="rId165" Type="http://schemas.openxmlformats.org/officeDocument/2006/relationships/slide" Target="slides/slide163.xml"/><Relationship Id="rId181" Type="http://schemas.openxmlformats.org/officeDocument/2006/relationships/slide" Target="slides/slide179.xml"/><Relationship Id="rId186" Type="http://schemas.openxmlformats.org/officeDocument/2006/relationships/slide" Target="slides/slide184.xml"/><Relationship Id="rId216" Type="http://schemas.openxmlformats.org/officeDocument/2006/relationships/theme" Target="theme/theme1.xml"/><Relationship Id="rId211" Type="http://schemas.openxmlformats.org/officeDocument/2006/relationships/slide" Target="slides/slide209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34" Type="http://schemas.openxmlformats.org/officeDocument/2006/relationships/slide" Target="slides/slide132.xml"/><Relationship Id="rId139" Type="http://schemas.openxmlformats.org/officeDocument/2006/relationships/slide" Target="slides/slide13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50" Type="http://schemas.openxmlformats.org/officeDocument/2006/relationships/slide" Target="slides/slide148.xml"/><Relationship Id="rId155" Type="http://schemas.openxmlformats.org/officeDocument/2006/relationships/slide" Target="slides/slide153.xml"/><Relationship Id="rId171" Type="http://schemas.openxmlformats.org/officeDocument/2006/relationships/slide" Target="slides/slide169.xml"/><Relationship Id="rId176" Type="http://schemas.openxmlformats.org/officeDocument/2006/relationships/slide" Target="slides/slide174.xml"/><Relationship Id="rId192" Type="http://schemas.openxmlformats.org/officeDocument/2006/relationships/slide" Target="slides/slide190.xml"/><Relationship Id="rId197" Type="http://schemas.openxmlformats.org/officeDocument/2006/relationships/slide" Target="slides/slide195.xml"/><Relationship Id="rId206" Type="http://schemas.openxmlformats.org/officeDocument/2006/relationships/slide" Target="slides/slide204.xml"/><Relationship Id="rId201" Type="http://schemas.openxmlformats.org/officeDocument/2006/relationships/slide" Target="slides/slide199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40" Type="http://schemas.openxmlformats.org/officeDocument/2006/relationships/slide" Target="slides/slide138.xml"/><Relationship Id="rId145" Type="http://schemas.openxmlformats.org/officeDocument/2006/relationships/slide" Target="slides/slide143.xml"/><Relationship Id="rId161" Type="http://schemas.openxmlformats.org/officeDocument/2006/relationships/slide" Target="slides/slide159.xml"/><Relationship Id="rId166" Type="http://schemas.openxmlformats.org/officeDocument/2006/relationships/slide" Target="slides/slide164.xml"/><Relationship Id="rId182" Type="http://schemas.openxmlformats.org/officeDocument/2006/relationships/slide" Target="slides/slide180.xml"/><Relationship Id="rId187" Type="http://schemas.openxmlformats.org/officeDocument/2006/relationships/slide" Target="slides/slide185.xml"/><Relationship Id="rId2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212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49" Type="http://schemas.openxmlformats.org/officeDocument/2006/relationships/slide" Target="slides/slide47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44" Type="http://schemas.openxmlformats.org/officeDocument/2006/relationships/slide" Target="slides/slide42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130" Type="http://schemas.openxmlformats.org/officeDocument/2006/relationships/slide" Target="slides/slide128.xml"/><Relationship Id="rId135" Type="http://schemas.openxmlformats.org/officeDocument/2006/relationships/slide" Target="slides/slide133.xml"/><Relationship Id="rId151" Type="http://schemas.openxmlformats.org/officeDocument/2006/relationships/slide" Target="slides/slide149.xml"/><Relationship Id="rId156" Type="http://schemas.openxmlformats.org/officeDocument/2006/relationships/slide" Target="slides/slide154.xml"/><Relationship Id="rId177" Type="http://schemas.openxmlformats.org/officeDocument/2006/relationships/slide" Target="slides/slide175.xml"/><Relationship Id="rId198" Type="http://schemas.openxmlformats.org/officeDocument/2006/relationships/slide" Target="slides/slide196.xml"/><Relationship Id="rId172" Type="http://schemas.openxmlformats.org/officeDocument/2006/relationships/slide" Target="slides/slide170.xml"/><Relationship Id="rId193" Type="http://schemas.openxmlformats.org/officeDocument/2006/relationships/slide" Target="slides/slide191.xml"/><Relationship Id="rId202" Type="http://schemas.openxmlformats.org/officeDocument/2006/relationships/slide" Target="slides/slide200.xml"/><Relationship Id="rId207" Type="http://schemas.openxmlformats.org/officeDocument/2006/relationships/slide" Target="slides/slide205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slide" Target="slides/slide139.xml"/><Relationship Id="rId146" Type="http://schemas.openxmlformats.org/officeDocument/2006/relationships/slide" Target="slides/slide144.xml"/><Relationship Id="rId167" Type="http://schemas.openxmlformats.org/officeDocument/2006/relationships/slide" Target="slides/slide165.xml"/><Relationship Id="rId188" Type="http://schemas.openxmlformats.org/officeDocument/2006/relationships/slide" Target="slides/slide186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162" Type="http://schemas.openxmlformats.org/officeDocument/2006/relationships/slide" Target="slides/slide160.xml"/><Relationship Id="rId183" Type="http://schemas.openxmlformats.org/officeDocument/2006/relationships/slide" Target="slides/slide181.xml"/><Relationship Id="rId21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slide" Target="slides/slide134.xml"/><Relationship Id="rId157" Type="http://schemas.openxmlformats.org/officeDocument/2006/relationships/slide" Target="slides/slide155.xml"/><Relationship Id="rId178" Type="http://schemas.openxmlformats.org/officeDocument/2006/relationships/slide" Target="slides/slide176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52" Type="http://schemas.openxmlformats.org/officeDocument/2006/relationships/slide" Target="slides/slide150.xml"/><Relationship Id="rId173" Type="http://schemas.openxmlformats.org/officeDocument/2006/relationships/slide" Target="slides/slide171.xml"/><Relationship Id="rId194" Type="http://schemas.openxmlformats.org/officeDocument/2006/relationships/slide" Target="slides/slide192.xml"/><Relationship Id="rId199" Type="http://schemas.openxmlformats.org/officeDocument/2006/relationships/slide" Target="slides/slide197.xml"/><Relationship Id="rId203" Type="http://schemas.openxmlformats.org/officeDocument/2006/relationships/slide" Target="slides/slide201.xml"/><Relationship Id="rId208" Type="http://schemas.openxmlformats.org/officeDocument/2006/relationships/slide" Target="slides/slide206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147" Type="http://schemas.openxmlformats.org/officeDocument/2006/relationships/slide" Target="slides/slide145.xml"/><Relationship Id="rId168" Type="http://schemas.openxmlformats.org/officeDocument/2006/relationships/slide" Target="slides/slide166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142" Type="http://schemas.openxmlformats.org/officeDocument/2006/relationships/slide" Target="slides/slide140.xml"/><Relationship Id="rId163" Type="http://schemas.openxmlformats.org/officeDocument/2006/relationships/slide" Target="slides/slide161.xml"/><Relationship Id="rId184" Type="http://schemas.openxmlformats.org/officeDocument/2006/relationships/slide" Target="slides/slide182.xml"/><Relationship Id="rId189" Type="http://schemas.openxmlformats.org/officeDocument/2006/relationships/slide" Target="slides/slide187.xml"/><Relationship Id="rId3" Type="http://schemas.openxmlformats.org/officeDocument/2006/relationships/slide" Target="slides/slide1.xml"/><Relationship Id="rId214" Type="http://schemas.openxmlformats.org/officeDocument/2006/relationships/presProps" Target="presProps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slide" Target="slides/slide114.xml"/><Relationship Id="rId137" Type="http://schemas.openxmlformats.org/officeDocument/2006/relationships/slide" Target="slides/slide135.xml"/><Relationship Id="rId158" Type="http://schemas.openxmlformats.org/officeDocument/2006/relationships/slide" Target="slides/slide156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slide" Target="slides/slide109.xml"/><Relationship Id="rId132" Type="http://schemas.openxmlformats.org/officeDocument/2006/relationships/slide" Target="slides/slide130.xml"/><Relationship Id="rId153" Type="http://schemas.openxmlformats.org/officeDocument/2006/relationships/slide" Target="slides/slide151.xml"/><Relationship Id="rId174" Type="http://schemas.openxmlformats.org/officeDocument/2006/relationships/slide" Target="slides/slide172.xml"/><Relationship Id="rId179" Type="http://schemas.openxmlformats.org/officeDocument/2006/relationships/slide" Target="slides/slide177.xml"/><Relationship Id="rId195" Type="http://schemas.openxmlformats.org/officeDocument/2006/relationships/slide" Target="slides/slide193.xml"/><Relationship Id="rId209" Type="http://schemas.openxmlformats.org/officeDocument/2006/relationships/slide" Target="slides/slide207.xml"/><Relationship Id="rId190" Type="http://schemas.openxmlformats.org/officeDocument/2006/relationships/slide" Target="slides/slide188.xml"/><Relationship Id="rId204" Type="http://schemas.openxmlformats.org/officeDocument/2006/relationships/slide" Target="slides/slide202.xml"/><Relationship Id="rId15" Type="http://schemas.openxmlformats.org/officeDocument/2006/relationships/slide" Target="slides/slide13.xml"/><Relationship Id="rId36" Type="http://schemas.openxmlformats.org/officeDocument/2006/relationships/slide" Target="slides/slide34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52" Type="http://schemas.openxmlformats.org/officeDocument/2006/relationships/slide" Target="slides/slide50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43" Type="http://schemas.openxmlformats.org/officeDocument/2006/relationships/slide" Target="slides/slide141.xml"/><Relationship Id="rId148" Type="http://schemas.openxmlformats.org/officeDocument/2006/relationships/slide" Target="slides/slide146.xml"/><Relationship Id="rId164" Type="http://schemas.openxmlformats.org/officeDocument/2006/relationships/slide" Target="slides/slide162.xml"/><Relationship Id="rId169" Type="http://schemas.openxmlformats.org/officeDocument/2006/relationships/slide" Target="slides/slide167.xml"/><Relationship Id="rId185" Type="http://schemas.openxmlformats.org/officeDocument/2006/relationships/slide" Target="slides/slide18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80" Type="http://schemas.openxmlformats.org/officeDocument/2006/relationships/slide" Target="slides/slide178.xml"/><Relationship Id="rId210" Type="http://schemas.openxmlformats.org/officeDocument/2006/relationships/slide" Target="slides/slide208.xml"/><Relationship Id="rId215" Type="http://schemas.openxmlformats.org/officeDocument/2006/relationships/viewProps" Target="viewProps.xml"/><Relationship Id="rId26" Type="http://schemas.openxmlformats.org/officeDocument/2006/relationships/slide" Target="slides/slide24.xml"/><Relationship Id="rId47" Type="http://schemas.openxmlformats.org/officeDocument/2006/relationships/slide" Target="slides/slide45.xml"/><Relationship Id="rId68" Type="http://schemas.openxmlformats.org/officeDocument/2006/relationships/slide" Target="slides/slide66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slide" Target="slides/slide131.xml"/><Relationship Id="rId154" Type="http://schemas.openxmlformats.org/officeDocument/2006/relationships/slide" Target="slides/slide152.xml"/><Relationship Id="rId175" Type="http://schemas.openxmlformats.org/officeDocument/2006/relationships/slide" Target="slides/slide173.xml"/><Relationship Id="rId196" Type="http://schemas.openxmlformats.org/officeDocument/2006/relationships/slide" Target="slides/slide194.xml"/><Relationship Id="rId200" Type="http://schemas.openxmlformats.org/officeDocument/2006/relationships/slide" Target="slides/slide198.xml"/><Relationship Id="rId16" Type="http://schemas.openxmlformats.org/officeDocument/2006/relationships/slide" Target="slides/slide14.xml"/><Relationship Id="rId37" Type="http://schemas.openxmlformats.org/officeDocument/2006/relationships/slide" Target="slides/slide35.xml"/><Relationship Id="rId58" Type="http://schemas.openxmlformats.org/officeDocument/2006/relationships/slide" Target="slides/slide56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44" Type="http://schemas.openxmlformats.org/officeDocument/2006/relationships/slide" Target="slides/slide14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hannews\&#48148;&#53461;%20&#54868;&#47732;\&#51228;&#51452;%20YWCA\&#51228;&#51452;%20&#52572;&#45824;&#44032;&#45733;&#47588;&#52636;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ko-KR"/>
  <c:style val="2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cat>
            <c:strRef>
              <c:f>시나리오별!$E$7:$G$7</c:f>
              <c:strCache>
                <c:ptCount val="3"/>
                <c:pt idx="0">
                  <c:v>현재매출</c:v>
                </c:pt>
                <c:pt idx="1">
                  <c:v>최대잠재매출</c:v>
                </c:pt>
                <c:pt idx="2">
                  <c:v>비용</c:v>
                </c:pt>
              </c:strCache>
            </c:strRef>
          </c:cat>
          <c:val>
            <c:numRef>
              <c:f>시나리오별!$E$8:$G$8</c:f>
              <c:numCache>
                <c:formatCode>_("₩"* #,##0_);_("₩"* \!\(#,##0\!\);_("₩"* "-"_);_(@_)</c:formatCode>
                <c:ptCount val="3"/>
                <c:pt idx="0">
                  <c:v>5710000</c:v>
                </c:pt>
                <c:pt idx="1">
                  <c:v>14560000</c:v>
                </c:pt>
                <c:pt idx="2">
                  <c:v>18700233.212121312</c:v>
                </c:pt>
              </c:numCache>
            </c:numRef>
          </c:val>
        </c:ser>
        <c:axId val="69234688"/>
        <c:axId val="69236224"/>
      </c:barChart>
      <c:catAx>
        <c:axId val="69234688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800" baseline="0">
                <a:latin typeface="서울남산체 M" pitchFamily="18" charset="-127"/>
                <a:ea typeface="서울남산체 M" pitchFamily="18" charset="-127"/>
              </a:defRPr>
            </a:pPr>
            <a:endParaRPr lang="ko-KR"/>
          </a:p>
        </c:txPr>
        <c:crossAx val="69236224"/>
        <c:crosses val="autoZero"/>
        <c:auto val="1"/>
        <c:lblAlgn val="ctr"/>
        <c:lblOffset val="100"/>
      </c:catAx>
      <c:valAx>
        <c:axId val="69236224"/>
        <c:scaling>
          <c:orientation val="minMax"/>
        </c:scaling>
        <c:axPos val="l"/>
        <c:majorGridlines/>
        <c:numFmt formatCode="_(&quot;₩&quot;* #,##0_);_(&quot;₩&quot;* \!\(#,##0\!\);_(&quot;₩&quot;* &quot;-&quot;_);_(@_)" sourceLinked="1"/>
        <c:tickLblPos val="nextTo"/>
        <c:txPr>
          <a:bodyPr/>
          <a:lstStyle/>
          <a:p>
            <a:pPr>
              <a:defRPr sz="800">
                <a:latin typeface="서울남산체 M" pitchFamily="18" charset="-127"/>
                <a:ea typeface="서울남산체 M" pitchFamily="18" charset="-127"/>
              </a:defRPr>
            </a:pPr>
            <a:endParaRPr lang="ko-KR"/>
          </a:p>
        </c:txPr>
        <c:crossAx val="6923468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ko-KR"/>
    </a:p>
  </c:tx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AB47D6-1063-41ED-9BE4-A3FD306DC1BB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FD35AA9D-F7B3-4478-88FF-698CABCC3650}">
      <dgm:prSet phldrT="[텍스트]" custT="1"/>
      <dgm:spPr/>
      <dgm:t>
        <a:bodyPr/>
        <a:lstStyle/>
        <a:p>
          <a:pPr latinLnBrk="1"/>
          <a:r>
            <a:rPr lang="ko-KR" altLang="en-US" sz="1600" b="0" dirty="0" smtClean="0">
              <a:solidFill>
                <a:schemeClr val="tx1"/>
              </a:solidFill>
              <a:latin typeface="+mn-ea"/>
              <a:ea typeface="+mn-ea"/>
            </a:rPr>
            <a:t>매출추정</a:t>
          </a:r>
          <a:endParaRPr lang="ko-KR" altLang="en-US" sz="1600" b="0" dirty="0">
            <a:solidFill>
              <a:schemeClr val="tx1"/>
            </a:solidFill>
            <a:latin typeface="+mn-ea"/>
            <a:ea typeface="+mn-ea"/>
          </a:endParaRPr>
        </a:p>
      </dgm:t>
    </dgm:pt>
    <dgm:pt modelId="{7D30EBA4-BC0D-4781-A158-859ECDF7D9A4}" type="parTrans" cxnId="{8497F493-8918-42BD-BE64-B49CF14C6C13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6C172354-EFF7-4C9D-BD5A-AADD1C8D7D52}" type="sibTrans" cxnId="{8497F493-8918-42BD-BE64-B49CF14C6C13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FCEA4594-27D2-4618-A25B-4B1BEAE124C5}">
      <dgm:prSet phldrT="[텍스트]" custT="1"/>
      <dgm:spPr/>
      <dgm:t>
        <a:bodyPr/>
        <a:lstStyle/>
        <a:p>
          <a:pPr latinLnBrk="1"/>
          <a:r>
            <a:rPr lang="ko-KR" altLang="en-US" sz="1600" dirty="0" smtClean="0">
              <a:solidFill>
                <a:schemeClr val="tx1"/>
              </a:solidFill>
              <a:latin typeface="+mn-ea"/>
              <a:ea typeface="+mn-ea"/>
            </a:rPr>
            <a:t>목표 판매량</a:t>
          </a:r>
          <a:endParaRPr lang="ko-KR" altLang="en-US" sz="1600" dirty="0">
            <a:solidFill>
              <a:schemeClr val="tx1"/>
            </a:solidFill>
            <a:latin typeface="+mn-ea"/>
            <a:ea typeface="+mn-ea"/>
          </a:endParaRPr>
        </a:p>
      </dgm:t>
    </dgm:pt>
    <dgm:pt modelId="{10164896-BDD7-4FDF-8FCF-D8EBCE6990DB}" type="parTrans" cxnId="{0A3F94F1-C444-4A12-A8F8-57E208D2E3D2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2B2EDC17-D2E1-4FDA-8EAC-0A45C1AA4C77}" type="sibTrans" cxnId="{0A3F94F1-C444-4A12-A8F8-57E208D2E3D2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403844D8-50AC-44B7-84E1-054009392CA5}">
      <dgm:prSet phldrT="[텍스트]" custT="1"/>
      <dgm:spPr/>
      <dgm:t>
        <a:bodyPr/>
        <a:lstStyle/>
        <a:p>
          <a:pPr latinLnBrk="1"/>
          <a:r>
            <a:rPr lang="ko-KR" altLang="en-US" sz="1600" dirty="0" smtClean="0">
              <a:solidFill>
                <a:schemeClr val="tx1"/>
              </a:solidFill>
              <a:latin typeface="+mn-ea"/>
              <a:ea typeface="+mn-ea"/>
            </a:rPr>
            <a:t>목표 가격</a:t>
          </a:r>
          <a:endParaRPr lang="ko-KR" altLang="en-US" sz="1600" dirty="0">
            <a:solidFill>
              <a:schemeClr val="tx1"/>
            </a:solidFill>
            <a:latin typeface="+mn-ea"/>
            <a:ea typeface="+mn-ea"/>
          </a:endParaRPr>
        </a:p>
      </dgm:t>
    </dgm:pt>
    <dgm:pt modelId="{DE93D28F-CDAE-47CC-8855-9A28909C2D77}" type="parTrans" cxnId="{8736B867-29A7-4DC9-97E4-4F7C425F8C7C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1C70F742-2672-4710-91D1-EA1A4E531C18}" type="sibTrans" cxnId="{8736B867-29A7-4DC9-97E4-4F7C425F8C7C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18C2270E-00A1-496F-AB42-A39E1CD03673}">
      <dgm:prSet phldrT="[텍스트]" custT="1"/>
      <dgm:spPr/>
      <dgm:t>
        <a:bodyPr/>
        <a:lstStyle/>
        <a:p>
          <a:pPr latinLnBrk="1"/>
          <a:r>
            <a:rPr lang="ko-KR" altLang="en-US" sz="1600" dirty="0" smtClean="0">
              <a:solidFill>
                <a:schemeClr val="tx1"/>
              </a:solidFill>
              <a:latin typeface="+mn-ea"/>
              <a:ea typeface="+mn-ea"/>
            </a:rPr>
            <a:t>비용추정</a:t>
          </a:r>
          <a:endParaRPr lang="ko-KR" altLang="en-US" sz="1600" dirty="0">
            <a:solidFill>
              <a:schemeClr val="tx1"/>
            </a:solidFill>
            <a:latin typeface="+mn-ea"/>
            <a:ea typeface="+mn-ea"/>
          </a:endParaRPr>
        </a:p>
      </dgm:t>
    </dgm:pt>
    <dgm:pt modelId="{46B00694-437B-4FFA-BA39-2BBBA25F912F}" type="parTrans" cxnId="{02C6B816-345D-4385-8E1F-2E4BE3E271C1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AAEC3084-D696-41EF-A884-C028BF1402DD}" type="sibTrans" cxnId="{02C6B816-345D-4385-8E1F-2E4BE3E271C1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EB1F85F8-3185-4420-806A-3608DFC6544F}">
      <dgm:prSet phldrT="[텍스트]" custT="1"/>
      <dgm:spPr/>
      <dgm:t>
        <a:bodyPr/>
        <a:lstStyle/>
        <a:p>
          <a:pPr latinLnBrk="1"/>
          <a:r>
            <a:rPr lang="ko-KR" altLang="en-US" sz="1600" dirty="0" smtClean="0">
              <a:solidFill>
                <a:schemeClr val="tx1"/>
              </a:solidFill>
              <a:latin typeface="+mn-ea"/>
              <a:ea typeface="+mn-ea"/>
            </a:rPr>
            <a:t>고정비</a:t>
          </a:r>
          <a:endParaRPr lang="ko-KR" altLang="en-US" sz="1600" dirty="0">
            <a:solidFill>
              <a:schemeClr val="tx1"/>
            </a:solidFill>
            <a:latin typeface="+mn-ea"/>
            <a:ea typeface="+mn-ea"/>
          </a:endParaRPr>
        </a:p>
      </dgm:t>
    </dgm:pt>
    <dgm:pt modelId="{68AB9698-158A-49C9-B7EE-D4384CE3030B}" type="parTrans" cxnId="{0D527613-C72A-42B6-9C63-3C1C5734E3FB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899BAFD5-9C36-4CAB-B0F0-2462B0048399}" type="sibTrans" cxnId="{0D527613-C72A-42B6-9C63-3C1C5734E3FB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BA07386C-4406-45B7-ABA8-E85D264FB1C9}">
      <dgm:prSet phldrT="[텍스트]" custT="1"/>
      <dgm:spPr/>
      <dgm:t>
        <a:bodyPr/>
        <a:lstStyle/>
        <a:p>
          <a:pPr latinLnBrk="1"/>
          <a:r>
            <a:rPr lang="ko-KR" altLang="en-US" sz="1600" dirty="0" smtClean="0">
              <a:solidFill>
                <a:schemeClr val="tx1"/>
              </a:solidFill>
              <a:latin typeface="+mn-ea"/>
              <a:ea typeface="+mn-ea"/>
            </a:rPr>
            <a:t>변동비</a:t>
          </a:r>
          <a:endParaRPr lang="ko-KR" altLang="en-US" sz="1600" dirty="0">
            <a:solidFill>
              <a:schemeClr val="tx1"/>
            </a:solidFill>
            <a:latin typeface="+mn-ea"/>
            <a:ea typeface="+mn-ea"/>
          </a:endParaRPr>
        </a:p>
      </dgm:t>
    </dgm:pt>
    <dgm:pt modelId="{C3508F30-7826-4F6E-85BB-09A3B2D21913}" type="parTrans" cxnId="{CE3FB54E-9C7B-445C-BD26-3532C0EAE9B4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62BD6A02-9340-49B3-9199-5414286B28BD}" type="sibTrans" cxnId="{CE3FB54E-9C7B-445C-BD26-3532C0EAE9B4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65C43411-2382-4F8F-AE13-3BA8F31FC776}">
      <dgm:prSet phldrT="[텍스트]" custT="1"/>
      <dgm:spPr/>
      <dgm:t>
        <a:bodyPr/>
        <a:lstStyle/>
        <a:p>
          <a:pPr latinLnBrk="1"/>
          <a:r>
            <a:rPr lang="ko-KR" altLang="en-US" sz="1600" dirty="0" smtClean="0">
              <a:solidFill>
                <a:schemeClr val="tx1"/>
              </a:solidFill>
              <a:latin typeface="+mn-ea"/>
              <a:ea typeface="+mn-ea"/>
            </a:rPr>
            <a:t>수익 추정</a:t>
          </a:r>
          <a:endParaRPr lang="ko-KR" altLang="en-US" sz="1600" dirty="0">
            <a:solidFill>
              <a:schemeClr val="tx1"/>
            </a:solidFill>
            <a:latin typeface="+mn-ea"/>
            <a:ea typeface="+mn-ea"/>
          </a:endParaRPr>
        </a:p>
      </dgm:t>
    </dgm:pt>
    <dgm:pt modelId="{0B5DCFAC-292F-42BA-837A-C826F27A37F5}" type="parTrans" cxnId="{959B3449-A719-485F-8B77-31DB530B84B6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F18997D9-FA9A-4482-9FD3-2FF5F0CF6FF3}" type="sibTrans" cxnId="{959B3449-A719-485F-8B77-31DB530B84B6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7451139F-83E4-4735-BDF2-2A42E26A7025}">
      <dgm:prSet phldrT="[텍스트]" custT="1"/>
      <dgm:spPr/>
      <dgm:t>
        <a:bodyPr/>
        <a:lstStyle/>
        <a:p>
          <a:pPr latinLnBrk="1"/>
          <a:r>
            <a:rPr lang="ko-KR" altLang="en-US" sz="1600" dirty="0" smtClean="0">
              <a:solidFill>
                <a:schemeClr val="tx1"/>
              </a:solidFill>
              <a:latin typeface="+mn-ea"/>
              <a:ea typeface="+mn-ea"/>
            </a:rPr>
            <a:t>영업이익</a:t>
          </a:r>
          <a:endParaRPr lang="ko-KR" altLang="en-US" sz="1600" dirty="0">
            <a:solidFill>
              <a:schemeClr val="tx1"/>
            </a:solidFill>
            <a:latin typeface="+mn-ea"/>
            <a:ea typeface="+mn-ea"/>
          </a:endParaRPr>
        </a:p>
      </dgm:t>
    </dgm:pt>
    <dgm:pt modelId="{956AF849-102B-4123-832F-F5E92E5D78C9}" type="parTrans" cxnId="{613F6B48-4F92-4CCB-8A93-0D16E3AD399D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0C87B0F7-3112-4142-930C-885BDC023525}" type="sibTrans" cxnId="{613F6B48-4F92-4CCB-8A93-0D16E3AD399D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0CA9FDA2-BA4B-4156-971F-1D985DE15DDD}">
      <dgm:prSet phldrT="[텍스트]" custT="1"/>
      <dgm:spPr/>
      <dgm:t>
        <a:bodyPr/>
        <a:lstStyle/>
        <a:p>
          <a:pPr latinLnBrk="1"/>
          <a:r>
            <a:rPr lang="ko-KR" altLang="en-US" sz="1600" dirty="0" smtClean="0">
              <a:solidFill>
                <a:schemeClr val="tx1"/>
              </a:solidFill>
              <a:latin typeface="+mn-ea"/>
              <a:ea typeface="+mn-ea"/>
            </a:rPr>
            <a:t>순이익</a:t>
          </a:r>
          <a:endParaRPr lang="ko-KR" altLang="en-US" sz="1600" dirty="0">
            <a:solidFill>
              <a:schemeClr val="tx1"/>
            </a:solidFill>
            <a:latin typeface="+mn-ea"/>
            <a:ea typeface="+mn-ea"/>
          </a:endParaRPr>
        </a:p>
      </dgm:t>
    </dgm:pt>
    <dgm:pt modelId="{F46EA4A5-533B-4174-B84D-219E0E5D3B7E}" type="parTrans" cxnId="{127283F7-5511-461B-AEF4-A11C5A9271E6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C70F6FA6-12F9-488C-A46E-71DDE04C5F17}" type="sibTrans" cxnId="{127283F7-5511-461B-AEF4-A11C5A9271E6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7F8C6CEF-E3F0-4973-A7F6-15DA34B9F913}">
      <dgm:prSet custT="1"/>
      <dgm:spPr/>
      <dgm:t>
        <a:bodyPr/>
        <a:lstStyle/>
        <a:p>
          <a:pPr latinLnBrk="1"/>
          <a:r>
            <a:rPr lang="ko-KR" altLang="en-US" sz="1600" dirty="0" smtClean="0">
              <a:solidFill>
                <a:schemeClr val="tx1"/>
              </a:solidFill>
              <a:latin typeface="+mn-ea"/>
              <a:ea typeface="+mn-ea"/>
            </a:rPr>
            <a:t>수익성 평가</a:t>
          </a:r>
          <a:r>
            <a:rPr lang="en-US" altLang="ko-KR" sz="1600" dirty="0" smtClean="0">
              <a:solidFill>
                <a:schemeClr val="tx1"/>
              </a:solidFill>
              <a:latin typeface="+mn-ea"/>
              <a:ea typeface="+mn-ea"/>
            </a:rPr>
            <a:t>(</a:t>
          </a:r>
          <a:r>
            <a:rPr lang="ko-KR" altLang="en-US" sz="1600" dirty="0" smtClean="0">
              <a:solidFill>
                <a:schemeClr val="tx1"/>
              </a:solidFill>
              <a:latin typeface="+mn-ea"/>
              <a:ea typeface="+mn-ea"/>
            </a:rPr>
            <a:t>자산</a:t>
          </a:r>
          <a:r>
            <a:rPr lang="en-US" altLang="ko-KR" sz="1600" dirty="0" smtClean="0">
              <a:solidFill>
                <a:schemeClr val="tx1"/>
              </a:solidFill>
              <a:latin typeface="+mn-ea"/>
              <a:ea typeface="+mn-ea"/>
            </a:rPr>
            <a:t>, </a:t>
          </a:r>
          <a:r>
            <a:rPr lang="ko-KR" altLang="en-US" sz="1600" dirty="0" smtClean="0">
              <a:solidFill>
                <a:schemeClr val="tx1"/>
              </a:solidFill>
              <a:latin typeface="+mn-ea"/>
              <a:ea typeface="+mn-ea"/>
            </a:rPr>
            <a:t>자본금 대비해 평가</a:t>
          </a:r>
          <a:r>
            <a:rPr lang="en-US" altLang="ko-KR" sz="1600" dirty="0" smtClean="0">
              <a:solidFill>
                <a:schemeClr val="tx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rPr>
            <a:t>)</a:t>
          </a:r>
          <a:endParaRPr lang="ko-KR" altLang="en-US" sz="1600" dirty="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0C66EAD5-B672-44F8-A1E9-08EF3C56E3FC}" type="parTrans" cxnId="{13E626C2-ED72-4435-AB74-116D437C8C07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C3C98D4A-89E7-42C4-8962-4C42BE174EB8}" type="sibTrans" cxnId="{13E626C2-ED72-4435-AB74-116D437C8C07}">
      <dgm:prSet/>
      <dgm:spPr/>
      <dgm:t>
        <a:bodyPr/>
        <a:lstStyle/>
        <a:p>
          <a:pPr latinLnBrk="1"/>
          <a:endParaRPr lang="ko-KR" altLang="en-US" sz="160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gm:t>
    </dgm:pt>
    <dgm:pt modelId="{C701DB81-3AA9-44E2-85B5-837EEC380C96}" type="pres">
      <dgm:prSet presAssocID="{B2AB47D6-1063-41ED-9BE4-A3FD306DC1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D53357F-CD95-4286-BD4B-04B741363A59}" type="pres">
      <dgm:prSet presAssocID="{7F8C6CEF-E3F0-4973-A7F6-15DA34B9F913}" presName="boxAndChildren" presStyleCnt="0"/>
      <dgm:spPr/>
    </dgm:pt>
    <dgm:pt modelId="{E3CCC916-FDFB-4097-91C2-C6390631635B}" type="pres">
      <dgm:prSet presAssocID="{7F8C6CEF-E3F0-4973-A7F6-15DA34B9F913}" presName="parentTextBox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9A4C48BF-8E12-4087-843E-C52531B60B39}" type="pres">
      <dgm:prSet presAssocID="{F18997D9-FA9A-4482-9FD3-2FF5F0CF6FF3}" presName="sp" presStyleCnt="0"/>
      <dgm:spPr/>
    </dgm:pt>
    <dgm:pt modelId="{99552D50-9B78-46E5-A176-B395EB681384}" type="pres">
      <dgm:prSet presAssocID="{65C43411-2382-4F8F-AE13-3BA8F31FC776}" presName="arrowAndChildren" presStyleCnt="0"/>
      <dgm:spPr/>
    </dgm:pt>
    <dgm:pt modelId="{D350D707-E83B-4E6E-8402-CB4C468EC646}" type="pres">
      <dgm:prSet presAssocID="{65C43411-2382-4F8F-AE13-3BA8F31FC776}" presName="parentTextArrow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635FDB25-9D50-432C-AFB4-574D7E6193C4}" type="pres">
      <dgm:prSet presAssocID="{65C43411-2382-4F8F-AE13-3BA8F31FC776}" presName="arrow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12E411DF-AAF7-4D10-A17C-F57635541E6A}" type="pres">
      <dgm:prSet presAssocID="{65C43411-2382-4F8F-AE13-3BA8F31FC776}" presName="descendantArrow" presStyleCnt="0"/>
      <dgm:spPr/>
    </dgm:pt>
    <dgm:pt modelId="{25A33F0B-34CA-4DB7-9D2B-7A168D2C8AD8}" type="pres">
      <dgm:prSet presAssocID="{7451139F-83E4-4735-BDF2-2A42E26A7025}" presName="childTextArrow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16404F-C400-41EF-9651-3C7EC328995A}" type="pres">
      <dgm:prSet presAssocID="{0CA9FDA2-BA4B-4156-971F-1D985DE15DDD}" presName="childTextArrow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BD63CC1-6ACB-41A5-A4DF-851CB42D13A9}" type="pres">
      <dgm:prSet presAssocID="{AAEC3084-D696-41EF-A884-C028BF1402DD}" presName="sp" presStyleCnt="0"/>
      <dgm:spPr/>
    </dgm:pt>
    <dgm:pt modelId="{BF2D950B-BF55-40C7-9A18-ACEF8DA6C879}" type="pres">
      <dgm:prSet presAssocID="{18C2270E-00A1-496F-AB42-A39E1CD03673}" presName="arrowAndChildren" presStyleCnt="0"/>
      <dgm:spPr/>
    </dgm:pt>
    <dgm:pt modelId="{D6584D62-C37A-4DB6-A349-EEC88E71544F}" type="pres">
      <dgm:prSet presAssocID="{18C2270E-00A1-496F-AB42-A39E1CD03673}" presName="parentTextArrow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58F3810C-067E-4BD9-9709-150CCD1DE208}" type="pres">
      <dgm:prSet presAssocID="{18C2270E-00A1-496F-AB42-A39E1CD03673}" presName="arrow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7D8380BB-4108-4D53-892B-3A95EF853412}" type="pres">
      <dgm:prSet presAssocID="{18C2270E-00A1-496F-AB42-A39E1CD03673}" presName="descendantArrow" presStyleCnt="0"/>
      <dgm:spPr/>
    </dgm:pt>
    <dgm:pt modelId="{4E9470E0-0469-4B9B-8AC1-3796E280E24A}" type="pres">
      <dgm:prSet presAssocID="{EB1F85F8-3185-4420-806A-3608DFC6544F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9AF0543-FEFE-4119-B12E-0DCD2FDD74E4}" type="pres">
      <dgm:prSet presAssocID="{BA07386C-4406-45B7-ABA8-E85D264FB1C9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8CB7FAB-0108-4085-8A7C-5CA78BA0001D}" type="pres">
      <dgm:prSet presAssocID="{6C172354-EFF7-4C9D-BD5A-AADD1C8D7D52}" presName="sp" presStyleCnt="0"/>
      <dgm:spPr/>
    </dgm:pt>
    <dgm:pt modelId="{CF5DA162-4006-4D79-AE0E-B82BE6E63E23}" type="pres">
      <dgm:prSet presAssocID="{FD35AA9D-F7B3-4478-88FF-698CABCC3650}" presName="arrowAndChildren" presStyleCnt="0"/>
      <dgm:spPr/>
    </dgm:pt>
    <dgm:pt modelId="{45D9769D-7678-4DE7-AD9E-2CC13555B9D6}" type="pres">
      <dgm:prSet presAssocID="{FD35AA9D-F7B3-4478-88FF-698CABCC3650}" presName="parentTextArrow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34A52395-9ED7-4A63-9B2F-4F5CF7A7B7E3}" type="pres">
      <dgm:prSet presAssocID="{FD35AA9D-F7B3-4478-88FF-698CABCC3650}" presName="arrow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295B3241-C479-4F79-A195-66E31D199B54}" type="pres">
      <dgm:prSet presAssocID="{FD35AA9D-F7B3-4478-88FF-698CABCC3650}" presName="descendantArrow" presStyleCnt="0"/>
      <dgm:spPr/>
    </dgm:pt>
    <dgm:pt modelId="{ACB15DD4-3136-4C5A-8E3D-3919EC41DD5F}" type="pres">
      <dgm:prSet presAssocID="{FCEA4594-27D2-4618-A25B-4B1BEAE124C5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0B60EE8-E1A0-42E3-B51A-4D729BDC66E6}" type="pres">
      <dgm:prSet presAssocID="{403844D8-50AC-44B7-84E1-054009392CA5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E1E007D3-7693-42E2-BA57-1E6D091ED4F9}" type="presOf" srcId="{7F8C6CEF-E3F0-4973-A7F6-15DA34B9F913}" destId="{E3CCC916-FDFB-4097-91C2-C6390631635B}" srcOrd="0" destOrd="0" presId="urn:microsoft.com/office/officeart/2005/8/layout/process4"/>
    <dgm:cxn modelId="{127283F7-5511-461B-AEF4-A11C5A9271E6}" srcId="{65C43411-2382-4F8F-AE13-3BA8F31FC776}" destId="{0CA9FDA2-BA4B-4156-971F-1D985DE15DDD}" srcOrd="1" destOrd="0" parTransId="{F46EA4A5-533B-4174-B84D-219E0E5D3B7E}" sibTransId="{C70F6FA6-12F9-488C-A46E-71DDE04C5F17}"/>
    <dgm:cxn modelId="{AAB5CF9C-AEA2-45B6-BFB8-73CEF92860BE}" type="presOf" srcId="{FD35AA9D-F7B3-4478-88FF-698CABCC3650}" destId="{45D9769D-7678-4DE7-AD9E-2CC13555B9D6}" srcOrd="0" destOrd="0" presId="urn:microsoft.com/office/officeart/2005/8/layout/process4"/>
    <dgm:cxn modelId="{CE3FB54E-9C7B-445C-BD26-3532C0EAE9B4}" srcId="{18C2270E-00A1-496F-AB42-A39E1CD03673}" destId="{BA07386C-4406-45B7-ABA8-E85D264FB1C9}" srcOrd="1" destOrd="0" parTransId="{C3508F30-7826-4F6E-85BB-09A3B2D21913}" sibTransId="{62BD6A02-9340-49B3-9199-5414286B28BD}"/>
    <dgm:cxn modelId="{1BC1E1CB-C0AB-4A1C-BBAF-AAB059B558BA}" type="presOf" srcId="{EB1F85F8-3185-4420-806A-3608DFC6544F}" destId="{4E9470E0-0469-4B9B-8AC1-3796E280E24A}" srcOrd="0" destOrd="0" presId="urn:microsoft.com/office/officeart/2005/8/layout/process4"/>
    <dgm:cxn modelId="{A6B0CAC5-3097-48B3-BBFB-9E2EB91C0B55}" type="presOf" srcId="{BA07386C-4406-45B7-ABA8-E85D264FB1C9}" destId="{A9AF0543-FEFE-4119-B12E-0DCD2FDD74E4}" srcOrd="0" destOrd="0" presId="urn:microsoft.com/office/officeart/2005/8/layout/process4"/>
    <dgm:cxn modelId="{02C6B816-345D-4385-8E1F-2E4BE3E271C1}" srcId="{B2AB47D6-1063-41ED-9BE4-A3FD306DC1BB}" destId="{18C2270E-00A1-496F-AB42-A39E1CD03673}" srcOrd="1" destOrd="0" parTransId="{46B00694-437B-4FFA-BA39-2BBBA25F912F}" sibTransId="{AAEC3084-D696-41EF-A884-C028BF1402DD}"/>
    <dgm:cxn modelId="{EBD175FF-FF44-425E-863A-2778999D3EB3}" type="presOf" srcId="{18C2270E-00A1-496F-AB42-A39E1CD03673}" destId="{D6584D62-C37A-4DB6-A349-EEC88E71544F}" srcOrd="0" destOrd="0" presId="urn:microsoft.com/office/officeart/2005/8/layout/process4"/>
    <dgm:cxn modelId="{93B6E36B-CEE5-4DA2-927D-7D642F833F8E}" type="presOf" srcId="{0CA9FDA2-BA4B-4156-971F-1D985DE15DDD}" destId="{B016404F-C400-41EF-9651-3C7EC328995A}" srcOrd="0" destOrd="0" presId="urn:microsoft.com/office/officeart/2005/8/layout/process4"/>
    <dgm:cxn modelId="{18303B63-3291-4F0A-A80E-BBC70213DBB4}" type="presOf" srcId="{403844D8-50AC-44B7-84E1-054009392CA5}" destId="{30B60EE8-E1A0-42E3-B51A-4D729BDC66E6}" srcOrd="0" destOrd="0" presId="urn:microsoft.com/office/officeart/2005/8/layout/process4"/>
    <dgm:cxn modelId="{0D527613-C72A-42B6-9C63-3C1C5734E3FB}" srcId="{18C2270E-00A1-496F-AB42-A39E1CD03673}" destId="{EB1F85F8-3185-4420-806A-3608DFC6544F}" srcOrd="0" destOrd="0" parTransId="{68AB9698-158A-49C9-B7EE-D4384CE3030B}" sibTransId="{899BAFD5-9C36-4CAB-B0F0-2462B0048399}"/>
    <dgm:cxn modelId="{613F6B48-4F92-4CCB-8A93-0D16E3AD399D}" srcId="{65C43411-2382-4F8F-AE13-3BA8F31FC776}" destId="{7451139F-83E4-4735-BDF2-2A42E26A7025}" srcOrd="0" destOrd="0" parTransId="{956AF849-102B-4123-832F-F5E92E5D78C9}" sibTransId="{0C87B0F7-3112-4142-930C-885BDC023525}"/>
    <dgm:cxn modelId="{13E626C2-ED72-4435-AB74-116D437C8C07}" srcId="{B2AB47D6-1063-41ED-9BE4-A3FD306DC1BB}" destId="{7F8C6CEF-E3F0-4973-A7F6-15DA34B9F913}" srcOrd="3" destOrd="0" parTransId="{0C66EAD5-B672-44F8-A1E9-08EF3C56E3FC}" sibTransId="{C3C98D4A-89E7-42C4-8962-4C42BE174EB8}"/>
    <dgm:cxn modelId="{AF073624-0127-4078-BFE1-D7136B41E3FD}" type="presOf" srcId="{65C43411-2382-4F8F-AE13-3BA8F31FC776}" destId="{635FDB25-9D50-432C-AFB4-574D7E6193C4}" srcOrd="1" destOrd="0" presId="urn:microsoft.com/office/officeart/2005/8/layout/process4"/>
    <dgm:cxn modelId="{0A3F94F1-C444-4A12-A8F8-57E208D2E3D2}" srcId="{FD35AA9D-F7B3-4478-88FF-698CABCC3650}" destId="{FCEA4594-27D2-4618-A25B-4B1BEAE124C5}" srcOrd="0" destOrd="0" parTransId="{10164896-BDD7-4FDF-8FCF-D8EBCE6990DB}" sibTransId="{2B2EDC17-D2E1-4FDA-8EAC-0A45C1AA4C77}"/>
    <dgm:cxn modelId="{C50A7801-764E-4228-BEC0-C77FDB2E217B}" type="presOf" srcId="{FCEA4594-27D2-4618-A25B-4B1BEAE124C5}" destId="{ACB15DD4-3136-4C5A-8E3D-3919EC41DD5F}" srcOrd="0" destOrd="0" presId="urn:microsoft.com/office/officeart/2005/8/layout/process4"/>
    <dgm:cxn modelId="{BF8E600D-071C-4007-A25B-B3172CDA1A68}" type="presOf" srcId="{7451139F-83E4-4735-BDF2-2A42E26A7025}" destId="{25A33F0B-34CA-4DB7-9D2B-7A168D2C8AD8}" srcOrd="0" destOrd="0" presId="urn:microsoft.com/office/officeart/2005/8/layout/process4"/>
    <dgm:cxn modelId="{959B3449-A719-485F-8B77-31DB530B84B6}" srcId="{B2AB47D6-1063-41ED-9BE4-A3FD306DC1BB}" destId="{65C43411-2382-4F8F-AE13-3BA8F31FC776}" srcOrd="2" destOrd="0" parTransId="{0B5DCFAC-292F-42BA-837A-C826F27A37F5}" sibTransId="{F18997D9-FA9A-4482-9FD3-2FF5F0CF6FF3}"/>
    <dgm:cxn modelId="{8736B867-29A7-4DC9-97E4-4F7C425F8C7C}" srcId="{FD35AA9D-F7B3-4478-88FF-698CABCC3650}" destId="{403844D8-50AC-44B7-84E1-054009392CA5}" srcOrd="1" destOrd="0" parTransId="{DE93D28F-CDAE-47CC-8855-9A28909C2D77}" sibTransId="{1C70F742-2672-4710-91D1-EA1A4E531C18}"/>
    <dgm:cxn modelId="{35D70DBA-7A99-46EE-A34B-C4415DFCCCFC}" type="presOf" srcId="{65C43411-2382-4F8F-AE13-3BA8F31FC776}" destId="{D350D707-E83B-4E6E-8402-CB4C468EC646}" srcOrd="0" destOrd="0" presId="urn:microsoft.com/office/officeart/2005/8/layout/process4"/>
    <dgm:cxn modelId="{F0DAE074-8738-4CB2-82EE-FC2B7322EFA6}" type="presOf" srcId="{18C2270E-00A1-496F-AB42-A39E1CD03673}" destId="{58F3810C-067E-4BD9-9709-150CCD1DE208}" srcOrd="1" destOrd="0" presId="urn:microsoft.com/office/officeart/2005/8/layout/process4"/>
    <dgm:cxn modelId="{440FDD9D-4C93-4F37-92A3-C58D59024C93}" type="presOf" srcId="{B2AB47D6-1063-41ED-9BE4-A3FD306DC1BB}" destId="{C701DB81-3AA9-44E2-85B5-837EEC380C96}" srcOrd="0" destOrd="0" presId="urn:microsoft.com/office/officeart/2005/8/layout/process4"/>
    <dgm:cxn modelId="{8497F493-8918-42BD-BE64-B49CF14C6C13}" srcId="{B2AB47D6-1063-41ED-9BE4-A3FD306DC1BB}" destId="{FD35AA9D-F7B3-4478-88FF-698CABCC3650}" srcOrd="0" destOrd="0" parTransId="{7D30EBA4-BC0D-4781-A158-859ECDF7D9A4}" sibTransId="{6C172354-EFF7-4C9D-BD5A-AADD1C8D7D52}"/>
    <dgm:cxn modelId="{54FDD437-770C-45CB-B416-25FC4EBA97B0}" type="presOf" srcId="{FD35AA9D-F7B3-4478-88FF-698CABCC3650}" destId="{34A52395-9ED7-4A63-9B2F-4F5CF7A7B7E3}" srcOrd="1" destOrd="0" presId="urn:microsoft.com/office/officeart/2005/8/layout/process4"/>
    <dgm:cxn modelId="{C867BDB2-2C32-44A0-8CBF-12E0CE0B2D6C}" type="presParOf" srcId="{C701DB81-3AA9-44E2-85B5-837EEC380C96}" destId="{FD53357F-CD95-4286-BD4B-04B741363A59}" srcOrd="0" destOrd="0" presId="urn:microsoft.com/office/officeart/2005/8/layout/process4"/>
    <dgm:cxn modelId="{D195D64C-3E12-4BB7-AD29-AE9335E82974}" type="presParOf" srcId="{FD53357F-CD95-4286-BD4B-04B741363A59}" destId="{E3CCC916-FDFB-4097-91C2-C6390631635B}" srcOrd="0" destOrd="0" presId="urn:microsoft.com/office/officeart/2005/8/layout/process4"/>
    <dgm:cxn modelId="{BE7EE88C-23A9-4BCD-8FB8-13B428701838}" type="presParOf" srcId="{C701DB81-3AA9-44E2-85B5-837EEC380C96}" destId="{9A4C48BF-8E12-4087-843E-C52531B60B39}" srcOrd="1" destOrd="0" presId="urn:microsoft.com/office/officeart/2005/8/layout/process4"/>
    <dgm:cxn modelId="{D41C1BF5-BC59-4E60-B915-55C6C27150D1}" type="presParOf" srcId="{C701DB81-3AA9-44E2-85B5-837EEC380C96}" destId="{99552D50-9B78-46E5-A176-B395EB681384}" srcOrd="2" destOrd="0" presId="urn:microsoft.com/office/officeart/2005/8/layout/process4"/>
    <dgm:cxn modelId="{BA2571C0-8020-41AF-8969-384D85231E8A}" type="presParOf" srcId="{99552D50-9B78-46E5-A176-B395EB681384}" destId="{D350D707-E83B-4E6E-8402-CB4C468EC646}" srcOrd="0" destOrd="0" presId="urn:microsoft.com/office/officeart/2005/8/layout/process4"/>
    <dgm:cxn modelId="{7A125DAF-B196-465F-AE63-6D1CEC4EC707}" type="presParOf" srcId="{99552D50-9B78-46E5-A176-B395EB681384}" destId="{635FDB25-9D50-432C-AFB4-574D7E6193C4}" srcOrd="1" destOrd="0" presId="urn:microsoft.com/office/officeart/2005/8/layout/process4"/>
    <dgm:cxn modelId="{4E4C177F-9923-401D-A2EB-2786CFB9E0E7}" type="presParOf" srcId="{99552D50-9B78-46E5-A176-B395EB681384}" destId="{12E411DF-AAF7-4D10-A17C-F57635541E6A}" srcOrd="2" destOrd="0" presId="urn:microsoft.com/office/officeart/2005/8/layout/process4"/>
    <dgm:cxn modelId="{D23542C6-71CF-415F-A3D6-90ED6971E741}" type="presParOf" srcId="{12E411DF-AAF7-4D10-A17C-F57635541E6A}" destId="{25A33F0B-34CA-4DB7-9D2B-7A168D2C8AD8}" srcOrd="0" destOrd="0" presId="urn:microsoft.com/office/officeart/2005/8/layout/process4"/>
    <dgm:cxn modelId="{65A20E97-3D56-4EB4-8499-7782C476F60B}" type="presParOf" srcId="{12E411DF-AAF7-4D10-A17C-F57635541E6A}" destId="{B016404F-C400-41EF-9651-3C7EC328995A}" srcOrd="1" destOrd="0" presId="urn:microsoft.com/office/officeart/2005/8/layout/process4"/>
    <dgm:cxn modelId="{6DD39BDC-07F2-4A81-A798-87211DC13F4F}" type="presParOf" srcId="{C701DB81-3AA9-44E2-85B5-837EEC380C96}" destId="{3BD63CC1-6ACB-41A5-A4DF-851CB42D13A9}" srcOrd="3" destOrd="0" presId="urn:microsoft.com/office/officeart/2005/8/layout/process4"/>
    <dgm:cxn modelId="{D46455C1-80A5-41AB-A356-79AA34EFDA92}" type="presParOf" srcId="{C701DB81-3AA9-44E2-85B5-837EEC380C96}" destId="{BF2D950B-BF55-40C7-9A18-ACEF8DA6C879}" srcOrd="4" destOrd="0" presId="urn:microsoft.com/office/officeart/2005/8/layout/process4"/>
    <dgm:cxn modelId="{E4775B70-5FFA-4616-AC55-A18991763604}" type="presParOf" srcId="{BF2D950B-BF55-40C7-9A18-ACEF8DA6C879}" destId="{D6584D62-C37A-4DB6-A349-EEC88E71544F}" srcOrd="0" destOrd="0" presId="urn:microsoft.com/office/officeart/2005/8/layout/process4"/>
    <dgm:cxn modelId="{16596870-BA34-4326-8024-185DD90321C6}" type="presParOf" srcId="{BF2D950B-BF55-40C7-9A18-ACEF8DA6C879}" destId="{58F3810C-067E-4BD9-9709-150CCD1DE208}" srcOrd="1" destOrd="0" presId="urn:microsoft.com/office/officeart/2005/8/layout/process4"/>
    <dgm:cxn modelId="{A7CDD550-CC18-409D-B0D3-07420B71858A}" type="presParOf" srcId="{BF2D950B-BF55-40C7-9A18-ACEF8DA6C879}" destId="{7D8380BB-4108-4D53-892B-3A95EF853412}" srcOrd="2" destOrd="0" presId="urn:microsoft.com/office/officeart/2005/8/layout/process4"/>
    <dgm:cxn modelId="{A8DC5BE8-F868-43CA-9411-704DB8659FC7}" type="presParOf" srcId="{7D8380BB-4108-4D53-892B-3A95EF853412}" destId="{4E9470E0-0469-4B9B-8AC1-3796E280E24A}" srcOrd="0" destOrd="0" presId="urn:microsoft.com/office/officeart/2005/8/layout/process4"/>
    <dgm:cxn modelId="{94C080E3-CD8B-4D08-A282-7778AF0F2C87}" type="presParOf" srcId="{7D8380BB-4108-4D53-892B-3A95EF853412}" destId="{A9AF0543-FEFE-4119-B12E-0DCD2FDD74E4}" srcOrd="1" destOrd="0" presId="urn:microsoft.com/office/officeart/2005/8/layout/process4"/>
    <dgm:cxn modelId="{88DAC112-FBC4-4776-9438-09C366A7B2B0}" type="presParOf" srcId="{C701DB81-3AA9-44E2-85B5-837EEC380C96}" destId="{D8CB7FAB-0108-4085-8A7C-5CA78BA0001D}" srcOrd="5" destOrd="0" presId="urn:microsoft.com/office/officeart/2005/8/layout/process4"/>
    <dgm:cxn modelId="{1DE944AB-0356-4052-98B6-39D09381B967}" type="presParOf" srcId="{C701DB81-3AA9-44E2-85B5-837EEC380C96}" destId="{CF5DA162-4006-4D79-AE0E-B82BE6E63E23}" srcOrd="6" destOrd="0" presId="urn:microsoft.com/office/officeart/2005/8/layout/process4"/>
    <dgm:cxn modelId="{6124CBB3-DFC1-4F08-A0F1-7AD779BC1A9F}" type="presParOf" srcId="{CF5DA162-4006-4D79-AE0E-B82BE6E63E23}" destId="{45D9769D-7678-4DE7-AD9E-2CC13555B9D6}" srcOrd="0" destOrd="0" presId="urn:microsoft.com/office/officeart/2005/8/layout/process4"/>
    <dgm:cxn modelId="{7E682245-55A7-46B9-8B2A-B39CA9A3C26E}" type="presParOf" srcId="{CF5DA162-4006-4D79-AE0E-B82BE6E63E23}" destId="{34A52395-9ED7-4A63-9B2F-4F5CF7A7B7E3}" srcOrd="1" destOrd="0" presId="urn:microsoft.com/office/officeart/2005/8/layout/process4"/>
    <dgm:cxn modelId="{906EA31D-C196-4F69-82A7-71D9C1F06DAC}" type="presParOf" srcId="{CF5DA162-4006-4D79-AE0E-B82BE6E63E23}" destId="{295B3241-C479-4F79-A195-66E31D199B54}" srcOrd="2" destOrd="0" presId="urn:microsoft.com/office/officeart/2005/8/layout/process4"/>
    <dgm:cxn modelId="{90740D2E-DEB2-48B1-B9D7-CAE56309A7ED}" type="presParOf" srcId="{295B3241-C479-4F79-A195-66E31D199B54}" destId="{ACB15DD4-3136-4C5A-8E3D-3919EC41DD5F}" srcOrd="0" destOrd="0" presId="urn:microsoft.com/office/officeart/2005/8/layout/process4"/>
    <dgm:cxn modelId="{25F0861E-E024-4993-96BB-3FE91C0B488D}" type="presParOf" srcId="{295B3241-C479-4F79-A195-66E31D199B54}" destId="{30B60EE8-E1A0-42E3-B51A-4D729BDC66E6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7A4B62-F1FF-4B2C-B614-13CE2EA73286}" type="doc">
      <dgm:prSet loTypeId="urn:microsoft.com/office/officeart/2005/8/layout/vList5" loCatId="list" qsTypeId="urn:microsoft.com/office/officeart/2005/8/quickstyle/simple4" qsCatId="simple" csTypeId="urn:microsoft.com/office/officeart/2005/8/colors/colorful1#5" csCatId="colorful" phldr="1"/>
      <dgm:spPr/>
      <dgm:t>
        <a:bodyPr/>
        <a:lstStyle/>
        <a:p>
          <a:pPr latinLnBrk="1"/>
          <a:endParaRPr lang="ko-KR" altLang="en-US"/>
        </a:p>
      </dgm:t>
    </dgm:pt>
    <dgm:pt modelId="{C24A0EB8-8990-4BA8-9904-687EA24724EB}">
      <dgm:prSet phldrT="[텍스트]" custT="1"/>
      <dgm:spPr>
        <a:xfrm>
          <a:off x="83417" y="1079"/>
          <a:ext cx="824206" cy="628309"/>
        </a:xfr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latinLnBrk="1"/>
          <a:r>
            <a:rPr lang="ko-KR" altLang="en-US" sz="1000" dirty="0" smtClean="0">
              <a:solidFill>
                <a:sysClr val="window" lastClr="FFFFFF"/>
              </a:solidFill>
              <a:latin typeface="+mn-ea"/>
              <a:ea typeface="+mn-ea"/>
              <a:cs typeface="+mn-cs"/>
            </a:rPr>
            <a:t>학교급식</a:t>
          </a:r>
          <a:endParaRPr lang="ko-KR" altLang="en-US" sz="1000" dirty="0">
            <a:solidFill>
              <a:sysClr val="window" lastClr="FFFFFF"/>
            </a:solidFill>
            <a:latin typeface="+mn-ea"/>
            <a:ea typeface="+mn-ea"/>
            <a:cs typeface="+mn-cs"/>
          </a:endParaRPr>
        </a:p>
      </dgm:t>
    </dgm:pt>
    <dgm:pt modelId="{E253FE9B-6145-4814-BBC1-B80BEBD73949}" type="parTrans" cxnId="{DEAEB4E9-9C37-486A-A4B6-661412F874E5}">
      <dgm:prSet/>
      <dgm:spPr/>
      <dgm:t>
        <a:bodyPr/>
        <a:lstStyle/>
        <a:p>
          <a:pPr latinLnBrk="1"/>
          <a:endParaRPr lang="ko-KR" altLang="en-US" sz="1000"/>
        </a:p>
      </dgm:t>
    </dgm:pt>
    <dgm:pt modelId="{2A0C7E1B-9AAB-4C8E-9C70-A3833A5B0548}" type="sibTrans" cxnId="{DEAEB4E9-9C37-486A-A4B6-661412F874E5}">
      <dgm:prSet/>
      <dgm:spPr/>
      <dgm:t>
        <a:bodyPr/>
        <a:lstStyle/>
        <a:p>
          <a:pPr latinLnBrk="1"/>
          <a:endParaRPr lang="ko-KR" altLang="en-US" sz="1000"/>
        </a:p>
      </dgm:t>
    </dgm:pt>
    <dgm:pt modelId="{2AA1045B-D8A8-401C-819D-D248D597E325}">
      <dgm:prSet phldrT="[텍스트]" custT="1"/>
      <dgm:spPr>
        <a:xfrm>
          <a:off x="83417" y="2639977"/>
          <a:ext cx="824206" cy="628309"/>
        </a:xfrm>
        <a:gradFill rotWithShape="0">
          <a:gsLst>
            <a:gs pos="0">
              <a:srgbClr val="F7964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7964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7964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latinLnBrk="1"/>
          <a:r>
            <a:rPr lang="ko-KR" altLang="en-US" sz="1000" dirty="0" smtClean="0">
              <a:solidFill>
                <a:sysClr val="window" lastClr="FFFFFF"/>
              </a:solidFill>
              <a:latin typeface="+mn-ea"/>
              <a:ea typeface="+mn-ea"/>
              <a:cs typeface="+mn-cs"/>
            </a:rPr>
            <a:t>병원</a:t>
          </a:r>
          <a:endParaRPr lang="ko-KR" altLang="en-US" sz="1000" dirty="0">
            <a:solidFill>
              <a:sysClr val="window" lastClr="FFFFFF"/>
            </a:solidFill>
            <a:latin typeface="+mn-ea"/>
            <a:ea typeface="+mn-ea"/>
            <a:cs typeface="+mn-cs"/>
          </a:endParaRPr>
        </a:p>
      </dgm:t>
    </dgm:pt>
    <dgm:pt modelId="{3C089503-679F-42A3-BF6A-AB4C32FF4B91}" type="parTrans" cxnId="{F06CE0B1-5FA8-4CBB-8396-6EB1FAEF0998}">
      <dgm:prSet/>
      <dgm:spPr/>
      <dgm:t>
        <a:bodyPr/>
        <a:lstStyle/>
        <a:p>
          <a:pPr latinLnBrk="1"/>
          <a:endParaRPr lang="ko-KR" altLang="en-US" sz="1000"/>
        </a:p>
      </dgm:t>
    </dgm:pt>
    <dgm:pt modelId="{E07FF614-77D5-46F9-A84F-09DBD71F8396}" type="sibTrans" cxnId="{F06CE0B1-5FA8-4CBB-8396-6EB1FAEF0998}">
      <dgm:prSet/>
      <dgm:spPr/>
      <dgm:t>
        <a:bodyPr/>
        <a:lstStyle/>
        <a:p>
          <a:pPr latinLnBrk="1"/>
          <a:endParaRPr lang="ko-KR" altLang="en-US" sz="1000"/>
        </a:p>
      </dgm:t>
    </dgm:pt>
    <dgm:pt modelId="{244DE86F-ADC3-45C5-87D4-D4012333E5F7}">
      <dgm:prSet phldrT="[텍스트]" custT="1"/>
      <dgm:spPr>
        <a:xfrm>
          <a:off x="83417" y="3299701"/>
          <a:ext cx="824206" cy="628309"/>
        </a:xfr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latinLnBrk="1"/>
          <a:r>
            <a:rPr lang="ko-KR" altLang="en-US" sz="1000" dirty="0" smtClean="0">
              <a:solidFill>
                <a:sysClr val="window" lastClr="FFFFFF"/>
              </a:solidFill>
              <a:latin typeface="+mn-ea"/>
              <a:ea typeface="+mn-ea"/>
              <a:cs typeface="+mn-cs"/>
            </a:rPr>
            <a:t>기타</a:t>
          </a:r>
          <a:endParaRPr lang="ko-KR" altLang="en-US" sz="1000" dirty="0">
            <a:solidFill>
              <a:sysClr val="window" lastClr="FFFFFF"/>
            </a:solidFill>
            <a:latin typeface="+mn-ea"/>
            <a:ea typeface="+mn-ea"/>
            <a:cs typeface="+mn-cs"/>
          </a:endParaRPr>
        </a:p>
      </dgm:t>
    </dgm:pt>
    <dgm:pt modelId="{6CEE53E7-EB9D-4022-A141-430896E18E4E}" type="parTrans" cxnId="{2EAB8DEF-0026-4B57-8A87-F5D4289C1BAF}">
      <dgm:prSet/>
      <dgm:spPr/>
      <dgm:t>
        <a:bodyPr/>
        <a:lstStyle/>
        <a:p>
          <a:pPr latinLnBrk="1"/>
          <a:endParaRPr lang="ko-KR" altLang="en-US" sz="1000"/>
        </a:p>
      </dgm:t>
    </dgm:pt>
    <dgm:pt modelId="{F91B4C6A-EC1D-45B2-9280-FB492D089171}" type="sibTrans" cxnId="{2EAB8DEF-0026-4B57-8A87-F5D4289C1BAF}">
      <dgm:prSet/>
      <dgm:spPr/>
      <dgm:t>
        <a:bodyPr/>
        <a:lstStyle/>
        <a:p>
          <a:pPr latinLnBrk="1"/>
          <a:endParaRPr lang="ko-KR" altLang="en-US" sz="1000"/>
        </a:p>
      </dgm:t>
    </dgm:pt>
    <dgm:pt modelId="{C71E7B18-18E0-4D6B-8B4F-D6E60E69501E}">
      <dgm:prSet phldrT="[텍스트]" custT="1"/>
      <dgm:spPr>
        <a:xfrm rot="5400000">
          <a:off x="2232465" y="2037691"/>
          <a:ext cx="502647" cy="3152330"/>
        </a:xfrm>
        <a:solidFill>
          <a:srgbClr val="F79646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79646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latinLnBrk="1"/>
          <a:endParaRPr lang="ko-KR" altLang="en-US" sz="1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/>
            <a:cs typeface="+mn-cs"/>
          </a:endParaRPr>
        </a:p>
      </dgm:t>
    </dgm:pt>
    <dgm:pt modelId="{BA82E27E-C086-4A0E-8B90-43ED5457D59F}" type="parTrans" cxnId="{84643FC2-7063-4FDC-BDFC-85AA34664DF2}">
      <dgm:prSet/>
      <dgm:spPr/>
      <dgm:t>
        <a:bodyPr/>
        <a:lstStyle/>
        <a:p>
          <a:pPr latinLnBrk="1"/>
          <a:endParaRPr lang="ko-KR" altLang="en-US" sz="1000"/>
        </a:p>
      </dgm:t>
    </dgm:pt>
    <dgm:pt modelId="{7DDE476A-C416-442F-B3FD-F09BFEDDF72E}" type="sibTrans" cxnId="{84643FC2-7063-4FDC-BDFC-85AA34664DF2}">
      <dgm:prSet/>
      <dgm:spPr/>
      <dgm:t>
        <a:bodyPr/>
        <a:lstStyle/>
        <a:p>
          <a:pPr latinLnBrk="1"/>
          <a:endParaRPr lang="ko-KR" altLang="en-US" sz="1000"/>
        </a:p>
      </dgm:t>
    </dgm:pt>
    <dgm:pt modelId="{83383CB6-AD13-4444-A3F4-9CB1DE1B8CCC}">
      <dgm:prSet custT="1"/>
      <dgm:spPr>
        <a:xfrm rot="5400000">
          <a:off x="2232465" y="718242"/>
          <a:ext cx="502647" cy="3152330"/>
        </a:xfrm>
        <a:solidFill>
          <a:srgbClr val="8064A2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latinLnBrk="1"/>
          <a:endParaRPr lang="ko-KR" altLang="en-US" sz="1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/>
            <a:cs typeface="+mn-cs"/>
          </a:endParaRPr>
        </a:p>
      </dgm:t>
    </dgm:pt>
    <dgm:pt modelId="{991F9B83-1CA4-4330-8898-6509C683ABBB}" type="parTrans" cxnId="{A6A6F751-031C-4968-96C4-B083B2410200}">
      <dgm:prSet/>
      <dgm:spPr/>
      <dgm:t>
        <a:bodyPr/>
        <a:lstStyle/>
        <a:p>
          <a:pPr latinLnBrk="1"/>
          <a:endParaRPr lang="ko-KR" altLang="en-US" sz="1000"/>
        </a:p>
      </dgm:t>
    </dgm:pt>
    <dgm:pt modelId="{0CAF1831-B5F4-408E-83B4-281304D073B8}" type="sibTrans" cxnId="{A6A6F751-031C-4968-96C4-B083B2410200}">
      <dgm:prSet/>
      <dgm:spPr/>
      <dgm:t>
        <a:bodyPr/>
        <a:lstStyle/>
        <a:p>
          <a:pPr latinLnBrk="1"/>
          <a:endParaRPr lang="ko-KR" altLang="en-US" sz="1000"/>
        </a:p>
      </dgm:t>
    </dgm:pt>
    <dgm:pt modelId="{FF653449-98F4-43D0-9E77-1B8DD960946D}">
      <dgm:prSet custT="1"/>
      <dgm:spPr>
        <a:xfrm>
          <a:off x="83417" y="1980252"/>
          <a:ext cx="824206" cy="628309"/>
        </a:xfr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latinLnBrk="1"/>
          <a:r>
            <a:rPr lang="ko-KR" altLang="en-US" sz="1000" dirty="0" smtClean="0">
              <a:solidFill>
                <a:sysClr val="window" lastClr="FFFFFF"/>
              </a:solidFill>
              <a:latin typeface="+mn-ea"/>
              <a:ea typeface="+mn-ea"/>
              <a:cs typeface="+mn-cs"/>
            </a:rPr>
            <a:t>육아     </a:t>
          </a:r>
          <a:endParaRPr lang="en-US" altLang="ko-KR" sz="1000" dirty="0" smtClean="0">
            <a:solidFill>
              <a:sysClr val="window" lastClr="FFFFFF"/>
            </a:solidFill>
            <a:latin typeface="+mn-ea"/>
            <a:ea typeface="+mn-ea"/>
            <a:cs typeface="+mn-cs"/>
          </a:endParaRPr>
        </a:p>
        <a:p>
          <a:pPr latinLnBrk="1"/>
          <a:r>
            <a:rPr lang="ko-KR" altLang="en-US" sz="1000" dirty="0" smtClean="0">
              <a:solidFill>
                <a:sysClr val="window" lastClr="FFFFFF"/>
              </a:solidFill>
              <a:latin typeface="+mn-ea"/>
              <a:ea typeface="+mn-ea"/>
              <a:cs typeface="+mn-cs"/>
            </a:rPr>
            <a:t>보육시설</a:t>
          </a:r>
          <a:endParaRPr lang="ko-KR" altLang="en-US" sz="1000" dirty="0">
            <a:solidFill>
              <a:sysClr val="window" lastClr="FFFFFF"/>
            </a:solidFill>
            <a:latin typeface="+mn-ea"/>
            <a:ea typeface="+mn-ea"/>
            <a:cs typeface="+mn-cs"/>
          </a:endParaRPr>
        </a:p>
      </dgm:t>
    </dgm:pt>
    <dgm:pt modelId="{DB365665-4666-418F-B4E1-5720AA4AEF95}" type="parTrans" cxnId="{3F07E698-9A90-427A-A5D7-803C1E13C3A6}">
      <dgm:prSet/>
      <dgm:spPr/>
      <dgm:t>
        <a:bodyPr/>
        <a:lstStyle/>
        <a:p>
          <a:pPr latinLnBrk="1"/>
          <a:endParaRPr lang="ko-KR" altLang="en-US" sz="1000"/>
        </a:p>
      </dgm:t>
    </dgm:pt>
    <dgm:pt modelId="{ACC05112-A244-4E0E-AB12-AE80C0587EC5}" type="sibTrans" cxnId="{3F07E698-9A90-427A-A5D7-803C1E13C3A6}">
      <dgm:prSet/>
      <dgm:spPr/>
      <dgm:t>
        <a:bodyPr/>
        <a:lstStyle/>
        <a:p>
          <a:pPr latinLnBrk="1"/>
          <a:endParaRPr lang="ko-KR" altLang="en-US" sz="1000"/>
        </a:p>
      </dgm:t>
    </dgm:pt>
    <dgm:pt modelId="{225440DA-6AC9-4D79-BDEB-1E3A8789CFC3}">
      <dgm:prSet custT="1"/>
      <dgm:spPr>
        <a:xfrm rot="5400000">
          <a:off x="2232465" y="-1260931"/>
          <a:ext cx="502647" cy="3152330"/>
        </a:xfrm>
        <a:solidFill>
          <a:srgbClr val="C0504D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C0504D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latinLnBrk="1"/>
          <a:endParaRPr lang="ko-KR" altLang="en-US" sz="1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/>
            <a:cs typeface="+mn-cs"/>
          </a:endParaRPr>
        </a:p>
      </dgm:t>
    </dgm:pt>
    <dgm:pt modelId="{AECEEBFA-C61A-4CE1-BCB6-3B94E1974ABB}" type="parTrans" cxnId="{C27C555C-64E3-4D85-8487-B698485FCF29}">
      <dgm:prSet/>
      <dgm:spPr/>
      <dgm:t>
        <a:bodyPr/>
        <a:lstStyle/>
        <a:p>
          <a:pPr latinLnBrk="1"/>
          <a:endParaRPr lang="ko-KR" altLang="en-US" sz="1000"/>
        </a:p>
      </dgm:t>
    </dgm:pt>
    <dgm:pt modelId="{1BC40BF2-D0EF-4228-B8BC-E0938F082FF0}" type="sibTrans" cxnId="{C27C555C-64E3-4D85-8487-B698485FCF29}">
      <dgm:prSet/>
      <dgm:spPr/>
      <dgm:t>
        <a:bodyPr/>
        <a:lstStyle/>
        <a:p>
          <a:pPr latinLnBrk="1"/>
          <a:endParaRPr lang="ko-KR" altLang="en-US" sz="1000"/>
        </a:p>
      </dgm:t>
    </dgm:pt>
    <dgm:pt modelId="{A5301F2C-9DC3-4D55-8633-0F846FDCB388}">
      <dgm:prSet custT="1"/>
      <dgm:spPr>
        <a:xfrm rot="5400000">
          <a:off x="2232465" y="-601207"/>
          <a:ext cx="502647" cy="3152330"/>
        </a:xfrm>
        <a:solidFill>
          <a:srgbClr val="9BBB59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9BBB59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latinLnBrk="1"/>
          <a:endParaRPr lang="ko-KR" altLang="en-US" sz="1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/>
            <a:cs typeface="+mn-cs"/>
          </a:endParaRPr>
        </a:p>
      </dgm:t>
    </dgm:pt>
    <dgm:pt modelId="{33BD3045-C259-4C74-AB4F-99B4C0BF07E7}" type="parTrans" cxnId="{FD55C825-F6BD-41E3-A63A-6EF98A3FE037}">
      <dgm:prSet/>
      <dgm:spPr/>
      <dgm:t>
        <a:bodyPr/>
        <a:lstStyle/>
        <a:p>
          <a:pPr latinLnBrk="1"/>
          <a:endParaRPr lang="ko-KR" altLang="en-US" sz="1000"/>
        </a:p>
      </dgm:t>
    </dgm:pt>
    <dgm:pt modelId="{C5E93A0F-DC6D-4D43-9F93-371E6DC514B7}" type="sibTrans" cxnId="{FD55C825-F6BD-41E3-A63A-6EF98A3FE037}">
      <dgm:prSet/>
      <dgm:spPr/>
      <dgm:t>
        <a:bodyPr/>
        <a:lstStyle/>
        <a:p>
          <a:pPr latinLnBrk="1"/>
          <a:endParaRPr lang="ko-KR" altLang="en-US" sz="1000"/>
        </a:p>
      </dgm:t>
    </dgm:pt>
    <dgm:pt modelId="{46F29340-B3A5-408D-84CF-C572AF06AB1C}">
      <dgm:prSet custT="1"/>
      <dgm:spPr>
        <a:xfrm>
          <a:off x="83417" y="660803"/>
          <a:ext cx="824206" cy="628309"/>
        </a:xfr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latinLnBrk="1"/>
          <a:r>
            <a:rPr lang="ko-KR" altLang="en-US" sz="1000" dirty="0" smtClean="0">
              <a:solidFill>
                <a:sysClr val="window" lastClr="FFFFFF"/>
              </a:solidFill>
              <a:latin typeface="+mn-ea"/>
              <a:ea typeface="+mn-ea"/>
              <a:cs typeface="+mn-cs"/>
            </a:rPr>
            <a:t>산업체</a:t>
          </a:r>
          <a:endParaRPr lang="ko-KR" altLang="en-US" sz="1000" dirty="0">
            <a:solidFill>
              <a:sysClr val="window" lastClr="FFFFFF"/>
            </a:solidFill>
            <a:latin typeface="+mn-ea"/>
            <a:ea typeface="+mn-ea"/>
            <a:cs typeface="+mn-cs"/>
          </a:endParaRPr>
        </a:p>
      </dgm:t>
    </dgm:pt>
    <dgm:pt modelId="{D79FB365-FAE9-4104-ACF8-01FF3DC9C59D}" type="parTrans" cxnId="{7E8971AE-5C8E-4DBC-B9EA-E27F0E121464}">
      <dgm:prSet/>
      <dgm:spPr/>
      <dgm:t>
        <a:bodyPr/>
        <a:lstStyle/>
        <a:p>
          <a:pPr latinLnBrk="1"/>
          <a:endParaRPr lang="ko-KR" altLang="en-US" sz="1000"/>
        </a:p>
      </dgm:t>
    </dgm:pt>
    <dgm:pt modelId="{C1822420-0B4E-4265-ABA8-5E51F0EB4907}" type="sibTrans" cxnId="{7E8971AE-5C8E-4DBC-B9EA-E27F0E121464}">
      <dgm:prSet/>
      <dgm:spPr/>
      <dgm:t>
        <a:bodyPr/>
        <a:lstStyle/>
        <a:p>
          <a:pPr latinLnBrk="1"/>
          <a:endParaRPr lang="ko-KR" altLang="en-US" sz="1000"/>
        </a:p>
      </dgm:t>
    </dgm:pt>
    <dgm:pt modelId="{14998FC9-76CE-4F56-8C49-CC071414FD2A}">
      <dgm:prSet custT="1"/>
      <dgm:spPr>
        <a:xfrm>
          <a:off x="83417" y="1320528"/>
          <a:ext cx="824206" cy="628309"/>
        </a:xfr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latinLnBrk="1"/>
          <a:r>
            <a:rPr lang="ko-KR" altLang="en-US" sz="1000" dirty="0" smtClean="0">
              <a:solidFill>
                <a:sysClr val="window" lastClr="FFFFFF"/>
              </a:solidFill>
              <a:latin typeface="+mn-ea"/>
              <a:ea typeface="+mn-ea"/>
              <a:cs typeface="+mn-cs"/>
            </a:rPr>
            <a:t>군대</a:t>
          </a:r>
          <a:endParaRPr lang="ko-KR" altLang="en-US" sz="1000" dirty="0">
            <a:solidFill>
              <a:sysClr val="window" lastClr="FFFFFF"/>
            </a:solidFill>
            <a:latin typeface="+mn-ea"/>
            <a:ea typeface="+mn-ea"/>
            <a:cs typeface="+mn-cs"/>
          </a:endParaRPr>
        </a:p>
      </dgm:t>
    </dgm:pt>
    <dgm:pt modelId="{55B318C0-A967-44DC-8D2A-7221EC4B9F3F}" type="parTrans" cxnId="{B87C4062-BF77-4295-8E38-0DE36B9A0691}">
      <dgm:prSet/>
      <dgm:spPr/>
      <dgm:t>
        <a:bodyPr/>
        <a:lstStyle/>
        <a:p>
          <a:pPr latinLnBrk="1"/>
          <a:endParaRPr lang="ko-KR" altLang="en-US" sz="1000"/>
        </a:p>
      </dgm:t>
    </dgm:pt>
    <dgm:pt modelId="{B709073B-FACD-4349-AAE9-DB389E72DEAE}" type="sibTrans" cxnId="{B87C4062-BF77-4295-8E38-0DE36B9A0691}">
      <dgm:prSet/>
      <dgm:spPr/>
      <dgm:t>
        <a:bodyPr/>
        <a:lstStyle/>
        <a:p>
          <a:pPr latinLnBrk="1"/>
          <a:endParaRPr lang="ko-KR" altLang="en-US" sz="1000"/>
        </a:p>
      </dgm:t>
    </dgm:pt>
    <dgm:pt modelId="{3D4E2B88-08F0-47F2-A8BA-4E2B1C256097}">
      <dgm:prSet phldrT="[텍스트]" custT="1"/>
      <dgm:spPr>
        <a:xfrm rot="5400000">
          <a:off x="2232465" y="1377966"/>
          <a:ext cx="502647" cy="3152330"/>
        </a:xfrm>
        <a:solidFill>
          <a:srgbClr val="4BACC6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4BACC6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anchor="t" anchorCtr="1"/>
        <a:lstStyle/>
        <a:p>
          <a:pPr marL="0" indent="0" latinLnBrk="1"/>
          <a:endParaRPr lang="ko-KR" altLang="en-US" sz="1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/>
            <a:cs typeface="+mn-cs"/>
          </a:endParaRPr>
        </a:p>
      </dgm:t>
    </dgm:pt>
    <dgm:pt modelId="{21C25A4C-E024-42C8-BD88-5B645B1C2C9B}" type="parTrans" cxnId="{EBA8B25F-A1FA-40F7-83B9-DE861C5B9E65}">
      <dgm:prSet/>
      <dgm:spPr/>
      <dgm:t>
        <a:bodyPr/>
        <a:lstStyle/>
        <a:p>
          <a:pPr latinLnBrk="1"/>
          <a:endParaRPr lang="ko-KR" altLang="en-US"/>
        </a:p>
      </dgm:t>
    </dgm:pt>
    <dgm:pt modelId="{EB39581E-97E4-45BA-A912-D83DD5469E3F}" type="sibTrans" cxnId="{EBA8B25F-A1FA-40F7-83B9-DE861C5B9E65}">
      <dgm:prSet/>
      <dgm:spPr/>
      <dgm:t>
        <a:bodyPr/>
        <a:lstStyle/>
        <a:p>
          <a:pPr latinLnBrk="1"/>
          <a:endParaRPr lang="ko-KR" altLang="en-US"/>
        </a:p>
      </dgm:t>
    </dgm:pt>
    <dgm:pt modelId="{FC054740-C582-4A2A-B82C-FE529DB54D6E}">
      <dgm:prSet phldrT="[텍스트]" custT="1"/>
      <dgm:spPr>
        <a:xfrm rot="5400000">
          <a:off x="2232465" y="1377966"/>
          <a:ext cx="502647" cy="3152330"/>
        </a:xfrm>
        <a:solidFill>
          <a:srgbClr val="4BACC6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4BACC6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anchor="t" anchorCtr="1"/>
        <a:lstStyle/>
        <a:p>
          <a:pPr marL="57150" indent="0" latinLnBrk="1"/>
          <a:endParaRPr lang="ko-KR" altLang="en-US" sz="1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/>
            <a:cs typeface="+mn-cs"/>
          </a:endParaRPr>
        </a:p>
      </dgm:t>
    </dgm:pt>
    <dgm:pt modelId="{39C37E44-9678-4269-82A9-02906C32DD9F}" type="parTrans" cxnId="{5D970C7A-D65E-43F2-A064-CD0522BE5B19}">
      <dgm:prSet/>
      <dgm:spPr/>
      <dgm:t>
        <a:bodyPr/>
        <a:lstStyle/>
        <a:p>
          <a:pPr latinLnBrk="1"/>
          <a:endParaRPr lang="ko-KR" altLang="en-US"/>
        </a:p>
      </dgm:t>
    </dgm:pt>
    <dgm:pt modelId="{616A5F37-A612-456C-8B35-AAB181074325}" type="sibTrans" cxnId="{5D970C7A-D65E-43F2-A064-CD0522BE5B19}">
      <dgm:prSet/>
      <dgm:spPr/>
      <dgm:t>
        <a:bodyPr/>
        <a:lstStyle/>
        <a:p>
          <a:pPr latinLnBrk="1"/>
          <a:endParaRPr lang="ko-KR" altLang="en-US"/>
        </a:p>
      </dgm:t>
    </dgm:pt>
    <dgm:pt modelId="{729C10C3-F7D3-4BBD-9ABE-7470153DF6E2}" type="pres">
      <dgm:prSet presAssocID="{CC7A4B62-F1FF-4B2C-B614-13CE2EA7328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349EADD-53C2-4D04-A53F-2130BFD57EF7}" type="pres">
      <dgm:prSet presAssocID="{C24A0EB8-8990-4BA8-9904-687EA24724EB}" presName="linNode" presStyleCnt="0"/>
      <dgm:spPr/>
    </dgm:pt>
    <dgm:pt modelId="{2CD51ABD-1A79-4DCC-B300-63D3AF1F042E}" type="pres">
      <dgm:prSet presAssocID="{C24A0EB8-8990-4BA8-9904-687EA24724EB}" presName="parentText" presStyleLbl="node1" presStyleIdx="0" presStyleCnt="6" custScaleX="5525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6F9EE33C-0E7D-409B-8792-C0EFB03578B2}" type="pres">
      <dgm:prSet presAssocID="{C24A0EB8-8990-4BA8-9904-687EA24724EB}" presName="descendantText" presStyleLbl="alignAccFollowNode1" presStyleIdx="0" presStyleCnt="5" custScaleX="118877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4BA0F903-FC37-4AE9-8547-83E0A35CF2DF}" type="pres">
      <dgm:prSet presAssocID="{2A0C7E1B-9AAB-4C8E-9C70-A3833A5B0548}" presName="sp" presStyleCnt="0"/>
      <dgm:spPr/>
    </dgm:pt>
    <dgm:pt modelId="{A4E91A42-F0E4-42AB-B01E-F7AF21FC072B}" type="pres">
      <dgm:prSet presAssocID="{46F29340-B3A5-408D-84CF-C572AF06AB1C}" presName="linNode" presStyleCnt="0"/>
      <dgm:spPr/>
    </dgm:pt>
    <dgm:pt modelId="{EDC66339-F413-454D-9C5D-74B216C6D106}" type="pres">
      <dgm:prSet presAssocID="{46F29340-B3A5-408D-84CF-C572AF06AB1C}" presName="parentText" presStyleLbl="node1" presStyleIdx="1" presStyleCnt="6" custScaleX="5525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650DD58E-21E2-4FFF-B57D-FABD780DDF85}" type="pres">
      <dgm:prSet presAssocID="{46F29340-B3A5-408D-84CF-C572AF06AB1C}" presName="descendantText" presStyleLbl="alignAccFollowNode1" presStyleIdx="1" presStyleCnt="5" custScaleX="118877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A7807C05-8718-4777-B165-081063B9433E}" type="pres">
      <dgm:prSet presAssocID="{C1822420-0B4E-4265-ABA8-5E51F0EB4907}" presName="sp" presStyleCnt="0"/>
      <dgm:spPr/>
    </dgm:pt>
    <dgm:pt modelId="{FAE31D7C-3601-4876-B687-B1F33B0F5791}" type="pres">
      <dgm:prSet presAssocID="{14998FC9-76CE-4F56-8C49-CC071414FD2A}" presName="linNode" presStyleCnt="0"/>
      <dgm:spPr/>
    </dgm:pt>
    <dgm:pt modelId="{9E7B0959-653B-47FB-B5AF-6026D9B6C729}" type="pres">
      <dgm:prSet presAssocID="{14998FC9-76CE-4F56-8C49-CC071414FD2A}" presName="parentText" presStyleLbl="node1" presStyleIdx="2" presStyleCnt="6" custScaleX="5525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C3FCB4F2-0E72-4A50-93E1-B680FDC7995C}" type="pres">
      <dgm:prSet presAssocID="{B709073B-FACD-4349-AAE9-DB389E72DEAE}" presName="sp" presStyleCnt="0"/>
      <dgm:spPr/>
    </dgm:pt>
    <dgm:pt modelId="{083F3C94-5BCC-44E4-BCEA-3C18D37AD696}" type="pres">
      <dgm:prSet presAssocID="{FF653449-98F4-43D0-9E77-1B8DD960946D}" presName="linNode" presStyleCnt="0"/>
      <dgm:spPr/>
    </dgm:pt>
    <dgm:pt modelId="{1A2F6BC6-EF1F-4746-8375-5290EF3F68E7}" type="pres">
      <dgm:prSet presAssocID="{FF653449-98F4-43D0-9E77-1B8DD960946D}" presName="parentText" presStyleLbl="node1" presStyleIdx="3" presStyleCnt="6" custScaleX="5525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53CCBB79-B276-4F34-9347-C64D9FEC6A1E}" type="pres">
      <dgm:prSet presAssocID="{FF653449-98F4-43D0-9E77-1B8DD960946D}" presName="descendantText" presStyleLbl="alignAccFollowNode1" presStyleIdx="2" presStyleCnt="5" custScaleX="118877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47E2AF4F-80DA-4A0C-953C-9D037AA511EB}" type="pres">
      <dgm:prSet presAssocID="{ACC05112-A244-4E0E-AB12-AE80C0587EC5}" presName="sp" presStyleCnt="0"/>
      <dgm:spPr/>
    </dgm:pt>
    <dgm:pt modelId="{1CCDB54D-D9FE-43FB-A16D-0CB3A5A319D0}" type="pres">
      <dgm:prSet presAssocID="{2AA1045B-D8A8-401C-819D-D248D597E325}" presName="linNode" presStyleCnt="0"/>
      <dgm:spPr/>
    </dgm:pt>
    <dgm:pt modelId="{35008DB1-72F6-49D0-9A05-06D0B1C249D9}" type="pres">
      <dgm:prSet presAssocID="{2AA1045B-D8A8-401C-819D-D248D597E325}" presName="parentText" presStyleLbl="node1" presStyleIdx="4" presStyleCnt="6" custScaleX="5525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1772FACE-1A3C-4D90-805E-34DC62DF98E0}" type="pres">
      <dgm:prSet presAssocID="{2AA1045B-D8A8-401C-819D-D248D597E325}" presName="descendantText" presStyleLbl="alignAccFollowNode1" presStyleIdx="3" presStyleCnt="5" custScaleX="118877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EEC6E2F5-B3C2-4A42-A55E-AA84FE15CAB6}" type="pres">
      <dgm:prSet presAssocID="{E07FF614-77D5-46F9-A84F-09DBD71F8396}" presName="sp" presStyleCnt="0"/>
      <dgm:spPr/>
    </dgm:pt>
    <dgm:pt modelId="{2F824242-2AEB-49B3-B8A0-92CBCCB855A9}" type="pres">
      <dgm:prSet presAssocID="{244DE86F-ADC3-45C5-87D4-D4012333E5F7}" presName="linNode" presStyleCnt="0"/>
      <dgm:spPr/>
    </dgm:pt>
    <dgm:pt modelId="{4F8BB885-04E7-4245-B61F-C0AFC511E3D4}" type="pres">
      <dgm:prSet presAssocID="{244DE86F-ADC3-45C5-87D4-D4012333E5F7}" presName="parentText" presStyleLbl="node1" presStyleIdx="5" presStyleCnt="6" custScaleX="5525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889F29AC-E952-4007-B6B9-EF7D3C6667E4}" type="pres">
      <dgm:prSet presAssocID="{244DE86F-ADC3-45C5-87D4-D4012333E5F7}" presName="descendantText" presStyleLbl="alignAccFollowNode1" presStyleIdx="4" presStyleCnt="5" custScaleX="118877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pPr latinLnBrk="1"/>
          <a:endParaRPr lang="ko-KR" altLang="en-US"/>
        </a:p>
      </dgm:t>
    </dgm:pt>
  </dgm:ptLst>
  <dgm:cxnLst>
    <dgm:cxn modelId="{A6A6F751-031C-4968-96C4-B083B2410200}" srcId="{FF653449-98F4-43D0-9E77-1B8DD960946D}" destId="{83383CB6-AD13-4444-A3F4-9CB1DE1B8CCC}" srcOrd="0" destOrd="0" parTransId="{991F9B83-1CA4-4330-8898-6509C683ABBB}" sibTransId="{0CAF1831-B5F4-408E-83B4-281304D073B8}"/>
    <dgm:cxn modelId="{5D970C7A-D65E-43F2-A064-CD0522BE5B19}" srcId="{2AA1045B-D8A8-401C-819D-D248D597E325}" destId="{FC054740-C582-4A2A-B82C-FE529DB54D6E}" srcOrd="1" destOrd="0" parTransId="{39C37E44-9678-4269-82A9-02906C32DD9F}" sibTransId="{616A5F37-A612-456C-8B35-AAB181074325}"/>
    <dgm:cxn modelId="{15632E30-A1BA-4C53-8F50-30BD78232E63}" type="presOf" srcId="{2AA1045B-D8A8-401C-819D-D248D597E325}" destId="{35008DB1-72F6-49D0-9A05-06D0B1C249D9}" srcOrd="0" destOrd="0" presId="urn:microsoft.com/office/officeart/2005/8/layout/vList5"/>
    <dgm:cxn modelId="{68CEE8F6-B433-4159-9642-5600FBE67BBD}" type="presOf" srcId="{C24A0EB8-8990-4BA8-9904-687EA24724EB}" destId="{2CD51ABD-1A79-4DCC-B300-63D3AF1F042E}" srcOrd="0" destOrd="0" presId="urn:microsoft.com/office/officeart/2005/8/layout/vList5"/>
    <dgm:cxn modelId="{C27C555C-64E3-4D85-8487-B698485FCF29}" srcId="{C24A0EB8-8990-4BA8-9904-687EA24724EB}" destId="{225440DA-6AC9-4D79-BDEB-1E3A8789CFC3}" srcOrd="0" destOrd="0" parTransId="{AECEEBFA-C61A-4CE1-BCB6-3B94E1974ABB}" sibTransId="{1BC40BF2-D0EF-4228-B8BC-E0938F082FF0}"/>
    <dgm:cxn modelId="{B87C4062-BF77-4295-8E38-0DE36B9A0691}" srcId="{CC7A4B62-F1FF-4B2C-B614-13CE2EA73286}" destId="{14998FC9-76CE-4F56-8C49-CC071414FD2A}" srcOrd="2" destOrd="0" parTransId="{55B318C0-A967-44DC-8D2A-7221EC4B9F3F}" sibTransId="{B709073B-FACD-4349-AAE9-DB389E72DEAE}"/>
    <dgm:cxn modelId="{A4B0437A-A5D3-4A3C-BB4A-4B1F3EF52578}" type="presOf" srcId="{83383CB6-AD13-4444-A3F4-9CB1DE1B8CCC}" destId="{53CCBB79-B276-4F34-9347-C64D9FEC6A1E}" srcOrd="0" destOrd="0" presId="urn:microsoft.com/office/officeart/2005/8/layout/vList5"/>
    <dgm:cxn modelId="{DEAEB4E9-9C37-486A-A4B6-661412F874E5}" srcId="{CC7A4B62-F1FF-4B2C-B614-13CE2EA73286}" destId="{C24A0EB8-8990-4BA8-9904-687EA24724EB}" srcOrd="0" destOrd="0" parTransId="{E253FE9B-6145-4814-BBC1-B80BEBD73949}" sibTransId="{2A0C7E1B-9AAB-4C8E-9C70-A3833A5B0548}"/>
    <dgm:cxn modelId="{EBA8B25F-A1FA-40F7-83B9-DE861C5B9E65}" srcId="{2AA1045B-D8A8-401C-819D-D248D597E325}" destId="{3D4E2B88-08F0-47F2-A8BA-4E2B1C256097}" srcOrd="0" destOrd="0" parTransId="{21C25A4C-E024-42C8-BD88-5B645B1C2C9B}" sibTransId="{EB39581E-97E4-45BA-A912-D83DD5469E3F}"/>
    <dgm:cxn modelId="{4917088D-F470-42A5-A272-B815F41F8D52}" type="presOf" srcId="{46F29340-B3A5-408D-84CF-C572AF06AB1C}" destId="{EDC66339-F413-454D-9C5D-74B216C6D106}" srcOrd="0" destOrd="0" presId="urn:microsoft.com/office/officeart/2005/8/layout/vList5"/>
    <dgm:cxn modelId="{65790B15-1ACC-487B-AB71-4C1EC3472CDB}" type="presOf" srcId="{CC7A4B62-F1FF-4B2C-B614-13CE2EA73286}" destId="{729C10C3-F7D3-4BBD-9ABE-7470153DF6E2}" srcOrd="0" destOrd="0" presId="urn:microsoft.com/office/officeart/2005/8/layout/vList5"/>
    <dgm:cxn modelId="{3F07E698-9A90-427A-A5D7-803C1E13C3A6}" srcId="{CC7A4B62-F1FF-4B2C-B614-13CE2EA73286}" destId="{FF653449-98F4-43D0-9E77-1B8DD960946D}" srcOrd="3" destOrd="0" parTransId="{DB365665-4666-418F-B4E1-5720AA4AEF95}" sibTransId="{ACC05112-A244-4E0E-AB12-AE80C0587EC5}"/>
    <dgm:cxn modelId="{B940224B-0670-4945-82D6-C99D427B07D1}" type="presOf" srcId="{244DE86F-ADC3-45C5-87D4-D4012333E5F7}" destId="{4F8BB885-04E7-4245-B61F-C0AFC511E3D4}" srcOrd="0" destOrd="0" presId="urn:microsoft.com/office/officeart/2005/8/layout/vList5"/>
    <dgm:cxn modelId="{2EAB8DEF-0026-4B57-8A87-F5D4289C1BAF}" srcId="{CC7A4B62-F1FF-4B2C-B614-13CE2EA73286}" destId="{244DE86F-ADC3-45C5-87D4-D4012333E5F7}" srcOrd="5" destOrd="0" parTransId="{6CEE53E7-EB9D-4022-A141-430896E18E4E}" sibTransId="{F91B4C6A-EC1D-45B2-9280-FB492D089171}"/>
    <dgm:cxn modelId="{C56443AE-9BBD-4EE6-B459-A4CD40624516}" type="presOf" srcId="{FF653449-98F4-43D0-9E77-1B8DD960946D}" destId="{1A2F6BC6-EF1F-4746-8375-5290EF3F68E7}" srcOrd="0" destOrd="0" presId="urn:microsoft.com/office/officeart/2005/8/layout/vList5"/>
    <dgm:cxn modelId="{F06CE0B1-5FA8-4CBB-8396-6EB1FAEF0998}" srcId="{CC7A4B62-F1FF-4B2C-B614-13CE2EA73286}" destId="{2AA1045B-D8A8-401C-819D-D248D597E325}" srcOrd="4" destOrd="0" parTransId="{3C089503-679F-42A3-BF6A-AB4C32FF4B91}" sibTransId="{E07FF614-77D5-46F9-A84F-09DBD71F8396}"/>
    <dgm:cxn modelId="{A702ECAC-7DD8-4963-BA3A-E5656988AD3C}" type="presOf" srcId="{225440DA-6AC9-4D79-BDEB-1E3A8789CFC3}" destId="{6F9EE33C-0E7D-409B-8792-C0EFB03578B2}" srcOrd="0" destOrd="0" presId="urn:microsoft.com/office/officeart/2005/8/layout/vList5"/>
    <dgm:cxn modelId="{155167BD-0F0A-401B-A941-7E009F4D9C1E}" type="presOf" srcId="{C71E7B18-18E0-4D6B-8B4F-D6E60E69501E}" destId="{889F29AC-E952-4007-B6B9-EF7D3C6667E4}" srcOrd="0" destOrd="0" presId="urn:microsoft.com/office/officeart/2005/8/layout/vList5"/>
    <dgm:cxn modelId="{6C6A00B4-A3D4-4197-A1EA-3B264DFC902C}" type="presOf" srcId="{14998FC9-76CE-4F56-8C49-CC071414FD2A}" destId="{9E7B0959-653B-47FB-B5AF-6026D9B6C729}" srcOrd="0" destOrd="0" presId="urn:microsoft.com/office/officeart/2005/8/layout/vList5"/>
    <dgm:cxn modelId="{FD55C825-F6BD-41E3-A63A-6EF98A3FE037}" srcId="{46F29340-B3A5-408D-84CF-C572AF06AB1C}" destId="{A5301F2C-9DC3-4D55-8633-0F846FDCB388}" srcOrd="0" destOrd="0" parTransId="{33BD3045-C259-4C74-AB4F-99B4C0BF07E7}" sibTransId="{C5E93A0F-DC6D-4D43-9F93-371E6DC514B7}"/>
    <dgm:cxn modelId="{7E8971AE-5C8E-4DBC-B9EA-E27F0E121464}" srcId="{CC7A4B62-F1FF-4B2C-B614-13CE2EA73286}" destId="{46F29340-B3A5-408D-84CF-C572AF06AB1C}" srcOrd="1" destOrd="0" parTransId="{D79FB365-FAE9-4104-ACF8-01FF3DC9C59D}" sibTransId="{C1822420-0B4E-4265-ABA8-5E51F0EB4907}"/>
    <dgm:cxn modelId="{EBD89C09-1C14-4408-8F60-B46AFDF73880}" type="presOf" srcId="{A5301F2C-9DC3-4D55-8633-0F846FDCB388}" destId="{650DD58E-21E2-4FFF-B57D-FABD780DDF85}" srcOrd="0" destOrd="0" presId="urn:microsoft.com/office/officeart/2005/8/layout/vList5"/>
    <dgm:cxn modelId="{84643FC2-7063-4FDC-BDFC-85AA34664DF2}" srcId="{244DE86F-ADC3-45C5-87D4-D4012333E5F7}" destId="{C71E7B18-18E0-4D6B-8B4F-D6E60E69501E}" srcOrd="0" destOrd="0" parTransId="{BA82E27E-C086-4A0E-8B90-43ED5457D59F}" sibTransId="{7DDE476A-C416-442F-B3FD-F09BFEDDF72E}"/>
    <dgm:cxn modelId="{11AA470D-C78E-4142-8765-40AC70E0849E}" type="presOf" srcId="{FC054740-C582-4A2A-B82C-FE529DB54D6E}" destId="{1772FACE-1A3C-4D90-805E-34DC62DF98E0}" srcOrd="0" destOrd="1" presId="urn:microsoft.com/office/officeart/2005/8/layout/vList5"/>
    <dgm:cxn modelId="{CFDBF6B2-5ACE-45D9-A090-A66B2C238473}" type="presOf" srcId="{3D4E2B88-08F0-47F2-A8BA-4E2B1C256097}" destId="{1772FACE-1A3C-4D90-805E-34DC62DF98E0}" srcOrd="0" destOrd="0" presId="urn:microsoft.com/office/officeart/2005/8/layout/vList5"/>
    <dgm:cxn modelId="{D8A97078-EDE6-408D-B58C-457E3AD1B164}" type="presParOf" srcId="{729C10C3-F7D3-4BBD-9ABE-7470153DF6E2}" destId="{9349EADD-53C2-4D04-A53F-2130BFD57EF7}" srcOrd="0" destOrd="0" presId="urn:microsoft.com/office/officeart/2005/8/layout/vList5"/>
    <dgm:cxn modelId="{824665B5-A25B-4A58-96A4-FCB561197C24}" type="presParOf" srcId="{9349EADD-53C2-4D04-A53F-2130BFD57EF7}" destId="{2CD51ABD-1A79-4DCC-B300-63D3AF1F042E}" srcOrd="0" destOrd="0" presId="urn:microsoft.com/office/officeart/2005/8/layout/vList5"/>
    <dgm:cxn modelId="{013AD6A3-6FE5-41B4-BF0A-E6DFE90E5711}" type="presParOf" srcId="{9349EADD-53C2-4D04-A53F-2130BFD57EF7}" destId="{6F9EE33C-0E7D-409B-8792-C0EFB03578B2}" srcOrd="1" destOrd="0" presId="urn:microsoft.com/office/officeart/2005/8/layout/vList5"/>
    <dgm:cxn modelId="{CA16CEB4-AABB-4715-87BA-F982092B7474}" type="presParOf" srcId="{729C10C3-F7D3-4BBD-9ABE-7470153DF6E2}" destId="{4BA0F903-FC37-4AE9-8547-83E0A35CF2DF}" srcOrd="1" destOrd="0" presId="urn:microsoft.com/office/officeart/2005/8/layout/vList5"/>
    <dgm:cxn modelId="{DABD08BA-9758-40F7-AA17-5B8CC81EA423}" type="presParOf" srcId="{729C10C3-F7D3-4BBD-9ABE-7470153DF6E2}" destId="{A4E91A42-F0E4-42AB-B01E-F7AF21FC072B}" srcOrd="2" destOrd="0" presId="urn:microsoft.com/office/officeart/2005/8/layout/vList5"/>
    <dgm:cxn modelId="{14470005-85B3-4255-8E46-EE945EB7B17E}" type="presParOf" srcId="{A4E91A42-F0E4-42AB-B01E-F7AF21FC072B}" destId="{EDC66339-F413-454D-9C5D-74B216C6D106}" srcOrd="0" destOrd="0" presId="urn:microsoft.com/office/officeart/2005/8/layout/vList5"/>
    <dgm:cxn modelId="{B9F10C2F-8D61-44D4-B8BD-48ED51D6ED2A}" type="presParOf" srcId="{A4E91A42-F0E4-42AB-B01E-F7AF21FC072B}" destId="{650DD58E-21E2-4FFF-B57D-FABD780DDF85}" srcOrd="1" destOrd="0" presId="urn:microsoft.com/office/officeart/2005/8/layout/vList5"/>
    <dgm:cxn modelId="{3B55574F-4FE9-4F5E-B095-815934AB9641}" type="presParOf" srcId="{729C10C3-F7D3-4BBD-9ABE-7470153DF6E2}" destId="{A7807C05-8718-4777-B165-081063B9433E}" srcOrd="3" destOrd="0" presId="urn:microsoft.com/office/officeart/2005/8/layout/vList5"/>
    <dgm:cxn modelId="{F64ECA5A-0EB4-4860-BFFE-C04F5285D6E5}" type="presParOf" srcId="{729C10C3-F7D3-4BBD-9ABE-7470153DF6E2}" destId="{FAE31D7C-3601-4876-B687-B1F33B0F5791}" srcOrd="4" destOrd="0" presId="urn:microsoft.com/office/officeart/2005/8/layout/vList5"/>
    <dgm:cxn modelId="{EC1C39A4-11F0-4589-A74D-731D2D560281}" type="presParOf" srcId="{FAE31D7C-3601-4876-B687-B1F33B0F5791}" destId="{9E7B0959-653B-47FB-B5AF-6026D9B6C729}" srcOrd="0" destOrd="0" presId="urn:microsoft.com/office/officeart/2005/8/layout/vList5"/>
    <dgm:cxn modelId="{B66E2C12-3671-46D8-90E2-90E15154C2CE}" type="presParOf" srcId="{729C10C3-F7D3-4BBD-9ABE-7470153DF6E2}" destId="{C3FCB4F2-0E72-4A50-93E1-B680FDC7995C}" srcOrd="5" destOrd="0" presId="urn:microsoft.com/office/officeart/2005/8/layout/vList5"/>
    <dgm:cxn modelId="{FDC3D7CA-6056-4D4E-AF9B-C449C300EB00}" type="presParOf" srcId="{729C10C3-F7D3-4BBD-9ABE-7470153DF6E2}" destId="{083F3C94-5BCC-44E4-BCEA-3C18D37AD696}" srcOrd="6" destOrd="0" presId="urn:microsoft.com/office/officeart/2005/8/layout/vList5"/>
    <dgm:cxn modelId="{C5931F47-B961-4A70-9903-CCF129B8B089}" type="presParOf" srcId="{083F3C94-5BCC-44E4-BCEA-3C18D37AD696}" destId="{1A2F6BC6-EF1F-4746-8375-5290EF3F68E7}" srcOrd="0" destOrd="0" presId="urn:microsoft.com/office/officeart/2005/8/layout/vList5"/>
    <dgm:cxn modelId="{9482ABF9-C30D-48C7-B247-EF8895734B15}" type="presParOf" srcId="{083F3C94-5BCC-44E4-BCEA-3C18D37AD696}" destId="{53CCBB79-B276-4F34-9347-C64D9FEC6A1E}" srcOrd="1" destOrd="0" presId="urn:microsoft.com/office/officeart/2005/8/layout/vList5"/>
    <dgm:cxn modelId="{2DBC0AE4-7C37-445E-A732-8929C081B12B}" type="presParOf" srcId="{729C10C3-F7D3-4BBD-9ABE-7470153DF6E2}" destId="{47E2AF4F-80DA-4A0C-953C-9D037AA511EB}" srcOrd="7" destOrd="0" presId="urn:microsoft.com/office/officeart/2005/8/layout/vList5"/>
    <dgm:cxn modelId="{6D3F0912-699F-4635-A58C-F9CD7F6AE4A9}" type="presParOf" srcId="{729C10C3-F7D3-4BBD-9ABE-7470153DF6E2}" destId="{1CCDB54D-D9FE-43FB-A16D-0CB3A5A319D0}" srcOrd="8" destOrd="0" presId="urn:microsoft.com/office/officeart/2005/8/layout/vList5"/>
    <dgm:cxn modelId="{1C5C3CF9-1CC3-456C-942E-F95F44CB240E}" type="presParOf" srcId="{1CCDB54D-D9FE-43FB-A16D-0CB3A5A319D0}" destId="{35008DB1-72F6-49D0-9A05-06D0B1C249D9}" srcOrd="0" destOrd="0" presId="urn:microsoft.com/office/officeart/2005/8/layout/vList5"/>
    <dgm:cxn modelId="{0B2268DC-C260-4395-A041-5B68578C3BF8}" type="presParOf" srcId="{1CCDB54D-D9FE-43FB-A16D-0CB3A5A319D0}" destId="{1772FACE-1A3C-4D90-805E-34DC62DF98E0}" srcOrd="1" destOrd="0" presId="urn:microsoft.com/office/officeart/2005/8/layout/vList5"/>
    <dgm:cxn modelId="{4043EE53-3297-495C-8F2E-F1D668441DFB}" type="presParOf" srcId="{729C10C3-F7D3-4BBD-9ABE-7470153DF6E2}" destId="{EEC6E2F5-B3C2-4A42-A55E-AA84FE15CAB6}" srcOrd="9" destOrd="0" presId="urn:microsoft.com/office/officeart/2005/8/layout/vList5"/>
    <dgm:cxn modelId="{C0C89805-2472-4E34-82D4-A4133CB9F1CA}" type="presParOf" srcId="{729C10C3-F7D3-4BBD-9ABE-7470153DF6E2}" destId="{2F824242-2AEB-49B3-B8A0-92CBCCB855A9}" srcOrd="10" destOrd="0" presId="urn:microsoft.com/office/officeart/2005/8/layout/vList5"/>
    <dgm:cxn modelId="{D33EE5F6-A4CF-4ABA-AC35-ADD3902D332E}" type="presParOf" srcId="{2F824242-2AEB-49B3-B8A0-92CBCCB855A9}" destId="{4F8BB885-04E7-4245-B61F-C0AFC511E3D4}" srcOrd="0" destOrd="0" presId="urn:microsoft.com/office/officeart/2005/8/layout/vList5"/>
    <dgm:cxn modelId="{0C5D3B3C-55CE-42EC-B4AF-A253A4C4CC2C}" type="presParOf" srcId="{2F824242-2AEB-49B3-B8A0-92CBCCB855A9}" destId="{889F29AC-E952-4007-B6B9-EF7D3C6667E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909595-CB6D-4965-A8C4-4E47F2DF0D64}" type="doc">
      <dgm:prSet loTypeId="urn:microsoft.com/office/officeart/2005/8/layout/process2" loCatId="process" qsTypeId="urn:microsoft.com/office/officeart/2005/8/quickstyle/simple3" qsCatId="simple" csTypeId="urn:microsoft.com/office/officeart/2005/8/colors/accent1_3" csCatId="accent1" phldr="1"/>
      <dgm:spPr/>
    </dgm:pt>
    <dgm:pt modelId="{D77EC1D3-1557-44FD-86B7-4C5A8C274CB2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필요성 인식</a:t>
          </a:r>
          <a:endParaRPr lang="ko-KR" altLang="en-US" sz="1600" dirty="0"/>
        </a:p>
      </dgm:t>
    </dgm:pt>
    <dgm:pt modelId="{C97D0B01-36FA-48FD-B189-E112509DEC33}" type="parTrans" cxnId="{2864661E-BEF6-439E-B4F6-AB751AD2374A}">
      <dgm:prSet/>
      <dgm:spPr/>
      <dgm:t>
        <a:bodyPr/>
        <a:lstStyle/>
        <a:p>
          <a:pPr latinLnBrk="1"/>
          <a:endParaRPr lang="ko-KR" altLang="en-US" sz="1400"/>
        </a:p>
      </dgm:t>
    </dgm:pt>
    <dgm:pt modelId="{3D1945CE-AEC9-4432-9DC7-09588F4E2A11}" type="sibTrans" cxnId="{2864661E-BEF6-439E-B4F6-AB751AD2374A}">
      <dgm:prSet custT="1"/>
      <dgm:spPr/>
      <dgm:t>
        <a:bodyPr/>
        <a:lstStyle/>
        <a:p>
          <a:pPr latinLnBrk="1"/>
          <a:endParaRPr lang="ko-KR" altLang="en-US" sz="1400"/>
        </a:p>
      </dgm:t>
    </dgm:pt>
    <dgm:pt modelId="{35B8B805-DB70-4A30-B911-94B92EEB73C7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물품의 배달 및 검수</a:t>
          </a:r>
          <a:endParaRPr lang="ko-KR" altLang="en-US" sz="1600" dirty="0"/>
        </a:p>
      </dgm:t>
    </dgm:pt>
    <dgm:pt modelId="{BE324E83-5BA7-474C-942C-4C2C918A425F}" type="parTrans" cxnId="{D856213D-814C-4E96-A669-0EC5C547B078}">
      <dgm:prSet/>
      <dgm:spPr/>
      <dgm:t>
        <a:bodyPr/>
        <a:lstStyle/>
        <a:p>
          <a:pPr latinLnBrk="1"/>
          <a:endParaRPr lang="ko-KR" altLang="en-US" sz="1400"/>
        </a:p>
      </dgm:t>
    </dgm:pt>
    <dgm:pt modelId="{8C2EAACD-8012-461D-86D2-CB1655BEBF40}" type="sibTrans" cxnId="{D856213D-814C-4E96-A669-0EC5C547B078}">
      <dgm:prSet custT="1"/>
      <dgm:spPr/>
      <dgm:t>
        <a:bodyPr/>
        <a:lstStyle/>
        <a:p>
          <a:pPr latinLnBrk="1"/>
          <a:endParaRPr lang="ko-KR" altLang="en-US" sz="1400"/>
        </a:p>
      </dgm:t>
    </dgm:pt>
    <dgm:pt modelId="{4325B250-7C24-472D-900C-046BDCF74087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구매 기록의 보관 및 대금 지불</a:t>
          </a:r>
          <a:endParaRPr lang="ko-KR" altLang="en-US" sz="1600" dirty="0"/>
        </a:p>
      </dgm:t>
    </dgm:pt>
    <dgm:pt modelId="{97FFA147-2991-4670-8BF5-5E2E6348C08C}" type="parTrans" cxnId="{F78923D7-CAE6-45F7-B945-10E24C48AAA4}">
      <dgm:prSet/>
      <dgm:spPr/>
      <dgm:t>
        <a:bodyPr/>
        <a:lstStyle/>
        <a:p>
          <a:pPr latinLnBrk="1"/>
          <a:endParaRPr lang="ko-KR" altLang="en-US" sz="1400"/>
        </a:p>
      </dgm:t>
    </dgm:pt>
    <dgm:pt modelId="{A2BD37D9-0988-4655-B1DC-BF0749BF2198}" type="sibTrans" cxnId="{F78923D7-CAE6-45F7-B945-10E24C48AAA4}">
      <dgm:prSet/>
      <dgm:spPr/>
      <dgm:t>
        <a:bodyPr/>
        <a:lstStyle/>
        <a:p>
          <a:pPr latinLnBrk="1"/>
          <a:endParaRPr lang="ko-KR" altLang="en-US" sz="1400"/>
        </a:p>
      </dgm:t>
    </dgm:pt>
    <dgm:pt modelId="{B95E17C0-0858-4B22-8163-0B90D247460D}">
      <dgm:prSet custT="1"/>
      <dgm:spPr/>
      <dgm:t>
        <a:bodyPr/>
        <a:lstStyle/>
        <a:p>
          <a:pPr latinLnBrk="1">
            <a:lnSpc>
              <a:spcPct val="100000"/>
            </a:lnSpc>
            <a:spcAft>
              <a:spcPts val="0"/>
            </a:spcAft>
          </a:pPr>
          <a:r>
            <a:rPr lang="ko-KR" altLang="en-US" sz="1600" dirty="0" smtClean="0"/>
            <a:t>물품 구매명세서 및 </a:t>
          </a:r>
          <a:endParaRPr lang="en-US" altLang="ko-KR" sz="1600" dirty="0" smtClean="0"/>
        </a:p>
        <a:p>
          <a:pPr latinLnBrk="1">
            <a:lnSpc>
              <a:spcPct val="100000"/>
            </a:lnSpc>
            <a:spcAft>
              <a:spcPts val="0"/>
            </a:spcAft>
          </a:pPr>
          <a:r>
            <a:rPr lang="ko-KR" altLang="en-US" sz="1600" dirty="0" smtClean="0"/>
            <a:t>구매청구서의 작성</a:t>
          </a:r>
          <a:r>
            <a:rPr lang="ko-KR" altLang="en-US" sz="1600" dirty="0" smtClean="0">
              <a:sym typeface="Wingdings"/>
            </a:rPr>
            <a:t>승인</a:t>
          </a:r>
          <a:endParaRPr lang="ko-KR" altLang="en-US" sz="1600" dirty="0"/>
        </a:p>
      </dgm:t>
    </dgm:pt>
    <dgm:pt modelId="{8BF72CFA-393F-459F-8EC6-0839BE45D9AC}" type="parTrans" cxnId="{F261EE3F-58C7-4F31-87C1-6F2DF0EC8C62}">
      <dgm:prSet/>
      <dgm:spPr/>
      <dgm:t>
        <a:bodyPr/>
        <a:lstStyle/>
        <a:p>
          <a:pPr latinLnBrk="1"/>
          <a:endParaRPr lang="ko-KR" altLang="en-US" sz="1400"/>
        </a:p>
      </dgm:t>
    </dgm:pt>
    <dgm:pt modelId="{C4166F9B-51EC-47D2-AA77-14620919E046}" type="sibTrans" cxnId="{F261EE3F-58C7-4F31-87C1-6F2DF0EC8C62}">
      <dgm:prSet custT="1"/>
      <dgm:spPr/>
      <dgm:t>
        <a:bodyPr/>
        <a:lstStyle/>
        <a:p>
          <a:pPr latinLnBrk="1"/>
          <a:endParaRPr lang="ko-KR" altLang="en-US" sz="1400"/>
        </a:p>
      </dgm:t>
    </dgm:pt>
    <dgm:pt modelId="{F71BE056-BF41-4BD7-915A-F76A150A1C2C}">
      <dgm:prSet custT="1"/>
      <dgm:spPr/>
      <dgm:t>
        <a:bodyPr/>
        <a:lstStyle/>
        <a:p>
          <a:pPr latinLnBrk="1"/>
          <a:r>
            <a:rPr lang="ko-KR" altLang="en-US" sz="1600" dirty="0" smtClean="0"/>
            <a:t>공급업체 선정</a:t>
          </a:r>
          <a:endParaRPr lang="ko-KR" altLang="en-US" sz="1600" dirty="0"/>
        </a:p>
      </dgm:t>
    </dgm:pt>
    <dgm:pt modelId="{F9E11768-00B0-4882-B633-8A5B9556870B}" type="parTrans" cxnId="{FF3ACC00-80CA-47C9-BB12-0E069B064DCD}">
      <dgm:prSet/>
      <dgm:spPr/>
      <dgm:t>
        <a:bodyPr/>
        <a:lstStyle/>
        <a:p>
          <a:pPr latinLnBrk="1"/>
          <a:endParaRPr lang="ko-KR" altLang="en-US" sz="1400"/>
        </a:p>
      </dgm:t>
    </dgm:pt>
    <dgm:pt modelId="{83AEAB33-5297-4AD8-B5BF-F4FEC07BA567}" type="sibTrans" cxnId="{FF3ACC00-80CA-47C9-BB12-0E069B064DCD}">
      <dgm:prSet custT="1"/>
      <dgm:spPr/>
      <dgm:t>
        <a:bodyPr/>
        <a:lstStyle/>
        <a:p>
          <a:pPr latinLnBrk="1"/>
          <a:endParaRPr lang="ko-KR" altLang="en-US" sz="1400"/>
        </a:p>
      </dgm:t>
    </dgm:pt>
    <dgm:pt modelId="{F3299D02-A37B-4CE7-9700-4445AE4A49D7}">
      <dgm:prSet custT="1"/>
      <dgm:spPr/>
      <dgm:t>
        <a:bodyPr/>
        <a:lstStyle/>
        <a:p>
          <a:pPr latinLnBrk="1"/>
          <a:r>
            <a:rPr lang="ko-KR" altLang="en-US" sz="1600" dirty="0" err="1" smtClean="0"/>
            <a:t>발주량</a:t>
          </a:r>
          <a:r>
            <a:rPr lang="ko-KR" altLang="en-US" sz="1600" dirty="0" smtClean="0"/>
            <a:t> 결정 및 발주서 작성</a:t>
          </a:r>
          <a:endParaRPr lang="ko-KR" altLang="en-US" sz="1600" dirty="0"/>
        </a:p>
      </dgm:t>
    </dgm:pt>
    <dgm:pt modelId="{B8BC02DB-C51E-415E-A56B-851D0A24A200}" type="parTrans" cxnId="{591556E9-DC93-449B-9B14-E58755DD8E9F}">
      <dgm:prSet/>
      <dgm:spPr/>
      <dgm:t>
        <a:bodyPr/>
        <a:lstStyle/>
        <a:p>
          <a:pPr latinLnBrk="1"/>
          <a:endParaRPr lang="ko-KR" altLang="en-US" sz="1400"/>
        </a:p>
      </dgm:t>
    </dgm:pt>
    <dgm:pt modelId="{1494D7F1-BDF9-4CBE-A57E-AEF8E45F5D2E}" type="sibTrans" cxnId="{591556E9-DC93-449B-9B14-E58755DD8E9F}">
      <dgm:prSet custT="1"/>
      <dgm:spPr/>
      <dgm:t>
        <a:bodyPr/>
        <a:lstStyle/>
        <a:p>
          <a:pPr latinLnBrk="1"/>
          <a:endParaRPr lang="ko-KR" altLang="en-US" sz="1400"/>
        </a:p>
      </dgm:t>
    </dgm:pt>
    <dgm:pt modelId="{F3FF790D-051D-4CD2-835F-509803BD01A3}" type="pres">
      <dgm:prSet presAssocID="{0D909595-CB6D-4965-A8C4-4E47F2DF0D64}" presName="linearFlow" presStyleCnt="0">
        <dgm:presLayoutVars>
          <dgm:resizeHandles val="exact"/>
        </dgm:presLayoutVars>
      </dgm:prSet>
      <dgm:spPr/>
    </dgm:pt>
    <dgm:pt modelId="{75439057-BC8E-4FCA-AABD-D97CFE9C26C7}" type="pres">
      <dgm:prSet presAssocID="{D77EC1D3-1557-44FD-86B7-4C5A8C274CB2}" presName="node" presStyleLbl="node1" presStyleIdx="0" presStyleCnt="6" custScaleX="18263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3F9C605-6CF4-41FA-A703-AD4BBB547993}" type="pres">
      <dgm:prSet presAssocID="{3D1945CE-AEC9-4432-9DC7-09588F4E2A11}" presName="sibTrans" presStyleLbl="sibTrans2D1" presStyleIdx="0" presStyleCnt="5"/>
      <dgm:spPr/>
      <dgm:t>
        <a:bodyPr/>
        <a:lstStyle/>
        <a:p>
          <a:pPr latinLnBrk="1"/>
          <a:endParaRPr lang="ko-KR" altLang="en-US"/>
        </a:p>
      </dgm:t>
    </dgm:pt>
    <dgm:pt modelId="{E62086C1-F3AE-4426-8CC5-F79B5BC3B9B5}" type="pres">
      <dgm:prSet presAssocID="{3D1945CE-AEC9-4432-9DC7-09588F4E2A11}" presName="connectorText" presStyleLbl="sibTrans2D1" presStyleIdx="0" presStyleCnt="5"/>
      <dgm:spPr/>
      <dgm:t>
        <a:bodyPr/>
        <a:lstStyle/>
        <a:p>
          <a:pPr latinLnBrk="1"/>
          <a:endParaRPr lang="ko-KR" altLang="en-US"/>
        </a:p>
      </dgm:t>
    </dgm:pt>
    <dgm:pt modelId="{D25A3D17-6653-435D-A6A6-F9CFF420D07C}" type="pres">
      <dgm:prSet presAssocID="{B95E17C0-0858-4B22-8163-0B90D247460D}" presName="node" presStyleLbl="node1" presStyleIdx="1" presStyleCnt="6" custScaleX="18263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14BA3E3-22BF-4E08-89B2-7FBC092CD0AC}" type="pres">
      <dgm:prSet presAssocID="{C4166F9B-51EC-47D2-AA77-14620919E046}" presName="sibTrans" presStyleLbl="sibTrans2D1" presStyleIdx="1" presStyleCnt="5"/>
      <dgm:spPr/>
      <dgm:t>
        <a:bodyPr/>
        <a:lstStyle/>
        <a:p>
          <a:pPr latinLnBrk="1"/>
          <a:endParaRPr lang="ko-KR" altLang="en-US"/>
        </a:p>
      </dgm:t>
    </dgm:pt>
    <dgm:pt modelId="{2A3A2120-0D92-4978-B07F-563EC62BA10E}" type="pres">
      <dgm:prSet presAssocID="{C4166F9B-51EC-47D2-AA77-14620919E046}" presName="connectorText" presStyleLbl="sibTrans2D1" presStyleIdx="1" presStyleCnt="5"/>
      <dgm:spPr/>
      <dgm:t>
        <a:bodyPr/>
        <a:lstStyle/>
        <a:p>
          <a:pPr latinLnBrk="1"/>
          <a:endParaRPr lang="ko-KR" altLang="en-US"/>
        </a:p>
      </dgm:t>
    </dgm:pt>
    <dgm:pt modelId="{A06D66FE-D083-448C-8140-5B7E20C58285}" type="pres">
      <dgm:prSet presAssocID="{F71BE056-BF41-4BD7-915A-F76A150A1C2C}" presName="node" presStyleLbl="node1" presStyleIdx="2" presStyleCnt="6" custScaleX="18263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CFF58B-080B-475B-A07F-ED54503CC678}" type="pres">
      <dgm:prSet presAssocID="{83AEAB33-5297-4AD8-B5BF-F4FEC07BA567}" presName="sibTrans" presStyleLbl="sibTrans2D1" presStyleIdx="2" presStyleCnt="5"/>
      <dgm:spPr/>
      <dgm:t>
        <a:bodyPr/>
        <a:lstStyle/>
        <a:p>
          <a:pPr latinLnBrk="1"/>
          <a:endParaRPr lang="ko-KR" altLang="en-US"/>
        </a:p>
      </dgm:t>
    </dgm:pt>
    <dgm:pt modelId="{9097EC25-6587-4D85-AF39-0106480DA112}" type="pres">
      <dgm:prSet presAssocID="{83AEAB33-5297-4AD8-B5BF-F4FEC07BA567}" presName="connectorText" presStyleLbl="sibTrans2D1" presStyleIdx="2" presStyleCnt="5"/>
      <dgm:spPr/>
      <dgm:t>
        <a:bodyPr/>
        <a:lstStyle/>
        <a:p>
          <a:pPr latinLnBrk="1"/>
          <a:endParaRPr lang="ko-KR" altLang="en-US"/>
        </a:p>
      </dgm:t>
    </dgm:pt>
    <dgm:pt modelId="{0425816C-41B4-43C9-88E2-093BCEC8B86C}" type="pres">
      <dgm:prSet presAssocID="{F3299D02-A37B-4CE7-9700-4445AE4A49D7}" presName="node" presStyleLbl="node1" presStyleIdx="3" presStyleCnt="6" custScaleX="18207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A06381D-0904-443F-B931-60E21A144558}" type="pres">
      <dgm:prSet presAssocID="{1494D7F1-BDF9-4CBE-A57E-AEF8E45F5D2E}" presName="sibTrans" presStyleLbl="sibTrans2D1" presStyleIdx="3" presStyleCnt="5"/>
      <dgm:spPr/>
      <dgm:t>
        <a:bodyPr/>
        <a:lstStyle/>
        <a:p>
          <a:pPr latinLnBrk="1"/>
          <a:endParaRPr lang="ko-KR" altLang="en-US"/>
        </a:p>
      </dgm:t>
    </dgm:pt>
    <dgm:pt modelId="{E1EBA83F-3E96-4B04-9AFB-F8F3115725C9}" type="pres">
      <dgm:prSet presAssocID="{1494D7F1-BDF9-4CBE-A57E-AEF8E45F5D2E}" presName="connectorText" presStyleLbl="sibTrans2D1" presStyleIdx="3" presStyleCnt="5"/>
      <dgm:spPr/>
      <dgm:t>
        <a:bodyPr/>
        <a:lstStyle/>
        <a:p>
          <a:pPr latinLnBrk="1"/>
          <a:endParaRPr lang="ko-KR" altLang="en-US"/>
        </a:p>
      </dgm:t>
    </dgm:pt>
    <dgm:pt modelId="{2AC6F9A0-45F5-4E78-9BF0-F05BBF5C60E4}" type="pres">
      <dgm:prSet presAssocID="{35B8B805-DB70-4A30-B911-94B92EEB73C7}" presName="node" presStyleLbl="node1" presStyleIdx="4" presStyleCnt="6" custScaleX="18263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00CFC5B-82EC-469D-9DDA-62CB1C8EE74A}" type="pres">
      <dgm:prSet presAssocID="{8C2EAACD-8012-461D-86D2-CB1655BEBF40}" presName="sibTrans" presStyleLbl="sibTrans2D1" presStyleIdx="4" presStyleCnt="5"/>
      <dgm:spPr/>
      <dgm:t>
        <a:bodyPr/>
        <a:lstStyle/>
        <a:p>
          <a:pPr latinLnBrk="1"/>
          <a:endParaRPr lang="ko-KR" altLang="en-US"/>
        </a:p>
      </dgm:t>
    </dgm:pt>
    <dgm:pt modelId="{08F8FCEF-DADB-4CC4-B216-47D3CDBF25F0}" type="pres">
      <dgm:prSet presAssocID="{8C2EAACD-8012-461D-86D2-CB1655BEBF40}" presName="connectorText" presStyleLbl="sibTrans2D1" presStyleIdx="4" presStyleCnt="5"/>
      <dgm:spPr/>
      <dgm:t>
        <a:bodyPr/>
        <a:lstStyle/>
        <a:p>
          <a:pPr latinLnBrk="1"/>
          <a:endParaRPr lang="ko-KR" altLang="en-US"/>
        </a:p>
      </dgm:t>
    </dgm:pt>
    <dgm:pt modelId="{19DC6387-A730-44B9-B627-939AE082DC2E}" type="pres">
      <dgm:prSet presAssocID="{4325B250-7C24-472D-900C-046BDCF74087}" presName="node" presStyleLbl="node1" presStyleIdx="5" presStyleCnt="6" custScaleX="18263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AA8123E-85A4-4935-82CF-2C7A606FD51F}" type="presOf" srcId="{C4166F9B-51EC-47D2-AA77-14620919E046}" destId="{2A3A2120-0D92-4978-B07F-563EC62BA10E}" srcOrd="1" destOrd="0" presId="urn:microsoft.com/office/officeart/2005/8/layout/process2"/>
    <dgm:cxn modelId="{C1F3F816-ACBC-40FD-A3CD-C81B052B76C1}" type="presOf" srcId="{D77EC1D3-1557-44FD-86B7-4C5A8C274CB2}" destId="{75439057-BC8E-4FCA-AABD-D97CFE9C26C7}" srcOrd="0" destOrd="0" presId="urn:microsoft.com/office/officeart/2005/8/layout/process2"/>
    <dgm:cxn modelId="{E0975637-8A4E-435E-B271-4D7080815D8B}" type="presOf" srcId="{C4166F9B-51EC-47D2-AA77-14620919E046}" destId="{414BA3E3-22BF-4E08-89B2-7FBC092CD0AC}" srcOrd="0" destOrd="0" presId="urn:microsoft.com/office/officeart/2005/8/layout/process2"/>
    <dgm:cxn modelId="{2864661E-BEF6-439E-B4F6-AB751AD2374A}" srcId="{0D909595-CB6D-4965-A8C4-4E47F2DF0D64}" destId="{D77EC1D3-1557-44FD-86B7-4C5A8C274CB2}" srcOrd="0" destOrd="0" parTransId="{C97D0B01-36FA-48FD-B189-E112509DEC33}" sibTransId="{3D1945CE-AEC9-4432-9DC7-09588F4E2A11}"/>
    <dgm:cxn modelId="{5D7D29A3-9D54-47BF-B505-245B1D84F15F}" type="presOf" srcId="{4325B250-7C24-472D-900C-046BDCF74087}" destId="{19DC6387-A730-44B9-B627-939AE082DC2E}" srcOrd="0" destOrd="0" presId="urn:microsoft.com/office/officeart/2005/8/layout/process2"/>
    <dgm:cxn modelId="{267BEED9-F193-4670-A667-0BD383FBA083}" type="presOf" srcId="{35B8B805-DB70-4A30-B911-94B92EEB73C7}" destId="{2AC6F9A0-45F5-4E78-9BF0-F05BBF5C60E4}" srcOrd="0" destOrd="0" presId="urn:microsoft.com/office/officeart/2005/8/layout/process2"/>
    <dgm:cxn modelId="{034F2774-1B60-4C9E-B787-B4B86E091D1D}" type="presOf" srcId="{83AEAB33-5297-4AD8-B5BF-F4FEC07BA567}" destId="{9097EC25-6587-4D85-AF39-0106480DA112}" srcOrd="1" destOrd="0" presId="urn:microsoft.com/office/officeart/2005/8/layout/process2"/>
    <dgm:cxn modelId="{398320EA-37DC-4146-B230-D6328F88B51C}" type="presOf" srcId="{8C2EAACD-8012-461D-86D2-CB1655BEBF40}" destId="{400CFC5B-82EC-469D-9DDA-62CB1C8EE74A}" srcOrd="0" destOrd="0" presId="urn:microsoft.com/office/officeart/2005/8/layout/process2"/>
    <dgm:cxn modelId="{F78923D7-CAE6-45F7-B945-10E24C48AAA4}" srcId="{0D909595-CB6D-4965-A8C4-4E47F2DF0D64}" destId="{4325B250-7C24-472D-900C-046BDCF74087}" srcOrd="5" destOrd="0" parTransId="{97FFA147-2991-4670-8BF5-5E2E6348C08C}" sibTransId="{A2BD37D9-0988-4655-B1DC-BF0749BF2198}"/>
    <dgm:cxn modelId="{4F480B5E-1F00-4B82-9F40-A1376EAE2FE1}" type="presOf" srcId="{3D1945CE-AEC9-4432-9DC7-09588F4E2A11}" destId="{E62086C1-F3AE-4426-8CC5-F79B5BC3B9B5}" srcOrd="1" destOrd="0" presId="urn:microsoft.com/office/officeart/2005/8/layout/process2"/>
    <dgm:cxn modelId="{2C7E29CC-0020-4252-80AF-508C7FF2A7D7}" type="presOf" srcId="{0D909595-CB6D-4965-A8C4-4E47F2DF0D64}" destId="{F3FF790D-051D-4CD2-835F-509803BD01A3}" srcOrd="0" destOrd="0" presId="urn:microsoft.com/office/officeart/2005/8/layout/process2"/>
    <dgm:cxn modelId="{BE3C1B65-E8BE-4AE8-A2FD-0B21A652C741}" type="presOf" srcId="{B95E17C0-0858-4B22-8163-0B90D247460D}" destId="{D25A3D17-6653-435D-A6A6-F9CFF420D07C}" srcOrd="0" destOrd="0" presId="urn:microsoft.com/office/officeart/2005/8/layout/process2"/>
    <dgm:cxn modelId="{9E4BC8FD-7E44-4769-8D4A-037B49CDF7C7}" type="presOf" srcId="{F3299D02-A37B-4CE7-9700-4445AE4A49D7}" destId="{0425816C-41B4-43C9-88E2-093BCEC8B86C}" srcOrd="0" destOrd="0" presId="urn:microsoft.com/office/officeart/2005/8/layout/process2"/>
    <dgm:cxn modelId="{E510C981-B1E7-4A5B-853A-3CD0F7A3F820}" type="presOf" srcId="{3D1945CE-AEC9-4432-9DC7-09588F4E2A11}" destId="{23F9C605-6CF4-41FA-A703-AD4BBB547993}" srcOrd="0" destOrd="0" presId="urn:microsoft.com/office/officeart/2005/8/layout/process2"/>
    <dgm:cxn modelId="{D856213D-814C-4E96-A669-0EC5C547B078}" srcId="{0D909595-CB6D-4965-A8C4-4E47F2DF0D64}" destId="{35B8B805-DB70-4A30-B911-94B92EEB73C7}" srcOrd="4" destOrd="0" parTransId="{BE324E83-5BA7-474C-942C-4C2C918A425F}" sibTransId="{8C2EAACD-8012-461D-86D2-CB1655BEBF40}"/>
    <dgm:cxn modelId="{591556E9-DC93-449B-9B14-E58755DD8E9F}" srcId="{0D909595-CB6D-4965-A8C4-4E47F2DF0D64}" destId="{F3299D02-A37B-4CE7-9700-4445AE4A49D7}" srcOrd="3" destOrd="0" parTransId="{B8BC02DB-C51E-415E-A56B-851D0A24A200}" sibTransId="{1494D7F1-BDF9-4CBE-A57E-AEF8E45F5D2E}"/>
    <dgm:cxn modelId="{F261EE3F-58C7-4F31-87C1-6F2DF0EC8C62}" srcId="{0D909595-CB6D-4965-A8C4-4E47F2DF0D64}" destId="{B95E17C0-0858-4B22-8163-0B90D247460D}" srcOrd="1" destOrd="0" parTransId="{8BF72CFA-393F-459F-8EC6-0839BE45D9AC}" sibTransId="{C4166F9B-51EC-47D2-AA77-14620919E046}"/>
    <dgm:cxn modelId="{461D2DE7-D146-47C1-8EFD-683D247BAACB}" type="presOf" srcId="{83AEAB33-5297-4AD8-B5BF-F4FEC07BA567}" destId="{B0CFF58B-080B-475B-A07F-ED54503CC678}" srcOrd="0" destOrd="0" presId="urn:microsoft.com/office/officeart/2005/8/layout/process2"/>
    <dgm:cxn modelId="{FF3ACC00-80CA-47C9-BB12-0E069B064DCD}" srcId="{0D909595-CB6D-4965-A8C4-4E47F2DF0D64}" destId="{F71BE056-BF41-4BD7-915A-F76A150A1C2C}" srcOrd="2" destOrd="0" parTransId="{F9E11768-00B0-4882-B633-8A5B9556870B}" sibTransId="{83AEAB33-5297-4AD8-B5BF-F4FEC07BA567}"/>
    <dgm:cxn modelId="{4698E760-0514-42E6-927F-CCDA50812FDF}" type="presOf" srcId="{F71BE056-BF41-4BD7-915A-F76A150A1C2C}" destId="{A06D66FE-D083-448C-8140-5B7E20C58285}" srcOrd="0" destOrd="0" presId="urn:microsoft.com/office/officeart/2005/8/layout/process2"/>
    <dgm:cxn modelId="{48E34FC3-24D3-4BF5-A5B2-CD8D88342E04}" type="presOf" srcId="{1494D7F1-BDF9-4CBE-A57E-AEF8E45F5D2E}" destId="{5A06381D-0904-443F-B931-60E21A144558}" srcOrd="0" destOrd="0" presId="urn:microsoft.com/office/officeart/2005/8/layout/process2"/>
    <dgm:cxn modelId="{045BABE4-836C-4E39-BF7D-67B5E943E850}" type="presOf" srcId="{8C2EAACD-8012-461D-86D2-CB1655BEBF40}" destId="{08F8FCEF-DADB-4CC4-B216-47D3CDBF25F0}" srcOrd="1" destOrd="0" presId="urn:microsoft.com/office/officeart/2005/8/layout/process2"/>
    <dgm:cxn modelId="{53E4B3C3-6259-4FF0-B4FD-C72B6216D47A}" type="presOf" srcId="{1494D7F1-BDF9-4CBE-A57E-AEF8E45F5D2E}" destId="{E1EBA83F-3E96-4B04-9AFB-F8F3115725C9}" srcOrd="1" destOrd="0" presId="urn:microsoft.com/office/officeart/2005/8/layout/process2"/>
    <dgm:cxn modelId="{1ACC4C98-1BFC-4A72-8D3B-8174FA08E398}" type="presParOf" srcId="{F3FF790D-051D-4CD2-835F-509803BD01A3}" destId="{75439057-BC8E-4FCA-AABD-D97CFE9C26C7}" srcOrd="0" destOrd="0" presId="urn:microsoft.com/office/officeart/2005/8/layout/process2"/>
    <dgm:cxn modelId="{ABA5EE75-66AC-4AA3-B916-61DCE0187F08}" type="presParOf" srcId="{F3FF790D-051D-4CD2-835F-509803BD01A3}" destId="{23F9C605-6CF4-41FA-A703-AD4BBB547993}" srcOrd="1" destOrd="0" presId="urn:microsoft.com/office/officeart/2005/8/layout/process2"/>
    <dgm:cxn modelId="{64939F95-BEAD-4AE4-A37D-A13987E86A09}" type="presParOf" srcId="{23F9C605-6CF4-41FA-A703-AD4BBB547993}" destId="{E62086C1-F3AE-4426-8CC5-F79B5BC3B9B5}" srcOrd="0" destOrd="0" presId="urn:microsoft.com/office/officeart/2005/8/layout/process2"/>
    <dgm:cxn modelId="{38444B9F-9BC5-4B94-9BBF-BD97D60EE008}" type="presParOf" srcId="{F3FF790D-051D-4CD2-835F-509803BD01A3}" destId="{D25A3D17-6653-435D-A6A6-F9CFF420D07C}" srcOrd="2" destOrd="0" presId="urn:microsoft.com/office/officeart/2005/8/layout/process2"/>
    <dgm:cxn modelId="{547F8045-E460-4567-8B01-3C8258B7AF70}" type="presParOf" srcId="{F3FF790D-051D-4CD2-835F-509803BD01A3}" destId="{414BA3E3-22BF-4E08-89B2-7FBC092CD0AC}" srcOrd="3" destOrd="0" presId="urn:microsoft.com/office/officeart/2005/8/layout/process2"/>
    <dgm:cxn modelId="{DCE2326B-BD4F-4C49-A8F6-B215480942CC}" type="presParOf" srcId="{414BA3E3-22BF-4E08-89B2-7FBC092CD0AC}" destId="{2A3A2120-0D92-4978-B07F-563EC62BA10E}" srcOrd="0" destOrd="0" presId="urn:microsoft.com/office/officeart/2005/8/layout/process2"/>
    <dgm:cxn modelId="{850099B2-02AF-43DA-BD94-27901CD10435}" type="presParOf" srcId="{F3FF790D-051D-4CD2-835F-509803BD01A3}" destId="{A06D66FE-D083-448C-8140-5B7E20C58285}" srcOrd="4" destOrd="0" presId="urn:microsoft.com/office/officeart/2005/8/layout/process2"/>
    <dgm:cxn modelId="{7631F341-4B16-462E-BF5A-887103A9A156}" type="presParOf" srcId="{F3FF790D-051D-4CD2-835F-509803BD01A3}" destId="{B0CFF58B-080B-475B-A07F-ED54503CC678}" srcOrd="5" destOrd="0" presId="urn:microsoft.com/office/officeart/2005/8/layout/process2"/>
    <dgm:cxn modelId="{D1DCD257-B3C3-49A8-8392-E64EB6B7E8B4}" type="presParOf" srcId="{B0CFF58B-080B-475B-A07F-ED54503CC678}" destId="{9097EC25-6587-4D85-AF39-0106480DA112}" srcOrd="0" destOrd="0" presId="urn:microsoft.com/office/officeart/2005/8/layout/process2"/>
    <dgm:cxn modelId="{E69E5879-5156-476B-B009-0F4A2BB4E8E0}" type="presParOf" srcId="{F3FF790D-051D-4CD2-835F-509803BD01A3}" destId="{0425816C-41B4-43C9-88E2-093BCEC8B86C}" srcOrd="6" destOrd="0" presId="urn:microsoft.com/office/officeart/2005/8/layout/process2"/>
    <dgm:cxn modelId="{8582B725-B120-46A2-A137-F7D440717815}" type="presParOf" srcId="{F3FF790D-051D-4CD2-835F-509803BD01A3}" destId="{5A06381D-0904-443F-B931-60E21A144558}" srcOrd="7" destOrd="0" presId="urn:microsoft.com/office/officeart/2005/8/layout/process2"/>
    <dgm:cxn modelId="{4C586B45-F28A-4E20-82BC-2F2E7328A889}" type="presParOf" srcId="{5A06381D-0904-443F-B931-60E21A144558}" destId="{E1EBA83F-3E96-4B04-9AFB-F8F3115725C9}" srcOrd="0" destOrd="0" presId="urn:microsoft.com/office/officeart/2005/8/layout/process2"/>
    <dgm:cxn modelId="{4E4EB5F7-3EA3-4404-A2BD-AF56D731A92D}" type="presParOf" srcId="{F3FF790D-051D-4CD2-835F-509803BD01A3}" destId="{2AC6F9A0-45F5-4E78-9BF0-F05BBF5C60E4}" srcOrd="8" destOrd="0" presId="urn:microsoft.com/office/officeart/2005/8/layout/process2"/>
    <dgm:cxn modelId="{2D5088D2-9DCB-4B43-B807-97B3B8FA1D3E}" type="presParOf" srcId="{F3FF790D-051D-4CD2-835F-509803BD01A3}" destId="{400CFC5B-82EC-469D-9DDA-62CB1C8EE74A}" srcOrd="9" destOrd="0" presId="urn:microsoft.com/office/officeart/2005/8/layout/process2"/>
    <dgm:cxn modelId="{AE0EA786-ABC0-4823-96F9-0725B30E7D90}" type="presParOf" srcId="{400CFC5B-82EC-469D-9DDA-62CB1C8EE74A}" destId="{08F8FCEF-DADB-4CC4-B216-47D3CDBF25F0}" srcOrd="0" destOrd="0" presId="urn:microsoft.com/office/officeart/2005/8/layout/process2"/>
    <dgm:cxn modelId="{32CDA1DD-09EB-4426-9570-F88117A06892}" type="presParOf" srcId="{F3FF790D-051D-4CD2-835F-509803BD01A3}" destId="{19DC6387-A730-44B9-B627-939AE082DC2E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CCC916-FDFB-4097-91C2-C6390631635B}">
      <dsp:nvSpPr>
        <dsp:cNvPr id="0" name=""/>
        <dsp:cNvSpPr/>
      </dsp:nvSpPr>
      <dsp:spPr>
        <a:xfrm>
          <a:off x="0" y="3143234"/>
          <a:ext cx="7704856" cy="68766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수익성 평가</a:t>
          </a:r>
          <a:r>
            <a:rPr lang="en-US" altLang="ko-KR" sz="1600" kern="1200" dirty="0" smtClean="0">
              <a:solidFill>
                <a:schemeClr val="tx1"/>
              </a:solidFill>
              <a:latin typeface="+mn-ea"/>
              <a:ea typeface="+mn-ea"/>
            </a:rPr>
            <a:t>(</a:t>
          </a:r>
          <a:r>
            <a:rPr lang="ko-KR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자산</a:t>
          </a:r>
          <a:r>
            <a:rPr lang="en-US" altLang="ko-KR" sz="1600" kern="1200" dirty="0" smtClean="0">
              <a:solidFill>
                <a:schemeClr val="tx1"/>
              </a:solidFill>
              <a:latin typeface="+mn-ea"/>
              <a:ea typeface="+mn-ea"/>
            </a:rPr>
            <a:t>, </a:t>
          </a:r>
          <a:r>
            <a:rPr lang="ko-KR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자본금 대비해 평가</a:t>
          </a:r>
          <a:r>
            <a:rPr lang="en-US" altLang="ko-KR" sz="1600" kern="1200" dirty="0" smtClean="0">
              <a:solidFill>
                <a:schemeClr val="tx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rPr>
            <a:t>)</a:t>
          </a:r>
          <a:endParaRPr lang="ko-KR" altLang="en-US" sz="1600" kern="1200" dirty="0">
            <a:solidFill>
              <a:schemeClr val="tx1"/>
            </a:solidFill>
            <a:latin typeface="08서울한강체 M" panose="02020603020101020101" pitchFamily="18" charset="-127"/>
            <a:ea typeface="08서울한강체 M" panose="02020603020101020101" pitchFamily="18" charset="-127"/>
          </a:endParaRPr>
        </a:p>
      </dsp:txBody>
      <dsp:txXfrm>
        <a:off x="0" y="3143234"/>
        <a:ext cx="7704856" cy="687662"/>
      </dsp:txXfrm>
    </dsp:sp>
    <dsp:sp modelId="{635FDB25-9D50-432C-AFB4-574D7E6193C4}">
      <dsp:nvSpPr>
        <dsp:cNvPr id="0" name=""/>
        <dsp:cNvSpPr/>
      </dsp:nvSpPr>
      <dsp:spPr>
        <a:xfrm rot="10800000">
          <a:off x="0" y="2095923"/>
          <a:ext cx="7704856" cy="1057625"/>
        </a:xfrm>
        <a:prstGeom prst="upArrowCallou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수익 추정</a:t>
          </a:r>
          <a:endParaRPr lang="ko-KR" altLang="en-US" sz="1600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0" y="2095923"/>
        <a:ext cx="7704856" cy="371226"/>
      </dsp:txXfrm>
    </dsp:sp>
    <dsp:sp modelId="{25A33F0B-34CA-4DB7-9D2B-7A168D2C8AD8}">
      <dsp:nvSpPr>
        <dsp:cNvPr id="0" name=""/>
        <dsp:cNvSpPr/>
      </dsp:nvSpPr>
      <dsp:spPr>
        <a:xfrm>
          <a:off x="0" y="2467150"/>
          <a:ext cx="3852427" cy="31623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영업이익</a:t>
          </a:r>
          <a:endParaRPr lang="ko-KR" altLang="en-US" sz="1600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0" y="2467150"/>
        <a:ext cx="3852427" cy="316230"/>
      </dsp:txXfrm>
    </dsp:sp>
    <dsp:sp modelId="{B016404F-C400-41EF-9651-3C7EC328995A}">
      <dsp:nvSpPr>
        <dsp:cNvPr id="0" name=""/>
        <dsp:cNvSpPr/>
      </dsp:nvSpPr>
      <dsp:spPr>
        <a:xfrm>
          <a:off x="3852428" y="2467150"/>
          <a:ext cx="3852427" cy="316230"/>
        </a:xfrm>
        <a:prstGeom prst="rect">
          <a:avLst/>
        </a:prstGeom>
        <a:solidFill>
          <a:schemeClr val="accent5">
            <a:tint val="40000"/>
            <a:alpha val="90000"/>
            <a:hueOff val="-2148096"/>
            <a:satOff val="9651"/>
            <a:lumOff val="663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순이익</a:t>
          </a:r>
          <a:endParaRPr lang="ko-KR" altLang="en-US" sz="1600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3852428" y="2467150"/>
        <a:ext cx="3852427" cy="316230"/>
      </dsp:txXfrm>
    </dsp:sp>
    <dsp:sp modelId="{58F3810C-067E-4BD9-9709-150CCD1DE208}">
      <dsp:nvSpPr>
        <dsp:cNvPr id="0" name=""/>
        <dsp:cNvSpPr/>
      </dsp:nvSpPr>
      <dsp:spPr>
        <a:xfrm rot="10800000">
          <a:off x="0" y="1048613"/>
          <a:ext cx="7704856" cy="1057625"/>
        </a:xfrm>
        <a:prstGeom prst="upArrowCallou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비용추정</a:t>
          </a:r>
          <a:endParaRPr lang="ko-KR" altLang="en-US" sz="1600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0" y="1048613"/>
        <a:ext cx="7704856" cy="371226"/>
      </dsp:txXfrm>
    </dsp:sp>
    <dsp:sp modelId="{4E9470E0-0469-4B9B-8AC1-3796E280E24A}">
      <dsp:nvSpPr>
        <dsp:cNvPr id="0" name=""/>
        <dsp:cNvSpPr/>
      </dsp:nvSpPr>
      <dsp:spPr>
        <a:xfrm>
          <a:off x="0" y="1419839"/>
          <a:ext cx="3852427" cy="316230"/>
        </a:xfrm>
        <a:prstGeom prst="rect">
          <a:avLst/>
        </a:prstGeom>
        <a:solidFill>
          <a:schemeClr val="accent5">
            <a:tint val="40000"/>
            <a:alpha val="90000"/>
            <a:hueOff val="-4296193"/>
            <a:satOff val="19301"/>
            <a:lumOff val="132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고정비</a:t>
          </a:r>
          <a:endParaRPr lang="ko-KR" altLang="en-US" sz="1600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0" y="1419839"/>
        <a:ext cx="3852427" cy="316230"/>
      </dsp:txXfrm>
    </dsp:sp>
    <dsp:sp modelId="{A9AF0543-FEFE-4119-B12E-0DCD2FDD74E4}">
      <dsp:nvSpPr>
        <dsp:cNvPr id="0" name=""/>
        <dsp:cNvSpPr/>
      </dsp:nvSpPr>
      <dsp:spPr>
        <a:xfrm>
          <a:off x="3852428" y="1419839"/>
          <a:ext cx="3852427" cy="316230"/>
        </a:xfrm>
        <a:prstGeom prst="rect">
          <a:avLst/>
        </a:prstGeom>
        <a:solidFill>
          <a:schemeClr val="accent5">
            <a:tint val="40000"/>
            <a:alpha val="90000"/>
            <a:hueOff val="-6444289"/>
            <a:satOff val="28952"/>
            <a:lumOff val="199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변동비</a:t>
          </a:r>
          <a:endParaRPr lang="ko-KR" altLang="en-US" sz="1600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3852428" y="1419839"/>
        <a:ext cx="3852427" cy="316230"/>
      </dsp:txXfrm>
    </dsp:sp>
    <dsp:sp modelId="{34A52395-9ED7-4A63-9B2F-4F5CF7A7B7E3}">
      <dsp:nvSpPr>
        <dsp:cNvPr id="0" name=""/>
        <dsp:cNvSpPr/>
      </dsp:nvSpPr>
      <dsp:spPr>
        <a:xfrm rot="10800000">
          <a:off x="0" y="1302"/>
          <a:ext cx="7704856" cy="1057625"/>
        </a:xfrm>
        <a:prstGeom prst="upArrowCallou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0" kern="1200" dirty="0" smtClean="0">
              <a:solidFill>
                <a:schemeClr val="tx1"/>
              </a:solidFill>
              <a:latin typeface="+mn-ea"/>
              <a:ea typeface="+mn-ea"/>
            </a:rPr>
            <a:t>매출추정</a:t>
          </a:r>
          <a:endParaRPr lang="ko-KR" altLang="en-US" sz="1600" b="0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0" y="1302"/>
        <a:ext cx="7704856" cy="371226"/>
      </dsp:txXfrm>
    </dsp:sp>
    <dsp:sp modelId="{ACB15DD4-3136-4C5A-8E3D-3919EC41DD5F}">
      <dsp:nvSpPr>
        <dsp:cNvPr id="0" name=""/>
        <dsp:cNvSpPr/>
      </dsp:nvSpPr>
      <dsp:spPr>
        <a:xfrm>
          <a:off x="0" y="372529"/>
          <a:ext cx="3852427" cy="316230"/>
        </a:xfrm>
        <a:prstGeom prst="rect">
          <a:avLst/>
        </a:prstGeom>
        <a:solidFill>
          <a:schemeClr val="accent5">
            <a:tint val="40000"/>
            <a:alpha val="90000"/>
            <a:hueOff val="-8592385"/>
            <a:satOff val="38602"/>
            <a:lumOff val="2654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목표 판매량</a:t>
          </a:r>
          <a:endParaRPr lang="ko-KR" altLang="en-US" sz="1600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0" y="372529"/>
        <a:ext cx="3852427" cy="316230"/>
      </dsp:txXfrm>
    </dsp:sp>
    <dsp:sp modelId="{30B60EE8-E1A0-42E3-B51A-4D729BDC66E6}">
      <dsp:nvSpPr>
        <dsp:cNvPr id="0" name=""/>
        <dsp:cNvSpPr/>
      </dsp:nvSpPr>
      <dsp:spPr>
        <a:xfrm>
          <a:off x="3852428" y="372529"/>
          <a:ext cx="3852427" cy="316230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>
              <a:solidFill>
                <a:schemeClr val="tx1"/>
              </a:solidFill>
              <a:latin typeface="+mn-ea"/>
              <a:ea typeface="+mn-ea"/>
            </a:rPr>
            <a:t>목표 가격</a:t>
          </a:r>
          <a:endParaRPr lang="ko-KR" altLang="en-US" sz="1600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3852428" y="372529"/>
        <a:ext cx="3852427" cy="31623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9EE33C-0E7D-409B-8792-C0EFB03578B2}">
      <dsp:nvSpPr>
        <dsp:cNvPr id="0" name=""/>
        <dsp:cNvSpPr/>
      </dsp:nvSpPr>
      <dsp:spPr>
        <a:xfrm rot="5400000">
          <a:off x="2191602" y="-1209677"/>
          <a:ext cx="584373" cy="3152330"/>
        </a:xfrm>
        <a:prstGeom prst="round2SameRect">
          <a:avLst/>
        </a:prstGeom>
        <a:solidFill>
          <a:srgbClr val="C0504D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C0504D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ko-KR" altLang="en-US" sz="1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/>
            <a:cs typeface="+mn-cs"/>
          </a:endParaRPr>
        </a:p>
      </dsp:txBody>
      <dsp:txXfrm rot="5400000">
        <a:off x="2191602" y="-1209677"/>
        <a:ext cx="584373" cy="3152330"/>
      </dsp:txXfrm>
    </dsp:sp>
    <dsp:sp modelId="{2CD51ABD-1A79-4DCC-B300-63D3AF1F042E}">
      <dsp:nvSpPr>
        <dsp:cNvPr id="0" name=""/>
        <dsp:cNvSpPr/>
      </dsp:nvSpPr>
      <dsp:spPr>
        <a:xfrm>
          <a:off x="83417" y="1254"/>
          <a:ext cx="824206" cy="730467"/>
        </a:xfrm>
        <a:prstGeom prst="roundRect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kern="1200" dirty="0" smtClean="0">
              <a:solidFill>
                <a:sysClr val="window" lastClr="FFFFFF"/>
              </a:solidFill>
              <a:latin typeface="+mn-ea"/>
              <a:ea typeface="+mn-ea"/>
              <a:cs typeface="+mn-cs"/>
            </a:rPr>
            <a:t>학교급식</a:t>
          </a:r>
          <a:endParaRPr lang="ko-KR" altLang="en-US" sz="1000" kern="1200" dirty="0">
            <a:solidFill>
              <a:sysClr val="window" lastClr="FFFFFF"/>
            </a:solidFill>
            <a:latin typeface="+mn-ea"/>
            <a:ea typeface="+mn-ea"/>
            <a:cs typeface="+mn-cs"/>
          </a:endParaRPr>
        </a:p>
      </dsp:txBody>
      <dsp:txXfrm>
        <a:off x="83417" y="1254"/>
        <a:ext cx="824206" cy="730467"/>
      </dsp:txXfrm>
    </dsp:sp>
    <dsp:sp modelId="{650DD58E-21E2-4FFF-B57D-FABD780DDF85}">
      <dsp:nvSpPr>
        <dsp:cNvPr id="0" name=""/>
        <dsp:cNvSpPr/>
      </dsp:nvSpPr>
      <dsp:spPr>
        <a:xfrm rot="5400000">
          <a:off x="2191602" y="-442686"/>
          <a:ext cx="584373" cy="3152330"/>
        </a:xfrm>
        <a:prstGeom prst="round2SameRect">
          <a:avLst/>
        </a:prstGeom>
        <a:solidFill>
          <a:srgbClr val="9BBB59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9BBB59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ko-KR" altLang="en-US" sz="1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/>
            <a:cs typeface="+mn-cs"/>
          </a:endParaRPr>
        </a:p>
      </dsp:txBody>
      <dsp:txXfrm rot="5400000">
        <a:off x="2191602" y="-442686"/>
        <a:ext cx="584373" cy="3152330"/>
      </dsp:txXfrm>
    </dsp:sp>
    <dsp:sp modelId="{EDC66339-F413-454D-9C5D-74B216C6D106}">
      <dsp:nvSpPr>
        <dsp:cNvPr id="0" name=""/>
        <dsp:cNvSpPr/>
      </dsp:nvSpPr>
      <dsp:spPr>
        <a:xfrm>
          <a:off x="83417" y="768245"/>
          <a:ext cx="824206" cy="730467"/>
        </a:xfrm>
        <a:prstGeom prst="round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kern="1200" dirty="0" smtClean="0">
              <a:solidFill>
                <a:sysClr val="window" lastClr="FFFFFF"/>
              </a:solidFill>
              <a:latin typeface="+mn-ea"/>
              <a:ea typeface="+mn-ea"/>
              <a:cs typeface="+mn-cs"/>
            </a:rPr>
            <a:t>산업체</a:t>
          </a:r>
          <a:endParaRPr lang="ko-KR" altLang="en-US" sz="1000" kern="1200" dirty="0">
            <a:solidFill>
              <a:sysClr val="window" lastClr="FFFFFF"/>
            </a:solidFill>
            <a:latin typeface="+mn-ea"/>
            <a:ea typeface="+mn-ea"/>
            <a:cs typeface="+mn-cs"/>
          </a:endParaRPr>
        </a:p>
      </dsp:txBody>
      <dsp:txXfrm>
        <a:off x="83417" y="768245"/>
        <a:ext cx="824206" cy="730467"/>
      </dsp:txXfrm>
    </dsp:sp>
    <dsp:sp modelId="{9E7B0959-653B-47FB-B5AF-6026D9B6C729}">
      <dsp:nvSpPr>
        <dsp:cNvPr id="0" name=""/>
        <dsp:cNvSpPr/>
      </dsp:nvSpPr>
      <dsp:spPr>
        <a:xfrm>
          <a:off x="83417" y="1535235"/>
          <a:ext cx="824206" cy="730467"/>
        </a:xfrm>
        <a:prstGeom prst="roundRect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kern="1200" dirty="0" smtClean="0">
              <a:solidFill>
                <a:sysClr val="window" lastClr="FFFFFF"/>
              </a:solidFill>
              <a:latin typeface="+mn-ea"/>
              <a:ea typeface="+mn-ea"/>
              <a:cs typeface="+mn-cs"/>
            </a:rPr>
            <a:t>군대</a:t>
          </a:r>
          <a:endParaRPr lang="ko-KR" altLang="en-US" sz="1000" kern="1200" dirty="0">
            <a:solidFill>
              <a:sysClr val="window" lastClr="FFFFFF"/>
            </a:solidFill>
            <a:latin typeface="+mn-ea"/>
            <a:ea typeface="+mn-ea"/>
            <a:cs typeface="+mn-cs"/>
          </a:endParaRPr>
        </a:p>
      </dsp:txBody>
      <dsp:txXfrm>
        <a:off x="83417" y="1535235"/>
        <a:ext cx="824206" cy="730467"/>
      </dsp:txXfrm>
    </dsp:sp>
    <dsp:sp modelId="{53CCBB79-B276-4F34-9347-C64D9FEC6A1E}">
      <dsp:nvSpPr>
        <dsp:cNvPr id="0" name=""/>
        <dsp:cNvSpPr/>
      </dsp:nvSpPr>
      <dsp:spPr>
        <a:xfrm rot="5400000">
          <a:off x="2191602" y="1091294"/>
          <a:ext cx="584373" cy="3152330"/>
        </a:xfrm>
        <a:prstGeom prst="round2SameRect">
          <a:avLst/>
        </a:prstGeom>
        <a:solidFill>
          <a:srgbClr val="8064A2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ko-KR" altLang="en-US" sz="1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/>
            <a:cs typeface="+mn-cs"/>
          </a:endParaRPr>
        </a:p>
      </dsp:txBody>
      <dsp:txXfrm rot="5400000">
        <a:off x="2191602" y="1091294"/>
        <a:ext cx="584373" cy="3152330"/>
      </dsp:txXfrm>
    </dsp:sp>
    <dsp:sp modelId="{1A2F6BC6-EF1F-4746-8375-5290EF3F68E7}">
      <dsp:nvSpPr>
        <dsp:cNvPr id="0" name=""/>
        <dsp:cNvSpPr/>
      </dsp:nvSpPr>
      <dsp:spPr>
        <a:xfrm>
          <a:off x="83417" y="2302226"/>
          <a:ext cx="824206" cy="730467"/>
        </a:xfrm>
        <a:prstGeom prst="roundRect">
          <a:avLst/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kern="1200" dirty="0" smtClean="0">
              <a:solidFill>
                <a:sysClr val="window" lastClr="FFFFFF"/>
              </a:solidFill>
              <a:latin typeface="+mn-ea"/>
              <a:ea typeface="+mn-ea"/>
              <a:cs typeface="+mn-cs"/>
            </a:rPr>
            <a:t>육아     </a:t>
          </a:r>
          <a:endParaRPr lang="en-US" altLang="ko-KR" sz="1000" kern="1200" dirty="0" smtClean="0">
            <a:solidFill>
              <a:sysClr val="window" lastClr="FFFFFF"/>
            </a:solidFill>
            <a:latin typeface="+mn-ea"/>
            <a:ea typeface="+mn-ea"/>
            <a:cs typeface="+mn-cs"/>
          </a:endParaRPr>
        </a:p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kern="1200" dirty="0" smtClean="0">
              <a:solidFill>
                <a:sysClr val="window" lastClr="FFFFFF"/>
              </a:solidFill>
              <a:latin typeface="+mn-ea"/>
              <a:ea typeface="+mn-ea"/>
              <a:cs typeface="+mn-cs"/>
            </a:rPr>
            <a:t>보육시설</a:t>
          </a:r>
          <a:endParaRPr lang="ko-KR" altLang="en-US" sz="1000" kern="1200" dirty="0">
            <a:solidFill>
              <a:sysClr val="window" lastClr="FFFFFF"/>
            </a:solidFill>
            <a:latin typeface="+mn-ea"/>
            <a:ea typeface="+mn-ea"/>
            <a:cs typeface="+mn-cs"/>
          </a:endParaRPr>
        </a:p>
      </dsp:txBody>
      <dsp:txXfrm>
        <a:off x="83417" y="2302226"/>
        <a:ext cx="824206" cy="730467"/>
      </dsp:txXfrm>
    </dsp:sp>
    <dsp:sp modelId="{1772FACE-1A3C-4D90-805E-34DC62DF98E0}">
      <dsp:nvSpPr>
        <dsp:cNvPr id="0" name=""/>
        <dsp:cNvSpPr/>
      </dsp:nvSpPr>
      <dsp:spPr>
        <a:xfrm rot="5400000">
          <a:off x="2191602" y="1858285"/>
          <a:ext cx="584373" cy="3152330"/>
        </a:xfrm>
        <a:prstGeom prst="round2SameRect">
          <a:avLst/>
        </a:prstGeom>
        <a:solidFill>
          <a:srgbClr val="4BACC6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4BACC6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t" anchorCtr="1">
          <a:noAutofit/>
        </a:bodyPr>
        <a:lstStyle/>
        <a:p>
          <a:pPr marL="0" lvl="1" indent="0" algn="l" defTabSz="4445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ko-KR" altLang="en-US" sz="1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/>
            <a:cs typeface="+mn-cs"/>
          </a:endParaRPr>
        </a:p>
        <a:p>
          <a:pPr marL="57150" lvl="1" indent="0" algn="l" defTabSz="4445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ko-KR" altLang="en-US" sz="1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/>
            <a:cs typeface="+mn-cs"/>
          </a:endParaRPr>
        </a:p>
      </dsp:txBody>
      <dsp:txXfrm rot="5400000">
        <a:off x="2191602" y="1858285"/>
        <a:ext cx="584373" cy="3152330"/>
      </dsp:txXfrm>
    </dsp:sp>
    <dsp:sp modelId="{35008DB1-72F6-49D0-9A05-06D0B1C249D9}">
      <dsp:nvSpPr>
        <dsp:cNvPr id="0" name=""/>
        <dsp:cNvSpPr/>
      </dsp:nvSpPr>
      <dsp:spPr>
        <a:xfrm>
          <a:off x="83417" y="3069216"/>
          <a:ext cx="824206" cy="730467"/>
        </a:xfrm>
        <a:prstGeom prst="roundRect">
          <a:avLst/>
        </a:prstGeom>
        <a:gradFill rotWithShape="0">
          <a:gsLst>
            <a:gs pos="0">
              <a:srgbClr val="F7964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7964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7964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kern="1200" dirty="0" smtClean="0">
              <a:solidFill>
                <a:sysClr val="window" lastClr="FFFFFF"/>
              </a:solidFill>
              <a:latin typeface="+mn-ea"/>
              <a:ea typeface="+mn-ea"/>
              <a:cs typeface="+mn-cs"/>
            </a:rPr>
            <a:t>병원</a:t>
          </a:r>
          <a:endParaRPr lang="ko-KR" altLang="en-US" sz="1000" kern="1200" dirty="0">
            <a:solidFill>
              <a:sysClr val="window" lastClr="FFFFFF"/>
            </a:solidFill>
            <a:latin typeface="+mn-ea"/>
            <a:ea typeface="+mn-ea"/>
            <a:cs typeface="+mn-cs"/>
          </a:endParaRPr>
        </a:p>
      </dsp:txBody>
      <dsp:txXfrm>
        <a:off x="83417" y="3069216"/>
        <a:ext cx="824206" cy="730467"/>
      </dsp:txXfrm>
    </dsp:sp>
    <dsp:sp modelId="{889F29AC-E952-4007-B6B9-EF7D3C6667E4}">
      <dsp:nvSpPr>
        <dsp:cNvPr id="0" name=""/>
        <dsp:cNvSpPr/>
      </dsp:nvSpPr>
      <dsp:spPr>
        <a:xfrm rot="5400000">
          <a:off x="2191602" y="2625275"/>
          <a:ext cx="584373" cy="3152330"/>
        </a:xfrm>
        <a:prstGeom prst="round2SameRect">
          <a:avLst/>
        </a:prstGeom>
        <a:solidFill>
          <a:srgbClr val="F79646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F79646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ko-KR" altLang="en-US" sz="1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/>
            <a:cs typeface="+mn-cs"/>
          </a:endParaRPr>
        </a:p>
      </dsp:txBody>
      <dsp:txXfrm rot="5400000">
        <a:off x="2191602" y="2625275"/>
        <a:ext cx="584373" cy="3152330"/>
      </dsp:txXfrm>
    </dsp:sp>
    <dsp:sp modelId="{4F8BB885-04E7-4245-B61F-C0AFC511E3D4}">
      <dsp:nvSpPr>
        <dsp:cNvPr id="0" name=""/>
        <dsp:cNvSpPr/>
      </dsp:nvSpPr>
      <dsp:spPr>
        <a:xfrm>
          <a:off x="83417" y="3836207"/>
          <a:ext cx="824206" cy="730467"/>
        </a:xfrm>
        <a:prstGeom prst="roundRect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kern="1200" dirty="0" smtClean="0">
              <a:solidFill>
                <a:sysClr val="window" lastClr="FFFFFF"/>
              </a:solidFill>
              <a:latin typeface="+mn-ea"/>
              <a:ea typeface="+mn-ea"/>
              <a:cs typeface="+mn-cs"/>
            </a:rPr>
            <a:t>기타</a:t>
          </a:r>
          <a:endParaRPr lang="ko-KR" altLang="en-US" sz="1000" kern="1200" dirty="0">
            <a:solidFill>
              <a:sysClr val="window" lastClr="FFFFFF"/>
            </a:solidFill>
            <a:latin typeface="+mn-ea"/>
            <a:ea typeface="+mn-ea"/>
            <a:cs typeface="+mn-cs"/>
          </a:endParaRPr>
        </a:p>
      </dsp:txBody>
      <dsp:txXfrm>
        <a:off x="83417" y="3836207"/>
        <a:ext cx="824206" cy="73046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439057-BC8E-4FCA-AABD-D97CFE9C26C7}">
      <dsp:nvSpPr>
        <dsp:cNvPr id="0" name=""/>
        <dsp:cNvSpPr/>
      </dsp:nvSpPr>
      <dsp:spPr>
        <a:xfrm>
          <a:off x="1944910" y="4008"/>
          <a:ext cx="3887738" cy="5321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필요성 인식</a:t>
          </a:r>
          <a:endParaRPr lang="ko-KR" altLang="en-US" sz="1600" kern="1200" dirty="0"/>
        </a:p>
      </dsp:txBody>
      <dsp:txXfrm>
        <a:off x="1944910" y="4008"/>
        <a:ext cx="3887738" cy="532161"/>
      </dsp:txXfrm>
    </dsp:sp>
    <dsp:sp modelId="{23F9C605-6CF4-41FA-A703-AD4BBB547993}">
      <dsp:nvSpPr>
        <dsp:cNvPr id="0" name=""/>
        <dsp:cNvSpPr/>
      </dsp:nvSpPr>
      <dsp:spPr>
        <a:xfrm rot="5400000">
          <a:off x="3788999" y="549474"/>
          <a:ext cx="199560" cy="2394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5400000">
        <a:off x="3788999" y="549474"/>
        <a:ext cx="199560" cy="239472"/>
      </dsp:txXfrm>
    </dsp:sp>
    <dsp:sp modelId="{D25A3D17-6653-435D-A6A6-F9CFF420D07C}">
      <dsp:nvSpPr>
        <dsp:cNvPr id="0" name=""/>
        <dsp:cNvSpPr/>
      </dsp:nvSpPr>
      <dsp:spPr>
        <a:xfrm>
          <a:off x="1944910" y="802251"/>
          <a:ext cx="3887738" cy="5321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61249"/>
                <a:satOff val="-878"/>
                <a:lumOff val="5123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61249"/>
                <a:satOff val="-878"/>
                <a:lumOff val="5123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61249"/>
                <a:satOff val="-878"/>
                <a:lumOff val="512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1600" kern="1200" dirty="0" smtClean="0"/>
            <a:t>물품 구매명세서 및 </a:t>
          </a:r>
          <a:endParaRPr lang="en-US" altLang="ko-KR" sz="1600" kern="1200" dirty="0" smtClean="0"/>
        </a:p>
        <a:p>
          <a:pPr lvl="0" algn="ctr" defTabSz="711200" latinLnBrk="1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1600" kern="1200" dirty="0" smtClean="0"/>
            <a:t>구매청구서의 작성</a:t>
          </a:r>
          <a:r>
            <a:rPr lang="ko-KR" altLang="en-US" sz="1600" kern="1200" dirty="0" smtClean="0">
              <a:sym typeface="Wingdings"/>
            </a:rPr>
            <a:t>승인</a:t>
          </a:r>
          <a:endParaRPr lang="ko-KR" altLang="en-US" sz="1600" kern="1200" dirty="0"/>
        </a:p>
      </dsp:txBody>
      <dsp:txXfrm>
        <a:off x="1944910" y="802251"/>
        <a:ext cx="3887738" cy="532161"/>
      </dsp:txXfrm>
    </dsp:sp>
    <dsp:sp modelId="{414BA3E3-22BF-4E08-89B2-7FBC092CD0AC}">
      <dsp:nvSpPr>
        <dsp:cNvPr id="0" name=""/>
        <dsp:cNvSpPr/>
      </dsp:nvSpPr>
      <dsp:spPr>
        <a:xfrm rot="5400000">
          <a:off x="3788999" y="1347716"/>
          <a:ext cx="199560" cy="2394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76575"/>
                <a:satOff val="-1064"/>
                <a:lumOff val="5738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76575"/>
                <a:satOff val="-1064"/>
                <a:lumOff val="5738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76575"/>
                <a:satOff val="-1064"/>
                <a:lumOff val="573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5400000">
        <a:off x="3788999" y="1347716"/>
        <a:ext cx="199560" cy="239472"/>
      </dsp:txXfrm>
    </dsp:sp>
    <dsp:sp modelId="{A06D66FE-D083-448C-8140-5B7E20C58285}">
      <dsp:nvSpPr>
        <dsp:cNvPr id="0" name=""/>
        <dsp:cNvSpPr/>
      </dsp:nvSpPr>
      <dsp:spPr>
        <a:xfrm>
          <a:off x="1944910" y="1600493"/>
          <a:ext cx="3887738" cy="5321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122498"/>
                <a:satOff val="-1757"/>
                <a:lumOff val="10246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122498"/>
                <a:satOff val="-1757"/>
                <a:lumOff val="10246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122498"/>
                <a:satOff val="-1757"/>
                <a:lumOff val="1024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공급업체 선정</a:t>
          </a:r>
          <a:endParaRPr lang="ko-KR" altLang="en-US" sz="1600" kern="1200" dirty="0"/>
        </a:p>
      </dsp:txBody>
      <dsp:txXfrm>
        <a:off x="1944910" y="1600493"/>
        <a:ext cx="3887738" cy="532161"/>
      </dsp:txXfrm>
    </dsp:sp>
    <dsp:sp modelId="{B0CFF58B-080B-475B-A07F-ED54503CC678}">
      <dsp:nvSpPr>
        <dsp:cNvPr id="0" name=""/>
        <dsp:cNvSpPr/>
      </dsp:nvSpPr>
      <dsp:spPr>
        <a:xfrm rot="5400000">
          <a:off x="3788999" y="2145959"/>
          <a:ext cx="199560" cy="2394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153150"/>
                <a:satOff val="-2127"/>
                <a:lumOff val="11477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153150"/>
                <a:satOff val="-2127"/>
                <a:lumOff val="11477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153150"/>
                <a:satOff val="-2127"/>
                <a:lumOff val="114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5400000">
        <a:off x="3788999" y="2145959"/>
        <a:ext cx="199560" cy="239472"/>
      </dsp:txXfrm>
    </dsp:sp>
    <dsp:sp modelId="{0425816C-41B4-43C9-88E2-093BCEC8B86C}">
      <dsp:nvSpPr>
        <dsp:cNvPr id="0" name=""/>
        <dsp:cNvSpPr/>
      </dsp:nvSpPr>
      <dsp:spPr>
        <a:xfrm>
          <a:off x="1950944" y="2398735"/>
          <a:ext cx="3875669" cy="5321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183747"/>
                <a:satOff val="-2635"/>
                <a:lumOff val="15369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183747"/>
                <a:satOff val="-2635"/>
                <a:lumOff val="15369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183747"/>
                <a:satOff val="-2635"/>
                <a:lumOff val="1536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err="1" smtClean="0"/>
            <a:t>발주량</a:t>
          </a:r>
          <a:r>
            <a:rPr lang="ko-KR" altLang="en-US" sz="1600" kern="1200" dirty="0" smtClean="0"/>
            <a:t> 결정 및 발주서 작성</a:t>
          </a:r>
          <a:endParaRPr lang="ko-KR" altLang="en-US" sz="1600" kern="1200" dirty="0"/>
        </a:p>
      </dsp:txBody>
      <dsp:txXfrm>
        <a:off x="1950944" y="2398735"/>
        <a:ext cx="3875669" cy="532161"/>
      </dsp:txXfrm>
    </dsp:sp>
    <dsp:sp modelId="{5A06381D-0904-443F-B931-60E21A144558}">
      <dsp:nvSpPr>
        <dsp:cNvPr id="0" name=""/>
        <dsp:cNvSpPr/>
      </dsp:nvSpPr>
      <dsp:spPr>
        <a:xfrm rot="5400000">
          <a:off x="3788999" y="2944201"/>
          <a:ext cx="199560" cy="2394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229725"/>
                <a:satOff val="-3191"/>
                <a:lumOff val="17215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229725"/>
                <a:satOff val="-3191"/>
                <a:lumOff val="17215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229725"/>
                <a:satOff val="-3191"/>
                <a:lumOff val="172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5400000">
        <a:off x="3788999" y="2944201"/>
        <a:ext cx="199560" cy="239472"/>
      </dsp:txXfrm>
    </dsp:sp>
    <dsp:sp modelId="{2AC6F9A0-45F5-4E78-9BF0-F05BBF5C60E4}">
      <dsp:nvSpPr>
        <dsp:cNvPr id="0" name=""/>
        <dsp:cNvSpPr/>
      </dsp:nvSpPr>
      <dsp:spPr>
        <a:xfrm>
          <a:off x="1944910" y="3196978"/>
          <a:ext cx="3887738" cy="5321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244997"/>
                <a:satOff val="-3514"/>
                <a:lumOff val="20492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244997"/>
                <a:satOff val="-3514"/>
                <a:lumOff val="20492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244997"/>
                <a:satOff val="-3514"/>
                <a:lumOff val="2049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물품의 배달 및 검수</a:t>
          </a:r>
          <a:endParaRPr lang="ko-KR" altLang="en-US" sz="1600" kern="1200" dirty="0"/>
        </a:p>
      </dsp:txBody>
      <dsp:txXfrm>
        <a:off x="1944910" y="3196978"/>
        <a:ext cx="3887738" cy="532161"/>
      </dsp:txXfrm>
    </dsp:sp>
    <dsp:sp modelId="{400CFC5B-82EC-469D-9DDA-62CB1C8EE74A}">
      <dsp:nvSpPr>
        <dsp:cNvPr id="0" name=""/>
        <dsp:cNvSpPr/>
      </dsp:nvSpPr>
      <dsp:spPr>
        <a:xfrm rot="5400000">
          <a:off x="3788999" y="3742444"/>
          <a:ext cx="199560" cy="2394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306300"/>
                <a:satOff val="-4255"/>
                <a:lumOff val="22954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306300"/>
                <a:satOff val="-4255"/>
                <a:lumOff val="22954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306300"/>
                <a:satOff val="-4255"/>
                <a:lumOff val="2295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5400000">
        <a:off x="3788999" y="3742444"/>
        <a:ext cx="199560" cy="239472"/>
      </dsp:txXfrm>
    </dsp:sp>
    <dsp:sp modelId="{19DC6387-A730-44B9-B627-939AE082DC2E}">
      <dsp:nvSpPr>
        <dsp:cNvPr id="0" name=""/>
        <dsp:cNvSpPr/>
      </dsp:nvSpPr>
      <dsp:spPr>
        <a:xfrm>
          <a:off x="1944910" y="3995220"/>
          <a:ext cx="3887738" cy="5321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306246"/>
                <a:satOff val="-4392"/>
                <a:lumOff val="25615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306246"/>
                <a:satOff val="-4392"/>
                <a:lumOff val="25615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306246"/>
                <a:satOff val="-4392"/>
                <a:lumOff val="256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구매 기록의 보관 및 대금 지불</a:t>
          </a:r>
          <a:endParaRPr lang="ko-KR" altLang="en-US" sz="1600" kern="1200" dirty="0"/>
        </a:p>
      </dsp:txBody>
      <dsp:txXfrm>
        <a:off x="1944910" y="3995220"/>
        <a:ext cx="3887738" cy="532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51CF7-90F4-451C-B2D2-746A400D399E}" type="datetimeFigureOut">
              <a:rPr lang="ko-KR" altLang="en-US" smtClean="0"/>
              <a:pPr/>
              <a:t>2014-03-25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5F2F6-3C34-4D85-ADC4-2E5B175F313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014211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368514" y="4319711"/>
            <a:ext cx="6120679" cy="4428753"/>
          </a:xfrm>
          <a:prstGeom prst="roundRect">
            <a:avLst>
              <a:gd name="adj" fmla="val 924"/>
            </a:avLst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lIns="180000" tIns="468000" rIns="180000" bIns="46800"/>
          <a:lstStyle/>
          <a:p>
            <a:pPr marL="144463" indent="-144463" fontAlgn="ctr" latinLnBrk="0">
              <a:lnSpc>
                <a:spcPct val="120000"/>
              </a:lnSpc>
              <a:spcBef>
                <a:spcPct val="20000"/>
              </a:spcBef>
              <a:buClr>
                <a:srgbClr val="003366"/>
              </a:buClr>
              <a:buFontTx/>
              <a:buChar char="•"/>
              <a:defRPr/>
            </a:pP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50522" y="61156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1943100" y="8820471"/>
            <a:ext cx="2971800" cy="3219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45F62D5E-2CCB-4DA5-9BB1-E074C6D12FB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9" name="Picture 33" descr="MCj0299549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43" y="4201758"/>
            <a:ext cx="474663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814554" y="4402723"/>
            <a:ext cx="7200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ndara" pitchFamily="34" charset="0"/>
                <a:ea typeface="산돌 도로표지판M" pitchFamily="18" charset="-127"/>
                <a:cs typeface="+mn-cs"/>
              </a:rPr>
              <a:t> </a:t>
            </a:r>
            <a:r>
              <a:rPr kumimoji="1" lang="en-US" altLang="ko-KR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ndara" pitchFamily="34" charset="0"/>
                <a:ea typeface="산돌 도로표지판M" pitchFamily="18" charset="-127"/>
                <a:cs typeface="+mn-cs"/>
              </a:rPr>
              <a:t>Guide</a:t>
            </a:r>
            <a:endParaRPr lang="ko-KR" altLang="en-US" sz="2400" dirty="0">
              <a:solidFill>
                <a:schemeClr val="bg1">
                  <a:lumMod val="50000"/>
                </a:schemeClr>
              </a:solidFill>
              <a:effectLst/>
              <a:latin typeface="Candara" pitchFamily="34" charset="0"/>
            </a:endParaRPr>
          </a:p>
        </p:txBody>
      </p:sp>
      <p:sp>
        <p:nvSpPr>
          <p:cNvPr id="14" name="Line 24"/>
          <p:cNvSpPr>
            <a:spLocks noChangeShapeType="1"/>
          </p:cNvSpPr>
          <p:nvPr/>
        </p:nvSpPr>
        <p:spPr bwMode="auto">
          <a:xfrm>
            <a:off x="165476" y="429746"/>
            <a:ext cx="6557963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aphicFrame>
        <p:nvGraphicFramePr>
          <p:cNvPr id="13" name="Group 4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74313146"/>
              </p:ext>
            </p:extLst>
          </p:nvPr>
        </p:nvGraphicFramePr>
        <p:xfrm>
          <a:off x="5222875" y="625194"/>
          <a:ext cx="1266318" cy="3442749"/>
        </p:xfrm>
        <a:graphic>
          <a:graphicData uri="http://schemas.openxmlformats.org/drawingml/2006/table">
            <a:tbl>
              <a:tblPr/>
              <a:tblGrid>
                <a:gridCol w="1266318"/>
              </a:tblGrid>
              <a:tr h="275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핵심내용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650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소요시간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044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운영방식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818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8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준비물</a:t>
                      </a:r>
                      <a:endParaRPr kumimoji="1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818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Rectangle 25"/>
          <p:cNvSpPr txBox="1">
            <a:spLocks noChangeArrowheads="1"/>
          </p:cNvSpPr>
          <p:nvPr/>
        </p:nvSpPr>
        <p:spPr bwMode="auto">
          <a:xfrm>
            <a:off x="163835" y="125661"/>
            <a:ext cx="2905125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100" b="0" i="1" kern="12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1" u="none" strike="noStrike" kern="1200" cap="none" spc="50" normalizeH="0" baseline="0" noProof="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서울남산체 B" pitchFamily="18" charset="-127"/>
                <a:ea typeface="서울남산체 B" pitchFamily="18" charset="-127"/>
                <a:cs typeface="+mn-cs"/>
              </a:rPr>
              <a:t>사회적경제전문가</a:t>
            </a:r>
            <a:r>
              <a:rPr kumimoji="0" lang="ko-KR" altLang="en-US" sz="1100" b="0" i="1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서울남산체 B" pitchFamily="18" charset="-127"/>
                <a:ea typeface="서울남산체 B" pitchFamily="18" charset="-127"/>
                <a:cs typeface="+mn-cs"/>
              </a:rPr>
              <a:t> 교육과정</a:t>
            </a:r>
            <a:endParaRPr kumimoji="0" lang="ko-KR" altLang="en-US" sz="1100" b="0" i="1" u="none" strike="noStrike" kern="1200" cap="none" spc="50" normalizeH="0" baseline="0" noProof="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LnTx/>
              <a:uFillTx/>
              <a:latin typeface="서울남산체 B" pitchFamily="18" charset="-127"/>
              <a:ea typeface="서울남산체 B" pitchFamily="18" charset="-127"/>
              <a:cs typeface="+mn-cs"/>
            </a:endParaRPr>
          </a:p>
        </p:txBody>
      </p:sp>
      <p:sp>
        <p:nvSpPr>
          <p:cNvPr id="18" name="Rectangle 25"/>
          <p:cNvSpPr txBox="1">
            <a:spLocks noChangeArrowheads="1"/>
          </p:cNvSpPr>
          <p:nvPr/>
        </p:nvSpPr>
        <p:spPr bwMode="auto">
          <a:xfrm>
            <a:off x="3803506" y="125661"/>
            <a:ext cx="2905125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100" b="0" i="1" kern="12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B4A42"/>
                </a:solidFill>
                <a:effectLst/>
                <a:uLnTx/>
                <a:uFillTx/>
                <a:latin typeface="서울남산체 B" pitchFamily="18" charset="-127"/>
                <a:ea typeface="서울남산체 B" pitchFamily="18" charset="-127"/>
                <a:cs typeface="+mn-cs"/>
              </a:rPr>
              <a:t>사회적기업</a:t>
            </a:r>
            <a:r>
              <a:rPr kumimoji="0" lang="ko-KR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4A42"/>
                </a:solidFill>
                <a:effectLst/>
                <a:uLnTx/>
                <a:uFillTx/>
                <a:latin typeface="서울남산체 B" pitchFamily="18" charset="-127"/>
                <a:ea typeface="서울남산체 B" pitchFamily="18" charset="-127"/>
                <a:cs typeface="+mn-cs"/>
              </a:rPr>
              <a:t> 컨설턴트 교육과정</a:t>
            </a:r>
          </a:p>
        </p:txBody>
      </p:sp>
    </p:spTree>
    <p:extLst>
      <p:ext uri="{BB962C8B-B14F-4D97-AF65-F5344CB8AC3E}">
        <p14:creationId xmlns="" xmlns:p14="http://schemas.microsoft.com/office/powerpoint/2010/main" val="3933064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100" kern="1200">
        <a:solidFill>
          <a:schemeClr val="tx1"/>
        </a:solidFill>
        <a:latin typeface="나눔고딕" pitchFamily="50" charset="-127"/>
        <a:ea typeface="나눔고딕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_rels/notesSlide1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1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4.xml"/><Relationship Id="rId1" Type="http://schemas.openxmlformats.org/officeDocument/2006/relationships/notesMaster" Target="../notesMasters/notesMaster1.xml"/></Relationships>
</file>

<file path=ppt/notesSlides/_rels/notesSlide1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5.xml"/><Relationship Id="rId1" Type="http://schemas.openxmlformats.org/officeDocument/2006/relationships/notesMaster" Target="../notesMasters/notesMaster1.xml"/></Relationships>
</file>

<file path=ppt/notesSlides/_rels/notesSlide1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6.xml"/><Relationship Id="rId1" Type="http://schemas.openxmlformats.org/officeDocument/2006/relationships/notesMaster" Target="../notesMasters/notesMaster1.xml"/></Relationships>
</file>

<file path=ppt/notesSlides/_rels/notesSlide1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1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1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0.xml"/><Relationship Id="rId1" Type="http://schemas.openxmlformats.org/officeDocument/2006/relationships/notesMaster" Target="../notesMasters/notesMaster1.xml"/></Relationships>
</file>

<file path=ppt/notesSlides/_rels/notesSlide1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_rels/notesSlide1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2.xml"/><Relationship Id="rId1" Type="http://schemas.openxmlformats.org/officeDocument/2006/relationships/notesMaster" Target="../notesMasters/notesMaster1.xml"/></Relationships>
</file>

<file path=ppt/notesSlides/_rels/notesSlide1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3.xml"/><Relationship Id="rId1" Type="http://schemas.openxmlformats.org/officeDocument/2006/relationships/notesMaster" Target="../notesMasters/notesMaster1.xml"/></Relationships>
</file>

<file path=ppt/notesSlides/_rels/notesSlide1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1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5.xml"/><Relationship Id="rId1" Type="http://schemas.openxmlformats.org/officeDocument/2006/relationships/notesMaster" Target="../notesMasters/notesMaster1.xml"/></Relationships>
</file>

<file path=ppt/notesSlides/_rels/notesSlide1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6.xml"/><Relationship Id="rId1" Type="http://schemas.openxmlformats.org/officeDocument/2006/relationships/notesMaster" Target="../notesMasters/notesMaster1.xml"/></Relationships>
</file>

<file path=ppt/notesSlides/_rels/notesSlide1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7.xml"/><Relationship Id="rId1" Type="http://schemas.openxmlformats.org/officeDocument/2006/relationships/notesMaster" Target="../notesMasters/notesMaster1.xml"/></Relationships>
</file>

<file path=ppt/notesSlides/_rels/notesSlide1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8.xml"/><Relationship Id="rId1" Type="http://schemas.openxmlformats.org/officeDocument/2006/relationships/notesMaster" Target="../notesMasters/notesMaster1.xml"/></Relationships>
</file>

<file path=ppt/notesSlides/_rels/notesSlide1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0.xml"/><Relationship Id="rId1" Type="http://schemas.openxmlformats.org/officeDocument/2006/relationships/notesMaster" Target="../notesMasters/notesMaster1.xml"/></Relationships>
</file>

<file path=ppt/notesSlides/_rels/notesSlide1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1.xml"/><Relationship Id="rId1" Type="http://schemas.openxmlformats.org/officeDocument/2006/relationships/notesMaster" Target="../notesMasters/notesMaster1.xml"/></Relationships>
</file>

<file path=ppt/notesSlides/_rels/notesSlide1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2.xml"/><Relationship Id="rId1" Type="http://schemas.openxmlformats.org/officeDocument/2006/relationships/notesMaster" Target="../notesMasters/notesMaster1.xml"/></Relationships>
</file>

<file path=ppt/notesSlides/_rels/notesSlide1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3.xml"/><Relationship Id="rId1" Type="http://schemas.openxmlformats.org/officeDocument/2006/relationships/notesMaster" Target="../notesMasters/notesMaster1.xml"/></Relationships>
</file>

<file path=ppt/notesSlides/_rels/notesSlide1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4.xml"/><Relationship Id="rId1" Type="http://schemas.openxmlformats.org/officeDocument/2006/relationships/notesMaster" Target="../notesMasters/notesMaster1.xml"/></Relationships>
</file>

<file path=ppt/notesSlides/_rels/notesSlide1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5.xml"/><Relationship Id="rId1" Type="http://schemas.openxmlformats.org/officeDocument/2006/relationships/notesMaster" Target="../notesMasters/notesMaster1.xml"/></Relationships>
</file>

<file path=ppt/notesSlides/_rels/notesSlide1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6.xml"/><Relationship Id="rId1" Type="http://schemas.openxmlformats.org/officeDocument/2006/relationships/notesMaster" Target="../notesMasters/notesMaster1.xml"/></Relationships>
</file>

<file path=ppt/notesSlides/_rels/notesSlide1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7.xml"/><Relationship Id="rId1" Type="http://schemas.openxmlformats.org/officeDocument/2006/relationships/notesMaster" Target="../notesMasters/notesMaster1.xml"/></Relationships>
</file>

<file path=ppt/notesSlides/_rels/notesSlide1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8.xml"/><Relationship Id="rId1" Type="http://schemas.openxmlformats.org/officeDocument/2006/relationships/notesMaster" Target="../notesMasters/notesMaster1.xml"/></Relationships>
</file>

<file path=ppt/notesSlides/_rels/notesSlide1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0.xml"/><Relationship Id="rId1" Type="http://schemas.openxmlformats.org/officeDocument/2006/relationships/notesMaster" Target="../notesMasters/notesMaster1.xml"/></Relationships>
</file>

<file path=ppt/notesSlides/_rels/notesSlide1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1.xml"/><Relationship Id="rId1" Type="http://schemas.openxmlformats.org/officeDocument/2006/relationships/notesMaster" Target="../notesMasters/notesMaster1.xml"/></Relationships>
</file>

<file path=ppt/notesSlides/_rels/notesSlide1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2.xml"/><Relationship Id="rId1" Type="http://schemas.openxmlformats.org/officeDocument/2006/relationships/notesMaster" Target="../notesMasters/notesMaster1.xml"/></Relationships>
</file>

<file path=ppt/notesSlides/_rels/notesSlide1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3.xml"/><Relationship Id="rId1" Type="http://schemas.openxmlformats.org/officeDocument/2006/relationships/notesMaster" Target="../notesMasters/notesMaster1.xml"/></Relationships>
</file>

<file path=ppt/notesSlides/_rels/notesSlide1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4.xml"/><Relationship Id="rId1" Type="http://schemas.openxmlformats.org/officeDocument/2006/relationships/notesMaster" Target="../notesMasters/notesMaster1.xml"/></Relationships>
</file>

<file path=ppt/notesSlides/_rels/notesSlide1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5.xml"/><Relationship Id="rId1" Type="http://schemas.openxmlformats.org/officeDocument/2006/relationships/notesMaster" Target="../notesMasters/notesMaster1.xml"/></Relationships>
</file>

<file path=ppt/notesSlides/_rels/notesSlide1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6.xml"/><Relationship Id="rId1" Type="http://schemas.openxmlformats.org/officeDocument/2006/relationships/notesMaster" Target="../notesMasters/notesMaster1.xml"/></Relationships>
</file>

<file path=ppt/notesSlides/_rels/notesSlide1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7.xml"/><Relationship Id="rId1" Type="http://schemas.openxmlformats.org/officeDocument/2006/relationships/notesMaster" Target="../notesMasters/notesMaster1.xml"/></Relationships>
</file>

<file path=ppt/notesSlides/_rels/notesSlide1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8.xml"/><Relationship Id="rId1" Type="http://schemas.openxmlformats.org/officeDocument/2006/relationships/notesMaster" Target="../notesMasters/notesMaster1.xml"/></Relationships>
</file>

<file path=ppt/notesSlides/_rels/notesSlide1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0.xml"/><Relationship Id="rId1" Type="http://schemas.openxmlformats.org/officeDocument/2006/relationships/notesMaster" Target="../notesMasters/notesMaster1.xml"/></Relationships>
</file>

<file path=ppt/notesSlides/_rels/notesSlide1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1.xml"/><Relationship Id="rId1" Type="http://schemas.openxmlformats.org/officeDocument/2006/relationships/notesMaster" Target="../notesMasters/notesMaster1.xml"/></Relationships>
</file>

<file path=ppt/notesSlides/_rels/notesSlide1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2.xml"/><Relationship Id="rId1" Type="http://schemas.openxmlformats.org/officeDocument/2006/relationships/notesMaster" Target="../notesMasters/notesMaster1.xml"/></Relationships>
</file>

<file path=ppt/notesSlides/_rels/notesSlide1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3.xml"/><Relationship Id="rId1" Type="http://schemas.openxmlformats.org/officeDocument/2006/relationships/notesMaster" Target="../notesMasters/notesMaster1.xml"/></Relationships>
</file>

<file path=ppt/notesSlides/_rels/notesSlide1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4.xml"/><Relationship Id="rId1" Type="http://schemas.openxmlformats.org/officeDocument/2006/relationships/notesMaster" Target="../notesMasters/notesMaster1.xml"/></Relationships>
</file>

<file path=ppt/notesSlides/_rels/notesSlide1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5.xml"/><Relationship Id="rId1" Type="http://schemas.openxmlformats.org/officeDocument/2006/relationships/notesMaster" Target="../notesMasters/notesMaster1.xml"/></Relationships>
</file>

<file path=ppt/notesSlides/_rels/notesSlide1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6.xml"/><Relationship Id="rId1" Type="http://schemas.openxmlformats.org/officeDocument/2006/relationships/notesMaster" Target="../notesMasters/notesMaster1.xml"/></Relationships>
</file>

<file path=ppt/notesSlides/_rels/notesSlide1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7.xml"/><Relationship Id="rId1" Type="http://schemas.openxmlformats.org/officeDocument/2006/relationships/notesMaster" Target="../notesMasters/notesMaster1.xml"/></Relationships>
</file>

<file path=ppt/notesSlides/_rels/notesSlide1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8.xml"/><Relationship Id="rId1" Type="http://schemas.openxmlformats.org/officeDocument/2006/relationships/notesMaster" Target="../notesMasters/notesMaster1.xml"/></Relationships>
</file>

<file path=ppt/notesSlides/_rels/notesSlide1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0.xml"/><Relationship Id="rId1" Type="http://schemas.openxmlformats.org/officeDocument/2006/relationships/notesMaster" Target="../notesMasters/notesMaster1.xml"/></Relationships>
</file>

<file path=ppt/notesSlides/_rels/notesSlide2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1.xml"/><Relationship Id="rId1" Type="http://schemas.openxmlformats.org/officeDocument/2006/relationships/notesMaster" Target="../notesMasters/notesMaster1.xml"/></Relationships>
</file>

<file path=ppt/notesSlides/_rels/notesSlide2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2.xml"/><Relationship Id="rId1" Type="http://schemas.openxmlformats.org/officeDocument/2006/relationships/notesMaster" Target="../notesMasters/notesMaster1.xml"/></Relationships>
</file>

<file path=ppt/notesSlides/_rels/notesSlide2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3.xml"/><Relationship Id="rId1" Type="http://schemas.openxmlformats.org/officeDocument/2006/relationships/notesMaster" Target="../notesMasters/notesMaster1.xml"/></Relationships>
</file>

<file path=ppt/notesSlides/_rels/notesSlide2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4.xml"/><Relationship Id="rId1" Type="http://schemas.openxmlformats.org/officeDocument/2006/relationships/notesMaster" Target="../notesMasters/notesMaster1.xml"/></Relationships>
</file>

<file path=ppt/notesSlides/_rels/notesSlide2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5.xml"/><Relationship Id="rId1" Type="http://schemas.openxmlformats.org/officeDocument/2006/relationships/notesMaster" Target="../notesMasters/notesMaster1.xml"/></Relationships>
</file>

<file path=ppt/notesSlides/_rels/notesSlide2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6.xml"/><Relationship Id="rId1" Type="http://schemas.openxmlformats.org/officeDocument/2006/relationships/notesMaster" Target="../notesMasters/notesMaster1.xml"/></Relationships>
</file>

<file path=ppt/notesSlides/_rels/notesSlide2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7.xml"/><Relationship Id="rId1" Type="http://schemas.openxmlformats.org/officeDocument/2006/relationships/notesMaster" Target="../notesMasters/notesMaster1.xml"/></Relationships>
</file>

<file path=ppt/notesSlides/_rels/notesSlide2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8.xml"/><Relationship Id="rId1" Type="http://schemas.openxmlformats.org/officeDocument/2006/relationships/notesMaster" Target="../notesMasters/notesMaster1.xml"/></Relationships>
</file>

<file path=ppt/notesSlides/_rels/notesSlide2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799" y="4932363"/>
            <a:ext cx="5521056" cy="3525836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888137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모듈 소개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&amp;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아이스브레이킹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강사의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컨설팅 사례 중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의미있었던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사건 중심으로 간단히 얘기하며 오늘의 학습 내용과 연결시켜 강의한다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10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475811" y="971600"/>
            <a:ext cx="7873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모듈 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5524574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제너럴 바이오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시장 성장성과 시장 점유율에 근거해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제너럴바이오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제품을 도식화 했습니다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다른 단계로 전환할 때 필요한 구체적인 전략에 대해 고민해 봅시다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100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992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제너럴바이오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사업부전략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9375221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제너럴 바이오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제너럴바이오가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생산하는 제품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가운데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차별화 전략과 비용우위 전략에 적용할 수 있는 제품들을 명시해 봅시다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101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1043608"/>
            <a:ext cx="1178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본원적 경쟁전략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102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380314" y="982633"/>
            <a:ext cx="10583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토론해봅시다 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6299387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시나리오 경영을 위한 조직진단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토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론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중에선 기존 사업으론 아무리 노력해봐야 손익분기점 달성이 어려운 곳들이 꽤 많습니다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이들이 취할 수 있는 전략은 무엇일까요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?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가사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간병 업체를 예로 토론해 봅시다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103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53625" y="982633"/>
            <a:ext cx="5116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 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27303" y="2699792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손익분기점 실습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1</a:t>
            </a:r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각 자리를 돌면서 손익분기점 기법을 바탕으로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손익분기점 계산을 직접 수행해볼 수 있도록 지원한다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104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계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산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시나리오 경영을 위한 조직진단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손익분기점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계산을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마쳤다면 학습자들이 계산한 내용을 확인하고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강사는 계산 방법 및 계산 결과에 대해 설명한다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105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8778" y="982633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실습내용에 대한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해설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106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손익분기점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실습 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손익분기점 실습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사람 숫자가 아니라 가격 등 기타 독립변수를 활용해 손익분기점에 도달 할 수 있는 다양한 시나리오를 도출할 수 있도록 자문한다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시나리오 경영을 위한 조직진단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실습내용에 대해 설명한다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107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92205" y="982633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실습내용에 대한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해설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Q&amp;A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질의응답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&amp;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오늘 배운 내용 중에 이해가 잘 안 갔던 내용이나 궁금한 점 있다면 질문을 받고 질의응답을 하도록 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혹시라도 돌아가서라도 질문 내용이 있다면 강사의 이메일 주소로 보낼 수 있도록 합니다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모든 참석자들에게 오늘 배웠던 내용 중에 가장 기억에 남고 도움이 되었던 내용을 포스트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잇에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작성해서 제출하고 가도록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108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41983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Q&amp;A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6554" y="2699792"/>
            <a:ext cx="1217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질의응답 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&amp;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작성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44562" y="3707904"/>
            <a:ext cx="780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포스트 </a:t>
            </a:r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잇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6490670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수업 마무리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오늘 배운 내용에 대해 간단히 마무리 하고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다음 시간에 대해 안내하도록 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109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45224" y="982633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수업 마무리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28937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학습목표 및 학습내용 소개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오늘의 학습목표는 다음과 같습니다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학습목표를 간단하게 소개한다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.)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그에 따라 오늘 학습내용은 다음과 같습니다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학습내용을 소개한다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.)</a:t>
            </a:r>
          </a:p>
          <a:p>
            <a:endParaRPr lang="en-US" altLang="ko-KR" dirty="0" smtClean="0"/>
          </a:p>
          <a:p>
            <a:pPr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Tip.</a:t>
            </a:r>
          </a:p>
          <a:p>
            <a:pPr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학습목표를 하나하나 다 읽지 말고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요약하여 설명할 수 있도록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11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61248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84442" y="971600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학습목표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및 학습내용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8898237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모듈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4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소개 및 간단한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아이스브레이킹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r>
              <a:rPr lang="ko-KR" altLang="en-US" dirty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교육목적에 대한 안내와 본 교육과정의 두 가지 축이 되는 방법론인 조사방법론과 </a:t>
            </a:r>
            <a:r>
              <a:rPr lang="ko-KR" altLang="en-US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소비자행동론</a:t>
            </a:r>
            <a:r>
              <a:rPr lang="ko-KR" altLang="en-US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도입 </a:t>
            </a:r>
            <a:r>
              <a:rPr lang="ko-KR" altLang="en-US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설명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강사의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컨설팅 사례 중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의미있었던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사건 중심으로 간단히 얘기하며 오늘의 학습 내용과 연결시켜 강의한다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pPr lvl="0">
              <a:defRPr/>
            </a:pPr>
            <a:endParaRPr lang="en-US" altLang="ko-KR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endParaRPr kumimoji="0" lang="en-US" altLang="ko-K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r>
              <a:rPr lang="ko-KR" altLang="en-US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pPr lvl="0">
              <a:defRPr/>
            </a:pPr>
            <a:endParaRPr lang="en-US" altLang="ko-KR" dirty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r>
              <a:rPr lang="ko-KR" altLang="en-US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조사방법론은 </a:t>
            </a: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전략 수립을 위한 솔루션 도출의 시작점입니다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특히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선행 연구나 조사가 미흡해 마케팅 전략 수립 시 자료가 충분하지 않을 경우 필수적으로 선행되어야 소비자 </a:t>
            </a:r>
            <a:r>
              <a:rPr kumimoji="0" lang="ko-KR" alt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행동론은</a:t>
            </a: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 마케팅에서 가장 중요한 소비자들의 구매 결정 프로세스를 익히는 것입니다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보다 효과적이면서도 효율적인 마케팅 수행을 위해 필수적인 과정입니다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110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1144" y="982633"/>
            <a:ext cx="1181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모듈 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4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아이스 </a:t>
            </a:r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브레이킹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9887265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학습목표 및 학습내용 소개 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학습목표와 학습내용에 대해 읽으면서 소개하도록 한다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111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736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학습목표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학습내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용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784467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112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Assess 1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5163259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개념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정의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마케팅에서 중요하게 여기는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‘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유통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’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의 개념과 마케팅과 경영 전략이 만나 도출된 마케팅 전략의 개념 등을 폭 넓게 설명하도록 함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113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1248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마케팅 개념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7186994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개념 정의</a:t>
            </a:r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마케팅에서 중요하게 여기는 </a:t>
            </a:r>
            <a:r>
              <a:rPr lang="en-US" altLang="ko-KR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‘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유통</a:t>
            </a:r>
            <a:r>
              <a:rPr lang="en-US" altLang="ko-KR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’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의 개념과 마케팅과 경영 전략이 만나 도출된 마케팅 전략의 개념 등을 폭 넓게 설명하도록 함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114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마케팅 개념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0745144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마케팅의 기원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다양한 분야의 마케팅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기원에 대해서 설명하도록 함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/>
            <a:r>
              <a:rPr lang="ko-KR" altLang="en-US" dirty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역사를 통해 마케팅은 시장 경제를 강조하는 미국의 학문임을 설명하고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그로 인해 파생된 다양한 마케팅 기법을 언급</a:t>
            </a:r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115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마케팅 기원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35903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경영사 전반에서 마케팅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발전사를 조명</a:t>
            </a:r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수요가 생산을 앞섰던 즉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개념이 필요 없었던 시대부터 고객이 원하는 제품을 만들어내던 마케팅의 시대를 넘어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고객들도 채 생각지 못했던 새로운 제품과 서비스를 통해 시장을 발굴하고 제안하는 최근까지 마케팅 발전사 전반을 조명하여 설명하도록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116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1050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마케팅 발전사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7210341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117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Assess 2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6450488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시장 조사 프로세스 설명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시장 조사란 과거와 현재상황을 조사하고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분석을 통해 미래를 예측함으로써 시장전략 수립의 지침을 제공하고자 하는 미래 지향적인 활동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의사결정을 위해 실행 가능한 정보제공을 목적으로 다양한 자료를 체계적으로 획득하고 분석하는 객관적이고 공식적인 과정임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/>
            <a:r>
              <a:rPr lang="ko-KR" altLang="en-US" dirty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기업의 활동을 시장환경에 적응시켜 기업이 추구하는 목적을 달성하기 위한 수단인 전략이나 정책을 세우는데 필요한 정보를 입수하기 위해 각종 자료를 수집하고 분석하는 일련의 과정으로 정의하도록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118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1054641"/>
            <a:ext cx="1063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조사 프로세스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9686319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연구 문제의 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연구 문제를 명확히 하고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이를 해결하기 위한 가설 설정과 계획서 작성 방법을 설명한다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119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9513" y="982633"/>
            <a:ext cx="1011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조사프로세스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문제의 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0259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12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32098" y="982633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Assess 1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292399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연구 조사 설계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연구 문제를 해결하기 위해 적절한 방식의 조사 방법론을 계획하고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설계한다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120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9513" y="982633"/>
            <a:ext cx="1011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조사프로세스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조사설계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5277654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자료 수집 방법 결정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이미 수집되어 있는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2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차 자료를 수집해 조사 목적을 달성할 것인지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기존 자료 부족으로 새로운 자료를 직접 수집해 조사 목적을 달성할 것인지 선택 필요가 있음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121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8831" y="982633"/>
            <a:ext cx="1313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조사프로세스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자료수집방법 결정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352777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표본 설계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모집단의 크기에 따라 표본을 정하게 되는데 이 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가장 중요한 것은 유의한 결과를 얻는 것이다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따라서 모집단을 대표할 수 있는 표본을 정하기 어려울 경우엔 전수조사를 진행해야 할 수 있음을 설명하도록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122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9513" y="982633"/>
            <a:ext cx="1011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조사프로세스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표본 설계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3597803"/>
      </p:ext>
    </p:extLst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결과 분석과 활용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설문 또는 인터뷰 결과를 연구 문제를 해결하기 위해 편집과 기호 등의 정보로 해석하는 단계임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6539" y="982633"/>
            <a:ext cx="119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조사프로세스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결과분석과 활용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1181363"/>
      </p:ext>
    </p:extLst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조사 방법론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조사방법론의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3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가지 유형에 대해서 설명하도록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/>
            <a:r>
              <a:rPr lang="ko-KR" altLang="en-US" dirty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조사방법은 자료의 형태와 특성에 따라 사전 조사의 의미를 담고 있는 탐색조사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특정 집단의 특성을 묘사하는 기술조사 그리고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인과 관계 등을 조사하는 인과조사로 구분할 수 있음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124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방법론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0672525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자료 수집 방법론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4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가지 자료수집 방법에 대해서 간단하게 설명하고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자연과학에서 주로 활용하는 관찰법과 사회과학에서 활용하는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면접법으로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구분하여 접근하도록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125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73216" y="1043608"/>
            <a:ext cx="1050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자료수집 방법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6454546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자료의 종류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자료의 종류는 그 목적과 의도에 따라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1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차 자료와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2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차 자료로 구분할 수 있음을 표의 내용을 활용하여 설명하도록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126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918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자료의 종류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7910251"/>
      </p:ext>
    </p:extLst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1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차 자료 수집 방법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1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차 자료 수집 방법의 종류와 각 세부 방법에 대해서 간단하게 설명하도록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1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차 자료 수집 방법은 관찰법과 설문조사가 대표적인 예이며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설문조사의 경우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대인면접법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전화면접법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등이 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127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982633"/>
            <a:ext cx="1265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자료의 종류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차 자료수집방법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8068029"/>
      </p:ext>
    </p:extLst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128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Assess 3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3093575"/>
      </p:ext>
    </p:extLst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소비자 행동모델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소비자 행동의 구매의사 결정과정과 정보처리 가정에 영향을 미치는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4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가지 요인에 대해서 설명하도록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129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971600"/>
            <a:ext cx="11961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소비자 행동모델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0635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경영전략의 개념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경영전략의 개념에 대해 설명한다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09715" y="941983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경영전략의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개념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7186994"/>
      </p:ext>
    </p:extLst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고관여도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구매결정 프로세스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제품이나 서비스에 대한 소비자의 관여도가 클 경우 제품이나 서비스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구매에 대한 문제 인식이 최종 구매와 행동에 직접적인 영향을 끼침을 강조하여 설명하도록 함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130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774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구매결정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프로세스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4387752"/>
      </p:ext>
    </p:extLst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저관여도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구매결정 프로세스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제품이나 서비스에 대한 소비자의 관여도가 적을 경우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‘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대안 평가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’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과정이 생략되고 정보 탐색 후 바로 구매와 구매 후 행동으로 연결되는 경우가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많다는 점에 차이를 두어 설명하도록 함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131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736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구매결정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프로세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스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9063080"/>
      </p:ext>
    </p:extLst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소비자 정보 처리 과정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소비자의 정보 처리 과정에서 가장 중요한 것은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‘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기억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’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단계다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신규 구매와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재구매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시 광고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구전효과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직접적인 경험 등이 기억되며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결국 이것이 최종 구매 의사결정에 영향을 끼치기 때문이다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132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971600"/>
            <a:ext cx="1175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소비자 정보처리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과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정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8371215"/>
      </p:ext>
    </p:extLst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구매결정 요인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소비자 구매 결정에 영향을 끼치는 요인은 매우 다양한데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관여도가 얼마나 큰 제품인지 적은 제품인지에 따라 마케팅 방법론은 달라져야 함을 설명하도록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133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구매결정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요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인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3313652"/>
      </p:ext>
    </p:extLst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소비자 구매행동 유형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처음에 빈 칸이었다가 진행버튼 클릭하면 빈 칸에 내용 나타남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</a:t>
            </a: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제품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관여도와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구매 횟수를 종합적으로 따져보면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소비자는 제품에 대한 관여도가 높을 경우 신규 구매 시 복잡한 의사결정 단계를 거치지만 한 번 결정되고 나면 높은 상표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충성도를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갖게 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134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82633"/>
            <a:ext cx="124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소비자 구매행동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유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형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3313652"/>
      </p:ext>
    </p:extLst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135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사례연구 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5013536"/>
      </p:ext>
    </p:extLst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설문지 작성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설문조사의 효과가 극대화 될 수 있도록 설문지 설계 요소와 방법을 알려준다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136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906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설문지 작성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2677437"/>
      </p:ext>
    </p:extLst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137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10583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토론해봅시다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9801867"/>
      </p:ext>
    </p:extLst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윤리적 소비 구매결정 프로세스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토론 및 발표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윤리적 소비 구매결정 프로세스에서는 어떤 점을 특히 고려해야 하는지 토론할 수 있도록 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토론 후 토론 내용을 각 팀 별로 발표해보도록 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할인마트의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PB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상품이 아닌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친환경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유기농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먹거리를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선택하는 소비자의 경우 문제 인식에서부터 정보 탐색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대안평가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구매 등 다양한 단계에서 차이를 보여준다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따라서 윤리적 소비자를 목표 고객으로 삼고 있는 기업의 경우 이러한 구매결정 프로세스를 잘 고려해야 한다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138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45224" y="1763688"/>
            <a:ext cx="864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: 30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발표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: 30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71600"/>
            <a:ext cx="132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윤리적 소비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구매결정 프로세스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27303" y="2699792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2677437"/>
      </p:ext>
    </p:extLst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Q&amp;A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질의응답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&amp;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오늘 배운 내용 중에 이해가 잘 안 갔던 내용이나 궁금한 점 있다면 질문을 받고 질의응답을 하도록 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혹시라도 돌아가서라도 질문 내용이 있다면 강사의 이메일 주소로 보낼 수 있도록 합니다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모든 참석자들에게 오늘 배웠던 내용 중에 가장 기억에 남고 도움이 되었던 내용을 포스트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잇에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작성해서 제출하고 가도록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139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41983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Q&amp;A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6554" y="2699792"/>
            <a:ext cx="1217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질의응답 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&amp;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작성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44562" y="3707904"/>
            <a:ext cx="780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포스트 </a:t>
            </a:r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잇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16936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경영전략의 개념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경영전략의 개념에 대해 설명한다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14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09715" y="941983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경영전략의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개념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4913723"/>
      </p:ext>
    </p:extLst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수업 마무리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오늘 배운 내용에 대해 간단히 마무리 하고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다음 시간에 대해 안내하도록 한다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140</a:t>
            </a:fld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73216" y="1054641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수업 마무리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5717621"/>
      </p:ext>
    </p:extLst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5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모듈 핵심내용 소개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교육목적에 대한 안내와 마케팅 전략 수립을 위한 개념 전반에 대해 다루게 될 것임을 안내함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전략 수립은 제품의 판매에 영향을 끼치는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4P(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제품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가격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유통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홍보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를 중심으로 시장의 상황 등을 고루 분석해 수립한다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강사의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컨설팅 사례 중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의미있었던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사건 중심으로 간단히 얘기하며 오늘의 학습 내용과 연결시켜 강의한다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141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62691" y="982633"/>
            <a:ext cx="1130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모듈 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아이스브레이킹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6764595"/>
      </p:ext>
    </p:extLst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학습목표 및 학습내용 소개 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학습목표와 학습내용에 대해 읽으면서 소개하도록 한다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142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상호인사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6663072"/>
      </p:ext>
    </p:extLst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마케팅 전략 수립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143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Assess 1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0982923"/>
      </p:ext>
    </p:extLst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전략 수립 프로세스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전략 수립 프로세스의 단계에 대해서 간략하게 소개하고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전략을 왜 수립하는지에 대해서 언급하도록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전략은 목표로 하는 소비자들의 특징과 성향을 파악하고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여기에 자사의 제품을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포지셔닝해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매출을 극대화하기 위해 수립하는 것이다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144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마케팅 전략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수립 프로세스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7186994"/>
      </p:ext>
    </p:extLst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시장 환경 분석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이론에서 시장 환경 분석은 기업의 외부 및 내부 환경 요인을 분석해 이로부터 시장의 기회와 위협 요소 그리고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자사의 약점과 강점을 도출하는 것이다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이렇게 도출된 장점을 통해 기회를 극대화하고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단점을 개선해 위협을 줄이는 것이 마케팅 전략의 핵심임을 강조함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145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1054641"/>
            <a:ext cx="1098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시장 환경 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3698088"/>
      </p:ext>
    </p:extLst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SWOT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SWOT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분석의 각 셀에 해당하는 전략의 차이에 대해서 설명하도록 함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146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982633"/>
            <a:ext cx="1098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시장 환경 분석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-SWOT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3698088"/>
      </p:ext>
    </p:extLst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시장 세분화와 목표 시장 선정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마케팅뿐만 아니라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경영에서 가장 중요한 것 중 하나가 효율성이다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시장 세분화는 마케팅 비용을 최소화하면서 효과는 극대화하기 위해 유사한 특성을 갖고 있는 소비자 즉 시장을 발굴해 역량을 집중하기 위한 방안이다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147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982633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시장세분화와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목표시장 선정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0481243"/>
      </p:ext>
    </p:extLst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포지셔닝</a:t>
            </a:r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100" kern="1200" dirty="0" err="1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포지셔닝은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세분화 된 시장에 효과적으로 진입하기 위한 방법이다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속성에 의한 </a:t>
            </a:r>
            <a:r>
              <a:rPr lang="ko-KR" altLang="en-US" sz="1100" kern="1200" dirty="0" err="1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포지셔닝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이미지 </a:t>
            </a:r>
            <a:r>
              <a:rPr lang="ko-KR" altLang="en-US" sz="1100" kern="1200" dirty="0" err="1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포지셔닝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사용상황이나 목적에 따른 </a:t>
            </a:r>
            <a:r>
              <a:rPr lang="ko-KR" altLang="en-US" sz="1100" kern="1200" dirty="0" err="1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포지셔닝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제품사용자에 의한 </a:t>
            </a:r>
            <a:r>
              <a:rPr lang="ko-KR" altLang="en-US" sz="1100" kern="1200" dirty="0" err="1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포지셔닝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경쟁제품에 의한 </a:t>
            </a:r>
            <a:r>
              <a:rPr lang="ko-KR" altLang="en-US" sz="1100" kern="1200" dirty="0" err="1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포지셔닝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등의 방법을 사용하여 타제품과 다른 독특한 인식을 소비자가 하도록 하는 것이 중요함을 강조하도록 함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sz="1100" kern="1200" dirty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148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716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포지셔닝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1148895"/>
      </p:ext>
    </p:extLst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en-US" altLang="ko-KR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믹스</a:t>
            </a:r>
            <a:endParaRPr lang="ko-KR" altLang="en-US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en-US" altLang="ko-KR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  <a:endParaRPr lang="en-US" altLang="ko-KR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4P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믹스에 대한 도입 설명임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목표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시장 또는 고객에게 제품을 팔기 위해 수립해야 할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믹스는 모두 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4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가지가 고려사항이다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차별화 된 제품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가격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유통채널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홍보 및 촉진이 그것이다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ko-KR" altLang="en-US" sz="1100" kern="1200" dirty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149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마케팅 믹스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수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립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54398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경영전략의 기원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손자병법과 경영전략에 대한 이야기를 간단하게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현대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경영전략 이론에서 손자병법이 부각되기 시작한 것은 마이클 포터 교수의 경쟁전략 때문입니다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지피지기면 백전백승이다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상대를 알고 나를 알면 백 번 싸워도 이길 수 있다는 이야기입니다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전쟁에서 외부 환경의 중요성을 언급하고 있습니다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포터 교수의 경쟁전략 책과 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13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편에 이르는 손자병법은 매우 유사한 점을 많이 갖고 있습니다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대표적으로 싸우지 않고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이기는 것을 최우선으로 여기는 손자병법의 전쟁의 목적은 포터 교수가 이야기한 직접 경쟁으로 인한 자사의 피해나 생태계를 비롯한 상대의 훼손을 최소화한 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포지셔닝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전략으로 해석하는 전문가들이 많습니다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1980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년대 이전에는 환경을 생각하지 않았다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우리만 잘 하면 된다고 생각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경쟁환경이라는 개념을 가지고 온 사람이 마이클 포터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환경은 전쟁터다라고 개념을 가지고 옴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손자병법과 마이클 포터 이론이 잘 맞아 떨어짐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15</a:t>
            </a:fld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7632" y="982633"/>
            <a:ext cx="1165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경영전략의 기원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6279332"/>
      </p:ext>
    </p:extLst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en-US" altLang="ko-KR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4P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믹스 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제품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전략</a:t>
            </a:r>
            <a:endParaRPr lang="en-US" altLang="ko-KR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en-US" altLang="ko-KR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  <a:endParaRPr lang="en-US" altLang="ko-KR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1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lnSpc>
                <a:spcPct val="150000"/>
              </a:lnSpc>
              <a:spcBef>
                <a:spcPts val="300"/>
              </a:spcBef>
              <a:buFont typeface="Arial" panose="020B0604020202020204" pitchFamily="34" charset="0"/>
              <a:buNone/>
              <a:defRPr/>
            </a:pPr>
            <a:r>
              <a:rPr lang="ko-KR" altLang="en-US" sz="11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제품 전략은 고객이 원하는 바를 제품에 담아내는 것이다</a:t>
            </a:r>
            <a:r>
              <a:rPr lang="en-US" altLang="ko-KR" sz="11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차별화 된 양질의 제품을 통해 고객으로부터</a:t>
            </a:r>
            <a:r>
              <a:rPr lang="en-US" altLang="ko-KR" sz="11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1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신뢰를 확보하는 것이 대표적인 예다</a:t>
            </a:r>
            <a:r>
              <a:rPr lang="en-US" altLang="ko-KR" sz="11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sz="11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en-US" altLang="ko-KR" sz="11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150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77168" y="982633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마케팅 믹스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수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립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5493756"/>
      </p:ext>
    </p:extLst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en-US" altLang="ko-KR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4P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믹스 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가격 전략</a:t>
            </a:r>
          </a:p>
          <a:p>
            <a:pPr>
              <a:spcBef>
                <a:spcPts val="600"/>
              </a:spcBef>
              <a:defRPr/>
            </a:pPr>
            <a:endParaRPr lang="ko-KR" altLang="en-US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en-US" altLang="ko-KR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  <a:endParaRPr lang="en-US" altLang="ko-KR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endParaRPr lang="ko-KR" altLang="en-US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가격 전략은 목표 고객이 지불하고자 하는 또는 지불할 수 있는 적정 가격을 책정하는 것이다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가격 산정 방식은 원가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경쟁업체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제품 가격 벤치마킹 등 매우 다양한 산정방식이 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</a:p>
          <a:p>
            <a:pPr>
              <a:spcBef>
                <a:spcPts val="600"/>
              </a:spcBef>
              <a:defRPr/>
            </a:pPr>
            <a:endParaRPr lang="ko-KR" altLang="en-US" sz="1100" kern="1200" dirty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151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77168" y="982633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마케팅 믹스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수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립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0514745"/>
      </p:ext>
    </p:extLst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ko-KR" altLang="en-US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4P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믹스 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홍보 및 촉진 전략</a:t>
            </a:r>
          </a:p>
          <a:p>
            <a:pPr>
              <a:spcBef>
                <a:spcPts val="600"/>
              </a:spcBef>
              <a:defRPr/>
            </a:pPr>
            <a:endParaRPr lang="ko-KR" altLang="en-US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ko-KR" altLang="en-US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pPr>
              <a:spcBef>
                <a:spcPts val="600"/>
              </a:spcBef>
              <a:defRPr/>
            </a:pPr>
            <a:endParaRPr lang="ko-KR" altLang="en-US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ko-KR" altLang="en-US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홍보 및 촉진 전략은 목표 고객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또는 시장과의 소통을 의미한다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제품에 대한 올바른 이해뿐만 아니라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인식의 확산과 같은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PR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등을 모두 포함한다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ko-KR" altLang="en-US" sz="1100" kern="1200" dirty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152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77168" y="982633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마케팅 믹스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수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립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8020821"/>
      </p:ext>
    </p:extLst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ko-KR" altLang="en-US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마케팅 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4P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믹스 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유통 전략</a:t>
            </a:r>
          </a:p>
          <a:p>
            <a:pPr>
              <a:spcBef>
                <a:spcPts val="600"/>
              </a:spcBef>
              <a:defRPr/>
            </a:pPr>
            <a:endParaRPr lang="ko-KR" altLang="en-US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ko-KR" altLang="en-US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pPr>
              <a:spcBef>
                <a:spcPts val="600"/>
              </a:spcBef>
              <a:defRPr/>
            </a:pPr>
            <a:endParaRPr lang="ko-KR" altLang="en-US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ko-KR" altLang="en-US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유통 전략은 제품의 특성과 목표 고객의 특성을 함께 고려해 제품의 유통 방식과 채널을 선택하는 전략이다</a:t>
            </a:r>
            <a:r>
              <a:rPr lang="en-US" altLang="ko-KR" sz="1100" kern="1200" dirty="0" smtClean="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endParaRPr lang="ko-KR" altLang="en-US" sz="1100" kern="1200" dirty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153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77168" y="982633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마케팅 믹스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수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립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6433241"/>
      </p:ext>
    </p:extLst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3"/>
            <a:ext cx="5486400" cy="3525837"/>
          </a:xfrm>
          <a:prstGeom prst="rect">
            <a:avLst/>
          </a:prstGeom>
        </p:spPr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ko-KR" altLang="en-US" sz="110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제품 분석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110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ko-KR" altLang="en-US" sz="110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110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ko-KR" altLang="en-US" sz="110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USP</a:t>
            </a: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는 다른 제품이 제공하지 못하고 우리 제품만이 제공해 주는 독특한 것을 의미한다</a:t>
            </a:r>
            <a:r>
              <a:rPr lang="en-US" altLang="ko-KR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여기엔 브랜드</a:t>
            </a:r>
            <a:r>
              <a:rPr lang="en-US" altLang="ko-KR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원재료 등 다양한 요인이 포함된다</a:t>
            </a:r>
            <a:r>
              <a:rPr lang="en-US" altLang="ko-KR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154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제품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서비스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)</a:t>
            </a: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6528294"/>
      </p:ext>
    </p:extLst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ko-KR" altLang="en-US" sz="110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가격 결정 방법론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110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ko-KR" altLang="en-US" sz="110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110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ko-KR" altLang="en-US" sz="110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가격에 영향을 끼치는 다양한 원인에 대해서 설명하도록 함</a:t>
            </a:r>
            <a:r>
              <a:rPr lang="en-US" altLang="ko-KR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155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899592"/>
            <a:ext cx="76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가격 결정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방법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론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1088832"/>
      </p:ext>
    </p:extLst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ko-KR" altLang="en-US" sz="110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가격 결정 방법론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110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ko-KR" altLang="en-US" sz="110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110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ko-KR" altLang="en-US" sz="110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가격을 결정하는 가장 대표적인 방법은 원가와 마진율에 근거해 정하는 방식과 목표 이익률에 근거해 정하는 방법이 있다</a:t>
            </a:r>
            <a:r>
              <a:rPr lang="en-US" altLang="ko-KR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하지만 명품처럼 브랜드 인지도가 높아 충성심 강한 고객들이 많은 경우 판매가는 목표 고객들이 기꺼이 지불하고자 하는 가격으로 결정되는 경우도 있음을 설명함</a:t>
            </a:r>
            <a:r>
              <a:rPr lang="en-US" altLang="ko-KR" sz="11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156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77168" y="899592"/>
            <a:ext cx="76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가격 결정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방법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론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8935514"/>
      </p:ext>
    </p:extLst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ko-KR" altLang="en-US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Pull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전략 </a:t>
            </a:r>
            <a:endParaRPr lang="en-US" altLang="ko-KR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endParaRPr lang="ko-KR" altLang="en-US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ko-KR" altLang="en-US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pPr>
              <a:spcBef>
                <a:spcPts val="600"/>
              </a:spcBef>
              <a:defRPr/>
            </a:pPr>
            <a:endParaRPr lang="ko-KR" altLang="en-US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ko-KR" altLang="en-US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Pull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전략은 제조업체가 유통업체가 아닌 소비자에게 직접 광고와 홍보를 진행하는 방식인데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방송이나 언론을 통한 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CF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나 제조업체 주도의 현장 홍보가 대표적인 예임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157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홍보 및 촉진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3389903"/>
      </p:ext>
    </p:extLst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ko-KR" altLang="en-US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Push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전략 </a:t>
            </a:r>
          </a:p>
          <a:p>
            <a:pPr>
              <a:spcBef>
                <a:spcPts val="600"/>
              </a:spcBef>
              <a:defRPr/>
            </a:pPr>
            <a:endParaRPr lang="ko-KR" altLang="en-US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ko-KR" altLang="en-US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pPr>
              <a:spcBef>
                <a:spcPts val="600"/>
              </a:spcBef>
              <a:defRPr/>
            </a:pPr>
            <a:endParaRPr lang="ko-KR" altLang="en-US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ko-KR" altLang="en-US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Push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전략은 불특정 다수를 상대로 한 홍보임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비용이 부담스러울 경우 중산 유통업체를 통한 홍보 전략도 가능하다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유통망을 장악하고 있는 업체를 대상으로 제품을 밀어내는 방식이다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단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제조업자와 중간 상인의 계약관계 또는 위계에 따라 부작용이 나타날 수 있다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en-US" altLang="ko-KR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158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77168" y="982633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홍보 및 촉진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3985260"/>
      </p:ext>
    </p:extLst>
  </p:cSld>
  <p:clrMapOvr>
    <a:masterClrMapping/>
  </p:clrMapOvr>
</p:notes>
</file>

<file path=ppt/notesSlides/notesSlide1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ko-KR" altLang="en-US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유통 채널 활용 방안</a:t>
            </a:r>
          </a:p>
          <a:p>
            <a:pPr>
              <a:spcBef>
                <a:spcPts val="600"/>
              </a:spcBef>
              <a:defRPr/>
            </a:pPr>
            <a:endParaRPr lang="ko-KR" altLang="en-US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ko-KR" altLang="en-US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pPr>
              <a:spcBef>
                <a:spcPts val="600"/>
              </a:spcBef>
              <a:defRPr/>
            </a:pPr>
            <a:endParaRPr lang="ko-KR" altLang="en-US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ko-KR" altLang="en-US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다양해지고 있는 유통 채널에 대해서 개괄적으로 설명하도록 함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>
              <a:spcBef>
                <a:spcPts val="600"/>
              </a:spcBef>
              <a:defRPr/>
            </a:pPr>
            <a:endParaRPr lang="en-US" altLang="ko-KR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  <a:endParaRPr lang="en-US" altLang="ko-KR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제품과 고객이 만나는 접점인 유통 채널은 보다 다양화하고 있는 추세다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온라인과 오프라인으로 단순히 나누던 과거 방식에서 최근엔 직접구매를 뜻하는 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‘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직구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’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에 이르기까지 나날이 발전 중에 있다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하지만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변하지 않는 사실은 제품의 특성과 유통의 특성이 부합했을 때 가장 큰 시너지를 낼 수 있다는 점이다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en-US" altLang="ko-KR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159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57192" y="982633"/>
            <a:ext cx="13869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유통 채널 활용방안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96424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경영전략의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기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손자병법과 현대 기업 전략이 연결되는 부분에 대해 설명한다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손자는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병법에서 전략과 전술은 전쟁에서 승리하기 위한 가장 나중의 문제이며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우선 외부 환경을 내가 승리하기 가장 좋은 상태로 만들 것으로 강조합니다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전쟁을 위한 명분과 목적을 분명히 해 조직력을 극대화하고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하늘과 땅을 살펴 가장 유리한 입지를 선점할 것으로 조언합니다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용감한 장수와 치밀한 </a:t>
            </a:r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책사의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작전은 이후 이야기라는 것이지요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16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982633"/>
            <a:ext cx="1165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경영전략의 기원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3015424"/>
      </p:ext>
    </p:extLst>
  </p:cSld>
  <p:clrMapOvr>
    <a:masterClrMapping/>
  </p:clrMapOvr>
</p:notes>
</file>

<file path=ppt/notesSlides/notesSlide1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3"/>
            <a:ext cx="5486400" cy="3525837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160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01208" y="982633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사례연구 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6143608"/>
      </p:ext>
    </p:extLst>
  </p:cSld>
  <p:clrMapOvr>
    <a:masterClrMapping/>
  </p:clrMapOvr>
</p:notes>
</file>

<file path=ppt/notesSlides/notesSlide1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유은복지재단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나눔공동체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비즈니스 모델 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질의응답 및 동영상 감상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참석자들에게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baseline="0" dirty="0" err="1" smtClean="0">
                <a:latin typeface="서울남산체 M" pitchFamily="18" charset="-127"/>
                <a:ea typeface="서울남산체 M" pitchFamily="18" charset="-127"/>
              </a:rPr>
              <a:t>유은복지재단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에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대해 어느 정도 알고 있는지 물어본 후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알고 있는 사람이 있다면 얘기를 들어보고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알고 있는 사람이 많지 않다면 동영상을 보고 넘어가도록 합니다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.(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시간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: 4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분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15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초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)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161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982633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유은복지재단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1580" y="2699792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동영상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61580" y="3707904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동영상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196927"/>
      </p:ext>
    </p:extLst>
  </p:cSld>
  <p:clrMapOvr>
    <a:masterClrMapping/>
  </p:clrMapOvr>
</p:notes>
</file>

<file path=ppt/notesSlides/notesSlide1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ko-KR" altLang="en-US" sz="105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050" dirty="0" err="1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유은복지재단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050" dirty="0" err="1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나눔공동체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비즈니스모델</a:t>
            </a:r>
            <a:endParaRPr lang="ko-KR" altLang="en-US" sz="105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ko-KR" altLang="en-US" sz="105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  <a:endParaRPr lang="ko-KR" altLang="en-US" sz="105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05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050" dirty="0" err="1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유은복지재단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050" dirty="0" err="1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나눔공동체의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비즈니스 모델에 대해서 아래 내용을 참고하여 함께 설명하도록 함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en-US" altLang="ko-KR" sz="105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  <a:endParaRPr lang="en-US" altLang="ko-KR" sz="105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안동시 </a:t>
            </a:r>
            <a:r>
              <a:rPr lang="ko-KR" altLang="en-US" sz="1050" dirty="0" err="1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남선면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050" dirty="0" err="1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현내리에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가면 무공해 새싹 채소를 생산하는 </a:t>
            </a:r>
            <a:r>
              <a:rPr lang="ko-KR" altLang="en-US" sz="1050" dirty="0" err="1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유은복지재단이란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050" dirty="0" err="1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사회적기업이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있다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이곳 </a:t>
            </a:r>
            <a:r>
              <a:rPr lang="ko-KR" altLang="en-US" sz="1050" dirty="0" err="1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나눔공동체에는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안동지역 장애인 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50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여명을 비롯해 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70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명의 취약계층이 한 가족으로 일하고 있다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장애인 의무고용률 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0.7%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수준인 대기업과 비교하면 엄청난 수준이다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대부분이 청각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·</a:t>
            </a:r>
            <a:r>
              <a:rPr lang="ko-KR" altLang="en-US" sz="1050" dirty="0" err="1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지적장애인이지만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일반인 못지않게 열심히 일한 덕에 ‘초록이슬새싹’이란 무공해 새싹채소로 지난해 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23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억 원의 매출을 올렸다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en-US" altLang="ko-KR" sz="1050" baseline="0" dirty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이곳에서의 작업은 새싹을 키우는 것만은 아니다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싹을 한번 내는 데 세척작업이 예닐곱 번이다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위생은 먹거리를 생산하는 데 있어 필수적인 요소라고 하지만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지나치다 싶을 정도로 씻어댄다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자폐증을 앓고 있는 또 다른 직원은 마치 그렇게 하지 않으면 못 버티는 양 씻고 또 씻는다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그의 습성을 아는 사람들은 한 목소리로 말한다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“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처음부터 그렇게 해야 된다고 하니깐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이제는 죽어도 누가 와도 그렇게 해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밥을 안 먹어도 해야 되고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잠을 못 자도 그건 하지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.” </a:t>
            </a:r>
            <a:b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</a:b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주목할 점은 이 모든 작업이 기계에 의존하지 않고 일일이 장애인들의 손끝에서 나온다는 것이다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기계를 쓰면 사람이 많이 필요 없지만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고용창출을 목적으로 하니 이만한 인원이 일을 할 수 있다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근로자를 늘리고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근로 시간은 줄이는 데도 매출은 올라간다</a:t>
            </a:r>
            <a:r>
              <a:rPr lang="en-US" altLang="ko-KR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162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75925" y="982633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유은복지재단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비즈니스모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델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1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ko-KR" altLang="en-US" dirty="0" smtClean="0">
                <a:solidFill>
                  <a:srgbClr val="000000"/>
                </a:solidFill>
                <a:latin typeface="서울남산체 M" pitchFamily="18" charset="-127"/>
                <a:ea typeface="서울남산체 M" pitchFamily="18" charset="-127"/>
              </a:rPr>
              <a:t>주제</a:t>
            </a:r>
            <a:endParaRPr lang="ko-KR" altLang="en-US" dirty="0" smtClean="0">
              <a:solidFill>
                <a:srgbClr val="000000"/>
              </a:solidFill>
              <a:latin typeface="서울남산체 M" pitchFamily="18" charset="-127"/>
              <a:ea typeface="서울남산체 M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err="1" smtClean="0">
                <a:solidFill>
                  <a:srgbClr val="000000"/>
                </a:solidFill>
                <a:latin typeface="서울남산체 M" pitchFamily="18" charset="-127"/>
                <a:ea typeface="서울남산체 M" pitchFamily="18" charset="-127"/>
              </a:rPr>
              <a:t>나눔공동체</a:t>
            </a:r>
            <a:r>
              <a:rPr lang="ko-KR" altLang="en-US" dirty="0" smtClean="0">
                <a:solidFill>
                  <a:srgbClr val="000000"/>
                </a:solidFill>
                <a:latin typeface="서울남산체 M" pitchFamily="18" charset="-127"/>
                <a:ea typeface="서울남산체 M" pitchFamily="18" charset="-127"/>
              </a:rPr>
              <a:t> 내부 및 외부 환경 분석</a:t>
            </a:r>
            <a:endParaRPr lang="en-US" altLang="ko-KR" dirty="0" smtClean="0">
              <a:solidFill>
                <a:srgbClr val="000000"/>
              </a:solidFill>
              <a:latin typeface="서울남산체 M" pitchFamily="18" charset="-127"/>
              <a:ea typeface="서울남산체 M" pitchFamily="18" charset="-127"/>
            </a:endParaRPr>
          </a:p>
          <a:p>
            <a:pPr>
              <a:spcBef>
                <a:spcPts val="600"/>
              </a:spcBef>
              <a:defRPr/>
            </a:pPr>
            <a:endParaRPr lang="ko-KR" altLang="en-US" dirty="0" smtClean="0">
              <a:solidFill>
                <a:srgbClr val="000000"/>
              </a:solidFill>
              <a:latin typeface="서울남산체 M" pitchFamily="18" charset="-127"/>
              <a:ea typeface="서울남산체 M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ko-KR" altLang="en-US" dirty="0" smtClean="0">
                <a:solidFill>
                  <a:srgbClr val="000000"/>
                </a:solidFill>
                <a:latin typeface="서울남산체 M" pitchFamily="18" charset="-127"/>
                <a:ea typeface="서울남산체 M" pitchFamily="18" charset="-127"/>
              </a:rPr>
              <a:t>운영방식</a:t>
            </a:r>
            <a:endParaRPr lang="ko-KR" altLang="en-US" dirty="0" smtClean="0">
              <a:solidFill>
                <a:srgbClr val="000000"/>
              </a:solidFill>
              <a:latin typeface="서울남산체 M" pitchFamily="18" charset="-127"/>
              <a:ea typeface="서울남산체 M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itchFamily="18" charset="-127"/>
                <a:ea typeface="서울남산체 M" pitchFamily="18" charset="-127"/>
              </a:rPr>
              <a:t>강의</a:t>
            </a:r>
          </a:p>
          <a:p>
            <a:pPr>
              <a:spcBef>
                <a:spcPts val="600"/>
              </a:spcBef>
              <a:defRPr/>
            </a:pPr>
            <a:endParaRPr lang="ko-KR" altLang="en-US" dirty="0" smtClean="0">
              <a:solidFill>
                <a:srgbClr val="000000"/>
              </a:solidFill>
              <a:latin typeface="서울남산체 M" pitchFamily="18" charset="-127"/>
              <a:ea typeface="서울남산체 M" pitchFamily="18" charset="-127"/>
            </a:endParaRPr>
          </a:p>
          <a:p>
            <a:pPr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itchFamily="18" charset="-127"/>
                <a:ea typeface="서울남산체 M" pitchFamily="18" charset="-127"/>
              </a:rPr>
              <a:t>▨ 강의주안점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나눔공동체의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비즈니스 모델을 토대로 내부 및 외부 환경분석 내용을 공유하도록 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163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75925" y="982633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유은복지재단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비즈니스모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델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1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나눔공동체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유통시장 분석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나눔공동체가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진입할 수 있는 유통시장을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상대분석해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진입 전략을 세울 수 있도록 돕는다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164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16870" y="982633"/>
            <a:ext cx="1050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유통시장 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1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나눔공동체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시장 세분화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시장 규모와 점유율을 통해 시장 세분화를 실시해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나눔공동체가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진입해야 할 시장을 선정한다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165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922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시장 세분화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1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나눔공동체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목표 시장 선정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나눔공동체가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진입할 시장을 선정하고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해당 시장의 특성을 분석한다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166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1095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목표 시장 선정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1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목표 시장의 유형과 특징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목표 시장을 유형화하고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그에 따른 특징을 설명해 시장 선정에 도움을 준다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167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915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목표시장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유형과 특징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1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목표 시장 운영 절차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일반적인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제품 구매절차를 통해 목표 시장 운영 프로세스 방법을 생각해보고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학습한다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168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1040" y="982633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목표시장 운영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절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차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1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나눔공동체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목표 시장 운영 프로세스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나눔공동체가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목표 시장으로 선정한 위탁 시장의 운영 프로세스를 살펴보고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진입 전략을 수립한다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169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1040" y="982633"/>
            <a:ext cx="1127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위탁급식업체의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구매절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차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00726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경영전략의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진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화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경영전략이 어떻게 진화되어 왔는지 설명한다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과거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경영전략은 예산에 따른 단기 계획 수립에 국한됐으나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중장기 관점에서 기업의 발전 방향을 세우고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이를 위해 경쟁전략과 실행 옵션을 수립하는 단계로 발전 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석사는 재무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박사는 전략을 하는 사람이 많다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처음은 재무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(finance) -&gt;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전략의 종속변수는 성과다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성과가 좋지 않으면 좋지 않은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전략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전략경영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: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내부 외부를 통합적으로 보는 전략경영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 </a:t>
            </a:r>
          </a:p>
          <a:p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17</a:t>
            </a:fld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5955" y="982633"/>
            <a:ext cx="11721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경영전략의 진화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1592397"/>
      </p:ext>
    </p:extLst>
  </p:cSld>
  <p:clrMapOvr>
    <a:masterClrMapping/>
  </p:clrMapOvr>
</p:notes>
</file>

<file path=ppt/notesSlides/notesSlide1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나눔공동체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위탁 시장 진입 방법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장애인직업재활시설의 특성을 고려해 수의계약 형태로 진행할 경우 목표 시장 운영 방안을 수립해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설명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170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1040" y="982633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목표시장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운영 프로세스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8750236"/>
      </p:ext>
    </p:extLst>
  </p:cSld>
  <p:clrMapOvr>
    <a:masterClrMapping/>
  </p:clrMapOvr>
</p:notes>
</file>

<file path=ppt/notesSlides/notesSlide1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나눔공동체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목표 시장 다각화 전략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나눔공동체가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공공기관뿐만 아니라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기업 등으로 목표 시장을 넓히고자 할 때 고려해야 하는 측면을 정리해 전략 수립에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반영한다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171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1040" y="982633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목표시장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공략전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1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172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100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토론해봅시다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1088502"/>
      </p:ext>
    </p:extLst>
  </p:cSld>
  <p:clrMapOvr>
    <a:masterClrMapping/>
  </p:clrMapOvr>
</p:notes>
</file>

<file path=ppt/notesSlides/notesSlide1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나눔공동체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기업체 구내 식당 공략 전략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토론</a:t>
            </a:r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나눔공동체가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기업체 구내 식당을 공략하고자 할 때 고려해야 하는 다양한 측면들을 알려주고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이를 위해 내부적으로 준비해야 할 것과 외부적으로 대응해야 할 것을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팀원들과 함께 생각해보도록 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173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71600"/>
            <a:ext cx="1233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기업체 구내 식당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공략 전략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43759" y="2699792"/>
            <a:ext cx="827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2677437"/>
      </p:ext>
    </p:extLst>
  </p:cSld>
  <p:clrMapOvr>
    <a:masterClrMapping/>
  </p:clrMapOvr>
</p:notes>
</file>

<file path=ppt/notesSlides/notesSlide1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Q&amp;A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질의응답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&amp;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오늘 배운 내용 중에 이해가 잘 안 갔던 내용이나 궁금한 점 있다면 질문을 받고 질의응답을 하도록 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혹시라도 돌아가서라도 질문 내용이 있다면 강사의 이메일 주소로 보낼 수 있도록 합니다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모든 참석자들에게 오늘 배웠던 내용 중에 가장 기억에 남고 도움이 되었던 내용을 포스트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잇에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작성해서 제출하고 가도록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174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41983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Q&amp;A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6554" y="2699792"/>
            <a:ext cx="1217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질의응답 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&amp;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작성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44562" y="3707904"/>
            <a:ext cx="780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포스트 </a:t>
            </a:r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잇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1571830"/>
      </p:ext>
    </p:extLst>
  </p:cSld>
  <p:clrMapOvr>
    <a:masterClrMapping/>
  </p:clrMapOvr>
</p:notes>
</file>

<file path=ppt/notesSlides/notesSlide1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수업 마무리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오늘 배운 내용에 대해 간단히 마무리 하고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다음 시간에 대해 안내하도록 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endParaRPr lang="ko-KR" altLang="en-US" dirty="0" smtClean="0"/>
          </a:p>
          <a:p>
            <a:pPr lvl="0">
              <a:defRPr/>
            </a:pPr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175</a:t>
            </a:fld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45224" y="982633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수업 마무리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1209777"/>
      </p:ext>
    </p:extLst>
  </p:cSld>
  <p:clrMapOvr>
    <a:masterClrMapping/>
  </p:clrMapOvr>
</p:notes>
</file>

<file path=ppt/notesSlides/notesSlide1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6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모듈 핵심내용 소개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교육목적에 대한 안내와 비즈니스 모델 진단 및 수립 방법에 대한 간단한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소개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강사의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컨설팅 사례 중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의미있었던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사건 중심으로 간단히 얘기하며 오늘의 학습 내용과 연결시켜 강의한다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176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982633"/>
            <a:ext cx="1130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모듈 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6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아이스브레이킹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9108681"/>
      </p:ext>
    </p:extLst>
  </p:cSld>
  <p:clrMapOvr>
    <a:masterClrMapping/>
  </p:clrMapOvr>
</p:notes>
</file>

<file path=ppt/notesSlides/notesSlide1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학습목표 및 학습내용 소개 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학습목표와 학습내용에 대해 읽으면서 소개하도록 한다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177</a:t>
            </a:fld>
            <a:endParaRPr lang="ko-KR" altLang="en-US"/>
          </a:p>
        </p:txBody>
      </p:sp>
      <p:graphicFrame>
        <p:nvGraphicFramePr>
          <p:cNvPr id="5" name="Group 4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05552860"/>
              </p:ext>
            </p:extLst>
          </p:nvPr>
        </p:nvGraphicFramePr>
        <p:xfrm>
          <a:off x="5222875" y="625194"/>
          <a:ext cx="1266318" cy="3442749"/>
        </p:xfrm>
        <a:graphic>
          <a:graphicData uri="http://schemas.openxmlformats.org/drawingml/2006/table">
            <a:tbl>
              <a:tblPr/>
              <a:tblGrid>
                <a:gridCol w="1266318"/>
              </a:tblGrid>
              <a:tr h="275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핵심내용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650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소요시간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044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운영방식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818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8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준비물</a:t>
                      </a:r>
                      <a:endParaRPr kumimoji="1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818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25"/>
          <p:cNvSpPr txBox="1">
            <a:spLocks noChangeArrowheads="1"/>
          </p:cNvSpPr>
          <p:nvPr/>
        </p:nvSpPr>
        <p:spPr bwMode="auto">
          <a:xfrm>
            <a:off x="163835" y="125661"/>
            <a:ext cx="2905125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100" b="0" i="1" kern="12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1" u="none" strike="noStrike" kern="1200" cap="none" spc="50" normalizeH="0" baseline="0" noProof="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서울남산체 B" pitchFamily="18" charset="-127"/>
                <a:ea typeface="서울남산체 B" pitchFamily="18" charset="-127"/>
                <a:cs typeface="+mn-cs"/>
              </a:rPr>
              <a:t>사회적경제전문가</a:t>
            </a:r>
            <a:r>
              <a:rPr kumimoji="0" lang="ko-KR" altLang="en-US" sz="1100" b="0" i="1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uLnTx/>
                <a:uFillTx/>
                <a:latin typeface="서울남산체 B" pitchFamily="18" charset="-127"/>
                <a:ea typeface="서울남산체 B" pitchFamily="18" charset="-127"/>
                <a:cs typeface="+mn-cs"/>
              </a:rPr>
              <a:t> 교육과정</a:t>
            </a:r>
            <a:endParaRPr kumimoji="0" lang="ko-KR" altLang="en-US" sz="1100" b="0" i="1" u="none" strike="noStrike" kern="1200" cap="none" spc="50" normalizeH="0" baseline="0" noProof="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LnTx/>
              <a:uFillTx/>
              <a:latin typeface="서울남산체 B" pitchFamily="18" charset="-127"/>
              <a:ea typeface="서울남산체 B" pitchFamily="18" charset="-127"/>
              <a:cs typeface="+mn-cs"/>
            </a:endParaRPr>
          </a:p>
        </p:txBody>
      </p:sp>
      <p:sp>
        <p:nvSpPr>
          <p:cNvPr id="7" name="Rectangle 25"/>
          <p:cNvSpPr txBox="1">
            <a:spLocks noChangeArrowheads="1"/>
          </p:cNvSpPr>
          <p:nvPr/>
        </p:nvSpPr>
        <p:spPr bwMode="auto">
          <a:xfrm>
            <a:off x="3803506" y="125661"/>
            <a:ext cx="2905125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100" b="0" i="1" kern="12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B4A42"/>
                </a:solidFill>
                <a:effectLst/>
                <a:uLnTx/>
                <a:uFillTx/>
                <a:latin typeface="서울남산체 B" pitchFamily="18" charset="-127"/>
                <a:ea typeface="서울남산체 B" pitchFamily="18" charset="-127"/>
                <a:cs typeface="+mn-cs"/>
              </a:rPr>
              <a:t>사회적기업</a:t>
            </a:r>
            <a:r>
              <a:rPr kumimoji="0" lang="ko-KR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4A42"/>
                </a:solidFill>
                <a:effectLst/>
                <a:uLnTx/>
                <a:uFillTx/>
                <a:latin typeface="서울남산체 B" pitchFamily="18" charset="-127"/>
                <a:ea typeface="서울남산체 B" pitchFamily="18" charset="-127"/>
                <a:cs typeface="+mn-cs"/>
              </a:rPr>
              <a:t> 컨설턴트 교육과정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77168" y="982633"/>
            <a:ext cx="736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학습목표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학습내용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3954100"/>
      </p:ext>
    </p:extLst>
  </p:cSld>
  <p:clrMapOvr>
    <a:masterClrMapping/>
  </p:clrMapOvr>
</p:notes>
</file>

<file path=ppt/notesSlides/notesSlide1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en-US" altLang="ko-KR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비즈니스 모델의 정확한 개념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이해</a:t>
            </a:r>
            <a:endParaRPr lang="en-US" altLang="ko-KR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en-US" altLang="ko-KR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  <a:endParaRPr lang="en-US" altLang="ko-KR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기업의 사업 모델은 다양한 요소가 유기적으로 움직이며 가치를 창출한다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따라서 요소 간 상충효과를 최소화시키면서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사업의 효율성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지속가능성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dirty="0" err="1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확장성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등을 실현할 수 있도록 포괄적이고 정교한 비즈니스 모델이 요구됨을 언급하도록 함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178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Assess 1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1496333"/>
      </p:ext>
    </p:extLst>
  </p:cSld>
  <p:clrMapOvr>
    <a:masterClrMapping/>
  </p:clrMapOvr>
</p:notes>
</file>

<file path=ppt/notesSlides/notesSlide1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비즈니스 모델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이란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?</a:t>
            </a:r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비즈니스 모델은 가치의 전달 방식과 흐름을 외부 환경과 자사의 역량에 부합하도록 구성하는 것이다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시장에서 소비자가 요구하는 제품과 서비스를 발굴했을 때 적합한 가격과 전달체계 등을 구성하는 것이 비즈니스 모델의 기초다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179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1040" y="982633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비즈니스 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개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념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71869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18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73216" y="1054641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Assess 2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6012207"/>
      </p:ext>
    </p:extLst>
  </p:cSld>
  <p:clrMapOvr>
    <a:masterClrMapping/>
  </p:clrMapOvr>
</p:notes>
</file>

<file path=ppt/notesSlides/notesSlide1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비즈니스 모델의 구성요소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비즈니스 모델은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Value,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Actor, Pricing 3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가지 주요 구성요소가 있으며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비즈니스 모델을 구성할 때 가장 중요한 것은 무엇보다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‘Value’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임을 강도하도록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가장 잘 할 수 있는 가치를 중심으로 누구에게 어떠한 방식으로 전달할 것인지를 결정해야 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180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16870" y="982633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비즈니스 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구성 요소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9224194"/>
      </p:ext>
    </p:extLst>
  </p:cSld>
  <p:clrMapOvr>
    <a:masterClrMapping/>
  </p:clrMapOvr>
</p:notes>
</file>

<file path=ppt/notesSlides/notesSlide1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비즈니스 모델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외부 요인</a:t>
            </a:r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시장 환경을 고려한 비즈니스 모델 수립이 필요한 이유는 외부 요인이 사업 환경에 큰 영향을 끼치기 때문인데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특히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사회적기업과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같이 정부 정책을 중심으로 시장이 형성되는 경우에는 더욱 그러하다는 점을 강조하도록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181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16869" y="982633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비즈니스 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외부요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인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4776152"/>
      </p:ext>
    </p:extLst>
  </p:cSld>
  <p:clrMapOvr>
    <a:masterClrMapping/>
  </p:clrMapOvr>
</p:notes>
</file>

<file path=ppt/notesSlides/notesSlide1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비즈니스 모델 캔버스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비즈니스 모델 수립 시 고려해야 할 구성 요소들을 체계적으로 정리해 놓은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방법론인 비즈니스 모델 캔버스에 대해 설명함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182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16870" y="982633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비즈니스 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캔버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스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860874"/>
      </p:ext>
    </p:extLst>
  </p:cSld>
  <p:clrMapOvr>
    <a:masterClrMapping/>
  </p:clrMapOvr>
</p:notes>
</file>

<file path=ppt/notesSlides/notesSlide1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비즈니스 모델 캔버스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–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흙살림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사례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흙살림의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사례를 통해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비스니스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모델 캔버스의 각 항목별 내용들이 무엇이 있는지 소개함으로써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비즈니스 모델 캔버스에 대한 실제 이해를 도울 수 있도록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183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87642" y="982633"/>
            <a:ext cx="1508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비즈니스 모델 캔버스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사례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860874"/>
      </p:ext>
    </p:extLst>
  </p:cSld>
  <p:clrMapOvr>
    <a:masterClrMapping/>
  </p:clrMapOvr>
</p:notes>
</file>

<file path=ppt/notesSlides/notesSlide1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184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Assess 2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1862623"/>
      </p:ext>
    </p:extLst>
  </p:cSld>
  <p:clrMapOvr>
    <a:masterClrMapping/>
  </p:clrMapOvr>
</p:notes>
</file>

<file path=ppt/notesSlides/notesSlide1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운영 모델 구성 요소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사회적기업은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경제적 가치와 사회적 가치를 동시에 제공해야 하는 기업이다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따라서 비즈니스 모델에 일반 영리기업과는 달리 다양한 이해관계자가 포함되는 것이 일반적이다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185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982633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운영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모델 구성 요소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6621933"/>
      </p:ext>
    </p:extLst>
  </p:cSld>
  <p:clrMapOvr>
    <a:masterClrMapping/>
  </p:clrMapOvr>
</p:notes>
</file>

<file path=ppt/notesSlides/notesSlide1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운영 모델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분류</a:t>
            </a:r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영국의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전문가 킴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알터는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운영 모델을 기본 모델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9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가지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복합 모델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4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가지로 분류해 설명하고 있는데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본 강의에서는 기본 모델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9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가지 복합모델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3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가지를 다루게 될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것임을 설명한다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186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82633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운영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모델의 종류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1921310"/>
      </p:ext>
    </p:extLst>
  </p:cSld>
  <p:clrMapOvr>
    <a:masterClrMapping/>
  </p:clrMapOvr>
</p:notes>
</file>

<file path=ppt/notesSlides/notesSlide1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운영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기본 모델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기본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모델 유형별로 각각 어떤 특징이 있는지 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설명한다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187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1752" y="982633"/>
            <a:ext cx="1101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기본 모델 유형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2922850"/>
      </p:ext>
    </p:extLst>
  </p:cSld>
  <p:clrMapOvr>
    <a:masterClrMapping/>
  </p:clrMapOvr>
</p:notes>
</file>

<file path=ppt/notesSlides/notesSlide1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운영 기본 모델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기본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모델 유형별로 각각 어떤 특징이 있는지 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설명한다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188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982633"/>
            <a:ext cx="1101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기본 모델 유형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628815"/>
      </p:ext>
    </p:extLst>
  </p:cSld>
  <p:clrMapOvr>
    <a:masterClrMapping/>
  </p:clrMapOvr>
</p:notes>
</file>

<file path=ppt/notesSlides/notesSlide1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운영 모델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분류 실습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토론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작성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교재에 제시된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9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가지 기업들이 어떤 모델 유형에 속하는지 팀원들과 토론하여 작성해보도록 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189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18097" y="982633"/>
            <a:ext cx="1447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운영모델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분류실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43759" y="2699792"/>
            <a:ext cx="827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작성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55951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산업조직관점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산업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조직 이론은 마이클 포터를 비롯한 산업 조직 경제학자들이 주장한 것으로 기업을 둘러싼 외부 환경이 성과에 중요한 영향을 끼치며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따라서 기업은 이를 고려해 시장에 </a:t>
            </a:r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포지셔닝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해야 한다고 주장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이들이 주장한 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S(Structure)-C(Conduct)-P(Performance)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는 우선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시장의 구조를 파악하고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기업이 의사결정을 내렸을 때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성과를 극대화할 수 있다는 것임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982633"/>
            <a:ext cx="1047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산업조직 관점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1083192"/>
      </p:ext>
    </p:extLst>
  </p:cSld>
  <p:clrMapOvr>
    <a:masterClrMapping/>
  </p:clrMapOvr>
</p:notes>
</file>

<file path=ppt/notesSlides/notesSlide1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운영 모델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분류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사회연대은행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사회연대은행에 대해 보충설명하며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왜 기업가 지원모델인지 설명한다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무담보 무보증 대출의 차별성으로 초기 시장 진입 성공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사회연대은행은 고객이 담보나 보증이 없어도 최대 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2,000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만 원까지 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4%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전후의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초저리로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최대 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4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년까지 장기로 대출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RM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의 밀착관리가 성공의 핵심 열쇠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사실 무담보 무보증 대부임에도 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87%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의 상환율을 기록한 데는 창업지원자의 사후관리를 책임지는 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RM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 핵심적인 역할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가게의 입지부터 내부 인테리어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음식점의 경우에는 조리법과 메뉴까지 함께 상담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190</a:t>
            </a:fld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74808" y="982633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기업가 지원모델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사회연대은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행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259048"/>
      </p:ext>
    </p:extLst>
  </p:cSld>
  <p:clrMapOvr>
    <a:masterClrMapping/>
  </p:clrMapOvr>
</p:notes>
</file>

<file path=ppt/notesSlides/notesSlide1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sz="105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sz="105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sz="1050" dirty="0" err="1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sz="105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운영 모델 </a:t>
            </a:r>
            <a:r>
              <a:rPr lang="ko-KR" altLang="en-US" sz="105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분류 </a:t>
            </a:r>
            <a:r>
              <a:rPr lang="en-US" altLang="ko-KR" sz="105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sz="1050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페어트레이드코리아</a:t>
            </a:r>
            <a:endParaRPr lang="ko-KR" altLang="en-US" sz="105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sz="105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sz="105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sz="105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sz="105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sz="105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sz="105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05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05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ko-KR" altLang="en-US" sz="105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페어트레이드코리아에</a:t>
            </a:r>
            <a:r>
              <a:rPr lang="ko-KR" altLang="en-US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대해 보충설명하며</a:t>
            </a:r>
            <a:r>
              <a:rPr lang="en-US" altLang="ko-KR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왜 시장중개운영모델인지 설명한다</a:t>
            </a:r>
            <a:r>
              <a:rPr lang="en-US" altLang="ko-KR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altLang="ko-KR" sz="1050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05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sz="105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  <a:endParaRPr lang="en-US" altLang="ko-KR" sz="105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시장중개운영모델</a:t>
            </a:r>
            <a:r>
              <a:rPr lang="en-US" altLang="ko-KR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sz="1050" kern="12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취약계층 생산자와 시장을 연계해 이들이 공정한 가격에 판매할 수 있도록 중간 유통을 담당하는 모델</a:t>
            </a:r>
            <a:endParaRPr lang="en-US" altLang="ko-KR" sz="105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05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페어트레이드코리아</a:t>
            </a:r>
            <a:r>
              <a:rPr lang="ko-KR" altLang="en-US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설명</a:t>
            </a:r>
            <a:r>
              <a:rPr lang="en-US" altLang="ko-KR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: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협업을 통한 디자인 혁신</a:t>
            </a:r>
            <a:r>
              <a:rPr lang="en-US" altLang="ko-KR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아직 손익분기점</a:t>
            </a:r>
            <a:r>
              <a:rPr lang="en-US" altLang="ko-KR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(BEP)</a:t>
            </a:r>
            <a:r>
              <a:rPr lang="ko-KR" altLang="en-US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을 넘지 못한 </a:t>
            </a:r>
            <a:r>
              <a:rPr lang="ko-KR" altLang="en-US" sz="105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페어트레이드코리아는</a:t>
            </a:r>
            <a:r>
              <a:rPr lang="ko-KR" altLang="en-US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디자이너를 충분히 고용할 수 없는 상태</a:t>
            </a:r>
            <a:r>
              <a:rPr lang="en-US" altLang="ko-KR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능력은 있지만 일 할 기회가 부족한 외부 디자이너 그룹을 활용</a:t>
            </a:r>
            <a:endParaRPr lang="en-US" altLang="ko-KR" sz="105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원가 면에서 일반적인 무역에 비해 불리한 점이 많은 공정무역은 유통에서 중간비용을 줄여야만 가격 경쟁력 확보 가능</a:t>
            </a:r>
            <a:r>
              <a:rPr lang="en-US" altLang="ko-KR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직영점</a:t>
            </a:r>
            <a:r>
              <a:rPr lang="en-US" altLang="ko-KR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대리점</a:t>
            </a:r>
            <a:r>
              <a:rPr lang="en-US" altLang="ko-KR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5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샵인샵</a:t>
            </a:r>
            <a:r>
              <a:rPr lang="en-US" altLang="ko-KR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(Shop in Shop), </a:t>
            </a:r>
            <a:r>
              <a:rPr lang="ko-KR" altLang="en-US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백화점 팝업스토어</a:t>
            </a:r>
            <a:r>
              <a:rPr lang="en-US" altLang="ko-KR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전문점 위탁판매</a:t>
            </a:r>
            <a:r>
              <a:rPr lang="en-US" altLang="ko-KR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5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생협</a:t>
            </a:r>
            <a:r>
              <a:rPr lang="ko-KR" altLang="en-US" sz="105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납품판매 등 다양한 유통 채널을 실험</a:t>
            </a:r>
            <a:endParaRPr lang="ko-KR" altLang="en-US" sz="1050" dirty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191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39901" y="982633"/>
            <a:ext cx="1457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시장중개운영모델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페어트레이드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코리아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5161954"/>
      </p:ext>
    </p:extLst>
  </p:cSld>
  <p:clrMapOvr>
    <a:masterClrMapping/>
  </p:clrMapOvr>
</p:notes>
</file>

<file path=ppt/notesSlides/notesSlide1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운영 모델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분류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–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평화의 마을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평화의 마을에 대해 보충설명하며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왜 일자리 모델인지 설명한다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일자리 모델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취약계층 일자리 창출을 위해 비즈니스를 활용하는 모델</a:t>
            </a:r>
            <a:endParaRPr lang="en-US" altLang="ko-KR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  <a:cs typeface="Times New Roman" pitchFamily="18" charset="0"/>
            </a:endParaRP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평화의 마을 설명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:</a:t>
            </a: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중증 지적 장애인을 고용해 이들이 비장애인과 더불어 살 수 있도록 직업 재활 서비스를 제공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단순히 일자리만 제공하는 것이 아니라 독립생활프로그램과 직업적응 훈련프로그램 등을 함께 제공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HACCP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인증을 통해 제품 차별화에 성공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되도록 제주 원산지 제품을 사용하고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여의치 않을 경우에도 투명한 유통 경로를 가진 자재 사용을 원칙으로 하고 있음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sz="1100" kern="1200" dirty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192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84195" y="982633"/>
            <a:ext cx="915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일자리모델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평화의 마을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427692"/>
      </p:ext>
    </p:extLst>
  </p:cSld>
  <p:clrMapOvr>
    <a:masterClrMapping/>
  </p:clrMapOvr>
</p:notes>
</file>

<file path=ppt/notesSlides/notesSlide1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운영 모델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분류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트레블러스맵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100" kern="1200" dirty="0" smtClean="0">
              <a:solidFill>
                <a:schemeClr val="tx1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트래블러스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맵에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대해 보충설명하며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왜 수수료 모델인지 설명한다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수수료 모델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시장에서 사회서비스 등을 제공해 일정한 수수료를 </a:t>
            </a:r>
            <a:r>
              <a:rPr lang="ko-KR" altLang="en-US" dirty="0" err="1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수익원으로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 삼는 모델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트래블러스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맵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:</a:t>
            </a:r>
            <a:r>
              <a:rPr lang="en-US" altLang="ko-KR" sz="1100" kern="1200" baseline="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기존 여행사가 패키지여행 상품 고객으로부터 수수료를 받는 이유는 여행 경비를 최대한 효율적으로 사용해달라는 요구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현지 주민이나 여행사 등의 피해가 불가피한 원인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공정여행 상품은 지역주민에 경제적 이익이 돌아가고 관광지 자연환경엔 부담을 최소화하면서 여행객들에겐 패키지여행으로는 경험 할 수 없는 체험이나 자연환경 등 최고의 여행기회를 요구 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기존 여행사처럼 다양한 외주 업체를 활용해 자원을 효율적으로 활용하기 어려운 근본적인 이유</a:t>
            </a:r>
            <a:endParaRPr lang="ko-KR" altLang="en-US" sz="1100" kern="1200" dirty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193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13663" y="982633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수수료 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트래블러스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610496"/>
      </p:ext>
    </p:extLst>
  </p:cSld>
  <p:clrMapOvr>
    <a:masterClrMapping/>
  </p:clrMapOvr>
</p:notes>
</file>

<file path=ppt/notesSlides/notesSlide1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sz="105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05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ko-KR" altLang="en-US" sz="105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sz="1050" dirty="0" err="1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sz="105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운영 모델 </a:t>
            </a:r>
            <a:r>
              <a:rPr lang="ko-KR" altLang="en-US" sz="105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분류 </a:t>
            </a:r>
            <a:r>
              <a:rPr lang="en-US" altLang="ko-KR" sz="105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sz="1050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딜라이트보청기</a:t>
            </a:r>
            <a:endParaRPr lang="ko-KR" altLang="en-US" sz="105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sz="105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sz="105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05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ko-KR" altLang="en-US" sz="105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sz="105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sz="105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sz="105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05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05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ko-KR" altLang="en-US" sz="105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딜라이트</a:t>
            </a:r>
            <a:r>
              <a:rPr lang="ko-KR" altLang="en-US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보청기에 대해 보충설명하며</a:t>
            </a:r>
            <a:r>
              <a:rPr lang="en-US" altLang="ko-KR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왜 저소득층 시장 모델인지 설명한다</a:t>
            </a:r>
            <a:r>
              <a:rPr lang="en-US" altLang="ko-KR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US" altLang="ko-KR" sz="105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05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sz="105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  <a:endParaRPr lang="en-US" altLang="ko-KR" sz="105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저소득층 시장운영 모델</a:t>
            </a:r>
            <a:r>
              <a:rPr lang="en-US" altLang="ko-KR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sz="105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일반 시장에서 제품이나 서비스를 구매하기 어려운 취약계층을 위한 틈새시장 발굴 모델</a:t>
            </a:r>
            <a:endParaRPr lang="en-US" altLang="ko-KR" sz="105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  <a:cs typeface="Times New Roman" pitchFamily="18" charset="0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05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딜라이트</a:t>
            </a:r>
            <a:r>
              <a:rPr lang="ko-KR" altLang="en-US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보청기</a:t>
            </a:r>
            <a:r>
              <a:rPr lang="en-US" altLang="ko-KR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: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청각장애인에게 지급되는 </a:t>
            </a:r>
            <a:r>
              <a:rPr lang="en-US" altLang="ko-KR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34</a:t>
            </a:r>
            <a:r>
              <a:rPr lang="ko-KR" altLang="en-US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만원의 보조금만으로도 구입 가능한 제품 개발로 시장 혁신</a:t>
            </a:r>
            <a:r>
              <a:rPr lang="en-US" altLang="ko-KR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적절한 치료를 받지 못하거나 제품 구매 여력이 없는 저소득층을 시장으로 유도하는 등의 시장 혁신</a:t>
            </a:r>
            <a:endParaRPr lang="en-US" altLang="ko-KR" sz="105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대리점 대신 온라인을 통해 한꺼번에 주문을 받은 후 국내 제조업체에 제작을 의뢰하는 공동구매 방식으로 재고부담을 줄이고 단가를 낮추는 등 유통 혁신</a:t>
            </a:r>
            <a:endParaRPr lang="en-US" altLang="ko-KR" sz="105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구매자의 귀 모양에 따라 수작업으로 </a:t>
            </a:r>
            <a:r>
              <a:rPr lang="ko-KR" altLang="en-US" sz="105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귓본을</a:t>
            </a:r>
            <a:r>
              <a:rPr lang="ko-KR" altLang="en-US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맞춤 제작해야 했던 기존 </a:t>
            </a:r>
            <a:r>
              <a:rPr lang="ko-KR" altLang="en-US" sz="105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귓속형</a:t>
            </a:r>
            <a:r>
              <a:rPr lang="ko-KR" altLang="en-US" sz="105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보청기와 달리 한국인의 귀 모양 특성을 고려해 표준화한 보청기를 개발해 특허까지 보유하는 등의 기술혁신 달성 </a:t>
            </a:r>
            <a:endParaRPr lang="ko-KR" altLang="en-US" sz="1050" kern="1200" dirty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194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53365" y="982633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저소득층 시장 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딜라이트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보청기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3413757"/>
      </p:ext>
    </p:extLst>
  </p:cSld>
  <p:clrMapOvr>
    <a:masterClrMapping/>
  </p:clrMapOvr>
</p:notes>
</file>

<file path=ppt/notesSlides/notesSlide1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운영 모델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분류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안산사회적보건의료협동조합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안산사회적보건의료협동조합에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대해 보충설명하며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왜 협동조합 모델인지 설명한다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협동조합 모델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: 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종업원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소비자 등 다양한 이해관계를 갖고 있는 조합원들에게 다양한 이익을 제공하기 위해 운영되는 모델 </a:t>
            </a:r>
            <a:endParaRPr lang="en-US" altLang="ko-KR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  <a:cs typeface="Times New Roman" pitchFamily="18" charset="0"/>
            </a:endParaRP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dirty="0" err="1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안산사회적보건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 의료협동조합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: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안산의료생협은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단순히 시장가보다 낮은 가격에 조합원을 상대로 다양한 의료서비스를 제공하는 것에서 탈피해 비전과 미션 등 좀 더 큰 가치를 제시해 조합원들과 신뢰관계를 구축하고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이를 통해 조합원의 좀 더 폭 넓은 참여 유도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건강한 이웃과 건강한 지역 공동체를 만들자는 구호는 지난 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10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여 년간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안산의료생협의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조합원 숫자를 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10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배 이상 증가시켰고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자원봉사 등 구체적 실천으로 옮아감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조합비를 자동이체로 내거나 무한약정 조합원 수가 약 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30%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에 육박</a:t>
            </a:r>
            <a:endParaRPr lang="ko-KR" altLang="en-US" sz="1100" kern="1200" dirty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195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75192" y="982633"/>
            <a:ext cx="11336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협동조합 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안산사회적보</a:t>
            </a:r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건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3673773"/>
      </p:ext>
    </p:extLst>
  </p:cSld>
  <p:clrMapOvr>
    <a:masterClrMapping/>
  </p:clrMapOvr>
</p:notes>
</file>

<file path=ppt/notesSlides/notesSlide1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sz="100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ko-KR" altLang="en-US" sz="100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sz="1000" dirty="0" err="1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sz="100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운영 모델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분류 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sz="1000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팝펀딩</a:t>
            </a:r>
            <a:endParaRPr lang="ko-KR" altLang="en-US" sz="100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sz="100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sz="100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ko-KR" altLang="en-US" sz="100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sz="100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sz="100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sz="100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0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ko-KR" altLang="en-US" sz="10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팝펀딩에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대해 보충설명하며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왜 시장 연결 모델인지 설명한다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US" altLang="ko-KR" sz="10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  <a:endParaRPr lang="en-US" altLang="ko-KR" sz="10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시장 연결 모델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:  </a:t>
            </a:r>
            <a:r>
              <a:rPr lang="ko-KR" altLang="en-US" sz="10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취약계층을 돕기 위해 온라인 또는 오프라인 시장의 플랫폼을 만들고</a:t>
            </a:r>
            <a:r>
              <a:rPr lang="en-US" altLang="ko-KR" sz="10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, </a:t>
            </a:r>
            <a:r>
              <a:rPr lang="ko-KR" altLang="en-US" sz="10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연계 수수료를 통해 운영되는 모델</a:t>
            </a:r>
            <a:endParaRPr lang="en-US" altLang="ko-KR" sz="1000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  <a:cs typeface="Times New Roman" pitchFamily="18" charset="0"/>
            </a:endParaRP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000" dirty="0" err="1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팝펀딩</a:t>
            </a:r>
            <a:r>
              <a:rPr lang="en-US" altLang="ko-KR" sz="1000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: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기존 금융소외계층은 대부업체를 이용하거나 사채 시장을 이용할 수 밖에 없었음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상대적으로 금리가 저렴한 대부업체도 조달금리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연 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10~17%), 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중개 수수료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연 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5~10%) 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등이 연이율 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15~27%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에 이르는 고비용 구조라 최대 연 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49%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의 고금리 가격대를 가질 수밖에 없는 상황</a:t>
            </a:r>
            <a:endParaRPr lang="en-US" altLang="ko-KR" sz="10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0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팝펀딩은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개인투자자와 직접 연결을 통해 이러한 고비용을 제거해 대출금리를 최대 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30% 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미만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평균 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10% 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전후로 낮추는 데 성공</a:t>
            </a:r>
            <a:endParaRPr lang="en-US" altLang="ko-KR" sz="10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많은 이용자가 대출결정에 관여하고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집행된 채권에 대해 지속적으로 관여할 때 작동하는 집단지성 덕분에 우려했던 </a:t>
            </a:r>
            <a:r>
              <a:rPr lang="ko-KR" altLang="en-US" sz="10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대손율은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평균 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7~8%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를 기록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대형 대부업체의 </a:t>
            </a:r>
            <a:r>
              <a:rPr lang="ko-KR" altLang="en-US" sz="10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대손율이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평균 </a:t>
            </a:r>
            <a:r>
              <a:rPr lang="en-US" altLang="ko-KR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11%</a:t>
            </a:r>
            <a:r>
              <a:rPr lang="ko-KR" altLang="en-US" sz="10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라는 점에 비쳐보면 상당히 양호한 결과</a:t>
            </a:r>
            <a:endParaRPr lang="ko-KR" altLang="en-US" sz="1000" kern="1200" dirty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196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85788" y="899592"/>
            <a:ext cx="992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시장연결모델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팝펀</a:t>
            </a:r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딩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9418581"/>
      </p:ext>
    </p:extLst>
  </p:cSld>
  <p:clrMapOvr>
    <a:masterClrMapping/>
  </p:clrMapOvr>
</p:notes>
</file>

<file path=ppt/notesSlides/notesSlide1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운영 모델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분류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–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하나를 위한 음악재단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하나를 위한 음악재단에 대해 보충설명하며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왜 서비스 보조 운영 모델인지 설명한다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서비스 보조 운영 모델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: 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사회적으로 필요하지만 정부 영역에서 감당하지 못하는 다양한 사회서비스를 보조 및 지원하는 모델</a:t>
            </a:r>
            <a:endParaRPr lang="en-US" altLang="ko-KR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  <a:cs typeface="Times New Roman" pitchFamily="18" charset="0"/>
            </a:endParaRP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하나를 위한 음악재단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:</a:t>
            </a: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국내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·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외 문화소외계층에게 음악공연과 음악교육을 지원하는 기관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하나를위한음악재단처럼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재화 및 서비스를 외부 시장에 판매하고 이로 인한 수입을 취약계층을 위한 서비스 사업에 사용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하나를위한음악재단의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핵심 사업 모델인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하모니네이션은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기존 음악계에서 진행되고 있는 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1:1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개인레슨 형식의 교육을 뛰어넘는 혁신적인 그룹교육 학습시스템으로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음악적인 기교뿐만 아니라 음악 속에 있는 철학적 가치와 다양한 교육적 요소 포함</a:t>
            </a:r>
            <a:endParaRPr lang="ko-KR" altLang="en-US" sz="1100" kern="1200" dirty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197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9625" y="982633"/>
            <a:ext cx="1524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서비스 보조운영모델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하나를 위한 음악재단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2829039"/>
      </p:ext>
    </p:extLst>
  </p:cSld>
  <p:clrMapOvr>
    <a:masterClrMapping/>
  </p:clrMapOvr>
</p:notes>
</file>

<file path=ppt/notesSlides/notesSlide1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주제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운영 모델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분류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성공회푸드뱅크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운영방식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성공회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푸드뱅크에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대해 보충설명하며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왜 단체 지원 모델인지 설명한다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단체 지원 모델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재무적 가치와 사회적 가치 간 상충관계가 발생하지 않도록 별도 독립단체로 운영하는 모델</a:t>
            </a:r>
            <a:endParaRPr lang="en-US" altLang="ko-KR" dirty="0" smtClean="0">
              <a:solidFill>
                <a:srgbClr val="000000"/>
              </a:solidFill>
              <a:latin typeface="서울남산체 M" panose="02020603020101020101" pitchFamily="18" charset="-127"/>
              <a:ea typeface="서울남산체 M" panose="02020603020101020101" pitchFamily="18" charset="-127"/>
              <a:cs typeface="Times New Roman" pitchFamily="18" charset="0"/>
            </a:endParaRP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성공회 </a:t>
            </a:r>
            <a:r>
              <a:rPr lang="ko-KR" altLang="en-US" dirty="0" err="1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푸드뱅크</a:t>
            </a:r>
            <a:r>
              <a:rPr lang="en-US" altLang="ko-KR" dirty="0" smtClean="0">
                <a:solidFill>
                  <a:srgbClr val="000000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Times New Roman" pitchFamily="18" charset="0"/>
              </a:rPr>
              <a:t>:</a:t>
            </a: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성공회푸드뱅크는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정동국밥이 경쟁력을 갖추려면 음식의 질과 안정성이 필수라 판단하고 처음부터 전문 요식업체와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파트너십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추구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㈜평원의 적극적인 참여로 초기 시행착오를 최소화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대중모금방법을 통해 특정 자본 의존성을 최소화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정동국밥을 기획하던 초기에 모 기업재단에서 상당한 자금을 투자하겠다고 제안했으나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성공회푸드뱅크는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소셜펀딩이나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크라우드펀딩이라는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대중모금방법을 선택</a:t>
            </a:r>
            <a:endParaRPr lang="ko-KR" altLang="en-US" sz="1100" kern="1200" dirty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198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71986" y="982633"/>
            <a:ext cx="1140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단체지원모델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성공회푸드뱅</a:t>
            </a:r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크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7743091"/>
      </p:ext>
    </p:extLst>
  </p:cSld>
  <p:clrMapOvr>
    <a:masterClrMapping/>
  </p:clrMapOvr>
</p:notes>
</file>

<file path=ppt/notesSlides/notesSlide1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복합 및 강화모델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  <a:cs typeface="+mn-cs"/>
            </a:endParaRP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+mn-cs"/>
              </a:rPr>
              <a:t>복합 모델의 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+mn-cs"/>
              </a:rPr>
              <a:t>2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+mn-cs"/>
              </a:rPr>
              <a:t>가지 유형에 대해서 설명한다</a:t>
            </a:r>
            <a:endParaRPr lang="ko-KR" altLang="en-US" sz="1100" kern="1200" dirty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199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3963" y="982633"/>
            <a:ext cx="7361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복합모델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3976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▨ 주제</a:t>
            </a:r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강사 자기소개 및 </a:t>
            </a:r>
            <a:r>
              <a:rPr lang="en-US" altLang="ko-KR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Staff </a:t>
            </a:r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소개</a:t>
            </a:r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▨ 운영방식</a:t>
            </a:r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강의</a:t>
            </a:r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▨ 강의주안점</a:t>
            </a:r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교육생들과 자연스럽게 대화를 시작하면서 자신에 대한 소개를 간략하게 하고</a:t>
            </a:r>
            <a:r>
              <a:rPr lang="en-US" altLang="ko-KR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운영인력이 함께 있을 경우 교육과정 동안 함께 하게 될 교육과정 운영자에 대한 소개도 함께 간략하게 하도록 한다</a:t>
            </a:r>
            <a:r>
              <a:rPr lang="en-US" altLang="ko-KR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.</a:t>
            </a:r>
          </a:p>
          <a:p>
            <a:pPr lvl="0"/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▨ </a:t>
            </a:r>
            <a:r>
              <a:rPr lang="en-US" altLang="ko-KR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TIP</a:t>
            </a:r>
          </a:p>
          <a:p>
            <a:pPr lvl="0"/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필요 시 강사 소개용 슬라이드를 별도 만들어도 무관합니다</a:t>
            </a:r>
            <a:r>
              <a:rPr lang="en-US" altLang="ko-KR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.</a:t>
            </a:r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84440" y="971600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강사 소개 및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Staff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89240" y="2710825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9102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 smtClean="0">
                <a:latin typeface="서울남산체 M" pitchFamily="18" charset="-127"/>
                <a:ea typeface="서울남산체 M" pitchFamily="18" charset="-127"/>
              </a:rPr>
              <a:t>산업조직관점 </a:t>
            </a:r>
            <a:r>
              <a:rPr lang="en-US" altLang="ko-KR" sz="1000" dirty="0" smtClean="0">
                <a:latin typeface="서울남산체 M" pitchFamily="18" charset="-127"/>
                <a:ea typeface="서울남산체 M" pitchFamily="18" charset="-127"/>
              </a:rPr>
              <a:t>– Five Force Framework</a:t>
            </a:r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 smtClean="0">
                <a:latin typeface="서울남산체 M" pitchFamily="18" charset="-127"/>
                <a:ea typeface="서울남산체 M" pitchFamily="18" charset="-127"/>
              </a:rPr>
              <a:t>이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가운데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마이클 포터가 주장한 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Five Force Framework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는 시장을 구성하는 다섯 가지 힘으로 대표적인 시장을 분석하는 도구입니다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해당 시장에서 공급업체의 협상력이 얼마나 큰지 그리고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소비자의 구매력이 얼마나 큰지 등은 시장의 규모와 산업의 구조와 관계된 것입니다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기존 경쟁자에 대한 의식은 경쟁 강도를 의미하는 것이고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신규 진입자의 위협은 해당 산업이나 시장의 진입 장벽이 얼마나 높은지를 의미합니다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마찬가지로 대체제의 위협은 시장에서의 제품 또는 서비스의 모방 가능성과 환경의 불확실성을 파악하기 위해 살펴보는 것입니다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 smtClean="0">
                <a:latin typeface="서울남산체 M" pitchFamily="18" charset="-127"/>
                <a:ea typeface="서울남산체 M" pitchFamily="18" charset="-127"/>
              </a:rPr>
              <a:t>시장을 분석할 때 </a:t>
            </a:r>
            <a:r>
              <a:rPr lang="en-US" altLang="ko-KR" sz="10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가지 힘이 시장에 존재하고 있다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ko-KR" altLang="en-US" sz="1000" dirty="0" smtClean="0">
                <a:latin typeface="서울남산체 M" pitchFamily="18" charset="-127"/>
                <a:ea typeface="서울남산체 M" pitchFamily="18" charset="-127"/>
              </a:rPr>
              <a:t>신규진입자의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위협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: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제약업종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규모의 경제가 필요한 철강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건설</a:t>
            </a:r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대체제의 위협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대체가능성이 높은 시장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): </a:t>
            </a:r>
            <a:r>
              <a:rPr lang="ko-KR" altLang="en-US" sz="1000" dirty="0" err="1">
                <a:latin typeface="서울남산체 M" pitchFamily="18" charset="-127"/>
                <a:ea typeface="서울남산체 M" pitchFamily="18" charset="-127"/>
              </a:rPr>
              <a:t>삐삐와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 같은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정보기기</a:t>
            </a:r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공급업체의 </a:t>
            </a:r>
            <a:r>
              <a:rPr lang="ko-KR" altLang="en-US" sz="1000" dirty="0" err="1">
                <a:latin typeface="서울남산체 M" pitchFamily="18" charset="-127"/>
                <a:ea typeface="서울남산체 M" pitchFamily="18" charset="-127"/>
              </a:rPr>
              <a:t>공급력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: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플레이어가 적으면 협상력이 높다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독점기술을 갖고 있으면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예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: </a:t>
            </a:r>
            <a:r>
              <a:rPr lang="ko-KR" altLang="en-US" sz="1000" dirty="0" err="1">
                <a:latin typeface="서울남산체 M" pitchFamily="18" charset="-127"/>
                <a:ea typeface="서울남산체 M" pitchFamily="18" charset="-127"/>
              </a:rPr>
              <a:t>퀄컴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)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협상력이 높다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보통 유통업체가 </a:t>
            </a:r>
            <a:r>
              <a:rPr lang="ko-KR" altLang="en-US" sz="1000" dirty="0" smtClean="0">
                <a:latin typeface="서울남산체 M" pitchFamily="18" charset="-127"/>
                <a:ea typeface="서울남산체 M" pitchFamily="18" charset="-127"/>
              </a:rPr>
              <a:t>소비자의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구매력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: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소비자의 숫자가 적다기보다는 공급자가 많을 때 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예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: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철도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) </a:t>
            </a:r>
            <a:endParaRPr lang="en-US" altLang="ko-KR" sz="10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 smtClean="0">
                <a:latin typeface="서울남산체 M" pitchFamily="18" charset="-127"/>
                <a:ea typeface="서울남산체 M" pitchFamily="18" charset="-127"/>
              </a:rPr>
              <a:t>일본은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택시요금이 회사마다 다르다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가격 결정권을 택시회사한테 줬을 때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소비자의 구매력이 올라간다</a:t>
            </a:r>
            <a:r>
              <a:rPr lang="en-US" altLang="ko-KR" sz="1000" dirty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20</a:t>
            </a:fld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73216" y="982633"/>
            <a:ext cx="974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Five Force</a:t>
            </a:r>
          </a:p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 Framework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2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복합 및 강화모델</a:t>
            </a:r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  <a:cs typeface="+mn-cs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+mn-cs"/>
              </a:rPr>
              <a:t>강화 모델의 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+mn-cs"/>
              </a:rPr>
              <a:t>2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+mn-cs"/>
              </a:rPr>
              <a:t>가지 유형에 대해서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+mn-cs"/>
              </a:rPr>
              <a:t>설명한다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  <a:cs typeface="+mn-cs"/>
              </a:rPr>
              <a:t>.</a:t>
            </a:r>
            <a:endParaRPr lang="ko-KR" altLang="en-US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200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2360" y="982633"/>
            <a:ext cx="7393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강화모델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4692279"/>
      </p:ext>
    </p:extLst>
  </p:cSld>
  <p:clrMapOvr>
    <a:masterClrMapping/>
  </p:clrMapOvr>
</p:notes>
</file>

<file path=ppt/notesSlides/notesSlide2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복합 및 강화모델</a:t>
            </a:r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토론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작성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교재에 제시된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4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가지의 모델들이 복합 및 강화모델의 어떤 유형에 속하는지 팀원들과 토론하여 작성해보도록 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201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7484" y="982633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복합 및 강화모델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분류 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43759" y="2699792"/>
            <a:ext cx="827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작성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3158545"/>
      </p:ext>
    </p:extLst>
  </p:cSld>
  <p:clrMapOvr>
    <a:masterClrMapping/>
  </p:clrMapOvr>
</p:notes>
</file>

<file path=ppt/notesSlides/notesSlide2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복합 및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강화모델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파랑발</a:t>
            </a:r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파랑발에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대해 보충설명하며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왜 복합적 혁신 모델인지 설명한다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파랑발은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중증장애인을 대상으로 한 지하철 퀵서비스 업체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주요 백화점이 입점해 있는 지하철역에 거점을 만들고 매장에서 필요한 제품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재고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)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을 전달해 주는 역할을 담당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장애인들은 지하철 가격이 무료이며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기존 퀵서비스와 달리 매장 안까지 직접 진입해 제품을 전달할 수 있다는 장점을 활용  </a:t>
            </a:r>
            <a:endParaRPr lang="ko-KR" altLang="en-US" sz="1100" kern="1200" dirty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202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3963" y="982633"/>
            <a:ext cx="736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복합모델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파랑</a:t>
            </a:r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2163265"/>
      </p:ext>
    </p:extLst>
  </p:cSld>
  <p:clrMapOvr>
    <a:masterClrMapping/>
  </p:clrMapOvr>
</p:notes>
</file>

<file path=ppt/notesSlides/notesSlide2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복합 및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강화모델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–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포스코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포스코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사회적기업에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대해 보충설명하며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왜 복합적 혁신 모델인지 설명한다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포스코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사회적기업은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모두 네 곳으로 운영되다 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2013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년부터는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포스에코하우징과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포스위드가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합쳐져 세 곳이 운영되고 있음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이들은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포스코의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연고지가 있는 포항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광양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인천 송도에서 일자리 창출을 통한 지역사회 발전이라는 핵심 미션을 수행하고 있음 </a:t>
            </a:r>
            <a:endParaRPr lang="ko-KR" altLang="en-US" sz="1100" kern="1200" dirty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203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83819" y="982633"/>
            <a:ext cx="1316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병렬 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포스코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1311036"/>
      </p:ext>
    </p:extLst>
  </p:cSld>
  <p:clrMapOvr>
    <a:masterClrMapping/>
  </p:clrMapOvr>
</p:notes>
</file>

<file path=ppt/notesSlides/notesSlide2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3"/>
            <a:ext cx="5695528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복합 및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강화모델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두레마을</a:t>
            </a:r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두레마을에 대해 보충설명하며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왜 사회적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프렌차이즈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모델인지 설명한다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2004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년부터 일반 물 세차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손 세차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이동 세차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친환경 약품 세차 등 다양한 세차 업무 경험 보유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초음파 에어건과 친환경 약품을 결합시킨 ‘회오리’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세차법을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개발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세차법은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국내 고객의 정서에도 부합하며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오∙폐수가 발생하지 않아 친환경적이고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여성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·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노령자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·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장애인 등 노동소외계층도 쉽게 익히고 사용 가능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다른 프랜차이즈와 달리 두레마을은 수수료 없이 가맹점에게 저렴한 교육비와 시설비만 받고 있음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투자에 대한 수익보다 사회적 역할과 가치 확산을 목적으로 하는 사회적 프랜차이즈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ko-KR" altLang="en-US" sz="1100" kern="1200" dirty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204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70383" y="982633"/>
            <a:ext cx="1143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프랜차이즈모델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두레마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5026137"/>
      </p:ext>
    </p:extLst>
  </p:cSld>
  <p:clrMapOvr>
    <a:masterClrMapping/>
  </p:clrMapOvr>
</p:notes>
</file>

<file path=ppt/notesSlides/notesSlide2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767536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복합 및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강화모델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이지무브</a:t>
            </a:r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강의주안점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이지무브에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대해 보충설명하며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왜 영리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-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비영리 연계 운영 모델인지 설명한다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이지무브는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장애인 보조기기 시장에서 제조업 기반의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사회적기업이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필요하다는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지원기관인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함께일하는재단의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문제의식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국내 최초의 재활공학서비스 전문 기관인 경기도재활공학센터의 전문성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교통약자인 장애인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·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노인의 이동성을 높여야 한다는 이동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(Mobility)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업체인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현대차그룹의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사회적 책임감이 어우러져 탄생한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대기업이 자본금을 전액 출자했지만 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70%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 넘는 지분을 장애인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·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노인 관련 비영리기관에 기부하는 식으로 지배구조에서 ‘사회적 소유’를 실현</a:t>
            </a:r>
            <a:endParaRPr lang="en-US" altLang="ko-KR" sz="1100" kern="1200" dirty="0" smtClean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시장의 사각지대에 주목하고 시장의 낙후성을 혁신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err="1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이지무브는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 수입품이 장악하고 있는 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80%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이상의 시장을 공략해 비싼 수입품 대신 저렴한 제품을 생산</a:t>
            </a:r>
            <a:r>
              <a:rPr lang="en-US" altLang="ko-KR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보급하는 것이 회사의 사명</a:t>
            </a:r>
            <a:endParaRPr lang="en-US" altLang="ko-KR" sz="1100" kern="1200" dirty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205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6413" y="982633"/>
            <a:ext cx="111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영리비영리연계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이지무</a:t>
            </a:r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브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8161496"/>
      </p:ext>
    </p:extLst>
  </p:cSld>
  <p:clrMapOvr>
    <a:masterClrMapping/>
  </p:clrMapOvr>
</p:notes>
</file>

<file path=ppt/notesSlides/notesSlide2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206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1104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토론해 봅시다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5655422"/>
      </p:ext>
    </p:extLst>
  </p:cSld>
  <p:clrMapOvr>
    <a:masterClrMapping/>
  </p:clrMapOvr>
</p:notes>
</file>

<file path=ppt/notesSlides/notesSlide2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비즈니스 모델 수립 및 운영 시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핵심 키워드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토론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사회적기업들의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비즈니스 모델 수립 및 운영 시 중요하게 고려해야 할 요소들입니다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사회적기업들의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혁신 포인트를 팀원들과 함께 살펴본 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하나를 선정하여 해당 기업의 비즈니스 모델 수립 및 운영을 위한 컨설팅을 하기 위한 계획을 세워보겠습니다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207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29134" y="865708"/>
            <a:ext cx="1050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비즈니스 모델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핵심 키워드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27303" y="2699792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2677437"/>
      </p:ext>
    </p:extLst>
  </p:cSld>
  <p:clrMapOvr>
    <a:masterClrMapping/>
  </p:clrMapOvr>
</p:notes>
</file>

<file path=ppt/notesSlides/notesSlide2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Q&amp;A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질의응답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&amp;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오늘 배운 내용 중에 이해가 잘 안 갔던 내용이나 궁금한 점 있다면 질문을 받고 질의응답을 하도록 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혹시라도 돌아가서라도 질문 내용이 있다면 강사의 이메일 주소로 보낼 수 있도록 합니다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모든 참석자들에게 오늘 배웠던 내용 중에 가장 기억에 남고 도움이 되었던 내용을 포스트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잇에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작성해서 제출하고 가도록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208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41983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Q&amp;A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6554" y="2699792"/>
            <a:ext cx="1217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질의응답 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&amp;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작성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44562" y="3707904"/>
            <a:ext cx="780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포스트 </a:t>
            </a:r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잇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0922250"/>
      </p:ext>
    </p:extLst>
  </p:cSld>
  <p:clrMapOvr>
    <a:masterClrMapping/>
  </p:clrMapOvr>
</p:notes>
</file>

<file path=ppt/notesSlides/notesSlide2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과정 마무리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질의응답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&amp;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과정 평가 및 설문 작성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컨설턴트 과정 평가 및 설문을 실시한다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시간이 된다면 학습자들에게 과정을 수강하면서 느낀 점들을 돌아가면서 발표하도록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209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73216" y="982633"/>
            <a:ext cx="915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과정 마무리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51212" y="3707904"/>
            <a:ext cx="1412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과정 설문 및 평가지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41852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산업조직관점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–Value Chain Model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마이클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포터 교수가 주장한 가치사슬은 기업의 성과를 결정하는 다양한 경영활동을 </a:t>
            </a:r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주업무와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부업무로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나눠 순차적으로 나열한 것임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기업의 경영 프로세스를 일목요연하게 정리해 강점과 약점을 파악하는데 매우 유용한 도구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21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45467" y="941983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Value Chain </a:t>
            </a:r>
          </a:p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Model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3462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자원기반이론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자원 기반 이론은 기업의 경영 성과가 외부 환경 때문이 아니라 내부 핵심역량에 따라 결정된다고 주장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가치 있고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희소성이 있으며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독점이 가능한 자원은 단기 경쟁우위를 가져다 주며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이것이 지속되면 해당 기업이 갖고 있는 자원의 대체 가능성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모방성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유동성 등이 떨어져 지속 가능한 경쟁우위를 확보할 수 있다고 주장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경쟁우위는 </a:t>
            </a:r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지속가능할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수가 없다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–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마이클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포터의 주장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제이바니는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지속가능한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이라는 말을 쓴다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핵심역량이 있으면 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500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년이고 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1000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년이고 회사를 잘 운영할 수 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–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제이바니의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주장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22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18472" y="982633"/>
            <a:ext cx="1047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자원기반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이론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54787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다각화 전략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다각화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전략은 기존 성장 동력의 한계로 인해 기존 시장 또는 새로운 시장에 신규 진입하는 것을 의미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다각화 전략에 대해 자원기반 이론가들은 크게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관련 다각화와 </a:t>
            </a:r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비관련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다각화로 구분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관련 다각화는 해당 기업의 핵심역량과 관련 있는 산업으로 사업을 확대하는 것을 의미하고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이와 반대되는 개념을 </a:t>
            </a:r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비관련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다각화하고 일컫고 있음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하지만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사업의 관련성은 다각화 성과에 큰 영향을 끼치는 요소가 아니라는 것이 전문가들의 중론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73216" y="982633"/>
            <a:ext cx="922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다각화 전략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6764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sz="1050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err="1" smtClean="0">
                <a:latin typeface="서울남산체 M" pitchFamily="18" charset="-127"/>
                <a:ea typeface="서울남산체 M" pitchFamily="18" charset="-127"/>
              </a:rPr>
              <a:t>다각화전략의</a:t>
            </a:r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 예</a:t>
            </a:r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sz="1050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sz="1050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sz="1050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기존제품을 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가지고 기존 시장에 침투하는 전략은 일반적으로 인수합병을 활용하는 예가 많습니다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주류 업종의 이합집산은 대표적인 예입니다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반면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기존 제품을 갖고 신규 시장을 창출할 경우엔 틈새시장을 발굴해 이를 보다 매력적인 시장으로 확대시키는 방식입니다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. 2~3</a:t>
            </a:r>
            <a:r>
              <a:rPr lang="ko-KR" altLang="en-US" sz="1050" dirty="0" err="1">
                <a:latin typeface="서울남산체 M" pitchFamily="18" charset="-127"/>
                <a:ea typeface="서울남산체 M" pitchFamily="18" charset="-127"/>
              </a:rPr>
              <a:t>년전부터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1050" dirty="0" err="1">
                <a:latin typeface="서울남산체 M" pitchFamily="18" charset="-127"/>
                <a:ea typeface="서울남산체 M" pitchFamily="18" charset="-127"/>
              </a:rPr>
              <a:t>아모레퍼시픽이나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LG 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생활건강 등이 저가 화장품 시장에 적극 뛰어들었던 이유를 생각해보면 이해가 빠를 겁니다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관련 다각화의 가장 대표적인 예로는 수직적 통합을 듭니다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기존 업종에서 가치 사슬을 고려해 사업을 확대하는 것입니다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1050" dirty="0" err="1">
                <a:latin typeface="서울남산체 M" pitchFamily="18" charset="-127"/>
                <a:ea typeface="서울남산체 M" pitchFamily="18" charset="-127"/>
              </a:rPr>
              <a:t>현대차의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1050" dirty="0" err="1">
                <a:latin typeface="서울남산체 M" pitchFamily="18" charset="-127"/>
                <a:ea typeface="서울남산체 M" pitchFamily="18" charset="-127"/>
              </a:rPr>
              <a:t>글로비스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, CJ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제일제당의 </a:t>
            </a:r>
            <a:r>
              <a:rPr lang="ko-KR" altLang="en-US" sz="1050" dirty="0" err="1">
                <a:latin typeface="서울남산체 M" pitchFamily="18" charset="-127"/>
                <a:ea typeface="서울남산체 M" pitchFamily="18" charset="-127"/>
              </a:rPr>
              <a:t>뚜레주르가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 대표적인 예입니다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반대로 업종이나 핵심역량 그리고 해당 기업이 갖고 있는 자원과 전혀 관련이 없는 업종으로의 다각화는 </a:t>
            </a:r>
            <a:r>
              <a:rPr lang="ko-KR" altLang="en-US" sz="1050" dirty="0" err="1">
                <a:latin typeface="서울남산체 M" pitchFamily="18" charset="-127"/>
                <a:ea typeface="서울남산체 M" pitchFamily="18" charset="-127"/>
              </a:rPr>
              <a:t>비관련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 다각화입니다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재무건전성 문제로  법정관리의 길을 걸은 </a:t>
            </a:r>
            <a:r>
              <a:rPr lang="ko-KR" altLang="en-US" sz="1050" dirty="0" err="1">
                <a:latin typeface="서울남산체 M" pitchFamily="18" charset="-127"/>
                <a:ea typeface="서울남산체 M" pitchFamily="18" charset="-127"/>
              </a:rPr>
              <a:t>웅진그룹이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 대표적인 예입니다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  </a:t>
            </a:r>
            <a:endParaRPr lang="en-US" altLang="ko-KR" sz="1050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  <a:endParaRPr lang="en-US" altLang="ko-KR" sz="105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err="1">
                <a:latin typeface="서울남산체 M" pitchFamily="18" charset="-127"/>
                <a:ea typeface="서울남산체 M" pitchFamily="18" charset="-127"/>
              </a:rPr>
              <a:t>뚜</a:t>
            </a:r>
            <a:r>
              <a:rPr lang="ko-KR" altLang="en-US" sz="1050" dirty="0" err="1" smtClean="0">
                <a:latin typeface="서울남산체 M" pitchFamily="18" charset="-127"/>
                <a:ea typeface="서울남산체 M" pitchFamily="18" charset="-127"/>
              </a:rPr>
              <a:t>레주르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- 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밀가루 만들던 업체가 </a:t>
            </a:r>
            <a:r>
              <a:rPr lang="ko-KR" altLang="en-US" sz="1050" dirty="0" err="1">
                <a:latin typeface="서울남산체 M" pitchFamily="18" charset="-127"/>
                <a:ea typeface="서울남산체 M" pitchFamily="18" charset="-127"/>
              </a:rPr>
              <a:t>빵사업으로</a:t>
            </a:r>
            <a:endParaRPr lang="en-US" altLang="ko-KR" sz="105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err="1">
                <a:latin typeface="서울남산체 M" pitchFamily="18" charset="-127"/>
                <a:ea typeface="서울남산체 M" pitchFamily="18" charset="-127"/>
              </a:rPr>
              <a:t>미샤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– 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틈새시장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화장품을 저가로 만드는 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sz="1050" dirty="0" err="1">
                <a:latin typeface="서울남산체 M" pitchFamily="18" charset="-127"/>
                <a:ea typeface="서울남산체 M" pitchFamily="18" charset="-127"/>
              </a:rPr>
              <a:t>웅진에너지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- 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한 번도 안 해본 </a:t>
            </a:r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것을 시도</a:t>
            </a:r>
            <a:endParaRPr lang="en-US" altLang="ko-KR" sz="105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24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0688" y="982633"/>
            <a:ext cx="124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다각화 전략의 예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6764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전략적 제휴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전략적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제휴는 특정 사업 또는 기능분야에서 두 개 이상의 회사가 경영자원과 조직 역량을 공유함으로써 상호이익을 추구하는 협조전략을 의미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전략적 제휴는 다양한 형태로 나타나는데 크게 지분형 제휴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(Equity-Based Alliance)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와 계약형 제휴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(Contractual Alliance)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로 구분할 수 있다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학습자들에게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사회적기업에서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제휴는 나타날 수 있을까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?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라고 질문해본다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지분형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제휴는 나타날 수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있을 것이다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서로 돈을 내서 </a:t>
            </a:r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사회적기업을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따로 만들 수 있을 것임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하지만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계약형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제휴는 당장에는 힘들 것이다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25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전략적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제휴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23292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게임이론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경영전략에서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게임 이론은 전략적 경쟁에 있어서 각 주체들의 경쟁행위를 분석하고 합리적인 전략대안을 도출하기 위한 분석틀을 제공한다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게임이론은 경영전략 이외에도 경제학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정치학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군사학 등에서 널리 사용되고 있다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대체재와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보완재는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반대되는 개념임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대체재와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보완재는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같은 제품일 수 있음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한 제품이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대체재가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될 수도 있고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보완제가 될 수도 있음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-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죄수의 딜레마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26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0375" y="982633"/>
            <a:ext cx="7232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게임이론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14122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사례보고 채워보기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미리 배포한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기사를 읽었는지 확인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기사를 읽어 볼 수 있는 시간 주기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27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73216" y="1043608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사례연구 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01832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25226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경영전략 분석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동영상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흙살림의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경영전략 분석을 하기에 앞서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흙살림이라는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곳이 어떤 곳인지에 대해 동영상으로 간단히 살펴보도록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동영상 감상 후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기업에 대한 보충 설명을 반드시 하고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학습자들과 함께 </a:t>
            </a:r>
            <a:r>
              <a:rPr lang="ko-KR" altLang="en-US" baseline="0" dirty="0" err="1" smtClean="0">
                <a:latin typeface="서울남산체 M" pitchFamily="18" charset="-127"/>
                <a:ea typeface="서울남산체 M" pitchFamily="18" charset="-127"/>
              </a:rPr>
              <a:t>흙살림이라는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기업에 대해 충분히 인지하도록 한다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미리 배포한 기사를 읽어보았는지 확인한다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기사를 미리 읽어보지 않은 학습자들이 있을 경우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기사를 읽을 수 있는 시간을 충분히 주도록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흙살림에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대한 기사를 미리 배포하여 학습자들이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흙살림에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대해 미리 공부해 올 수 있도록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28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918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개요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1580" y="2699792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동영상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2351" y="3563888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기사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동영상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79744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경영전략 분석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토론 및 실습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실습 방법은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가지이다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1.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작성해야 할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4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 관점의 분석에 대해 각 팀 별로 한 가지씩 선정하여 분석하도록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2.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시간적 여유가 많을 경우에는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모든 팀이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4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 관점 모두 분석해보도록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각 관점에 맞게 분석하는데 시간이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50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분 정도 걸린다는 것을 감안하여 진행한다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.)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배포한 기사의 내용을 중심으로 각각의 관점에 맞는 틀에 맞게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흙살림의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경영전략을 분석하도록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강사는 반드시 학습자들이 작성하는 것을 돌아다니면서 확인하고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궁금한 부분에 대해 질문하도록 하고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질문에 성실히 대답한다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29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82633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경영전략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75633" y="2699792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 및 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73414" y="3707904"/>
            <a:ext cx="7681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작성 전지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참석자 자기소개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 및 발표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지금부터 화면에 제시된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개의 항목을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모두 작성해보시기 바랍니다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시간은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분을 드리겠습니다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문장이 다 완성되면 한 사람씩 앞으로 나와서 읽도록 하겠습니다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소개가 다 끝나면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)</a:t>
            </a: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여러분들의 소개 잘 들었습니다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서로에 대해 이해를 할 수 있는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좋은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시간이였던것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같습니다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개의 문장을 기록한대로 읽어나가는 것을 원칙으로 하고 모든 사람들이 철저히 지키도록 한다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개의 문장을 다 읽으면 나머지 사람들이 박수를 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한 사람씩 문장을 다 읽으면 강사는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이렇게 만나게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되서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반갑습니다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.’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라는 표현과 읽은 내용 중 특이한 사항에 대해 질문하거나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피드백하도록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22776" y="1846729"/>
            <a:ext cx="4764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4664" y="971600"/>
            <a:ext cx="7296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자기소개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3815" y="2710825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작성 및 발표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71869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경영전략 분석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토론 및 실습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실습 방법은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가지이다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1.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작성해야 할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4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 관점의 분석에 대해 각 팀 별로 한 가지씩 선정하여 분석하도록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2.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시간적 여유가 많을 경우에는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모든 팀이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4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 관점 모두 분석해보도록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각 관점에 맞게 분석하는데 시간이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50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분 정도 걸린다는 것을 감안하여 진행한다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.)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배포한 기사의 내용을 중심으로 각각의 관점에 맞는 틀에 맞게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흙살림의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경영전략을 분석하도록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pPr>
              <a:defRPr/>
            </a:pP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강사는 반드시 학습자들이 작성하는 것을 돌아다니면서 확인하고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궁금한 부분에 대해 질문하도록 하고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질문에 성실히 대답한다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30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8702" y="982633"/>
            <a:ext cx="1226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경영전략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75632" y="2699792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 및 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경영전략 분석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토론 및 실습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실습 방법은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가지이다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1.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작성해야 할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4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 관점의 분석에 대해 각 팀 별로 한 가지씩 선정하여 분석하도록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2.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시간적 여유가 많을 경우에는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모든 팀이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4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 관점 모두 분석해보도록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각 관점에 맞게 분석하는데 시간이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50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분 정도 걸린다는 것을 감안하여 진행한다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.)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배포한 기사의 내용을 중심으로 각각의 관점에 맞는 틀에 맞게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흙살림의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경영전략을 분석하도록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pPr>
              <a:defRPr/>
            </a:pP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강사는 반드시 학습자들이 작성하는 것을 돌아다니면서 확인하고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궁금한 부분에 대해 질문하도록 하고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질문에 성실히 대답한다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31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8702" y="982633"/>
            <a:ext cx="1226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경영전략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75632" y="2699792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 및 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64309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경영전략 분석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토론 및 실습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실습 방법은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가지이다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1.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작성해야 할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4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 관점의 분석에 대해 각 팀 별로 한 가지씩 선정하여 분석하도록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2.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시간적 여유가 많을 경우에는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모든 팀이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4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 관점 모두 분석해보도록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각 관점에 맞게 분석하는데 시간이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50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분 정도 걸린다는 것을 감안하여 진행한다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.)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배포한 기사의 내용을 중심으로 각각의 관점에 맞는 틀에 맞게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흙살림의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경영전략을 분석하도록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pPr>
              <a:defRPr/>
            </a:pP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강사는 반드시 학습자들이 작성하는 것을 돌아다니면서 확인하고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궁금한 부분에 대해 질문하도록 하고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질문에 성실히 대답한다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32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8702" y="982633"/>
            <a:ext cx="1226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경영전략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75632" y="2699792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 및 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경영전략 분석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토론 및 실습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실습 방법은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가지이다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1.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작성해야 할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4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 관점의 분석에 대해 각 팀 별로 한 가지씩 선정하여 분석하도록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2.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시간적 여유가 많을 경우에는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모든 팀이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4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 관점 모두 분석해보도록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각 관점에 맞게 분석하는데 시간이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50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분 정도 걸린다는 것을 감안하여 진행한다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.)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배포한 기사의 내용을 중심으로 각각의 관점에 맞는 틀에 맞게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흙살림의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경영전략을 분석하도록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pPr>
              <a:defRPr/>
            </a:pP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강사는 반드시 학습자들이 작성하는 것을 돌아다니면서 확인하고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궁금한 부분에 대해 질문하도록 하고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질문에 성실히 대답한다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33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8702" y="982633"/>
            <a:ext cx="1226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흙살림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경영전략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75632" y="2699792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 및 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34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99842" y="1054641"/>
            <a:ext cx="1053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토론해봅시다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165769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 이론과 사회적 기업에 대한 토론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토론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사례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학습 결과를 바탕으로 기존 경영전략 이론이 사회적 기업 사례에 부합하는지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그렇지 않다면 왜 그렇다고 생각하는지에 대해 토론해 봅시다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35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74808" y="941983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경영전략 이론과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27305" y="2699792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267743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 이론과 사회적 기업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 및 발표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팀원들과 토론한 내용을 화면에 보이는 내용과 같이 정리해보도록 합니다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정리한 내용을 전지에 작성하여 팀 별로 발표하도록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36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작성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15894" y="3707904"/>
            <a:ext cx="683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전지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74808" y="941983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경영전략 이론과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730956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Q&amp;A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질의응답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&amp;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오늘 배운 내용 중에 이해가 잘 안 갔던 내용이 있었나요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?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오늘 배운 내용 중에 궁금한 점이 있다면 질문 해 보세요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혹시라도 돌아가서라도 질문 내용이 있다면 강사의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이메일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주소로 보낼 수 있도록 합니다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모든 참석자들에게 오늘 배웠던 내용 중에 가장 기억에 남고 도움이 되었던 내용을 포스트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잇에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작성해서 제출하고 가도록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37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9240" y="982633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Q&amp;A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48996" y="2699792"/>
            <a:ext cx="1217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질의응답 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&amp;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작성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67005" y="3635896"/>
            <a:ext cx="780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포스트 </a:t>
            </a:r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잇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274381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수업 마무리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오늘 배운 내용에 대해 간단히 마무리 하고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다음 시간에 대해 안내하도록 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38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73216" y="1054641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수업 마무리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973516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오늘 학습할 주제 소개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상호인사 및 참석자 안부 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학습자들과의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Small Talk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를 하고 본 모듈에 대한 간략한 소개를 하도록 함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Small Talk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예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)</a:t>
            </a:r>
          </a:p>
          <a:p>
            <a:r>
              <a:rPr lang="ko-KR" altLang="ko-KR" dirty="0" smtClean="0">
                <a:latin typeface="서울남산체 M" pitchFamily="18" charset="-127"/>
                <a:ea typeface="서울남산체 M" pitchFamily="18" charset="-127"/>
              </a:rPr>
              <a:t>-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지난 한 주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동안 잘 지내셨나요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?</a:t>
            </a:r>
          </a:p>
          <a:p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-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혹시 특별한 일이  있으셨던 분이 있으셨나요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?</a:t>
            </a:r>
          </a:p>
          <a:p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자발적으로 대답하는 사람이 있을 경우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그 사람의 이야기를 같이 공유하고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,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/>
            </a:r>
            <a:br>
              <a:rPr lang="en-US" altLang="ko-KR" dirty="0">
                <a:latin typeface="서울남산체 M" pitchFamily="18" charset="-127"/>
                <a:ea typeface="서울남산체 M" pitchFamily="18" charset="-127"/>
              </a:rPr>
            </a:b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자발적으로 대답하는 사람이 없을 경우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몇 몇 참석자들에게 질문을 하고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대답을 하도록 유도한다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대답을 하면 내용에 대해 조금 질문을 하며 분위기를 가볍게 만든다</a:t>
            </a:r>
            <a:r>
              <a:rPr lang="ko-KR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강사의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컨설팅 사례 중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의미있었던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사건 중심으로 간단히 얘기하며 오늘의 학습 내용과 연결시켜 강의한다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39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82633"/>
            <a:ext cx="1181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모듈 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아이스 </a:t>
            </a:r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브레이킹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92651" y="2699792"/>
            <a:ext cx="7296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상호인사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6382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▨ 주제</a:t>
            </a:r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r>
              <a:rPr lang="en-US" altLang="ko-KR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Orientation </a:t>
            </a:r>
            <a:r>
              <a:rPr lang="ko-KR" altLang="en-US" dirty="0" err="1" smtClean="0">
                <a:solidFill>
                  <a:prstClr val="black"/>
                </a:solidFill>
                <a:latin typeface="서울남산체 M"/>
                <a:ea typeface="서울남산체 M"/>
              </a:rPr>
              <a:t>사회적기업</a:t>
            </a:r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 컨설턴트 이해 소개</a:t>
            </a:r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▨ 운영방식</a:t>
            </a:r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강의</a:t>
            </a:r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▨ 강의주안점</a:t>
            </a:r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  <a:p>
            <a:pPr lvl="0"/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오늘은 첫 시간이니까 </a:t>
            </a:r>
            <a:r>
              <a:rPr lang="en-US" altLang="ko-KR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‘</a:t>
            </a:r>
            <a:r>
              <a:rPr lang="ko-KR" altLang="en-US" dirty="0" err="1" smtClean="0">
                <a:solidFill>
                  <a:prstClr val="black"/>
                </a:solidFill>
                <a:latin typeface="서울남산체 M"/>
                <a:ea typeface="서울남산체 M"/>
              </a:rPr>
              <a:t>사회적기업</a:t>
            </a:r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 컨설턴트</a:t>
            </a:r>
            <a:r>
              <a:rPr lang="en-US" altLang="ko-KR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’</a:t>
            </a:r>
            <a:r>
              <a:rPr lang="ko-KR" altLang="en-US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에 대한 이해부터 하고 시작하도록 하겠습니다</a:t>
            </a:r>
            <a:r>
              <a:rPr lang="en-US" altLang="ko-KR" dirty="0" smtClean="0">
                <a:solidFill>
                  <a:prstClr val="black"/>
                </a:solidFill>
                <a:latin typeface="서울남산체 M"/>
                <a:ea typeface="서울남산체 M"/>
              </a:rPr>
              <a:t>.</a:t>
            </a:r>
          </a:p>
          <a:p>
            <a:pPr lvl="0"/>
            <a:endParaRPr lang="en-US" altLang="ko-KR" dirty="0" smtClean="0">
              <a:solidFill>
                <a:prstClr val="black"/>
              </a:solidFill>
              <a:latin typeface="서울남산체 M"/>
              <a:ea typeface="서울남산체 M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61248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31354" y="971600"/>
            <a:ext cx="12763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Orientation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8693" y="2710825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614119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학습목표 및 학습내용 소개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학습목표와 학습내용에 대해 읽으면서 소개하도록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40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21820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41983"/>
            <a:ext cx="736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학습목표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학습내</a:t>
            </a:r>
            <a:r>
              <a:rPr lang="ko-KR" altLang="en-US" sz="1200" dirty="0">
                <a:latin typeface="서울남산체 M" pitchFamily="18" charset="-127"/>
                <a:ea typeface="서울남산체 M" pitchFamily="18" charset="-127"/>
              </a:rPr>
              <a:t>용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30509" y="2710825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440335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 개발 프로세스 개요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질의 응답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참석자들에게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아래 질문을 참고해서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 개발 프로세스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에 대한 의견을 물어보고 간단하게 대화하도록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예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)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여러분은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 개발 프로세스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에 대해 들어본 적이 있으신가요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?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여러분은 회사에서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 개발 프로세스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에 따라 경영을 하고 있으신가요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?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 개발 프로세스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라고 하면 무엇이 생각나시나요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?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 개발 프로세스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에 대해 어느 정도 알고 계신가요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?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41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57760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1043608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Assess 1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5714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56759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 개발 프로세스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 개발 프로세스는 외부 환경 분석과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내부 역량 분석을 통해 드러난 결과를 바탕으로 전략을 수립하고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이를 실행해 그 결과를 향후 전략에 다시 반영하는 일련의 과정으로 이해할 수 있습니다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42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2182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41983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경영전략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개발프로세스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7318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384008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 개발 프로세스 중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분석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’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→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전략수립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’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단계에 대한 설명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손자병법에서도 학습을 했듯이 경영전략 수립을 위해선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외부 환경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)’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을 알고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나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핵심역량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)’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를 파악하는 것이 중요함을 인식하도록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pPr>
              <a:defRPr/>
            </a:pP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pPr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각종 지표와 시장 데이터를 통해 산업의 매력도를 파악하고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고객과 시장을 학습해 목표 고객과 시장을 선정합니다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물론 여기엔 나의 핵심 역량이 무엇인지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도 보태져야 합니다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역량과 자원은 턱없이 부족하면서 산업의 매력도만 보고 전략을 수립했을 경우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,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실행 과정에서 어려움을 겪을 수 밖에 없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기 때문에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내부 역량 분석을 실시합니다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43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41534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7160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경영전략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개발프로세스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7032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303905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 개발 프로세스 중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전략 수립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’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→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전략 실행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’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→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전략 평가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’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단계에 대한 설명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외부 환경 분석과 내부 환경 분석을 통해 전략을 수립하면 본격화하기에 앞서 시뮬레이션 과정을 거치게 되어 있는데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다양한 전략적 옵션에 따라 발생하는 결과를 평가하고 이를 다시 전략 수립에 반영하는 반복적인 작업을 통해 보다 견고한 전략을 수립할 수 있습니다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44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65580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941983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경영전략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개발프로세스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11078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44824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2.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주요 도구에 대한 설명 시작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외부환경과 내부환경을 분석하기 위한 주요 도구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강의에 대한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도입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45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229200" y="102502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Assess 2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747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외부환경분석 도구의 종류에 대한 설명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외부 환경 분석의 주요 도구는 환경 동향 분석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산업 구조 분석 등 거시 환경 및 미시 환경 분석을 꼽을 수 있습니다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7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 분석도구 중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사회적기업에서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활용하기에 가장 쉬운 도구는 무엇인지 설명해준다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7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 분석도구 중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사회적기업에서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강사가 활용했던 경험에 대해 설명해준다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46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57760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57192" y="1025024"/>
            <a:ext cx="1351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외부환경분석 도구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044574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551512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외부환경분석 도구 중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‘3C&amp;FAW(Force at Work)’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에 대한 설명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 marR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-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3C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분석 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: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마케팅전략 개발 시 주된 분석 도구로 활용되며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,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/>
            </a:r>
            <a:br>
              <a:rPr lang="en-US" altLang="ko-KR" dirty="0">
                <a:latin typeface="서울남산체 M" pitchFamily="18" charset="-127"/>
                <a:ea typeface="서울남산체 M" pitchFamily="18" charset="-127"/>
              </a:rPr>
            </a:b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             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고객과 경쟁사에 대한 분석이 주가됨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pPr marR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-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FAW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분석 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: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산업 구조를 분석하는 도구임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ko-KR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소비자뿐만 아니라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향후 예상할 수 있는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/>
            </a:r>
            <a:b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</a:b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               산업 전반을 보다 거시적으로 분석할 수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있음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pPr marL="171450" marR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pPr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 </a:t>
            </a:r>
          </a:p>
          <a:p>
            <a:pPr>
              <a:defRPr/>
            </a:pPr>
            <a:endParaRPr lang="en-US" altLang="ko-KR" baseline="0" dirty="0">
              <a:latin typeface="서울남산체 M" pitchFamily="18" charset="-127"/>
              <a:ea typeface="서울남산체 M" pitchFamily="18" charset="-127"/>
            </a:endParaRPr>
          </a:p>
          <a:p>
            <a:pPr>
              <a:defRPr/>
            </a:pP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이 두 가지 도구는 일부 중복되는 측면도 없지 않으나 크게 봤을 땐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,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보완적 관계에 놓여 있다고 볼 수 있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47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30509" y="1907704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102502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3C &amp; FAW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14283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995922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외부환경분석 도구 중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‘3C&amp;FAW(Force at Work’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에 대한 설명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3C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와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FAW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를 구조화한 화면을 보여주면서 보충 설명을 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3C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와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FAW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를 활용해서 외부환경을 분석할 때 주의점에 대해 설명한다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48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102502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3C &amp; FAW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9240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592921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외부환경분석 도구 중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시나리오 경영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에 대한 설명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시나리오 경영이란 기업환경의 유의미한 불확실한 요소들을 찾아낸 이후에 각 요소들이 변할 수 있는 시나리오에 대해 전략대안을 마련하고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어떤 시나리오가 펼쳐질지 예의주시하는 활동이다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49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102502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시나리오 경영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14283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4117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컨설턴트란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?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질의응답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&amp;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학습자들에게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컨설턴트란 어떤 사람이라고 생각하는지 질문한다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대답을 하는 사람이 없을 경우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몇 몇 사람에게 다가가 질문을 하고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부담없이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얘기할 수 있도록 유도한다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)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일반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기업 컨설턴트보다 </a:t>
            </a:r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컨설턴트가 더 어렵다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컨설팅은 일반적인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기업의 컨설팅과 굉장히 다르다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특히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컨설팅에 대한 만족도가 떨어진다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일반 컨설팅은 </a:t>
            </a:r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노력한거에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비해서 돈이라도 많이 주지만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컨설팅은 돈도 많이 주지 않는다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그래서 쉽지 않은 직업이 </a:t>
            </a:r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컨설턴트라고 생각한다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22776" y="1846729"/>
            <a:ext cx="4764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08486" y="971600"/>
            <a:ext cx="922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컨설턴트란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?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610002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3"/>
            <a:ext cx="5695528" cy="3525836"/>
          </a:xfrm>
          <a:prstGeom prst="rect">
            <a:avLst/>
          </a:prstGeom>
        </p:spPr>
        <p:txBody>
          <a:bodyPr/>
          <a:lstStyle/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외부환경분석 도구 중 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시나리오 경영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에 대한 설명</a:t>
            </a:r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사례 설명</a:t>
            </a:r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시나리오 경영의 가장 대표적인 예로 글로벌 정유사 로열더치쉘의 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유가 예측 모형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 을 들어서 설명하도록 함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1050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유가나 환율에 끼치는 요인들은 매우 다양하고 불확실도 큽니다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하지만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제대로 예측하지 못했을 경우 큰 손실을 발생시킬 수 있기 때문에 불확실성을 최대한 예측하고 이에 따른 </a:t>
            </a:r>
            <a:r>
              <a:rPr lang="ko-KR" altLang="en-US" sz="1050" dirty="0" err="1" smtClean="0">
                <a:latin typeface="서울남산체 M" pitchFamily="18" charset="-127"/>
                <a:ea typeface="서울남산체 M" pitchFamily="18" charset="-127"/>
              </a:rPr>
              <a:t>리스크를</a:t>
            </a:r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 최소화하고자 시나리오 경영을 적극 도입하고 있습니다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[</a:t>
            </a:r>
            <a:r>
              <a:rPr lang="ko-KR" altLang="en-US" sz="1050" dirty="0">
                <a:latin typeface="서울남산체 M" pitchFamily="18" charset="-127"/>
                <a:ea typeface="서울남산체 M" pitchFamily="18" charset="-127"/>
              </a:rPr>
              <a:t>로열 더치쉘에 어떤 사례가 있는지 구체적으로 설명 필요</a:t>
            </a:r>
            <a:r>
              <a:rPr lang="en-US" altLang="ko-KR" sz="1050" dirty="0">
                <a:latin typeface="서울남산체 M" pitchFamily="18" charset="-127"/>
                <a:ea typeface="서울남산체 M" pitchFamily="18" charset="-127"/>
              </a:rPr>
              <a:t>]</a:t>
            </a:r>
          </a:p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학습자가 로열 더치쉘 회사에 대한 이해가 부족할 수 있으니 로열 더치쉘이라는 회사에 대한 사전지식이 있는지 학습자들에게 질문하고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,</a:t>
            </a:r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 로열 더치쉘 하면 생각나는 것이 무엇인지 물어보고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혹시 이 회사와 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유가 예측 모형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에 대해 알고 있는 사람이 있는지 확인한다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 알고 있는 사람이 있다면 설명을 해 보도록 유도한다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105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50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30509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102502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시나리오 경영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6155" y="2699792"/>
            <a:ext cx="1095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사례설명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)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411461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040"/>
            <a:ext cx="5486400" cy="352616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내부역량분석 도구의 종류에 대한 설명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내부 역량은 재무 분석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조직 진단을 분석해 파악할 수 있습니다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7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 분석도구 중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사회적기업에서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활용하기에 가장 용이한 도구는 무엇인지 설명해준다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7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 분석도구 중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사회적기업에서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강사가 활용했던 경험에 대해 설명해준다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51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7160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내부역량분석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도구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012070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3"/>
            <a:ext cx="5486400" cy="3670176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내부역량분석 도구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중 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수익성 분석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’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에 대한 내용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사례활용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>
              <a:defRPr/>
            </a:pP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사회적기업 평화의마을의 경영공시 사이트 자료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(http://</a:t>
            </a:r>
            <a:r>
              <a:rPr lang="en-US" altLang="ko-KR" dirty="0" err="1">
                <a:latin typeface="서울남산체 M" pitchFamily="18" charset="-127"/>
                <a:ea typeface="서울남산체 M" pitchFamily="18" charset="-127"/>
              </a:rPr>
              <a:t>www.socialenterprise.or.kr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/</a:t>
            </a:r>
            <a:r>
              <a:rPr lang="en-US" altLang="ko-KR" dirty="0" err="1">
                <a:latin typeface="서울남산체 M" pitchFamily="18" charset="-127"/>
                <a:ea typeface="서울남산체 M" pitchFamily="18" charset="-127"/>
              </a:rPr>
              <a:t>so_disclosure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/</a:t>
            </a:r>
            <a:r>
              <a:rPr lang="en-US" altLang="ko-KR" dirty="0" err="1">
                <a:latin typeface="서울남산체 M" pitchFamily="18" charset="-127"/>
                <a:ea typeface="서울남산체 M" pitchFamily="18" charset="-127"/>
              </a:rPr>
              <a:t>disclosureDetail.do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)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를 활용하여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수익성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분석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방법을 설명하도록 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52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102502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수익성 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65399" y="2699792"/>
            <a:ext cx="7393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사례활용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35182" y="3606279"/>
            <a:ext cx="1399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평화의마을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경영공시사이트자</a:t>
            </a:r>
            <a:r>
              <a:rPr lang="ko-KR" altLang="en-US" sz="1200" dirty="0">
                <a:latin typeface="서울남산체 M" pitchFamily="18" charset="-127"/>
                <a:ea typeface="서울남산체 M" pitchFamily="18" charset="-127"/>
              </a:rPr>
              <a:t>료</a:t>
            </a:r>
          </a:p>
        </p:txBody>
      </p:sp>
    </p:spTree>
    <p:extLst>
      <p:ext uri="{BB962C8B-B14F-4D97-AF65-F5344CB8AC3E}">
        <p14:creationId xmlns="" xmlns:p14="http://schemas.microsoft.com/office/powerpoint/2010/main" val="209912539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내부역량분석 도구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중 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손익분기점 분석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’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에 대한 내용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손익분기점 분석에 대해 설명하도록 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일반적으로 손익분기점의 공식은 다음과 같습니다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P = F / 1 - ( V / S ) *F: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고정비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V: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변동비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S: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매출액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 </a:t>
            </a: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baseline="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손익분기점을 분석하려면 사회적기업의 인증 초기부터 모든 재무재료를 가지고 있어야 합니다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실제 강의 시 </a:t>
            </a:r>
            <a:r>
              <a:rPr lang="ko-KR" altLang="en-US" baseline="0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사례를 들어 설명하려면 인증 초기부터 모든 재무 자료를 갖고 있어야 하기 때문에 실제 사례를 들어 계산까지 해 보기는 어려울 것 같고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뒷 장에서 간단히 연습을 해 보도록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.)</a:t>
            </a:r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53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102502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손익분기점 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8067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811676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내부역량분석 도구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중 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손익분기점 분석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’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에 대한 내용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손익분기점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분석의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가지 방법인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등식법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과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공헌이익접근법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에 대한 설명과 계산방식의 차이에 대해서 설명함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54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102502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손익분기점 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8067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929191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sz="1000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sz="100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 smtClean="0">
                <a:latin typeface="서울남산체 M" pitchFamily="18" charset="-127"/>
                <a:ea typeface="서울남산체 M" pitchFamily="18" charset="-127"/>
              </a:rPr>
              <a:t>내부역량분석 도구</a:t>
            </a:r>
            <a:r>
              <a:rPr lang="ko-KR" altLang="en-US" sz="1000" baseline="0" dirty="0" smtClean="0">
                <a:latin typeface="서울남산체 M" pitchFamily="18" charset="-127"/>
                <a:ea typeface="서울남산체 M" pitchFamily="18" charset="-127"/>
              </a:rPr>
              <a:t> 중 </a:t>
            </a:r>
            <a:r>
              <a:rPr lang="en-US" altLang="ko-KR" sz="1000" baseline="0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sz="1000" baseline="0" dirty="0" smtClean="0">
                <a:latin typeface="서울남산체 M" pitchFamily="18" charset="-127"/>
                <a:ea typeface="서울남산체 M" pitchFamily="18" charset="-127"/>
              </a:rPr>
              <a:t>손익분기점 분석</a:t>
            </a:r>
            <a:r>
              <a:rPr lang="en-US" altLang="ko-KR" sz="1000" baseline="0" dirty="0" smtClean="0">
                <a:latin typeface="서울남산체 M" pitchFamily="18" charset="-127"/>
                <a:ea typeface="서울남산체 M" pitchFamily="18" charset="-127"/>
              </a:rPr>
              <a:t>’ </a:t>
            </a:r>
            <a:r>
              <a:rPr lang="ko-KR" altLang="en-US" sz="1000" baseline="0" dirty="0" smtClean="0">
                <a:latin typeface="서울남산체 M" pitchFamily="18" charset="-127"/>
                <a:ea typeface="서울남산체 M" pitchFamily="18" charset="-127"/>
              </a:rPr>
              <a:t>에 대한 내용</a:t>
            </a:r>
            <a:endParaRPr lang="en-US" altLang="ko-KR" sz="1000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sz="100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00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baseline="0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en-US" altLang="ko-KR" sz="1000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00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sz="100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 smtClean="0">
                <a:latin typeface="서울남산체 M" pitchFamily="18" charset="-127"/>
                <a:ea typeface="서울남산체 M" pitchFamily="18" charset="-127"/>
              </a:rPr>
              <a:t>슬라이드의 사례를 통해 손익분기점 매출액을 구하는 연습을 해보도록 함</a:t>
            </a:r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sz="1000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sz="10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 smtClean="0">
                <a:latin typeface="서울남산체 M" pitchFamily="18" charset="-127"/>
                <a:ea typeface="서울남산체 M" pitchFamily="18" charset="-127"/>
              </a:rPr>
              <a:t>강사는 참석자들 중 계산을 힘들어하는 사람들이 있을 수 있으니 돌아다니면서 계산하는 것을 봐주면서 도움을 주도록 한다</a:t>
            </a:r>
            <a:r>
              <a:rPr lang="en-US" altLang="ko-KR" sz="1000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sz="1000" dirty="0" smtClean="0">
                <a:latin typeface="서울남산체 M" pitchFamily="18" charset="-127"/>
                <a:ea typeface="서울남산체 M" pitchFamily="18" charset="-127"/>
              </a:rPr>
              <a:t>제일 먼저 정답을 맞추는 사람에게 상품을 지급한다고 얘기한다</a:t>
            </a:r>
            <a:r>
              <a:rPr lang="en-US" altLang="ko-KR" sz="1000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55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102502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손익분기점 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8067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6034" y="3707904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상품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40681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내부역량분석 도구</a:t>
            </a:r>
            <a:r>
              <a:rPr lang="ko-KR" altLang="en-US" sz="1050" baseline="0" dirty="0" smtClean="0">
                <a:latin typeface="서울남산체 M" pitchFamily="18" charset="-127"/>
                <a:ea typeface="서울남산체 M" pitchFamily="18" charset="-127"/>
              </a:rPr>
              <a:t> 중 </a:t>
            </a:r>
            <a:r>
              <a:rPr lang="en-US" altLang="ko-KR" sz="1050" baseline="0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sz="1050" baseline="0" dirty="0" smtClean="0">
                <a:latin typeface="서울남산체 M" pitchFamily="18" charset="-127"/>
                <a:ea typeface="서울남산체 M" pitchFamily="18" charset="-127"/>
              </a:rPr>
              <a:t>손익분기점 분석</a:t>
            </a:r>
            <a:r>
              <a:rPr lang="en-US" altLang="ko-KR" sz="1050" baseline="0" dirty="0" smtClean="0">
                <a:latin typeface="서울남산체 M" pitchFamily="18" charset="-127"/>
                <a:ea typeface="서울남산체 M" pitchFamily="18" charset="-127"/>
              </a:rPr>
              <a:t>’ </a:t>
            </a:r>
            <a:r>
              <a:rPr lang="ko-KR" altLang="en-US" sz="1050" baseline="0" dirty="0" smtClean="0">
                <a:latin typeface="서울남산체 M" pitchFamily="18" charset="-127"/>
                <a:ea typeface="서울남산체 M" pitchFamily="18" charset="-127"/>
              </a:rPr>
              <a:t>에 대한 내용</a:t>
            </a:r>
            <a:endParaRPr lang="en-US" altLang="ko-KR" sz="1050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baseline="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sz="1050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5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손익분기점 분석에 대한 실습을 해보도록 함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ko-KR" altLang="en-US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sz="105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50" dirty="0" smtClean="0">
                <a:latin typeface="서울남산체 M" pitchFamily="18" charset="-127"/>
                <a:ea typeface="서울남산체 M" pitchFamily="18" charset="-127"/>
              </a:rPr>
              <a:t>참석자들 중 정답을 빨리 맞추는 사람들에게 간단한 상품을 지급한다</a:t>
            </a:r>
            <a:r>
              <a:rPr lang="en-US" altLang="ko-KR" sz="1050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105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56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102502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손익분기점 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8067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6034" y="3707904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상품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012821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내부역량분석 도구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중 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문제해결방법론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’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에 대한 내용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문제해결방법론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에 대한 단계별 이슈와 해당 이슈에 적합한 분석도구를 설명하도록 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수립한 전략을 실제 실행에 옮기는 단계에서 적잖은 문제점이 발생하는데 이를 사전에 감지하고 해결하기 위해선 다양한 도구들이 필요합니다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중장기적인 시장 매력도를 파악하기 위해선 외부 환경 분석이 보다 구체화되어야 하고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경쟁업체에 비해 지속 가능한 경쟁우위를 갖기 위해선 핵심역량 분석 등이 필요합니다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그리고 보다 중요한 것은 이러한 결과를 바탕으로 전략을 재수립해 시장에 뛰어들어야 한다는 것입니다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57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102502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문제해결방법론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8067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063424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내부역량분석 도구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중 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전략적 옵션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’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에 대한 내용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전략적 옵션의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2X2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매트릭스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각 항목에 대해 설명하도록 함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전략적 옵션은 말 그대로 시장에서 생존하기 위한 다양한 선택지를 뜻합니다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체력을 비축해 중장기적 관점에서 경쟁을 해 나갈 것인지 그렇지 않으면 상대방의 제품과 서비스를 직접 겨냥해 시장에 침투하고 경쟁할 것인지를 정해 그에 걸맞은 전략을 선택해야 하기 때문입니다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58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102502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전략적 옵션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8067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240468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59</a:t>
            </a:fld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5229200" y="102502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사례학</a:t>
            </a:r>
            <a:r>
              <a:rPr lang="ko-KR" altLang="en-US" sz="1200" dirty="0">
                <a:latin typeface="서울남산체 M" pitchFamily="18" charset="-127"/>
                <a:ea typeface="서울남산체 M" pitchFamily="18" charset="-127"/>
              </a:rPr>
              <a:t>습</a:t>
            </a:r>
          </a:p>
        </p:txBody>
      </p:sp>
    </p:spTree>
    <p:extLst>
      <p:ext uri="{BB962C8B-B14F-4D97-AF65-F5344CB8AC3E}">
        <p14:creationId xmlns="" xmlns:p14="http://schemas.microsoft.com/office/powerpoint/2010/main" val="3804862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컨설턴트란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?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재무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성과와 사회 성과는 공동 이익을 추구하기엔 상호 충돌하는 지점이 많기 때문에 적잖은 혼란이 따르는 것이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현실이다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근본적인 이유는 돈은 단기적인 관점에서의 자원이다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사회성과는 중장기적인 관점에서 투자를 하고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관점 자체가 다르다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사회적기업은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돈이 없고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자원이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제한적이다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61248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08486" y="971600"/>
            <a:ext cx="922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컨설턴트란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?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3325924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평화의 마을소개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질의응답 및 동영상 감상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참석자들에게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평화의마을에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대해 어느 정도 알고 있는지 물어본 후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알고 있는 사람이 있다면 얘기를 들어보고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알고 있는 사람이 많지 않다면 동영상을 보고 넘어가도록 합니다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동영상을 다 보고나서 교재에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나와있는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기사를 읽어보도록 합니다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(http://heri.kr/review/13670)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60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279255" y="1763688"/>
            <a:ext cx="112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영상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: 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 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21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초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질의응답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: 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102502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평화의마을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75634" y="2627784"/>
            <a:ext cx="918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질의응답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동영상 감상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39380" y="3563888"/>
            <a:ext cx="1191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평화의마을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소개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동영</a:t>
            </a:r>
            <a:r>
              <a:rPr lang="ko-KR" altLang="en-US" sz="1200" dirty="0">
                <a:latin typeface="서울남산체 M" pitchFamily="18" charset="-127"/>
                <a:ea typeface="서울남산체 M" pitchFamily="18" charset="-127"/>
              </a:rPr>
              <a:t>상</a:t>
            </a:r>
          </a:p>
        </p:txBody>
      </p:sp>
    </p:spTree>
    <p:extLst>
      <p:ext uri="{BB962C8B-B14F-4D97-AF65-F5344CB8AC3E}">
        <p14:creationId xmlns="" xmlns:p14="http://schemas.microsoft.com/office/powerpoint/2010/main" val="61178485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평화의 마을 경영전략 개발 프로세스 작성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팀원들과 상의해서 평화의 마을 경영전략 개발 프로세스를 작성해보도록 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작성하는 참석자들을 돌아다니며 어려워 하는 부분에 대해 설명해주도록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다 작성한 팀은 다음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3C &amp; FAW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분석을 작성하도록 안내한다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61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41983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경영전략 개발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프로세스 작성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8067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06704" y="3635896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프로세스 작성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전</a:t>
            </a:r>
            <a:r>
              <a:rPr lang="ko-KR" altLang="en-US" sz="1200" dirty="0">
                <a:latin typeface="서울남산체 M" pitchFamily="18" charset="-127"/>
                <a:ea typeface="서울남산체 M" pitchFamily="18" charset="-127"/>
              </a:rPr>
              <a:t>지</a:t>
            </a:r>
          </a:p>
        </p:txBody>
      </p:sp>
    </p:spTree>
    <p:extLst>
      <p:ext uri="{BB962C8B-B14F-4D97-AF65-F5344CB8AC3E}">
        <p14:creationId xmlns="" xmlns:p14="http://schemas.microsoft.com/office/powerpoint/2010/main" val="212669515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2167136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평화의 마을 외부환경 분석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3C &amp; FAW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분석 작성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외부환경 분석을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‘3C &amp; FAW’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을 활용하여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팀원들과 함께 작성해보도록 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작성하는 참석자들을 돌아다니며 어려워 하는 부분에 대해 설명해주도록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다 작성한 팀은 평화의 마을 전략적 옵션을 작성해보도록 안내한다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62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1054641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3C &amp; FAW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8067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013" y="3635896"/>
            <a:ext cx="1156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3C&amp; FAW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분석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작성</a:t>
            </a:r>
            <a:r>
              <a:rPr lang="en-US" altLang="ko-KR" sz="1200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전지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2852936" y="6216353"/>
          <a:ext cx="3510137" cy="24601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"/>
                <a:gridCol w="720080"/>
                <a:gridCol w="2574033"/>
              </a:tblGrid>
              <a:tr h="58430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3C</a:t>
                      </a:r>
                      <a:r>
                        <a:rPr lang="en-US" altLang="ko-KR" sz="900" b="0" baseline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lang="ko-KR" altLang="en-US" sz="900" b="0" baseline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분석</a:t>
                      </a:r>
                      <a:endParaRPr lang="ko-KR" altLang="en-US" sz="900" b="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Customer</a:t>
                      </a:r>
                      <a:endParaRPr lang="ko-KR" altLang="en-US" sz="800" b="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- </a:t>
                      </a:r>
                      <a:r>
                        <a:rPr lang="ko-KR" altLang="en-US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소시지 시장에서 고객들이 원하고 있는 제품이 무엇이며</a:t>
                      </a:r>
                      <a:r>
                        <a:rPr lang="en-US" altLang="ko-KR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, </a:t>
                      </a:r>
                      <a:r>
                        <a:rPr lang="ko-KR" altLang="en-US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이들을 만족시킬 수 있는 핵심 자산 파악</a:t>
                      </a:r>
                      <a:endParaRPr lang="ko-KR" altLang="en-US" sz="900" b="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</a:tr>
              <a:tr h="584301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Competitor</a:t>
                      </a:r>
                      <a:endParaRPr lang="ko-KR" altLang="en-US" sz="800" b="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- </a:t>
                      </a:r>
                      <a:r>
                        <a:rPr lang="ko-KR" altLang="en-US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평화의 마을의 경쟁자는 누구이며</a:t>
                      </a:r>
                      <a:r>
                        <a:rPr lang="en-US" altLang="ko-KR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, </a:t>
                      </a:r>
                      <a:r>
                        <a:rPr lang="ko-KR" altLang="en-US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이들과 차별화 포인트</a:t>
                      </a:r>
                      <a:r>
                        <a:rPr lang="en-US" altLang="ko-KR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,</a:t>
                      </a:r>
                      <a:r>
                        <a:rPr lang="ko-KR" altLang="en-US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 그리고 경쟁상황 변화에 대한 분석</a:t>
                      </a:r>
                      <a:endParaRPr lang="ko-KR" altLang="en-US" sz="900" b="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</a:tr>
              <a:tr h="584301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Company</a:t>
                      </a:r>
                      <a:endParaRPr lang="ko-KR" altLang="en-US" sz="800" b="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- </a:t>
                      </a:r>
                      <a:r>
                        <a:rPr lang="ko-KR" altLang="en-US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소시지 시장의 환경 분석과 평화의 마을이 갖고 있는 경쟁력이 무엇인지 분석 </a:t>
                      </a:r>
                      <a:endParaRPr lang="ko-KR" altLang="en-US" sz="900" b="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</a:tr>
              <a:tr h="70720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FAW</a:t>
                      </a:r>
                      <a:r>
                        <a:rPr lang="ko-KR" altLang="en-US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분석</a:t>
                      </a:r>
                      <a:endParaRPr lang="ko-KR" altLang="en-US" sz="900" b="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0" indent="-95250">
                        <a:buFontTx/>
                        <a:buChar char="-"/>
                      </a:pPr>
                      <a:r>
                        <a:rPr lang="en-US" altLang="ko-KR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3C </a:t>
                      </a:r>
                      <a:r>
                        <a:rPr lang="ko-KR" altLang="en-US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분석에 비해 보다 큰 거시환경 분석</a:t>
                      </a:r>
                      <a:endParaRPr lang="en-US" altLang="ko-KR" sz="900" b="0" dirty="0" smtClean="0"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95250" indent="-95250">
                        <a:buFontTx/>
                        <a:buChar char="-"/>
                      </a:pPr>
                      <a:r>
                        <a:rPr lang="en-US" altLang="ko-KR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(</a:t>
                      </a:r>
                      <a:r>
                        <a:rPr lang="ko-KR" altLang="en-US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국내 또는 글로벌</a:t>
                      </a:r>
                      <a:r>
                        <a:rPr lang="en-US" altLang="ko-KR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) </a:t>
                      </a:r>
                      <a:r>
                        <a:rPr lang="ko-KR" altLang="en-US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소시지 시장 규모 변화 추이</a:t>
                      </a:r>
                      <a:endParaRPr lang="en-US" altLang="ko-KR" sz="900" b="0" dirty="0" smtClean="0"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95250" indent="-95250">
                        <a:buFontTx/>
                        <a:buChar char="-"/>
                      </a:pPr>
                      <a:r>
                        <a:rPr lang="en-US" altLang="ko-KR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(</a:t>
                      </a:r>
                      <a:r>
                        <a:rPr lang="ko-KR" altLang="en-US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국내 또는 글로벌</a:t>
                      </a:r>
                      <a:r>
                        <a:rPr lang="en-US" altLang="ko-KR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) </a:t>
                      </a:r>
                      <a:r>
                        <a:rPr lang="ko-KR" altLang="en-US" sz="900" b="0" dirty="0" err="1" smtClean="0">
                          <a:latin typeface="서울남산체 M" pitchFamily="18" charset="-127"/>
                          <a:ea typeface="서울남산체 M" pitchFamily="18" charset="-127"/>
                        </a:rPr>
                        <a:t>육가공품</a:t>
                      </a:r>
                      <a:r>
                        <a:rPr lang="ko-KR" altLang="en-US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 시장 규모 변화 추이</a:t>
                      </a:r>
                      <a:endParaRPr lang="en-US" altLang="ko-KR" sz="900" b="0" dirty="0" smtClean="0"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95250" indent="-95250">
                        <a:buFontTx/>
                        <a:buChar char="-"/>
                      </a:pPr>
                      <a:r>
                        <a:rPr lang="ko-KR" altLang="en-US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소득 증가와 </a:t>
                      </a:r>
                      <a:r>
                        <a:rPr lang="ko-KR" altLang="en-US" sz="900" b="0" dirty="0" err="1" smtClean="0">
                          <a:latin typeface="서울남산체 M" pitchFamily="18" charset="-127"/>
                          <a:ea typeface="서울남산체 M" pitchFamily="18" charset="-127"/>
                        </a:rPr>
                        <a:t>육가공품</a:t>
                      </a:r>
                      <a:r>
                        <a:rPr lang="ko-KR" altLang="en-US" sz="900" b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 소비 사이 상관관계 분석 </a:t>
                      </a:r>
                      <a:endParaRPr lang="ko-KR" altLang="en-US" sz="900" b="0" dirty="0"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221088" y="5928321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&lt;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모범답안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&gt;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4790645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27432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평화의 마을 전략적 옵션 작성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팀원들과 상의해서 평화의마을 전략적 옵션을 분석해 보도록 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작성하는 참석자들을 돌아다니며 어려워 하는 부분에 대해 설명해주도록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다 작성한 팀은 시장 변화에 따라 평화의 마을이 택해야 할 전략적 옵션에 대해 설명한다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63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41983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전략적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옵션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8067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82048" y="3635896"/>
            <a:ext cx="906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전략적 옵션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작성</a:t>
            </a:r>
            <a:r>
              <a:rPr lang="en-US" altLang="ko-KR" sz="1200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전지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2293" y="6588224"/>
            <a:ext cx="2913051" cy="196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608009" y="6444208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&lt;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모범답안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&gt;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838853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평화의 마을 사업단위 분석 작성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팀원들과 상의해서 평화의마을 사업단위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분석을 작성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해 보도록 함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작성하는 참석자들을 돌아다니며 어려워 하는 부분에 대해 설명해주도록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다 작성한 팀은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평화의마을이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수제소시지를 택하고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베이커리를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퇴출시킨 설명에 대해 자문해 논리성을 가질 수 있도록 돕는다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64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41983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사업단위 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8067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11515" y="3635896"/>
            <a:ext cx="1047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사업단위 분석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작성</a:t>
            </a:r>
            <a:r>
              <a:rPr lang="en-US" altLang="ko-KR" sz="1200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전지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311949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65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229200" y="941983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토론해봅시다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도</a:t>
            </a:r>
            <a:r>
              <a:rPr lang="ko-KR" altLang="en-US" sz="1200" dirty="0">
                <a:latin typeface="서울남산체 M" pitchFamily="18" charset="-127"/>
                <a:ea typeface="서울남산체 M" pitchFamily="18" charset="-127"/>
              </a:rPr>
              <a:t>입</a:t>
            </a:r>
          </a:p>
        </p:txBody>
      </p:sp>
    </p:spTree>
    <p:extLst>
      <p:ext uri="{BB962C8B-B14F-4D97-AF65-F5344CB8AC3E}">
        <p14:creationId xmlns="" xmlns:p14="http://schemas.microsoft.com/office/powerpoint/2010/main" val="3533430882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평화의</a:t>
            </a:r>
            <a:r>
              <a:rPr lang="ko-KR" altLang="en-US" baseline="0" dirty="0" err="1" smtClean="0">
                <a:latin typeface="서울남산체 M" pitchFamily="18" charset="-127"/>
                <a:ea typeface="서울남산체 M" pitchFamily="18" charset="-127"/>
              </a:rPr>
              <a:t>마을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새로운 비즈니스 모델에 대한 컨설팅 방법에 대해 토론하기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팀 토론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자유롭게 팀 별로 토론을 하도록 한 후 각 팀의 결론 내용을 자유롭게 발표하고 공유하도록 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평화의 마을은 지금 새로운 비즈니스 모델을 계획하고 있습니다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살라미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하몬과 같은 생햄입니다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저희가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배운 전략적 옵션에 따라 생각해보면 과연 이 사업을 어떻게 해야 할지 고민하게 됩니다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단순히 미션에 따라 지속 가능한 장애인 직업재활 훈련이 목적이라면 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굳이 우리나라 그 어떤 업체도 선뜻 나서지 않고 있는 저 업종에 진출할 필요는 없을 듯 하고요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중장기적으로 보면 기술 개발과 산업에 대한 매력도가 큰 만큼 진행해야 할테지요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정답이 없는 경로를 체계적으로 만들어 가보는 토론을 한 번쯤 해 보는 것도 좋지 않을까요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?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66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41983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토론해봅시다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13490" y="2699792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팀 토론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8993294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Q&amp;A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질의응답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&amp;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작성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오늘 배운 내용 중에 이해가 잘 안 갔던 내용이나 궁금한 점 있다면 질문을 받고 질의응답을 하도록 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혹시라도 돌아가서라도 질문 내용이 있다면 강사의 이메일 주소로 보낼 수 있도록 합니다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모든 참석자들에게 오늘 배웠던 내용 중에 가장 기억에 남고 도움이 되었던 내용을 포스트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잇에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작성해서 제출하고 가도록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67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08067" y="1835696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41983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Q&amp;A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6554" y="2699792"/>
            <a:ext cx="1217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질의응답 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&amp;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작성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44562" y="3707904"/>
            <a:ext cx="780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포스트 </a:t>
            </a:r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잇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6490670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수업 마무리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오늘 배운 내용에 대해 간단히 마무리 하고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다음 시간에 대해 안내하도록 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68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수업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마무리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61248" y="1835696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33997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0269699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모듈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3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소개 및 간단한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아이스브레이킹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상호인사 및 학습자 안부 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지난 한 주 잘 지내셨나요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?</a:t>
            </a: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팀원들과도 인사 나누셨나요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?</a:t>
            </a: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지난 한 주 동안 특별한 일이 있으셨던 분 계신가요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?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이름을 외운 학습자가 있다면 그 학습자에게 지난 한 주 어떻게 보냈는지 물어본다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학습자들과 간단히 지난 한 주의 일에 대해서 얘기할 수 있는 시간을 갖는다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.)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오늘은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사회적기업과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경영전략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3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번째 시간으로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경영전략 수립 프로세스에 대해 수업을 시작하도록 하겠습니다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강사의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컨설팅 사례 중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의미있었던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사건 중심으로 간단히 얘기하며 오늘의 학습 내용과 연결시켜 강의한다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69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941983"/>
            <a:ext cx="1181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모듈 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아이스 </a:t>
            </a:r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브레이킹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4177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컨설턴트에게 요구되는 역량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질의응답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학습자들 중에 전공이 경영학이거나 경영학을 공부한 사람이 있는지 물어본다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영리기업에서 원하는 컨설턴트의 필요역량과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사회적기업에서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원하는 컨설턴트의 필요역량은 공통적인 부분이 있지만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기타 지식에서 차이가 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어떤 부분에서 차이가 나는지 설명한다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61248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0778" y="971600"/>
            <a:ext cx="1037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컨설턴트 역량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12314" y="2699792"/>
            <a:ext cx="1090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질의응답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9861369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학습목표 및 학습내용 소개 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학습목표와 학습내용에 대해 읽으면서 소개하도록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70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학습목표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학습내용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3216046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 수립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71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01208" y="1054641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Assess 1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27369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경영전략 수립 프로세스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환경분석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  <a:sym typeface="Wingdings"/>
              </a:rPr>
              <a:t> 전략수립  실천 평가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  <a:sym typeface="Wingdings"/>
              </a:rPr>
              <a:t>/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  <a:sym typeface="Wingdings"/>
              </a:rPr>
              <a:t>보상 의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  <a:sym typeface="Wingdings"/>
              </a:rPr>
              <a:t>3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  <a:sym typeface="Wingdings"/>
              </a:rPr>
              <a:t>단계로 이루어지는 경영전략 수립 프로세스와 단계별 하위 액티비티에 대해서 설명하도록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  <a:sym typeface="Wingdings"/>
              </a:rPr>
              <a:t>.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  <a:sym typeface="Wingdings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경영전략은 외부 환경분석과 내부 역량분석을 통해 수립한 경영목표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를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단기 또는 중장기적으로 달성하기 위한 방법론입니다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따라서 경영전략은 기업 단위의 경영전략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사업 부서별 경영전략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팀 별 경영전략 등 다양한 경영전략 방법론을 경영계획에 반영하고 이에 대한 결과를 향후 경영에 반영하는 일련의 과정이라 할 수 있습니다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72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982633"/>
            <a:ext cx="1037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경영전략 수립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프로세스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5105158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비전과 미션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재무적 가치와 사회적 가치를 균형되게 추구해야 하는 사회적기업의 전략적 비젼의 특성의 차이에 대해서 설명하도록 함</a:t>
            </a:r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사회적경영 전략 수립에 가장 기본은 명확하고 구체적인 기업의 비전과 미션을 수립하는 것입니다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특히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사회적기업과 같이 재무적 가치와 사회적 가치를 균형되게 추구해야 하는 조직의 경우 기업의 존재 이유와 발전 방향을 명확히 했을 때 지속가능성을 확보할 수 있습니다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73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902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비전과 미션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3072227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환경분석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–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산업 패러다임 분석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외부환경 분석의 중요성에 대</a:t>
            </a:r>
            <a:r>
              <a:rPr lang="ko-KR" altLang="en-US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해 강조하고 산업구조 분석에 대해 설명하도록 함</a:t>
            </a:r>
            <a:r>
              <a:rPr lang="en-US" altLang="ko-KR" dirty="0" smtClean="0">
                <a:solidFill>
                  <a:prstClr val="black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>
              <a:solidFill>
                <a:prstClr val="black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pPr lvl="0">
              <a:defRPr/>
            </a:pPr>
            <a:endParaRPr kumimoji="0" lang="en-US" altLang="ko-K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lvl="0"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기업의 경영전략에 외부환경은 무엇보다 중요한 고려 요인입니다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아무리 좋은 경쟁력을 갖고 있다 하더라도 글로벌 금융위기나 외환위기와 같은 강력한 외부 변수가 작동한다면 생존하기 어렵기 때문입니다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따라서 경영전략 수립 시 산업의 중장기 성장 가능성과 경쟁강도 등을 면밀히 살피는 것은 매우 중요합니다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74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57192" y="1043608"/>
            <a:ext cx="13644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산업 패러다임 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192068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환경분석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–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경쟁환경 분석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산업 구조 분석 이후에 필요한 경쟁환경 분석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시 고려해야하는 </a:t>
            </a:r>
            <a:r>
              <a:rPr lang="ko-KR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5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가지 주요 사항과 세부 항목에 대해서 설명하도록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진출을 고려하고 있는 시장의 경쟁강도를 직접 확인하는 단계입니다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친환경 농산물 유통에 관심을 갖고 있는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사회적기업의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경우 원자재를 공급하는 농가와 이를 소비하는 구매자 그리고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현재 친환경 농산물 유통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사업을 진행하고 있는 업체와 잠재적 경쟁자 등을 고려해 시장 진출 여부를 결정해야 할 것입니다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75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73216" y="1043608"/>
            <a:ext cx="1047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경쟁환경 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6116457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핵심역량 분석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기업 내부 분석의 </a:t>
            </a:r>
            <a:r>
              <a:rPr lang="ko-KR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5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가지 틀에 대해서 언급하고 그 중 핵심역량 분석에 대해 추가 설명하도록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기업에게 외부 환경이 중요하다 하더라도 내부 역량이 취약하다면 기업의 지속가능성엔 한계가 있을 수 밖에 없습니다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재무적 안전성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체계적인 시스템 확보 여부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우수한 인재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특허</a:t>
            </a:r>
            <a:r>
              <a:rPr lang="ko-KR" altLang="en-US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및 상표 등 기술력 정도가 대표적인 기업의 내부 역량이라고 할 수 있습니다</a:t>
            </a:r>
            <a:r>
              <a:rPr lang="en-US" altLang="ko-KR" baseline="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76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73216" y="1054641"/>
            <a:ext cx="1045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핵심역량 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3845386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재무관리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 -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손익계산서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100" kern="1200" dirty="0" smtClean="0">
              <a:solidFill>
                <a:schemeClr val="tx1"/>
              </a:solidFill>
              <a:effectLst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손익계산서란 일정기간 동안의 기업의 경영성과를 나타내는 동태적 재무제표이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</a:t>
            </a:r>
            <a:r>
              <a:rPr lang="en-US" altLang="ko-KR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/>
            </a:r>
            <a:br>
              <a:rPr lang="en-US" altLang="ko-KR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</a:b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기업의 이익창출능력에 관한 정보와 경영자의 수탁책임 및 경영성과에 관한 정보를 제공합니다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100" b="0" i="0" kern="1200" dirty="0" smtClean="0">
              <a:solidFill>
                <a:schemeClr val="tx1"/>
              </a:solidFill>
              <a:effectLst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매출원가</a:t>
            </a:r>
            <a:r>
              <a:rPr lang="en-US" altLang="ko-KR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판매된 상품의 생산원가 혹은 구입원가를 말합니다</a:t>
            </a:r>
            <a:r>
              <a:rPr lang="en-US" altLang="ko-KR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. ‘</a:t>
            </a:r>
            <a:r>
              <a:rPr lang="ko-KR" altLang="en-US" sz="1100" b="0" i="0" kern="1200" dirty="0" err="1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기초재고액</a:t>
            </a:r>
            <a:r>
              <a:rPr lang="ko-KR" altLang="en-US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＋</a:t>
            </a:r>
            <a:r>
              <a:rPr lang="ko-KR" altLang="en-US" sz="1100" b="0" i="0" kern="1200" dirty="0" err="1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당기순매입액</a:t>
            </a:r>
            <a:r>
              <a:rPr lang="ko-KR" altLang="en-US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－</a:t>
            </a:r>
            <a:r>
              <a:rPr lang="ko-KR" altLang="en-US" sz="1100" b="0" i="0" kern="1200" dirty="0" err="1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기말재고액</a:t>
            </a:r>
            <a:r>
              <a:rPr lang="ko-KR" altLang="en-US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＝매출원가’로 계산</a:t>
            </a:r>
            <a:endParaRPr lang="en-US" altLang="ko-KR" sz="1100" b="0" i="0" kern="1200" dirty="0" smtClean="0">
              <a:solidFill>
                <a:schemeClr val="tx1"/>
              </a:solidFill>
              <a:effectLst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한계이익</a:t>
            </a:r>
            <a:r>
              <a:rPr lang="en-US" altLang="ko-KR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매출액에서 고정비를 제외한 변동비를 뺀 것을 한계이익이라고 합니다</a:t>
            </a:r>
            <a:r>
              <a:rPr lang="en-US" altLang="ko-KR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한계이익이 높은 것은 변동비가 적다는 것을 의미하므로 향후 손익분기점 도달에 긍정적인 영향을 끼칩니다</a:t>
            </a:r>
            <a:r>
              <a:rPr lang="en-US" altLang="ko-KR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경상이익</a:t>
            </a:r>
            <a:r>
              <a:rPr lang="en-US" altLang="ko-KR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영업이익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영업수익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영업비용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에 영업외수익을 더하고 영업외비용을 뺀 것이 경상이익입니다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일반적으로 당기 순이익이라고 부르기도 합니다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en-US" altLang="ko-KR" sz="1100" b="0" i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ko-KR" altLang="en-US" sz="1100" b="0" i="0" kern="1200" dirty="0" smtClean="0">
              <a:solidFill>
                <a:schemeClr val="tx1"/>
              </a:solidFill>
              <a:effectLst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77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861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손익계산서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8700889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재무관리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질의응답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다양한 사회적기업의 구조에 따라 그 특성에 맞는 재무제표의 필요성에 대해서 강조함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교재에 있는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손익계산서의 오류가 무엇인지 물어본다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사회적기업은 주식회사나 유한회사 등 상법상 회사는 물론이거니와 재단법인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사단법인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비영리민간단체 등 비영리법인도 많아 재무제표가 매우 다양합니다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따라서 지배구조와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법인격에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따라 비롯될 수 있는 오류를 잘 찾아내고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이를 수정할 수 있어야 합니다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78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9200" y="982633"/>
            <a:ext cx="1319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손익계산서의 오류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12314" y="2699792"/>
            <a:ext cx="1090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질의응답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3054211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재무관리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-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대차대조표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100" kern="1200" dirty="0" smtClean="0">
              <a:solidFill>
                <a:schemeClr val="tx1"/>
              </a:solidFill>
              <a:effectLst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대차대조표는 특정시점의 재무상태를 나타내는 정태적 재무제표입니다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따라서 대차대조표는 일정시점에서 기업이 소유하고 있는 경제적 자원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자산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),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그 경제적 자원에 대한 의무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부채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),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소유주지분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자본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)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에 관한 정보를 제공합니다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유동자산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1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년 이내에 환금할 수 있는 자산 또는 전매할 목적으로 소유하고 있는 자산을 말한다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현금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예금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일시 소유의 유가증권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상품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제품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원재료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저장품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전도금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등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고정자산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'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고정자산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'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은 판매 또는 처분을 목적으로 하지 않고 비교적 장기간에 걸쳐 영업활동에 사용하고자 취득한 각종 자산입니다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일반적으로 장기간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(1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년 이상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회사가 소유하고 사용할 수 있는 자산을 말합니다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형태에 따라 유형고정자산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무형고정자산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투자자산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이연 자산 등으로 분류할 수 있습니다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79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대차대조표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4542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활동시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애로사항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국내 </a:t>
            </a:r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사회적기업은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그 역사가 길지 않은 만큼 제대로 틀이 잡혀 있지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않다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따라서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문제를 명확히 파악하고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해결책을 제안하는 단계에서 적잖은 어려움이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컨설턴트가 활동할 때 가치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조직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소통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이론적용 부분에 있어서 애로사항이 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각 애로사항에 대해 강사의 경험과 함께 설명한다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61248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1459" y="971600"/>
            <a:ext cx="736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활동시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애로사항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3015424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재무관리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–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현금흐름표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현금흐름표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일정기간 기업의 현금흐름을 나타내는 표입니다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현금의 변동내용을 명확하게 보고하기 위하여 당해 회계기간에 속하는 현금의 유입과 유출내용을 적정하게 표시한 표입니다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현금이 어떻게 창출되어 어디에 얼마만큼 쓰였는가를 보여주는 표라고 할 수 있습니다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80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867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현금흐름표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0873394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조직진단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-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진단체계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조직진단을 위한 진단체계와 하위 진단 항목의 구조에 대해 설명하도록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일반적으로 조직이라 함은 기업 시스템을 구성하는 모든 개체를 통칭하려 일컫는 말입니다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따라서 조직을 진단할 때에는 기업의 내부 임직원뿐만 아니라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이들의 행동을 결정하는 다양한 내부 및 외부 조직을 포괄적으로 진단해야 할 필요가 있습니다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81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진단체계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9280647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 smtClean="0">
                <a:latin typeface="서울남산체 M" pitchFamily="18" charset="-127"/>
                <a:ea typeface="서울남산체 M" pitchFamily="18" charset="-127"/>
              </a:rPr>
              <a:t>조직진단 </a:t>
            </a:r>
            <a:r>
              <a:rPr lang="en-US" altLang="ko-KR" sz="1000" dirty="0" smtClean="0">
                <a:latin typeface="서울남산체 M" pitchFamily="18" charset="-127"/>
                <a:ea typeface="서울남산체 M" pitchFamily="18" charset="-127"/>
              </a:rPr>
              <a:t>–</a:t>
            </a:r>
            <a:r>
              <a:rPr lang="ko-KR" altLang="en-US" sz="1000" dirty="0" smtClean="0">
                <a:latin typeface="서울남산체 M" pitchFamily="18" charset="-127"/>
                <a:ea typeface="서울남산체 M" pitchFamily="18" charset="-127"/>
              </a:rPr>
              <a:t> 진단방법론</a:t>
            </a:r>
            <a:r>
              <a:rPr lang="en-US" altLang="ko-KR" sz="1000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en-US" altLang="ko-KR" sz="1000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Weisbord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모형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</a:t>
            </a:r>
          </a:p>
          <a:p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000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sz="1000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sz="1000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sz="1000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Weisbord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는 조직에 영향을 끼치는 요인을 모두 여섯 가지로 정하고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각 요인들에 대한 중요한 평가초점을 다음과 같이 정리하고 있습니다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  1.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목적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목표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):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목표의 명확성 및 목표에 대한 </a:t>
            </a:r>
            <a:r>
              <a:rPr lang="ko-KR" altLang="en-US" sz="1000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의견일치</a:t>
            </a:r>
            <a:endParaRPr lang="ko-KR" altLang="en-US" sz="1000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  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2.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구조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조직구조가 목표에 맞게 잘 조화를 이루고 있는가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?</a:t>
            </a:r>
          </a:p>
          <a:p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  3.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관계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개인간의 관계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부서간의 관계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개인과 개인이 담당하는 업무의 성격 및 요구되는 기술</a:t>
            </a:r>
          </a:p>
          <a:p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  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4.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보상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조직의 공식적 보상과 조직구성원의 보상에 대한 기대가 조화를 이루고 있는가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?</a:t>
            </a:r>
          </a:p>
          <a:p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  5.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리더십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①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목표설정을 명확히 해주는가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?</a:t>
            </a:r>
          </a:p>
          <a:p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            ②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목표와 각 프로그램이 조화를 이루도록 하는가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?</a:t>
            </a:r>
          </a:p>
          <a:p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            ③ </a:t>
            </a:r>
            <a:r>
              <a:rPr lang="ko-KR" altLang="en-US" sz="1000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조직내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통합이 잘 되도록 노력하는가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?</a:t>
            </a:r>
          </a:p>
          <a:p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            ④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갈등을 잘 해결하여 조직의 질서를 유지하는가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?</a:t>
            </a:r>
          </a:p>
          <a:p>
            <a:endParaRPr lang="en-US" altLang="ko-KR" sz="1000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990600" indent="-990600"/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  6.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지원장치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계획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통제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예산과정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정보체제들 중 어떤 제도가 조직의 목표달성에 도움을 주고 어떤 제도가 장애가 되는가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? (</a:t>
            </a:r>
            <a:r>
              <a:rPr lang="ko-KR" altLang="en-US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만일 지원장치가 형식과 절차에만 얽매이는 제도들이라면 과감히 정리할 수 있어야 함</a:t>
            </a:r>
            <a:r>
              <a:rPr lang="en-US" altLang="ko-KR" sz="10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</a:t>
            </a:r>
          </a:p>
          <a:p>
            <a:endParaRPr lang="ko-KR" altLang="en-US" sz="100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82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1054641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Weisbord</a:t>
            </a:r>
            <a:r>
              <a:rPr lang="ko-KR" altLang="en-US" sz="12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모형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2300991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조직진단 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–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진단 방법론 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(Burke-</a:t>
            </a:r>
            <a:r>
              <a:rPr lang="en-US" altLang="ko-KR" dirty="0" err="1">
                <a:latin typeface="서울남산체 M" pitchFamily="18" charset="-127"/>
                <a:ea typeface="서울남산체 M" pitchFamily="18" charset="-127"/>
              </a:rPr>
              <a:t>Litwin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모델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)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G. </a:t>
            </a:r>
            <a:r>
              <a:rPr lang="en-US" altLang="ko-KR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Litwin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의 조직분위기에 대한 연구에 바탕을 둔 이 모델은 조직변수들의 관계를 명확히 하고 조직행태와 조직변화에 있어서 “변혁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(transformation)”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과 “전환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(transaction)”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을 구분하려는 시도로 개발이 되었음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즉 조직변화에 있어서 조직의 문화를 바꾸는 변혁과 조직의 분위기를 개선하는 전환을 구분하려는 것임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조직의 변화를 설명하기 위해서는 매우 다양한 조직변수가 사용이 되는데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 변수들의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특성에 대해서 설명해주도록 함</a:t>
            </a:r>
            <a:r>
              <a:rPr lang="ko-KR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만일 조직진단에 있어서 “변혁”에 관심이 있다고 하면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중점적으로 분석되어야 할 변수는 “외부 환경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미션과 전략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리더십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조직문화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성과” 등이라고 할 수 있음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“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전환”이 조직진단의 주요 과제일 경우에는 “구조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시스템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경영 관행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분위기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성과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과업 요건과 개인의 기술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/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능력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개인의 욕구 및 가치” 등이 분석대상이 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“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전환”을 위해서는 업무진단이 적절한 분석방법일 수 있음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83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57192" y="1054641"/>
            <a:ext cx="13580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Burke-</a:t>
            </a:r>
            <a:r>
              <a:rPr lang="en-US" altLang="ko-KR" sz="1200" dirty="0" err="1" smtClean="0">
                <a:latin typeface="서울남산체 M" pitchFamily="18" charset="-127"/>
                <a:ea typeface="서울남산체 M" pitchFamily="18" charset="-127"/>
              </a:rPr>
              <a:t>Litwin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모델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43070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조직진단 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–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진단 방법론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en-US" altLang="ko-KR" dirty="0" err="1" smtClean="0">
                <a:latin typeface="서울남산체 M" pitchFamily="18" charset="-127"/>
                <a:ea typeface="서울남산체 M" pitchFamily="18" charset="-127"/>
              </a:rPr>
              <a:t>Porras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와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Robertson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의 모형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/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조직편성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)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조직편성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(organizational arrangements)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은 조직내 다양한 부문들의 기능과 각 구성원들의 행동을 상호조정하기 위한 조직의 공식적 요소들을 나타냄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이것은 공식적 기제로서 대개 문서 형태로 존재하고 조직이 의도하는 업무 수행 방식에 대한 기술임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 편성의 구성요소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a)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목표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달성하고자 하는 계획된 결과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의사 결정시 입력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(input)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의 전제 요인이며 행동의 직접적인 조절 요인임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다양한 가능한 행위들 중에서 어떤 것을 선택하고 행할지 결정하는데 있어서 도구적인 요소임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목표는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조직내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모든 수준에서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존재할수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있으며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공식적 목표와 작동적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(operational)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목표가 구분될 수 있음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양자간에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불일치하는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경우 있음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후자가 행동에 더 큰 영향을 미침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b)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전략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목표에 긴밀히 연관된 것이 조직의 전략임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조직의 전략은 체계의 목표가 달성되는 수단을 구체화하는 것임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이것은 조직에서 가용한 자원들의 전개 형태를 나타내며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조직이 목적을 어떻게 달성할 지를 알려주는 환경과의 상호작용임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c)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공식 구조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조직편성의 가장 분명하게 드러나는 요소로서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작업 역할의 공식적 배분과 작업 활동을 통제하고 통합하는 관리 기제를 나타냄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그리고 과제 할당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권한 행사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및 기능 조정과 같은 활동들의 규칙성을 부여함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 구조는 위계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노동 분업과 권한 관계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를 정의하고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조직내의 의사소통의 공식적 라인을 구체화함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d)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관리 정책과 절차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정책과 절차는 다양한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조직내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활동들을 수행하는 적절한 방법을 정의하는 공식적 규칙으로 구성됨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또한 이것은 공식적 구조가 의도된 설계대로 작동하도록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e)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관리 체계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관리체계는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조직내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상호 조정에 초점을 맞춘 공식적으로 설계되고 확립된 모든 체계들임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이것은 재무회계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통제체계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정보체계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그리고 인사관리 체계 등을 포함함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f)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보상 체계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관리체계의 한 종류라고도 볼 수 있지만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공식적 보상체계는 그 자체의 중요성과 구성원들의 행동에 미치는 직접적인 영향 때문에 별도로 분리됨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이것에는 임금이나 복리후생과 같은 보상체계와 수행평가체계를 포함함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g)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소유구조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주주들의 분포 형태와 관련된 것임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1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인 대주주가 있는 조직도 있고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다수의 소액 주주들로 구성된 조직도 있을 수 있음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84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57192" y="941983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>
                <a:latin typeface="서울남산체 M" pitchFamily="18" charset="-127"/>
                <a:ea typeface="서울남산체 M" pitchFamily="18" charset="-127"/>
              </a:rPr>
              <a:t>Porras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와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Robertson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의 모형 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6448956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조직진단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–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진단 방법론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en-US" altLang="ko-KR" dirty="0" err="1" smtClean="0">
                <a:latin typeface="서울남산체 M" pitchFamily="18" charset="-127"/>
                <a:ea typeface="서울남산체 M" pitchFamily="18" charset="-127"/>
              </a:rPr>
              <a:t>Porras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와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Robertson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의 모형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/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사회적 요인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)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 요인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(social factors)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은 조직내 사람들의 특성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그들간의 상호작용 형태나 과정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그리고 기타 사회적 집단의 다양한 속성들을 다루는 범주임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이것은 오래 전부터 위의 조직 편성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공식적 조직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과는 달리 조직의 ‘비공식적’ 측면으로 다루어져 왔음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즉 이것은 정확히 파악하기 어려운 조직의 무형의 측면들이기 때문에 변화하기 가장 어려운 요소들이기도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 요인의 구성요소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a)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문화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조직의 문화는 과거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수십년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동안 경영학의 주요 연구 주제였음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많은 조직 변화 전문가들이 변화 활동의 주요 영역으로 문화에 초점을 맞추어왔음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그러나 문화는 너무나 복잡하고 이해하기 어려운 현상이라 변화가 잘 이루어지지 않는 요소임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조직의 문화를 구성하는 요소들은 가치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(value)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나 규범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(norm)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등으로써 암묵적으로 구성원의 행동에 영향을 미침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특히 가치는 상징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(symbols),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의식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(rituals),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역사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(history),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이야기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(stories),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신화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(myths)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등의 가공물을 통해 구성원들에게 전달됨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b)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경영 스타일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경영자들이 가지는 가치관과 기본적 가정들이 자신들의 행동과 의사결정에 주요한 영향을 미침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따라서 그들의 행동은 구성원들의 행동에 직접적이고 강한 영향을 미침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 문화의 형성에도 기여함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c)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상호작용 과정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조직내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다양한 과제들을 공동으로 수행하자면 다양한 사회적 관계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개인간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집단내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집단간 관계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에서 서로 상호작용해야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그리고 이러한 상호작용은 의사소통 과정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갈등해결 과정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문제해결 과정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의사결정 과정과 같은 다양한 과정으로 묘사될 수 있음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d)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비공식 패턴과 네트워크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 구조가 의사소통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의사결정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권한 등의 공식 패턴을 구체화하는 것이라면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조직에는 이러한 공식적 패턴과 더불어 비공식적 패턴들이 동시에 존재함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이것을 조직의 “행동 구조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(behavioral structure)”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라고 부르기도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이러한 비공식 패턴과 네트워크는 공식적 구조 요소들과 일치되는 경우도 있지만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그렇다면 행동을 보다 강화할 것임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공식적 구조들과 일치하지 않는 경우도 있는데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그 경우에는 조직의 비효율성이 생김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e)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개인적 특성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신념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태도 그리고 감정 등이 조직 구성원들의 개인적 속성들인데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이것은 업무 수행 방식에도 영향을 미칠 뿐만 아니라 주위의 다른 사람들이 행동하는 방식에도 영향을 미침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그리고 또 하나의 중요한 개인적 특성 중의 하나는 행동적 기술인데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이것은 다른 사람들과 효과적으로 상호작용하는 능력을 나타냄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85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7192" y="941983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>
                <a:latin typeface="서울남산체 M" pitchFamily="18" charset="-127"/>
                <a:ea typeface="서울남산체 M" pitchFamily="18" charset="-127"/>
              </a:rPr>
              <a:t>Porras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와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Robertson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의 모형 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6448956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조직진단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–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진단 방법론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en-US" altLang="ko-KR" dirty="0" err="1" smtClean="0">
                <a:latin typeface="서울남산체 M" pitchFamily="18" charset="-127"/>
                <a:ea typeface="서울남산체 M" pitchFamily="18" charset="-127"/>
              </a:rPr>
              <a:t>Porras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와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Robertson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의 모형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/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테크놀로지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)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강의주안점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테크놀로지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(technology)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는 조직설계분야의 핵심 요소로서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구성원들의 행동에 가장 직접적인 영향을 미침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이것은 조직의 입력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(input)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을 산출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(output)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로 변형하는 데 직접적으로 관련됨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테크놀로지의 구성요소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a)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도구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장비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제품이나 서비스를 산출하는 기능을 행하는 데 사용되는 모든 물리적 실체들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메인프레임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컴퓨터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대규모 기계에서부터 필기 도구에 이르기까지 다양함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b)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직무 설계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직무는 조직 구성원들이 수행할 책임이 있는 일련의 과업들을 조합함으로써 설계됨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직무의 다양한 속성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예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과업의 의미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작업 과정에 대한 통제력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다양한 기술의 사용 정도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피드백 유무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학습 기회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타인들과의 상호작용 등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은 직무를 수행하는 사람의 작업 동기와 성과에도 영향을 미칠 수 있음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c)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작업 흐름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(work flow)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설계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여러 직무들은 작업 흐름을 만들어내기 위해 통합될 수 있음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작업 흐름의 설계는 제품이나 서비스를 만들어내는 과정에서의 직무들간의 상호의존성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(interdependency)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의 유형에 따라 달라짐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예를 들어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Thompson(1967)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은 세 가지 유형의 상호의존성을 제안하였음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합산적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(pooled)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상호의존성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각 부분은 전체에 독립적인 기여를 하고 각 부분을 합하면 전체가 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연속적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(sequential)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상호의존성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한 부분의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output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 그 다음 부분의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input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 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따라서 앞부분이 완료되지 않으면 뒷부분이 작동되지 않음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호혜적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(reciprocal)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상호의존성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각 부분들이 서로 서로에게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output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input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 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).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d)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기술적 절차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이것은 입력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(input)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을 산출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(output)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로 변형하는 과제를 수행하기 위해 미리 규정해 놓은 방법들을 말함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앞서 설명한 관리 절차와는 달리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이것은 변형과정과 직접적으로 관련되어 있고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조직의 속성과는 무관함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관리 절차와 유사하게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미규정된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방법을 얼마나 따르는 가는 규범이나 기타 비공식적 요소에 의해 영향을 받음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e)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기술 체계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기술 체계는 변형 과정의 상태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또는 변형 과정의 다양한 측면들을 통제하는 것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에 대한 정보를 제공함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scheduling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체계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부분통제체계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공급체계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재고관리체계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유지보수체계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just-in-time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등이 예임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f)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 구성원의 기술적 전문성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이것은 구성원들이 주어진 직무를 수행하기 위해 필요한 지식과 기술의 수준을 나타냄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직무나 작업 흐름이 아무리 잘 설계되어도 구성원이 적절한 지식과 기술을 갖고 있지 못하다면 테크놀로지는 효과적으로 작동하지 않을 것임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86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7192" y="941983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>
                <a:latin typeface="서울남산체 M" pitchFamily="18" charset="-127"/>
                <a:ea typeface="서울남산체 M" pitchFamily="18" charset="-127"/>
              </a:rPr>
              <a:t>Porras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와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Robertson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의 모형 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6448956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조직진단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–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진단 방법론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en-US" altLang="ko-KR" dirty="0" err="1" smtClean="0">
                <a:latin typeface="서울남산체 M" pitchFamily="18" charset="-127"/>
                <a:ea typeface="서울남산체 M" pitchFamily="18" charset="-127"/>
              </a:rPr>
              <a:t>Porras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와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Robertson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의 모형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/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물리적 장면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)</a:t>
            </a: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물리적 장면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(physical settings)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은 환경의 비사회적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비기술적 측면에 대한 구체적인 구조와 실체를 묘사하는데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작업장에서 사람들이 일하는 방식에 영향을 미침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4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가지 요소 중에서 특히 공간 형태가 구성원들의 행동에 매우 큰 영향을 미침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물리적 장면의 구성요소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a)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공간 형태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공간의 크기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공간의 모양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수직적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수평적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전통적 대 개방적 사무실 설계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사무실이나 작업 영역의 상대적 위치 등을 말함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특히 사무실 설계와 사무실 또는 작업 영역의 상대적 위치가 가장 중요한 두 요인임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접촉의 용이함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사무실이 개방적인가 폐쇄적인가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사람들이 어디에 위치하는가 등에 의해 결정됨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 상호작용의 패턴을 결정할 것이기에 결국 작업의 효과성에도 영향을 미칠 것임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b)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물리적 분위기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분위기란 조명의 수와 형태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난방이나 냉방의 수준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소음의 수준과 유형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공기 청정 상태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청결성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등을 말함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이러한 요소들은 직무에 대한 태도나 실제 작업 수행에 영향을 미칠 수 있음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c)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내부 설계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가구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장식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창이나 마루 바닥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바닥의 색깔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벽 천장 등의 특성을 말함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d)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전반적인 건축 설계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근무하는 빌딩의 전반적인 구조적 설계를 말함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○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네 가지 범주들간에는 밀접하게 상호 연결되어 있으므로 한 범주는 다른 범주에 영향을 미칠 수 있음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따라서 네 범주들간에는 일관성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(congruence)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 있어야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이것이 조직 변화에 대해 주는 중요한 시사점은 어떤 한 범주의 변화 노력은 그것과 긴밀히 연관된 다른 범주들과 같이 변화되지 않으면 저항이 매우 강해지고 실패하기 쉽다는 것임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예를 들어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조직 구조를 변화시킬 경우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그것과 연관된 사회적 요인들에 대한 고려도 동시에 하지 않으면 구조 변화가 성공적으로 안착하기 어려움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87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7192" y="941983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>
                <a:latin typeface="서울남산체 M" pitchFamily="18" charset="-127"/>
                <a:ea typeface="서울남산체 M" pitchFamily="18" charset="-127"/>
              </a:rPr>
              <a:t>Porras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와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Robertson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의 모형 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6448956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세부 전략 수립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–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본원적 경쟁 전략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세부 전략 수립 시 차별화 전략을 활용해야하는 기업과 비용 우위 전략을 활용해야 하는 기업의 차이에 대해서 설명하도록 함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세부 전략 단계에서 기업은 시장 점유율과 투자 대비 수익률을 고려해 두 가지 전략을 취하게 되는데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차별화 전략과 비용우위 전략이 그것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차별화 전략은 시장 점유율 대신 제품의 질과 차별성을 갖고 수익을 극대화 하는 전략이며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비용우위 전략은 시장 점유율을 통한 규모화를 통해 수익을 확대하는 전략을 말함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88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본원적 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경쟁전략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9375221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세부전략 수립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–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전략 사업 단위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기업의 전반적인 전략은 사업부 단위의 전략으로 연계되지만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이럴 경우에도 사업부의 특성을 반영하는 것이 매우 중요하다는 점을 강조하여 설명하도록 함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해당 사업의 시장 성장성과 현재 점유율을 고려해 최종 전략을 수립해야 함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웅진의 코웨이 사례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kumimoji="0" lang="ko-KR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금호그룹의 금호석유화학 사례를 들어서 이해를 도울수 있도록 함</a:t>
            </a:r>
            <a:r>
              <a:rPr kumimoji="0" lang="en-US" altLang="ko-KR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kumimoji="0" lang="ko-KR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89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1043608"/>
            <a:ext cx="1098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전략 사업 단위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93752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컨설턴트가 읽으면 좋은 책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컨설턴트는 책을 많이 읽어야 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특히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사회적기업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컨설턴트가 읽으면 좋은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책을 몇 권 소개하자면 다음과 같은 책들이 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경영 및 경제</a:t>
            </a:r>
            <a:r>
              <a:rPr lang="en-US" altLang="ko-KR" dirty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사회복지 등 다양한 영역에서 바라보는 </a:t>
            </a:r>
            <a:r>
              <a:rPr lang="ko-KR" altLang="en-US" dirty="0" err="1">
                <a:latin typeface="서울남산체 M" pitchFamily="18" charset="-127"/>
                <a:ea typeface="서울남산체 M" pitchFamily="18" charset="-127"/>
              </a:rPr>
              <a:t>사회적기업에</a:t>
            </a:r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 의견을 두루 접하는 것이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필요하다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Tip</a:t>
            </a: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강사가 개인적으로 생각하는 추천 책이 있다면 더 추천해도 좋다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추천할 책을 미리 준비해 가는 것도 좋을 것 같다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9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61248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47945" y="971600"/>
            <a:ext cx="643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추천 책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1592397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90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사례연구 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693379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제너럴 바이오 소개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질의응답 및 동영상 감상</a:t>
            </a:r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baseline="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참석자들에게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제너럴 </a:t>
            </a:r>
            <a:r>
              <a:rPr lang="ko-KR" altLang="en-US" baseline="0" dirty="0" err="1" smtClean="0">
                <a:latin typeface="서울남산체 M" pitchFamily="18" charset="-127"/>
                <a:ea typeface="서울남산체 M" pitchFamily="18" charset="-127"/>
              </a:rPr>
              <a:t>바이오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에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대해 어느 정도 알고 있는지 물어본 후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알고 있는 사람이 있다면 얘기를 들어보고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</a:t>
            </a: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알고 있는 사람이 많지 않다면 동영상을 보고 넘어가도록 합니다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.(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시간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: 4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분 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49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초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91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8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1041" y="941983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제너럴 바이오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소개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1580" y="2699792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동영상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6157041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제너럴 바이오 비전과 미션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앞에서 살펴본 영상과 연계하여 제너럴 바이오의 비전과 미션에 대해서 설명하도록 함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◦ 미션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친환경 생활용품의 인식 개선 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인체에 유해한 환경 영향 감소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노인성 만성질환 개선을 통한 노인의 삶의 질 향상에 기여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취약계층의 우선고용 및 안정된 일자리 창출을 통한 경제적 안정 도모 및 행복지수 증대</a:t>
            </a:r>
          </a:p>
          <a:p>
            <a:endParaRPr lang="ko-KR" altLang="en-US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◦ 비전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- 2020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년 매출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500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억 원 달성 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바이오 분야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R&amp;D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전문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사회적기업으로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도약</a:t>
            </a:r>
          </a:p>
          <a:p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근로자의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50%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이상을 취약계층으로 고용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92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73216" y="982633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제너럴 바이오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비전과 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미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3590689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제너럴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바이오의 주요 연혁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제너럴 바이오의 주요 연혁에 대해서 간략하게 언급하고 넘어가도록 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93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20075" y="982633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제너럴 바이오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주요 연혁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3590689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제너럴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바이오의 제품 현황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pPr marL="0" indent="0">
              <a:buNone/>
            </a:pPr>
            <a:endParaRPr lang="en-US" altLang="ko-KR" sz="1100" b="1" kern="1200" baseline="0" dirty="0" smtClean="0">
              <a:solidFill>
                <a:schemeClr val="tx1"/>
              </a:solidFill>
              <a:effectLst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buNone/>
            </a:pPr>
            <a:r>
              <a:rPr lang="ko-KR" altLang="en-US" sz="1100" b="0" kern="1200" baseline="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제너럴 바이오의 제품들에 대해서 간단하게 보고 넘어가도록 함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▨ 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TIP</a:t>
            </a:r>
          </a:p>
          <a:p>
            <a:pPr marL="0" indent="0">
              <a:buNone/>
            </a:pPr>
            <a:endParaRPr lang="en-US" altLang="ko-KR" sz="1100" b="0" kern="1200" baseline="0" dirty="0" smtClean="0">
              <a:solidFill>
                <a:schemeClr val="tx1"/>
              </a:solidFill>
              <a:effectLst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buNone/>
            </a:pPr>
            <a:r>
              <a:rPr lang="en-US" altLang="ko-KR" sz="1100" b="1" kern="1200" baseline="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※ </a:t>
            </a:r>
            <a:r>
              <a:rPr lang="ko-KR" altLang="en-US" sz="1100" b="1" kern="1200" baseline="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주요 제품</a:t>
            </a:r>
            <a:endParaRPr lang="en-US" altLang="ko-KR" sz="1100" b="1" kern="1200" baseline="0" dirty="0" smtClean="0">
              <a:solidFill>
                <a:schemeClr val="tx1"/>
              </a:solidFill>
              <a:effectLst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0" indent="0">
              <a:buNone/>
            </a:pPr>
            <a:r>
              <a:rPr lang="en-US" altLang="ko-KR" sz="1100" b="0" kern="1200" baseline="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1. </a:t>
            </a:r>
            <a:r>
              <a:rPr lang="ko-KR" altLang="en-US" sz="1100" b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친환경 생활용품</a:t>
            </a:r>
          </a:p>
          <a:p>
            <a:r>
              <a:rPr lang="en-US" altLang="ko-KR" sz="1100" b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sz="1100" b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주방세제</a:t>
            </a:r>
            <a:r>
              <a:rPr lang="en-US" altLang="ko-KR" sz="1100" b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b="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세탁세제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섬유유연제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항균탈취제</a:t>
            </a:r>
          </a:p>
          <a:p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유아용 젖병세정제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err="1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비눗방울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 놀이</a:t>
            </a:r>
          </a:p>
          <a:p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방충제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진드기 </a:t>
            </a:r>
            <a:r>
              <a:rPr lang="ko-KR" altLang="en-US" sz="1100" kern="1200" dirty="0" err="1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구제제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모기 </a:t>
            </a:r>
            <a:r>
              <a:rPr lang="ko-KR" altLang="en-US" sz="1100" kern="1200" dirty="0" err="1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기피제</a:t>
            </a:r>
            <a:endParaRPr lang="ko-KR" altLang="en-US" sz="1100" kern="1200" dirty="0" smtClean="0">
              <a:solidFill>
                <a:schemeClr val="tx1"/>
              </a:solidFill>
              <a:effectLst/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2.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기능성 화장품</a:t>
            </a:r>
          </a:p>
          <a:p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피부과병원 및 피부관리실용 치료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/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시술용 화장품</a:t>
            </a:r>
          </a:p>
          <a:p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일반 미백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주름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피부 개선용 기능성 화장품</a:t>
            </a:r>
          </a:p>
          <a:p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유아용 로션</a:t>
            </a:r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세정용 화장품</a:t>
            </a:r>
          </a:p>
          <a:p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3.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바이오 식품</a:t>
            </a:r>
          </a:p>
          <a:p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인삼사포닌 활용 </a:t>
            </a:r>
            <a:r>
              <a:rPr lang="ko-KR" altLang="en-US" sz="1100" kern="1200" dirty="0" err="1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고기능성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 건강기능식품</a:t>
            </a:r>
          </a:p>
          <a:p>
            <a:r>
              <a:rPr lang="en-US" altLang="ko-KR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- </a:t>
            </a:r>
            <a:r>
              <a:rPr lang="ko-KR" altLang="en-US" sz="1100" kern="1200" dirty="0" smtClean="0">
                <a:solidFill>
                  <a:schemeClr val="tx1"/>
                </a:solidFill>
                <a:effectLst/>
                <a:latin typeface="서울남산체 M" panose="02020603020101020101" pitchFamily="18" charset="-127"/>
                <a:ea typeface="서울남산체 M" panose="02020603020101020101" pitchFamily="18" charset="-127"/>
              </a:rPr>
              <a:t>산화질소 발생 건강기능식품</a:t>
            </a:r>
          </a:p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94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1208" y="982633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제너럴 바이오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제품현황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강의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3486040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제너럴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바이오의 재무 현황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-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앞서 학습한 내용을 바탕으로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제너럴바이오의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매출액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순이익률과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매출액 영업이익률을 계산할 수 있도록 지원한다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95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7452" y="982633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제너럴 바이오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재무현황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제너럴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바이오의 조직 현황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-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참여 팀이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제너럴바이오의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미션과 이들이 창출하는 사회적 가치가 부합하는지 여부를 살펴보도록 하고 근로자의 정규직 비율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취약계층 근로자의 현황 등을 통해 조직의 특성을 분석할 수 있도록 돕는다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96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10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7452" y="982633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제너럴 바이오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조직현황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제너럴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바이오 산업매력도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-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참여팀들이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제너럴바이오가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생산하는 제품 가운데 한 가지를 골라 가치사슬을 완성할 수 있도록 돕는다</a:t>
            </a:r>
            <a:r>
              <a:rPr lang="en-US" altLang="ko-KR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/>
              <a:pPr/>
              <a:t>97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20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제너럴바이오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산업매력도 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Ⅰ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1478254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제너럴 바이오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강의주안점</a:t>
            </a:r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dirty="0" err="1" smtClean="0">
                <a:latin typeface="서울남산체 M" pitchFamily="18" charset="-127"/>
                <a:ea typeface="서울남산체 M" pitchFamily="18" charset="-127"/>
              </a:rPr>
              <a:t>제너럴바이오가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 생산하는 제품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들의 환경 분석을 돕는다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pPr marL="171450" indent="-171450">
              <a:buFontTx/>
              <a:buChar char="-"/>
            </a:pP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환경 분석을 진행할 수 있도록 다양한 기사와 내부 홈페이지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경영공시 자료를 활용할 수 있도록 지원한다</a:t>
            </a:r>
            <a:r>
              <a:rPr lang="en-US" altLang="ko-KR" baseline="0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baseline="0" dirty="0" smtClean="0">
                <a:latin typeface="서울남산체 M" pitchFamily="18" charset="-127"/>
                <a:ea typeface="서울남산체 M" pitchFamily="18" charset="-127"/>
              </a:rPr>
              <a:t>  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98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mtClean="0"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24628" y="941983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제너럴바이오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산업매력도 </a:t>
            </a:r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Ⅱ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29145" y="3707904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검색용 노트북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0850" y="611188"/>
            <a:ext cx="4572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932362"/>
            <a:ext cx="5486400" cy="3525837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주제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제너럴 </a:t>
            </a:r>
            <a:r>
              <a:rPr lang="ko-KR" altLang="en-US" dirty="0" smtClean="0">
                <a:latin typeface="서울남산체 M" pitchFamily="18" charset="-127"/>
                <a:ea typeface="서울남산체 M" pitchFamily="18" charset="-127"/>
              </a:rPr>
              <a:t>바이오 핵심역량 분석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운영방식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dirty="0">
                <a:latin typeface="서울남산체 M" pitchFamily="18" charset="-127"/>
                <a:ea typeface="서울남산체 M" pitchFamily="18" charset="-127"/>
              </a:rPr>
              <a:t>▨ 강의주안점</a:t>
            </a:r>
            <a:endParaRPr lang="en-US" altLang="ko-KR" dirty="0">
              <a:latin typeface="서울남산체 M" pitchFamily="18" charset="-127"/>
              <a:ea typeface="서울남산체 M" pitchFamily="18" charset="-127"/>
            </a:endParaRPr>
          </a:p>
          <a:p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핵심 역량 세 가지를 선정하고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선정 이유를 가치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희소성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활용 정도로 구분해 작성해 봅시다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관련 기사를 제공하고 작성하도록 할 예정입니다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62D5E-2CCB-4DA5-9BB1-E074C6D12FB5}" type="slidenum">
              <a:rPr lang="ko-KR" altLang="en-US" smtClean="0">
                <a:solidFill>
                  <a:prstClr val="black"/>
                </a:solidFill>
              </a:rPr>
              <a:pPr/>
              <a:t>99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240" y="1846729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서울남산체 M" pitchFamily="18" charset="-127"/>
                <a:ea typeface="서울남산체 M" pitchFamily="18" charset="-127"/>
              </a:rPr>
              <a:t>30</a:t>
            </a:r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분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168" y="982633"/>
            <a:ext cx="1045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latin typeface="서울남산체 M" pitchFamily="18" charset="-127"/>
                <a:ea typeface="서울남산체 M" pitchFamily="18" charset="-127"/>
              </a:rPr>
              <a:t>제너럴바이오</a:t>
            </a:r>
            <a:endParaRPr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핵심역량 분석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509" y="269979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smtClean="0">
                <a:latin typeface="서울남산체 M" pitchFamily="18" charset="-127"/>
                <a:ea typeface="서울남산체 M" pitchFamily="18" charset="-127"/>
              </a:rPr>
              <a:t>실습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68605" y="3707904"/>
            <a:ext cx="7777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관련 기사</a:t>
            </a:r>
            <a:endParaRPr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85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sh\Desktop\&#44417;&#44368;&#50504;\Timer.exe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sh\Desktop\&#44417;&#44368;&#50504;\Timer.exe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67544" y="1411288"/>
            <a:ext cx="8132440" cy="1369640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algn="ctr" defTabSz="914400" rtl="0" eaLnBrk="1" latinLnBrk="1" hangingPunct="1">
              <a:defRPr lang="ko-KR" altLang="en-US" sz="4400" b="0" kern="0" cap="none" spc="0" baseline="0" dirty="0">
                <a:ln w="1905"/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  <a:cs typeface="Arial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319271" y="926322"/>
            <a:ext cx="2478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spc="200" baseline="0" dirty="0" err="1" smtClean="0">
                <a:solidFill>
                  <a:srgbClr val="5B4A42"/>
                </a:solidFill>
                <a:latin typeface="+mj-lt"/>
                <a:ea typeface="서울남산체 B" panose="02020603020101020101" pitchFamily="18" charset="-127"/>
              </a:rPr>
              <a:t>사회적경제전문가교육</a:t>
            </a:r>
            <a:endParaRPr lang="ko-KR" altLang="en-US" b="1" spc="200" baseline="0" dirty="0">
              <a:solidFill>
                <a:srgbClr val="5B4A42"/>
              </a:solidFill>
              <a:latin typeface="+mj-lt"/>
              <a:ea typeface="서울남산체 B" panose="02020603020101020101" pitchFamily="18" charset="-127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79512" y="197867"/>
            <a:ext cx="434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0" dirty="0" smtClean="0">
                <a:latin typeface="+mj-ea"/>
                <a:ea typeface="+mj-ea"/>
              </a:rPr>
              <a:t>주최</a:t>
            </a:r>
            <a:endParaRPr lang="ko-KR" altLang="en-US" sz="1100" b="0" dirty="0">
              <a:latin typeface="+mj-ea"/>
              <a:ea typeface="+mj-ea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564245" y="197867"/>
            <a:ext cx="441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b="0" dirty="0" smtClean="0">
                <a:latin typeface="+mj-ea"/>
                <a:ea typeface="+mj-ea"/>
              </a:rPr>
              <a:t>주관</a:t>
            </a:r>
            <a:endParaRPr lang="ko-KR" altLang="en-US" sz="1100" b="0" dirty="0">
              <a:latin typeface="+mj-ea"/>
              <a:ea typeface="+mj-ea"/>
            </a:endParaRPr>
          </a:p>
        </p:txBody>
      </p:sp>
      <p:pic>
        <p:nvPicPr>
          <p:cNvPr id="4" name="그림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78" y="208866"/>
            <a:ext cx="936104" cy="24157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640" y="256812"/>
            <a:ext cx="902840" cy="182392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85" y="188053"/>
            <a:ext cx="1526214" cy="3899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06429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4DB98E-F344-4B9F-85A1-BB3EF0537179}" type="datetimeFigureOut">
              <a:rPr lang="ko-KR" altLang="en-US" smtClean="0"/>
              <a:pPr/>
              <a:t>2014-03-25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28765-E94E-44F1-AF7F-4D30D32F7B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09429647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67544" y="1411288"/>
            <a:ext cx="8132440" cy="1369640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algn="ctr" defTabSz="914400" rtl="0" eaLnBrk="1" latinLnBrk="1" hangingPunct="1">
              <a:defRPr lang="ko-KR" altLang="en-US" sz="4400" b="0" kern="0" cap="none" spc="0" baseline="0" dirty="0">
                <a:ln w="1905"/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  <a:cs typeface="Arial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319271" y="926322"/>
            <a:ext cx="2478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spc="200" dirty="0" err="1" smtClean="0">
                <a:solidFill>
                  <a:srgbClr val="5B4A42"/>
                </a:solidFill>
                <a:latin typeface="서울남산체 B"/>
                <a:ea typeface="서울남산체 B" panose="02020603020101020101" pitchFamily="18" charset="-127"/>
              </a:rPr>
              <a:t>사회적경제전문가교육</a:t>
            </a:r>
            <a:endParaRPr lang="ko-KR" altLang="en-US" b="1" spc="200" dirty="0">
              <a:solidFill>
                <a:srgbClr val="5B4A42"/>
              </a:solidFill>
              <a:latin typeface="서울남산체 B"/>
              <a:ea typeface="서울남산체 B" panose="02020603020101020101" pitchFamily="18" charset="-127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79512" y="197867"/>
            <a:ext cx="434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prstClr val="black"/>
                </a:solidFill>
                <a:latin typeface="서울남산체 B"/>
                <a:ea typeface="서울남산체 B"/>
              </a:rPr>
              <a:t>주최</a:t>
            </a:r>
            <a:endParaRPr lang="ko-KR" altLang="en-US" sz="1100" dirty="0">
              <a:solidFill>
                <a:prstClr val="black"/>
              </a:solidFill>
              <a:latin typeface="서울남산체 B"/>
              <a:ea typeface="서울남산체 B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564245" y="197867"/>
            <a:ext cx="441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prstClr val="black"/>
                </a:solidFill>
                <a:latin typeface="서울남산체 B"/>
                <a:ea typeface="서울남산체 B"/>
              </a:rPr>
              <a:t>주관</a:t>
            </a:r>
            <a:endParaRPr lang="ko-KR" altLang="en-US" sz="1100" dirty="0">
              <a:solidFill>
                <a:prstClr val="black"/>
              </a:solidFill>
              <a:latin typeface="서울남산체 B"/>
              <a:ea typeface="서울남산체 B"/>
            </a:endParaRPr>
          </a:p>
        </p:txBody>
      </p:sp>
      <p:pic>
        <p:nvPicPr>
          <p:cNvPr id="4" name="그림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78" y="208866"/>
            <a:ext cx="936104" cy="24157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640" y="256812"/>
            <a:ext cx="902840" cy="182392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85" y="188053"/>
            <a:ext cx="1526214" cy="3899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06429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19872" y="1411288"/>
            <a:ext cx="4919464" cy="706090"/>
          </a:xfrm>
        </p:spPr>
        <p:txBody>
          <a:bodyPr>
            <a:normAutofit/>
          </a:bodyPr>
          <a:lstStyle>
            <a:lvl1pPr marL="363538" indent="-363538">
              <a:buFont typeface="+mj-lt"/>
              <a:buAutoNum type="romanUcPeriod"/>
              <a:defRPr sz="2800">
                <a:solidFill>
                  <a:schemeClr val="tx1"/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726277" y="764704"/>
            <a:ext cx="21467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 smtClean="0">
                <a:ln w="18415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</a:rPr>
              <a:t>CONTENTS</a:t>
            </a:r>
            <a:endParaRPr lang="ko-KR" altLang="en-US" sz="3200" dirty="0">
              <a:ln w="18415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8866"/>
            <a:ext cx="936104" cy="241575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640" y="256812"/>
            <a:ext cx="902840" cy="182392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972" y="188053"/>
            <a:ext cx="1526214" cy="3899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1045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지 슬라이드_기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2"/>
          <p:cNvSpPr>
            <a:spLocks noGrp="1"/>
          </p:cNvSpPr>
          <p:nvPr>
            <p:ph idx="1"/>
          </p:nvPr>
        </p:nvSpPr>
        <p:spPr>
          <a:xfrm>
            <a:off x="251520" y="1411287"/>
            <a:ext cx="8640960" cy="4935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  <a:lvl2pPr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2pPr>
            <a:lvl3pPr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3pPr>
            <a:lvl4pPr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4pPr>
            <a:lvl5pPr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5" y="-16968"/>
            <a:ext cx="1334019" cy="307777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 algn="r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</p:spTree>
    <p:extLst>
      <p:ext uri="{BB962C8B-B14F-4D97-AF65-F5344CB8AC3E}">
        <p14:creationId xmlns="" xmlns:p14="http://schemas.microsoft.com/office/powerpoint/2010/main" val="1911532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지 슬라이드_미색">
    <p:bg>
      <p:bgPr>
        <a:solidFill>
          <a:srgbClr val="FFF9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2"/>
          <p:cNvSpPr>
            <a:spLocks noGrp="1"/>
          </p:cNvSpPr>
          <p:nvPr>
            <p:ph idx="1"/>
          </p:nvPr>
        </p:nvSpPr>
        <p:spPr>
          <a:xfrm>
            <a:off x="251520" y="1411287"/>
            <a:ext cx="8640960" cy="4935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  <a:lvl2pPr marL="457200" indent="0">
              <a:buNone/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2pPr>
            <a:lvl3pPr marL="914400" indent="0">
              <a:buNone/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3pPr>
            <a:lvl4pPr marL="1371600" indent="0">
              <a:buNone/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4pPr>
            <a:lvl5pPr marL="1828800" indent="0">
              <a:buNone/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0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5" y="-16968"/>
            <a:ext cx="1334019" cy="307777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 algn="r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</p:spTree>
    <p:extLst>
      <p:ext uri="{BB962C8B-B14F-4D97-AF65-F5344CB8AC3E}">
        <p14:creationId xmlns="" xmlns:p14="http://schemas.microsoft.com/office/powerpoint/2010/main" val="4039625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간지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1844824"/>
            <a:ext cx="7772400" cy="792088"/>
          </a:xfrm>
          <a:noFill/>
        </p:spPr>
        <p:txBody>
          <a:bodyPr anchor="t"/>
          <a:lstStyle>
            <a:lvl1pPr algn="ctr">
              <a:defRPr sz="4000" b="0" cap="all">
                <a:solidFill>
                  <a:srgbClr val="5B4A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 hasCustomPrompt="1"/>
          </p:nvPr>
        </p:nvSpPr>
        <p:spPr>
          <a:xfrm>
            <a:off x="3423291" y="1088122"/>
            <a:ext cx="2297424" cy="646331"/>
          </a:xfrm>
          <a:noFill/>
        </p:spPr>
        <p:txBody>
          <a:bodyPr wrap="none" rtlCol="0">
            <a:spAutoFit/>
          </a:bodyPr>
          <a:lstStyle>
            <a:lvl1pPr algn="ctr">
              <a:defRPr lang="ko-KR" altLang="en-US" sz="36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92D050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</a:defRPr>
            </a:lvl1pPr>
          </a:lstStyle>
          <a:p>
            <a:pPr lvl="0"/>
            <a:r>
              <a:rPr lang="en-US" altLang="ko-KR" dirty="0" smtClean="0"/>
              <a:t>Module 1.</a:t>
            </a:r>
            <a:endParaRPr lang="ko-KR" altLang="en-US" dirty="0" smtClean="0"/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8866"/>
            <a:ext cx="936104" cy="241575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640" y="256812"/>
            <a:ext cx="902840" cy="182392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972" y="188053"/>
            <a:ext cx="1526214" cy="3899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15311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4" y="-16968"/>
            <a:ext cx="1334020" cy="307777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 algn="r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</p:spTree>
    <p:extLst>
      <p:ext uri="{BB962C8B-B14F-4D97-AF65-F5344CB8AC3E}">
        <p14:creationId xmlns="" xmlns:p14="http://schemas.microsoft.com/office/powerpoint/2010/main" val="910579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86043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텍스트 개체 틀 18"/>
          <p:cNvSpPr>
            <a:spLocks noGrp="1"/>
          </p:cNvSpPr>
          <p:nvPr>
            <p:ph type="body" sz="quarter" idx="10"/>
          </p:nvPr>
        </p:nvSpPr>
        <p:spPr>
          <a:xfrm>
            <a:off x="818420" y="260648"/>
            <a:ext cx="8096980" cy="72007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ko-KR" altLang="en-US" sz="3200" b="0" smtClean="0">
                <a:solidFill>
                  <a:schemeClr val="bg1"/>
                </a:solidFill>
                <a:latin typeface="서울남산체 B" panose="02020603020101020101" pitchFamily="18" charset="-127"/>
                <a:ea typeface="서울남산체 B" panose="02020603020101020101" pitchFamily="18" charset="-127"/>
                <a:cs typeface="+mj-cs"/>
              </a:defRPr>
            </a:lvl1pPr>
            <a:lvl2pPr>
              <a:defRPr lang="ko-KR" altLang="en-US" smtClean="0"/>
            </a:lvl2pPr>
            <a:lvl3pPr>
              <a:defRPr lang="ko-KR" altLang="en-US" smtClean="0"/>
            </a:lvl3pPr>
            <a:lvl4pPr>
              <a:defRPr lang="ko-KR" altLang="en-US" smtClean="0"/>
            </a:lvl4pPr>
            <a:lvl5pPr>
              <a:defRPr lang="ko-KR" altLang="en-US"/>
            </a:lvl5pPr>
          </a:lstStyle>
          <a:p>
            <a:pPr lvl="0">
              <a:spcBef>
                <a:spcPct val="0"/>
              </a:spcBef>
            </a:pPr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5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4" y="-16968"/>
            <a:ext cx="1334020" cy="307777"/>
          </a:xfrm>
          <a:noFill/>
        </p:spPr>
        <p:txBody>
          <a:bodyPr wrap="none" rtlCol="0">
            <a:spAutoFit/>
          </a:bodyPr>
          <a:lstStyle>
            <a:lvl1pPr algn="r"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141" r="8772"/>
          <a:stretch/>
        </p:blipFill>
        <p:spPr>
          <a:xfrm>
            <a:off x="1079612" y="1518139"/>
            <a:ext cx="6984776" cy="5031269"/>
          </a:xfrm>
          <a:prstGeom prst="rect">
            <a:avLst/>
          </a:prstGeom>
        </p:spPr>
      </p:pic>
      <p:sp>
        <p:nvSpPr>
          <p:cNvPr id="7" name="제목 1"/>
          <p:cNvSpPr>
            <a:spLocks noGrp="1"/>
          </p:cNvSpPr>
          <p:nvPr>
            <p:ph type="title" hasCustomPrompt="1"/>
          </p:nvPr>
        </p:nvSpPr>
        <p:spPr>
          <a:xfrm>
            <a:off x="7800136" y="1133740"/>
            <a:ext cx="1140288" cy="70609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r>
              <a:rPr lang="ko-KR" altLang="en-US" dirty="0" err="1" smtClean="0"/>
              <a:t>ㅇㅇ분</a:t>
            </a:r>
            <a:endParaRPr lang="ko-KR" altLang="en-US" dirty="0"/>
          </a:p>
        </p:txBody>
      </p:sp>
      <p:pic>
        <p:nvPicPr>
          <p:cNvPr id="8" name="Picture 2" descr="C:\Users\위현진\AppData\Local\Microsoft\Windows\Temporary Internet Files\Content.IE5\QXLNBWJK\MC900433921[1].png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145" y="1206252"/>
            <a:ext cx="638572" cy="63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98324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끝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2435838" y="995789"/>
            <a:ext cx="42723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000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</a:rPr>
              <a:t>THANK YOU</a:t>
            </a:r>
            <a:endParaRPr lang="ko-KR" altLang="en-US" sz="6000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8866"/>
            <a:ext cx="936104" cy="241575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640" y="256812"/>
            <a:ext cx="902840" cy="182392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972" y="188053"/>
            <a:ext cx="1526214" cy="3899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39277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19872" y="1411288"/>
            <a:ext cx="4919464" cy="706090"/>
          </a:xfrm>
        </p:spPr>
        <p:txBody>
          <a:bodyPr>
            <a:normAutofit/>
          </a:bodyPr>
          <a:lstStyle>
            <a:lvl1pPr marL="363538" indent="-363538">
              <a:buFont typeface="+mj-lt"/>
              <a:buAutoNum type="romanUcPeriod"/>
              <a:defRPr sz="2800">
                <a:solidFill>
                  <a:schemeClr val="tx1"/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726277" y="764704"/>
            <a:ext cx="21467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0" cap="none" spc="0" dirty="0" smtClean="0">
                <a:ln w="18415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</a:rPr>
              <a:t>CONTENTS</a:t>
            </a:r>
            <a:endParaRPr lang="ko-KR" altLang="en-US" sz="3200" b="0" cap="none" spc="0" dirty="0">
              <a:ln w="18415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8866"/>
            <a:ext cx="936104" cy="241575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640" y="256812"/>
            <a:ext cx="902840" cy="182392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972" y="188053"/>
            <a:ext cx="1526214" cy="3899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1045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4DB98E-F344-4B9F-85A1-BB3EF0537179}" type="datetimeFigureOut">
              <a:rPr lang="ko-KR" altLang="en-US" smtClean="0">
                <a:solidFill>
                  <a:prstClr val="black"/>
                </a:solidFill>
              </a:rPr>
              <a:pPr/>
              <a:t>2014-03-25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28765-E94E-44F1-AF7F-4D30D32F7B8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429647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지 슬라이드_기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4" name="텍스트 개체 틀 2"/>
          <p:cNvSpPr>
            <a:spLocks noGrp="1"/>
          </p:cNvSpPr>
          <p:nvPr>
            <p:ph idx="1"/>
          </p:nvPr>
        </p:nvSpPr>
        <p:spPr>
          <a:xfrm>
            <a:off x="251520" y="1411287"/>
            <a:ext cx="8640960" cy="4935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  <a:lvl2pPr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2pPr>
            <a:lvl3pPr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3pPr>
            <a:lvl4pPr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4pPr>
            <a:lvl5pPr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5" y="-16968"/>
            <a:ext cx="1334019" cy="307777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 algn="r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</p:spTree>
    <p:extLst>
      <p:ext uri="{BB962C8B-B14F-4D97-AF65-F5344CB8AC3E}">
        <p14:creationId xmlns="" xmlns:p14="http://schemas.microsoft.com/office/powerpoint/2010/main" val="1911532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지 슬라이드_미색">
    <p:bg>
      <p:bgPr>
        <a:solidFill>
          <a:srgbClr val="FFF9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4" name="텍스트 개체 틀 2"/>
          <p:cNvSpPr>
            <a:spLocks noGrp="1"/>
          </p:cNvSpPr>
          <p:nvPr>
            <p:ph idx="1"/>
          </p:nvPr>
        </p:nvSpPr>
        <p:spPr>
          <a:xfrm>
            <a:off x="251520" y="1411287"/>
            <a:ext cx="8640960" cy="4935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  <a:lvl2pPr marL="457200" indent="0">
              <a:buNone/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2pPr>
            <a:lvl3pPr marL="914400" indent="0">
              <a:buNone/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3pPr>
            <a:lvl4pPr marL="1371600" indent="0">
              <a:buNone/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4pPr>
            <a:lvl5pPr marL="1828800" indent="0">
              <a:buNone/>
              <a:defRPr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0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5" y="-16968"/>
            <a:ext cx="1334019" cy="307777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 algn="r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</p:spTree>
    <p:extLst>
      <p:ext uri="{BB962C8B-B14F-4D97-AF65-F5344CB8AC3E}">
        <p14:creationId xmlns="" xmlns:p14="http://schemas.microsoft.com/office/powerpoint/2010/main" val="4039625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간지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1844824"/>
            <a:ext cx="7772400" cy="792088"/>
          </a:xfrm>
          <a:noFill/>
        </p:spPr>
        <p:txBody>
          <a:bodyPr anchor="t"/>
          <a:lstStyle>
            <a:lvl1pPr algn="ctr">
              <a:defRPr sz="4000" b="0" cap="all">
                <a:solidFill>
                  <a:srgbClr val="5B4A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 hasCustomPrompt="1"/>
          </p:nvPr>
        </p:nvSpPr>
        <p:spPr>
          <a:xfrm>
            <a:off x="3423291" y="1088122"/>
            <a:ext cx="2297424" cy="646331"/>
          </a:xfrm>
          <a:noFill/>
        </p:spPr>
        <p:txBody>
          <a:bodyPr wrap="none" rtlCol="0">
            <a:spAutoFit/>
          </a:bodyPr>
          <a:lstStyle>
            <a:lvl1pPr algn="ctr">
              <a:defRPr lang="ko-KR" altLang="en-US" sz="36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92D050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</a:defRPr>
            </a:lvl1pPr>
          </a:lstStyle>
          <a:p>
            <a:pPr lvl="0"/>
            <a:r>
              <a:rPr lang="en-US" altLang="ko-KR" dirty="0" smtClean="0"/>
              <a:t>Module 1.</a:t>
            </a:r>
            <a:endParaRPr lang="ko-KR" altLang="en-US" dirty="0" smtClean="0"/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8866"/>
            <a:ext cx="936104" cy="241575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640" y="256812"/>
            <a:ext cx="902840" cy="182392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972" y="188053"/>
            <a:ext cx="1526214" cy="3899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15311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4" y="-16968"/>
            <a:ext cx="1334020" cy="307777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 algn="r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</p:spTree>
    <p:extLst>
      <p:ext uri="{BB962C8B-B14F-4D97-AF65-F5344CB8AC3E}">
        <p14:creationId xmlns="" xmlns:p14="http://schemas.microsoft.com/office/powerpoint/2010/main" val="910579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186043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18"/>
          <p:cNvSpPr>
            <a:spLocks noGrp="1"/>
          </p:cNvSpPr>
          <p:nvPr>
            <p:ph type="body" sz="quarter" idx="10"/>
          </p:nvPr>
        </p:nvSpPr>
        <p:spPr>
          <a:xfrm>
            <a:off x="818420" y="260648"/>
            <a:ext cx="8096980" cy="72007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ko-KR" altLang="en-US" sz="3200" b="0" smtClean="0">
                <a:solidFill>
                  <a:schemeClr val="bg1"/>
                </a:solidFill>
                <a:latin typeface="서울남산체 B" panose="02020603020101020101" pitchFamily="18" charset="-127"/>
                <a:ea typeface="서울남산체 B" panose="02020603020101020101" pitchFamily="18" charset="-127"/>
                <a:cs typeface="+mj-cs"/>
              </a:defRPr>
            </a:lvl1pPr>
            <a:lvl2pPr>
              <a:defRPr lang="ko-KR" altLang="en-US" smtClean="0"/>
            </a:lvl2pPr>
            <a:lvl3pPr>
              <a:defRPr lang="ko-KR" altLang="en-US" smtClean="0"/>
            </a:lvl3pPr>
            <a:lvl4pPr>
              <a:defRPr lang="ko-KR" altLang="en-US" smtClean="0"/>
            </a:lvl4pPr>
            <a:lvl5pPr>
              <a:defRPr lang="ko-KR" altLang="en-US"/>
            </a:lvl5pPr>
          </a:lstStyle>
          <a:p>
            <a:pPr lvl="0">
              <a:spcBef>
                <a:spcPct val="0"/>
              </a:spcBef>
            </a:pPr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5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7608274" y="-16968"/>
            <a:ext cx="1334020" cy="307777"/>
          </a:xfrm>
          <a:noFill/>
        </p:spPr>
        <p:txBody>
          <a:bodyPr wrap="none" rtlCol="0">
            <a:spAutoFit/>
          </a:bodyPr>
          <a:lstStyle>
            <a:lvl1pPr algn="r">
              <a:defRPr lang="ko-KR" altLang="en-US" sz="1400" b="0" u="none" cap="none" spc="50" baseline="0" dirty="0" smtClean="0">
                <a:ln w="13500">
                  <a:solidFill>
                    <a:srgbClr val="92D050">
                      <a:alpha val="6500"/>
                    </a:srgbClr>
                  </a:solidFill>
                  <a:prstDash val="solid"/>
                </a:ln>
                <a:solidFill>
                  <a:srgbClr val="FF3399">
                    <a:alpha val="95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defRPr>
            </a:lvl1pPr>
          </a:lstStyle>
          <a:p>
            <a:pPr lvl="0"/>
            <a:r>
              <a:rPr lang="en-US" altLang="ko-KR" dirty="0" smtClean="0"/>
              <a:t>[</a:t>
            </a:r>
            <a:r>
              <a:rPr lang="ko-KR" altLang="en-US" dirty="0" smtClean="0"/>
              <a:t>단계</a:t>
            </a:r>
            <a:r>
              <a:rPr lang="en-US" altLang="ko-KR" dirty="0" smtClean="0"/>
              <a:t>]</a:t>
            </a:r>
            <a:r>
              <a:rPr lang="ko-KR" altLang="en-US" dirty="0" smtClean="0"/>
              <a:t>해당요소</a:t>
            </a:r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141" r="8772"/>
          <a:stretch/>
        </p:blipFill>
        <p:spPr>
          <a:xfrm>
            <a:off x="1079612" y="1518139"/>
            <a:ext cx="6984776" cy="5031269"/>
          </a:xfrm>
          <a:prstGeom prst="rect">
            <a:avLst/>
          </a:prstGeom>
        </p:spPr>
      </p:pic>
      <p:sp>
        <p:nvSpPr>
          <p:cNvPr id="7" name="제목 1"/>
          <p:cNvSpPr>
            <a:spLocks noGrp="1"/>
          </p:cNvSpPr>
          <p:nvPr>
            <p:ph type="title" hasCustomPrompt="1"/>
          </p:nvPr>
        </p:nvSpPr>
        <p:spPr>
          <a:xfrm>
            <a:off x="7800136" y="1133740"/>
            <a:ext cx="1140288" cy="70609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r>
              <a:rPr lang="ko-KR" altLang="en-US" dirty="0" err="1" smtClean="0"/>
              <a:t>ㅇㅇ분</a:t>
            </a:r>
            <a:endParaRPr lang="ko-KR" altLang="en-US" dirty="0"/>
          </a:p>
        </p:txBody>
      </p:sp>
      <p:pic>
        <p:nvPicPr>
          <p:cNvPr id="8" name="Picture 2" descr="C:\Users\위현진\AppData\Local\Microsoft\Windows\Temporary Internet Files\Content.IE5\QXLNBWJK\MC900433921[1].png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145" y="1206252"/>
            <a:ext cx="638572" cy="63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98324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끝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2435838" y="995789"/>
            <a:ext cx="42723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000" b="0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</a:rPr>
              <a:t>THANK YOU</a:t>
            </a:r>
            <a:endParaRPr lang="ko-KR" altLang="en-US" sz="6000" b="0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8866"/>
            <a:ext cx="936104" cy="241575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640" y="256812"/>
            <a:ext cx="902840" cy="182392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972" y="188053"/>
            <a:ext cx="1526214" cy="3899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39277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8087816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1520" y="1411287"/>
            <a:ext cx="8640960" cy="4935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247964" y="6520259"/>
            <a:ext cx="648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2B13C-EE0B-44DC-85D1-2864BFF8F9B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522109"/>
            <a:ext cx="936104" cy="241575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640" y="6570055"/>
            <a:ext cx="902840" cy="182392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6494944"/>
            <a:ext cx="1526214" cy="3899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15525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1" r:id="rId3"/>
    <p:sldLayoutId id="2147483660" r:id="rId4"/>
    <p:sldLayoutId id="2147483651" r:id="rId5"/>
    <p:sldLayoutId id="2147483654" r:id="rId6"/>
    <p:sldLayoutId id="2147483655" r:id="rId7"/>
    <p:sldLayoutId id="2147483666" r:id="rId8"/>
    <p:sldLayoutId id="2147483664" r:id="rId9"/>
    <p:sldLayoutId id="2147483667" r:id="rId10"/>
  </p:sldLayoutIdLst>
  <p:transition/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spcBef>
          <a:spcPct val="0"/>
        </a:spcBef>
        <a:buNone/>
        <a:defRPr sz="3200" b="0" kern="1200">
          <a:solidFill>
            <a:schemeClr val="bg1"/>
          </a:solidFill>
          <a:latin typeface="서울남산체 B" panose="02020603020101020101" pitchFamily="18" charset="-127"/>
          <a:ea typeface="서울남산체 B" panose="02020603020101020101" pitchFamily="18" charset="-127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서울남산체 M" panose="02020603020101020101" pitchFamily="18" charset="-127"/>
          <a:ea typeface="서울남산체 M" panose="02020603020101020101" pitchFamily="18" charset="-127"/>
          <a:cs typeface="+mn-cs"/>
        </a:defRPr>
      </a:lvl1pPr>
      <a:lvl2pPr marL="457200" indent="0" algn="l" defTabSz="914400" rtl="0" eaLnBrk="1" latinLnBrk="1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서울남산체 M" panose="02020603020101020101" pitchFamily="18" charset="-127"/>
          <a:ea typeface="서울남산체 M" panose="02020603020101020101" pitchFamily="18" charset="-127"/>
          <a:cs typeface="+mn-cs"/>
        </a:defRPr>
      </a:lvl2pPr>
      <a:lvl3pPr marL="914400" indent="0" algn="l" defTabSz="914400" rtl="0" eaLnBrk="1" latinLnBrk="1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서울남산체 M" panose="02020603020101020101" pitchFamily="18" charset="-127"/>
          <a:ea typeface="서울남산체 M" panose="02020603020101020101" pitchFamily="18" charset="-127"/>
          <a:cs typeface="+mn-cs"/>
        </a:defRPr>
      </a:lvl3pPr>
      <a:lvl4pPr marL="1371600" indent="0" algn="l" defTabSz="914400" rtl="0" eaLnBrk="1" latinLnBrk="1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서울남산체 M" panose="02020603020101020101" pitchFamily="18" charset="-127"/>
          <a:ea typeface="서울남산체 M" panose="02020603020101020101" pitchFamily="18" charset="-127"/>
          <a:cs typeface="+mn-cs"/>
        </a:defRPr>
      </a:lvl4pPr>
      <a:lvl5pPr marL="1828800" indent="0" algn="l" defTabSz="914400" rtl="0" eaLnBrk="1" latinLnBrk="1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서울남산체 M" panose="02020603020101020101" pitchFamily="18" charset="-127"/>
          <a:ea typeface="서울남산체 M" panose="02020603020101020101" pitchFamily="18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8087816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1520" y="1411287"/>
            <a:ext cx="8640960" cy="4935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247964" y="6520259"/>
            <a:ext cx="648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522109"/>
            <a:ext cx="936104" cy="241575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640" y="6570055"/>
            <a:ext cx="902840" cy="182392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6494944"/>
            <a:ext cx="1526214" cy="3899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15525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</p:sldLayoutIdLst>
  <p:transition/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spcBef>
          <a:spcPct val="0"/>
        </a:spcBef>
        <a:buNone/>
        <a:defRPr sz="3200" b="0" kern="1200">
          <a:solidFill>
            <a:schemeClr val="bg1"/>
          </a:solidFill>
          <a:latin typeface="서울남산체 B" panose="02020603020101020101" pitchFamily="18" charset="-127"/>
          <a:ea typeface="서울남산체 B" panose="02020603020101020101" pitchFamily="18" charset="-127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서울남산체 M" panose="02020603020101020101" pitchFamily="18" charset="-127"/>
          <a:ea typeface="서울남산체 M" panose="02020603020101020101" pitchFamily="18" charset="-127"/>
          <a:cs typeface="+mn-cs"/>
        </a:defRPr>
      </a:lvl1pPr>
      <a:lvl2pPr marL="457200" indent="0" algn="l" defTabSz="914400" rtl="0" eaLnBrk="1" latinLnBrk="1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서울남산체 M" panose="02020603020101020101" pitchFamily="18" charset="-127"/>
          <a:ea typeface="서울남산체 M" panose="02020603020101020101" pitchFamily="18" charset="-127"/>
          <a:cs typeface="+mn-cs"/>
        </a:defRPr>
      </a:lvl2pPr>
      <a:lvl3pPr marL="914400" indent="0" algn="l" defTabSz="914400" rtl="0" eaLnBrk="1" latinLnBrk="1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서울남산체 M" panose="02020603020101020101" pitchFamily="18" charset="-127"/>
          <a:ea typeface="서울남산체 M" panose="02020603020101020101" pitchFamily="18" charset="-127"/>
          <a:cs typeface="+mn-cs"/>
        </a:defRPr>
      </a:lvl3pPr>
      <a:lvl4pPr marL="1371600" indent="0" algn="l" defTabSz="914400" rtl="0" eaLnBrk="1" latinLnBrk="1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서울남산체 M" panose="02020603020101020101" pitchFamily="18" charset="-127"/>
          <a:ea typeface="서울남산체 M" panose="02020603020101020101" pitchFamily="18" charset="-127"/>
          <a:cs typeface="+mn-cs"/>
        </a:defRPr>
      </a:lvl4pPr>
      <a:lvl5pPr marL="1828800" indent="0" algn="l" defTabSz="914400" rtl="0" eaLnBrk="1" latinLnBrk="1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서울남산체 M" panose="02020603020101020101" pitchFamily="18" charset="-127"/>
          <a:ea typeface="서울남산체 M" panose="02020603020101020101" pitchFamily="18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5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5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5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6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5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6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6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6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6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6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5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6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6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6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6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6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5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6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5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8.xml"/><Relationship Id="rId1" Type="http://schemas.openxmlformats.org/officeDocument/2006/relationships/slideLayout" Target="../slideLayouts/slideLayout6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9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0.xml"/><Relationship Id="rId1" Type="http://schemas.openxmlformats.org/officeDocument/2006/relationships/slideLayout" Target="../slideLayouts/slideLayout9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1.xml"/><Relationship Id="rId1" Type="http://schemas.openxmlformats.org/officeDocument/2006/relationships/slideLayout" Target="../slideLayouts/slideLayout5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2.xml"/><Relationship Id="rId1" Type="http://schemas.openxmlformats.org/officeDocument/2006/relationships/slideLayout" Target="../slideLayouts/slideLayout6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3.xml"/><Relationship Id="rId1" Type="http://schemas.openxmlformats.org/officeDocument/2006/relationships/slideLayout" Target="../slideLayouts/slideLayout5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4.xml"/><Relationship Id="rId1" Type="http://schemas.openxmlformats.org/officeDocument/2006/relationships/slideLayout" Target="../slideLayouts/slideLayout6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kr/url?sa=i&amp;rct=j&amp;q=&amp;esrc=s&amp;frm=1&amp;source=images&amp;cd=&amp;cad=rja&amp;docid=-3E_TmYrqQAKFM&amp;tbnid=MHyOPCoppGMxCM:&amp;ved=0CAUQjRw&amp;url=http://www.smefn.or.kr/gs01/supp/operate01.jsp&amp;ei=H6n5UpPUNIvHkwWG1YD4Cg&amp;bvm=bv.61190604,d.dGI&amp;psig=AFQjCNHOSgCmZhOlDLiiQPfgs8q2Q754-g&amp;ust=1392179845297533" TargetMode="External"/><Relationship Id="rId2" Type="http://schemas.openxmlformats.org/officeDocument/2006/relationships/notesSlide" Target="../notesSlides/notesSlide14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gif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6.xml"/><Relationship Id="rId1" Type="http://schemas.openxmlformats.org/officeDocument/2006/relationships/slideLayout" Target="../slideLayouts/slideLayout6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7.xml"/><Relationship Id="rId1" Type="http://schemas.openxmlformats.org/officeDocument/2006/relationships/slideLayout" Target="../slideLayouts/slideLayout6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8.xml"/><Relationship Id="rId1" Type="http://schemas.openxmlformats.org/officeDocument/2006/relationships/slideLayout" Target="../slideLayouts/slideLayout6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9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8.jpeg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0.xml"/><Relationship Id="rId1" Type="http://schemas.openxmlformats.org/officeDocument/2006/relationships/slideLayout" Target="../slideLayouts/slideLayout6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1.xml"/><Relationship Id="rId1" Type="http://schemas.openxmlformats.org/officeDocument/2006/relationships/slideLayout" Target="../slideLayouts/slideLayout6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2.xml"/><Relationship Id="rId1" Type="http://schemas.openxmlformats.org/officeDocument/2006/relationships/slideLayout" Target="../slideLayouts/slideLayout6.xml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3.xml"/><Relationship Id="rId1" Type="http://schemas.openxmlformats.org/officeDocument/2006/relationships/slideLayout" Target="../slideLayouts/slideLayout6.xm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4.xml"/><Relationship Id="rId1" Type="http://schemas.openxmlformats.org/officeDocument/2006/relationships/slideLayout" Target="../slideLayouts/slideLayout6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5.xml"/><Relationship Id="rId1" Type="http://schemas.openxmlformats.org/officeDocument/2006/relationships/slideLayout" Target="../slideLayouts/slideLayout6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6.xml"/><Relationship Id="rId1" Type="http://schemas.openxmlformats.org/officeDocument/2006/relationships/slideLayout" Target="../slideLayouts/slideLayout6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7.xml"/><Relationship Id="rId1" Type="http://schemas.openxmlformats.org/officeDocument/2006/relationships/slideLayout" Target="../slideLayouts/slideLayout6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8.xml"/><Relationship Id="rId1" Type="http://schemas.openxmlformats.org/officeDocument/2006/relationships/slideLayout" Target="../slideLayouts/slideLayout6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0.xml"/><Relationship Id="rId1" Type="http://schemas.openxmlformats.org/officeDocument/2006/relationships/slideLayout" Target="../slideLayouts/slideLayout5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1.xml"/><Relationship Id="rId2" Type="http://schemas.openxmlformats.org/officeDocument/2006/relationships/slideLayout" Target="../slideLayouts/slideLayout8.xml"/><Relationship Id="rId1" Type="http://schemas.openxmlformats.org/officeDocument/2006/relationships/video" Target="file:///D:\2013\2013_&#49436;&#50872;&#49884;&#49324;&#54924;&#51201;&#44221;&#51228;&#51204;&#47928;&#44032;&#44368;&#50977;&#44284;&#51221;\&#9733;&#52572;&#51333;&#48372;&#44256;\&#49328;&#52636;&#47932;\V2.0\02.%20&#49324;&#54924;&#51201;&#44592;&#50629;%20&#52968;&#49444;&#53556;&#53944;\01.%20&#44053;&#51032;&#50504;\&#52488;&#47197;&#51060;&#49836;%20&#49352;&#49913;&#44284;%20&#50612;&#47536;&#51086;&#52292;&#49548;&#47484;%20&#51116;&#48176;&#54616;&#45716;%20&#50976;&#51008;&#48373;&#51648;&#51116;&#45800;%20&#45208;&#45588;&#44277;&#46041;&#52404;%20&#54861;&#48372;%20&#50689;&#49345;.wmv" TargetMode="External"/><Relationship Id="rId5" Type="http://schemas.openxmlformats.org/officeDocument/2006/relationships/image" Target="../media/image40.png"/><Relationship Id="rId4" Type="http://schemas.microsoft.com/office/2007/relationships/media" Target="file:///D:\2013\2013_&#49436;&#50872;&#49884;&#49324;&#54924;&#51201;&#44221;&#51228;&#51204;&#47928;&#44032;&#44368;&#50977;&#44284;&#51221;\&#9733;&#52572;&#51333;&#48372;&#44256;\&#49328;&#52636;&#47932;\V2.0\02.%20&#49324;&#54924;&#51201;&#44592;&#50629;%20&#52968;&#49444;&#53556;&#53944;\01.%20&#44053;&#51032;&#50504;\&#52488;&#47197;&#51060;&#49836;%20&#49352;&#49913;&#44284;%20&#50612;&#47536;&#51086;&#52292;&#49548;&#47484;%20&#51116;&#48176;&#54616;&#45716;%20&#50976;&#51008;&#48373;&#51648;&#51116;&#45800;%20&#45208;&#45588;&#44277;&#46041;&#52404;%20&#54861;&#48372;%20&#50689;&#49345;.wmv" TargetMode="External"/></Relationships>
</file>

<file path=ppt/slides/_rels/slide1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2.xml"/><Relationship Id="rId1" Type="http://schemas.openxmlformats.org/officeDocument/2006/relationships/slideLayout" Target="../slideLayouts/slideLayout6.xml"/></Relationships>
</file>

<file path=ppt/slides/_rels/slide1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3.xml"/><Relationship Id="rId1" Type="http://schemas.openxmlformats.org/officeDocument/2006/relationships/slideLayout" Target="../slideLayouts/slideLayout6.xml"/></Relationships>
</file>

<file path=ppt/slides/_rels/slide1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4.xml"/><Relationship Id="rId1" Type="http://schemas.openxmlformats.org/officeDocument/2006/relationships/slideLayout" Target="../slideLayouts/slideLayout6.xml"/></Relationships>
</file>

<file path=ppt/slides/_rels/slide1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5.xml"/><Relationship Id="rId1" Type="http://schemas.openxmlformats.org/officeDocument/2006/relationships/slideLayout" Target="../slideLayouts/slideLayout6.xml"/></Relationships>
</file>

<file path=ppt/slides/_rels/slide16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66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7.xml"/><Relationship Id="rId1" Type="http://schemas.openxmlformats.org/officeDocument/2006/relationships/slideLayout" Target="../slideLayouts/slideLayout6.xml"/></Relationships>
</file>

<file path=ppt/slides/_rels/slide1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6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0.xml"/><Relationship Id="rId1" Type="http://schemas.openxmlformats.org/officeDocument/2006/relationships/slideLayout" Target="../slideLayouts/slideLayout6.xml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7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2.xml"/><Relationship Id="rId1" Type="http://schemas.openxmlformats.org/officeDocument/2006/relationships/slideLayout" Target="../slideLayouts/slideLayout5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3.xml"/><Relationship Id="rId1" Type="http://schemas.openxmlformats.org/officeDocument/2006/relationships/slideLayout" Target="../slideLayouts/slideLayout6.xml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4.xml"/><Relationship Id="rId1" Type="http://schemas.openxmlformats.org/officeDocument/2006/relationships/slideLayout" Target="../slideLayouts/slideLayout6.xml"/></Relationships>
</file>

<file path=ppt/slides/_rels/slide1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5.xml"/><Relationship Id="rId1" Type="http://schemas.openxmlformats.org/officeDocument/2006/relationships/slideLayout" Target="../slideLayouts/slideLayout9.xml"/></Relationships>
</file>

<file path=ppt/slides/_rels/slide1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6.xml"/><Relationship Id="rId1" Type="http://schemas.openxmlformats.org/officeDocument/2006/relationships/slideLayout" Target="../slideLayouts/slideLayout5.xml"/></Relationships>
</file>

<file path=ppt/slides/_rels/slide1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7.xml"/><Relationship Id="rId1" Type="http://schemas.openxmlformats.org/officeDocument/2006/relationships/slideLayout" Target="../slideLayouts/slideLayout6.xml"/></Relationships>
</file>

<file path=ppt/slides/_rels/slide1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8.xml"/><Relationship Id="rId1" Type="http://schemas.openxmlformats.org/officeDocument/2006/relationships/slideLayout" Target="../slideLayouts/slideLayout5.xml"/></Relationships>
</file>

<file path=ppt/slides/_rels/slide1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9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0.xml"/><Relationship Id="rId1" Type="http://schemas.openxmlformats.org/officeDocument/2006/relationships/slideLayout" Target="../slideLayouts/slideLayout6.xml"/></Relationships>
</file>

<file path=ppt/slides/_rels/slide1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1.xml"/><Relationship Id="rId1" Type="http://schemas.openxmlformats.org/officeDocument/2006/relationships/slideLayout" Target="../slideLayouts/slideLayout6.xml"/></Relationships>
</file>

<file path=ppt/slides/_rels/slide1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2.xml"/><Relationship Id="rId1" Type="http://schemas.openxmlformats.org/officeDocument/2006/relationships/slideLayout" Target="../slideLayouts/slideLayout6.xml"/></Relationships>
</file>

<file path=ppt/slides/_rels/slide1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3.xml"/><Relationship Id="rId1" Type="http://schemas.openxmlformats.org/officeDocument/2006/relationships/slideLayout" Target="../slideLayouts/slideLayout6.xml"/></Relationships>
</file>

<file path=ppt/slides/_rels/slide1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4.xml"/><Relationship Id="rId1" Type="http://schemas.openxmlformats.org/officeDocument/2006/relationships/slideLayout" Target="../slideLayouts/slideLayout5.xml"/></Relationships>
</file>

<file path=ppt/slides/_rels/slide1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5.xml"/><Relationship Id="rId1" Type="http://schemas.openxmlformats.org/officeDocument/2006/relationships/slideLayout" Target="../slideLayouts/slideLayout6.xml"/></Relationships>
</file>

<file path=ppt/slides/_rels/slide1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6.xml"/><Relationship Id="rId1" Type="http://schemas.openxmlformats.org/officeDocument/2006/relationships/slideLayout" Target="../slideLayouts/slideLayout6.xml"/></Relationships>
</file>

<file path=ppt/slides/_rels/slide1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7.xml"/><Relationship Id="rId1" Type="http://schemas.openxmlformats.org/officeDocument/2006/relationships/slideLayout" Target="../slideLayouts/slideLayout6.xm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8.xml"/><Relationship Id="rId1" Type="http://schemas.openxmlformats.org/officeDocument/2006/relationships/slideLayout" Target="../slideLayouts/slideLayout6.xml"/></Relationships>
</file>

<file path=ppt/slides/_rels/slide1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9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1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0.xml"/><Relationship Id="rId1" Type="http://schemas.openxmlformats.org/officeDocument/2006/relationships/slideLayout" Target="../slideLayouts/slideLayout6.xml"/></Relationships>
</file>

<file path=ppt/slides/_rels/slide1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1.xml"/><Relationship Id="rId1" Type="http://schemas.openxmlformats.org/officeDocument/2006/relationships/slideLayout" Target="../slideLayouts/slideLayout6.xml"/></Relationships>
</file>

<file path=ppt/slides/_rels/slide1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2.xml"/><Relationship Id="rId1" Type="http://schemas.openxmlformats.org/officeDocument/2006/relationships/slideLayout" Target="../slideLayouts/slideLayout6.xml"/></Relationships>
</file>

<file path=ppt/slides/_rels/slide1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3.xml"/><Relationship Id="rId1" Type="http://schemas.openxmlformats.org/officeDocument/2006/relationships/slideLayout" Target="../slideLayouts/slideLayout6.xml"/></Relationships>
</file>

<file path=ppt/slides/_rels/slide1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4.xml"/><Relationship Id="rId1" Type="http://schemas.openxmlformats.org/officeDocument/2006/relationships/slideLayout" Target="../slideLayouts/slideLayout6.xml"/></Relationships>
</file>

<file path=ppt/slides/_rels/slide1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5.xml"/><Relationship Id="rId1" Type="http://schemas.openxmlformats.org/officeDocument/2006/relationships/slideLayout" Target="../slideLayouts/slideLayout6.xml"/></Relationships>
</file>

<file path=ppt/slides/_rels/slide1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6.xml"/><Relationship Id="rId1" Type="http://schemas.openxmlformats.org/officeDocument/2006/relationships/slideLayout" Target="../slideLayouts/slideLayout6.xml"/></Relationships>
</file>

<file path=ppt/slides/_rels/slide1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7.xml"/><Relationship Id="rId1" Type="http://schemas.openxmlformats.org/officeDocument/2006/relationships/slideLayout" Target="../slideLayouts/slideLayout6.xml"/></Relationships>
</file>

<file path=ppt/slides/_rels/slide1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8.xml"/><Relationship Id="rId1" Type="http://schemas.openxmlformats.org/officeDocument/2006/relationships/slideLayout" Target="../slideLayouts/slideLayout6.xml"/></Relationships>
</file>

<file path=ppt/slides/_rels/slide1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0.xml"/><Relationship Id="rId1" Type="http://schemas.openxmlformats.org/officeDocument/2006/relationships/slideLayout" Target="../slideLayouts/slideLayout6.xml"/></Relationships>
</file>

<file path=ppt/slides/_rels/slide2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1.xml"/><Relationship Id="rId1" Type="http://schemas.openxmlformats.org/officeDocument/2006/relationships/slideLayout" Target="../slideLayouts/slideLayout6.xml"/></Relationships>
</file>

<file path=ppt/slides/_rels/slide2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2.xml"/><Relationship Id="rId1" Type="http://schemas.openxmlformats.org/officeDocument/2006/relationships/slideLayout" Target="../slideLayouts/slideLayout6.xml"/></Relationships>
</file>

<file path=ppt/slides/_rels/slide2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3.xml"/><Relationship Id="rId1" Type="http://schemas.openxmlformats.org/officeDocument/2006/relationships/slideLayout" Target="../slideLayouts/slideLayout6.xml"/></Relationships>
</file>

<file path=ppt/slides/_rels/slide2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4.xml"/><Relationship Id="rId1" Type="http://schemas.openxmlformats.org/officeDocument/2006/relationships/slideLayout" Target="../slideLayouts/slideLayout6.xml"/></Relationships>
</file>

<file path=ppt/slides/_rels/slide2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5.xml"/><Relationship Id="rId1" Type="http://schemas.openxmlformats.org/officeDocument/2006/relationships/slideLayout" Target="../slideLayouts/slideLayout6.xml"/></Relationships>
</file>

<file path=ppt/slides/_rels/slide2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6.xml"/><Relationship Id="rId1" Type="http://schemas.openxmlformats.org/officeDocument/2006/relationships/slideLayout" Target="../slideLayouts/slideLayout5.xml"/></Relationships>
</file>

<file path=ppt/slides/_rels/slide2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7.xml"/><Relationship Id="rId1" Type="http://schemas.openxmlformats.org/officeDocument/2006/relationships/slideLayout" Target="../slideLayouts/slideLayout6.xml"/></Relationships>
</file>

<file path=ppt/slides/_rels/slide2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8.xml"/><Relationship Id="rId1" Type="http://schemas.openxmlformats.org/officeDocument/2006/relationships/slideLayout" Target="../slideLayouts/slideLayout6.xml"/></Relationships>
</file>

<file path=ppt/slides/_rels/slide2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9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8.xml"/><Relationship Id="rId1" Type="http://schemas.openxmlformats.org/officeDocument/2006/relationships/video" Target="file:///D:\2013\2013_&#49436;&#50872;&#49884;&#49324;&#54924;&#51201;&#44221;&#51228;&#51204;&#47928;&#44032;&#44368;&#50977;&#44284;&#51221;\&#9733;&#52572;&#51333;&#48372;&#44256;\&#49328;&#52636;&#47932;\V2.0\02.%20&#49324;&#54924;&#51201;&#44592;&#50629;%20&#52968;&#49444;&#53556;&#53944;\01.%20&#44053;&#51032;&#50504;\&#55129;&#49332;&#47548;%2020&#45380;%20&#50976;&#44592;&#45453;%2020&#45380;.wmv" TargetMode="External"/><Relationship Id="rId5" Type="http://schemas.openxmlformats.org/officeDocument/2006/relationships/image" Target="../media/image21.png"/><Relationship Id="rId4" Type="http://schemas.microsoft.com/office/2007/relationships/media" Target="file:///D:\2013\2013_&#49436;&#50872;&#49884;&#49324;&#54924;&#51201;&#44221;&#51228;&#51204;&#47928;&#44032;&#44368;&#50977;&#44284;&#51221;\&#9733;&#52572;&#51333;&#48372;&#44256;\&#49328;&#52636;&#47932;\V2.0\02.%20&#49324;&#54924;&#51201;&#44592;&#50629;%20&#52968;&#49444;&#53556;&#53944;\01.%20&#44053;&#51032;&#50504;\&#55129;&#49332;&#47548;%2020&#45380;%20&#50976;&#44592;&#45453;%2020&#45380;.wmv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0.xml"/><Relationship Id="rId2" Type="http://schemas.openxmlformats.org/officeDocument/2006/relationships/slideLayout" Target="../slideLayouts/slideLayout8.xml"/><Relationship Id="rId1" Type="http://schemas.openxmlformats.org/officeDocument/2006/relationships/video" Target="file:///D:\2013\2013_&#49436;&#50872;&#49884;&#49324;&#54924;&#51201;&#44221;&#51228;&#51204;&#47928;&#44032;&#44368;&#50977;&#44284;&#51221;\&#9733;&#52572;&#51333;&#48372;&#44256;\&#49328;&#52636;&#47932;\V2.0\&#54217;&#54868;&#51032;&#47560;&#51012;\&#54856;&#54168;&#51060;&#51648;&#46041;&#50689;&#49345;.wmv" TargetMode="External"/><Relationship Id="rId5" Type="http://schemas.openxmlformats.org/officeDocument/2006/relationships/image" Target="../media/image24.png"/><Relationship Id="rId4" Type="http://schemas.microsoft.com/office/2007/relationships/media" Target="file:///D:\2013\2013_&#49436;&#50872;&#49884;&#49324;&#54924;&#51201;&#44221;&#51228;&#51204;&#47928;&#44032;&#44368;&#50977;&#44284;&#51221;\&#9733;&#52572;&#51333;&#48372;&#44256;\&#49328;&#52636;&#47932;\V2.0\&#54217;&#54868;&#51032;&#47560;&#51012;\&#54856;&#54168;&#51060;&#51648;&#46041;&#50689;&#49345;.wmv" TargetMode="Externa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9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5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1.xml"/><Relationship Id="rId2" Type="http://schemas.openxmlformats.org/officeDocument/2006/relationships/slideLayout" Target="../slideLayouts/slideLayout8.xml"/><Relationship Id="rId1" Type="http://schemas.openxmlformats.org/officeDocument/2006/relationships/video" Target="file:///D:\2013\2013_&#49436;&#50872;&#49884;&#49324;&#54924;&#51201;&#44221;&#51228;&#51204;&#47928;&#44032;&#44368;&#50977;&#44284;&#51221;\&#9733;&#52572;&#51333;&#48372;&#44256;\&#49328;&#52636;&#47932;\V2.0\02.%20&#49324;&#54924;&#51201;&#44592;&#50629;%20&#52968;&#49444;&#53556;&#53944;\01.%20&#44053;&#51032;&#50504;\&#51228;&#45320;&#47092;&#48148;&#51060;&#50724;&#12828;%20&#49548;&#44060;%20(5&#48516;),%20Generalbio%20co.,Ltd.%20company%20introduction%20(five%20minutes).wmv" TargetMode="External"/><Relationship Id="rId5" Type="http://schemas.openxmlformats.org/officeDocument/2006/relationships/image" Target="../media/image30.png"/><Relationship Id="rId4" Type="http://schemas.microsoft.com/office/2007/relationships/media" Target="file:///D:\2013\2013_&#49436;&#50872;&#49884;&#49324;&#54924;&#51201;&#44221;&#51228;&#51204;&#47928;&#44032;&#44368;&#50977;&#44284;&#51221;\&#9733;&#52572;&#51333;&#48372;&#44256;\&#49328;&#52636;&#47932;\V2.0\02.%20&#49324;&#54924;&#51201;&#44592;&#50629;%20&#52968;&#49444;&#53556;&#53944;\01.%20&#44053;&#51032;&#50504;\&#51228;&#45320;&#47092;&#48148;&#51060;&#50724;&#12828;%20&#49548;&#44060;%20(5&#48516;),%20Generalbio%20co.,Ltd.%20company%20introduction%20(five%20minutes).wmv" TargetMode="Externa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2.jpeg"/><Relationship Id="rId7" Type="http://schemas.openxmlformats.org/officeDocument/2006/relationships/hyperlink" Target="http://www.generalbio.co.kr/shop/item.php?it_id=1349870387" TargetMode="External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hyperlink" Target="http://www.generalbio.co.kr/shop/item.php?it_id=1349870770" TargetMode="External"/><Relationship Id="rId10" Type="http://schemas.openxmlformats.org/officeDocument/2006/relationships/image" Target="../media/image37.jpeg"/><Relationship Id="rId4" Type="http://schemas.openxmlformats.org/officeDocument/2006/relationships/image" Target="../media/image33.jpeg"/><Relationship Id="rId9" Type="http://schemas.openxmlformats.org/officeDocument/2006/relationships/image" Target="../media/image36.jpeg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사회적기업 컨설턴트 교육과정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6582502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4800" dirty="0" err="1" smtClean="0"/>
              <a:t>사회적기업과</a:t>
            </a:r>
            <a:r>
              <a:rPr lang="ko-KR" altLang="en-US" sz="4800" dirty="0" smtClean="0"/>
              <a:t> 경영전략 </a:t>
            </a:r>
            <a:r>
              <a:rPr lang="en-US" altLang="ko-KR" sz="4800" dirty="0" smtClean="0"/>
              <a:t>Ⅰ</a:t>
            </a:r>
            <a:endParaRPr lang="ko-KR" altLang="en-US" sz="480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504245" y="1088122"/>
            <a:ext cx="2135521" cy="646331"/>
          </a:xfrm>
        </p:spPr>
        <p:txBody>
          <a:bodyPr/>
          <a:lstStyle/>
          <a:p>
            <a:r>
              <a:rPr lang="en-US" altLang="ko-KR" dirty="0" smtClean="0"/>
              <a:t>Module1.</a:t>
            </a:r>
            <a:endParaRPr lang="ko-KR" altLang="en-US" dirty="0"/>
          </a:p>
        </p:txBody>
      </p:sp>
      <p:sp>
        <p:nvSpPr>
          <p:cNvPr id="4" name="제목 3"/>
          <p:cNvSpPr txBox="1">
            <a:spLocks/>
          </p:cNvSpPr>
          <p:nvPr/>
        </p:nvSpPr>
        <p:spPr>
          <a:xfrm>
            <a:off x="838200" y="3032956"/>
            <a:ext cx="7772400" cy="79208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3200" cap="all" dirty="0" smtClean="0">
                <a:solidFill>
                  <a:srgbClr val="5B4A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</a:rPr>
              <a:t>경영전략의 개념 및 주요이론</a:t>
            </a:r>
            <a:endParaRPr lang="ko-KR" altLang="en-US" sz="3200" cap="all" dirty="0">
              <a:solidFill>
                <a:srgbClr val="5B4A4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14367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제너럴바이오</a:t>
            </a:r>
            <a:r>
              <a:rPr lang="ko-KR" altLang="en-US" dirty="0" smtClean="0"/>
              <a:t> 사업부 전</a:t>
            </a:r>
            <a:r>
              <a:rPr lang="ko-KR" altLang="en-US" dirty="0"/>
              <a:t>략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100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85983167"/>
              </p:ext>
            </p:extLst>
          </p:nvPr>
        </p:nvGraphicFramePr>
        <p:xfrm>
          <a:off x="1043608" y="1772816"/>
          <a:ext cx="7128792" cy="37444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088"/>
                <a:gridCol w="3024336"/>
                <a:gridCol w="3312368"/>
              </a:tblGrid>
              <a:tr h="524601">
                <a:tc>
                  <a:txBody>
                    <a:bodyPr/>
                    <a:lstStyle/>
                    <a:p>
                      <a:pPr latinLnBrk="1"/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낮음                                  시장 성장성                                           높음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</a:tr>
              <a:tr h="1486368">
                <a:tc rowSpan="2">
                  <a:txBody>
                    <a:bodyPr/>
                    <a:lstStyle/>
                    <a:p>
                      <a:pPr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높은</a:t>
                      </a:r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시장 </a:t>
                      </a:r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점유율</a:t>
                      </a:r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낮음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anchor="ctr"/>
                </a:tc>
              </a:tr>
              <a:tr h="1733447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위쪽 화살표 14"/>
          <p:cNvSpPr/>
          <p:nvPr/>
        </p:nvSpPr>
        <p:spPr>
          <a:xfrm>
            <a:off x="6300192" y="3068960"/>
            <a:ext cx="576064" cy="1296144"/>
          </a:xfrm>
          <a:prstGeom prst="up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+mn-ea"/>
            </a:endParaRPr>
          </a:p>
        </p:txBody>
      </p:sp>
      <p:sp>
        <p:nvSpPr>
          <p:cNvPr id="16" name="왼쪽 화살표 15"/>
          <p:cNvSpPr/>
          <p:nvPr/>
        </p:nvSpPr>
        <p:spPr>
          <a:xfrm>
            <a:off x="3959932" y="4365104"/>
            <a:ext cx="1440160" cy="648072"/>
          </a:xfrm>
          <a:prstGeom prst="leftArrow">
            <a:avLst/>
          </a:prstGeom>
          <a:gradFill>
            <a:gsLst>
              <a:gs pos="0">
                <a:schemeClr val="accent6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19" name="위쪽 화살표 18"/>
          <p:cNvSpPr/>
          <p:nvPr/>
        </p:nvSpPr>
        <p:spPr>
          <a:xfrm rot="7043044">
            <a:off x="4572000" y="2852936"/>
            <a:ext cx="576064" cy="1296144"/>
          </a:xfrm>
          <a:prstGeom prst="up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91622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제너럴바이오</a:t>
            </a:r>
            <a:r>
              <a:rPr lang="ko-KR" altLang="en-US" dirty="0" smtClean="0"/>
              <a:t> 본원적 경쟁전략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101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cxnSp>
        <p:nvCxnSpPr>
          <p:cNvPr id="11" name="직선 화살표 연결선 10"/>
          <p:cNvCxnSpPr/>
          <p:nvPr/>
        </p:nvCxnSpPr>
        <p:spPr>
          <a:xfrm flipV="1">
            <a:off x="2123728" y="1772816"/>
            <a:ext cx="0" cy="37707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/>
          <p:nvPr/>
        </p:nvCxnSpPr>
        <p:spPr>
          <a:xfrm>
            <a:off x="2123728" y="5543550"/>
            <a:ext cx="547260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자유형 15"/>
          <p:cNvSpPr/>
          <p:nvPr/>
        </p:nvSpPr>
        <p:spPr>
          <a:xfrm>
            <a:off x="3131840" y="2924944"/>
            <a:ext cx="4248472" cy="1959445"/>
          </a:xfrm>
          <a:custGeom>
            <a:avLst/>
            <a:gdLst>
              <a:gd name="connsiteX0" fmla="*/ 0 w 5066676"/>
              <a:gd name="connsiteY0" fmla="*/ 119922 h 1959445"/>
              <a:gd name="connsiteX1" fmla="*/ 1469036 w 5066676"/>
              <a:gd name="connsiteY1" fmla="*/ 1783830 h 1959445"/>
              <a:gd name="connsiteX2" fmla="*/ 3642610 w 5066676"/>
              <a:gd name="connsiteY2" fmla="*/ 1708879 h 1959445"/>
              <a:gd name="connsiteX3" fmla="*/ 5066676 w 5066676"/>
              <a:gd name="connsiteY3" fmla="*/ 0 h 1959445"/>
              <a:gd name="connsiteX4" fmla="*/ 5066676 w 5066676"/>
              <a:gd name="connsiteY4" fmla="*/ 0 h 1959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6676" h="1959445">
                <a:moveTo>
                  <a:pt x="0" y="119922"/>
                </a:moveTo>
                <a:cubicBezTo>
                  <a:pt x="430967" y="819463"/>
                  <a:pt x="861934" y="1519004"/>
                  <a:pt x="1469036" y="1783830"/>
                </a:cubicBezTo>
                <a:cubicBezTo>
                  <a:pt x="2076138" y="2048656"/>
                  <a:pt x="3043003" y="2006184"/>
                  <a:pt x="3642610" y="1708879"/>
                </a:cubicBezTo>
                <a:cubicBezTo>
                  <a:pt x="4242217" y="1411574"/>
                  <a:pt x="5066676" y="0"/>
                  <a:pt x="5066676" y="0"/>
                </a:cubicBezTo>
                <a:lnTo>
                  <a:pt x="5066676" y="0"/>
                </a:lnTo>
              </a:path>
            </a:pathLst>
          </a:custGeom>
          <a:noFill/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67744" y="2564904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>
                <a:latin typeface="+mn-ea"/>
              </a:rPr>
              <a:t>차별화</a:t>
            </a:r>
            <a:r>
              <a:rPr lang="en-US" altLang="ko-KR" sz="1400" b="1" dirty="0" smtClean="0">
                <a:latin typeface="+mn-ea"/>
              </a:rPr>
              <a:t> </a:t>
            </a:r>
            <a:r>
              <a:rPr lang="ko-KR" altLang="en-US" sz="1400" b="1" dirty="0" smtClean="0">
                <a:latin typeface="+mn-ea"/>
              </a:rPr>
              <a:t>전략</a:t>
            </a:r>
            <a:endParaRPr lang="en-US" altLang="ko-KR" sz="1400" b="1" dirty="0" smtClean="0"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32538" y="2348880"/>
            <a:ext cx="2055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>
                <a:latin typeface="+mn-ea"/>
              </a:rPr>
              <a:t>비용 우위 전략</a:t>
            </a:r>
            <a:endParaRPr lang="en-US" altLang="ko-KR" sz="1400" b="1" dirty="0" smtClean="0">
              <a:latin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5576" y="3481844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latin typeface="+mn-ea"/>
              </a:rPr>
              <a:t>투자대비 수익률</a:t>
            </a:r>
            <a:r>
              <a:rPr lang="en-US" altLang="ko-KR" sz="1400" b="1" dirty="0" smtClean="0">
                <a:latin typeface="+mn-ea"/>
              </a:rPr>
              <a:t>(ROI)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67944" y="558924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latin typeface="+mn-ea"/>
              </a:rPr>
              <a:t>시장 점유율</a:t>
            </a:r>
            <a:endParaRPr lang="en-US" altLang="ko-KR" sz="1400" b="1" dirty="0" smtClean="0">
              <a:latin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5373216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+mn-ea"/>
              </a:rPr>
              <a:t>Low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03648" y="198884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+mn-ea"/>
              </a:rPr>
              <a:t>High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948264" y="5569495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+mn-ea"/>
              </a:rPr>
              <a:t>High</a:t>
            </a:r>
          </a:p>
        </p:txBody>
      </p:sp>
    </p:spTree>
    <p:extLst>
      <p:ext uri="{BB962C8B-B14F-4D97-AF65-F5344CB8AC3E}">
        <p14:creationId xmlns="" xmlns:p14="http://schemas.microsoft.com/office/powerpoint/2010/main" val="4987281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토</a:t>
            </a:r>
            <a:r>
              <a:rPr lang="ko-KR" altLang="en-US" dirty="0"/>
              <a:t>론</a:t>
            </a:r>
            <a:r>
              <a:rPr lang="ko-KR" altLang="en-US" dirty="0" smtClean="0"/>
              <a:t>해봅시다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>
          <a:xfrm>
            <a:off x="3930643" y="1088122"/>
            <a:ext cx="1282723" cy="646331"/>
          </a:xfrm>
        </p:spPr>
        <p:txBody>
          <a:bodyPr/>
          <a:lstStyle/>
          <a:p>
            <a:r>
              <a:rPr lang="en-US" altLang="ko-KR" dirty="0" smtClean="0"/>
              <a:t>Drive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0053611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atinLnBrk="0"/>
            <a:r>
              <a:rPr lang="ko-KR" altLang="en-US" sz="2700" dirty="0" smtClean="0"/>
              <a:t>시나리오 경영을 위한 조직진단 </a:t>
            </a:r>
            <a:endParaRPr lang="ko-KR" altLang="en-US" sz="27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103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graphicFrame>
        <p:nvGraphicFramePr>
          <p:cNvPr id="50" name="차트 49"/>
          <p:cNvGraphicFramePr/>
          <p:nvPr/>
        </p:nvGraphicFramePr>
        <p:xfrm>
          <a:off x="5642992" y="1628800"/>
          <a:ext cx="3249488" cy="4091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1" name="직선 연결선 50"/>
          <p:cNvCxnSpPr/>
          <p:nvPr/>
        </p:nvCxnSpPr>
        <p:spPr bwMode="auto">
          <a:xfrm>
            <a:off x="6648787" y="4232038"/>
            <a:ext cx="2066605" cy="1856"/>
          </a:xfrm>
          <a:prstGeom prst="line">
            <a:avLst/>
          </a:prstGeom>
          <a:noFill/>
          <a:ln w="25400" cap="flat" cmpd="sng" algn="ctr">
            <a:solidFill>
              <a:srgbClr val="C0504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2" name="직선 연결선 51"/>
          <p:cNvCxnSpPr/>
          <p:nvPr/>
        </p:nvCxnSpPr>
        <p:spPr bwMode="auto">
          <a:xfrm>
            <a:off x="6659103" y="2740233"/>
            <a:ext cx="2064886" cy="1856"/>
          </a:xfrm>
          <a:prstGeom prst="line">
            <a:avLst/>
          </a:prstGeom>
          <a:noFill/>
          <a:ln w="25400" cap="flat" cmpd="sng" algn="ctr">
            <a:solidFill>
              <a:srgbClr val="C0504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3" name="직선 연결선 52"/>
          <p:cNvCxnSpPr/>
          <p:nvPr/>
        </p:nvCxnSpPr>
        <p:spPr bwMode="auto">
          <a:xfrm>
            <a:off x="6648787" y="2037006"/>
            <a:ext cx="2066605" cy="3711"/>
          </a:xfrm>
          <a:prstGeom prst="line">
            <a:avLst/>
          </a:prstGeom>
          <a:noFill/>
          <a:ln w="25400" cap="flat" cmpd="sng" algn="ctr">
            <a:solidFill>
              <a:srgbClr val="C0504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4" name="왼쪽 중괄호 53"/>
          <p:cNvSpPr/>
          <p:nvPr/>
        </p:nvSpPr>
        <p:spPr bwMode="auto">
          <a:xfrm>
            <a:off x="7964055" y="2083393"/>
            <a:ext cx="232106" cy="630863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55" name="왼쪽 중괄호 54"/>
          <p:cNvSpPr/>
          <p:nvPr/>
        </p:nvSpPr>
        <p:spPr bwMode="auto">
          <a:xfrm>
            <a:off x="7267737" y="2797753"/>
            <a:ext cx="232105" cy="1376767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6494053" y="3186026"/>
            <a:ext cx="941291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GAP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Marketing Mix</a:t>
            </a:r>
            <a:endParaRPr kumimoji="0" lang="ko-KR" alt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7138101" y="2283733"/>
            <a:ext cx="100579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GAP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조직구조 개편</a:t>
            </a:r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>
            <a:off x="391542" y="1700237"/>
            <a:ext cx="2393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 </a:t>
            </a: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6</a:t>
            </a:r>
            <a:r>
              <a:rPr kumimoji="0" lang="ko-KR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개월 사업 현황 </a:t>
            </a: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(11</a:t>
            </a:r>
            <a:r>
              <a:rPr kumimoji="0" lang="ko-KR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인</a:t>
            </a: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)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  </a:t>
            </a:r>
            <a:r>
              <a:rPr kumimoji="0" lang="ko-KR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 </a:t>
            </a:r>
            <a:r>
              <a:rPr kumimoji="0" lang="en-US" altLang="ko-K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(2007.8.1-2008.1.31)</a:t>
            </a:r>
            <a:endParaRPr kumimoji="0" lang="ko-KR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40755" y="2214554"/>
            <a:ext cx="1150937" cy="348211"/>
          </a:xfrm>
          <a:prstGeom prst="rect">
            <a:avLst/>
          </a:prstGeom>
          <a:solidFill>
            <a:srgbClr val="4BACC6"/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사업수익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1605980" y="2214554"/>
            <a:ext cx="1152525" cy="348211"/>
          </a:xfrm>
          <a:prstGeom prst="rect">
            <a:avLst/>
          </a:prstGeom>
          <a:solidFill>
            <a:srgbClr val="4BACC6"/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\21,624,769</a:t>
            </a:r>
            <a:endParaRPr kumimoji="0" lang="ko-KR" alt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</a:endParaRPr>
          </a:p>
        </p:txBody>
      </p:sp>
      <p:grpSp>
        <p:nvGrpSpPr>
          <p:cNvPr id="27" name="그룹 59"/>
          <p:cNvGrpSpPr>
            <a:grpSpLocks/>
          </p:cNvGrpSpPr>
          <p:nvPr/>
        </p:nvGrpSpPr>
        <p:grpSpPr bwMode="auto">
          <a:xfrm>
            <a:off x="440755" y="3375256"/>
            <a:ext cx="2317750" cy="348211"/>
            <a:chOff x="512285" y="3071810"/>
            <a:chExt cx="2318382" cy="285752"/>
          </a:xfrm>
        </p:grpSpPr>
        <p:sp>
          <p:nvSpPr>
            <p:cNvPr id="28" name="직사각형 27"/>
            <p:cNvSpPr/>
            <p:nvPr/>
          </p:nvSpPr>
          <p:spPr>
            <a:xfrm>
              <a:off x="512285" y="3071810"/>
              <a:ext cx="1151251" cy="285752"/>
            </a:xfrm>
            <a:prstGeom prst="rect">
              <a:avLst/>
            </a:prstGeom>
            <a:solidFill>
              <a:srgbClr val="4BACC6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</a:rPr>
                <a:t>노동부 지원금</a:t>
              </a: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1679415" y="3071810"/>
              <a:ext cx="1151252" cy="285752"/>
            </a:xfrm>
            <a:prstGeom prst="rect">
              <a:avLst/>
            </a:prstGeom>
            <a:solidFill>
              <a:srgbClr val="4BACC6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\54,751,636</a:t>
              </a:r>
              <a:endPara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30" name="그룹 60"/>
          <p:cNvGrpSpPr>
            <a:grpSpLocks/>
          </p:cNvGrpSpPr>
          <p:nvPr/>
        </p:nvGrpSpPr>
        <p:grpSpPr bwMode="auto">
          <a:xfrm>
            <a:off x="440755" y="3868555"/>
            <a:ext cx="2317750" cy="348211"/>
            <a:chOff x="512285" y="3714752"/>
            <a:chExt cx="2318382" cy="285752"/>
          </a:xfrm>
        </p:grpSpPr>
        <p:sp>
          <p:nvSpPr>
            <p:cNvPr id="31" name="직사각형 30"/>
            <p:cNvSpPr/>
            <p:nvPr/>
          </p:nvSpPr>
          <p:spPr>
            <a:xfrm>
              <a:off x="512285" y="3714752"/>
              <a:ext cx="1151251" cy="285752"/>
            </a:xfrm>
            <a:prstGeom prst="rect">
              <a:avLst/>
            </a:prstGeom>
            <a:solidFill>
              <a:srgbClr val="4BACC6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</a:rPr>
                <a:t>총비용</a:t>
              </a: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1679415" y="3714752"/>
              <a:ext cx="1151252" cy="285752"/>
            </a:xfrm>
            <a:prstGeom prst="rect">
              <a:avLst/>
            </a:prstGeom>
            <a:solidFill>
              <a:srgbClr val="4BACC6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\77,095,396</a:t>
              </a:r>
              <a:endPara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cxnSp>
        <p:nvCxnSpPr>
          <p:cNvPr id="33" name="직선 연결선 32"/>
          <p:cNvCxnSpPr/>
          <p:nvPr/>
        </p:nvCxnSpPr>
        <p:spPr>
          <a:xfrm>
            <a:off x="356617" y="5042797"/>
            <a:ext cx="2447925" cy="1935"/>
          </a:xfrm>
          <a:prstGeom prst="line">
            <a:avLst/>
          </a:prstGeom>
          <a:noFill/>
          <a:ln w="254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4" name="직사각형 33"/>
          <p:cNvSpPr/>
          <p:nvPr/>
        </p:nvSpPr>
        <p:spPr>
          <a:xfrm>
            <a:off x="428055" y="5189819"/>
            <a:ext cx="1152525" cy="348211"/>
          </a:xfrm>
          <a:prstGeom prst="rect">
            <a:avLst/>
          </a:prstGeom>
          <a:solidFill>
            <a:srgbClr val="4BACC6"/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사업손실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1594867" y="5189819"/>
            <a:ext cx="1152525" cy="348211"/>
          </a:xfrm>
          <a:prstGeom prst="rect">
            <a:avLst/>
          </a:prstGeom>
          <a:solidFill>
            <a:srgbClr val="4BACC6"/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\</a:t>
            </a:r>
            <a:r>
              <a: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718,991</a:t>
            </a:r>
            <a:endParaRPr kumimoji="0" lang="ko-KR" alt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917255" y="1700237"/>
            <a:ext cx="274161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atinLnBrk="0">
              <a:buFont typeface="Wingdings" pitchFamily="2" charset="2"/>
              <a:buChar char="v"/>
              <a:defRPr/>
            </a:pP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 노동부 지원금 중단 및</a:t>
            </a:r>
            <a:endParaRPr lang="en-US" altLang="ko-KR" sz="1200" dirty="0">
              <a:solidFill>
                <a:prstClr val="black"/>
              </a:solidFill>
              <a:latin typeface="+mn-ea"/>
            </a:endParaRPr>
          </a:p>
          <a:p>
            <a:pPr marL="177800" latinLnBrk="0">
              <a:defRPr/>
            </a:pP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잠재매출 달성 시 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(17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인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) (1 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개월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)</a:t>
            </a:r>
            <a:endParaRPr lang="ko-KR" altLang="en-US" sz="1200" dirty="0">
              <a:solidFill>
                <a:prstClr val="black"/>
              </a:solidFill>
              <a:latin typeface="+mn-ea"/>
            </a:endParaRPr>
          </a:p>
        </p:txBody>
      </p:sp>
      <p:grpSp>
        <p:nvGrpSpPr>
          <p:cNvPr id="37" name="그룹 46"/>
          <p:cNvGrpSpPr>
            <a:grpSpLocks/>
          </p:cNvGrpSpPr>
          <p:nvPr/>
        </p:nvGrpSpPr>
        <p:grpSpPr bwMode="auto">
          <a:xfrm>
            <a:off x="2999805" y="2214554"/>
            <a:ext cx="2560637" cy="348211"/>
            <a:chOff x="3369429" y="2428868"/>
            <a:chExt cx="2559893" cy="285752"/>
          </a:xfrm>
        </p:grpSpPr>
        <p:sp>
          <p:nvSpPr>
            <p:cNvPr id="38" name="직사각형 37"/>
            <p:cNvSpPr/>
            <p:nvPr/>
          </p:nvSpPr>
          <p:spPr>
            <a:xfrm>
              <a:off x="3369429" y="2428868"/>
              <a:ext cx="1237890" cy="285752"/>
            </a:xfrm>
            <a:prstGeom prst="rect">
              <a:avLst/>
            </a:prstGeom>
            <a:solidFill>
              <a:srgbClr val="4BACC6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</a:rPr>
                <a:t>최대잠재매출</a:t>
              </a: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4620016" y="2428868"/>
              <a:ext cx="1309306" cy="284165"/>
            </a:xfrm>
            <a:prstGeom prst="rect">
              <a:avLst/>
            </a:prstGeom>
            <a:solidFill>
              <a:srgbClr val="4BACC6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\14,560,000</a:t>
              </a:r>
              <a:endPara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grpSp>
        <p:nvGrpSpPr>
          <p:cNvPr id="40" name="그룹 45"/>
          <p:cNvGrpSpPr>
            <a:grpSpLocks/>
          </p:cNvGrpSpPr>
          <p:nvPr/>
        </p:nvGrpSpPr>
        <p:grpSpPr bwMode="auto">
          <a:xfrm>
            <a:off x="2999805" y="3607396"/>
            <a:ext cx="2560637" cy="348211"/>
            <a:chOff x="3369429" y="3714752"/>
            <a:chExt cx="2488267" cy="285752"/>
          </a:xfrm>
        </p:grpSpPr>
        <p:sp>
          <p:nvSpPr>
            <p:cNvPr id="41" name="직사각형 40"/>
            <p:cNvSpPr/>
            <p:nvPr/>
          </p:nvSpPr>
          <p:spPr>
            <a:xfrm>
              <a:off x="3369429" y="3714752"/>
              <a:ext cx="1238734" cy="285752"/>
            </a:xfrm>
            <a:prstGeom prst="rect">
              <a:avLst/>
            </a:prstGeom>
            <a:solidFill>
              <a:srgbClr val="4BACC6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</a:rPr>
                <a:t>총비용</a:t>
              </a: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4618962" y="3714752"/>
              <a:ext cx="1238734" cy="285752"/>
            </a:xfrm>
            <a:prstGeom prst="rect">
              <a:avLst/>
            </a:prstGeom>
            <a:solidFill>
              <a:srgbClr val="4BACC6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\18,700,233</a:t>
              </a:r>
              <a:endPara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cxnSp>
        <p:nvCxnSpPr>
          <p:cNvPr id="43" name="직선 연결선 42"/>
          <p:cNvCxnSpPr/>
          <p:nvPr/>
        </p:nvCxnSpPr>
        <p:spPr>
          <a:xfrm>
            <a:off x="2917255" y="5042797"/>
            <a:ext cx="2627312" cy="1935"/>
          </a:xfrm>
          <a:prstGeom prst="line">
            <a:avLst/>
          </a:prstGeom>
          <a:noFill/>
          <a:ln w="254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grpSp>
        <p:nvGrpSpPr>
          <p:cNvPr id="44" name="그룹 47"/>
          <p:cNvGrpSpPr>
            <a:grpSpLocks/>
          </p:cNvGrpSpPr>
          <p:nvPr/>
        </p:nvGrpSpPr>
        <p:grpSpPr bwMode="auto">
          <a:xfrm>
            <a:off x="2988692" y="5174343"/>
            <a:ext cx="2559050" cy="348211"/>
            <a:chOff x="3357554" y="4429132"/>
            <a:chExt cx="2488267" cy="285752"/>
          </a:xfrm>
        </p:grpSpPr>
        <p:sp>
          <p:nvSpPr>
            <p:cNvPr id="45" name="직사각형 44"/>
            <p:cNvSpPr/>
            <p:nvPr/>
          </p:nvSpPr>
          <p:spPr>
            <a:xfrm>
              <a:off x="3357554" y="4429132"/>
              <a:ext cx="1237959" cy="285752"/>
            </a:xfrm>
            <a:prstGeom prst="rect">
              <a:avLst/>
            </a:prstGeom>
            <a:solidFill>
              <a:srgbClr val="4BACC6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</a:rPr>
                <a:t>사업손실</a:t>
              </a: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4607862" y="4429132"/>
              <a:ext cx="1237959" cy="285752"/>
            </a:xfrm>
            <a:prstGeom prst="rect">
              <a:avLst/>
            </a:prstGeom>
            <a:solidFill>
              <a:srgbClr val="4BACC6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\4,140,233</a:t>
              </a:r>
              <a:endPara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sp>
        <p:nvSpPr>
          <p:cNvPr id="47" name="직사각형 46"/>
          <p:cNvSpPr/>
          <p:nvPr/>
        </p:nvSpPr>
        <p:spPr>
          <a:xfrm>
            <a:off x="2988692" y="2620800"/>
            <a:ext cx="2559050" cy="899544"/>
          </a:xfrm>
          <a:prstGeom prst="rect">
            <a:avLst/>
          </a:prstGeom>
          <a:solidFill>
            <a:srgbClr val="4BACC6"/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93663" marR="0" lvl="0" indent="-9366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파견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– 12,480,000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원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 (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파견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12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명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, </a:t>
            </a:r>
            <a:r>
              <a:rPr kumimoji="0" lang="ko-KR" altLang="en-US" sz="10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풀타임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)</a:t>
            </a:r>
          </a:p>
          <a:p>
            <a:pPr marL="93663" marR="0" lvl="0" indent="-9366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시설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– 2,080,000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원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(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동시수용아동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10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명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, 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제공시간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8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시간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/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일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, 26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일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/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달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, 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 평균서비스가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1000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원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)</a:t>
            </a:r>
          </a:p>
        </p:txBody>
      </p:sp>
      <p:sp>
        <p:nvSpPr>
          <p:cNvPr id="48" name="직사각형 47"/>
          <p:cNvSpPr/>
          <p:nvPr/>
        </p:nvSpPr>
        <p:spPr>
          <a:xfrm>
            <a:off x="2988692" y="4013642"/>
            <a:ext cx="2559050" cy="899544"/>
          </a:xfrm>
          <a:prstGeom prst="rect">
            <a:avLst/>
          </a:prstGeom>
          <a:solidFill>
            <a:srgbClr val="4BACC6"/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93663" marR="0" lvl="0" indent="-9366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0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총예상인건비</a:t>
            </a:r>
            <a:r>
              <a:rPr kumimoji="0" lang="ko-KR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- \16,577,834 (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인건비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, 4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대 보험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, 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퇴직적립금 포함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)</a:t>
            </a:r>
          </a:p>
          <a:p>
            <a:pPr marL="93663" marR="0" lvl="0" indent="-9366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예상경상비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- \2,122,398 (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경상비 현 수준 유지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)</a:t>
            </a:r>
          </a:p>
        </p:txBody>
      </p:sp>
      <p:sp>
        <p:nvSpPr>
          <p:cNvPr id="58" name="직사각형 57"/>
          <p:cNvSpPr/>
          <p:nvPr/>
        </p:nvSpPr>
        <p:spPr>
          <a:xfrm>
            <a:off x="439167" y="2620800"/>
            <a:ext cx="2319338" cy="638386"/>
          </a:xfrm>
          <a:prstGeom prst="rect">
            <a:avLst/>
          </a:prstGeom>
          <a:solidFill>
            <a:srgbClr val="4BACC6"/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파견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- \17,525,000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시설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- \1,447,550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기타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- \2,652,219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439167" y="4319293"/>
            <a:ext cx="2319338" cy="551334"/>
          </a:xfrm>
          <a:prstGeom prst="rect">
            <a:avLst/>
          </a:prstGeom>
          <a:solidFill>
            <a:srgbClr val="4BACC6"/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 인건비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- \64,361,006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경상비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- \12,734,390</a:t>
            </a:r>
          </a:p>
        </p:txBody>
      </p:sp>
    </p:spTree>
    <p:extLst>
      <p:ext uri="{BB962C8B-B14F-4D97-AF65-F5344CB8AC3E}">
        <p14:creationId xmlns="" xmlns:p14="http://schemas.microsoft.com/office/powerpoint/2010/main" val="2594895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atinLnBrk="0"/>
            <a:r>
              <a:rPr lang="ko-KR" altLang="en-US" sz="2700" dirty="0" smtClean="0"/>
              <a:t>손익분기점 확보에 필요한 아동 수는</a:t>
            </a:r>
            <a:r>
              <a:rPr lang="en-US" altLang="ko-KR" sz="2700" dirty="0" smtClean="0"/>
              <a:t>?</a:t>
            </a:r>
            <a:r>
              <a:rPr lang="ko-KR" altLang="en-US" sz="2700" dirty="0" smtClean="0"/>
              <a:t> </a:t>
            </a:r>
            <a:endParaRPr lang="ko-KR" altLang="en-US" sz="27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104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61" name="TextBox 45"/>
          <p:cNvSpPr txBox="1">
            <a:spLocks noChangeArrowheads="1"/>
          </p:cNvSpPr>
          <p:nvPr/>
        </p:nvSpPr>
        <p:spPr bwMode="auto">
          <a:xfrm>
            <a:off x="250825" y="1412875"/>
            <a:ext cx="55497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 시나리오 </a:t>
            </a:r>
            <a:r>
              <a:rPr kumimoji="0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1: </a:t>
            </a:r>
            <a:r>
              <a:rPr kumimoji="0" lang="ko-KR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현재 상황 유지 시</a:t>
            </a:r>
          </a:p>
        </p:txBody>
      </p:sp>
      <p:sp>
        <p:nvSpPr>
          <p:cNvPr id="62" name="TextBox 59"/>
          <p:cNvSpPr txBox="1">
            <a:spLocks noChangeArrowheads="1"/>
          </p:cNvSpPr>
          <p:nvPr/>
        </p:nvSpPr>
        <p:spPr bwMode="auto">
          <a:xfrm>
            <a:off x="858962" y="2060848"/>
            <a:ext cx="8033518" cy="1368152"/>
          </a:xfrm>
          <a:prstGeom prst="rect">
            <a:avLst/>
          </a:prstGeom>
          <a:noFill/>
          <a:ln w="22225">
            <a:solidFill>
              <a:srgbClr val="C0504D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no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1040000x(</a:t>
            </a:r>
            <a:r>
              <a:rPr kumimoji="0" lang="el-GR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α</a:t>
            </a: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-5) + 2080000 - 975167x</a:t>
            </a:r>
            <a:r>
              <a:rPr kumimoji="0" lang="el-GR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 α</a:t>
            </a: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 – 2122398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ea typeface="+mn-ea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α</a:t>
            </a: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 ≒ 81</a:t>
            </a:r>
            <a:endParaRPr kumimoji="0" lang="ko-KR" altLang="en-US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714375" y="4293096"/>
            <a:ext cx="8178800" cy="1728292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최대잠재매출은 파견</a:t>
            </a:r>
            <a:r>
              <a: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12</a:t>
            </a:r>
            <a:r>
              <a:rPr kumimoji="0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인과 시설 </a:t>
            </a:r>
            <a:r>
              <a: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3</a:t>
            </a:r>
            <a:r>
              <a:rPr kumimoji="0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인이 최대한의 매출을 창출했을 때를 설정</a:t>
            </a:r>
            <a:endParaRPr kumimoji="0" lang="en-US" altLang="ko-KR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조직규모가 확장됨에 따른</a:t>
            </a:r>
            <a:r>
              <a: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경상비의 변화는 없다고 가정</a:t>
            </a:r>
          </a:p>
        </p:txBody>
      </p:sp>
      <p:sp>
        <p:nvSpPr>
          <p:cNvPr id="26" name="TextBox 45"/>
          <p:cNvSpPr txBox="1">
            <a:spLocks noChangeArrowheads="1"/>
          </p:cNvSpPr>
          <p:nvPr/>
        </p:nvSpPr>
        <p:spPr bwMode="auto">
          <a:xfrm>
            <a:off x="250825" y="3717032"/>
            <a:ext cx="55497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 전제</a:t>
            </a:r>
          </a:p>
        </p:txBody>
      </p:sp>
    </p:spTree>
    <p:extLst>
      <p:ext uri="{BB962C8B-B14F-4D97-AF65-F5344CB8AC3E}">
        <p14:creationId xmlns="" xmlns:p14="http://schemas.microsoft.com/office/powerpoint/2010/main" val="29679233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700" dirty="0" smtClean="0"/>
              <a:t>손익분기점 확보에 필요한 아동 수는</a:t>
            </a:r>
            <a:r>
              <a:rPr lang="en-US" altLang="ko-KR" sz="2700" dirty="0" smtClean="0"/>
              <a:t>?</a:t>
            </a:r>
            <a:r>
              <a:rPr lang="ko-KR" altLang="en-US" sz="2700" dirty="0" smtClean="0"/>
              <a:t> </a:t>
            </a:r>
            <a:endParaRPr lang="ko-KR" altLang="en-US" sz="27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105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683568" y="1882774"/>
            <a:ext cx="7704856" cy="4138613"/>
            <a:chOff x="428625" y="3430588"/>
            <a:chExt cx="4286250" cy="2698750"/>
          </a:xfrm>
        </p:grpSpPr>
        <p:grpSp>
          <p:nvGrpSpPr>
            <p:cNvPr id="5" name="그룹 116"/>
            <p:cNvGrpSpPr>
              <a:grpSpLocks/>
            </p:cNvGrpSpPr>
            <p:nvPr/>
          </p:nvGrpSpPr>
          <p:grpSpPr bwMode="auto">
            <a:xfrm>
              <a:off x="428625" y="3430588"/>
              <a:ext cx="4286250" cy="2698750"/>
              <a:chOff x="4786314" y="3429794"/>
              <a:chExt cx="4286280" cy="2700000"/>
            </a:xfrm>
          </p:grpSpPr>
          <p:cxnSp>
            <p:nvCxnSpPr>
              <p:cNvPr id="6" name="직선 화살표 연결선 5"/>
              <p:cNvCxnSpPr/>
              <p:nvPr/>
            </p:nvCxnSpPr>
            <p:spPr>
              <a:xfrm>
                <a:off x="4786314" y="5713676"/>
                <a:ext cx="3851302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7" name="직선 화살표 연결선 6"/>
              <p:cNvCxnSpPr/>
              <p:nvPr/>
            </p:nvCxnSpPr>
            <p:spPr>
              <a:xfrm rot="5400000" flipH="1" flipV="1">
                <a:off x="3721273" y="4779000"/>
                <a:ext cx="2700000" cy="1587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8" name="직선 연결선 7"/>
              <p:cNvCxnSpPr/>
              <p:nvPr/>
            </p:nvCxnSpPr>
            <p:spPr>
              <a:xfrm flipV="1">
                <a:off x="5500694" y="4214382"/>
                <a:ext cx="2928959" cy="1500882"/>
              </a:xfrm>
              <a:prstGeom prst="line">
                <a:avLst/>
              </a:prstGeom>
              <a:noFill/>
              <a:ln w="190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9" name="직선 연결선 8"/>
              <p:cNvCxnSpPr/>
              <p:nvPr/>
            </p:nvCxnSpPr>
            <p:spPr>
              <a:xfrm flipV="1">
                <a:off x="5072066" y="4357323"/>
                <a:ext cx="3357587" cy="1072058"/>
              </a:xfrm>
              <a:prstGeom prst="line">
                <a:avLst/>
              </a:prstGeom>
              <a:noFill/>
              <a:ln w="190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sp>
            <p:nvSpPr>
              <p:cNvPr id="10" name="직사각형 9"/>
              <p:cNvSpPr/>
              <p:nvPr/>
            </p:nvSpPr>
            <p:spPr>
              <a:xfrm>
                <a:off x="7929579" y="3499679"/>
                <a:ext cx="976327" cy="35735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ea"/>
                  </a:rPr>
                  <a:t>최대잠재매출</a:t>
                </a:r>
              </a:p>
            </p:txBody>
          </p:sp>
          <p:sp>
            <p:nvSpPr>
              <p:cNvPr id="11" name="직사각형 10"/>
              <p:cNvSpPr/>
              <p:nvPr/>
            </p:nvSpPr>
            <p:spPr>
              <a:xfrm>
                <a:off x="8215338" y="4714676"/>
                <a:ext cx="857256" cy="35735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ea"/>
                  </a:rPr>
                  <a:t>총예상</a:t>
                </a:r>
                <a:endParaRPr kumimoji="0" lang="en-US" altLang="ko-KR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ea"/>
                  </a:rPr>
                  <a:t>비용</a:t>
                </a:r>
              </a:p>
            </p:txBody>
          </p:sp>
          <p:cxnSp>
            <p:nvCxnSpPr>
              <p:cNvPr id="12" name="직선 화살표 연결선 11"/>
              <p:cNvCxnSpPr/>
              <p:nvPr/>
            </p:nvCxnSpPr>
            <p:spPr>
              <a:xfrm rot="5400000">
                <a:off x="7893737" y="4035722"/>
                <a:ext cx="571765" cy="71437"/>
              </a:xfrm>
              <a:prstGeom prst="straightConnector1">
                <a:avLst/>
              </a:prstGeom>
              <a:noFill/>
              <a:ln w="15875" cap="flat" cmpd="sng" algn="ctr">
                <a:solidFill>
                  <a:srgbClr val="C00000"/>
                </a:solidFill>
                <a:prstDash val="sysDash"/>
                <a:tailEnd type="arrow"/>
              </a:ln>
              <a:effectLst/>
            </p:spPr>
          </p:cxnSp>
          <p:cxnSp>
            <p:nvCxnSpPr>
              <p:cNvPr id="13" name="직선 화살표 연결선 12"/>
              <p:cNvCxnSpPr/>
              <p:nvPr/>
            </p:nvCxnSpPr>
            <p:spPr>
              <a:xfrm rot="16200000" flipV="1">
                <a:off x="8108083" y="4607487"/>
                <a:ext cx="428824" cy="71437"/>
              </a:xfrm>
              <a:prstGeom prst="straightConnector1">
                <a:avLst/>
              </a:prstGeom>
              <a:noFill/>
              <a:ln w="15875" cap="flat" cmpd="sng" algn="ctr">
                <a:solidFill>
                  <a:srgbClr val="C00000"/>
                </a:solidFill>
                <a:prstDash val="sysDash"/>
                <a:tailEnd type="arrow"/>
              </a:ln>
              <a:effectLst/>
            </p:spPr>
          </p:cxnSp>
          <p:cxnSp>
            <p:nvCxnSpPr>
              <p:cNvPr id="14" name="직선 연결선 13"/>
              <p:cNvCxnSpPr/>
              <p:nvPr/>
            </p:nvCxnSpPr>
            <p:spPr>
              <a:xfrm rot="5400000">
                <a:off x="7103835" y="5159382"/>
                <a:ext cx="1080000" cy="3175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ysDash"/>
              </a:ln>
              <a:effectLst/>
            </p:spPr>
          </p:cxnSp>
          <p:sp>
            <p:nvSpPr>
              <p:cNvPr id="15" name="직사각형 14"/>
              <p:cNvSpPr/>
              <p:nvPr/>
            </p:nvSpPr>
            <p:spPr>
              <a:xfrm>
                <a:off x="7286645" y="5715264"/>
                <a:ext cx="1071569" cy="35735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ea"/>
                  </a:rPr>
                  <a:t>81</a:t>
                </a:r>
                <a:r>
                  <a:rPr kumimoji="0" lang="ko-KR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ea"/>
                  </a:rPr>
                  <a:t>명 </a:t>
                </a:r>
                <a:endParaRPr kumimoji="0" lang="en-US" altLang="ko-KR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ea"/>
                  </a:rPr>
                  <a:t>손익 분기점</a:t>
                </a: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5072066" y="5715264"/>
                <a:ext cx="428628" cy="1589"/>
              </a:xfrm>
              <a:prstGeom prst="line">
                <a:avLst/>
              </a:prstGeom>
              <a:noFill/>
              <a:ln w="190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19" name="TextBox 117"/>
            <p:cNvSpPr txBox="1">
              <a:spLocks noChangeArrowheads="1"/>
            </p:cNvSpPr>
            <p:nvPr/>
          </p:nvSpPr>
          <p:spPr bwMode="auto">
            <a:xfrm>
              <a:off x="1214438" y="3500438"/>
              <a:ext cx="2536825" cy="301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ea typeface="+mn-ea"/>
                </a:rPr>
                <a:t>&lt;</a:t>
              </a:r>
              <a:r>
                <a:rPr kumimoji="0" lang="ko-KR" alt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ea typeface="+mn-ea"/>
                </a:rPr>
                <a:t>시나리오 </a:t>
              </a:r>
              <a:r>
                <a:rPr kumimoji="0" lang="en-US" altLang="ko-KR" sz="24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ea typeface="+mn-ea"/>
                </a:rPr>
                <a:t>1&gt;</a:t>
              </a:r>
              <a:endParaRPr kumimoji="0" lang="ko-KR" altLang="en-US" sz="2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endParaRPr>
            </a:p>
          </p:txBody>
        </p:sp>
        <p:cxnSp>
          <p:nvCxnSpPr>
            <p:cNvPr id="20" name="직선 연결선 19"/>
            <p:cNvCxnSpPr/>
            <p:nvPr/>
          </p:nvCxnSpPr>
          <p:spPr>
            <a:xfrm>
              <a:off x="714375" y="4619625"/>
              <a:ext cx="2592388" cy="1588"/>
            </a:xfrm>
            <a:prstGeom prst="line">
              <a:avLst/>
            </a:prstGeom>
            <a:noFill/>
            <a:ln w="22225" cap="flat" cmpd="sng" algn="ctr">
              <a:solidFill>
                <a:srgbClr val="C00000"/>
              </a:solidFill>
              <a:prstDash val="sysDash"/>
            </a:ln>
            <a:effectLst/>
          </p:spPr>
        </p:cxnSp>
        <p:sp>
          <p:nvSpPr>
            <p:cNvPr id="21" name="직사각형 20"/>
            <p:cNvSpPr/>
            <p:nvPr/>
          </p:nvSpPr>
          <p:spPr>
            <a:xfrm>
              <a:off x="642910" y="4321175"/>
              <a:ext cx="1071563" cy="35718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\82,110,925</a:t>
              </a:r>
              <a:endParaRPr kumimoji="0" lang="ko-KR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sp>
        <p:nvSpPr>
          <p:cNvPr id="18" name="모서리가 둥근 직사각형 17"/>
          <p:cNvSpPr/>
          <p:nvPr/>
        </p:nvSpPr>
        <p:spPr>
          <a:xfrm>
            <a:off x="1559644" y="2492896"/>
            <a:ext cx="6024711" cy="2448694"/>
          </a:xfrm>
          <a:prstGeom prst="round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현재 수익창출구조를 유지하고 최대   잠재매출을 달성한다면 조직규모가</a:t>
            </a:r>
            <a:r>
              <a:rPr kumimoji="0" lang="ko-KR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en-US" altLang="ko-KR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81</a:t>
            </a:r>
            <a:r>
              <a:rPr kumimoji="0" lang="ko-KR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명</a:t>
            </a:r>
            <a:r>
              <a:rPr kumimoji="0" lang="ko-KR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이 되었을 경우 손익분기점을 넘을 수 있음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atinLnBrk="0"/>
            <a:r>
              <a:rPr lang="ko-KR" altLang="en-US" sz="2700" dirty="0" smtClean="0"/>
              <a:t>또 다른 대안은</a:t>
            </a:r>
            <a:r>
              <a:rPr lang="en-US" altLang="ko-KR" sz="2700" dirty="0" smtClean="0"/>
              <a:t>?</a:t>
            </a:r>
            <a:r>
              <a:rPr lang="ko-KR" altLang="en-US" sz="2700" dirty="0" smtClean="0"/>
              <a:t> </a:t>
            </a:r>
            <a:endParaRPr lang="ko-KR" altLang="en-US" sz="27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106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55" name="TextBox 45"/>
          <p:cNvSpPr txBox="1">
            <a:spLocks noChangeArrowheads="1"/>
          </p:cNvSpPr>
          <p:nvPr/>
        </p:nvSpPr>
        <p:spPr bwMode="auto">
          <a:xfrm>
            <a:off x="250825" y="1412875"/>
            <a:ext cx="86423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vl="0" fontAlgn="base" latinLnBrk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defRPr/>
            </a:pPr>
            <a:r>
              <a:rPr kumimoji="0" lang="ko-KR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 시나리오 </a:t>
            </a:r>
            <a:r>
              <a:rPr lang="en-US" altLang="ko-KR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3</a:t>
            </a:r>
            <a:r>
              <a:rPr kumimoji="0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: </a:t>
            </a:r>
            <a:r>
              <a:rPr lang="ko-KR" altLang="en-US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시설탁아 구조조정</a:t>
            </a:r>
            <a:br>
              <a:rPr lang="ko-KR" altLang="en-US" sz="2400" b="1" kern="0" dirty="0" smtClean="0">
                <a:solidFill>
                  <a:prstClr val="black"/>
                </a:solidFill>
                <a:latin typeface="+mn-ea"/>
                <a:ea typeface="+mn-ea"/>
              </a:rPr>
            </a:br>
            <a:r>
              <a:rPr lang="ko-KR" altLang="en-US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    </a:t>
            </a:r>
            <a:r>
              <a:rPr lang="en-US" altLang="ko-KR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(</a:t>
            </a:r>
            <a:r>
              <a:rPr lang="ko-KR" altLang="en-US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비중 줄이고 가격 인상</a:t>
            </a:r>
            <a:r>
              <a:rPr lang="en-US" altLang="ko-KR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: 3-&gt;2</a:t>
            </a:r>
            <a:r>
              <a:rPr lang="ko-KR" altLang="en-US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명</a:t>
            </a:r>
            <a:r>
              <a:rPr lang="en-US" altLang="ko-KR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평균가격 </a:t>
            </a:r>
            <a:r>
              <a:rPr lang="en-US" altLang="ko-KR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1500</a:t>
            </a:r>
            <a:r>
              <a:rPr lang="ko-KR" altLang="en-US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원</a:t>
            </a:r>
            <a:r>
              <a:rPr lang="en-US" altLang="ko-KR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</p:txBody>
      </p:sp>
      <p:sp>
        <p:nvSpPr>
          <p:cNvPr id="56" name="TextBox 59"/>
          <p:cNvSpPr txBox="1">
            <a:spLocks noChangeArrowheads="1"/>
          </p:cNvSpPr>
          <p:nvPr/>
        </p:nvSpPr>
        <p:spPr bwMode="auto">
          <a:xfrm>
            <a:off x="555241" y="2420888"/>
            <a:ext cx="8033518" cy="1008112"/>
          </a:xfrm>
          <a:prstGeom prst="rect">
            <a:avLst/>
          </a:prstGeom>
          <a:noFill/>
          <a:ln w="22225">
            <a:solidFill>
              <a:srgbClr val="C0504D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no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vl="0"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lang="el-GR" altLang="ko-KR" sz="2000" kern="0" dirty="0" smtClean="0">
                <a:solidFill>
                  <a:prstClr val="black"/>
                </a:solidFill>
                <a:latin typeface="+mn-ea"/>
                <a:ea typeface="+mn-ea"/>
              </a:rPr>
              <a:t>1040000x(α-4) + 3120000  - 975167x α – 2122398</a:t>
            </a:r>
          </a:p>
          <a:p>
            <a:pPr lvl="0"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 sz="2000" kern="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lvl="0"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lang="el-GR" altLang="ko-KR" sz="2000" kern="0" dirty="0" smtClean="0">
                <a:solidFill>
                  <a:prstClr val="black"/>
                </a:solidFill>
                <a:latin typeface="+mn-ea"/>
                <a:ea typeface="+mn-ea"/>
              </a:rPr>
              <a:t>α ≒ 49</a:t>
            </a:r>
          </a:p>
        </p:txBody>
      </p:sp>
      <p:sp>
        <p:nvSpPr>
          <p:cNvPr id="57" name="TextBox 45"/>
          <p:cNvSpPr txBox="1">
            <a:spLocks noChangeArrowheads="1"/>
          </p:cNvSpPr>
          <p:nvPr/>
        </p:nvSpPr>
        <p:spPr bwMode="auto">
          <a:xfrm>
            <a:off x="250825" y="3749734"/>
            <a:ext cx="86423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vl="0" fontAlgn="base" latinLnBrk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defRPr/>
            </a:pPr>
            <a:r>
              <a:rPr kumimoji="0" lang="ko-KR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</a:rPr>
              <a:t> 시나리오 </a:t>
            </a:r>
            <a:r>
              <a:rPr lang="en-US" altLang="ko-KR" sz="2400" b="1" kern="0" noProof="0" dirty="0" smtClean="0">
                <a:solidFill>
                  <a:prstClr val="black"/>
                </a:solidFill>
                <a:latin typeface="+mn-ea"/>
                <a:ea typeface="+mn-ea"/>
              </a:rPr>
              <a:t>4:</a:t>
            </a:r>
            <a:r>
              <a:rPr lang="en-US" altLang="ko-KR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시나리오 </a:t>
            </a:r>
            <a:r>
              <a:rPr lang="en-US" altLang="ko-KR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3</a:t>
            </a:r>
            <a:r>
              <a:rPr lang="ko-KR" altLang="en-US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에 추가옵션 상품 구성</a:t>
            </a:r>
          </a:p>
          <a:p>
            <a:pPr lvl="0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lang="ko-KR" altLang="en-US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    </a:t>
            </a:r>
            <a:r>
              <a:rPr lang="en-US" altLang="ko-KR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(</a:t>
            </a:r>
            <a:r>
              <a:rPr lang="ko-KR" altLang="en-US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평균 파견매출의 </a:t>
            </a:r>
            <a:r>
              <a:rPr lang="en-US" altLang="ko-KR" sz="2400" b="1" kern="0" dirty="0" smtClean="0">
                <a:solidFill>
                  <a:prstClr val="black"/>
                </a:solidFill>
                <a:latin typeface="+mn-ea"/>
                <a:ea typeface="+mn-ea"/>
              </a:rPr>
              <a:t>10%)</a:t>
            </a:r>
          </a:p>
        </p:txBody>
      </p:sp>
      <p:sp>
        <p:nvSpPr>
          <p:cNvPr id="58" name="TextBox 59"/>
          <p:cNvSpPr txBox="1">
            <a:spLocks noChangeArrowheads="1"/>
          </p:cNvSpPr>
          <p:nvPr/>
        </p:nvSpPr>
        <p:spPr bwMode="auto">
          <a:xfrm>
            <a:off x="555241" y="4725144"/>
            <a:ext cx="8033518" cy="1008112"/>
          </a:xfrm>
          <a:prstGeom prst="rect">
            <a:avLst/>
          </a:prstGeom>
          <a:noFill/>
          <a:ln w="22225">
            <a:solidFill>
              <a:srgbClr val="C0504D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no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vl="0"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lang="el-GR" altLang="ko-KR" sz="2000" kern="0" dirty="0" smtClean="0">
                <a:solidFill>
                  <a:prstClr val="black"/>
                </a:solidFill>
                <a:latin typeface="+mn-ea"/>
                <a:ea typeface="+mn-ea"/>
              </a:rPr>
              <a:t>1040000x(α-4) x1.1 + 3120000 - 975167x α – 2122398</a:t>
            </a:r>
          </a:p>
          <a:p>
            <a:pPr lvl="0"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 sz="2000" kern="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lvl="0"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lang="el-GR" altLang="ko-KR" sz="2000" kern="0" dirty="0" smtClean="0">
                <a:solidFill>
                  <a:prstClr val="black"/>
                </a:solidFill>
                <a:latin typeface="+mn-ea"/>
                <a:ea typeface="+mn-ea"/>
              </a:rPr>
              <a:t>α ≒ 21</a:t>
            </a:r>
          </a:p>
        </p:txBody>
      </p:sp>
    </p:spTree>
    <p:extLst>
      <p:ext uri="{BB962C8B-B14F-4D97-AF65-F5344CB8AC3E}">
        <p14:creationId xmlns="" xmlns:p14="http://schemas.microsoft.com/office/powerpoint/2010/main" val="3605173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700" dirty="0" smtClean="0"/>
              <a:t>또 다른 대안은</a:t>
            </a:r>
            <a:r>
              <a:rPr lang="en-US" altLang="ko-KR" sz="2700" dirty="0" smtClean="0"/>
              <a:t>?</a:t>
            </a:r>
            <a:endParaRPr lang="ko-KR" altLang="en-US" sz="27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107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29" name="그룹 28"/>
          <p:cNvGrpSpPr/>
          <p:nvPr/>
        </p:nvGrpSpPr>
        <p:grpSpPr>
          <a:xfrm>
            <a:off x="467544" y="1504628"/>
            <a:ext cx="7848872" cy="4588668"/>
            <a:chOff x="539552" y="1936676"/>
            <a:chExt cx="4155877" cy="2700337"/>
          </a:xfrm>
        </p:grpSpPr>
        <p:cxnSp>
          <p:nvCxnSpPr>
            <p:cNvPr id="5" name="직선 화살표 연결선 4"/>
            <p:cNvCxnSpPr/>
            <p:nvPr/>
          </p:nvCxnSpPr>
          <p:spPr>
            <a:xfrm>
              <a:off x="539552" y="4221088"/>
              <a:ext cx="3851275" cy="1588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6" name="직선 화살표 연결선 5"/>
            <p:cNvCxnSpPr/>
            <p:nvPr/>
          </p:nvCxnSpPr>
          <p:spPr>
            <a:xfrm rot="5400000" flipH="1" flipV="1">
              <a:off x="-525661" y="3286051"/>
              <a:ext cx="2700337" cy="1588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7" name="직선 연결선 6"/>
            <p:cNvCxnSpPr/>
            <p:nvPr/>
          </p:nvCxnSpPr>
          <p:spPr>
            <a:xfrm flipV="1">
              <a:off x="1039614" y="2793926"/>
              <a:ext cx="3000375" cy="1428750"/>
            </a:xfrm>
            <a:prstGeom prst="line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8" name="직선 연결선 7"/>
            <p:cNvCxnSpPr/>
            <p:nvPr/>
          </p:nvCxnSpPr>
          <p:spPr>
            <a:xfrm flipV="1">
              <a:off x="825302" y="2889176"/>
              <a:ext cx="3357562" cy="1071562"/>
            </a:xfrm>
            <a:prstGeom prst="line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9" name="직사각형 8"/>
            <p:cNvSpPr/>
            <p:nvPr/>
          </p:nvSpPr>
          <p:spPr>
            <a:xfrm>
              <a:off x="3473847" y="2094499"/>
              <a:ext cx="1023938" cy="35718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시나리오</a:t>
              </a:r>
              <a:r>
                <a:rPr kumimoji="0" lang="en-US" altLang="ko-KR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2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최대잠재매출</a:t>
              </a: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3695304" y="3365756"/>
              <a:ext cx="1000125" cy="35718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시나리오</a:t>
              </a:r>
              <a:r>
                <a:rPr kumimoji="0" lang="en-US" altLang="ko-KR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3&amp;4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총예상비용</a:t>
              </a:r>
            </a:p>
          </p:txBody>
        </p:sp>
        <p:cxnSp>
          <p:nvCxnSpPr>
            <p:cNvPr id="11" name="직선 화살표 연결선 10"/>
            <p:cNvCxnSpPr/>
            <p:nvPr/>
          </p:nvCxnSpPr>
          <p:spPr>
            <a:xfrm rot="5400000">
              <a:off x="3634383" y="2496269"/>
              <a:ext cx="393700" cy="274638"/>
            </a:xfrm>
            <a:prstGeom prst="straightConnector1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tailEnd type="arrow"/>
            </a:ln>
            <a:effectLst/>
          </p:spPr>
        </p:cxnSp>
        <p:cxnSp>
          <p:nvCxnSpPr>
            <p:cNvPr id="12" name="직선 화살표 연결선 11"/>
            <p:cNvCxnSpPr/>
            <p:nvPr/>
          </p:nvCxnSpPr>
          <p:spPr>
            <a:xfrm rot="16200000" flipV="1">
              <a:off x="3861395" y="3115395"/>
              <a:ext cx="428625" cy="71438"/>
            </a:xfrm>
            <a:prstGeom prst="straightConnector1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tailEnd type="arrow"/>
            </a:ln>
            <a:effectLst/>
          </p:spPr>
        </p:cxnSp>
        <p:cxnSp>
          <p:nvCxnSpPr>
            <p:cNvPr id="13" name="직선 연결선 12"/>
            <p:cNvCxnSpPr/>
            <p:nvPr/>
          </p:nvCxnSpPr>
          <p:spPr>
            <a:xfrm rot="5400000">
              <a:off x="2677915" y="3725788"/>
              <a:ext cx="1008062" cy="1587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</a:ln>
            <a:effectLst/>
          </p:spPr>
        </p:cxnSp>
        <p:sp>
          <p:nvSpPr>
            <p:cNvPr id="14" name="직사각형 13"/>
            <p:cNvSpPr/>
            <p:nvPr/>
          </p:nvSpPr>
          <p:spPr>
            <a:xfrm>
              <a:off x="2682677" y="4222676"/>
              <a:ext cx="1071562" cy="35718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49</a:t>
              </a:r>
              <a:r>
                <a:rPr kumimoji="0" lang="ko-KR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명 </a:t>
              </a:r>
              <a:endPara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손익 분기점</a:t>
              </a:r>
            </a:p>
          </p:txBody>
        </p:sp>
        <p:cxnSp>
          <p:nvCxnSpPr>
            <p:cNvPr id="15" name="직선 연결선 14"/>
            <p:cNvCxnSpPr/>
            <p:nvPr/>
          </p:nvCxnSpPr>
          <p:spPr>
            <a:xfrm>
              <a:off x="825302" y="4222676"/>
              <a:ext cx="215900" cy="1587"/>
            </a:xfrm>
            <a:prstGeom prst="line">
              <a:avLst/>
            </a:prstGeom>
            <a:noFill/>
            <a:ln w="190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16" name="직선 연결선 15"/>
            <p:cNvCxnSpPr/>
            <p:nvPr/>
          </p:nvCxnSpPr>
          <p:spPr>
            <a:xfrm flipV="1">
              <a:off x="1039614" y="2508176"/>
              <a:ext cx="2643188" cy="1714500"/>
            </a:xfrm>
            <a:prstGeom prst="line">
              <a:avLst/>
            </a:prstGeom>
            <a:noFill/>
            <a:ln w="19050" cap="flat" cmpd="sng" algn="ctr">
              <a:solidFill>
                <a:srgbClr val="F79646">
                  <a:lumMod val="75000"/>
                </a:srgbClr>
              </a:solidFill>
              <a:prstDash val="solid"/>
            </a:ln>
            <a:effectLst/>
          </p:spPr>
        </p:cxnSp>
        <p:sp>
          <p:nvSpPr>
            <p:cNvPr id="17" name="직사각형 16"/>
            <p:cNvSpPr/>
            <p:nvPr/>
          </p:nvSpPr>
          <p:spPr>
            <a:xfrm>
              <a:off x="2076252" y="2328788"/>
              <a:ext cx="1023937" cy="35718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시나리오</a:t>
              </a:r>
              <a:r>
                <a:rPr kumimoji="0" lang="en-US" altLang="ko-KR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3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최대잠재매출</a:t>
              </a:r>
            </a:p>
          </p:txBody>
        </p:sp>
        <p:cxnSp>
          <p:nvCxnSpPr>
            <p:cNvPr id="18" name="직선 화살표 연결선 17"/>
            <p:cNvCxnSpPr/>
            <p:nvPr/>
          </p:nvCxnSpPr>
          <p:spPr>
            <a:xfrm rot="16200000" flipH="1">
              <a:off x="2784277" y="2681213"/>
              <a:ext cx="285750" cy="225425"/>
            </a:xfrm>
            <a:prstGeom prst="straightConnector1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tailEnd type="arrow"/>
            </a:ln>
            <a:effectLst/>
          </p:spPr>
        </p:cxnSp>
        <p:cxnSp>
          <p:nvCxnSpPr>
            <p:cNvPr id="19" name="직선 연결선 18"/>
            <p:cNvCxnSpPr/>
            <p:nvPr/>
          </p:nvCxnSpPr>
          <p:spPr>
            <a:xfrm rot="5400000">
              <a:off x="1723033" y="3913907"/>
              <a:ext cx="612775" cy="1587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</a:ln>
            <a:effectLst/>
          </p:spPr>
        </p:cxnSp>
        <p:sp>
          <p:nvSpPr>
            <p:cNvPr id="20" name="직사각형 19"/>
            <p:cNvSpPr/>
            <p:nvPr/>
          </p:nvSpPr>
          <p:spPr>
            <a:xfrm>
              <a:off x="1539677" y="4222676"/>
              <a:ext cx="1071562" cy="35718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21</a:t>
              </a:r>
              <a:r>
                <a:rPr kumimoji="0" lang="ko-KR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명 </a:t>
              </a:r>
              <a:endPara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손익 분기점</a:t>
              </a: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753836" y="2912988"/>
              <a:ext cx="1071562" cy="35718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\49,905,581</a:t>
              </a:r>
              <a:endParaRPr kumimoji="0" lang="ko-KR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cxnSp>
          <p:nvCxnSpPr>
            <p:cNvPr id="26" name="직선 연결선 25"/>
            <p:cNvCxnSpPr/>
            <p:nvPr/>
          </p:nvCxnSpPr>
          <p:spPr>
            <a:xfrm>
              <a:off x="841177" y="3211438"/>
              <a:ext cx="2339975" cy="1588"/>
            </a:xfrm>
            <a:prstGeom prst="line">
              <a:avLst/>
            </a:prstGeom>
            <a:noFill/>
            <a:ln w="22225" cap="flat" cmpd="sng" algn="ctr">
              <a:solidFill>
                <a:srgbClr val="C00000"/>
              </a:solidFill>
              <a:prstDash val="sysDash"/>
            </a:ln>
            <a:effectLst/>
          </p:spPr>
        </p:cxnSp>
        <p:cxnSp>
          <p:nvCxnSpPr>
            <p:cNvPr id="27" name="직선 연결선 26"/>
            <p:cNvCxnSpPr/>
            <p:nvPr/>
          </p:nvCxnSpPr>
          <p:spPr>
            <a:xfrm>
              <a:off x="825302" y="3589263"/>
              <a:ext cx="1187450" cy="1588"/>
            </a:xfrm>
            <a:prstGeom prst="line">
              <a:avLst/>
            </a:prstGeom>
            <a:noFill/>
            <a:ln w="22225" cap="flat" cmpd="sng" algn="ctr">
              <a:solidFill>
                <a:srgbClr val="C00000"/>
              </a:solidFill>
              <a:prstDash val="sysDash"/>
            </a:ln>
            <a:effectLst/>
          </p:spPr>
        </p:cxnSp>
        <p:sp>
          <p:nvSpPr>
            <p:cNvPr id="28" name="직사각형 27"/>
            <p:cNvSpPr/>
            <p:nvPr/>
          </p:nvSpPr>
          <p:spPr>
            <a:xfrm>
              <a:off x="753836" y="3328913"/>
              <a:ext cx="1071562" cy="35718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\22,600,905</a:t>
              </a:r>
              <a:endParaRPr kumimoji="0" lang="ko-KR" alt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sp>
        <p:nvSpPr>
          <p:cNvPr id="33" name="모서리가 둥근 직사각형 32"/>
          <p:cNvSpPr/>
          <p:nvPr/>
        </p:nvSpPr>
        <p:spPr>
          <a:xfrm>
            <a:off x="250825" y="1556370"/>
            <a:ext cx="8642350" cy="1152128"/>
          </a:xfrm>
          <a:prstGeom prst="round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시설탁아의 비중을 </a:t>
            </a:r>
            <a:r>
              <a:rPr kumimoji="0" lang="en-US" altLang="ko-K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2</a:t>
            </a:r>
            <a:r>
              <a:rPr kumimoji="0" lang="ko-KR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명으로 줄이고 평균가격을 인상하면 약 </a:t>
            </a:r>
            <a:r>
              <a:rPr kumimoji="0" lang="en-US" altLang="ko-K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49</a:t>
            </a:r>
            <a:r>
              <a:rPr kumimoji="0" lang="ko-KR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명의 인원이 최대잠재매출을 달성했을 때 손익분기점을 넘음</a:t>
            </a:r>
          </a:p>
        </p:txBody>
      </p:sp>
      <p:sp>
        <p:nvSpPr>
          <p:cNvPr id="34" name="모서리가 둥근 직사각형 33"/>
          <p:cNvSpPr/>
          <p:nvPr/>
        </p:nvSpPr>
        <p:spPr>
          <a:xfrm>
            <a:off x="250825" y="2925079"/>
            <a:ext cx="8642350" cy="1440000"/>
          </a:xfrm>
          <a:prstGeom prst="round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옵션상품 개발 및 판매로 파견탁아의 </a:t>
            </a:r>
            <a:r>
              <a:rPr kumimoji="0" lang="ko-KR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가격을 </a:t>
            </a:r>
            <a:r>
              <a:rPr kumimoji="0" lang="en-US" altLang="ko-K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10% </a:t>
            </a:r>
            <a:r>
              <a:rPr kumimoji="0" lang="ko-KR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인상할 수 있다면 </a:t>
            </a:r>
            <a:r>
              <a:rPr kumimoji="0" lang="en-US" altLang="ko-K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21</a:t>
            </a:r>
            <a:r>
              <a:rPr kumimoji="0" lang="ko-KR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명의 </a:t>
            </a:r>
            <a:r>
              <a:rPr kumimoji="0" lang="ko-KR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참여자로 </a:t>
            </a:r>
            <a:r>
              <a:rPr kumimoji="0" lang="ko-KR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손익분기점을 넘을 수 있음</a:t>
            </a:r>
          </a:p>
        </p:txBody>
      </p:sp>
      <p:sp>
        <p:nvSpPr>
          <p:cNvPr id="35" name="모서리가 둥근 직사각형 34"/>
          <p:cNvSpPr/>
          <p:nvPr/>
        </p:nvSpPr>
        <p:spPr>
          <a:xfrm>
            <a:off x="250825" y="4580706"/>
            <a:ext cx="8642350" cy="1440582"/>
          </a:xfrm>
          <a:prstGeom prst="round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3 </a:t>
            </a:r>
            <a:r>
              <a:rPr kumimoji="0" lang="ko-KR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가지의 시나리오 모두 경상비가 비례 하지 않고</a:t>
            </a:r>
            <a:r>
              <a:rPr kumimoji="0" lang="en-US" altLang="ko-K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, </a:t>
            </a:r>
            <a:r>
              <a:rPr kumimoji="0" lang="ko-KR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최대잠재매출을 </a:t>
            </a:r>
            <a:r>
              <a:rPr kumimoji="0" lang="ko-KR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달성한다는</a:t>
            </a:r>
            <a:r>
              <a:rPr kumimoji="0" lang="ko-KR" altLang="en-US" sz="2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ko-KR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가정하에 </a:t>
            </a:r>
            <a:r>
              <a:rPr kumimoji="0" lang="ko-KR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진행하였으므로 실제 </a:t>
            </a:r>
            <a:r>
              <a:rPr kumimoji="0" lang="ko-KR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필요</a:t>
            </a:r>
            <a:r>
              <a:rPr kumimoji="0" lang="ko-KR" altLang="en-US" sz="2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ko-KR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인원은 </a:t>
            </a:r>
            <a:r>
              <a:rPr kumimoji="0" lang="ko-KR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더 많을 것으로 생각 됨</a:t>
            </a:r>
            <a:r>
              <a:rPr kumimoji="0" lang="en-US" altLang="ko-KR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.</a:t>
            </a:r>
            <a:endParaRPr kumimoji="0" lang="ko-KR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Q&amp;A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108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401" y="1430778"/>
            <a:ext cx="6408712" cy="48065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06735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022084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학습목표 및 학습내용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양쪽 모서리가 둥근 사각형 5"/>
          <p:cNvSpPr/>
          <p:nvPr/>
        </p:nvSpPr>
        <p:spPr>
          <a:xfrm>
            <a:off x="287524" y="1556792"/>
            <a:ext cx="8568952" cy="2088232"/>
          </a:xfrm>
          <a:prstGeom prst="round2SameRect">
            <a:avLst>
              <a:gd name="adj1" fmla="val 9255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4390" y="2204864"/>
            <a:ext cx="8229600" cy="12241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 latinLnBrk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경영전략의 개념과 기원을 설명할 수 있다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.</a:t>
            </a:r>
          </a:p>
          <a:p>
            <a:pPr marL="514350" indent="-514350" latinLnBrk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경영전략의 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5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가지 주요이론을 기업사례에 적용할 수 있다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.</a:t>
            </a:r>
          </a:p>
          <a:p>
            <a:pPr marL="514350" indent="-514350" latinLnBrk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ko-KR" altLang="en-US" dirty="0" err="1" smtClean="0">
                <a:solidFill>
                  <a:prstClr val="black"/>
                </a:solidFill>
                <a:latin typeface="+mn-ea"/>
              </a:rPr>
              <a:t>사회적기업인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dirty="0" err="1" smtClean="0">
                <a:solidFill>
                  <a:prstClr val="black"/>
                </a:solidFill>
                <a:latin typeface="+mn-ea"/>
              </a:rPr>
              <a:t>흙살림의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 경영전략을 분석할 수 있다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.</a:t>
            </a:r>
          </a:p>
          <a:p>
            <a:pPr marL="514350" indent="-514350" latinLnBrk="0">
              <a:spcBef>
                <a:spcPct val="20000"/>
              </a:spcBef>
              <a:buFont typeface="+mj-lt"/>
              <a:buAutoNum type="arabicPeriod"/>
              <a:defRPr/>
            </a:pPr>
            <a:endParaRPr lang="en-US" altLang="ko-KR" dirty="0" smtClean="0">
              <a:solidFill>
                <a:prstClr val="black"/>
              </a:solidFill>
              <a:latin typeface="+mn-ea"/>
            </a:endParaRPr>
          </a:p>
          <a:p>
            <a:pPr marL="514350" indent="-514350" latinLnBrk="0">
              <a:spcBef>
                <a:spcPct val="20000"/>
              </a:spcBef>
              <a:buFont typeface="+mj-lt"/>
              <a:buAutoNum type="arabicPeriod"/>
              <a:defRPr/>
            </a:pPr>
            <a:endParaRPr lang="ko-KR" altLang="en-US" dirty="0" err="1" smtClean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8" name="양쪽 모서리가 둥근 사각형 7"/>
          <p:cNvSpPr/>
          <p:nvPr/>
        </p:nvSpPr>
        <p:spPr>
          <a:xfrm>
            <a:off x="294714" y="1484784"/>
            <a:ext cx="8568952" cy="57606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prstClr val="white"/>
                </a:solidFill>
                <a:latin typeface="+mn-ea"/>
              </a:rPr>
              <a:t>학습목표</a:t>
            </a:r>
            <a:endParaRPr lang="ko-KR" altLang="en-US" sz="2800" b="1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9" name="양쪽 모서리가 둥근 사각형 8"/>
          <p:cNvSpPr/>
          <p:nvPr/>
        </p:nvSpPr>
        <p:spPr>
          <a:xfrm>
            <a:off x="287524" y="3933056"/>
            <a:ext cx="8568952" cy="2088232"/>
          </a:xfrm>
          <a:prstGeom prst="round2SameRect">
            <a:avLst>
              <a:gd name="adj1" fmla="val 9255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4390" y="4653533"/>
            <a:ext cx="8229600" cy="115173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  <a:defRPr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경영전략 개념 수립</a:t>
            </a:r>
            <a:endParaRPr lang="en-US" altLang="ko-KR" dirty="0" smtClean="0">
              <a:solidFill>
                <a:prstClr val="black"/>
              </a:solidFill>
              <a:latin typeface="+mn-ea"/>
            </a:endParaRP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  <a:defRPr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주요 이론</a:t>
            </a:r>
            <a:endParaRPr lang="en-US" altLang="ko-KR" dirty="0" smtClean="0">
              <a:solidFill>
                <a:prstClr val="black"/>
              </a:solidFill>
              <a:latin typeface="+mn-ea"/>
            </a:endParaRPr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  <a:defRPr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사례연구 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– </a:t>
            </a:r>
            <a:r>
              <a:rPr lang="ko-KR" altLang="en-US" dirty="0" err="1" smtClean="0">
                <a:solidFill>
                  <a:prstClr val="black"/>
                </a:solidFill>
                <a:latin typeface="+mn-ea"/>
              </a:rPr>
              <a:t>흙살림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 경영전략 분석</a:t>
            </a:r>
          </a:p>
        </p:txBody>
      </p:sp>
      <p:sp>
        <p:nvSpPr>
          <p:cNvPr id="11" name="양쪽 모서리가 둥근 사각형 10"/>
          <p:cNvSpPr/>
          <p:nvPr/>
        </p:nvSpPr>
        <p:spPr>
          <a:xfrm>
            <a:off x="294714" y="3861048"/>
            <a:ext cx="8568952" cy="57606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prstClr val="white"/>
                </a:solidFill>
                <a:latin typeface="+mn-ea"/>
              </a:rPr>
              <a:t>학습내용</a:t>
            </a:r>
            <a:endParaRPr lang="ko-KR" altLang="en-US" sz="2800" b="1" dirty="0">
              <a:solidFill>
                <a:prstClr val="white"/>
              </a:solidFill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4800" dirty="0" err="1" smtClean="0"/>
              <a:t>사회적기업과</a:t>
            </a:r>
            <a:r>
              <a:rPr lang="ko-KR" altLang="en-US" sz="4800" dirty="0" smtClean="0"/>
              <a:t> 마케팅전략 </a:t>
            </a:r>
            <a:r>
              <a:rPr lang="en-US" altLang="ko-KR" sz="4800" dirty="0" smtClean="0"/>
              <a:t>Ⅰ</a:t>
            </a:r>
            <a:endParaRPr lang="ko-KR" altLang="en-US" sz="480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4896" y="1088122"/>
            <a:ext cx="2294219" cy="646331"/>
          </a:xfrm>
        </p:spPr>
        <p:txBody>
          <a:bodyPr/>
          <a:lstStyle/>
          <a:p>
            <a:r>
              <a:rPr lang="en-US" altLang="ko-KR" dirty="0" smtClean="0"/>
              <a:t>Module 4.</a:t>
            </a:r>
            <a:endParaRPr lang="ko-KR" altLang="en-US" dirty="0"/>
          </a:p>
        </p:txBody>
      </p:sp>
      <p:sp>
        <p:nvSpPr>
          <p:cNvPr id="4" name="제목 3"/>
          <p:cNvSpPr txBox="1">
            <a:spLocks/>
          </p:cNvSpPr>
          <p:nvPr/>
        </p:nvSpPr>
        <p:spPr>
          <a:xfrm>
            <a:off x="838200" y="3032956"/>
            <a:ext cx="7772400" cy="79208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3200" cap="all" dirty="0" smtClean="0">
                <a:solidFill>
                  <a:srgbClr val="5B4A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</a:rPr>
              <a:t>마케팅의 개념 및 조사방법론</a:t>
            </a:r>
            <a:r>
              <a:rPr lang="en-US" altLang="ko-KR" sz="3200" cap="all" dirty="0" smtClean="0">
                <a:solidFill>
                  <a:srgbClr val="5B4A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</a:rPr>
              <a:t>, </a:t>
            </a:r>
            <a:r>
              <a:rPr lang="ko-KR" altLang="en-US" sz="3200" cap="all" dirty="0" smtClean="0">
                <a:solidFill>
                  <a:srgbClr val="5B4A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</a:rPr>
              <a:t>소비자 </a:t>
            </a:r>
            <a:r>
              <a:rPr lang="ko-KR" altLang="en-US" sz="3200" cap="all" dirty="0" err="1" smtClean="0">
                <a:solidFill>
                  <a:srgbClr val="5B4A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</a:rPr>
              <a:t>행동론</a:t>
            </a:r>
            <a:endParaRPr lang="ko-KR" altLang="en-US" sz="3200" cap="all" dirty="0">
              <a:solidFill>
                <a:srgbClr val="5B4A4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08444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학습목표 및 학습내용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양쪽 모서리가 둥근 사각형 5"/>
          <p:cNvSpPr/>
          <p:nvPr/>
        </p:nvSpPr>
        <p:spPr>
          <a:xfrm>
            <a:off x="287524" y="1556792"/>
            <a:ext cx="8568952" cy="2088232"/>
          </a:xfrm>
          <a:prstGeom prst="round2SameRect">
            <a:avLst>
              <a:gd name="adj1" fmla="val 9255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8" name="양쪽 모서리가 둥근 사각형 7"/>
          <p:cNvSpPr/>
          <p:nvPr/>
        </p:nvSpPr>
        <p:spPr>
          <a:xfrm>
            <a:off x="294714" y="1484784"/>
            <a:ext cx="8568952" cy="57606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prstClr val="white"/>
                </a:solidFill>
                <a:latin typeface="+mn-ea"/>
              </a:rPr>
              <a:t>학습목표</a:t>
            </a:r>
            <a:endParaRPr lang="ko-KR" altLang="en-US" sz="2800" b="1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9" name="양쪽 모서리가 둥근 사각형 8"/>
          <p:cNvSpPr/>
          <p:nvPr/>
        </p:nvSpPr>
        <p:spPr>
          <a:xfrm>
            <a:off x="287524" y="3933056"/>
            <a:ext cx="8568952" cy="2088232"/>
          </a:xfrm>
          <a:prstGeom prst="round2SameRect">
            <a:avLst>
              <a:gd name="adj1" fmla="val 9255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11" name="양쪽 모서리가 둥근 사각형 10"/>
          <p:cNvSpPr/>
          <p:nvPr/>
        </p:nvSpPr>
        <p:spPr>
          <a:xfrm>
            <a:off x="294714" y="3861048"/>
            <a:ext cx="8568952" cy="57606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prstClr val="white"/>
                </a:solidFill>
                <a:latin typeface="+mn-ea"/>
              </a:rPr>
              <a:t>학습내용</a:t>
            </a:r>
            <a:endParaRPr lang="ko-KR" altLang="en-US" sz="2800" b="1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09588" y="2274888"/>
            <a:ext cx="8166868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9pPr>
          </a:lstStyle>
          <a:p>
            <a:pPr defTabSz="914400" eaLnBrk="1" hangingPunct="1">
              <a:buFont typeface="서울남산체 B" panose="02020603020101020101" pitchFamily="18" charset="-127"/>
              <a:buAutoNum type="arabicPeriod"/>
            </a:pPr>
            <a:r>
              <a:rPr kumimoji="0" lang="ko-KR" altLang="en-US" sz="1800" dirty="0"/>
              <a:t>마케팅이란 무엇이고 어떻게 발전되어 왔는지 설명할 수 있다</a:t>
            </a:r>
            <a:r>
              <a:rPr kumimoji="0" lang="en-US" altLang="ko-KR" sz="1800" dirty="0"/>
              <a:t>. </a:t>
            </a:r>
          </a:p>
          <a:p>
            <a:pPr defTabSz="914400" eaLnBrk="1" hangingPunct="1">
              <a:buFont typeface="서울남산체 B" panose="02020603020101020101" pitchFamily="18" charset="-127"/>
              <a:buAutoNum type="arabicPeriod"/>
            </a:pPr>
            <a:r>
              <a:rPr lang="ko-KR" altLang="en-US" sz="1800" dirty="0"/>
              <a:t>조사 프로세스 및 방법론에 대해 설명할 수 있다</a:t>
            </a:r>
            <a:r>
              <a:rPr lang="en-US" altLang="ko-KR" sz="1800" dirty="0"/>
              <a:t>.</a:t>
            </a:r>
          </a:p>
          <a:p>
            <a:pPr defTabSz="914400" eaLnBrk="1" hangingPunct="1">
              <a:buFont typeface="서울남산체 B" panose="02020603020101020101" pitchFamily="18" charset="-127"/>
              <a:buAutoNum type="arabicPeriod"/>
            </a:pPr>
            <a:r>
              <a:rPr kumimoji="0" lang="ko-KR" altLang="en-US" sz="1800" dirty="0"/>
              <a:t>소비자 </a:t>
            </a:r>
            <a:r>
              <a:rPr kumimoji="0" lang="ko-KR" altLang="en-US" sz="1800" dirty="0" err="1"/>
              <a:t>행동론에</a:t>
            </a:r>
            <a:r>
              <a:rPr kumimoji="0" lang="ko-KR" altLang="en-US" sz="1800" dirty="0"/>
              <a:t> 대해 설명할 수 있다</a:t>
            </a:r>
            <a:r>
              <a:rPr kumimoji="0" lang="en-US" altLang="ko-KR" sz="1800" dirty="0"/>
              <a:t>.</a:t>
            </a:r>
            <a:endParaRPr kumimoji="0" lang="ko-KR" altLang="en-US" sz="1800" dirty="0">
              <a:solidFill>
                <a:srgbClr val="0000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509588" y="4511675"/>
            <a:ext cx="577215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9pPr>
          </a:lstStyle>
          <a:p>
            <a:pPr defTabSz="914400" eaLnBrk="1" latinLnBrk="1" hangingPunct="1">
              <a:buFont typeface="Arial" panose="020B0604020202020204" pitchFamily="34" charset="0"/>
              <a:buAutoNum type="arabicPeriod"/>
            </a:pPr>
            <a:r>
              <a:rPr lang="ko-KR" altLang="en-US" sz="1800" dirty="0"/>
              <a:t>마케팅 개념</a:t>
            </a:r>
            <a:endParaRPr lang="en-US" altLang="ko-KR" sz="1800" dirty="0"/>
          </a:p>
          <a:p>
            <a:pPr defTabSz="914400" eaLnBrk="1" latinLnBrk="1" hangingPunct="1">
              <a:buFont typeface="Arial" panose="020B0604020202020204" pitchFamily="34" charset="0"/>
              <a:buAutoNum type="arabicPeriod"/>
            </a:pPr>
            <a:r>
              <a:rPr kumimoji="0" lang="ko-KR" altLang="en-US" sz="1800" dirty="0"/>
              <a:t>조사방법론</a:t>
            </a:r>
            <a:endParaRPr kumimoji="0" lang="en-US" altLang="ko-KR" sz="1800" dirty="0"/>
          </a:p>
          <a:p>
            <a:pPr defTabSz="914400" eaLnBrk="1" latinLnBrk="1" hangingPunct="1">
              <a:buFont typeface="Arial" panose="020B0604020202020204" pitchFamily="34" charset="0"/>
              <a:buAutoNum type="arabicPeriod"/>
            </a:pPr>
            <a:r>
              <a:rPr kumimoji="0" lang="ko-KR" altLang="en-US" sz="1800" dirty="0"/>
              <a:t>소비자 </a:t>
            </a:r>
            <a:r>
              <a:rPr kumimoji="0" lang="ko-KR" altLang="en-US" sz="1800" dirty="0" err="1" smtClean="0"/>
              <a:t>행동론</a:t>
            </a:r>
            <a:endParaRPr kumimoji="0" lang="en-US" altLang="ko-KR" sz="1800" dirty="0" smtClean="0"/>
          </a:p>
          <a:p>
            <a:pPr defTabSz="914400" eaLnBrk="1" latinLnBrk="1" hangingPunct="1">
              <a:buFont typeface="Arial" panose="020B0604020202020204" pitchFamily="34" charset="0"/>
              <a:buAutoNum type="arabicPeriod"/>
            </a:pPr>
            <a:r>
              <a:rPr lang="ko-KR" altLang="en-US" sz="1800" dirty="0" smtClean="0"/>
              <a:t>윤리적 소비 구매결정 프로세스</a:t>
            </a:r>
            <a:endParaRPr kumimoji="0" lang="en-US" altLang="ko-KR" sz="1800" dirty="0"/>
          </a:p>
        </p:txBody>
      </p:sp>
    </p:spTree>
    <p:extLst>
      <p:ext uri="{BB962C8B-B14F-4D97-AF65-F5344CB8AC3E}">
        <p14:creationId xmlns="" xmlns:p14="http://schemas.microsoft.com/office/powerpoint/2010/main" val="1206654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마케팅 개념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Assess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160087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80"/>
          <p:cNvSpPr>
            <a:spLocks noChangeArrowheads="1"/>
          </p:cNvSpPr>
          <p:nvPr/>
        </p:nvSpPr>
        <p:spPr bwMode="gray">
          <a:xfrm>
            <a:off x="503548" y="3787652"/>
            <a:ext cx="8136904" cy="2233736"/>
          </a:xfrm>
          <a:prstGeom prst="roundRect">
            <a:avLst>
              <a:gd name="adj" fmla="val 11921"/>
            </a:avLst>
          </a:prstGeom>
          <a:solidFill>
            <a:srgbClr val="4D798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atinLnBrk="0"/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12" name="Freeform 381"/>
          <p:cNvSpPr>
            <a:spLocks/>
          </p:cNvSpPr>
          <p:nvPr/>
        </p:nvSpPr>
        <p:spPr bwMode="gray">
          <a:xfrm>
            <a:off x="591261" y="3882298"/>
            <a:ext cx="992128" cy="904646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54510"/>
                  <a:invGamma/>
                </a:schemeClr>
              </a:gs>
              <a:gs pos="50000">
                <a:schemeClr val="accent1">
                  <a:alpha val="0"/>
                </a:schemeClr>
              </a:gs>
              <a:gs pos="100000">
                <a:schemeClr val="accent1">
                  <a:gamma/>
                  <a:tint val="54510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4" name="AutoShape 380"/>
          <p:cNvSpPr>
            <a:spLocks noChangeArrowheads="1"/>
          </p:cNvSpPr>
          <p:nvPr/>
        </p:nvSpPr>
        <p:spPr bwMode="gray">
          <a:xfrm>
            <a:off x="539552" y="1411288"/>
            <a:ext cx="8136904" cy="2233736"/>
          </a:xfrm>
          <a:prstGeom prst="roundRect">
            <a:avLst>
              <a:gd name="adj" fmla="val 11921"/>
            </a:avLst>
          </a:prstGeom>
          <a:solidFill>
            <a:srgbClr val="4D798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atinLnBrk="0"/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5" name="Freeform 381"/>
          <p:cNvSpPr>
            <a:spLocks/>
          </p:cNvSpPr>
          <p:nvPr/>
        </p:nvSpPr>
        <p:spPr bwMode="gray">
          <a:xfrm>
            <a:off x="627265" y="1505934"/>
            <a:ext cx="992128" cy="904646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54510"/>
                  <a:invGamma/>
                </a:schemeClr>
              </a:gs>
              <a:gs pos="50000">
                <a:schemeClr val="accent1">
                  <a:alpha val="0"/>
                </a:schemeClr>
              </a:gs>
              <a:gs pos="100000">
                <a:schemeClr val="accent1">
                  <a:gamma/>
                  <a:tint val="54510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2112657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ko-KR" altLang="en-US" sz="2400" kern="0" dirty="0">
                <a:solidFill>
                  <a:schemeClr val="bg1"/>
                </a:solidFill>
                <a:ea typeface="서울남산체 M" pitchFamily="18" charset="-127"/>
              </a:rPr>
              <a:t>생산자로부터 소비자나 </a:t>
            </a:r>
            <a:r>
              <a:rPr lang="ko-KR" altLang="en-US" sz="2400" kern="0" dirty="0" smtClean="0">
                <a:solidFill>
                  <a:schemeClr val="bg1"/>
                </a:solidFill>
                <a:ea typeface="서울남산체 M" pitchFamily="18" charset="-127"/>
              </a:rPr>
              <a:t>사용자에게로</a:t>
            </a:r>
            <a:r>
              <a:rPr lang="en-US" altLang="ko-KR" sz="2400" kern="0" dirty="0" smtClean="0">
                <a:solidFill>
                  <a:schemeClr val="bg1"/>
                </a:solidFill>
                <a:ea typeface="서울남산체 M" pitchFamily="18" charset="-127"/>
              </a:rPr>
              <a:t/>
            </a:r>
            <a:br>
              <a:rPr lang="en-US" altLang="ko-KR" sz="2400" kern="0" dirty="0" smtClean="0">
                <a:solidFill>
                  <a:schemeClr val="bg1"/>
                </a:solidFill>
                <a:ea typeface="서울남산체 M" pitchFamily="18" charset="-127"/>
              </a:rPr>
            </a:br>
            <a:r>
              <a:rPr lang="ko-KR" altLang="en-US" sz="2400" b="1" u="sng" kern="0" dirty="0" smtClean="0">
                <a:solidFill>
                  <a:schemeClr val="bg1"/>
                </a:solidFill>
                <a:ea typeface="서울남산체 M" pitchFamily="18" charset="-127"/>
              </a:rPr>
              <a:t>제품이나 </a:t>
            </a:r>
            <a:r>
              <a:rPr lang="ko-KR" altLang="en-US" sz="2400" b="1" u="sng" kern="0" dirty="0">
                <a:solidFill>
                  <a:schemeClr val="bg1"/>
                </a:solidFill>
                <a:ea typeface="서울남산체 M" pitchFamily="18" charset="-127"/>
              </a:rPr>
              <a:t>서비스의 흐름</a:t>
            </a:r>
            <a:r>
              <a:rPr lang="ko-KR" altLang="en-US" sz="2400" kern="0" dirty="0">
                <a:solidFill>
                  <a:schemeClr val="bg1"/>
                </a:solidFill>
                <a:ea typeface="서울남산체 M" pitchFamily="18" charset="-127"/>
              </a:rPr>
              <a:t>을 다루는 기업행위</a:t>
            </a:r>
            <a:endParaRPr lang="en-US" altLang="ko-KR" sz="2400" kern="0" dirty="0">
              <a:solidFill>
                <a:schemeClr val="bg1"/>
              </a:solidFill>
              <a:ea typeface="서울남산체 M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4268297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ko-KR" altLang="en-US" sz="2400" dirty="0">
                <a:solidFill>
                  <a:schemeClr val="bg1"/>
                </a:solidFill>
                <a:latin typeface="+mn-ea"/>
              </a:rPr>
              <a:t>개인과 조직의 목적을 충족시켜 주는 교환을 가져오기 위한</a:t>
            </a:r>
            <a:r>
              <a:rPr lang="en-US" altLang="ko-KR" sz="2400" dirty="0">
                <a:solidFill>
                  <a:schemeClr val="bg1"/>
                </a:solidFill>
                <a:latin typeface="+mn-ea"/>
              </a:rPr>
              <a:t/>
            </a:r>
            <a:br>
              <a:rPr lang="en-US" altLang="ko-KR" sz="2400" dirty="0">
                <a:solidFill>
                  <a:schemeClr val="bg1"/>
                </a:solidFill>
                <a:latin typeface="+mn-ea"/>
              </a:rPr>
            </a:br>
            <a:r>
              <a:rPr lang="ko-KR" altLang="en-US" sz="2400" b="1" u="sng" dirty="0">
                <a:solidFill>
                  <a:schemeClr val="bg1"/>
                </a:solidFill>
                <a:latin typeface="+mn-ea"/>
              </a:rPr>
              <a:t>아이디어</a:t>
            </a:r>
            <a:r>
              <a:rPr lang="en-US" altLang="ko-KR" sz="2400" b="1" u="sng" dirty="0"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sz="2400" b="1" u="sng" dirty="0">
                <a:solidFill>
                  <a:schemeClr val="bg1"/>
                </a:solidFill>
                <a:latin typeface="+mn-ea"/>
              </a:rPr>
              <a:t>제품</a:t>
            </a:r>
            <a:r>
              <a:rPr lang="en-US" altLang="ko-KR" sz="2400" b="1" u="sng" dirty="0">
                <a:solidFill>
                  <a:schemeClr val="bg1"/>
                </a:solidFill>
                <a:latin typeface="+mn-ea"/>
              </a:rPr>
              <a:t> </a:t>
            </a:r>
            <a:r>
              <a:rPr lang="ko-KR" altLang="en-US" sz="2400" b="1" u="sng" dirty="0">
                <a:solidFill>
                  <a:schemeClr val="bg1"/>
                </a:solidFill>
                <a:latin typeface="+mn-ea"/>
              </a:rPr>
              <a:t>및 서비스에 대한 발상</a:t>
            </a:r>
            <a:r>
              <a:rPr lang="en-US" altLang="ko-KR" sz="2400" b="1" u="sng" dirty="0"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sz="2400" b="1" u="sng" dirty="0">
                <a:solidFill>
                  <a:schemeClr val="bg1"/>
                </a:solidFill>
                <a:latin typeface="+mn-ea"/>
              </a:rPr>
              <a:t>가격결정</a:t>
            </a:r>
            <a:r>
              <a:rPr lang="en-US" altLang="ko-KR" sz="2400" b="1" u="sng" dirty="0"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sz="2400" b="1" u="sng" dirty="0">
                <a:solidFill>
                  <a:schemeClr val="bg1"/>
                </a:solidFill>
                <a:latin typeface="+mn-ea"/>
              </a:rPr>
              <a:t>촉진</a:t>
            </a:r>
            <a:r>
              <a:rPr lang="en-US" altLang="ko-KR" sz="2400" b="1" u="sng" dirty="0">
                <a:solidFill>
                  <a:schemeClr val="bg1"/>
                </a:solidFill>
                <a:latin typeface="+mn-ea"/>
              </a:rPr>
              <a:t>,</a:t>
            </a:r>
            <a:br>
              <a:rPr lang="en-US" altLang="ko-KR" sz="2400" b="1" u="sng" dirty="0">
                <a:solidFill>
                  <a:schemeClr val="bg1"/>
                </a:solidFill>
                <a:latin typeface="+mn-ea"/>
              </a:rPr>
            </a:br>
            <a:r>
              <a:rPr lang="ko-KR" altLang="en-US" sz="2400" b="1" u="sng" dirty="0">
                <a:solidFill>
                  <a:schemeClr val="bg1"/>
                </a:solidFill>
                <a:latin typeface="+mn-ea"/>
              </a:rPr>
              <a:t>그리고 유통을 계획하고 실행</a:t>
            </a:r>
            <a:r>
              <a:rPr lang="ko-KR" altLang="en-US" sz="2400" dirty="0">
                <a:solidFill>
                  <a:schemeClr val="bg1"/>
                </a:solidFill>
                <a:latin typeface="+mn-ea"/>
              </a:rPr>
              <a:t>하는 과정</a:t>
            </a:r>
            <a:endParaRPr lang="en-US" altLang="ko-KR" sz="2400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>
                <a:latin typeface="+mj-ea"/>
              </a:rPr>
              <a:t>1. </a:t>
            </a:r>
            <a:r>
              <a:rPr lang="ko-KR" altLang="en-US" dirty="0" smtClean="0">
                <a:latin typeface="+mj-ea"/>
              </a:rPr>
              <a:t>마케팅의 정의</a:t>
            </a:r>
            <a:r>
              <a:rPr lang="en-US" altLang="ko-KR" dirty="0" smtClean="0">
                <a:latin typeface="+mj-ea"/>
              </a:rPr>
              <a:t>(1/2)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5666859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380"/>
          <p:cNvSpPr>
            <a:spLocks noChangeArrowheads="1"/>
          </p:cNvSpPr>
          <p:nvPr/>
        </p:nvSpPr>
        <p:spPr bwMode="gray">
          <a:xfrm>
            <a:off x="503548" y="3787652"/>
            <a:ext cx="8136904" cy="2233736"/>
          </a:xfrm>
          <a:prstGeom prst="roundRect">
            <a:avLst>
              <a:gd name="adj" fmla="val 11921"/>
            </a:avLst>
          </a:prstGeom>
          <a:solidFill>
            <a:srgbClr val="4D798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atinLnBrk="0"/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11" name="Freeform 381"/>
          <p:cNvSpPr>
            <a:spLocks/>
          </p:cNvSpPr>
          <p:nvPr/>
        </p:nvSpPr>
        <p:spPr bwMode="gray">
          <a:xfrm>
            <a:off x="591261" y="3882298"/>
            <a:ext cx="992128" cy="904646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54510"/>
                  <a:invGamma/>
                </a:schemeClr>
              </a:gs>
              <a:gs pos="50000">
                <a:schemeClr val="accent1">
                  <a:alpha val="0"/>
                </a:schemeClr>
              </a:gs>
              <a:gs pos="100000">
                <a:schemeClr val="accent1">
                  <a:gamma/>
                  <a:tint val="54510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25" name="AutoShape 380"/>
          <p:cNvSpPr>
            <a:spLocks noChangeArrowheads="1"/>
          </p:cNvSpPr>
          <p:nvPr/>
        </p:nvSpPr>
        <p:spPr bwMode="gray">
          <a:xfrm>
            <a:off x="539552" y="1411288"/>
            <a:ext cx="8136904" cy="2233736"/>
          </a:xfrm>
          <a:prstGeom prst="roundRect">
            <a:avLst>
              <a:gd name="adj" fmla="val 11921"/>
            </a:avLst>
          </a:prstGeom>
          <a:solidFill>
            <a:srgbClr val="4D798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atinLnBrk="0"/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26" name="Freeform 381"/>
          <p:cNvSpPr>
            <a:spLocks/>
          </p:cNvSpPr>
          <p:nvPr/>
        </p:nvSpPr>
        <p:spPr bwMode="gray">
          <a:xfrm>
            <a:off x="627265" y="1505934"/>
            <a:ext cx="992128" cy="904646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54510"/>
                  <a:invGamma/>
                </a:schemeClr>
              </a:gs>
              <a:gs pos="50000">
                <a:schemeClr val="accent1">
                  <a:alpha val="0"/>
                </a:schemeClr>
              </a:gs>
              <a:gs pos="100000">
                <a:schemeClr val="accent1">
                  <a:gamma/>
                  <a:tint val="54510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>
                <a:latin typeface="+mj-ea"/>
              </a:rPr>
              <a:t>1. </a:t>
            </a:r>
            <a:r>
              <a:rPr lang="ko-KR" altLang="en-US" dirty="0">
                <a:latin typeface="+mj-ea"/>
              </a:rPr>
              <a:t>마케팅의 정의</a:t>
            </a:r>
            <a:r>
              <a:rPr lang="en-US" altLang="ko-KR" dirty="0" smtClean="0">
                <a:latin typeface="+mj-ea"/>
              </a:rPr>
              <a:t>(2/2)</a:t>
            </a:r>
            <a:endParaRPr lang="ko-KR" altLang="en-US" dirty="0"/>
          </a:p>
        </p:txBody>
      </p:sp>
      <p:sp>
        <p:nvSpPr>
          <p:cNvPr id="7" name="텍스트 개체 틀 6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683568" y="2110069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ko-KR" altLang="en-US" sz="2400" dirty="0">
                <a:solidFill>
                  <a:schemeClr val="bg1"/>
                </a:solidFill>
                <a:latin typeface="+mn-ea"/>
              </a:rPr>
              <a:t>조직이나 개인이 자신의 목적을 달성시키는 교환을 창출하고 </a:t>
            </a:r>
            <a:r>
              <a:rPr lang="en-US" altLang="ko-KR" sz="2400" dirty="0" smtClean="0">
                <a:solidFill>
                  <a:schemeClr val="bg1"/>
                </a:solidFill>
                <a:latin typeface="+mn-ea"/>
              </a:rPr>
              <a:t/>
            </a:r>
            <a:br>
              <a:rPr lang="en-US" altLang="ko-KR" sz="2400" dirty="0" smtClean="0">
                <a:solidFill>
                  <a:schemeClr val="bg1"/>
                </a:solidFill>
                <a:latin typeface="+mn-ea"/>
              </a:rPr>
            </a:br>
            <a:r>
              <a:rPr lang="ko-KR" altLang="en-US" sz="2400" dirty="0" smtClean="0">
                <a:solidFill>
                  <a:schemeClr val="bg1"/>
                </a:solidFill>
                <a:latin typeface="+mn-ea"/>
              </a:rPr>
              <a:t>유지할 </a:t>
            </a:r>
            <a:r>
              <a:rPr lang="ko-KR" altLang="en-US" sz="2400" dirty="0">
                <a:solidFill>
                  <a:schemeClr val="bg1"/>
                </a:solidFill>
                <a:latin typeface="+mn-ea"/>
              </a:rPr>
              <a:t>수 </a:t>
            </a:r>
            <a:r>
              <a:rPr lang="ko-KR" altLang="en-US" sz="2400" dirty="0" smtClean="0">
                <a:solidFill>
                  <a:schemeClr val="bg1"/>
                </a:solidFill>
                <a:latin typeface="+mn-ea"/>
              </a:rPr>
              <a:t>있도록 </a:t>
            </a:r>
            <a:r>
              <a:rPr lang="ko-KR" altLang="en-US" sz="2400" b="1" u="sng" dirty="0" smtClean="0">
                <a:solidFill>
                  <a:schemeClr val="bg1"/>
                </a:solidFill>
                <a:latin typeface="+mn-ea"/>
              </a:rPr>
              <a:t>시장을 </a:t>
            </a:r>
            <a:r>
              <a:rPr lang="ko-KR" altLang="en-US" sz="2400" b="1" u="sng" dirty="0">
                <a:solidFill>
                  <a:schemeClr val="bg1"/>
                </a:solidFill>
                <a:latin typeface="+mn-ea"/>
              </a:rPr>
              <a:t>정의하고 관리</a:t>
            </a:r>
            <a:r>
              <a:rPr lang="ko-KR" altLang="en-US" sz="2400" dirty="0">
                <a:solidFill>
                  <a:schemeClr val="bg1"/>
                </a:solidFill>
                <a:latin typeface="+mn-ea"/>
              </a:rPr>
              <a:t>하는 </a:t>
            </a:r>
            <a:r>
              <a:rPr lang="ko-KR" altLang="en-US" sz="2400" dirty="0" smtClean="0">
                <a:solidFill>
                  <a:schemeClr val="bg1"/>
                </a:solidFill>
                <a:latin typeface="+mn-ea"/>
              </a:rPr>
              <a:t>과정</a:t>
            </a:r>
            <a:endParaRPr lang="en-US" altLang="ko-KR" sz="2400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3568" y="4268996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ko-KR" altLang="en-US" sz="2400" dirty="0">
                <a:solidFill>
                  <a:schemeClr val="bg1"/>
                </a:solidFill>
                <a:latin typeface="+mn-ea"/>
              </a:rPr>
              <a:t>개인이나 집단이 </a:t>
            </a:r>
            <a:r>
              <a:rPr lang="ko-KR" altLang="en-US" sz="2400" b="1" u="sng" dirty="0">
                <a:solidFill>
                  <a:schemeClr val="bg1"/>
                </a:solidFill>
                <a:latin typeface="+mn-ea"/>
              </a:rPr>
              <a:t>제품이나 가치를 </a:t>
            </a:r>
            <a:r>
              <a:rPr lang="ko-KR" altLang="en-US" sz="2400" b="1" u="sng" dirty="0" smtClean="0">
                <a:solidFill>
                  <a:schemeClr val="bg1"/>
                </a:solidFill>
                <a:latin typeface="+mn-ea"/>
              </a:rPr>
              <a:t>창조하고</a:t>
            </a:r>
            <a:r>
              <a:rPr lang="en-US" altLang="ko-KR" sz="2400" b="1" u="sng" dirty="0" smtClean="0">
                <a:solidFill>
                  <a:schemeClr val="bg1"/>
                </a:solidFill>
                <a:latin typeface="+mn-ea"/>
              </a:rPr>
              <a:t/>
            </a:r>
            <a:br>
              <a:rPr lang="en-US" altLang="ko-KR" sz="2400" b="1" u="sng" dirty="0" smtClean="0">
                <a:solidFill>
                  <a:schemeClr val="bg1"/>
                </a:solidFill>
                <a:latin typeface="+mn-ea"/>
              </a:rPr>
            </a:br>
            <a:r>
              <a:rPr lang="ko-KR" altLang="en-US" sz="2400" b="1" u="sng" dirty="0" smtClean="0">
                <a:solidFill>
                  <a:schemeClr val="bg1"/>
                </a:solidFill>
                <a:latin typeface="+mn-ea"/>
              </a:rPr>
              <a:t>다른 </a:t>
            </a:r>
            <a:r>
              <a:rPr lang="ko-KR" altLang="en-US" sz="2400" b="1" u="sng" dirty="0">
                <a:solidFill>
                  <a:schemeClr val="bg1"/>
                </a:solidFill>
                <a:latin typeface="+mn-ea"/>
              </a:rPr>
              <a:t>사람과 이를 교환함으로써</a:t>
            </a:r>
            <a:r>
              <a:rPr lang="en-US" altLang="ko-KR" sz="2400" b="1" u="sng" dirty="0">
                <a:solidFill>
                  <a:schemeClr val="bg1"/>
                </a:solidFill>
                <a:latin typeface="+mn-ea"/>
              </a:rPr>
              <a:t/>
            </a:r>
            <a:br>
              <a:rPr lang="en-US" altLang="ko-KR" sz="2400" b="1" u="sng" dirty="0">
                <a:solidFill>
                  <a:schemeClr val="bg1"/>
                </a:solidFill>
                <a:latin typeface="+mn-ea"/>
              </a:rPr>
            </a:br>
            <a:r>
              <a:rPr lang="ko-KR" altLang="en-US" sz="2400" b="1" u="sng" dirty="0">
                <a:solidFill>
                  <a:schemeClr val="bg1"/>
                </a:solidFill>
                <a:latin typeface="+mn-ea"/>
              </a:rPr>
              <a:t>자신이 필요로 하는 것을 획득</a:t>
            </a:r>
            <a:r>
              <a:rPr lang="ko-KR" altLang="en-US" sz="2400" dirty="0">
                <a:solidFill>
                  <a:schemeClr val="bg1"/>
                </a:solidFill>
                <a:latin typeface="+mn-ea"/>
              </a:rPr>
              <a:t>하는 사회 및 관리적 프로세스</a:t>
            </a:r>
            <a:endParaRPr lang="en-US" altLang="ko-KR" sz="2400" kern="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3740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마케팅의 기원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87853666"/>
              </p:ext>
            </p:extLst>
          </p:nvPr>
        </p:nvGraphicFramePr>
        <p:xfrm>
          <a:off x="393700" y="1471612"/>
          <a:ext cx="8426772" cy="44776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3920"/>
                <a:gridCol w="5542852"/>
              </a:tblGrid>
              <a:tr h="46722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ko-KR" altLang="en-US" sz="18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분야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T="45714" marB="45714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ko-KR" altLang="en-US" sz="18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내용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T="45714" marB="45714" anchor="ctr">
                    <a:solidFill>
                      <a:schemeClr val="tx2"/>
                    </a:solidFill>
                  </a:tcPr>
                </a:tc>
              </a:tr>
              <a:tr h="915002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최초의 마케팅 문헌</a:t>
                      </a:r>
                      <a:endParaRPr lang="ko-KR" altLang="en-US" sz="1800" dirty="0">
                        <a:latin typeface="+mn-ea"/>
                        <a:ea typeface="+mn-ea"/>
                      </a:endParaRPr>
                    </a:p>
                  </a:txBody>
                  <a:tcPr marT="45714" marB="45714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0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Practical Treaties on Business(T. </a:t>
                      </a:r>
                      <a:r>
                        <a:rPr lang="en-US" altLang="ko-KR" sz="1800" dirty="0" err="1" smtClean="0">
                          <a:latin typeface="+mn-ea"/>
                          <a:ea typeface="+mn-ea"/>
                        </a:rPr>
                        <a:t>Freedley</a:t>
                      </a: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800" baseline="0" dirty="0" smtClean="0">
                          <a:latin typeface="+mn-ea"/>
                          <a:ea typeface="+mn-ea"/>
                        </a:rPr>
                        <a:t> 1852)</a:t>
                      </a:r>
                    </a:p>
                    <a:p>
                      <a:pPr marL="171450" indent="-171450" algn="l" latinLnBrk="0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800" baseline="0" dirty="0" smtClean="0">
                          <a:latin typeface="+mn-ea"/>
                          <a:ea typeface="+mn-ea"/>
                        </a:rPr>
                        <a:t>The Retailers Manual(1869)</a:t>
                      </a:r>
                      <a:endParaRPr lang="ko-KR" altLang="en-US" sz="1800" dirty="0">
                        <a:latin typeface="+mn-ea"/>
                        <a:ea typeface="+mn-ea"/>
                      </a:endParaRPr>
                    </a:p>
                  </a:txBody>
                  <a:tcPr marT="45714" marB="45714" anchor="ctr"/>
                </a:tc>
              </a:tr>
              <a:tr h="817659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최초의 마케팅 교재</a:t>
                      </a:r>
                      <a:endParaRPr lang="ko-KR" altLang="en-US" sz="1800" dirty="0">
                        <a:latin typeface="+mn-ea"/>
                        <a:ea typeface="+mn-ea"/>
                      </a:endParaRPr>
                    </a:p>
                  </a:txBody>
                  <a:tcPr marT="45714" marB="45714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0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The Distribution of Farm Product(US</a:t>
                      </a:r>
                      <a:r>
                        <a:rPr lang="en-US" altLang="ko-KR" sz="1800" baseline="0" dirty="0" smtClean="0">
                          <a:latin typeface="+mn-ea"/>
                          <a:ea typeface="+mn-ea"/>
                        </a:rPr>
                        <a:t> Industrial Commission, 1991)</a:t>
                      </a:r>
                      <a:endParaRPr lang="ko-KR" altLang="en-US" sz="1800" dirty="0">
                        <a:latin typeface="+mn-ea"/>
                        <a:ea typeface="+mn-ea"/>
                      </a:endParaRPr>
                    </a:p>
                  </a:txBody>
                  <a:tcPr marT="45714" marB="45714" anchor="ctr"/>
                </a:tc>
              </a:tr>
              <a:tr h="136277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최초의 마케팅 강좌</a:t>
                      </a: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800" dirty="0" smtClean="0">
                          <a:latin typeface="+mn-ea"/>
                          <a:ea typeface="+mn-ea"/>
                        </a:rPr>
                      </a:b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(1912)</a:t>
                      </a:r>
                      <a:endParaRPr lang="ko-KR" altLang="en-US" sz="1800" dirty="0">
                        <a:latin typeface="+mn-ea"/>
                        <a:ea typeface="+mn-ea"/>
                      </a:endParaRPr>
                    </a:p>
                  </a:txBody>
                  <a:tcPr marT="45714" marB="45714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0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J. Edward(</a:t>
                      </a: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미사간 대학교</a:t>
                      </a: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171450" indent="-171450" algn="l" latinLnBrk="0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L.</a:t>
                      </a:r>
                      <a:r>
                        <a:rPr lang="en-US" altLang="ko-KR" sz="1800" baseline="0" dirty="0" smtClean="0">
                          <a:latin typeface="+mn-ea"/>
                          <a:ea typeface="+mn-ea"/>
                        </a:rPr>
                        <a:t> Simon(</a:t>
                      </a:r>
                      <a:r>
                        <a:rPr lang="ko-KR" altLang="en-US" sz="1800" baseline="0" dirty="0" smtClean="0">
                          <a:latin typeface="+mn-ea"/>
                          <a:ea typeface="+mn-ea"/>
                        </a:rPr>
                        <a:t>캘리포니아 버클리 대학교</a:t>
                      </a:r>
                      <a:r>
                        <a:rPr lang="en-US" altLang="ko-KR" sz="1800" baseline="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171450" indent="-171450" algn="l" latinLnBrk="0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800" baseline="0" dirty="0" err="1" smtClean="0">
                          <a:latin typeface="+mn-ea"/>
                          <a:ea typeface="+mn-ea"/>
                        </a:rPr>
                        <a:t>W.M.George</a:t>
                      </a:r>
                      <a:r>
                        <a:rPr lang="en-US" altLang="ko-KR" sz="1800" baseline="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800" baseline="0" dirty="0" err="1" smtClean="0">
                          <a:latin typeface="+mn-ea"/>
                          <a:ea typeface="+mn-ea"/>
                        </a:rPr>
                        <a:t>일리노이대학교</a:t>
                      </a:r>
                      <a:r>
                        <a:rPr lang="en-US" altLang="ko-KR" sz="1800" baseline="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800" dirty="0">
                        <a:latin typeface="+mn-ea"/>
                        <a:ea typeface="+mn-ea"/>
                      </a:endParaRPr>
                    </a:p>
                  </a:txBody>
                  <a:tcPr marT="45714" marB="45714" anchor="ctr"/>
                </a:tc>
              </a:tr>
              <a:tr h="915002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최초의 마케팅 교육 과정</a:t>
                      </a:r>
                      <a:endParaRPr lang="ko-KR" altLang="en-US" sz="1800" dirty="0">
                        <a:latin typeface="+mn-ea"/>
                        <a:ea typeface="+mn-ea"/>
                      </a:endParaRPr>
                    </a:p>
                  </a:txBody>
                  <a:tcPr marT="45714" marB="45714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0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1904</a:t>
                      </a: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년 </a:t>
                      </a:r>
                      <a:r>
                        <a:rPr lang="ko-KR" altLang="en-US" sz="1800" dirty="0" err="1" smtClean="0">
                          <a:latin typeface="+mn-ea"/>
                          <a:ea typeface="+mn-ea"/>
                        </a:rPr>
                        <a:t>와튼스쿨</a:t>
                      </a: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altLang="ko-KR" sz="1800" dirty="0" err="1" smtClean="0">
                          <a:latin typeface="+mn-ea"/>
                          <a:ea typeface="+mn-ea"/>
                        </a:rPr>
                        <a:t>Upenn</a:t>
                      </a: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171450" indent="-171450" algn="l" latinLnBrk="0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최초의 광고 전공</a:t>
                      </a: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(1913</a:t>
                      </a: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년 미주리 대학교</a:t>
                      </a: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800" dirty="0">
                        <a:latin typeface="+mn-ea"/>
                        <a:ea typeface="+mn-ea"/>
                      </a:endParaRPr>
                    </a:p>
                  </a:txBody>
                  <a:tcPr marT="45714" marB="45714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225907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3. </a:t>
            </a:r>
            <a:r>
              <a:rPr lang="ko-KR" altLang="en-US" dirty="0" smtClean="0"/>
              <a:t>마케팅 발전사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grpSp>
        <p:nvGrpSpPr>
          <p:cNvPr id="5" name="그룹 23"/>
          <p:cNvGrpSpPr>
            <a:grpSpLocks/>
          </p:cNvGrpSpPr>
          <p:nvPr/>
        </p:nvGrpSpPr>
        <p:grpSpPr bwMode="auto">
          <a:xfrm>
            <a:off x="489880" y="1176338"/>
            <a:ext cx="8042560" cy="5111750"/>
            <a:chOff x="-96557" y="1124744"/>
            <a:chExt cx="8867941" cy="5112568"/>
          </a:xfrm>
        </p:grpSpPr>
        <p:cxnSp>
          <p:nvCxnSpPr>
            <p:cNvPr id="7" name="직선 화살표 연결선 3"/>
            <p:cNvCxnSpPr>
              <a:cxnSpLocks noChangeShapeType="1"/>
            </p:cNvCxnSpPr>
            <p:nvPr/>
          </p:nvCxnSpPr>
          <p:spPr bwMode="auto">
            <a:xfrm rot="5400000" flipH="1" flipV="1">
              <a:off x="-1471619" y="4294819"/>
              <a:ext cx="3880604" cy="2279"/>
            </a:xfrm>
            <a:prstGeom prst="straightConnector1">
              <a:avLst/>
            </a:prstGeom>
            <a:noFill/>
            <a:ln w="25400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직선 연결선 4"/>
            <p:cNvCxnSpPr>
              <a:cxnSpLocks noChangeShapeType="1"/>
            </p:cNvCxnSpPr>
            <p:nvPr/>
          </p:nvCxnSpPr>
          <p:spPr bwMode="auto">
            <a:xfrm>
              <a:off x="468685" y="6235208"/>
              <a:ext cx="8301561" cy="2104"/>
            </a:xfrm>
            <a:prstGeom prst="line">
              <a:avLst/>
            </a:prstGeom>
            <a:noFill/>
            <a:ln w="2540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직선 연결선 5"/>
            <p:cNvCxnSpPr>
              <a:cxnSpLocks noChangeShapeType="1"/>
            </p:cNvCxnSpPr>
            <p:nvPr/>
          </p:nvCxnSpPr>
          <p:spPr bwMode="auto">
            <a:xfrm rot="5400000" flipH="1" flipV="1">
              <a:off x="6878363" y="4342188"/>
              <a:ext cx="3784904" cy="1139"/>
            </a:xfrm>
            <a:prstGeom prst="line">
              <a:avLst/>
            </a:prstGeom>
            <a:noFill/>
            <a:ln w="2540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직선 연결선 6"/>
            <p:cNvCxnSpPr>
              <a:cxnSpLocks noChangeShapeType="1"/>
            </p:cNvCxnSpPr>
            <p:nvPr/>
          </p:nvCxnSpPr>
          <p:spPr bwMode="auto">
            <a:xfrm flipV="1">
              <a:off x="468685" y="2449252"/>
              <a:ext cx="8301561" cy="2839467"/>
            </a:xfrm>
            <a:prstGeom prst="line">
              <a:avLst/>
            </a:prstGeom>
            <a:noFill/>
            <a:ln w="2540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직선 연결선 7"/>
            <p:cNvCxnSpPr>
              <a:cxnSpLocks noChangeShapeType="1"/>
            </p:cNvCxnSpPr>
            <p:nvPr/>
          </p:nvCxnSpPr>
          <p:spPr bwMode="auto">
            <a:xfrm>
              <a:off x="2619803" y="4552708"/>
              <a:ext cx="0" cy="1683554"/>
            </a:xfrm>
            <a:prstGeom prst="line">
              <a:avLst/>
            </a:prstGeom>
            <a:noFill/>
            <a:ln w="25400" cmpd="dbl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직선 연결선 8"/>
            <p:cNvCxnSpPr>
              <a:cxnSpLocks noChangeShapeType="1"/>
            </p:cNvCxnSpPr>
            <p:nvPr/>
          </p:nvCxnSpPr>
          <p:spPr bwMode="auto">
            <a:xfrm>
              <a:off x="4669569" y="3854096"/>
              <a:ext cx="0" cy="2382166"/>
            </a:xfrm>
            <a:prstGeom prst="line">
              <a:avLst/>
            </a:prstGeom>
            <a:noFill/>
            <a:ln w="25400" cmpd="dbl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직선 연결선 9"/>
            <p:cNvCxnSpPr>
              <a:cxnSpLocks noChangeShapeType="1"/>
            </p:cNvCxnSpPr>
            <p:nvPr/>
          </p:nvCxnSpPr>
          <p:spPr bwMode="auto">
            <a:xfrm>
              <a:off x="6719339" y="3161835"/>
              <a:ext cx="0" cy="3074426"/>
            </a:xfrm>
            <a:prstGeom prst="line">
              <a:avLst/>
            </a:prstGeom>
            <a:noFill/>
            <a:ln w="25400" cmpd="dbl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" name="TextBox 14"/>
            <p:cNvSpPr txBox="1"/>
            <p:nvPr/>
          </p:nvSpPr>
          <p:spPr>
            <a:xfrm>
              <a:off x="466314" y="4397105"/>
              <a:ext cx="1435412" cy="3693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latinLnBrk="0" hangingPunct="1">
                <a:defRPr/>
              </a:pPr>
              <a:r>
                <a:rPr lang="en-US" altLang="ko-KR" b="1" dirty="0">
                  <a:solidFill>
                    <a:srgbClr val="1F497D"/>
                  </a:solidFill>
                  <a:latin typeface="+mn-ea"/>
                  <a:ea typeface="+mn-ea"/>
                </a:rPr>
                <a:t>Phase 1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628549" y="3860444"/>
              <a:ext cx="1432807" cy="3693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latinLnBrk="0" hangingPunct="1">
                <a:defRPr/>
              </a:pPr>
              <a:r>
                <a:rPr lang="en-US" altLang="ko-KR" b="1" dirty="0">
                  <a:solidFill>
                    <a:srgbClr val="C0504D"/>
                  </a:solidFill>
                  <a:latin typeface="+mn-ea"/>
                  <a:ea typeface="+mn-ea"/>
                </a:rPr>
                <a:t>Phase 2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647504" y="3141192"/>
              <a:ext cx="1435413" cy="3693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latinLnBrk="0" hangingPunct="1">
                <a:defRPr/>
              </a:pPr>
              <a:r>
                <a:rPr lang="en-US" altLang="ko-KR" b="1" dirty="0">
                  <a:solidFill>
                    <a:srgbClr val="8064A2"/>
                  </a:solidFill>
                  <a:latin typeface="+mn-ea"/>
                  <a:ea typeface="+mn-ea"/>
                </a:rPr>
                <a:t>Phase 3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661250" y="2493388"/>
              <a:ext cx="1432807" cy="3693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latinLnBrk="0" hangingPunct="1">
                <a:defRPr/>
              </a:pPr>
              <a:r>
                <a:rPr lang="en-US" altLang="ko-KR" b="1" dirty="0">
                  <a:solidFill>
                    <a:srgbClr val="9BBB59">
                      <a:lumMod val="50000"/>
                    </a:srgbClr>
                  </a:solidFill>
                  <a:latin typeface="+mn-ea"/>
                  <a:ea typeface="+mn-ea"/>
                </a:rPr>
                <a:t>Phase 4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8919" y="5341819"/>
              <a:ext cx="2151815" cy="7387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latinLnBrk="0" hangingPunct="1">
                <a:defRPr/>
              </a:pPr>
              <a:r>
                <a:rPr lang="ko-KR" altLang="en-US" sz="1400" dirty="0">
                  <a:solidFill>
                    <a:prstClr val="black"/>
                  </a:solidFill>
                  <a:latin typeface="+mn-ea"/>
                  <a:ea typeface="+mn-ea"/>
                </a:rPr>
                <a:t>대량생산한 제품을 소비자에게 전달하는 물류시스템의 구축</a:t>
              </a:r>
              <a:endParaRPr lang="en-US" altLang="ko-KR" sz="1400" dirty="0">
                <a:solidFill>
                  <a:prstClr val="black"/>
                </a:solidFill>
                <a:latin typeface="+mn-ea"/>
                <a:ea typeface="+mn-ea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20734" y="4803570"/>
              <a:ext cx="2050217" cy="11697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latinLnBrk="0" hangingPunct="1">
                <a:defRPr/>
              </a:pPr>
              <a:r>
                <a:rPr lang="ko-KR" altLang="en-US" sz="1400" dirty="0">
                  <a:solidFill>
                    <a:prstClr val="black"/>
                  </a:solidFill>
                  <a:latin typeface="+mn-ea"/>
                  <a:ea typeface="+mn-ea"/>
                </a:rPr>
                <a:t>대량생산에 의한 공급초과를 대중매체를 통한 대규모 광고</a:t>
              </a:r>
              <a:r>
                <a:rPr lang="en-US" altLang="ko-KR" sz="1400" dirty="0">
                  <a:solidFill>
                    <a:prstClr val="black"/>
                  </a:solidFill>
                  <a:latin typeface="+mn-ea"/>
                  <a:ea typeface="+mn-ea"/>
                </a:rPr>
                <a:t>, </a:t>
              </a:r>
              <a:r>
                <a:rPr lang="ko-KR" altLang="en-US" sz="1400" dirty="0">
                  <a:solidFill>
                    <a:prstClr val="black"/>
                  </a:solidFill>
                  <a:latin typeface="+mn-ea"/>
                  <a:ea typeface="+mn-ea"/>
                </a:rPr>
                <a:t>판매촉진</a:t>
              </a:r>
              <a:r>
                <a:rPr lang="en-US" altLang="ko-KR" sz="1400" dirty="0">
                  <a:solidFill>
                    <a:prstClr val="black"/>
                  </a:solidFill>
                  <a:latin typeface="+mn-ea"/>
                  <a:ea typeface="+mn-ea"/>
                </a:rPr>
                <a:t>, </a:t>
              </a:r>
              <a:r>
                <a:rPr lang="ko-KR" altLang="en-US" sz="1400" dirty="0">
                  <a:solidFill>
                    <a:prstClr val="black"/>
                  </a:solidFill>
                  <a:latin typeface="+mn-ea"/>
                  <a:ea typeface="+mn-ea"/>
                </a:rPr>
                <a:t>판매원을 이용한 판매로 해결</a:t>
              </a:r>
              <a:endParaRPr lang="en-US" altLang="ko-KR" sz="1400" dirty="0">
                <a:solidFill>
                  <a:prstClr val="black"/>
                </a:solidFill>
                <a:latin typeface="+mn-ea"/>
                <a:ea typeface="+mn-ea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70950" y="3939832"/>
              <a:ext cx="2060636" cy="95426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latinLnBrk="0" hangingPunct="1">
                <a:defRPr/>
              </a:pPr>
              <a:r>
                <a:rPr lang="ko-KR" altLang="en-US" sz="1400" dirty="0">
                  <a:solidFill>
                    <a:prstClr val="black"/>
                  </a:solidFill>
                  <a:latin typeface="+mn-ea"/>
                  <a:ea typeface="+mn-ea"/>
                </a:rPr>
                <a:t>개인의 필요와 욕구를 만족시킴으로써 이윤이 확보된다는 경영철학 확립</a:t>
              </a:r>
              <a:endParaRPr lang="en-US" altLang="ko-KR" sz="1400" dirty="0">
                <a:solidFill>
                  <a:prstClr val="black"/>
                </a:solidFill>
                <a:latin typeface="+mn-ea"/>
                <a:ea typeface="+mn-ea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15957" y="3252335"/>
              <a:ext cx="2050217" cy="95426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latinLnBrk="0" hangingPunct="1">
                <a:defRPr/>
              </a:pPr>
              <a:r>
                <a:rPr lang="ko-KR" altLang="en-US" sz="1400" dirty="0">
                  <a:solidFill>
                    <a:prstClr val="black"/>
                  </a:solidFill>
                  <a:latin typeface="+mn-ea"/>
                  <a:ea typeface="+mn-ea"/>
                </a:rPr>
                <a:t>기업 전체를 고객의 요구에 반응할 수 있는 시스템으로 만들 때 고객만족은 극대화</a:t>
              </a:r>
              <a:endParaRPr lang="en-US" altLang="ko-KR" sz="1400" dirty="0">
                <a:solidFill>
                  <a:prstClr val="black"/>
                </a:solidFill>
                <a:latin typeface="+mn-ea"/>
                <a:ea typeface="+mn-ea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-96557" y="1974192"/>
              <a:ext cx="1125742" cy="3078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latinLnBrk="0" hangingPunct="1">
                <a:defRPr/>
              </a:pPr>
              <a:r>
                <a:rPr lang="ko-KR" altLang="en-US" sz="1400" b="1" dirty="0">
                  <a:solidFill>
                    <a:prstClr val="black"/>
                  </a:solidFill>
                  <a:latin typeface="+mn-ea"/>
                  <a:ea typeface="+mn-ea"/>
                </a:rPr>
                <a:t>고객만족도</a:t>
              </a:r>
              <a:endParaRPr lang="en-US" altLang="ko-KR" sz="1400" b="1" dirty="0">
                <a:solidFill>
                  <a:prstClr val="black"/>
                </a:solidFill>
                <a:latin typeface="+mn-ea"/>
                <a:ea typeface="+mn-ea"/>
              </a:endParaRPr>
            </a:p>
          </p:txBody>
        </p:sp>
        <p:sp>
          <p:nvSpPr>
            <p:cNvPr id="24" name="모서리가 둥근 사각형 설명선 23"/>
            <p:cNvSpPr/>
            <p:nvPr/>
          </p:nvSpPr>
          <p:spPr>
            <a:xfrm>
              <a:off x="612200" y="3212640"/>
              <a:ext cx="1654240" cy="1079673"/>
            </a:xfrm>
            <a:prstGeom prst="wedgeRoundRectCallou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latinLnBrk="0" hangingPunct="1">
                <a:defRPr/>
              </a:pPr>
              <a:r>
                <a:rPr lang="ko-KR" altLang="en-US" dirty="0">
                  <a:solidFill>
                    <a:srgbClr val="1F497D">
                      <a:lumMod val="75000"/>
                    </a:srgbClr>
                  </a:solidFill>
                  <a:latin typeface="+mn-ea"/>
                  <a:ea typeface="+mn-ea"/>
                </a:rPr>
                <a:t>생산 시대</a:t>
              </a:r>
              <a:endParaRPr lang="en-US" altLang="ko-KR" dirty="0">
                <a:solidFill>
                  <a:srgbClr val="1F497D">
                    <a:lumMod val="75000"/>
                  </a:srgbClr>
                </a:solidFill>
                <a:latin typeface="+mn-ea"/>
                <a:ea typeface="+mn-ea"/>
              </a:endParaRPr>
            </a:p>
            <a:p>
              <a:pPr algn="ctr" eaLnBrk="1" latinLnBrk="0" hangingPunct="1">
                <a:defRPr/>
              </a:pPr>
              <a:r>
                <a:rPr lang="en-US" altLang="ko-KR" dirty="0">
                  <a:solidFill>
                    <a:srgbClr val="1F497D">
                      <a:lumMod val="75000"/>
                    </a:srgbClr>
                  </a:solidFill>
                  <a:latin typeface="+mn-ea"/>
                  <a:ea typeface="+mn-ea"/>
                </a:rPr>
                <a:t>(1870~1930)</a:t>
              </a:r>
            </a:p>
          </p:txBody>
        </p:sp>
        <p:sp>
          <p:nvSpPr>
            <p:cNvPr id="25" name="모서리가 둥근 사각형 설명선 24"/>
            <p:cNvSpPr/>
            <p:nvPr/>
          </p:nvSpPr>
          <p:spPr>
            <a:xfrm>
              <a:off x="2698887" y="2636286"/>
              <a:ext cx="1656846" cy="1081260"/>
            </a:xfrm>
            <a:prstGeom prst="wedgeRoundRectCallou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latinLnBrk="0" hangingPunct="1">
                <a:defRPr/>
              </a:pPr>
              <a:r>
                <a:rPr lang="ko-KR" altLang="en-US" dirty="0">
                  <a:solidFill>
                    <a:srgbClr val="C0504D">
                      <a:lumMod val="75000"/>
                    </a:srgbClr>
                  </a:solidFill>
                  <a:latin typeface="+mn-ea"/>
                  <a:ea typeface="+mn-ea"/>
                </a:rPr>
                <a:t>판매 시대</a:t>
              </a:r>
              <a:endParaRPr lang="en-US" altLang="ko-KR" dirty="0">
                <a:solidFill>
                  <a:srgbClr val="C0504D">
                    <a:lumMod val="75000"/>
                  </a:srgbClr>
                </a:solidFill>
                <a:latin typeface="+mn-ea"/>
                <a:ea typeface="+mn-ea"/>
              </a:endParaRPr>
            </a:p>
            <a:p>
              <a:pPr algn="ctr" eaLnBrk="1" latinLnBrk="0" hangingPunct="1">
                <a:defRPr/>
              </a:pPr>
              <a:r>
                <a:rPr lang="en-US" altLang="ko-KR" dirty="0">
                  <a:solidFill>
                    <a:srgbClr val="C0504D">
                      <a:lumMod val="75000"/>
                    </a:srgbClr>
                  </a:solidFill>
                  <a:latin typeface="+mn-ea"/>
                  <a:ea typeface="+mn-ea"/>
                </a:rPr>
                <a:t>(1930~1950)</a:t>
              </a:r>
            </a:p>
          </p:txBody>
        </p:sp>
        <p:sp>
          <p:nvSpPr>
            <p:cNvPr id="26" name="모서리가 둥근 사각형 설명선 25"/>
            <p:cNvSpPr/>
            <p:nvPr/>
          </p:nvSpPr>
          <p:spPr>
            <a:xfrm>
              <a:off x="4571957" y="1988482"/>
              <a:ext cx="1873069" cy="1081260"/>
            </a:xfrm>
            <a:prstGeom prst="wedgeRoundRectCallou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latinLnBrk="0" hangingPunct="1">
                <a:defRPr/>
              </a:pPr>
              <a:r>
                <a:rPr lang="ko-KR" altLang="en-US" dirty="0">
                  <a:solidFill>
                    <a:srgbClr val="8064A2">
                      <a:lumMod val="50000"/>
                    </a:srgbClr>
                  </a:solidFill>
                  <a:latin typeface="+mn-ea"/>
                  <a:ea typeface="+mn-ea"/>
                </a:rPr>
                <a:t>마케팅 시대</a:t>
              </a:r>
              <a:endParaRPr lang="en-US" altLang="ko-KR" dirty="0">
                <a:solidFill>
                  <a:srgbClr val="8064A2">
                    <a:lumMod val="50000"/>
                  </a:srgbClr>
                </a:solidFill>
                <a:latin typeface="+mn-ea"/>
                <a:ea typeface="+mn-ea"/>
              </a:endParaRPr>
            </a:p>
            <a:p>
              <a:pPr algn="ctr" eaLnBrk="1" latinLnBrk="0" hangingPunct="1">
                <a:defRPr/>
              </a:pPr>
              <a:r>
                <a:rPr lang="en-US" altLang="ko-KR" dirty="0">
                  <a:solidFill>
                    <a:srgbClr val="8064A2">
                      <a:lumMod val="50000"/>
                    </a:srgbClr>
                  </a:solidFill>
                  <a:latin typeface="+mn-ea"/>
                  <a:ea typeface="+mn-ea"/>
                </a:rPr>
                <a:t>(1950</a:t>
              </a:r>
              <a:r>
                <a:rPr lang="ko-KR" altLang="en-US" dirty="0">
                  <a:solidFill>
                    <a:srgbClr val="8064A2">
                      <a:lumMod val="50000"/>
                    </a:srgbClr>
                  </a:solidFill>
                  <a:latin typeface="+mn-ea"/>
                  <a:ea typeface="+mn-ea"/>
                </a:rPr>
                <a:t>년 이후</a:t>
              </a:r>
              <a:r>
                <a:rPr lang="en-US" altLang="ko-KR" dirty="0">
                  <a:solidFill>
                    <a:srgbClr val="8064A2">
                      <a:lumMod val="50000"/>
                    </a:srgbClr>
                  </a:solidFill>
                  <a:latin typeface="+mn-ea"/>
                  <a:ea typeface="+mn-ea"/>
                </a:rPr>
                <a:t>)</a:t>
              </a:r>
            </a:p>
          </p:txBody>
        </p:sp>
        <p:sp>
          <p:nvSpPr>
            <p:cNvPr id="27" name="모서리가 둥근 사각형 설명선 26"/>
            <p:cNvSpPr/>
            <p:nvPr/>
          </p:nvSpPr>
          <p:spPr>
            <a:xfrm>
              <a:off x="6731587" y="1124744"/>
              <a:ext cx="2039797" cy="1224158"/>
            </a:xfrm>
            <a:prstGeom prst="wedgeRoundRectCallout">
              <a:avLst>
                <a:gd name="adj1" fmla="val -16756"/>
                <a:gd name="adj2" fmla="val 64764"/>
                <a:gd name="adj3" fmla="val 16667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latinLnBrk="0" hangingPunct="1">
                <a:defRPr/>
              </a:pPr>
              <a:r>
                <a:rPr lang="ko-KR" altLang="en-US" dirty="0">
                  <a:solidFill>
                    <a:srgbClr val="9BBB59">
                      <a:lumMod val="50000"/>
                    </a:srgbClr>
                  </a:solidFill>
                  <a:latin typeface="+mn-ea"/>
                  <a:ea typeface="+mn-ea"/>
                </a:rPr>
                <a:t>고객지향 마케팅 추구</a:t>
              </a:r>
              <a:endParaRPr lang="en-US" altLang="ko-KR" dirty="0">
                <a:solidFill>
                  <a:srgbClr val="9BBB59">
                    <a:lumMod val="50000"/>
                  </a:srgbClr>
                </a:solidFill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42894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조사방법론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Assess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9165356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조사 프로세스</a:t>
            </a:r>
            <a:r>
              <a:rPr lang="en-US" altLang="ko-KR" dirty="0" smtClean="0"/>
              <a:t>(1/6)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2173264" y="1298575"/>
            <a:ext cx="5063032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/>
              <a:t>문제의 정의</a:t>
            </a:r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 rot="10800000">
            <a:off x="4589686" y="2106835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0" name="모서리가 둥근 직사각형 29"/>
          <p:cNvSpPr/>
          <p:nvPr/>
        </p:nvSpPr>
        <p:spPr>
          <a:xfrm>
            <a:off x="2173264" y="2322735"/>
            <a:ext cx="5063032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/>
              <a:t>조사설계</a:t>
            </a:r>
          </a:p>
        </p:txBody>
      </p:sp>
      <p:sp>
        <p:nvSpPr>
          <p:cNvPr id="31" name="모서리가 둥근 직사각형 30"/>
          <p:cNvSpPr/>
          <p:nvPr/>
        </p:nvSpPr>
        <p:spPr>
          <a:xfrm>
            <a:off x="2173264" y="3346895"/>
            <a:ext cx="5063032" cy="70535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/>
              <a:t>자료수집 방법 결정</a:t>
            </a:r>
          </a:p>
        </p:txBody>
      </p:sp>
      <p:sp>
        <p:nvSpPr>
          <p:cNvPr id="32" name="모서리가 둥근 직사각형 31"/>
          <p:cNvSpPr/>
          <p:nvPr/>
        </p:nvSpPr>
        <p:spPr>
          <a:xfrm>
            <a:off x="2173264" y="4370096"/>
            <a:ext cx="5063032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/>
              <a:t>표본설계</a:t>
            </a:r>
          </a:p>
        </p:txBody>
      </p:sp>
      <p:sp>
        <p:nvSpPr>
          <p:cNvPr id="33" name="모서리가 둥근 직사각형 32"/>
          <p:cNvSpPr/>
          <p:nvPr/>
        </p:nvSpPr>
        <p:spPr>
          <a:xfrm>
            <a:off x="2173264" y="5394256"/>
            <a:ext cx="5063032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400" dirty="0"/>
              <a:t>결과분석과 활용</a:t>
            </a:r>
          </a:p>
        </p:txBody>
      </p:sp>
      <p:sp>
        <p:nvSpPr>
          <p:cNvPr id="34" name="Freeform 25"/>
          <p:cNvSpPr>
            <a:spLocks/>
          </p:cNvSpPr>
          <p:nvPr/>
        </p:nvSpPr>
        <p:spPr bwMode="auto">
          <a:xfrm rot="10800000">
            <a:off x="4589686" y="3132583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5" name="Freeform 25"/>
          <p:cNvSpPr>
            <a:spLocks/>
          </p:cNvSpPr>
          <p:nvPr/>
        </p:nvSpPr>
        <p:spPr bwMode="auto">
          <a:xfrm rot="10800000">
            <a:off x="4589686" y="4151021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6" name="Freeform 25"/>
          <p:cNvSpPr>
            <a:spLocks/>
          </p:cNvSpPr>
          <p:nvPr/>
        </p:nvSpPr>
        <p:spPr bwMode="auto">
          <a:xfrm rot="10800000">
            <a:off x="4589686" y="5179944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1422019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4355976" y="2118646"/>
            <a:ext cx="4381624" cy="316185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latin typeface="+mn-ea"/>
              </a:rPr>
              <a:t>연구문제의 결정 및 가설의 설정</a:t>
            </a:r>
            <a:endParaRPr lang="en-US" altLang="ko-KR" dirty="0">
              <a:latin typeface="+mn-ea"/>
            </a:endParaRPr>
          </a:p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latin typeface="+mn-ea"/>
              </a:rPr>
              <a:t>연구계획의 수립 및 계획서의 작성</a:t>
            </a:r>
            <a:endParaRPr lang="en-US" altLang="ko-KR" dirty="0">
              <a:latin typeface="+mn-ea"/>
            </a:endParaRPr>
          </a:p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latin typeface="+mn-ea"/>
              </a:rPr>
              <a:t>연구전문가와의 토의와 연구계획</a:t>
            </a:r>
            <a:r>
              <a:rPr lang="en-US" altLang="ko-KR" dirty="0">
                <a:latin typeface="+mn-ea"/>
              </a:rPr>
              <a:t>(Planning)</a:t>
            </a:r>
            <a:r>
              <a:rPr lang="ko-KR" altLang="en-US" dirty="0">
                <a:latin typeface="+mn-ea"/>
              </a:rPr>
              <a:t>의 수정</a:t>
            </a:r>
            <a:endParaRPr lang="en-US" altLang="ko-KR" dirty="0">
              <a:latin typeface="+mn-ea"/>
            </a:endParaRPr>
          </a:p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 smtClean="0">
                <a:latin typeface="+mn-ea"/>
              </a:rPr>
              <a:t>연구소요예산의 </a:t>
            </a:r>
            <a:r>
              <a:rPr lang="ko-KR" altLang="en-US" dirty="0">
                <a:latin typeface="+mn-ea"/>
              </a:rPr>
              <a:t>편성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조사 프로세스</a:t>
            </a:r>
            <a:r>
              <a:rPr lang="en-US" altLang="ko-KR" dirty="0" smtClean="0"/>
              <a:t>(2/6)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467544" y="1298575"/>
            <a:ext cx="3190824" cy="706313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800" b="1" dirty="0">
                <a:solidFill>
                  <a:srgbClr val="FFFF00"/>
                </a:solidFill>
              </a:rPr>
              <a:t>문제의 정의</a:t>
            </a:r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 rot="10800000">
            <a:off x="1947862" y="2106835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0" name="모서리가 둥근 직사각형 29"/>
          <p:cNvSpPr/>
          <p:nvPr/>
        </p:nvSpPr>
        <p:spPr>
          <a:xfrm>
            <a:off x="467544" y="2322735"/>
            <a:ext cx="3190824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조사설계</a:t>
            </a:r>
          </a:p>
        </p:txBody>
      </p:sp>
      <p:sp>
        <p:nvSpPr>
          <p:cNvPr id="31" name="모서리가 둥근 직사각형 30"/>
          <p:cNvSpPr/>
          <p:nvPr/>
        </p:nvSpPr>
        <p:spPr>
          <a:xfrm>
            <a:off x="467544" y="3346895"/>
            <a:ext cx="3190824" cy="70535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자료수집 방법 결정</a:t>
            </a:r>
          </a:p>
        </p:txBody>
      </p:sp>
      <p:sp>
        <p:nvSpPr>
          <p:cNvPr id="32" name="모서리가 둥근 직사각형 31"/>
          <p:cNvSpPr/>
          <p:nvPr/>
        </p:nvSpPr>
        <p:spPr>
          <a:xfrm>
            <a:off x="467544" y="4370096"/>
            <a:ext cx="3190824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표본설계</a:t>
            </a:r>
          </a:p>
        </p:txBody>
      </p:sp>
      <p:sp>
        <p:nvSpPr>
          <p:cNvPr id="33" name="모서리가 둥근 직사각형 32"/>
          <p:cNvSpPr/>
          <p:nvPr/>
        </p:nvSpPr>
        <p:spPr>
          <a:xfrm>
            <a:off x="467544" y="5394256"/>
            <a:ext cx="3190824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결과분석과 활용</a:t>
            </a:r>
          </a:p>
        </p:txBody>
      </p:sp>
      <p:sp>
        <p:nvSpPr>
          <p:cNvPr id="34" name="Freeform 25"/>
          <p:cNvSpPr>
            <a:spLocks/>
          </p:cNvSpPr>
          <p:nvPr/>
        </p:nvSpPr>
        <p:spPr bwMode="auto">
          <a:xfrm rot="10800000">
            <a:off x="1947862" y="3132583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5" name="Freeform 25"/>
          <p:cNvSpPr>
            <a:spLocks/>
          </p:cNvSpPr>
          <p:nvPr/>
        </p:nvSpPr>
        <p:spPr bwMode="auto">
          <a:xfrm rot="10800000">
            <a:off x="1947862" y="4151021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6" name="Freeform 25"/>
          <p:cNvSpPr>
            <a:spLocks/>
          </p:cNvSpPr>
          <p:nvPr/>
        </p:nvSpPr>
        <p:spPr bwMode="auto">
          <a:xfrm rot="10800000">
            <a:off x="1947862" y="5179944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cxnSp>
        <p:nvCxnSpPr>
          <p:cNvPr id="5" name="꺾인 연결선 4"/>
          <p:cNvCxnSpPr>
            <a:stCxn id="28" idx="3"/>
            <a:endCxn id="3" idx="1"/>
          </p:cNvCxnSpPr>
          <p:nvPr/>
        </p:nvCxnSpPr>
        <p:spPr>
          <a:xfrm>
            <a:off x="3658368" y="1651732"/>
            <a:ext cx="697608" cy="2047840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125043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경영전략 개념 수립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Assess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4355976" y="2118646"/>
            <a:ext cx="4381624" cy="316185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latin typeface="+mn-ea"/>
              </a:rPr>
              <a:t>조사형태의 선택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자료수집의 방법 및 표본설계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자료처리 방법의 예비적 결정을 포함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조사 프로세스</a:t>
            </a:r>
            <a:r>
              <a:rPr lang="en-US" altLang="ko-KR" dirty="0" smtClean="0"/>
              <a:t>(3/6)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467544" y="1298575"/>
            <a:ext cx="3190824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문제의 정의</a:t>
            </a:r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 rot="10800000">
            <a:off x="1947862" y="2106835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0" name="모서리가 둥근 직사각형 29"/>
          <p:cNvSpPr/>
          <p:nvPr/>
        </p:nvSpPr>
        <p:spPr>
          <a:xfrm>
            <a:off x="467544" y="2322735"/>
            <a:ext cx="3190824" cy="706313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800" b="1" dirty="0">
                <a:solidFill>
                  <a:srgbClr val="FFFF00"/>
                </a:solidFill>
              </a:rPr>
              <a:t>조사설계</a:t>
            </a:r>
          </a:p>
        </p:txBody>
      </p:sp>
      <p:sp>
        <p:nvSpPr>
          <p:cNvPr id="31" name="모서리가 둥근 직사각형 30"/>
          <p:cNvSpPr/>
          <p:nvPr/>
        </p:nvSpPr>
        <p:spPr>
          <a:xfrm>
            <a:off x="467544" y="3346895"/>
            <a:ext cx="3190824" cy="70535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자료수집 방법 결정</a:t>
            </a:r>
          </a:p>
        </p:txBody>
      </p:sp>
      <p:sp>
        <p:nvSpPr>
          <p:cNvPr id="32" name="모서리가 둥근 직사각형 31"/>
          <p:cNvSpPr/>
          <p:nvPr/>
        </p:nvSpPr>
        <p:spPr>
          <a:xfrm>
            <a:off x="467544" y="4370096"/>
            <a:ext cx="3190824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표본설계</a:t>
            </a:r>
          </a:p>
        </p:txBody>
      </p:sp>
      <p:sp>
        <p:nvSpPr>
          <p:cNvPr id="33" name="모서리가 둥근 직사각형 32"/>
          <p:cNvSpPr/>
          <p:nvPr/>
        </p:nvSpPr>
        <p:spPr>
          <a:xfrm>
            <a:off x="467544" y="5394256"/>
            <a:ext cx="3190824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결과분석과 활용</a:t>
            </a:r>
          </a:p>
        </p:txBody>
      </p:sp>
      <p:sp>
        <p:nvSpPr>
          <p:cNvPr id="34" name="Freeform 25"/>
          <p:cNvSpPr>
            <a:spLocks/>
          </p:cNvSpPr>
          <p:nvPr/>
        </p:nvSpPr>
        <p:spPr bwMode="auto">
          <a:xfrm rot="10800000">
            <a:off x="1947862" y="3132583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5" name="Freeform 25"/>
          <p:cNvSpPr>
            <a:spLocks/>
          </p:cNvSpPr>
          <p:nvPr/>
        </p:nvSpPr>
        <p:spPr bwMode="auto">
          <a:xfrm rot="10800000">
            <a:off x="1947862" y="4151021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6" name="Freeform 25"/>
          <p:cNvSpPr>
            <a:spLocks/>
          </p:cNvSpPr>
          <p:nvPr/>
        </p:nvSpPr>
        <p:spPr bwMode="auto">
          <a:xfrm rot="10800000">
            <a:off x="1947862" y="5179944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cxnSp>
        <p:nvCxnSpPr>
          <p:cNvPr id="5" name="꺾인 연결선 4"/>
          <p:cNvCxnSpPr>
            <a:stCxn id="30" idx="3"/>
            <a:endCxn id="3" idx="1"/>
          </p:cNvCxnSpPr>
          <p:nvPr/>
        </p:nvCxnSpPr>
        <p:spPr>
          <a:xfrm>
            <a:off x="3658368" y="2675892"/>
            <a:ext cx="697608" cy="1023680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192238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4355976" y="2118646"/>
            <a:ext cx="4381624" cy="316185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altLang="ko-KR" b="1" dirty="0">
                <a:latin typeface="+mn-ea"/>
              </a:rPr>
              <a:t>1</a:t>
            </a:r>
            <a:r>
              <a:rPr lang="ko-KR" altLang="en-US" b="1" dirty="0">
                <a:latin typeface="+mn-ea"/>
              </a:rPr>
              <a:t>차 자료</a:t>
            </a:r>
            <a:r>
              <a:rPr lang="ko-KR" altLang="en-US" dirty="0">
                <a:latin typeface="+mn-ea"/>
              </a:rPr>
              <a:t> 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현재의 조사목적에 따라 조사자가 직접 창출하는 자료</a:t>
            </a:r>
          </a:p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altLang="ko-KR" b="1" dirty="0">
                <a:latin typeface="+mn-ea"/>
              </a:rPr>
              <a:t>2</a:t>
            </a:r>
            <a:r>
              <a:rPr lang="ko-KR" altLang="en-US" b="1" dirty="0">
                <a:latin typeface="+mn-ea"/>
              </a:rPr>
              <a:t>차 자료</a:t>
            </a:r>
            <a:r>
              <a:rPr lang="ko-KR" altLang="en-US" dirty="0">
                <a:latin typeface="+mn-ea"/>
              </a:rPr>
              <a:t> 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현재의 조사목적이 아니라 다른 조사목적을 위하여 이미 수집되어 있는 자료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조사 프로세스</a:t>
            </a:r>
            <a:r>
              <a:rPr lang="en-US" altLang="ko-KR" dirty="0" smtClean="0"/>
              <a:t>(4/6)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467544" y="1298575"/>
            <a:ext cx="3190824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문제의 정의</a:t>
            </a:r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 rot="10800000">
            <a:off x="1947862" y="2106835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0" name="모서리가 둥근 직사각형 29"/>
          <p:cNvSpPr/>
          <p:nvPr/>
        </p:nvSpPr>
        <p:spPr>
          <a:xfrm>
            <a:off x="467544" y="2322735"/>
            <a:ext cx="3190824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조사설계</a:t>
            </a:r>
          </a:p>
        </p:txBody>
      </p:sp>
      <p:sp>
        <p:nvSpPr>
          <p:cNvPr id="31" name="모서리가 둥근 직사각형 30"/>
          <p:cNvSpPr/>
          <p:nvPr/>
        </p:nvSpPr>
        <p:spPr>
          <a:xfrm>
            <a:off x="467544" y="3346895"/>
            <a:ext cx="3190824" cy="705354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800" b="1" dirty="0">
                <a:solidFill>
                  <a:srgbClr val="FFFF00"/>
                </a:solidFill>
              </a:rPr>
              <a:t>자료수집 방법 결정</a:t>
            </a:r>
          </a:p>
        </p:txBody>
      </p:sp>
      <p:sp>
        <p:nvSpPr>
          <p:cNvPr id="32" name="모서리가 둥근 직사각형 31"/>
          <p:cNvSpPr/>
          <p:nvPr/>
        </p:nvSpPr>
        <p:spPr>
          <a:xfrm>
            <a:off x="467544" y="4370096"/>
            <a:ext cx="3190824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표본설계</a:t>
            </a:r>
          </a:p>
        </p:txBody>
      </p:sp>
      <p:sp>
        <p:nvSpPr>
          <p:cNvPr id="33" name="모서리가 둥근 직사각형 32"/>
          <p:cNvSpPr/>
          <p:nvPr/>
        </p:nvSpPr>
        <p:spPr>
          <a:xfrm>
            <a:off x="467544" y="5394256"/>
            <a:ext cx="3190824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결과분석과 활용</a:t>
            </a:r>
          </a:p>
        </p:txBody>
      </p:sp>
      <p:sp>
        <p:nvSpPr>
          <p:cNvPr id="34" name="Freeform 25"/>
          <p:cNvSpPr>
            <a:spLocks/>
          </p:cNvSpPr>
          <p:nvPr/>
        </p:nvSpPr>
        <p:spPr bwMode="auto">
          <a:xfrm rot="10800000">
            <a:off x="1947862" y="3132583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5" name="Freeform 25"/>
          <p:cNvSpPr>
            <a:spLocks/>
          </p:cNvSpPr>
          <p:nvPr/>
        </p:nvSpPr>
        <p:spPr bwMode="auto">
          <a:xfrm rot="10800000">
            <a:off x="1947862" y="4151021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6" name="Freeform 25"/>
          <p:cNvSpPr>
            <a:spLocks/>
          </p:cNvSpPr>
          <p:nvPr/>
        </p:nvSpPr>
        <p:spPr bwMode="auto">
          <a:xfrm rot="10800000">
            <a:off x="1947862" y="5179944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cxnSp>
        <p:nvCxnSpPr>
          <p:cNvPr id="5" name="꺾인 연결선 4"/>
          <p:cNvCxnSpPr>
            <a:stCxn id="31" idx="3"/>
            <a:endCxn id="3" idx="1"/>
          </p:cNvCxnSpPr>
          <p:nvPr/>
        </p:nvCxnSpPr>
        <p:spPr>
          <a:xfrm>
            <a:off x="3658368" y="3699572"/>
            <a:ext cx="697608" cy="12700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442911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4355976" y="2118646"/>
            <a:ext cx="4381624" cy="316185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 smtClean="0">
                <a:latin typeface="+mn-ea"/>
              </a:rPr>
              <a:t>관심의 대상이 되는 모집단의 구성원 전체에 대하여 측정 실시</a:t>
            </a:r>
            <a:r>
              <a:rPr lang="en-US" altLang="ko-KR" dirty="0" smtClean="0">
                <a:latin typeface="+mn-ea"/>
              </a:rPr>
              <a:t>(</a:t>
            </a:r>
            <a:r>
              <a:rPr lang="ko-KR" altLang="en-US" dirty="0" smtClean="0">
                <a:latin typeface="+mn-ea"/>
              </a:rPr>
              <a:t>전수조사</a:t>
            </a:r>
            <a:r>
              <a:rPr lang="en-US" altLang="ko-KR" dirty="0" smtClean="0">
                <a:latin typeface="+mn-ea"/>
              </a:rPr>
              <a:t>)</a:t>
            </a:r>
          </a:p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 smtClean="0">
                <a:latin typeface="+mn-ea"/>
              </a:rPr>
              <a:t>모집단을 </a:t>
            </a:r>
            <a:r>
              <a:rPr lang="ko-KR" altLang="en-US" dirty="0">
                <a:latin typeface="+mn-ea"/>
              </a:rPr>
              <a:t>대표할 수 있는 대상에 대하여 </a:t>
            </a:r>
            <a:r>
              <a:rPr lang="ko-KR" altLang="en-US" dirty="0" smtClean="0">
                <a:latin typeface="+mn-ea"/>
              </a:rPr>
              <a:t>측정 </a:t>
            </a:r>
            <a:r>
              <a:rPr lang="ko-KR" altLang="en-US" dirty="0">
                <a:latin typeface="+mn-ea"/>
              </a:rPr>
              <a:t>실시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표본조사</a:t>
            </a:r>
            <a:r>
              <a:rPr lang="en-US" altLang="ko-KR" dirty="0" smtClean="0">
                <a:latin typeface="+mn-ea"/>
              </a:rPr>
              <a:t>)</a:t>
            </a:r>
          </a:p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altLang="ko-KR" dirty="0">
              <a:latin typeface="+mn-ea"/>
            </a:endParaRPr>
          </a:p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altLang="ko-KR" dirty="0" smtClean="0">
              <a:latin typeface="+mn-ea"/>
            </a:endParaRPr>
          </a:p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ko-KR" altLang="en-US" dirty="0">
              <a:latin typeface="+mn-ea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조사 프로세스</a:t>
            </a:r>
            <a:r>
              <a:rPr lang="en-US" altLang="ko-KR" dirty="0" smtClean="0"/>
              <a:t>(5/6)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467544" y="1298575"/>
            <a:ext cx="3190824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문제의 정의</a:t>
            </a:r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 rot="10800000">
            <a:off x="1947862" y="2106835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0" name="모서리가 둥근 직사각형 29"/>
          <p:cNvSpPr/>
          <p:nvPr/>
        </p:nvSpPr>
        <p:spPr>
          <a:xfrm>
            <a:off x="467544" y="2322735"/>
            <a:ext cx="3190824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조사설계</a:t>
            </a:r>
          </a:p>
        </p:txBody>
      </p:sp>
      <p:sp>
        <p:nvSpPr>
          <p:cNvPr id="31" name="모서리가 둥근 직사각형 30"/>
          <p:cNvSpPr/>
          <p:nvPr/>
        </p:nvSpPr>
        <p:spPr>
          <a:xfrm>
            <a:off x="467544" y="3346895"/>
            <a:ext cx="3190824" cy="70535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자료수집 방법 결정</a:t>
            </a:r>
          </a:p>
        </p:txBody>
      </p:sp>
      <p:sp>
        <p:nvSpPr>
          <p:cNvPr id="32" name="모서리가 둥근 직사각형 31"/>
          <p:cNvSpPr/>
          <p:nvPr/>
        </p:nvSpPr>
        <p:spPr>
          <a:xfrm>
            <a:off x="467544" y="4370096"/>
            <a:ext cx="3190824" cy="706313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800" b="1" dirty="0">
                <a:solidFill>
                  <a:srgbClr val="FFFF00"/>
                </a:solidFill>
              </a:rPr>
              <a:t>표본설계</a:t>
            </a:r>
          </a:p>
        </p:txBody>
      </p:sp>
      <p:sp>
        <p:nvSpPr>
          <p:cNvPr id="33" name="모서리가 둥근 직사각형 32"/>
          <p:cNvSpPr/>
          <p:nvPr/>
        </p:nvSpPr>
        <p:spPr>
          <a:xfrm>
            <a:off x="467544" y="5394256"/>
            <a:ext cx="3190824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결과분석과 활용</a:t>
            </a:r>
          </a:p>
        </p:txBody>
      </p:sp>
      <p:sp>
        <p:nvSpPr>
          <p:cNvPr id="34" name="Freeform 25"/>
          <p:cNvSpPr>
            <a:spLocks/>
          </p:cNvSpPr>
          <p:nvPr/>
        </p:nvSpPr>
        <p:spPr bwMode="auto">
          <a:xfrm rot="10800000">
            <a:off x="1947862" y="3132583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5" name="Freeform 25"/>
          <p:cNvSpPr>
            <a:spLocks/>
          </p:cNvSpPr>
          <p:nvPr/>
        </p:nvSpPr>
        <p:spPr bwMode="auto">
          <a:xfrm rot="10800000">
            <a:off x="1947862" y="4151021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6" name="Freeform 25"/>
          <p:cNvSpPr>
            <a:spLocks/>
          </p:cNvSpPr>
          <p:nvPr/>
        </p:nvSpPr>
        <p:spPr bwMode="auto">
          <a:xfrm rot="10800000">
            <a:off x="1947862" y="5179944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cxnSp>
        <p:nvCxnSpPr>
          <p:cNvPr id="5" name="꺾인 연결선 4"/>
          <p:cNvCxnSpPr>
            <a:stCxn id="32" idx="3"/>
            <a:endCxn id="3" idx="1"/>
          </p:cNvCxnSpPr>
          <p:nvPr/>
        </p:nvCxnSpPr>
        <p:spPr>
          <a:xfrm flipV="1">
            <a:off x="3658368" y="3699572"/>
            <a:ext cx="697608" cy="1023681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29147" y="4538586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atin typeface="+mn-ea"/>
              </a:rPr>
              <a:t>전체 모집단의 </a:t>
            </a:r>
            <a:r>
              <a:rPr lang="ko-KR" altLang="en-US" dirty="0" smtClean="0">
                <a:latin typeface="+mn-ea"/>
              </a:rPr>
              <a:t>특성 추정</a:t>
            </a:r>
            <a:endParaRPr lang="ko-KR" altLang="en-US" dirty="0">
              <a:latin typeface="+mn-ea"/>
            </a:endParaRPr>
          </a:p>
        </p:txBody>
      </p:sp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491" y="3788230"/>
            <a:ext cx="1736766" cy="693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5547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4355976" y="2118646"/>
            <a:ext cx="4381624" cy="316185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latin typeface="+mn-ea"/>
              </a:rPr>
              <a:t>편집과 기호화를 통하여 요약표로 정리</a:t>
            </a:r>
            <a:endParaRPr lang="en-US" altLang="ko-KR" dirty="0">
              <a:latin typeface="+mn-ea"/>
            </a:endParaRPr>
          </a:p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latin typeface="+mn-ea"/>
              </a:rPr>
              <a:t>요약표를 개략적으로 검토함으로써 구체적인 분석방법을 결정</a:t>
            </a:r>
            <a:endParaRPr lang="en-US" altLang="ko-KR" dirty="0">
              <a:latin typeface="+mn-ea"/>
            </a:endParaRPr>
          </a:p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latin typeface="+mn-ea"/>
              </a:rPr>
              <a:t>자료의 분석은 조사문제의 정의 단계에서 인식된 정보욕구에 부합되는 </a:t>
            </a:r>
            <a:r>
              <a:rPr lang="ko-KR" altLang="en-US" dirty="0" smtClean="0">
                <a:latin typeface="+mn-ea"/>
              </a:rPr>
              <a:t>정보 산출</a:t>
            </a:r>
            <a:endParaRPr lang="ko-KR" altLang="en-US" dirty="0">
              <a:latin typeface="+mn-ea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조사 프로세스</a:t>
            </a:r>
            <a:r>
              <a:rPr lang="en-US" altLang="ko-KR" dirty="0" smtClean="0"/>
              <a:t>(6/6)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467544" y="1298575"/>
            <a:ext cx="3190824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문제의 정의</a:t>
            </a:r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 rot="10800000">
            <a:off x="1947862" y="2106835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0" name="모서리가 둥근 직사각형 29"/>
          <p:cNvSpPr/>
          <p:nvPr/>
        </p:nvSpPr>
        <p:spPr>
          <a:xfrm>
            <a:off x="467544" y="2322735"/>
            <a:ext cx="3190824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조사설계</a:t>
            </a:r>
          </a:p>
        </p:txBody>
      </p:sp>
      <p:sp>
        <p:nvSpPr>
          <p:cNvPr id="31" name="모서리가 둥근 직사각형 30"/>
          <p:cNvSpPr/>
          <p:nvPr/>
        </p:nvSpPr>
        <p:spPr>
          <a:xfrm>
            <a:off x="467544" y="3346895"/>
            <a:ext cx="3190824" cy="70535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자료수집 방법 결정</a:t>
            </a:r>
          </a:p>
        </p:txBody>
      </p:sp>
      <p:sp>
        <p:nvSpPr>
          <p:cNvPr id="32" name="모서리가 둥근 직사각형 31"/>
          <p:cNvSpPr/>
          <p:nvPr/>
        </p:nvSpPr>
        <p:spPr>
          <a:xfrm>
            <a:off x="467544" y="4370096"/>
            <a:ext cx="3190824" cy="7063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표본설계</a:t>
            </a:r>
          </a:p>
        </p:txBody>
      </p:sp>
      <p:sp>
        <p:nvSpPr>
          <p:cNvPr id="33" name="모서리가 둥근 직사각형 32"/>
          <p:cNvSpPr/>
          <p:nvPr/>
        </p:nvSpPr>
        <p:spPr>
          <a:xfrm>
            <a:off x="467544" y="5394256"/>
            <a:ext cx="3190824" cy="706313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sz="2800" b="1" dirty="0">
                <a:solidFill>
                  <a:srgbClr val="FFFF00"/>
                </a:solidFill>
              </a:rPr>
              <a:t>결과분석과 활용</a:t>
            </a:r>
          </a:p>
        </p:txBody>
      </p:sp>
      <p:sp>
        <p:nvSpPr>
          <p:cNvPr id="34" name="Freeform 25"/>
          <p:cNvSpPr>
            <a:spLocks/>
          </p:cNvSpPr>
          <p:nvPr/>
        </p:nvSpPr>
        <p:spPr bwMode="auto">
          <a:xfrm rot="10800000">
            <a:off x="1947862" y="3132583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5" name="Freeform 25"/>
          <p:cNvSpPr>
            <a:spLocks/>
          </p:cNvSpPr>
          <p:nvPr/>
        </p:nvSpPr>
        <p:spPr bwMode="auto">
          <a:xfrm rot="10800000">
            <a:off x="1947862" y="4151021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36" name="Freeform 25"/>
          <p:cNvSpPr>
            <a:spLocks/>
          </p:cNvSpPr>
          <p:nvPr/>
        </p:nvSpPr>
        <p:spPr bwMode="auto">
          <a:xfrm rot="10800000">
            <a:off x="1947862" y="5179944"/>
            <a:ext cx="230187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cxnSp>
        <p:nvCxnSpPr>
          <p:cNvPr id="5" name="꺾인 연결선 4"/>
          <p:cNvCxnSpPr>
            <a:stCxn id="33" idx="3"/>
            <a:endCxn id="3" idx="1"/>
          </p:cNvCxnSpPr>
          <p:nvPr/>
        </p:nvCxnSpPr>
        <p:spPr>
          <a:xfrm flipV="1">
            <a:off x="3658368" y="3699572"/>
            <a:ext cx="697608" cy="2047841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00837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방법론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34820431"/>
              </p:ext>
            </p:extLst>
          </p:nvPr>
        </p:nvGraphicFramePr>
        <p:xfrm>
          <a:off x="539552" y="1268760"/>
          <a:ext cx="8136904" cy="4968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6117"/>
                <a:gridCol w="4500224"/>
                <a:gridCol w="2000563"/>
              </a:tblGrid>
              <a:tr h="39318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분류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T="45715" marB="45715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특징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T="45715" marB="45715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예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T="45715" marB="45715" anchor="ctr">
                    <a:solidFill>
                      <a:schemeClr val="tx2"/>
                    </a:solidFill>
                  </a:tcPr>
                </a:tc>
              </a:tr>
              <a:tr h="1429801">
                <a:tc>
                  <a:txBody>
                    <a:bodyPr/>
                    <a:lstStyle/>
                    <a:p>
                      <a:pPr marL="0" marR="0" indent="0" algn="ctr" defTabSz="457271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ko-KR" altLang="en-US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탐색조사 </a:t>
                      </a:r>
                      <a:br>
                        <a:rPr kumimoji="1" lang="ko-KR" altLang="en-US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</a:br>
                      <a:r>
                        <a:rPr kumimoji="1" lang="ko-KR" altLang="en-US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ko-KR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(Exploratory</a:t>
                      </a:r>
                      <a:br>
                        <a:rPr kumimoji="1" lang="en-US" altLang="ko-KR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</a:br>
                      <a:r>
                        <a:rPr kumimoji="1" lang="en-US" altLang="ko-KR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 Research)</a:t>
                      </a:r>
                    </a:p>
                  </a:txBody>
                  <a:tcPr marT="45715" marB="45715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fontAlgn="base" latinLnBrk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1" lang="ko-KR" altLang="en-US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조사하는 문제가 별로 알려지지 않는 경우</a:t>
                      </a:r>
                    </a:p>
                    <a:p>
                      <a:pPr marL="171450" indent="-171450" eaLnBrk="0" fontAlgn="base" latinLnBrk="0" hangingPunct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1" lang="ko-KR" altLang="en-US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통찰과 아이디어를 얻거나 관련된 변수를 파악하기 위해 사용</a:t>
                      </a:r>
                      <a:endParaRPr kumimoji="1" lang="en-US" altLang="ko-KR" sz="1600" kern="1200" dirty="0" smtClean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171450" indent="-171450" eaLnBrk="0" fontAlgn="base" latinLnBrk="0" hangingPunct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1" lang="ko-KR" altLang="en-US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특정 조사 설계를 확정하기 전에 예비적으로 수행 </a:t>
                      </a:r>
                    </a:p>
                  </a:txBody>
                  <a:tcPr marT="45715" marB="45715" anchor="ctr"/>
                </a:tc>
                <a:tc>
                  <a:txBody>
                    <a:bodyPr/>
                    <a:lstStyle/>
                    <a:p>
                      <a:pPr marL="171450" indent="-171450" fontAlgn="base" latinLnBrk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1" lang="ko-KR" altLang="en-US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문헌조사</a:t>
                      </a:r>
                      <a:endParaRPr kumimoji="1" lang="en-US" altLang="ko-KR" sz="1600" kern="1200" dirty="0" smtClean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1" lang="ko-KR" altLang="en-US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전문가 의견 조사 </a:t>
                      </a:r>
                      <a:endParaRPr kumimoji="1" lang="en-US" altLang="ko-KR" sz="1600" kern="1200" dirty="0" smtClean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ko-KR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Case Study</a:t>
                      </a:r>
                    </a:p>
                  </a:txBody>
                  <a:tcPr marT="45715" marB="45715" anchor="ctr"/>
                </a:tc>
              </a:tr>
              <a:tr h="1805127">
                <a:tc>
                  <a:txBody>
                    <a:bodyPr/>
                    <a:lstStyle/>
                    <a:p>
                      <a:pPr marL="0" marR="0" indent="0" algn="ctr" defTabSz="457271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ko-KR" altLang="en-US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기술조사 </a:t>
                      </a:r>
                      <a:br>
                        <a:rPr kumimoji="1" lang="ko-KR" altLang="en-US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</a:br>
                      <a:r>
                        <a:rPr kumimoji="1" lang="ko-KR" altLang="en-US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ko-KR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(Descriptive</a:t>
                      </a:r>
                      <a:br>
                        <a:rPr kumimoji="1" lang="en-US" altLang="ko-KR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</a:br>
                      <a:r>
                        <a:rPr kumimoji="1" lang="en-US" altLang="ko-KR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 Research)</a:t>
                      </a:r>
                    </a:p>
                  </a:txBody>
                  <a:tcPr marT="45715" marB="45715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fontAlgn="base" latinLnBrk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1" lang="ko-KR" altLang="en-US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특정 집단의 특성을 묘사하는 것 </a:t>
                      </a:r>
                      <a:endParaRPr kumimoji="1" lang="en-US" altLang="ko-KR" sz="1600" kern="1200" dirty="0" smtClean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1" lang="ko-KR" altLang="en-US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마케팅 현상에 대한 예측 </a:t>
                      </a:r>
                      <a:endParaRPr kumimoji="1" lang="en-US" altLang="ko-KR" sz="1600" kern="1200" dirty="0" smtClean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1" lang="ko-KR" altLang="en-US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특정 상황의 발생 빈도 조사 </a:t>
                      </a:r>
                      <a:endParaRPr kumimoji="1" lang="en-US" altLang="ko-KR" sz="1600" kern="1200" dirty="0" smtClean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1" lang="ko-KR" altLang="en-US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경영</a:t>
                      </a:r>
                      <a:r>
                        <a:rPr kumimoji="1" lang="en-US" altLang="ko-KR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ko-KR" altLang="en-US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마케팅</a:t>
                      </a:r>
                      <a:r>
                        <a:rPr kumimoji="1" lang="en-US" altLang="ko-KR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) </a:t>
                      </a:r>
                      <a:r>
                        <a:rPr kumimoji="1" lang="ko-KR" altLang="en-US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관련 변수들 사이의 연관성 정도를 조사 </a:t>
                      </a:r>
                    </a:p>
                  </a:txBody>
                  <a:tcPr marT="45715" marB="45715" anchor="ctr"/>
                </a:tc>
                <a:tc>
                  <a:txBody>
                    <a:bodyPr/>
                    <a:lstStyle/>
                    <a:p>
                      <a:pPr marL="171450" indent="-171450" fontAlgn="base" latinLnBrk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1" lang="ko-KR" altLang="en-US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소비자들의 인구통계적 특성 </a:t>
                      </a:r>
                      <a:endParaRPr kumimoji="1" lang="en-US" altLang="ko-KR" sz="1600" kern="1200" dirty="0" smtClean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1" lang="ko-KR" altLang="en-US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특정 상권 내 거주자들의 제반 구매 특성 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marT="45715" marB="45715" anchor="ctr"/>
                </a:tc>
              </a:tr>
              <a:tr h="1340438">
                <a:tc>
                  <a:txBody>
                    <a:bodyPr/>
                    <a:lstStyle/>
                    <a:p>
                      <a:pPr marL="0" marR="0" indent="0" algn="ctr" defTabSz="457271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ko-KR" altLang="en-US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인과조사 </a:t>
                      </a:r>
                      <a:br>
                        <a:rPr kumimoji="1" lang="ko-KR" altLang="en-US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</a:br>
                      <a:r>
                        <a:rPr kumimoji="1" lang="ko-KR" altLang="en-US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ko-KR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(Casual</a:t>
                      </a:r>
                      <a:br>
                        <a:rPr kumimoji="1" lang="en-US" altLang="ko-KR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</a:br>
                      <a:r>
                        <a:rPr kumimoji="1" lang="en-US" altLang="ko-KR" sz="1600" b="1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 Research)</a:t>
                      </a:r>
                    </a:p>
                  </a:txBody>
                  <a:tcPr marT="45715" marB="45715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fontAlgn="base" latinLnBrk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1" lang="ko-KR" altLang="en-US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인과관계를 분석하는 데 필요 조건은 인과관계에 직접 관련된 원인 변수 이외의 다른 변수들이 결과 변수에 영향을 주지 않도록 통제하는 것 </a:t>
                      </a:r>
                      <a:endParaRPr kumimoji="1" lang="en-US" altLang="ko-KR" sz="1600" kern="1200" dirty="0" smtClean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1" lang="ko-KR" altLang="en-US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주로 학문 연구에 많이 이용 </a:t>
                      </a:r>
                    </a:p>
                  </a:txBody>
                  <a:tcPr marT="45715" marB="45715" anchor="ctr"/>
                </a:tc>
                <a:tc>
                  <a:txBody>
                    <a:bodyPr/>
                    <a:lstStyle/>
                    <a:p>
                      <a:pPr marL="171450" indent="-171450" fontAlgn="base" latinLnBrk="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1" lang="ko-KR" altLang="en-US" sz="1600" kern="1200" dirty="0" smtClean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제품 포장 변경이 소비자 태도에 미치는 효과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marT="45715" marB="45715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63355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자료수집 방법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35233779"/>
              </p:ext>
            </p:extLst>
          </p:nvPr>
        </p:nvGraphicFramePr>
        <p:xfrm>
          <a:off x="539552" y="1268759"/>
          <a:ext cx="8136904" cy="49685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6022"/>
                <a:gridCol w="6150882"/>
              </a:tblGrid>
              <a:tr h="69181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방법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T="45713" marB="45713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내용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T="45713" marB="45713" anchor="ctr">
                    <a:solidFill>
                      <a:schemeClr val="tx2"/>
                    </a:solidFill>
                  </a:tcPr>
                </a:tc>
              </a:tr>
              <a:tr h="119497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관찰법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marT="45713" marB="45713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일상 생활 중에서 지식을 학습하는 방법 중의 하나로</a:t>
                      </a: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주관적 관찰 내용을 양적으로 객체화 시킬 수 있는 자료수집 방법</a:t>
                      </a:r>
                      <a:endParaRPr lang="ko-KR" altLang="en-US" sz="1800" dirty="0">
                        <a:latin typeface="+mn-ea"/>
                        <a:ea typeface="+mn-ea"/>
                      </a:endParaRPr>
                    </a:p>
                  </a:txBody>
                  <a:tcPr marT="45713" marB="45713" anchor="ctr"/>
                </a:tc>
              </a:tr>
              <a:tr h="69181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면접법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marT="45713" marB="45713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상호간의 접촉을 통해서 응답자로부터 필요한 정보를 얻는 방법</a:t>
                      </a:r>
                      <a:endParaRPr lang="ko-KR" altLang="en-US" sz="1800" dirty="0">
                        <a:latin typeface="+mn-ea"/>
                        <a:ea typeface="+mn-ea"/>
                      </a:endParaRPr>
                    </a:p>
                  </a:txBody>
                  <a:tcPr marT="45713" marB="45713" anchor="ctr"/>
                </a:tc>
              </a:tr>
              <a:tr h="119497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온라인</a:t>
                      </a:r>
                      <a:r>
                        <a:rPr lang="en-US" altLang="ko-KR" sz="1800" b="1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설문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marT="45713" marB="45713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홈페이지 방문자를 대상으로 초기 화면에서 조사하거나</a:t>
                      </a: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800" dirty="0" err="1" smtClean="0">
                          <a:latin typeface="+mn-ea"/>
                          <a:ea typeface="+mn-ea"/>
                        </a:rPr>
                        <a:t>이메일을</a:t>
                      </a: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 이용한 설문조사</a:t>
                      </a:r>
                      <a:endParaRPr lang="ko-KR" altLang="en-US" sz="1800" dirty="0">
                        <a:latin typeface="+mn-ea"/>
                        <a:ea typeface="+mn-ea"/>
                      </a:endParaRPr>
                    </a:p>
                  </a:txBody>
                  <a:tcPr marT="45713" marB="45713" anchor="ctr"/>
                </a:tc>
              </a:tr>
              <a:tr h="119497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설문</a:t>
                      </a:r>
                      <a:r>
                        <a:rPr lang="en-US" altLang="ko-KR" sz="1800" b="1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조사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marT="45713" marB="45713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정보수집을 위해</a:t>
                      </a: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관련성이 큰 조직에게 동일한 질문을 하고</a:t>
                      </a: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자료를 수집하고</a:t>
                      </a: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이를 분석하여 문제해결에 도움이 되는 정보를 얻는 과정</a:t>
                      </a:r>
                      <a:endParaRPr lang="ko-KR" altLang="en-US" sz="1800" dirty="0">
                        <a:latin typeface="+mn-ea"/>
                        <a:ea typeface="+mn-ea"/>
                      </a:endParaRPr>
                    </a:p>
                  </a:txBody>
                  <a:tcPr marT="45713" marB="45713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761618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자료의 종류</a:t>
            </a:r>
            <a:r>
              <a:rPr lang="en-US" altLang="ko-KR" dirty="0" smtClean="0"/>
              <a:t>(1/2)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35817340"/>
              </p:ext>
            </p:extLst>
          </p:nvPr>
        </p:nvGraphicFramePr>
        <p:xfrm>
          <a:off x="539552" y="1698639"/>
          <a:ext cx="8136904" cy="36004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6022"/>
                <a:gridCol w="6150882"/>
              </a:tblGrid>
              <a:tr h="65959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종류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T="45706" marB="45706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내용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T="45706" marB="45706" anchor="ctr">
                    <a:solidFill>
                      <a:schemeClr val="tx2"/>
                    </a:solidFill>
                  </a:tcPr>
                </a:tc>
              </a:tr>
              <a:tr h="115432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차 자료</a:t>
                      </a:r>
                      <a:r>
                        <a:rPr lang="en-US" altLang="ko-KR" sz="1800" b="1" dirty="0" smtClean="0"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800" b="1" dirty="0" smtClean="0">
                          <a:latin typeface="+mn-ea"/>
                          <a:ea typeface="+mn-ea"/>
                        </a:rPr>
                      </a:br>
                      <a:r>
                        <a:rPr kumimoji="1" lang="en-US" altLang="ko-KR" sz="18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(Primary Data)</a:t>
                      </a:r>
                    </a:p>
                  </a:txBody>
                  <a:tcPr marT="45706" marB="45706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latinLnBrk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08000" algn="l"/>
                          <a:tab pos="511175" algn="l"/>
                          <a:tab pos="1016000" algn="l"/>
                          <a:tab pos="1023938" algn="l"/>
                          <a:tab pos="1524000" algn="l"/>
                          <a:tab pos="1536700" algn="l"/>
                          <a:tab pos="2032000" algn="l"/>
                          <a:tab pos="2047875" algn="l"/>
                          <a:tab pos="2540000" algn="l"/>
                          <a:tab pos="2560638" algn="l"/>
                          <a:tab pos="3048000" algn="l"/>
                          <a:tab pos="3071813" algn="l"/>
                          <a:tab pos="3556000" algn="l"/>
                          <a:tab pos="3584575" algn="l"/>
                          <a:tab pos="4064000" algn="l"/>
                          <a:tab pos="4095750" algn="l"/>
                          <a:tab pos="4572000" algn="l"/>
                          <a:tab pos="4608513" algn="l"/>
                          <a:tab pos="5080000" algn="l"/>
                          <a:tab pos="5121275" algn="l"/>
                          <a:tab pos="5588000" algn="l"/>
                          <a:tab pos="5632450" algn="l"/>
                          <a:tab pos="6096000" algn="l"/>
                          <a:tab pos="6143625" algn="l"/>
                          <a:tab pos="6604000" algn="l"/>
                          <a:tab pos="6656388" algn="l"/>
                          <a:tab pos="7112000" algn="l"/>
                          <a:tab pos="7169150" algn="l"/>
                          <a:tab pos="7620000" algn="l"/>
                          <a:tab pos="7680325" algn="l"/>
                          <a:tab pos="8128000" algn="l"/>
                          <a:tab pos="8193088" algn="l"/>
                        </a:tabLst>
                      </a:pPr>
                      <a:r>
                        <a:rPr kumimoji="1" lang="ko-KR" altLang="en-US" sz="18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당면하고 있는 조사를 위해 수집하여야 할 자료</a:t>
                      </a:r>
                      <a:endParaRPr kumimoji="1" lang="en-US" altLang="ko-KR" sz="18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T="45706" marB="45706" anchor="ctr"/>
                </a:tc>
              </a:tr>
              <a:tr h="178648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dirty="0" smtClean="0"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차 자료</a:t>
                      </a:r>
                      <a:r>
                        <a:rPr lang="en-US" altLang="ko-KR" sz="1800" b="1" dirty="0" smtClean="0"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800" b="1" dirty="0" smtClean="0">
                          <a:latin typeface="+mn-ea"/>
                          <a:ea typeface="+mn-ea"/>
                        </a:rPr>
                      </a:br>
                      <a:r>
                        <a:rPr lang="en-US" altLang="ko-KR" sz="1800" b="1" dirty="0" smtClean="0">
                          <a:latin typeface="+mn-ea"/>
                          <a:ea typeface="+mn-ea"/>
                        </a:rPr>
                        <a:t>(Secondary Data)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marT="45706" marB="45706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latinLnBrk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08000" algn="l"/>
                          <a:tab pos="511175" algn="l"/>
                          <a:tab pos="1016000" algn="l"/>
                          <a:tab pos="1023938" algn="l"/>
                          <a:tab pos="1524000" algn="l"/>
                          <a:tab pos="1536700" algn="l"/>
                          <a:tab pos="2032000" algn="l"/>
                          <a:tab pos="2047875" algn="l"/>
                          <a:tab pos="2540000" algn="l"/>
                          <a:tab pos="2560638" algn="l"/>
                          <a:tab pos="3048000" algn="l"/>
                          <a:tab pos="3071813" algn="l"/>
                          <a:tab pos="3556000" algn="l"/>
                          <a:tab pos="3584575" algn="l"/>
                          <a:tab pos="4064000" algn="l"/>
                          <a:tab pos="4095750" algn="l"/>
                          <a:tab pos="4572000" algn="l"/>
                          <a:tab pos="4608513" algn="l"/>
                          <a:tab pos="5080000" algn="l"/>
                          <a:tab pos="5121275" algn="l"/>
                          <a:tab pos="5588000" algn="l"/>
                          <a:tab pos="5632450" algn="l"/>
                          <a:tab pos="6096000" algn="l"/>
                          <a:tab pos="6143625" algn="l"/>
                          <a:tab pos="6604000" algn="l"/>
                          <a:tab pos="6656388" algn="l"/>
                          <a:tab pos="7112000" algn="l"/>
                          <a:tab pos="7169150" algn="l"/>
                          <a:tab pos="7620000" algn="l"/>
                          <a:tab pos="7680325" algn="l"/>
                          <a:tab pos="8128000" algn="l"/>
                          <a:tab pos="8193088" algn="l"/>
                        </a:tabLst>
                      </a:pPr>
                      <a:r>
                        <a:rPr kumimoji="1" lang="ko-KR" altLang="en-US" sz="18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다른 목적을 가진 조사를 위해 이미 수집된 자료</a:t>
                      </a:r>
                      <a:endParaRPr kumimoji="1" lang="en-US" altLang="ko-KR" sz="18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algn="l" fontAlgn="base" latinLnBrk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08000" algn="l"/>
                          <a:tab pos="511175" algn="l"/>
                          <a:tab pos="1016000" algn="l"/>
                          <a:tab pos="1023938" algn="l"/>
                          <a:tab pos="1524000" algn="l"/>
                          <a:tab pos="1536700" algn="l"/>
                          <a:tab pos="2032000" algn="l"/>
                          <a:tab pos="2047875" algn="l"/>
                          <a:tab pos="2540000" algn="l"/>
                          <a:tab pos="2560638" algn="l"/>
                          <a:tab pos="3048000" algn="l"/>
                          <a:tab pos="3071813" algn="l"/>
                          <a:tab pos="3556000" algn="l"/>
                          <a:tab pos="3584575" algn="l"/>
                          <a:tab pos="4064000" algn="l"/>
                          <a:tab pos="4095750" algn="l"/>
                          <a:tab pos="4572000" algn="l"/>
                          <a:tab pos="4608513" algn="l"/>
                          <a:tab pos="5080000" algn="l"/>
                          <a:tab pos="5121275" algn="l"/>
                          <a:tab pos="5588000" algn="l"/>
                          <a:tab pos="5632450" algn="l"/>
                          <a:tab pos="6096000" algn="l"/>
                          <a:tab pos="6143625" algn="l"/>
                          <a:tab pos="6604000" algn="l"/>
                          <a:tab pos="6656388" algn="l"/>
                          <a:tab pos="7112000" algn="l"/>
                          <a:tab pos="7169150" algn="l"/>
                          <a:tab pos="7620000" algn="l"/>
                          <a:tab pos="7680325" algn="l"/>
                          <a:tab pos="8128000" algn="l"/>
                          <a:tab pos="8193088" algn="l"/>
                        </a:tabLst>
                      </a:pPr>
                      <a:r>
                        <a:rPr kumimoji="1" lang="en-US" altLang="ko-KR" sz="18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ko-KR" altLang="en-US" sz="18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예 </a:t>
                      </a:r>
                      <a:r>
                        <a:rPr kumimoji="1" lang="en-US" altLang="ko-KR" sz="18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kumimoji="1" lang="ko-KR" altLang="en-US" sz="18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회사의 회계자료</a:t>
                      </a:r>
                      <a:r>
                        <a:rPr kumimoji="1" lang="en-US" altLang="ko-KR" sz="18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kumimoji="1" lang="ko-KR" altLang="en-US" sz="18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판매기록</a:t>
                      </a:r>
                      <a:r>
                        <a:rPr kumimoji="1" lang="en-US" altLang="ko-KR" sz="18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kumimoji="1" lang="ko-KR" altLang="en-US" sz="18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정부기관 발표자료</a:t>
                      </a:r>
                      <a:r>
                        <a:rPr kumimoji="1" lang="en-US" altLang="ko-KR" sz="18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kumimoji="1" lang="ko-KR" altLang="en-US" sz="18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연구기관</a:t>
                      </a:r>
                      <a:r>
                        <a:rPr kumimoji="1" lang="ko-KR" altLang="en-US" sz="18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ko-KR" altLang="en-US" sz="18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보고서</a:t>
                      </a:r>
                      <a:r>
                        <a:rPr kumimoji="1" lang="en-US" altLang="ko-KR" sz="18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T="45706" marB="45706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67798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자료의 종류</a:t>
            </a:r>
            <a:r>
              <a:rPr lang="en-US" altLang="ko-KR" dirty="0" smtClean="0"/>
              <a:t>(2/2)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731157" y="1509032"/>
            <a:ext cx="7729275" cy="4224224"/>
            <a:chOff x="731157" y="1509032"/>
            <a:chExt cx="5143501" cy="3130550"/>
          </a:xfrm>
        </p:grpSpPr>
        <p:sp>
          <p:nvSpPr>
            <p:cNvPr id="7" name="AutoShape 380"/>
            <p:cNvSpPr>
              <a:spLocks noChangeArrowheads="1"/>
            </p:cNvSpPr>
            <p:nvPr/>
          </p:nvSpPr>
          <p:spPr bwMode="gray">
            <a:xfrm>
              <a:off x="731157" y="2305957"/>
              <a:ext cx="1062038" cy="1538288"/>
            </a:xfrm>
            <a:prstGeom prst="roundRect">
              <a:avLst>
                <a:gd name="adj" fmla="val 11921"/>
              </a:avLst>
            </a:prstGeom>
            <a:solidFill>
              <a:srgbClr val="4D798F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latinLnBrk="0" hangingPunct="1">
                <a:defRPr/>
              </a:pPr>
              <a:r>
                <a:rPr lang="en-US" altLang="ko-KR" sz="1600" b="1" dirty="0">
                  <a:solidFill>
                    <a:schemeClr val="bg1"/>
                  </a:solidFill>
                  <a:latin typeface="+mn-ea"/>
                  <a:ea typeface="+mn-ea"/>
                </a:rPr>
                <a:t>1</a:t>
              </a:r>
              <a:r>
                <a:rPr lang="ko-KR" altLang="en-US" sz="1600" b="1" dirty="0">
                  <a:solidFill>
                    <a:schemeClr val="bg1"/>
                  </a:solidFill>
                  <a:latin typeface="+mn-ea"/>
                  <a:ea typeface="+mn-ea"/>
                </a:rPr>
                <a:t>차 자료</a:t>
              </a:r>
              <a:r>
                <a:rPr lang="en-US" altLang="ko-KR" sz="1600" b="1" dirty="0">
                  <a:solidFill>
                    <a:schemeClr val="bg1"/>
                  </a:solidFill>
                  <a:latin typeface="+mn-ea"/>
                  <a:ea typeface="+mn-ea"/>
                </a:rPr>
                <a:t/>
              </a:r>
              <a:br>
                <a:rPr lang="en-US" altLang="ko-KR" sz="1600" b="1" dirty="0">
                  <a:solidFill>
                    <a:schemeClr val="bg1"/>
                  </a:solidFill>
                  <a:latin typeface="+mn-ea"/>
                  <a:ea typeface="+mn-ea"/>
                </a:rPr>
              </a:br>
              <a:r>
                <a:rPr lang="ko-KR" altLang="en-US" sz="1600" b="1" dirty="0">
                  <a:solidFill>
                    <a:schemeClr val="bg1"/>
                  </a:solidFill>
                  <a:latin typeface="+mn-ea"/>
                  <a:ea typeface="+mn-ea"/>
                </a:rPr>
                <a:t>수집 방법</a:t>
              </a:r>
            </a:p>
          </p:txBody>
        </p:sp>
        <p:sp>
          <p:nvSpPr>
            <p:cNvPr id="9" name="Freeform 381"/>
            <p:cNvSpPr>
              <a:spLocks/>
            </p:cNvSpPr>
            <p:nvPr/>
          </p:nvSpPr>
          <p:spPr bwMode="gray">
            <a:xfrm>
              <a:off x="812120" y="2383745"/>
              <a:ext cx="498475" cy="547687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54510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54510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latinLnBrk="0" hangingPunct="1">
                <a:defRPr/>
              </a:pPr>
              <a:endParaRPr lang="ko-KR" altLang="en-US" sz="1600">
                <a:solidFill>
                  <a:prstClr val="black"/>
                </a:solidFill>
                <a:latin typeface="+mn-ea"/>
                <a:ea typeface="+mn-ea"/>
              </a:endParaRPr>
            </a:p>
          </p:txBody>
        </p:sp>
        <p:sp>
          <p:nvSpPr>
            <p:cNvPr id="10" name="모서리가 둥근 직사각형 8"/>
            <p:cNvSpPr>
              <a:spLocks noChangeArrowheads="1"/>
            </p:cNvSpPr>
            <p:nvPr/>
          </p:nvSpPr>
          <p:spPr bwMode="auto">
            <a:xfrm>
              <a:off x="2232932" y="2621870"/>
              <a:ext cx="1203325" cy="904875"/>
            </a:xfrm>
            <a:prstGeom prst="roundRect">
              <a:avLst>
                <a:gd name="adj" fmla="val 16667"/>
              </a:avLst>
            </a:prstGeom>
            <a:solidFill>
              <a:srgbClr val="C1719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latinLnBrk="0" hangingPunct="1">
                <a:defRPr/>
              </a:pPr>
              <a:r>
                <a:rPr lang="ko-KR" altLang="en-US" sz="1600" b="1" dirty="0" err="1">
                  <a:solidFill>
                    <a:srgbClr val="FFFFFF"/>
                  </a:solidFill>
                  <a:latin typeface="+mn-ea"/>
                  <a:ea typeface="+mn-ea"/>
                  <a:sym typeface="Wingdings" pitchFamily="2" charset="2"/>
                </a:rPr>
                <a:t>서베이법</a:t>
              </a:r>
              <a:endParaRPr lang="en-US" altLang="ko-KR" sz="1600" b="1" dirty="0">
                <a:solidFill>
                  <a:srgbClr val="FFFFFF"/>
                </a:solidFill>
                <a:latin typeface="+mn-ea"/>
                <a:ea typeface="+mn-ea"/>
                <a:sym typeface="Wingdings" pitchFamily="2" charset="2"/>
              </a:endParaRPr>
            </a:p>
          </p:txBody>
        </p:sp>
        <p:sp>
          <p:nvSpPr>
            <p:cNvPr id="11" name="모서리가 둥근 직사각형 8"/>
            <p:cNvSpPr>
              <a:spLocks noChangeArrowheads="1"/>
            </p:cNvSpPr>
            <p:nvPr/>
          </p:nvSpPr>
          <p:spPr bwMode="auto">
            <a:xfrm>
              <a:off x="2232932" y="3733120"/>
              <a:ext cx="1204913" cy="906462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75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latinLnBrk="0" hangingPunct="1">
                <a:defRPr/>
              </a:pPr>
              <a:r>
                <a:rPr lang="ko-KR" altLang="en-US" sz="1600" b="1" dirty="0">
                  <a:solidFill>
                    <a:srgbClr val="FFFFFF"/>
                  </a:solidFill>
                  <a:latin typeface="+mn-ea"/>
                  <a:ea typeface="+mn-ea"/>
                  <a:sym typeface="Wingdings" pitchFamily="2" charset="2"/>
                </a:rPr>
                <a:t>인터넷을 통한 정보수집</a:t>
              </a:r>
              <a:endParaRPr lang="en-US" altLang="ko-KR" sz="1600" b="1" dirty="0">
                <a:solidFill>
                  <a:srgbClr val="FFFFFF"/>
                </a:solidFill>
                <a:latin typeface="+mn-ea"/>
                <a:ea typeface="+mn-ea"/>
                <a:sym typeface="Wingdings" pitchFamily="2" charset="2"/>
              </a:endParaRPr>
            </a:p>
          </p:txBody>
        </p:sp>
        <p:cxnSp>
          <p:nvCxnSpPr>
            <p:cNvPr id="12" name="꺾인 연결선 11"/>
            <p:cNvCxnSpPr>
              <a:stCxn id="13" idx="1"/>
              <a:endCxn id="11" idx="1"/>
            </p:cNvCxnSpPr>
            <p:nvPr/>
          </p:nvCxnSpPr>
          <p:spPr bwMode="auto">
            <a:xfrm rot="10800000" flipV="1">
              <a:off x="2232932" y="1961470"/>
              <a:ext cx="12700" cy="2225675"/>
            </a:xfrm>
            <a:prstGeom prst="bentConnector3">
              <a:avLst>
                <a:gd name="adj1" fmla="val 180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모서리가 둥근 직사각형 8"/>
            <p:cNvSpPr>
              <a:spLocks noChangeArrowheads="1"/>
            </p:cNvSpPr>
            <p:nvPr/>
          </p:nvSpPr>
          <p:spPr bwMode="auto">
            <a:xfrm>
              <a:off x="2232932" y="1509032"/>
              <a:ext cx="1204913" cy="906463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75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latinLnBrk="0" hangingPunct="1">
                <a:defRPr/>
              </a:pPr>
              <a:r>
                <a:rPr lang="ko-KR" altLang="en-US" sz="1600" b="1" dirty="0">
                  <a:solidFill>
                    <a:srgbClr val="FFFFFF"/>
                  </a:solidFill>
                  <a:latin typeface="+mn-ea"/>
                  <a:ea typeface="+mn-ea"/>
                  <a:sym typeface="Wingdings" pitchFamily="2" charset="2"/>
                </a:rPr>
                <a:t>관찰법</a:t>
              </a:r>
              <a:endParaRPr lang="en-US" altLang="ko-KR" sz="1600" b="1" dirty="0">
                <a:solidFill>
                  <a:srgbClr val="FFFFFF"/>
                </a:solidFill>
                <a:latin typeface="+mn-ea"/>
                <a:ea typeface="+mn-ea"/>
                <a:sym typeface="Wingdings" pitchFamily="2" charset="2"/>
              </a:endParaRPr>
            </a:p>
          </p:txBody>
        </p:sp>
        <p:cxnSp>
          <p:nvCxnSpPr>
            <p:cNvPr id="14" name="직선 연결선 13"/>
            <p:cNvCxnSpPr>
              <a:stCxn id="7" idx="3"/>
              <a:endCxn id="10" idx="1"/>
            </p:cNvCxnSpPr>
            <p:nvPr/>
          </p:nvCxnSpPr>
          <p:spPr>
            <a:xfrm flipV="1">
              <a:off x="1793195" y="3074307"/>
              <a:ext cx="4397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모서리가 둥근 직사각형 8"/>
            <p:cNvSpPr>
              <a:spLocks noChangeArrowheads="1"/>
            </p:cNvSpPr>
            <p:nvPr/>
          </p:nvSpPr>
          <p:spPr bwMode="auto">
            <a:xfrm>
              <a:off x="3875994" y="2383745"/>
              <a:ext cx="1998664" cy="13814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17191"/>
              </a:solidFill>
            </a:ln>
            <a:effectLst>
              <a:glow rad="101600">
                <a:srgbClr val="C17191">
                  <a:alpha val="6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363538" indent="-171450" algn="just" eaLnBrk="1" latinLnBrk="0" hangingPunct="1">
                <a:spcBef>
                  <a:spcPts val="600"/>
                </a:spcBef>
                <a:buFont typeface="Arial" panose="020B0604020202020204" pitchFamily="34" charset="0"/>
                <a:buChar char="•"/>
                <a:defRPr/>
              </a:pPr>
              <a:r>
                <a:rPr lang="ko-KR" altLang="en-US" sz="1600" dirty="0" err="1">
                  <a:solidFill>
                    <a:prstClr val="black"/>
                  </a:solidFill>
                  <a:latin typeface="+mn-ea"/>
                  <a:sym typeface="Wingdings" pitchFamily="2" charset="2"/>
                </a:rPr>
                <a:t>대인면접법</a:t>
              </a:r>
              <a:endParaRPr lang="en-US" altLang="ko-KR" sz="1600" dirty="0">
                <a:solidFill>
                  <a:prstClr val="black"/>
                </a:solidFill>
                <a:latin typeface="+mn-ea"/>
                <a:sym typeface="Wingdings" pitchFamily="2" charset="2"/>
              </a:endParaRPr>
            </a:p>
            <a:p>
              <a:pPr marL="363538" indent="-171450" algn="just" eaLnBrk="1" latinLnBrk="0" hangingPunct="1">
                <a:spcBef>
                  <a:spcPts val="600"/>
                </a:spcBef>
                <a:buFont typeface="Arial" panose="020B0604020202020204" pitchFamily="34" charset="0"/>
                <a:buChar char="•"/>
                <a:defRPr/>
              </a:pPr>
              <a:r>
                <a:rPr lang="ko-KR" altLang="en-US" sz="1600" dirty="0" err="1">
                  <a:solidFill>
                    <a:prstClr val="black"/>
                  </a:solidFill>
                  <a:latin typeface="+mn-ea"/>
                  <a:sym typeface="Wingdings" pitchFamily="2" charset="2"/>
                </a:rPr>
                <a:t>전화면접법</a:t>
              </a:r>
              <a:endParaRPr lang="en-US" altLang="ko-KR" sz="1600" dirty="0">
                <a:solidFill>
                  <a:prstClr val="black"/>
                </a:solidFill>
                <a:latin typeface="+mn-ea"/>
                <a:sym typeface="Wingdings" pitchFamily="2" charset="2"/>
              </a:endParaRPr>
            </a:p>
            <a:p>
              <a:pPr marL="363538" indent="-171450" algn="just" eaLnBrk="1" latinLnBrk="0" hangingPunct="1">
                <a:spcBef>
                  <a:spcPts val="600"/>
                </a:spcBef>
                <a:buFont typeface="Arial" panose="020B0604020202020204" pitchFamily="34" charset="0"/>
                <a:buChar char="•"/>
                <a:defRPr/>
              </a:pPr>
              <a:r>
                <a:rPr lang="ko-KR" altLang="en-US" sz="1600" dirty="0">
                  <a:solidFill>
                    <a:prstClr val="black"/>
                  </a:solidFill>
                  <a:latin typeface="+mn-ea"/>
                  <a:sym typeface="Wingdings" pitchFamily="2" charset="2"/>
                </a:rPr>
                <a:t>우편조사법</a:t>
              </a:r>
              <a:endParaRPr lang="en-US" altLang="ko-KR" sz="1600" dirty="0">
                <a:solidFill>
                  <a:prstClr val="black"/>
                </a:solidFill>
                <a:latin typeface="+mn-ea"/>
                <a:sym typeface="Wingdings" pitchFamily="2" charset="2"/>
              </a:endParaRPr>
            </a:p>
            <a:p>
              <a:pPr marL="363538" indent="-171450" algn="just" eaLnBrk="1" latinLnBrk="0" hangingPunct="1">
                <a:spcBef>
                  <a:spcPts val="600"/>
                </a:spcBef>
                <a:buFont typeface="Arial" panose="020B0604020202020204" pitchFamily="34" charset="0"/>
                <a:buChar char="•"/>
                <a:defRPr/>
              </a:pPr>
              <a:r>
                <a:rPr lang="en-US" altLang="ko-KR" sz="1600" dirty="0">
                  <a:solidFill>
                    <a:prstClr val="black"/>
                  </a:solidFill>
                  <a:latin typeface="+mn-ea"/>
                  <a:sym typeface="Wingdings" pitchFamily="2" charset="2"/>
                </a:rPr>
                <a:t>CADAC(</a:t>
              </a:r>
              <a:r>
                <a:rPr lang="ko-KR" altLang="en-US" sz="1600" dirty="0">
                  <a:solidFill>
                    <a:prstClr val="black"/>
                  </a:solidFill>
                  <a:latin typeface="+mn-ea"/>
                  <a:sym typeface="Wingdings" pitchFamily="2" charset="2"/>
                </a:rPr>
                <a:t>컴퓨터 이용방법</a:t>
              </a:r>
              <a:r>
                <a:rPr lang="en-US" altLang="ko-KR" sz="1600" dirty="0">
                  <a:solidFill>
                    <a:prstClr val="black"/>
                  </a:solidFill>
                  <a:latin typeface="+mn-ea"/>
                  <a:sym typeface="Wingdings" pitchFamily="2" charset="2"/>
                </a:rPr>
                <a:t>)</a:t>
              </a:r>
            </a:p>
            <a:p>
              <a:pPr marL="363538" indent="-171450" algn="just" eaLnBrk="1" latinLnBrk="0" hangingPunct="1">
                <a:spcBef>
                  <a:spcPts val="600"/>
                </a:spcBef>
                <a:buFont typeface="Arial" panose="020B0604020202020204" pitchFamily="34" charset="0"/>
                <a:buChar char="•"/>
                <a:defRPr/>
              </a:pPr>
              <a:r>
                <a:rPr lang="ko-KR" altLang="en-US" sz="1600" dirty="0">
                  <a:solidFill>
                    <a:prstClr val="black"/>
                  </a:solidFill>
                  <a:latin typeface="+mn-ea"/>
                  <a:sym typeface="Wingdings" pitchFamily="2" charset="2"/>
                </a:rPr>
                <a:t>인터넷조사</a:t>
              </a:r>
              <a:endParaRPr lang="en-US" altLang="ko-KR" sz="1600" dirty="0">
                <a:solidFill>
                  <a:prstClr val="black"/>
                </a:solidFill>
                <a:latin typeface="+mn-ea"/>
                <a:sym typeface="Wingdings" pitchFamily="2" charset="2"/>
              </a:endParaRPr>
            </a:p>
          </p:txBody>
        </p:sp>
        <p:cxnSp>
          <p:nvCxnSpPr>
            <p:cNvPr id="16" name="직선 연결선 15"/>
            <p:cNvCxnSpPr>
              <a:stCxn id="10" idx="3"/>
            </p:cNvCxnSpPr>
            <p:nvPr/>
          </p:nvCxnSpPr>
          <p:spPr>
            <a:xfrm>
              <a:off x="3436257" y="3074307"/>
              <a:ext cx="43973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4234835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소비자 </a:t>
            </a:r>
            <a:r>
              <a:rPr lang="ko-KR" altLang="en-US" dirty="0" err="1" smtClean="0"/>
              <a:t>행동론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Assess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685550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소비자 행동모델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2960786" y="2934046"/>
            <a:ext cx="3370784" cy="76326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latinLnBrk="1" hangingPunct="1">
              <a:defRPr/>
            </a:pPr>
            <a:r>
              <a:rPr lang="ko-KR" altLang="en-US" sz="1600" b="1" dirty="0"/>
              <a:t>구매의사 결정 과정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961878" y="3828425"/>
            <a:ext cx="3369693" cy="76484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latinLnBrk="1" hangingPunct="1">
              <a:defRPr/>
            </a:pPr>
            <a:r>
              <a:rPr lang="ko-KR" altLang="en-US" sz="1600" b="1" dirty="0"/>
              <a:t>정보처리 과정</a:t>
            </a:r>
          </a:p>
        </p:txBody>
      </p:sp>
      <p:sp>
        <p:nvSpPr>
          <p:cNvPr id="15" name="타원 14"/>
          <p:cNvSpPr/>
          <p:nvPr/>
        </p:nvSpPr>
        <p:spPr bwMode="auto">
          <a:xfrm>
            <a:off x="1325108" y="1363436"/>
            <a:ext cx="1636770" cy="157121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72000" rIns="72000" anchor="ctr"/>
          <a:lstStyle/>
          <a:p>
            <a:pPr algn="ctr">
              <a:defRPr/>
            </a:pPr>
            <a:r>
              <a:rPr lang="ko-KR" altLang="en-US" sz="1600" dirty="0">
                <a:solidFill>
                  <a:prstClr val="white"/>
                </a:solidFill>
                <a:latin typeface="+mn-ea"/>
              </a:rPr>
              <a:t>마케팅 요인</a:t>
            </a:r>
          </a:p>
        </p:txBody>
      </p:sp>
      <p:sp>
        <p:nvSpPr>
          <p:cNvPr id="16" name="타원 15"/>
          <p:cNvSpPr/>
          <p:nvPr/>
        </p:nvSpPr>
        <p:spPr bwMode="auto">
          <a:xfrm>
            <a:off x="6331570" y="1363436"/>
            <a:ext cx="1636771" cy="157121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72000" rIns="72000" anchor="ctr"/>
          <a:lstStyle/>
          <a:p>
            <a:pPr algn="ctr">
              <a:defRPr/>
            </a:pPr>
            <a:r>
              <a:rPr lang="ko-KR" altLang="en-US" sz="1600" dirty="0">
                <a:solidFill>
                  <a:prstClr val="white"/>
                </a:solidFill>
                <a:latin typeface="+mn-ea"/>
              </a:rPr>
              <a:t>개인적 요인</a:t>
            </a:r>
          </a:p>
        </p:txBody>
      </p:sp>
      <p:sp>
        <p:nvSpPr>
          <p:cNvPr id="17" name="타원 16"/>
          <p:cNvSpPr/>
          <p:nvPr/>
        </p:nvSpPr>
        <p:spPr bwMode="auto">
          <a:xfrm>
            <a:off x="1325108" y="4593271"/>
            <a:ext cx="1636770" cy="156902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72000" rIns="72000" anchor="ctr"/>
          <a:lstStyle/>
          <a:p>
            <a:pPr algn="ctr">
              <a:defRPr/>
            </a:pPr>
            <a:r>
              <a:rPr lang="ko-KR" altLang="en-US" sz="1600" dirty="0">
                <a:solidFill>
                  <a:prstClr val="white"/>
                </a:solidFill>
                <a:latin typeface="+mn-ea"/>
              </a:rPr>
              <a:t>사회문화적 요인</a:t>
            </a:r>
          </a:p>
        </p:txBody>
      </p:sp>
      <p:sp>
        <p:nvSpPr>
          <p:cNvPr id="18" name="타원 17"/>
          <p:cNvSpPr/>
          <p:nvPr/>
        </p:nvSpPr>
        <p:spPr bwMode="auto">
          <a:xfrm>
            <a:off x="6331570" y="4593271"/>
            <a:ext cx="1636771" cy="156902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72000" rIns="72000" anchor="ctr"/>
          <a:lstStyle/>
          <a:p>
            <a:pPr algn="ctr">
              <a:defRPr/>
            </a:pPr>
            <a:r>
              <a:rPr lang="ko-KR" altLang="en-US" sz="1600" dirty="0">
                <a:solidFill>
                  <a:prstClr val="white"/>
                </a:solidFill>
                <a:latin typeface="+mn-ea"/>
              </a:rPr>
              <a:t>심리적 요인</a:t>
            </a:r>
          </a:p>
        </p:txBody>
      </p:sp>
      <p:sp>
        <p:nvSpPr>
          <p:cNvPr id="19" name="Freeform 31"/>
          <p:cNvSpPr>
            <a:spLocks/>
          </p:cNvSpPr>
          <p:nvPr/>
        </p:nvSpPr>
        <p:spPr bwMode="auto">
          <a:xfrm rot="16200000">
            <a:off x="3221926" y="4451228"/>
            <a:ext cx="856627" cy="1376723"/>
          </a:xfrm>
          <a:custGeom>
            <a:avLst/>
            <a:gdLst/>
            <a:ahLst/>
            <a:cxnLst>
              <a:cxn ang="0">
                <a:pos x="11" y="184"/>
              </a:cxn>
              <a:cxn ang="0">
                <a:pos x="41" y="384"/>
              </a:cxn>
              <a:cxn ang="0">
                <a:pos x="80" y="522"/>
              </a:cxn>
              <a:cxn ang="0">
                <a:pos x="136" y="668"/>
              </a:cxn>
              <a:cxn ang="0">
                <a:pos x="206" y="800"/>
              </a:cxn>
              <a:cxn ang="0">
                <a:pos x="297" y="948"/>
              </a:cxn>
              <a:cxn ang="0">
                <a:pos x="421" y="1112"/>
              </a:cxn>
              <a:cxn ang="0">
                <a:pos x="549" y="1250"/>
              </a:cxn>
              <a:cxn ang="0">
                <a:pos x="698" y="1364"/>
              </a:cxn>
              <a:cxn ang="0">
                <a:pos x="848" y="1448"/>
              </a:cxn>
              <a:cxn ang="0">
                <a:pos x="971" y="1495"/>
              </a:cxn>
              <a:cxn ang="0">
                <a:pos x="1082" y="1524"/>
              </a:cxn>
              <a:cxn ang="0">
                <a:pos x="1180" y="1546"/>
              </a:cxn>
              <a:cxn ang="0">
                <a:pos x="1193" y="1668"/>
              </a:cxn>
              <a:cxn ang="0">
                <a:pos x="1349" y="1588"/>
              </a:cxn>
              <a:cxn ang="0">
                <a:pos x="1553" y="1540"/>
              </a:cxn>
              <a:cxn ang="0">
                <a:pos x="1471" y="1432"/>
              </a:cxn>
              <a:cxn ang="0">
                <a:pos x="1410" y="1302"/>
              </a:cxn>
              <a:cxn ang="0">
                <a:pos x="1364" y="1096"/>
              </a:cxn>
              <a:cxn ang="0">
                <a:pos x="1197" y="1294"/>
              </a:cxn>
              <a:cxn ang="0">
                <a:pos x="1037" y="1252"/>
              </a:cxn>
              <a:cxn ang="0">
                <a:pos x="874" y="1178"/>
              </a:cxn>
              <a:cxn ang="0">
                <a:pos x="709" y="1081"/>
              </a:cxn>
              <a:cxn ang="0">
                <a:pos x="521" y="932"/>
              </a:cxn>
              <a:cxn ang="0">
                <a:pos x="395" y="806"/>
              </a:cxn>
              <a:cxn ang="0">
                <a:pos x="310" y="703"/>
              </a:cxn>
              <a:cxn ang="0">
                <a:pos x="254" y="622"/>
              </a:cxn>
              <a:cxn ang="0">
                <a:pos x="185" y="524"/>
              </a:cxn>
              <a:cxn ang="0">
                <a:pos x="143" y="450"/>
              </a:cxn>
              <a:cxn ang="0">
                <a:pos x="108" y="374"/>
              </a:cxn>
              <a:cxn ang="0">
                <a:pos x="72" y="270"/>
              </a:cxn>
              <a:cxn ang="0">
                <a:pos x="0" y="0"/>
              </a:cxn>
            </a:cxnLst>
            <a:rect l="0" t="0" r="r" b="b"/>
            <a:pathLst>
              <a:path w="1554" h="1743">
                <a:moveTo>
                  <a:pt x="0" y="0"/>
                </a:moveTo>
                <a:lnTo>
                  <a:pt x="11" y="184"/>
                </a:lnTo>
                <a:lnTo>
                  <a:pt x="22" y="276"/>
                </a:lnTo>
                <a:lnTo>
                  <a:pt x="41" y="384"/>
                </a:lnTo>
                <a:lnTo>
                  <a:pt x="59" y="456"/>
                </a:lnTo>
                <a:lnTo>
                  <a:pt x="80" y="522"/>
                </a:lnTo>
                <a:lnTo>
                  <a:pt x="106" y="598"/>
                </a:lnTo>
                <a:lnTo>
                  <a:pt x="136" y="668"/>
                </a:lnTo>
                <a:lnTo>
                  <a:pt x="171" y="736"/>
                </a:lnTo>
                <a:lnTo>
                  <a:pt x="206" y="800"/>
                </a:lnTo>
                <a:lnTo>
                  <a:pt x="255" y="883"/>
                </a:lnTo>
                <a:lnTo>
                  <a:pt x="297" y="948"/>
                </a:lnTo>
                <a:lnTo>
                  <a:pt x="354" y="1023"/>
                </a:lnTo>
                <a:lnTo>
                  <a:pt x="421" y="1112"/>
                </a:lnTo>
                <a:lnTo>
                  <a:pt x="488" y="1186"/>
                </a:lnTo>
                <a:lnTo>
                  <a:pt x="549" y="1250"/>
                </a:lnTo>
                <a:lnTo>
                  <a:pt x="624" y="1311"/>
                </a:lnTo>
                <a:lnTo>
                  <a:pt x="698" y="1364"/>
                </a:lnTo>
                <a:lnTo>
                  <a:pt x="777" y="1412"/>
                </a:lnTo>
                <a:lnTo>
                  <a:pt x="848" y="1448"/>
                </a:lnTo>
                <a:lnTo>
                  <a:pt x="915" y="1476"/>
                </a:lnTo>
                <a:lnTo>
                  <a:pt x="971" y="1495"/>
                </a:lnTo>
                <a:lnTo>
                  <a:pt x="1028" y="1512"/>
                </a:lnTo>
                <a:lnTo>
                  <a:pt x="1082" y="1524"/>
                </a:lnTo>
                <a:lnTo>
                  <a:pt x="1130" y="1536"/>
                </a:lnTo>
                <a:lnTo>
                  <a:pt x="1180" y="1546"/>
                </a:lnTo>
                <a:lnTo>
                  <a:pt x="1095" y="1742"/>
                </a:lnTo>
                <a:lnTo>
                  <a:pt x="1193" y="1668"/>
                </a:lnTo>
                <a:lnTo>
                  <a:pt x="1271" y="1624"/>
                </a:lnTo>
                <a:lnTo>
                  <a:pt x="1349" y="1588"/>
                </a:lnTo>
                <a:lnTo>
                  <a:pt x="1451" y="1558"/>
                </a:lnTo>
                <a:lnTo>
                  <a:pt x="1553" y="1540"/>
                </a:lnTo>
                <a:lnTo>
                  <a:pt x="1520" y="1502"/>
                </a:lnTo>
                <a:lnTo>
                  <a:pt x="1471" y="1432"/>
                </a:lnTo>
                <a:lnTo>
                  <a:pt x="1438" y="1366"/>
                </a:lnTo>
                <a:lnTo>
                  <a:pt x="1410" y="1302"/>
                </a:lnTo>
                <a:lnTo>
                  <a:pt x="1390" y="1230"/>
                </a:lnTo>
                <a:lnTo>
                  <a:pt x="1364" y="1096"/>
                </a:lnTo>
                <a:lnTo>
                  <a:pt x="1278" y="1310"/>
                </a:lnTo>
                <a:lnTo>
                  <a:pt x="1197" y="1294"/>
                </a:lnTo>
                <a:lnTo>
                  <a:pt x="1114" y="1273"/>
                </a:lnTo>
                <a:lnTo>
                  <a:pt x="1037" y="1252"/>
                </a:lnTo>
                <a:lnTo>
                  <a:pt x="954" y="1220"/>
                </a:lnTo>
                <a:lnTo>
                  <a:pt x="874" y="1178"/>
                </a:lnTo>
                <a:lnTo>
                  <a:pt x="790" y="1134"/>
                </a:lnTo>
                <a:lnTo>
                  <a:pt x="709" y="1081"/>
                </a:lnTo>
                <a:lnTo>
                  <a:pt x="607" y="1004"/>
                </a:lnTo>
                <a:lnTo>
                  <a:pt x="521" y="932"/>
                </a:lnTo>
                <a:lnTo>
                  <a:pt x="458" y="872"/>
                </a:lnTo>
                <a:lnTo>
                  <a:pt x="395" y="806"/>
                </a:lnTo>
                <a:lnTo>
                  <a:pt x="351" y="758"/>
                </a:lnTo>
                <a:lnTo>
                  <a:pt x="310" y="703"/>
                </a:lnTo>
                <a:lnTo>
                  <a:pt x="284" y="666"/>
                </a:lnTo>
                <a:lnTo>
                  <a:pt x="254" y="622"/>
                </a:lnTo>
                <a:lnTo>
                  <a:pt x="215" y="564"/>
                </a:lnTo>
                <a:lnTo>
                  <a:pt x="185" y="524"/>
                </a:lnTo>
                <a:lnTo>
                  <a:pt x="165" y="487"/>
                </a:lnTo>
                <a:lnTo>
                  <a:pt x="143" y="450"/>
                </a:lnTo>
                <a:lnTo>
                  <a:pt x="126" y="413"/>
                </a:lnTo>
                <a:lnTo>
                  <a:pt x="108" y="374"/>
                </a:lnTo>
                <a:lnTo>
                  <a:pt x="90" y="330"/>
                </a:lnTo>
                <a:lnTo>
                  <a:pt x="72" y="270"/>
                </a:lnTo>
                <a:lnTo>
                  <a:pt x="41" y="16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DADADA"/>
              </a:gs>
              <a:gs pos="100000">
                <a:srgbClr val="DADADA">
                  <a:gamma/>
                  <a:shade val="29804"/>
                  <a:invGamma/>
                </a:srgbClr>
              </a:gs>
            </a:gsLst>
            <a:lin ang="2700000" scaled="1"/>
          </a:gradFill>
          <a:ln w="12700" cap="rnd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/>
          <a:lstStyle/>
          <a:p>
            <a:pPr defTabSz="95782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600" dirty="0">
              <a:latin typeface="+mn-lt"/>
              <a:ea typeface="맑은 고딕" pitchFamily="50" charset="-127"/>
            </a:endParaRPr>
          </a:p>
        </p:txBody>
      </p:sp>
      <p:sp>
        <p:nvSpPr>
          <p:cNvPr id="20" name="Freeform 31"/>
          <p:cNvSpPr>
            <a:spLocks/>
          </p:cNvSpPr>
          <p:nvPr/>
        </p:nvSpPr>
        <p:spPr bwMode="auto">
          <a:xfrm rot="5400000" flipH="1">
            <a:off x="5182117" y="4451228"/>
            <a:ext cx="856627" cy="1376723"/>
          </a:xfrm>
          <a:custGeom>
            <a:avLst/>
            <a:gdLst/>
            <a:ahLst/>
            <a:cxnLst>
              <a:cxn ang="0">
                <a:pos x="11" y="184"/>
              </a:cxn>
              <a:cxn ang="0">
                <a:pos x="41" y="384"/>
              </a:cxn>
              <a:cxn ang="0">
                <a:pos x="80" y="522"/>
              </a:cxn>
              <a:cxn ang="0">
                <a:pos x="136" y="668"/>
              </a:cxn>
              <a:cxn ang="0">
                <a:pos x="206" y="800"/>
              </a:cxn>
              <a:cxn ang="0">
                <a:pos x="297" y="948"/>
              </a:cxn>
              <a:cxn ang="0">
                <a:pos x="421" y="1112"/>
              </a:cxn>
              <a:cxn ang="0">
                <a:pos x="549" y="1250"/>
              </a:cxn>
              <a:cxn ang="0">
                <a:pos x="698" y="1364"/>
              </a:cxn>
              <a:cxn ang="0">
                <a:pos x="848" y="1448"/>
              </a:cxn>
              <a:cxn ang="0">
                <a:pos x="971" y="1495"/>
              </a:cxn>
              <a:cxn ang="0">
                <a:pos x="1082" y="1524"/>
              </a:cxn>
              <a:cxn ang="0">
                <a:pos x="1180" y="1546"/>
              </a:cxn>
              <a:cxn ang="0">
                <a:pos x="1193" y="1668"/>
              </a:cxn>
              <a:cxn ang="0">
                <a:pos x="1349" y="1588"/>
              </a:cxn>
              <a:cxn ang="0">
                <a:pos x="1553" y="1540"/>
              </a:cxn>
              <a:cxn ang="0">
                <a:pos x="1471" y="1432"/>
              </a:cxn>
              <a:cxn ang="0">
                <a:pos x="1410" y="1302"/>
              </a:cxn>
              <a:cxn ang="0">
                <a:pos x="1364" y="1096"/>
              </a:cxn>
              <a:cxn ang="0">
                <a:pos x="1197" y="1294"/>
              </a:cxn>
              <a:cxn ang="0">
                <a:pos x="1037" y="1252"/>
              </a:cxn>
              <a:cxn ang="0">
                <a:pos x="874" y="1178"/>
              </a:cxn>
              <a:cxn ang="0">
                <a:pos x="709" y="1081"/>
              </a:cxn>
              <a:cxn ang="0">
                <a:pos x="521" y="932"/>
              </a:cxn>
              <a:cxn ang="0">
                <a:pos x="395" y="806"/>
              </a:cxn>
              <a:cxn ang="0">
                <a:pos x="310" y="703"/>
              </a:cxn>
              <a:cxn ang="0">
                <a:pos x="254" y="622"/>
              </a:cxn>
              <a:cxn ang="0">
                <a:pos x="185" y="524"/>
              </a:cxn>
              <a:cxn ang="0">
                <a:pos x="143" y="450"/>
              </a:cxn>
              <a:cxn ang="0">
                <a:pos x="108" y="374"/>
              </a:cxn>
              <a:cxn ang="0">
                <a:pos x="72" y="270"/>
              </a:cxn>
              <a:cxn ang="0">
                <a:pos x="0" y="0"/>
              </a:cxn>
            </a:cxnLst>
            <a:rect l="0" t="0" r="r" b="b"/>
            <a:pathLst>
              <a:path w="1554" h="1743">
                <a:moveTo>
                  <a:pt x="0" y="0"/>
                </a:moveTo>
                <a:lnTo>
                  <a:pt x="11" y="184"/>
                </a:lnTo>
                <a:lnTo>
                  <a:pt x="22" y="276"/>
                </a:lnTo>
                <a:lnTo>
                  <a:pt x="41" y="384"/>
                </a:lnTo>
                <a:lnTo>
                  <a:pt x="59" y="456"/>
                </a:lnTo>
                <a:lnTo>
                  <a:pt x="80" y="522"/>
                </a:lnTo>
                <a:lnTo>
                  <a:pt x="106" y="598"/>
                </a:lnTo>
                <a:lnTo>
                  <a:pt x="136" y="668"/>
                </a:lnTo>
                <a:lnTo>
                  <a:pt x="171" y="736"/>
                </a:lnTo>
                <a:lnTo>
                  <a:pt x="206" y="800"/>
                </a:lnTo>
                <a:lnTo>
                  <a:pt x="255" y="883"/>
                </a:lnTo>
                <a:lnTo>
                  <a:pt x="297" y="948"/>
                </a:lnTo>
                <a:lnTo>
                  <a:pt x="354" y="1023"/>
                </a:lnTo>
                <a:lnTo>
                  <a:pt x="421" y="1112"/>
                </a:lnTo>
                <a:lnTo>
                  <a:pt x="488" y="1186"/>
                </a:lnTo>
                <a:lnTo>
                  <a:pt x="549" y="1250"/>
                </a:lnTo>
                <a:lnTo>
                  <a:pt x="624" y="1311"/>
                </a:lnTo>
                <a:lnTo>
                  <a:pt x="698" y="1364"/>
                </a:lnTo>
                <a:lnTo>
                  <a:pt x="777" y="1412"/>
                </a:lnTo>
                <a:lnTo>
                  <a:pt x="848" y="1448"/>
                </a:lnTo>
                <a:lnTo>
                  <a:pt x="915" y="1476"/>
                </a:lnTo>
                <a:lnTo>
                  <a:pt x="971" y="1495"/>
                </a:lnTo>
                <a:lnTo>
                  <a:pt x="1028" y="1512"/>
                </a:lnTo>
                <a:lnTo>
                  <a:pt x="1082" y="1524"/>
                </a:lnTo>
                <a:lnTo>
                  <a:pt x="1130" y="1536"/>
                </a:lnTo>
                <a:lnTo>
                  <a:pt x="1180" y="1546"/>
                </a:lnTo>
                <a:lnTo>
                  <a:pt x="1095" y="1742"/>
                </a:lnTo>
                <a:lnTo>
                  <a:pt x="1193" y="1668"/>
                </a:lnTo>
                <a:lnTo>
                  <a:pt x="1271" y="1624"/>
                </a:lnTo>
                <a:lnTo>
                  <a:pt x="1349" y="1588"/>
                </a:lnTo>
                <a:lnTo>
                  <a:pt x="1451" y="1558"/>
                </a:lnTo>
                <a:lnTo>
                  <a:pt x="1553" y="1540"/>
                </a:lnTo>
                <a:lnTo>
                  <a:pt x="1520" y="1502"/>
                </a:lnTo>
                <a:lnTo>
                  <a:pt x="1471" y="1432"/>
                </a:lnTo>
                <a:lnTo>
                  <a:pt x="1438" y="1366"/>
                </a:lnTo>
                <a:lnTo>
                  <a:pt x="1410" y="1302"/>
                </a:lnTo>
                <a:lnTo>
                  <a:pt x="1390" y="1230"/>
                </a:lnTo>
                <a:lnTo>
                  <a:pt x="1364" y="1096"/>
                </a:lnTo>
                <a:lnTo>
                  <a:pt x="1278" y="1310"/>
                </a:lnTo>
                <a:lnTo>
                  <a:pt x="1197" y="1294"/>
                </a:lnTo>
                <a:lnTo>
                  <a:pt x="1114" y="1273"/>
                </a:lnTo>
                <a:lnTo>
                  <a:pt x="1037" y="1252"/>
                </a:lnTo>
                <a:lnTo>
                  <a:pt x="954" y="1220"/>
                </a:lnTo>
                <a:lnTo>
                  <a:pt x="874" y="1178"/>
                </a:lnTo>
                <a:lnTo>
                  <a:pt x="790" y="1134"/>
                </a:lnTo>
                <a:lnTo>
                  <a:pt x="709" y="1081"/>
                </a:lnTo>
                <a:lnTo>
                  <a:pt x="607" y="1004"/>
                </a:lnTo>
                <a:lnTo>
                  <a:pt x="521" y="932"/>
                </a:lnTo>
                <a:lnTo>
                  <a:pt x="458" y="872"/>
                </a:lnTo>
                <a:lnTo>
                  <a:pt x="395" y="806"/>
                </a:lnTo>
                <a:lnTo>
                  <a:pt x="351" y="758"/>
                </a:lnTo>
                <a:lnTo>
                  <a:pt x="310" y="703"/>
                </a:lnTo>
                <a:lnTo>
                  <a:pt x="284" y="666"/>
                </a:lnTo>
                <a:lnTo>
                  <a:pt x="254" y="622"/>
                </a:lnTo>
                <a:lnTo>
                  <a:pt x="215" y="564"/>
                </a:lnTo>
                <a:lnTo>
                  <a:pt x="185" y="524"/>
                </a:lnTo>
                <a:lnTo>
                  <a:pt x="165" y="487"/>
                </a:lnTo>
                <a:lnTo>
                  <a:pt x="143" y="450"/>
                </a:lnTo>
                <a:lnTo>
                  <a:pt x="126" y="413"/>
                </a:lnTo>
                <a:lnTo>
                  <a:pt x="108" y="374"/>
                </a:lnTo>
                <a:lnTo>
                  <a:pt x="90" y="330"/>
                </a:lnTo>
                <a:lnTo>
                  <a:pt x="72" y="270"/>
                </a:lnTo>
                <a:lnTo>
                  <a:pt x="41" y="16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DADADA"/>
              </a:gs>
              <a:gs pos="100000">
                <a:srgbClr val="DADADA">
                  <a:gamma/>
                  <a:shade val="29804"/>
                  <a:invGamma/>
                </a:srgbClr>
              </a:gs>
            </a:gsLst>
            <a:lin ang="2700000" scaled="1"/>
          </a:gradFill>
          <a:ln w="12700" cap="rnd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/>
          <a:lstStyle/>
          <a:p>
            <a:pPr defTabSz="95782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600" dirty="0">
              <a:latin typeface="+mn-lt"/>
              <a:ea typeface="맑은 고딕" pitchFamily="50" charset="-127"/>
            </a:endParaRPr>
          </a:p>
        </p:txBody>
      </p:sp>
      <p:sp>
        <p:nvSpPr>
          <p:cNvPr id="21" name="Freeform 31"/>
          <p:cNvSpPr>
            <a:spLocks/>
          </p:cNvSpPr>
          <p:nvPr/>
        </p:nvSpPr>
        <p:spPr bwMode="auto">
          <a:xfrm rot="5400000" flipV="1">
            <a:off x="3221926" y="1684671"/>
            <a:ext cx="856627" cy="1376723"/>
          </a:xfrm>
          <a:custGeom>
            <a:avLst/>
            <a:gdLst/>
            <a:ahLst/>
            <a:cxnLst>
              <a:cxn ang="0">
                <a:pos x="11" y="184"/>
              </a:cxn>
              <a:cxn ang="0">
                <a:pos x="41" y="384"/>
              </a:cxn>
              <a:cxn ang="0">
                <a:pos x="80" y="522"/>
              </a:cxn>
              <a:cxn ang="0">
                <a:pos x="136" y="668"/>
              </a:cxn>
              <a:cxn ang="0">
                <a:pos x="206" y="800"/>
              </a:cxn>
              <a:cxn ang="0">
                <a:pos x="297" y="948"/>
              </a:cxn>
              <a:cxn ang="0">
                <a:pos x="421" y="1112"/>
              </a:cxn>
              <a:cxn ang="0">
                <a:pos x="549" y="1250"/>
              </a:cxn>
              <a:cxn ang="0">
                <a:pos x="698" y="1364"/>
              </a:cxn>
              <a:cxn ang="0">
                <a:pos x="848" y="1448"/>
              </a:cxn>
              <a:cxn ang="0">
                <a:pos x="971" y="1495"/>
              </a:cxn>
              <a:cxn ang="0">
                <a:pos x="1082" y="1524"/>
              </a:cxn>
              <a:cxn ang="0">
                <a:pos x="1180" y="1546"/>
              </a:cxn>
              <a:cxn ang="0">
                <a:pos x="1193" y="1668"/>
              </a:cxn>
              <a:cxn ang="0">
                <a:pos x="1349" y="1588"/>
              </a:cxn>
              <a:cxn ang="0">
                <a:pos x="1553" y="1540"/>
              </a:cxn>
              <a:cxn ang="0">
                <a:pos x="1471" y="1432"/>
              </a:cxn>
              <a:cxn ang="0">
                <a:pos x="1410" y="1302"/>
              </a:cxn>
              <a:cxn ang="0">
                <a:pos x="1364" y="1096"/>
              </a:cxn>
              <a:cxn ang="0">
                <a:pos x="1197" y="1294"/>
              </a:cxn>
              <a:cxn ang="0">
                <a:pos x="1037" y="1252"/>
              </a:cxn>
              <a:cxn ang="0">
                <a:pos x="874" y="1178"/>
              </a:cxn>
              <a:cxn ang="0">
                <a:pos x="709" y="1081"/>
              </a:cxn>
              <a:cxn ang="0">
                <a:pos x="521" y="932"/>
              </a:cxn>
              <a:cxn ang="0">
                <a:pos x="395" y="806"/>
              </a:cxn>
              <a:cxn ang="0">
                <a:pos x="310" y="703"/>
              </a:cxn>
              <a:cxn ang="0">
                <a:pos x="254" y="622"/>
              </a:cxn>
              <a:cxn ang="0">
                <a:pos x="185" y="524"/>
              </a:cxn>
              <a:cxn ang="0">
                <a:pos x="143" y="450"/>
              </a:cxn>
              <a:cxn ang="0">
                <a:pos x="108" y="374"/>
              </a:cxn>
              <a:cxn ang="0">
                <a:pos x="72" y="270"/>
              </a:cxn>
              <a:cxn ang="0">
                <a:pos x="0" y="0"/>
              </a:cxn>
            </a:cxnLst>
            <a:rect l="0" t="0" r="r" b="b"/>
            <a:pathLst>
              <a:path w="1554" h="1743">
                <a:moveTo>
                  <a:pt x="0" y="0"/>
                </a:moveTo>
                <a:lnTo>
                  <a:pt x="11" y="184"/>
                </a:lnTo>
                <a:lnTo>
                  <a:pt x="22" y="276"/>
                </a:lnTo>
                <a:lnTo>
                  <a:pt x="41" y="384"/>
                </a:lnTo>
                <a:lnTo>
                  <a:pt x="59" y="456"/>
                </a:lnTo>
                <a:lnTo>
                  <a:pt x="80" y="522"/>
                </a:lnTo>
                <a:lnTo>
                  <a:pt x="106" y="598"/>
                </a:lnTo>
                <a:lnTo>
                  <a:pt x="136" y="668"/>
                </a:lnTo>
                <a:lnTo>
                  <a:pt x="171" y="736"/>
                </a:lnTo>
                <a:lnTo>
                  <a:pt x="206" y="800"/>
                </a:lnTo>
                <a:lnTo>
                  <a:pt x="255" y="883"/>
                </a:lnTo>
                <a:lnTo>
                  <a:pt x="297" y="948"/>
                </a:lnTo>
                <a:lnTo>
                  <a:pt x="354" y="1023"/>
                </a:lnTo>
                <a:lnTo>
                  <a:pt x="421" y="1112"/>
                </a:lnTo>
                <a:lnTo>
                  <a:pt x="488" y="1186"/>
                </a:lnTo>
                <a:lnTo>
                  <a:pt x="549" y="1250"/>
                </a:lnTo>
                <a:lnTo>
                  <a:pt x="624" y="1311"/>
                </a:lnTo>
                <a:lnTo>
                  <a:pt x="698" y="1364"/>
                </a:lnTo>
                <a:lnTo>
                  <a:pt x="777" y="1412"/>
                </a:lnTo>
                <a:lnTo>
                  <a:pt x="848" y="1448"/>
                </a:lnTo>
                <a:lnTo>
                  <a:pt x="915" y="1476"/>
                </a:lnTo>
                <a:lnTo>
                  <a:pt x="971" y="1495"/>
                </a:lnTo>
                <a:lnTo>
                  <a:pt x="1028" y="1512"/>
                </a:lnTo>
                <a:lnTo>
                  <a:pt x="1082" y="1524"/>
                </a:lnTo>
                <a:lnTo>
                  <a:pt x="1130" y="1536"/>
                </a:lnTo>
                <a:lnTo>
                  <a:pt x="1180" y="1546"/>
                </a:lnTo>
                <a:lnTo>
                  <a:pt x="1095" y="1742"/>
                </a:lnTo>
                <a:lnTo>
                  <a:pt x="1193" y="1668"/>
                </a:lnTo>
                <a:lnTo>
                  <a:pt x="1271" y="1624"/>
                </a:lnTo>
                <a:lnTo>
                  <a:pt x="1349" y="1588"/>
                </a:lnTo>
                <a:lnTo>
                  <a:pt x="1451" y="1558"/>
                </a:lnTo>
                <a:lnTo>
                  <a:pt x="1553" y="1540"/>
                </a:lnTo>
                <a:lnTo>
                  <a:pt x="1520" y="1502"/>
                </a:lnTo>
                <a:lnTo>
                  <a:pt x="1471" y="1432"/>
                </a:lnTo>
                <a:lnTo>
                  <a:pt x="1438" y="1366"/>
                </a:lnTo>
                <a:lnTo>
                  <a:pt x="1410" y="1302"/>
                </a:lnTo>
                <a:lnTo>
                  <a:pt x="1390" y="1230"/>
                </a:lnTo>
                <a:lnTo>
                  <a:pt x="1364" y="1096"/>
                </a:lnTo>
                <a:lnTo>
                  <a:pt x="1278" y="1310"/>
                </a:lnTo>
                <a:lnTo>
                  <a:pt x="1197" y="1294"/>
                </a:lnTo>
                <a:lnTo>
                  <a:pt x="1114" y="1273"/>
                </a:lnTo>
                <a:lnTo>
                  <a:pt x="1037" y="1252"/>
                </a:lnTo>
                <a:lnTo>
                  <a:pt x="954" y="1220"/>
                </a:lnTo>
                <a:lnTo>
                  <a:pt x="874" y="1178"/>
                </a:lnTo>
                <a:lnTo>
                  <a:pt x="790" y="1134"/>
                </a:lnTo>
                <a:lnTo>
                  <a:pt x="709" y="1081"/>
                </a:lnTo>
                <a:lnTo>
                  <a:pt x="607" y="1004"/>
                </a:lnTo>
                <a:lnTo>
                  <a:pt x="521" y="932"/>
                </a:lnTo>
                <a:lnTo>
                  <a:pt x="458" y="872"/>
                </a:lnTo>
                <a:lnTo>
                  <a:pt x="395" y="806"/>
                </a:lnTo>
                <a:lnTo>
                  <a:pt x="351" y="758"/>
                </a:lnTo>
                <a:lnTo>
                  <a:pt x="310" y="703"/>
                </a:lnTo>
                <a:lnTo>
                  <a:pt x="284" y="666"/>
                </a:lnTo>
                <a:lnTo>
                  <a:pt x="254" y="622"/>
                </a:lnTo>
                <a:lnTo>
                  <a:pt x="215" y="564"/>
                </a:lnTo>
                <a:lnTo>
                  <a:pt x="185" y="524"/>
                </a:lnTo>
                <a:lnTo>
                  <a:pt x="165" y="487"/>
                </a:lnTo>
                <a:lnTo>
                  <a:pt x="143" y="450"/>
                </a:lnTo>
                <a:lnTo>
                  <a:pt x="126" y="413"/>
                </a:lnTo>
                <a:lnTo>
                  <a:pt x="108" y="374"/>
                </a:lnTo>
                <a:lnTo>
                  <a:pt x="90" y="330"/>
                </a:lnTo>
                <a:lnTo>
                  <a:pt x="72" y="270"/>
                </a:lnTo>
                <a:lnTo>
                  <a:pt x="41" y="16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DADADA"/>
              </a:gs>
              <a:gs pos="100000">
                <a:srgbClr val="DADADA">
                  <a:gamma/>
                  <a:shade val="29804"/>
                  <a:invGamma/>
                </a:srgbClr>
              </a:gs>
            </a:gsLst>
            <a:lin ang="2700000" scaled="1"/>
          </a:gradFill>
          <a:ln w="12700" cap="rnd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/>
          <a:lstStyle/>
          <a:p>
            <a:pPr defTabSz="95782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600" dirty="0">
              <a:latin typeface="+mn-lt"/>
              <a:ea typeface="맑은 고딕" pitchFamily="50" charset="-127"/>
            </a:endParaRPr>
          </a:p>
        </p:txBody>
      </p:sp>
      <p:sp>
        <p:nvSpPr>
          <p:cNvPr id="22" name="Freeform 31"/>
          <p:cNvSpPr>
            <a:spLocks/>
          </p:cNvSpPr>
          <p:nvPr/>
        </p:nvSpPr>
        <p:spPr bwMode="auto">
          <a:xfrm rot="16200000" flipH="1" flipV="1">
            <a:off x="5183209" y="1683579"/>
            <a:ext cx="856627" cy="1378907"/>
          </a:xfrm>
          <a:custGeom>
            <a:avLst/>
            <a:gdLst/>
            <a:ahLst/>
            <a:cxnLst>
              <a:cxn ang="0">
                <a:pos x="11" y="184"/>
              </a:cxn>
              <a:cxn ang="0">
                <a:pos x="41" y="384"/>
              </a:cxn>
              <a:cxn ang="0">
                <a:pos x="80" y="522"/>
              </a:cxn>
              <a:cxn ang="0">
                <a:pos x="136" y="668"/>
              </a:cxn>
              <a:cxn ang="0">
                <a:pos x="206" y="800"/>
              </a:cxn>
              <a:cxn ang="0">
                <a:pos x="297" y="948"/>
              </a:cxn>
              <a:cxn ang="0">
                <a:pos x="421" y="1112"/>
              </a:cxn>
              <a:cxn ang="0">
                <a:pos x="549" y="1250"/>
              </a:cxn>
              <a:cxn ang="0">
                <a:pos x="698" y="1364"/>
              </a:cxn>
              <a:cxn ang="0">
                <a:pos x="848" y="1448"/>
              </a:cxn>
              <a:cxn ang="0">
                <a:pos x="971" y="1495"/>
              </a:cxn>
              <a:cxn ang="0">
                <a:pos x="1082" y="1524"/>
              </a:cxn>
              <a:cxn ang="0">
                <a:pos x="1180" y="1546"/>
              </a:cxn>
              <a:cxn ang="0">
                <a:pos x="1193" y="1668"/>
              </a:cxn>
              <a:cxn ang="0">
                <a:pos x="1349" y="1588"/>
              </a:cxn>
              <a:cxn ang="0">
                <a:pos x="1553" y="1540"/>
              </a:cxn>
              <a:cxn ang="0">
                <a:pos x="1471" y="1432"/>
              </a:cxn>
              <a:cxn ang="0">
                <a:pos x="1410" y="1302"/>
              </a:cxn>
              <a:cxn ang="0">
                <a:pos x="1364" y="1096"/>
              </a:cxn>
              <a:cxn ang="0">
                <a:pos x="1197" y="1294"/>
              </a:cxn>
              <a:cxn ang="0">
                <a:pos x="1037" y="1252"/>
              </a:cxn>
              <a:cxn ang="0">
                <a:pos x="874" y="1178"/>
              </a:cxn>
              <a:cxn ang="0">
                <a:pos x="709" y="1081"/>
              </a:cxn>
              <a:cxn ang="0">
                <a:pos x="521" y="932"/>
              </a:cxn>
              <a:cxn ang="0">
                <a:pos x="395" y="806"/>
              </a:cxn>
              <a:cxn ang="0">
                <a:pos x="310" y="703"/>
              </a:cxn>
              <a:cxn ang="0">
                <a:pos x="254" y="622"/>
              </a:cxn>
              <a:cxn ang="0">
                <a:pos x="185" y="524"/>
              </a:cxn>
              <a:cxn ang="0">
                <a:pos x="143" y="450"/>
              </a:cxn>
              <a:cxn ang="0">
                <a:pos x="108" y="374"/>
              </a:cxn>
              <a:cxn ang="0">
                <a:pos x="72" y="270"/>
              </a:cxn>
              <a:cxn ang="0">
                <a:pos x="0" y="0"/>
              </a:cxn>
            </a:cxnLst>
            <a:rect l="0" t="0" r="r" b="b"/>
            <a:pathLst>
              <a:path w="1554" h="1743">
                <a:moveTo>
                  <a:pt x="0" y="0"/>
                </a:moveTo>
                <a:lnTo>
                  <a:pt x="11" y="184"/>
                </a:lnTo>
                <a:lnTo>
                  <a:pt x="22" y="276"/>
                </a:lnTo>
                <a:lnTo>
                  <a:pt x="41" y="384"/>
                </a:lnTo>
                <a:lnTo>
                  <a:pt x="59" y="456"/>
                </a:lnTo>
                <a:lnTo>
                  <a:pt x="80" y="522"/>
                </a:lnTo>
                <a:lnTo>
                  <a:pt x="106" y="598"/>
                </a:lnTo>
                <a:lnTo>
                  <a:pt x="136" y="668"/>
                </a:lnTo>
                <a:lnTo>
                  <a:pt x="171" y="736"/>
                </a:lnTo>
                <a:lnTo>
                  <a:pt x="206" y="800"/>
                </a:lnTo>
                <a:lnTo>
                  <a:pt x="255" y="883"/>
                </a:lnTo>
                <a:lnTo>
                  <a:pt x="297" y="948"/>
                </a:lnTo>
                <a:lnTo>
                  <a:pt x="354" y="1023"/>
                </a:lnTo>
                <a:lnTo>
                  <a:pt x="421" y="1112"/>
                </a:lnTo>
                <a:lnTo>
                  <a:pt x="488" y="1186"/>
                </a:lnTo>
                <a:lnTo>
                  <a:pt x="549" y="1250"/>
                </a:lnTo>
                <a:lnTo>
                  <a:pt x="624" y="1311"/>
                </a:lnTo>
                <a:lnTo>
                  <a:pt x="698" y="1364"/>
                </a:lnTo>
                <a:lnTo>
                  <a:pt x="777" y="1412"/>
                </a:lnTo>
                <a:lnTo>
                  <a:pt x="848" y="1448"/>
                </a:lnTo>
                <a:lnTo>
                  <a:pt x="915" y="1476"/>
                </a:lnTo>
                <a:lnTo>
                  <a:pt x="971" y="1495"/>
                </a:lnTo>
                <a:lnTo>
                  <a:pt x="1028" y="1512"/>
                </a:lnTo>
                <a:lnTo>
                  <a:pt x="1082" y="1524"/>
                </a:lnTo>
                <a:lnTo>
                  <a:pt x="1130" y="1536"/>
                </a:lnTo>
                <a:lnTo>
                  <a:pt x="1180" y="1546"/>
                </a:lnTo>
                <a:lnTo>
                  <a:pt x="1095" y="1742"/>
                </a:lnTo>
                <a:lnTo>
                  <a:pt x="1193" y="1668"/>
                </a:lnTo>
                <a:lnTo>
                  <a:pt x="1271" y="1624"/>
                </a:lnTo>
                <a:lnTo>
                  <a:pt x="1349" y="1588"/>
                </a:lnTo>
                <a:lnTo>
                  <a:pt x="1451" y="1558"/>
                </a:lnTo>
                <a:lnTo>
                  <a:pt x="1553" y="1540"/>
                </a:lnTo>
                <a:lnTo>
                  <a:pt x="1520" y="1502"/>
                </a:lnTo>
                <a:lnTo>
                  <a:pt x="1471" y="1432"/>
                </a:lnTo>
                <a:lnTo>
                  <a:pt x="1438" y="1366"/>
                </a:lnTo>
                <a:lnTo>
                  <a:pt x="1410" y="1302"/>
                </a:lnTo>
                <a:lnTo>
                  <a:pt x="1390" y="1230"/>
                </a:lnTo>
                <a:lnTo>
                  <a:pt x="1364" y="1096"/>
                </a:lnTo>
                <a:lnTo>
                  <a:pt x="1278" y="1310"/>
                </a:lnTo>
                <a:lnTo>
                  <a:pt x="1197" y="1294"/>
                </a:lnTo>
                <a:lnTo>
                  <a:pt x="1114" y="1273"/>
                </a:lnTo>
                <a:lnTo>
                  <a:pt x="1037" y="1252"/>
                </a:lnTo>
                <a:lnTo>
                  <a:pt x="954" y="1220"/>
                </a:lnTo>
                <a:lnTo>
                  <a:pt x="874" y="1178"/>
                </a:lnTo>
                <a:lnTo>
                  <a:pt x="790" y="1134"/>
                </a:lnTo>
                <a:lnTo>
                  <a:pt x="709" y="1081"/>
                </a:lnTo>
                <a:lnTo>
                  <a:pt x="607" y="1004"/>
                </a:lnTo>
                <a:lnTo>
                  <a:pt x="521" y="932"/>
                </a:lnTo>
                <a:lnTo>
                  <a:pt x="458" y="872"/>
                </a:lnTo>
                <a:lnTo>
                  <a:pt x="395" y="806"/>
                </a:lnTo>
                <a:lnTo>
                  <a:pt x="351" y="758"/>
                </a:lnTo>
                <a:lnTo>
                  <a:pt x="310" y="703"/>
                </a:lnTo>
                <a:lnTo>
                  <a:pt x="284" y="666"/>
                </a:lnTo>
                <a:lnTo>
                  <a:pt x="254" y="622"/>
                </a:lnTo>
                <a:lnTo>
                  <a:pt x="215" y="564"/>
                </a:lnTo>
                <a:lnTo>
                  <a:pt x="185" y="524"/>
                </a:lnTo>
                <a:lnTo>
                  <a:pt x="165" y="487"/>
                </a:lnTo>
                <a:lnTo>
                  <a:pt x="143" y="450"/>
                </a:lnTo>
                <a:lnTo>
                  <a:pt x="126" y="413"/>
                </a:lnTo>
                <a:lnTo>
                  <a:pt x="108" y="374"/>
                </a:lnTo>
                <a:lnTo>
                  <a:pt x="90" y="330"/>
                </a:lnTo>
                <a:lnTo>
                  <a:pt x="72" y="270"/>
                </a:lnTo>
                <a:lnTo>
                  <a:pt x="41" y="16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DADADA"/>
              </a:gs>
              <a:gs pos="100000">
                <a:srgbClr val="DADADA">
                  <a:gamma/>
                  <a:shade val="29804"/>
                  <a:invGamma/>
                </a:srgbClr>
              </a:gs>
            </a:gsLst>
            <a:lin ang="2700000" scaled="1"/>
          </a:gradFill>
          <a:ln w="12700" cap="rnd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/>
          <a:lstStyle/>
          <a:p>
            <a:pPr defTabSz="957820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600" dirty="0">
              <a:latin typeface="+mn-lt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83191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4" name="AutoShape 380"/>
          <p:cNvSpPr>
            <a:spLocks noChangeArrowheads="1"/>
          </p:cNvSpPr>
          <p:nvPr/>
        </p:nvSpPr>
        <p:spPr bwMode="gray">
          <a:xfrm>
            <a:off x="539552" y="1411288"/>
            <a:ext cx="8136904" cy="2233736"/>
          </a:xfrm>
          <a:prstGeom prst="roundRect">
            <a:avLst>
              <a:gd name="adj" fmla="val 11921"/>
            </a:avLst>
          </a:prstGeom>
          <a:solidFill>
            <a:srgbClr val="4D798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atinLnBrk="0"/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5" name="Freeform 381"/>
          <p:cNvSpPr>
            <a:spLocks/>
          </p:cNvSpPr>
          <p:nvPr/>
        </p:nvSpPr>
        <p:spPr bwMode="gray">
          <a:xfrm>
            <a:off x="627265" y="1505934"/>
            <a:ext cx="992128" cy="904646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54510"/>
                  <a:invGamma/>
                </a:schemeClr>
              </a:gs>
              <a:gs pos="50000">
                <a:schemeClr val="accent1">
                  <a:alpha val="0"/>
                </a:schemeClr>
              </a:gs>
              <a:gs pos="100000">
                <a:schemeClr val="accent1">
                  <a:gamma/>
                  <a:tint val="54510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1628800"/>
            <a:ext cx="784887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/>
            <a:r>
              <a:rPr lang="en-US" altLang="ko-KR" sz="2800" dirty="0" smtClean="0">
                <a:solidFill>
                  <a:prstClr val="white"/>
                </a:solidFill>
                <a:latin typeface="+mn-ea"/>
              </a:rPr>
              <a:t>Strategy is </a:t>
            </a:r>
            <a:r>
              <a:rPr lang="en-US" altLang="ko-KR" sz="2800" b="1" u="sng" dirty="0" smtClean="0">
                <a:solidFill>
                  <a:prstClr val="white"/>
                </a:solidFill>
                <a:latin typeface="+mn-ea"/>
              </a:rPr>
              <a:t>an integrated plan of action</a:t>
            </a:r>
            <a:r>
              <a:rPr lang="en-US" altLang="ko-KR" sz="2800" dirty="0" smtClean="0">
                <a:solidFill>
                  <a:prstClr val="white"/>
                </a:solidFill>
                <a:latin typeface="+mn-ea"/>
              </a:rPr>
              <a:t> for achieving the basic objectives of the enterprise(</a:t>
            </a:r>
            <a:r>
              <a:rPr lang="en-US" altLang="ko-KR" sz="2800" dirty="0" err="1" smtClean="0">
                <a:solidFill>
                  <a:prstClr val="white"/>
                </a:solidFill>
                <a:latin typeface="+mn-ea"/>
              </a:rPr>
              <a:t>Glueck</a:t>
            </a:r>
            <a:r>
              <a:rPr lang="en-US" altLang="ko-KR" sz="2800" dirty="0" smtClean="0">
                <a:solidFill>
                  <a:prstClr val="white"/>
                </a:solidFill>
                <a:latin typeface="+mn-ea"/>
              </a:rPr>
              <a:t>, 1980)</a:t>
            </a:r>
          </a:p>
          <a:p>
            <a:pPr algn="ctr" latinLnBrk="0"/>
            <a:r>
              <a:rPr lang="en-US" altLang="ko-KR" sz="2000" dirty="0" smtClean="0">
                <a:solidFill>
                  <a:prstClr val="white"/>
                </a:solidFill>
                <a:latin typeface="+mn-ea"/>
              </a:rPr>
              <a:t>(</a:t>
            </a:r>
            <a:r>
              <a:rPr lang="ko-KR" altLang="en-US" sz="2000" dirty="0" smtClean="0">
                <a:solidFill>
                  <a:prstClr val="white"/>
                </a:solidFill>
                <a:latin typeface="+mn-ea"/>
              </a:rPr>
              <a:t>경영전략은 기업의 기본적인 목적 달성을 위한 </a:t>
            </a:r>
            <a:r>
              <a:rPr lang="ko-KR" altLang="en-US" sz="2000" b="1" dirty="0" smtClean="0">
                <a:solidFill>
                  <a:prstClr val="white"/>
                </a:solidFill>
                <a:latin typeface="+mn-ea"/>
              </a:rPr>
              <a:t>경영활동의 통합 계획</a:t>
            </a:r>
            <a:r>
              <a:rPr lang="en-US" altLang="ko-KR" sz="2000" dirty="0" smtClean="0">
                <a:solidFill>
                  <a:prstClr val="white"/>
                </a:solidFill>
                <a:latin typeface="+mn-ea"/>
              </a:rPr>
              <a:t>).</a:t>
            </a:r>
          </a:p>
        </p:txBody>
      </p:sp>
      <p:sp>
        <p:nvSpPr>
          <p:cNvPr id="14" name="AutoShape 388"/>
          <p:cNvSpPr>
            <a:spLocks noChangeArrowheads="1"/>
          </p:cNvSpPr>
          <p:nvPr/>
        </p:nvSpPr>
        <p:spPr bwMode="gray">
          <a:xfrm>
            <a:off x="539552" y="3789041"/>
            <a:ext cx="8136904" cy="2160240"/>
          </a:xfrm>
          <a:prstGeom prst="roundRect">
            <a:avLst>
              <a:gd name="adj" fmla="val 11921"/>
            </a:avLst>
          </a:prstGeom>
          <a:solidFill>
            <a:srgbClr val="4D798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atinLnBrk="0"/>
            <a:endParaRPr lang="ko-KR" altLang="ko-KR">
              <a:solidFill>
                <a:prstClr val="black"/>
              </a:solidFill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3968477"/>
            <a:ext cx="784887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/>
            <a:r>
              <a:rPr lang="en-US" altLang="ko-KR" sz="2800" dirty="0" smtClean="0">
                <a:solidFill>
                  <a:prstClr val="white"/>
                </a:solidFill>
                <a:latin typeface="+mn-ea"/>
              </a:rPr>
              <a:t>Strategy is </a:t>
            </a:r>
            <a:r>
              <a:rPr lang="en-US" altLang="ko-KR" sz="2800" b="1" u="sng" dirty="0" smtClean="0">
                <a:solidFill>
                  <a:prstClr val="white"/>
                </a:solidFill>
                <a:latin typeface="+mn-ea"/>
              </a:rPr>
              <a:t>the creation of a unique and valuable position</a:t>
            </a:r>
            <a:r>
              <a:rPr lang="en-US" altLang="ko-KR" sz="2800" dirty="0" smtClean="0">
                <a:solidFill>
                  <a:prstClr val="white"/>
                </a:solidFill>
                <a:latin typeface="+mn-ea"/>
              </a:rPr>
              <a:t> and making trade-off in competing(Porter, 1996)</a:t>
            </a:r>
          </a:p>
          <a:p>
            <a:pPr algn="ctr" latinLnBrk="0"/>
            <a:r>
              <a:rPr lang="en-US" altLang="ko-KR" sz="2000" dirty="0" smtClean="0">
                <a:solidFill>
                  <a:prstClr val="white"/>
                </a:solidFill>
                <a:latin typeface="+mn-ea"/>
              </a:rPr>
              <a:t>(</a:t>
            </a:r>
            <a:r>
              <a:rPr lang="ko-KR" altLang="en-US" sz="2000" dirty="0" smtClean="0">
                <a:solidFill>
                  <a:prstClr val="white"/>
                </a:solidFill>
                <a:latin typeface="+mn-ea"/>
              </a:rPr>
              <a:t>전략은 </a:t>
            </a:r>
            <a:r>
              <a:rPr lang="ko-KR" altLang="en-US" sz="2000" b="1" dirty="0" smtClean="0">
                <a:solidFill>
                  <a:prstClr val="white"/>
                </a:solidFill>
                <a:latin typeface="+mn-ea"/>
              </a:rPr>
              <a:t>고유하고 가치 있는 포지션을 창출</a:t>
            </a:r>
            <a:r>
              <a:rPr lang="ko-KR" altLang="en-US" sz="2000" dirty="0" smtClean="0">
                <a:solidFill>
                  <a:prstClr val="white"/>
                </a:solidFill>
                <a:latin typeface="+mn-ea"/>
              </a:rPr>
              <a:t>하고</a:t>
            </a:r>
            <a:r>
              <a:rPr lang="en-US" altLang="ko-KR" sz="2000" dirty="0" smtClean="0">
                <a:solidFill>
                  <a:prstClr val="white"/>
                </a:solidFill>
                <a:latin typeface="+mn-ea"/>
              </a:rPr>
              <a:t>, </a:t>
            </a:r>
            <a:r>
              <a:rPr lang="ko-KR" altLang="en-US" sz="2000" dirty="0" smtClean="0">
                <a:solidFill>
                  <a:prstClr val="white"/>
                </a:solidFill>
                <a:latin typeface="+mn-ea"/>
              </a:rPr>
              <a:t>경쟁우위를 달성하는 것</a:t>
            </a:r>
            <a:r>
              <a:rPr lang="en-US" altLang="ko-KR" sz="2000" dirty="0" smtClean="0">
                <a:solidFill>
                  <a:prstClr val="white"/>
                </a:solidFill>
                <a:latin typeface="+mn-ea"/>
              </a:rPr>
              <a:t>).</a:t>
            </a:r>
          </a:p>
        </p:txBody>
      </p:sp>
      <p:sp>
        <p:nvSpPr>
          <p:cNvPr id="22" name="Freeform 389"/>
          <p:cNvSpPr>
            <a:spLocks/>
          </p:cNvSpPr>
          <p:nvPr/>
        </p:nvSpPr>
        <p:spPr bwMode="gray">
          <a:xfrm>
            <a:off x="616680" y="3890076"/>
            <a:ext cx="679450" cy="907349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54510"/>
                  <a:invGamma/>
                </a:schemeClr>
              </a:gs>
              <a:gs pos="50000">
                <a:schemeClr val="accent1">
                  <a:alpha val="0"/>
                </a:schemeClr>
              </a:gs>
              <a:gs pos="100000">
                <a:schemeClr val="accent1">
                  <a:gamma/>
                  <a:tint val="54510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>
                <a:latin typeface="+mj-ea"/>
              </a:rPr>
              <a:t>1. </a:t>
            </a:r>
            <a:r>
              <a:rPr lang="ko-KR" altLang="en-US" dirty="0" smtClean="0">
                <a:latin typeface="+mj-ea"/>
              </a:rPr>
              <a:t>경영전략의 개념</a:t>
            </a:r>
            <a:r>
              <a:rPr lang="en-US" altLang="ko-KR" dirty="0" smtClean="0">
                <a:latin typeface="+mj-ea"/>
              </a:rPr>
              <a:t>(1/2)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5870044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구매결정 프로세스</a:t>
            </a:r>
            <a:r>
              <a:rPr lang="en-US" altLang="ko-KR" dirty="0" smtClean="0"/>
              <a:t>(1/2)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3" name="AutoShape 36"/>
          <p:cNvSpPr>
            <a:spLocks noChangeArrowheads="1"/>
          </p:cNvSpPr>
          <p:nvPr/>
        </p:nvSpPr>
        <p:spPr bwMode="auto">
          <a:xfrm>
            <a:off x="650949" y="2016979"/>
            <a:ext cx="7956025" cy="3077536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6E815B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24" name="AutoShape 37"/>
          <p:cNvSpPr>
            <a:spLocks noChangeArrowheads="1"/>
          </p:cNvSpPr>
          <p:nvPr/>
        </p:nvSpPr>
        <p:spPr bwMode="gray">
          <a:xfrm>
            <a:off x="1802072" y="1779134"/>
            <a:ext cx="5651582" cy="58653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33C2A"/>
              </a:gs>
              <a:gs pos="50000">
                <a:srgbClr val="6E815B"/>
              </a:gs>
              <a:gs pos="100000">
                <a:srgbClr val="333C2A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25" name="AutoShape 38"/>
          <p:cNvSpPr>
            <a:spLocks noChangeArrowheads="1"/>
          </p:cNvSpPr>
          <p:nvPr/>
        </p:nvSpPr>
        <p:spPr bwMode="auto">
          <a:xfrm flipH="1">
            <a:off x="7231980" y="1846100"/>
            <a:ext cx="81208" cy="37870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26" name="AutoShape 39"/>
          <p:cNvSpPr>
            <a:spLocks noChangeArrowheads="1"/>
          </p:cNvSpPr>
          <p:nvPr/>
        </p:nvSpPr>
        <p:spPr bwMode="auto">
          <a:xfrm flipH="1">
            <a:off x="1918396" y="1848410"/>
            <a:ext cx="81207" cy="37870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27" name="Text Box 40"/>
          <p:cNvSpPr txBox="1">
            <a:spLocks noChangeArrowheads="1"/>
          </p:cNvSpPr>
          <p:nvPr/>
        </p:nvSpPr>
        <p:spPr bwMode="gray">
          <a:xfrm>
            <a:off x="1999603" y="1855006"/>
            <a:ext cx="5219208" cy="4616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ko-KR" altLang="en-US" sz="2400" b="1" kern="0" dirty="0">
                <a:solidFill>
                  <a:srgbClr val="FFFFFF"/>
                </a:solidFill>
                <a:latin typeface="Georgia" pitchFamily="18" charset="0"/>
                <a:ea typeface="+mn-ea"/>
                <a:sym typeface="Wingdings 2" pitchFamily="18" charset="2"/>
              </a:rPr>
              <a:t>관여도가 높은 경우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800597" y="2953836"/>
            <a:ext cx="7559631" cy="1233104"/>
            <a:chOff x="931226" y="2184580"/>
            <a:chExt cx="6518523" cy="1233104"/>
          </a:xfrm>
        </p:grpSpPr>
        <p:sp>
          <p:nvSpPr>
            <p:cNvPr id="28" name="모서리가 둥근 직사각형 27"/>
            <p:cNvSpPr/>
            <p:nvPr/>
          </p:nvSpPr>
          <p:spPr>
            <a:xfrm>
              <a:off x="931226" y="2184580"/>
              <a:ext cx="1003018" cy="1233104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r>
                <a:rPr lang="ko-KR" altLang="en-US">
                  <a:solidFill>
                    <a:schemeClr val="tx1"/>
                  </a:solidFill>
                </a:rPr>
                <a:t>문제 인식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2311747" y="2184580"/>
              <a:ext cx="1000824" cy="1233104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r>
                <a:rPr lang="ko-KR" altLang="en-US" dirty="0">
                  <a:solidFill>
                    <a:schemeClr val="tx1"/>
                  </a:solidFill>
                </a:rPr>
                <a:t>정보 탐색</a:t>
              </a:r>
            </a:p>
          </p:txBody>
        </p:sp>
        <p:sp>
          <p:nvSpPr>
            <p:cNvPr id="30" name="모서리가 둥근 직사각형 29"/>
            <p:cNvSpPr/>
            <p:nvPr/>
          </p:nvSpPr>
          <p:spPr>
            <a:xfrm>
              <a:off x="3690075" y="2184580"/>
              <a:ext cx="1000824" cy="1233104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r>
                <a:rPr lang="ko-KR" altLang="en-US" dirty="0">
                  <a:solidFill>
                    <a:schemeClr val="tx1"/>
                  </a:solidFill>
                </a:rPr>
                <a:t>대안 평가</a:t>
              </a:r>
            </a:p>
          </p:txBody>
        </p:sp>
        <p:sp>
          <p:nvSpPr>
            <p:cNvPr id="31" name="모서리가 둥근 직사각형 30"/>
            <p:cNvSpPr/>
            <p:nvPr/>
          </p:nvSpPr>
          <p:spPr>
            <a:xfrm>
              <a:off x="5068402" y="2184580"/>
              <a:ext cx="1003019" cy="1233104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r>
                <a:rPr lang="ko-KR" altLang="en-US" dirty="0">
                  <a:solidFill>
                    <a:schemeClr val="tx1"/>
                  </a:solidFill>
                </a:rPr>
                <a:t>구매</a:t>
              </a:r>
            </a:p>
          </p:txBody>
        </p:sp>
        <p:sp>
          <p:nvSpPr>
            <p:cNvPr id="32" name="모서리가 둥근 직사각형 31"/>
            <p:cNvSpPr/>
            <p:nvPr/>
          </p:nvSpPr>
          <p:spPr>
            <a:xfrm>
              <a:off x="6448925" y="2184580"/>
              <a:ext cx="1000824" cy="1233104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r>
                <a:rPr lang="ko-KR" altLang="en-US" dirty="0" err="1">
                  <a:solidFill>
                    <a:schemeClr val="tx1"/>
                  </a:solidFill>
                </a:rPr>
                <a:t>구매후</a:t>
              </a:r>
              <a:r>
                <a:rPr lang="ko-KR" altLang="en-US" dirty="0">
                  <a:solidFill>
                    <a:schemeClr val="tx1"/>
                  </a:solidFill>
                </a:rPr>
                <a:t> 행동</a:t>
              </a:r>
            </a:p>
          </p:txBody>
        </p:sp>
        <p:cxnSp>
          <p:nvCxnSpPr>
            <p:cNvPr id="33" name="직선 화살표 연결선 32"/>
            <p:cNvCxnSpPr>
              <a:stCxn id="28" idx="3"/>
              <a:endCxn id="29" idx="1"/>
            </p:cNvCxnSpPr>
            <p:nvPr/>
          </p:nvCxnSpPr>
          <p:spPr>
            <a:xfrm>
              <a:off x="1934244" y="2801133"/>
              <a:ext cx="377504" cy="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4" name="직선 화살표 연결선 33"/>
            <p:cNvCxnSpPr>
              <a:stCxn id="29" idx="3"/>
              <a:endCxn id="30" idx="1"/>
            </p:cNvCxnSpPr>
            <p:nvPr/>
          </p:nvCxnSpPr>
          <p:spPr>
            <a:xfrm>
              <a:off x="3312571" y="2801133"/>
              <a:ext cx="377504" cy="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5" name="직선 화살표 연결선 34"/>
            <p:cNvCxnSpPr>
              <a:stCxn id="30" idx="3"/>
              <a:endCxn id="31" idx="1"/>
            </p:cNvCxnSpPr>
            <p:nvPr/>
          </p:nvCxnSpPr>
          <p:spPr>
            <a:xfrm>
              <a:off x="4690899" y="2801133"/>
              <a:ext cx="377504" cy="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6" name="직선 화살표 연결선 35"/>
            <p:cNvCxnSpPr>
              <a:stCxn id="31" idx="3"/>
              <a:endCxn id="32" idx="1"/>
            </p:cNvCxnSpPr>
            <p:nvPr/>
          </p:nvCxnSpPr>
          <p:spPr>
            <a:xfrm>
              <a:off x="6071422" y="2801133"/>
              <a:ext cx="377504" cy="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2993810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구매결정 프로세스</a:t>
            </a:r>
            <a:r>
              <a:rPr lang="en-US" altLang="ko-KR" dirty="0" smtClean="0"/>
              <a:t>(2/2)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3" name="AutoShape 36"/>
          <p:cNvSpPr>
            <a:spLocks noChangeArrowheads="1"/>
          </p:cNvSpPr>
          <p:nvPr/>
        </p:nvSpPr>
        <p:spPr bwMode="auto">
          <a:xfrm>
            <a:off x="650949" y="2016979"/>
            <a:ext cx="7956025" cy="3077536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90A8B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000">
              <a:solidFill>
                <a:srgbClr val="000000"/>
              </a:solidFill>
              <a:latin typeface="서울남산체 M" panose="02020603020101020101" pitchFamily="18" charset="-127"/>
              <a:ea typeface="굴림" panose="020B0600000101010101" pitchFamily="50" charset="-127"/>
            </a:endParaRPr>
          </a:p>
        </p:txBody>
      </p:sp>
      <p:sp>
        <p:nvSpPr>
          <p:cNvPr id="24" name="AutoShape 37"/>
          <p:cNvSpPr>
            <a:spLocks noChangeArrowheads="1"/>
          </p:cNvSpPr>
          <p:nvPr/>
        </p:nvSpPr>
        <p:spPr bwMode="gray">
          <a:xfrm>
            <a:off x="1802072" y="1779134"/>
            <a:ext cx="5651582" cy="58653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34E51"/>
              </a:gs>
              <a:gs pos="50000">
                <a:srgbClr val="90A8B0"/>
              </a:gs>
              <a:gs pos="100000">
                <a:srgbClr val="434E5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000">
              <a:solidFill>
                <a:srgbClr val="000000"/>
              </a:solidFill>
              <a:latin typeface="서울남산체 M" panose="02020603020101020101" pitchFamily="18" charset="-127"/>
              <a:ea typeface="굴림" panose="020B0600000101010101" pitchFamily="50" charset="-127"/>
            </a:endParaRPr>
          </a:p>
        </p:txBody>
      </p:sp>
      <p:sp>
        <p:nvSpPr>
          <p:cNvPr id="25" name="AutoShape 38"/>
          <p:cNvSpPr>
            <a:spLocks noChangeArrowheads="1"/>
          </p:cNvSpPr>
          <p:nvPr/>
        </p:nvSpPr>
        <p:spPr bwMode="auto">
          <a:xfrm flipH="1">
            <a:off x="7231980" y="1846100"/>
            <a:ext cx="81208" cy="37870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26" name="AutoShape 39"/>
          <p:cNvSpPr>
            <a:spLocks noChangeArrowheads="1"/>
          </p:cNvSpPr>
          <p:nvPr/>
        </p:nvSpPr>
        <p:spPr bwMode="auto">
          <a:xfrm flipH="1">
            <a:off x="1918396" y="1848410"/>
            <a:ext cx="81207" cy="37870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27" name="Text Box 40"/>
          <p:cNvSpPr txBox="1">
            <a:spLocks noChangeArrowheads="1"/>
          </p:cNvSpPr>
          <p:nvPr/>
        </p:nvSpPr>
        <p:spPr bwMode="gray">
          <a:xfrm>
            <a:off x="1999603" y="1855006"/>
            <a:ext cx="5219208" cy="4616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ko-KR" altLang="en-US" sz="2400" b="1" kern="0" dirty="0">
                <a:solidFill>
                  <a:srgbClr val="FFFFFF"/>
                </a:solidFill>
                <a:latin typeface="Georgia" pitchFamily="18" charset="0"/>
                <a:ea typeface="+mn-ea"/>
                <a:sym typeface="Wingdings 2" pitchFamily="18" charset="2"/>
              </a:rPr>
              <a:t>관여도가 </a:t>
            </a:r>
            <a:r>
              <a:rPr lang="ko-KR" altLang="en-US" sz="2400" b="1" kern="0" dirty="0">
                <a:solidFill>
                  <a:srgbClr val="FFFFFF"/>
                </a:solidFill>
                <a:latin typeface="Georgia" pitchFamily="18" charset="0"/>
                <a:sym typeface="Wingdings 2" pitchFamily="18" charset="2"/>
              </a:rPr>
              <a:t>낮</a:t>
            </a:r>
            <a:r>
              <a:rPr lang="ko-KR" altLang="en-US" sz="2400" b="1" kern="0" dirty="0" smtClean="0">
                <a:solidFill>
                  <a:srgbClr val="FFFFFF"/>
                </a:solidFill>
                <a:latin typeface="Georgia" pitchFamily="18" charset="0"/>
                <a:ea typeface="+mn-ea"/>
                <a:sym typeface="Wingdings 2" pitchFamily="18" charset="2"/>
              </a:rPr>
              <a:t>은 </a:t>
            </a:r>
            <a:r>
              <a:rPr lang="ko-KR" altLang="en-US" sz="2400" b="1" kern="0" dirty="0">
                <a:solidFill>
                  <a:srgbClr val="FFFFFF"/>
                </a:solidFill>
                <a:latin typeface="Georgia" pitchFamily="18" charset="0"/>
                <a:ea typeface="+mn-ea"/>
                <a:sym typeface="Wingdings 2" pitchFamily="18" charset="2"/>
              </a:rPr>
              <a:t>경우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800597" y="2953836"/>
            <a:ext cx="1163215" cy="1233104"/>
          </a:xfrm>
          <a:prstGeom prst="roundRect">
            <a:avLst/>
          </a:prstGeom>
          <a:gradFill>
            <a:gsLst>
              <a:gs pos="0">
                <a:srgbClr val="2E739E"/>
              </a:gs>
              <a:gs pos="100000">
                <a:schemeClr val="tx2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>
                <a:solidFill>
                  <a:schemeClr val="tx1"/>
                </a:solidFill>
              </a:rPr>
              <a:t>문제 인식</a:t>
            </a:r>
            <a:endParaRPr kumimoji="1" lang="ko-KR" altLang="en-US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2401608" y="2953836"/>
            <a:ext cx="1160671" cy="1233104"/>
          </a:xfrm>
          <a:prstGeom prst="roundRect">
            <a:avLst/>
          </a:prstGeom>
          <a:gradFill>
            <a:gsLst>
              <a:gs pos="0">
                <a:srgbClr val="2E739E"/>
              </a:gs>
              <a:gs pos="100000">
                <a:schemeClr val="tx2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dirty="0">
                <a:solidFill>
                  <a:schemeClr val="tx1"/>
                </a:solidFill>
              </a:rPr>
              <a:t>정보 탐색</a:t>
            </a:r>
          </a:p>
        </p:txBody>
      </p:sp>
      <p:sp>
        <p:nvSpPr>
          <p:cNvPr id="30" name="모서리가 둥근 직사각형 29"/>
          <p:cNvSpPr/>
          <p:nvPr/>
        </p:nvSpPr>
        <p:spPr>
          <a:xfrm>
            <a:off x="4000076" y="2953836"/>
            <a:ext cx="1160671" cy="1233104"/>
          </a:xfrm>
          <a:prstGeom prst="roundRect">
            <a:avLst/>
          </a:prstGeom>
          <a:gradFill>
            <a:gsLst>
              <a:gs pos="0">
                <a:srgbClr val="2E739E"/>
              </a:gs>
              <a:gs pos="100000">
                <a:schemeClr val="tx2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dirty="0">
                <a:solidFill>
                  <a:schemeClr val="tx1"/>
                </a:solidFill>
              </a:rPr>
              <a:t>대안 평가</a:t>
            </a:r>
          </a:p>
        </p:txBody>
      </p:sp>
      <p:sp>
        <p:nvSpPr>
          <p:cNvPr id="31" name="모서리가 둥근 직사각형 30"/>
          <p:cNvSpPr/>
          <p:nvPr/>
        </p:nvSpPr>
        <p:spPr>
          <a:xfrm>
            <a:off x="5598543" y="2953836"/>
            <a:ext cx="1163217" cy="1233104"/>
          </a:xfrm>
          <a:prstGeom prst="roundRect">
            <a:avLst/>
          </a:prstGeom>
          <a:gradFill>
            <a:gsLst>
              <a:gs pos="0">
                <a:srgbClr val="2E739E"/>
              </a:gs>
              <a:gs pos="100000">
                <a:schemeClr val="tx2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dirty="0">
                <a:solidFill>
                  <a:schemeClr val="tx1"/>
                </a:solidFill>
              </a:rPr>
              <a:t>구매</a:t>
            </a:r>
          </a:p>
        </p:txBody>
      </p:sp>
      <p:sp>
        <p:nvSpPr>
          <p:cNvPr id="32" name="모서리가 둥근 직사각형 31"/>
          <p:cNvSpPr/>
          <p:nvPr/>
        </p:nvSpPr>
        <p:spPr>
          <a:xfrm>
            <a:off x="7199557" y="2953836"/>
            <a:ext cx="1160671" cy="1233104"/>
          </a:xfrm>
          <a:prstGeom prst="roundRect">
            <a:avLst/>
          </a:prstGeom>
          <a:gradFill>
            <a:gsLst>
              <a:gs pos="0">
                <a:srgbClr val="2E739E"/>
              </a:gs>
              <a:gs pos="100000">
                <a:schemeClr val="tx2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dirty="0" err="1">
                <a:solidFill>
                  <a:schemeClr val="tx1"/>
                </a:solidFill>
              </a:rPr>
              <a:t>구매후</a:t>
            </a:r>
            <a:r>
              <a:rPr kumimoji="1" lang="ko-KR" altLang="en-US" dirty="0">
                <a:solidFill>
                  <a:schemeClr val="tx1"/>
                </a:solidFill>
              </a:rPr>
              <a:t> 행동</a:t>
            </a:r>
          </a:p>
        </p:txBody>
      </p:sp>
      <p:cxnSp>
        <p:nvCxnSpPr>
          <p:cNvPr id="33" name="직선 화살표 연결선 32"/>
          <p:cNvCxnSpPr>
            <a:stCxn id="28" idx="3"/>
            <a:endCxn id="29" idx="1"/>
          </p:cNvCxnSpPr>
          <p:nvPr/>
        </p:nvCxnSpPr>
        <p:spPr>
          <a:xfrm>
            <a:off x="1963812" y="3570389"/>
            <a:ext cx="437797" cy="0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/>
          <p:cNvCxnSpPr>
            <a:stCxn id="29" idx="3"/>
            <a:endCxn id="30" idx="1"/>
          </p:cNvCxnSpPr>
          <p:nvPr/>
        </p:nvCxnSpPr>
        <p:spPr>
          <a:xfrm>
            <a:off x="3562279" y="3570389"/>
            <a:ext cx="437797" cy="0"/>
          </a:xfrm>
          <a:prstGeom prst="straightConnector1">
            <a:avLst/>
          </a:prstGeom>
          <a:ln>
            <a:solidFill>
              <a:schemeClr val="tx2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직선 화살표 연결선 34"/>
          <p:cNvCxnSpPr>
            <a:stCxn id="30" idx="3"/>
            <a:endCxn id="31" idx="1"/>
          </p:cNvCxnSpPr>
          <p:nvPr/>
        </p:nvCxnSpPr>
        <p:spPr>
          <a:xfrm>
            <a:off x="5160747" y="3570389"/>
            <a:ext cx="437797" cy="0"/>
          </a:xfrm>
          <a:prstGeom prst="straightConnector1">
            <a:avLst/>
          </a:prstGeom>
          <a:ln>
            <a:solidFill>
              <a:schemeClr val="tx2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>
            <a:stCxn id="31" idx="3"/>
            <a:endCxn id="32" idx="1"/>
          </p:cNvCxnSpPr>
          <p:nvPr/>
        </p:nvCxnSpPr>
        <p:spPr>
          <a:xfrm>
            <a:off x="6761761" y="3570389"/>
            <a:ext cx="437797" cy="0"/>
          </a:xfrm>
          <a:prstGeom prst="straightConnector1">
            <a:avLst/>
          </a:prstGeom>
          <a:ln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꺾인 연결선 18"/>
          <p:cNvCxnSpPr>
            <a:stCxn id="29" idx="2"/>
            <a:endCxn id="31" idx="2"/>
          </p:cNvCxnSpPr>
          <p:nvPr/>
        </p:nvCxnSpPr>
        <p:spPr>
          <a:xfrm rot="16200000" flipH="1">
            <a:off x="4581048" y="2587836"/>
            <a:ext cx="12700" cy="3198208"/>
          </a:xfrm>
          <a:prstGeom prst="bentConnector3">
            <a:avLst>
              <a:gd name="adj1" fmla="val 3400000"/>
            </a:avLst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3541006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소비자 정보처리 과정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20" name="그룹 10"/>
          <p:cNvGrpSpPr>
            <a:grpSpLocks/>
          </p:cNvGrpSpPr>
          <p:nvPr/>
        </p:nvGrpSpPr>
        <p:grpSpPr bwMode="auto">
          <a:xfrm>
            <a:off x="714375" y="1812244"/>
            <a:ext cx="7761968" cy="3601583"/>
            <a:chOff x="1366843" y="1246423"/>
            <a:chExt cx="4715656" cy="3185257"/>
          </a:xfrm>
        </p:grpSpPr>
        <p:sp>
          <p:nvSpPr>
            <p:cNvPr id="21" name="모서리가 둥근 직사각형 20"/>
            <p:cNvSpPr/>
            <p:nvPr/>
          </p:nvSpPr>
          <p:spPr>
            <a:xfrm>
              <a:off x="1366843" y="2416096"/>
              <a:ext cx="725268" cy="84749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r>
                <a:rPr lang="ko-KR" altLang="en-US" dirty="0">
                  <a:solidFill>
                    <a:schemeClr val="bg1"/>
                  </a:solidFill>
                </a:rPr>
                <a:t>자극</a:t>
              </a:r>
            </a:p>
          </p:txBody>
        </p:sp>
        <p:sp>
          <p:nvSpPr>
            <p:cNvPr id="22" name="모서리가 둥근 직사각형 21"/>
            <p:cNvSpPr/>
            <p:nvPr/>
          </p:nvSpPr>
          <p:spPr>
            <a:xfrm>
              <a:off x="2364440" y="2416096"/>
              <a:ext cx="725268" cy="84749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r>
                <a:rPr lang="ko-KR" altLang="en-US" dirty="0">
                  <a:solidFill>
                    <a:schemeClr val="bg1"/>
                  </a:solidFill>
                </a:rPr>
                <a:t>노출</a:t>
              </a:r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3362037" y="2416096"/>
              <a:ext cx="725268" cy="84749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r>
                <a:rPr lang="ko-KR" altLang="en-US" dirty="0">
                  <a:solidFill>
                    <a:schemeClr val="bg1"/>
                  </a:solidFill>
                </a:rPr>
                <a:t>주의</a:t>
              </a:r>
            </a:p>
          </p:txBody>
        </p:sp>
        <p:sp>
          <p:nvSpPr>
            <p:cNvPr id="38" name="모서리가 둥근 직사각형 37"/>
            <p:cNvSpPr/>
            <p:nvPr/>
          </p:nvSpPr>
          <p:spPr>
            <a:xfrm>
              <a:off x="4359634" y="2416096"/>
              <a:ext cx="725268" cy="84749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r>
                <a:rPr lang="ko-KR" altLang="en-US" dirty="0">
                  <a:solidFill>
                    <a:schemeClr val="bg1"/>
                  </a:solidFill>
                </a:rPr>
                <a:t>지각</a:t>
              </a:r>
            </a:p>
          </p:txBody>
        </p:sp>
        <p:sp>
          <p:nvSpPr>
            <p:cNvPr id="39" name="모서리가 둥근 직사각형 38"/>
            <p:cNvSpPr/>
            <p:nvPr/>
          </p:nvSpPr>
          <p:spPr>
            <a:xfrm>
              <a:off x="5357231" y="2416096"/>
              <a:ext cx="725268" cy="84749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r>
                <a:rPr lang="ko-KR" altLang="en-US" dirty="0">
                  <a:solidFill>
                    <a:schemeClr val="bg1"/>
                  </a:solidFill>
                </a:rPr>
                <a:t>태도</a:t>
              </a:r>
            </a:p>
          </p:txBody>
        </p:sp>
        <p:cxnSp>
          <p:nvCxnSpPr>
            <p:cNvPr id="40" name="직선 화살표 연결선 39"/>
            <p:cNvCxnSpPr>
              <a:stCxn id="21" idx="3"/>
              <a:endCxn id="22" idx="1"/>
            </p:cNvCxnSpPr>
            <p:nvPr/>
          </p:nvCxnSpPr>
          <p:spPr>
            <a:xfrm>
              <a:off x="2092111" y="2839845"/>
              <a:ext cx="27232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1" name="직선 화살표 연결선 40"/>
            <p:cNvCxnSpPr>
              <a:stCxn id="22" idx="3"/>
              <a:endCxn id="37" idx="1"/>
            </p:cNvCxnSpPr>
            <p:nvPr/>
          </p:nvCxnSpPr>
          <p:spPr>
            <a:xfrm>
              <a:off x="3089709" y="2839845"/>
              <a:ext cx="27232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2" name="직선 화살표 연결선 41"/>
            <p:cNvCxnSpPr>
              <a:stCxn id="37" idx="3"/>
              <a:endCxn id="38" idx="1"/>
            </p:cNvCxnSpPr>
            <p:nvPr/>
          </p:nvCxnSpPr>
          <p:spPr>
            <a:xfrm>
              <a:off x="4087305" y="2839845"/>
              <a:ext cx="27232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3" name="직선 화살표 연결선 42"/>
            <p:cNvCxnSpPr>
              <a:stCxn id="38" idx="3"/>
              <a:endCxn id="39" idx="1"/>
            </p:cNvCxnSpPr>
            <p:nvPr/>
          </p:nvCxnSpPr>
          <p:spPr>
            <a:xfrm>
              <a:off x="5084903" y="2839845"/>
              <a:ext cx="27232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44" name="모서리가 둥근 직사각형 43"/>
            <p:cNvSpPr/>
            <p:nvPr/>
          </p:nvSpPr>
          <p:spPr>
            <a:xfrm>
              <a:off x="4359634" y="3584182"/>
              <a:ext cx="725268" cy="84749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r>
                <a:rPr lang="ko-KR" altLang="en-US">
                  <a:solidFill>
                    <a:schemeClr val="bg1"/>
                  </a:solidFill>
                </a:rPr>
                <a:t>기억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45" name="모서리가 둥근 직사각형 44"/>
            <p:cNvSpPr/>
            <p:nvPr/>
          </p:nvSpPr>
          <p:spPr>
            <a:xfrm>
              <a:off x="3861541" y="1246423"/>
              <a:ext cx="723858" cy="84749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>
                <a:defRPr/>
              </a:pPr>
              <a:r>
                <a:rPr lang="ko-KR" altLang="en-US" dirty="0">
                  <a:solidFill>
                    <a:schemeClr val="bg1"/>
                  </a:solidFill>
                </a:rPr>
                <a:t>의사결정</a:t>
              </a:r>
            </a:p>
          </p:txBody>
        </p:sp>
        <p:cxnSp>
          <p:nvCxnSpPr>
            <p:cNvPr id="46" name="꺾인 연결선 45"/>
            <p:cNvCxnSpPr>
              <a:stCxn id="39" idx="2"/>
              <a:endCxn id="44" idx="3"/>
            </p:cNvCxnSpPr>
            <p:nvPr/>
          </p:nvCxnSpPr>
          <p:spPr>
            <a:xfrm rot="5400000">
              <a:off x="5030215" y="3318281"/>
              <a:ext cx="744338" cy="634963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7" name="꺾인 연결선 46"/>
            <p:cNvCxnSpPr>
              <a:stCxn id="44" idx="1"/>
              <a:endCxn id="45" idx="2"/>
            </p:cNvCxnSpPr>
            <p:nvPr/>
          </p:nvCxnSpPr>
          <p:spPr>
            <a:xfrm rot="10800000">
              <a:off x="4224175" y="2093921"/>
              <a:ext cx="135459" cy="1914011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8" name="직선 화살표 연결선 47"/>
            <p:cNvCxnSpPr/>
            <p:nvPr/>
          </p:nvCxnSpPr>
          <p:spPr>
            <a:xfrm rot="5400000">
              <a:off x="4450321" y="3423889"/>
              <a:ext cx="27297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9" name="직선 화살표 연결선 48"/>
            <p:cNvCxnSpPr/>
            <p:nvPr/>
          </p:nvCxnSpPr>
          <p:spPr>
            <a:xfrm rot="16200000" flipV="1">
              <a:off x="4767803" y="3423889"/>
              <a:ext cx="27297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13103160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구매결정 요인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684131" y="1672906"/>
            <a:ext cx="7920880" cy="4104456"/>
            <a:chOff x="1404938" y="1196975"/>
            <a:chExt cx="4714875" cy="2921000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1404938" y="1196975"/>
              <a:ext cx="725487" cy="847725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>
                <a:spcBef>
                  <a:spcPts val="600"/>
                </a:spcBef>
                <a:defRPr/>
              </a:pPr>
              <a:r>
                <a:rPr lang="ko-KR" altLang="en-US">
                  <a:solidFill>
                    <a:schemeClr val="tx1"/>
                  </a:solidFill>
                </a:rPr>
                <a:t>문제 인식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2403475" y="1196975"/>
              <a:ext cx="723900" cy="847725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>
                <a:spcBef>
                  <a:spcPts val="600"/>
                </a:spcBef>
                <a:defRPr/>
              </a:pPr>
              <a:r>
                <a:rPr lang="ko-KR" altLang="en-US" dirty="0">
                  <a:solidFill>
                    <a:schemeClr val="tx1"/>
                  </a:solidFill>
                </a:rPr>
                <a:t>정보 탐색</a:t>
              </a:r>
            </a:p>
          </p:txBody>
        </p:sp>
        <p:sp>
          <p:nvSpPr>
            <p:cNvPr id="25" name="모서리가 둥근 직사각형 24"/>
            <p:cNvSpPr/>
            <p:nvPr/>
          </p:nvSpPr>
          <p:spPr>
            <a:xfrm>
              <a:off x="3400425" y="1196975"/>
              <a:ext cx="723900" cy="847725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>
                <a:spcBef>
                  <a:spcPts val="600"/>
                </a:spcBef>
                <a:defRPr/>
              </a:pPr>
              <a:r>
                <a:rPr lang="ko-KR" altLang="en-US" dirty="0">
                  <a:solidFill>
                    <a:schemeClr val="tx1"/>
                  </a:solidFill>
                </a:rPr>
                <a:t>대안 평가</a:t>
              </a:r>
            </a:p>
          </p:txBody>
        </p:sp>
        <p:sp>
          <p:nvSpPr>
            <p:cNvPr id="26" name="모서리가 둥근 직사각형 25"/>
            <p:cNvSpPr/>
            <p:nvPr/>
          </p:nvSpPr>
          <p:spPr>
            <a:xfrm>
              <a:off x="4397375" y="1196975"/>
              <a:ext cx="725488" cy="847725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>
                <a:spcBef>
                  <a:spcPts val="600"/>
                </a:spcBef>
                <a:defRPr/>
              </a:pPr>
              <a:r>
                <a:rPr lang="ko-KR" altLang="en-US" dirty="0">
                  <a:solidFill>
                    <a:schemeClr val="tx1"/>
                  </a:solidFill>
                </a:rPr>
                <a:t>구매</a:t>
              </a:r>
            </a:p>
          </p:txBody>
        </p:sp>
        <p:sp>
          <p:nvSpPr>
            <p:cNvPr id="27" name="모서리가 둥근 직사각형 26"/>
            <p:cNvSpPr/>
            <p:nvPr/>
          </p:nvSpPr>
          <p:spPr>
            <a:xfrm>
              <a:off x="5395913" y="1196975"/>
              <a:ext cx="723900" cy="847725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>
                <a:spcBef>
                  <a:spcPts val="600"/>
                </a:spcBef>
                <a:defRPr/>
              </a:pPr>
              <a:r>
                <a:rPr lang="ko-KR" altLang="en-US" dirty="0" err="1">
                  <a:solidFill>
                    <a:schemeClr val="tx1"/>
                  </a:solidFill>
                </a:rPr>
                <a:t>구매후</a:t>
              </a:r>
              <a:r>
                <a:rPr lang="ko-KR" altLang="en-US" dirty="0">
                  <a:solidFill>
                    <a:schemeClr val="tx1"/>
                  </a:solidFill>
                </a:rPr>
                <a:t> 행동</a:t>
              </a:r>
            </a:p>
          </p:txBody>
        </p:sp>
        <p:cxnSp>
          <p:nvCxnSpPr>
            <p:cNvPr id="28" name="직선 화살표 연결선 27"/>
            <p:cNvCxnSpPr>
              <a:stCxn id="23" idx="3"/>
              <a:endCxn id="24" idx="1"/>
            </p:cNvCxnSpPr>
            <p:nvPr/>
          </p:nvCxnSpPr>
          <p:spPr>
            <a:xfrm>
              <a:off x="2130425" y="1620838"/>
              <a:ext cx="273050" cy="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9" name="직선 화살표 연결선 28"/>
            <p:cNvCxnSpPr>
              <a:stCxn id="24" idx="3"/>
              <a:endCxn id="25" idx="1"/>
            </p:cNvCxnSpPr>
            <p:nvPr/>
          </p:nvCxnSpPr>
          <p:spPr>
            <a:xfrm>
              <a:off x="3127375" y="1620838"/>
              <a:ext cx="273050" cy="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직선 화살표 연결선 29"/>
            <p:cNvCxnSpPr>
              <a:stCxn id="25" idx="3"/>
              <a:endCxn id="26" idx="1"/>
            </p:cNvCxnSpPr>
            <p:nvPr/>
          </p:nvCxnSpPr>
          <p:spPr>
            <a:xfrm>
              <a:off x="4124325" y="1620838"/>
              <a:ext cx="273050" cy="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" name="직선 화살표 연결선 30"/>
            <p:cNvCxnSpPr>
              <a:stCxn id="26" idx="3"/>
              <a:endCxn id="27" idx="1"/>
            </p:cNvCxnSpPr>
            <p:nvPr/>
          </p:nvCxnSpPr>
          <p:spPr>
            <a:xfrm>
              <a:off x="5122863" y="1620838"/>
              <a:ext cx="273050" cy="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2" name="꺾인 연결선 31"/>
            <p:cNvCxnSpPr>
              <a:stCxn id="23" idx="2"/>
              <a:endCxn id="24" idx="2"/>
            </p:cNvCxnSpPr>
            <p:nvPr/>
          </p:nvCxnSpPr>
          <p:spPr>
            <a:xfrm rot="16200000" flipH="1">
              <a:off x="2266157" y="1545431"/>
              <a:ext cx="12700" cy="998537"/>
            </a:xfrm>
            <a:prstGeom prst="bentConnector3">
              <a:avLst>
                <a:gd name="adj1" fmla="val 1800000"/>
              </a:avLst>
            </a:prstGeom>
            <a:ln>
              <a:solidFill>
                <a:schemeClr val="accent3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3" name="꺾인 연결선 32"/>
            <p:cNvCxnSpPr>
              <a:stCxn id="24" idx="2"/>
              <a:endCxn id="25" idx="2"/>
            </p:cNvCxnSpPr>
            <p:nvPr/>
          </p:nvCxnSpPr>
          <p:spPr>
            <a:xfrm rot="16200000" flipH="1">
              <a:off x="3263900" y="1546225"/>
              <a:ext cx="12700" cy="996950"/>
            </a:xfrm>
            <a:prstGeom prst="bentConnector3">
              <a:avLst>
                <a:gd name="adj1" fmla="val 1800000"/>
              </a:avLst>
            </a:prstGeom>
            <a:ln>
              <a:solidFill>
                <a:schemeClr val="accent3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4" name="꺾인 연결선 33"/>
            <p:cNvCxnSpPr>
              <a:stCxn id="26" idx="2"/>
              <a:endCxn id="27" idx="2"/>
            </p:cNvCxnSpPr>
            <p:nvPr/>
          </p:nvCxnSpPr>
          <p:spPr>
            <a:xfrm rot="16200000" flipH="1">
              <a:off x="5259388" y="1546225"/>
              <a:ext cx="12700" cy="996950"/>
            </a:xfrm>
            <a:prstGeom prst="bentConnector3">
              <a:avLst>
                <a:gd name="adj1" fmla="val 1800000"/>
              </a:avLst>
            </a:prstGeom>
            <a:ln>
              <a:solidFill>
                <a:schemeClr val="accent3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5" name="꺾인 연결선 34"/>
            <p:cNvCxnSpPr>
              <a:stCxn id="25" idx="2"/>
              <a:endCxn id="26" idx="2"/>
            </p:cNvCxnSpPr>
            <p:nvPr/>
          </p:nvCxnSpPr>
          <p:spPr>
            <a:xfrm rot="16200000" flipH="1">
              <a:off x="4261644" y="1545431"/>
              <a:ext cx="12700" cy="998538"/>
            </a:xfrm>
            <a:prstGeom prst="bentConnector3">
              <a:avLst>
                <a:gd name="adj1" fmla="val 1800000"/>
              </a:avLst>
            </a:prstGeom>
            <a:ln>
              <a:solidFill>
                <a:schemeClr val="accent3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2578100" y="2408238"/>
              <a:ext cx="371475" cy="303212"/>
            </a:xfrm>
            <a:custGeom>
              <a:avLst/>
              <a:gdLst>
                <a:gd name="T0" fmla="*/ 2147483647 w 2766"/>
                <a:gd name="T1" fmla="*/ 2147483647 h 2744"/>
                <a:gd name="T2" fmla="*/ 2147483647 w 2766"/>
                <a:gd name="T3" fmla="*/ 2147483647 h 2744"/>
                <a:gd name="T4" fmla="*/ 2147483647 w 2766"/>
                <a:gd name="T5" fmla="*/ 2147483647 h 2744"/>
                <a:gd name="T6" fmla="*/ 2147483647 w 2766"/>
                <a:gd name="T7" fmla="*/ 2147483647 h 2744"/>
                <a:gd name="T8" fmla="*/ 2147483647 w 2766"/>
                <a:gd name="T9" fmla="*/ 2147483647 h 2744"/>
                <a:gd name="T10" fmla="*/ 2147483647 w 2766"/>
                <a:gd name="T11" fmla="*/ 2147483647 h 2744"/>
                <a:gd name="T12" fmla="*/ 2147483647 w 2766"/>
                <a:gd name="T13" fmla="*/ 2147483647 h 2744"/>
                <a:gd name="T14" fmla="*/ 2147483647 w 2766"/>
                <a:gd name="T15" fmla="*/ 2147483647 h 2744"/>
                <a:gd name="T16" fmla="*/ 2147483647 w 2766"/>
                <a:gd name="T17" fmla="*/ 2147483647 h 2744"/>
                <a:gd name="T18" fmla="*/ 2147483647 w 2766"/>
                <a:gd name="T19" fmla="*/ 2147483647 h 2744"/>
                <a:gd name="T20" fmla="*/ 2147483647 w 2766"/>
                <a:gd name="T21" fmla="*/ 2147483647 h 2744"/>
                <a:gd name="T22" fmla="*/ 2147483647 w 2766"/>
                <a:gd name="T23" fmla="*/ 2147483647 h 2744"/>
                <a:gd name="T24" fmla="*/ 2147483647 w 2766"/>
                <a:gd name="T25" fmla="*/ 2147483647 h 2744"/>
                <a:gd name="T26" fmla="*/ 2147483647 w 2766"/>
                <a:gd name="T27" fmla="*/ 2147483647 h 2744"/>
                <a:gd name="T28" fmla="*/ 2147483647 w 2766"/>
                <a:gd name="T29" fmla="*/ 2147483647 h 2744"/>
                <a:gd name="T30" fmla="*/ 2147483647 w 2766"/>
                <a:gd name="T31" fmla="*/ 2147483647 h 2744"/>
                <a:gd name="T32" fmla="*/ 2147483647 w 2766"/>
                <a:gd name="T33" fmla="*/ 2147483647 h 2744"/>
                <a:gd name="T34" fmla="*/ 2147483647 w 2766"/>
                <a:gd name="T35" fmla="*/ 2147483647 h 2744"/>
                <a:gd name="T36" fmla="*/ 2147483647 w 2766"/>
                <a:gd name="T37" fmla="*/ 2147483647 h 2744"/>
                <a:gd name="T38" fmla="*/ 2147483647 w 2766"/>
                <a:gd name="T39" fmla="*/ 2147483647 h 2744"/>
                <a:gd name="T40" fmla="*/ 2147483647 w 2766"/>
                <a:gd name="T41" fmla="*/ 2147483647 h 2744"/>
                <a:gd name="T42" fmla="*/ 2147483647 w 2766"/>
                <a:gd name="T43" fmla="*/ 2147483647 h 2744"/>
                <a:gd name="T44" fmla="*/ 2147483647 w 2766"/>
                <a:gd name="T45" fmla="*/ 2147483647 h 2744"/>
                <a:gd name="T46" fmla="*/ 2147483647 w 2766"/>
                <a:gd name="T47" fmla="*/ 2147483647 h 2744"/>
                <a:gd name="T48" fmla="*/ 2147483647 w 2766"/>
                <a:gd name="T49" fmla="*/ 2147483647 h 2744"/>
                <a:gd name="T50" fmla="*/ 2147483647 w 2766"/>
                <a:gd name="T51" fmla="*/ 2147483647 h 2744"/>
                <a:gd name="T52" fmla="*/ 2147483647 w 2766"/>
                <a:gd name="T53" fmla="*/ 2147483647 h 2744"/>
                <a:gd name="T54" fmla="*/ 2147483647 w 2766"/>
                <a:gd name="T55" fmla="*/ 2147483647 h 2744"/>
                <a:gd name="T56" fmla="*/ 2147483647 w 2766"/>
                <a:gd name="T57" fmla="*/ 2147483647 h 2744"/>
                <a:gd name="T58" fmla="*/ 2147483647 w 2766"/>
                <a:gd name="T59" fmla="*/ 2147483647 h 2744"/>
                <a:gd name="T60" fmla="*/ 2147483647 w 2766"/>
                <a:gd name="T61" fmla="*/ 2147483647 h 2744"/>
                <a:gd name="T62" fmla="*/ 2147483647 w 2766"/>
                <a:gd name="T63" fmla="*/ 2147483647 h 2744"/>
                <a:gd name="T64" fmla="*/ 2147483647 w 2766"/>
                <a:gd name="T65" fmla="*/ 2147483647 h 2744"/>
                <a:gd name="T66" fmla="*/ 2147483647 w 2766"/>
                <a:gd name="T67" fmla="*/ 2147483647 h 2744"/>
                <a:gd name="T68" fmla="*/ 2147483647 w 2766"/>
                <a:gd name="T69" fmla="*/ 2147483647 h 2744"/>
                <a:gd name="T70" fmla="*/ 2147483647 w 2766"/>
                <a:gd name="T71" fmla="*/ 2147483647 h 2744"/>
                <a:gd name="T72" fmla="*/ 2147483647 w 2766"/>
                <a:gd name="T73" fmla="*/ 2147483647 h 2744"/>
                <a:gd name="T74" fmla="*/ 2147483647 w 2766"/>
                <a:gd name="T75" fmla="*/ 2147483647 h 2744"/>
                <a:gd name="T76" fmla="*/ 2147483647 w 2766"/>
                <a:gd name="T77" fmla="*/ 2147483647 h 274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66"/>
                <a:gd name="T118" fmla="*/ 0 h 2744"/>
                <a:gd name="T119" fmla="*/ 2766 w 2766"/>
                <a:gd name="T120" fmla="*/ 2744 h 274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66" h="2744">
                  <a:moveTo>
                    <a:pt x="2696" y="2744"/>
                  </a:moveTo>
                  <a:lnTo>
                    <a:pt x="2281" y="1456"/>
                  </a:lnTo>
                  <a:lnTo>
                    <a:pt x="2766" y="1456"/>
                  </a:lnTo>
                  <a:lnTo>
                    <a:pt x="2737" y="1445"/>
                  </a:lnTo>
                  <a:lnTo>
                    <a:pt x="2707" y="1432"/>
                  </a:lnTo>
                  <a:lnTo>
                    <a:pt x="2680" y="1419"/>
                  </a:lnTo>
                  <a:lnTo>
                    <a:pt x="2650" y="1404"/>
                  </a:lnTo>
                  <a:lnTo>
                    <a:pt x="2622" y="1390"/>
                  </a:lnTo>
                  <a:lnTo>
                    <a:pt x="2595" y="1375"/>
                  </a:lnTo>
                  <a:lnTo>
                    <a:pt x="2567" y="1359"/>
                  </a:lnTo>
                  <a:lnTo>
                    <a:pt x="2539" y="1343"/>
                  </a:lnTo>
                  <a:lnTo>
                    <a:pt x="2483" y="1308"/>
                  </a:lnTo>
                  <a:lnTo>
                    <a:pt x="2429" y="1271"/>
                  </a:lnTo>
                  <a:lnTo>
                    <a:pt x="2375" y="1233"/>
                  </a:lnTo>
                  <a:lnTo>
                    <a:pt x="2324" y="1193"/>
                  </a:lnTo>
                  <a:lnTo>
                    <a:pt x="2271" y="1151"/>
                  </a:lnTo>
                  <a:lnTo>
                    <a:pt x="2221" y="1108"/>
                  </a:lnTo>
                  <a:lnTo>
                    <a:pt x="2171" y="1063"/>
                  </a:lnTo>
                  <a:lnTo>
                    <a:pt x="2121" y="1015"/>
                  </a:lnTo>
                  <a:lnTo>
                    <a:pt x="2075" y="968"/>
                  </a:lnTo>
                  <a:lnTo>
                    <a:pt x="2028" y="920"/>
                  </a:lnTo>
                  <a:lnTo>
                    <a:pt x="1981" y="870"/>
                  </a:lnTo>
                  <a:lnTo>
                    <a:pt x="1937" y="820"/>
                  </a:lnTo>
                  <a:lnTo>
                    <a:pt x="1893" y="768"/>
                  </a:lnTo>
                  <a:lnTo>
                    <a:pt x="1850" y="717"/>
                  </a:lnTo>
                  <a:lnTo>
                    <a:pt x="1808" y="664"/>
                  </a:lnTo>
                  <a:lnTo>
                    <a:pt x="1768" y="611"/>
                  </a:lnTo>
                  <a:lnTo>
                    <a:pt x="1729" y="558"/>
                  </a:lnTo>
                  <a:lnTo>
                    <a:pt x="1691" y="506"/>
                  </a:lnTo>
                  <a:lnTo>
                    <a:pt x="1654" y="453"/>
                  </a:lnTo>
                  <a:lnTo>
                    <a:pt x="1619" y="400"/>
                  </a:lnTo>
                  <a:lnTo>
                    <a:pt x="1584" y="347"/>
                  </a:lnTo>
                  <a:lnTo>
                    <a:pt x="1551" y="296"/>
                  </a:lnTo>
                  <a:lnTo>
                    <a:pt x="1519" y="244"/>
                  </a:lnTo>
                  <a:lnTo>
                    <a:pt x="1490" y="194"/>
                  </a:lnTo>
                  <a:lnTo>
                    <a:pt x="1461" y="144"/>
                  </a:lnTo>
                  <a:lnTo>
                    <a:pt x="1433" y="95"/>
                  </a:lnTo>
                  <a:lnTo>
                    <a:pt x="1408" y="47"/>
                  </a:lnTo>
                  <a:lnTo>
                    <a:pt x="1383" y="0"/>
                  </a:lnTo>
                  <a:lnTo>
                    <a:pt x="1358" y="47"/>
                  </a:lnTo>
                  <a:lnTo>
                    <a:pt x="1332" y="95"/>
                  </a:lnTo>
                  <a:lnTo>
                    <a:pt x="1305" y="144"/>
                  </a:lnTo>
                  <a:lnTo>
                    <a:pt x="1276" y="194"/>
                  </a:lnTo>
                  <a:lnTo>
                    <a:pt x="1245" y="244"/>
                  </a:lnTo>
                  <a:lnTo>
                    <a:pt x="1215" y="296"/>
                  </a:lnTo>
                  <a:lnTo>
                    <a:pt x="1182" y="347"/>
                  </a:lnTo>
                  <a:lnTo>
                    <a:pt x="1147" y="400"/>
                  </a:lnTo>
                  <a:lnTo>
                    <a:pt x="1112" y="453"/>
                  </a:lnTo>
                  <a:lnTo>
                    <a:pt x="1075" y="506"/>
                  </a:lnTo>
                  <a:lnTo>
                    <a:pt x="1037" y="558"/>
                  </a:lnTo>
                  <a:lnTo>
                    <a:pt x="998" y="611"/>
                  </a:lnTo>
                  <a:lnTo>
                    <a:pt x="958" y="664"/>
                  </a:lnTo>
                  <a:lnTo>
                    <a:pt x="916" y="717"/>
                  </a:lnTo>
                  <a:lnTo>
                    <a:pt x="873" y="768"/>
                  </a:lnTo>
                  <a:lnTo>
                    <a:pt x="829" y="820"/>
                  </a:lnTo>
                  <a:lnTo>
                    <a:pt x="785" y="870"/>
                  </a:lnTo>
                  <a:lnTo>
                    <a:pt x="740" y="920"/>
                  </a:lnTo>
                  <a:lnTo>
                    <a:pt x="693" y="968"/>
                  </a:lnTo>
                  <a:lnTo>
                    <a:pt x="645" y="1015"/>
                  </a:lnTo>
                  <a:lnTo>
                    <a:pt x="595" y="1063"/>
                  </a:lnTo>
                  <a:lnTo>
                    <a:pt x="545" y="1108"/>
                  </a:lnTo>
                  <a:lnTo>
                    <a:pt x="495" y="1151"/>
                  </a:lnTo>
                  <a:lnTo>
                    <a:pt x="442" y="1193"/>
                  </a:lnTo>
                  <a:lnTo>
                    <a:pt x="391" y="1233"/>
                  </a:lnTo>
                  <a:lnTo>
                    <a:pt x="337" y="1271"/>
                  </a:lnTo>
                  <a:lnTo>
                    <a:pt x="283" y="1308"/>
                  </a:lnTo>
                  <a:lnTo>
                    <a:pt x="227" y="1343"/>
                  </a:lnTo>
                  <a:lnTo>
                    <a:pt x="199" y="1359"/>
                  </a:lnTo>
                  <a:lnTo>
                    <a:pt x="171" y="1375"/>
                  </a:lnTo>
                  <a:lnTo>
                    <a:pt x="144" y="1390"/>
                  </a:lnTo>
                  <a:lnTo>
                    <a:pt x="116" y="1404"/>
                  </a:lnTo>
                  <a:lnTo>
                    <a:pt x="86" y="1419"/>
                  </a:lnTo>
                  <a:lnTo>
                    <a:pt x="59" y="1432"/>
                  </a:lnTo>
                  <a:lnTo>
                    <a:pt x="29" y="1445"/>
                  </a:lnTo>
                  <a:lnTo>
                    <a:pt x="0" y="1456"/>
                  </a:lnTo>
                  <a:lnTo>
                    <a:pt x="485" y="1456"/>
                  </a:lnTo>
                  <a:lnTo>
                    <a:pt x="70" y="2744"/>
                  </a:lnTo>
                  <a:lnTo>
                    <a:pt x="2696" y="27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latinLnBrk="0" hangingPunct="1">
                <a:spcBef>
                  <a:spcPts val="600"/>
                </a:spcBef>
                <a:defRPr/>
              </a:pPr>
              <a:endParaRPr lang="ko-KR" altLang="en-US"/>
            </a:p>
          </p:txBody>
        </p:sp>
        <p:sp>
          <p:nvSpPr>
            <p:cNvPr id="50" name="Freeform 25"/>
            <p:cNvSpPr>
              <a:spLocks/>
            </p:cNvSpPr>
            <p:nvPr/>
          </p:nvSpPr>
          <p:spPr bwMode="auto">
            <a:xfrm>
              <a:off x="4581525" y="2408238"/>
              <a:ext cx="371475" cy="303212"/>
            </a:xfrm>
            <a:custGeom>
              <a:avLst/>
              <a:gdLst>
                <a:gd name="T0" fmla="*/ 2147483647 w 2766"/>
                <a:gd name="T1" fmla="*/ 2147483647 h 2744"/>
                <a:gd name="T2" fmla="*/ 2147483647 w 2766"/>
                <a:gd name="T3" fmla="*/ 2147483647 h 2744"/>
                <a:gd name="T4" fmla="*/ 2147483647 w 2766"/>
                <a:gd name="T5" fmla="*/ 2147483647 h 2744"/>
                <a:gd name="T6" fmla="*/ 2147483647 w 2766"/>
                <a:gd name="T7" fmla="*/ 2147483647 h 2744"/>
                <a:gd name="T8" fmla="*/ 2147483647 w 2766"/>
                <a:gd name="T9" fmla="*/ 2147483647 h 2744"/>
                <a:gd name="T10" fmla="*/ 2147483647 w 2766"/>
                <a:gd name="T11" fmla="*/ 2147483647 h 2744"/>
                <a:gd name="T12" fmla="*/ 2147483647 w 2766"/>
                <a:gd name="T13" fmla="*/ 2147483647 h 2744"/>
                <a:gd name="T14" fmla="*/ 2147483647 w 2766"/>
                <a:gd name="T15" fmla="*/ 2147483647 h 2744"/>
                <a:gd name="T16" fmla="*/ 2147483647 w 2766"/>
                <a:gd name="T17" fmla="*/ 2147483647 h 2744"/>
                <a:gd name="T18" fmla="*/ 2147483647 w 2766"/>
                <a:gd name="T19" fmla="*/ 2147483647 h 2744"/>
                <a:gd name="T20" fmla="*/ 2147483647 w 2766"/>
                <a:gd name="T21" fmla="*/ 2147483647 h 2744"/>
                <a:gd name="T22" fmla="*/ 2147483647 w 2766"/>
                <a:gd name="T23" fmla="*/ 2147483647 h 2744"/>
                <a:gd name="T24" fmla="*/ 2147483647 w 2766"/>
                <a:gd name="T25" fmla="*/ 2147483647 h 2744"/>
                <a:gd name="T26" fmla="*/ 2147483647 w 2766"/>
                <a:gd name="T27" fmla="*/ 2147483647 h 2744"/>
                <a:gd name="T28" fmla="*/ 2147483647 w 2766"/>
                <a:gd name="T29" fmla="*/ 2147483647 h 2744"/>
                <a:gd name="T30" fmla="*/ 2147483647 w 2766"/>
                <a:gd name="T31" fmla="*/ 2147483647 h 2744"/>
                <a:gd name="T32" fmla="*/ 2147483647 w 2766"/>
                <a:gd name="T33" fmla="*/ 2147483647 h 2744"/>
                <a:gd name="T34" fmla="*/ 2147483647 w 2766"/>
                <a:gd name="T35" fmla="*/ 2147483647 h 2744"/>
                <a:gd name="T36" fmla="*/ 2147483647 w 2766"/>
                <a:gd name="T37" fmla="*/ 2147483647 h 2744"/>
                <a:gd name="T38" fmla="*/ 2147483647 w 2766"/>
                <a:gd name="T39" fmla="*/ 2147483647 h 2744"/>
                <a:gd name="T40" fmla="*/ 2147483647 w 2766"/>
                <a:gd name="T41" fmla="*/ 2147483647 h 2744"/>
                <a:gd name="T42" fmla="*/ 2147483647 w 2766"/>
                <a:gd name="T43" fmla="*/ 2147483647 h 2744"/>
                <a:gd name="T44" fmla="*/ 2147483647 w 2766"/>
                <a:gd name="T45" fmla="*/ 2147483647 h 2744"/>
                <a:gd name="T46" fmla="*/ 2147483647 w 2766"/>
                <a:gd name="T47" fmla="*/ 2147483647 h 2744"/>
                <a:gd name="T48" fmla="*/ 2147483647 w 2766"/>
                <a:gd name="T49" fmla="*/ 2147483647 h 2744"/>
                <a:gd name="T50" fmla="*/ 2147483647 w 2766"/>
                <a:gd name="T51" fmla="*/ 2147483647 h 2744"/>
                <a:gd name="T52" fmla="*/ 2147483647 w 2766"/>
                <a:gd name="T53" fmla="*/ 2147483647 h 2744"/>
                <a:gd name="T54" fmla="*/ 2147483647 w 2766"/>
                <a:gd name="T55" fmla="*/ 2147483647 h 2744"/>
                <a:gd name="T56" fmla="*/ 2147483647 w 2766"/>
                <a:gd name="T57" fmla="*/ 2147483647 h 2744"/>
                <a:gd name="T58" fmla="*/ 2147483647 w 2766"/>
                <a:gd name="T59" fmla="*/ 2147483647 h 2744"/>
                <a:gd name="T60" fmla="*/ 2147483647 w 2766"/>
                <a:gd name="T61" fmla="*/ 2147483647 h 2744"/>
                <a:gd name="T62" fmla="*/ 2147483647 w 2766"/>
                <a:gd name="T63" fmla="*/ 2147483647 h 2744"/>
                <a:gd name="T64" fmla="*/ 2147483647 w 2766"/>
                <a:gd name="T65" fmla="*/ 2147483647 h 2744"/>
                <a:gd name="T66" fmla="*/ 2147483647 w 2766"/>
                <a:gd name="T67" fmla="*/ 2147483647 h 2744"/>
                <a:gd name="T68" fmla="*/ 2147483647 w 2766"/>
                <a:gd name="T69" fmla="*/ 2147483647 h 2744"/>
                <a:gd name="T70" fmla="*/ 2147483647 w 2766"/>
                <a:gd name="T71" fmla="*/ 2147483647 h 2744"/>
                <a:gd name="T72" fmla="*/ 2147483647 w 2766"/>
                <a:gd name="T73" fmla="*/ 2147483647 h 2744"/>
                <a:gd name="T74" fmla="*/ 2147483647 w 2766"/>
                <a:gd name="T75" fmla="*/ 2147483647 h 2744"/>
                <a:gd name="T76" fmla="*/ 2147483647 w 2766"/>
                <a:gd name="T77" fmla="*/ 2147483647 h 274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66"/>
                <a:gd name="T118" fmla="*/ 0 h 2744"/>
                <a:gd name="T119" fmla="*/ 2766 w 2766"/>
                <a:gd name="T120" fmla="*/ 2744 h 274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66" h="2744">
                  <a:moveTo>
                    <a:pt x="2696" y="2744"/>
                  </a:moveTo>
                  <a:lnTo>
                    <a:pt x="2281" y="1456"/>
                  </a:lnTo>
                  <a:lnTo>
                    <a:pt x="2766" y="1456"/>
                  </a:lnTo>
                  <a:lnTo>
                    <a:pt x="2737" y="1445"/>
                  </a:lnTo>
                  <a:lnTo>
                    <a:pt x="2707" y="1432"/>
                  </a:lnTo>
                  <a:lnTo>
                    <a:pt x="2680" y="1419"/>
                  </a:lnTo>
                  <a:lnTo>
                    <a:pt x="2650" y="1404"/>
                  </a:lnTo>
                  <a:lnTo>
                    <a:pt x="2622" y="1390"/>
                  </a:lnTo>
                  <a:lnTo>
                    <a:pt x="2595" y="1375"/>
                  </a:lnTo>
                  <a:lnTo>
                    <a:pt x="2567" y="1359"/>
                  </a:lnTo>
                  <a:lnTo>
                    <a:pt x="2539" y="1343"/>
                  </a:lnTo>
                  <a:lnTo>
                    <a:pt x="2483" y="1308"/>
                  </a:lnTo>
                  <a:lnTo>
                    <a:pt x="2429" y="1271"/>
                  </a:lnTo>
                  <a:lnTo>
                    <a:pt x="2375" y="1233"/>
                  </a:lnTo>
                  <a:lnTo>
                    <a:pt x="2324" y="1193"/>
                  </a:lnTo>
                  <a:lnTo>
                    <a:pt x="2271" y="1151"/>
                  </a:lnTo>
                  <a:lnTo>
                    <a:pt x="2221" y="1108"/>
                  </a:lnTo>
                  <a:lnTo>
                    <a:pt x="2171" y="1063"/>
                  </a:lnTo>
                  <a:lnTo>
                    <a:pt x="2121" y="1015"/>
                  </a:lnTo>
                  <a:lnTo>
                    <a:pt x="2075" y="968"/>
                  </a:lnTo>
                  <a:lnTo>
                    <a:pt x="2028" y="920"/>
                  </a:lnTo>
                  <a:lnTo>
                    <a:pt x="1981" y="870"/>
                  </a:lnTo>
                  <a:lnTo>
                    <a:pt x="1937" y="820"/>
                  </a:lnTo>
                  <a:lnTo>
                    <a:pt x="1893" y="768"/>
                  </a:lnTo>
                  <a:lnTo>
                    <a:pt x="1850" y="717"/>
                  </a:lnTo>
                  <a:lnTo>
                    <a:pt x="1808" y="664"/>
                  </a:lnTo>
                  <a:lnTo>
                    <a:pt x="1768" y="611"/>
                  </a:lnTo>
                  <a:lnTo>
                    <a:pt x="1729" y="558"/>
                  </a:lnTo>
                  <a:lnTo>
                    <a:pt x="1691" y="506"/>
                  </a:lnTo>
                  <a:lnTo>
                    <a:pt x="1654" y="453"/>
                  </a:lnTo>
                  <a:lnTo>
                    <a:pt x="1619" y="400"/>
                  </a:lnTo>
                  <a:lnTo>
                    <a:pt x="1584" y="347"/>
                  </a:lnTo>
                  <a:lnTo>
                    <a:pt x="1551" y="296"/>
                  </a:lnTo>
                  <a:lnTo>
                    <a:pt x="1519" y="244"/>
                  </a:lnTo>
                  <a:lnTo>
                    <a:pt x="1490" y="194"/>
                  </a:lnTo>
                  <a:lnTo>
                    <a:pt x="1461" y="144"/>
                  </a:lnTo>
                  <a:lnTo>
                    <a:pt x="1433" y="95"/>
                  </a:lnTo>
                  <a:lnTo>
                    <a:pt x="1408" y="47"/>
                  </a:lnTo>
                  <a:lnTo>
                    <a:pt x="1383" y="0"/>
                  </a:lnTo>
                  <a:lnTo>
                    <a:pt x="1358" y="47"/>
                  </a:lnTo>
                  <a:lnTo>
                    <a:pt x="1332" y="95"/>
                  </a:lnTo>
                  <a:lnTo>
                    <a:pt x="1305" y="144"/>
                  </a:lnTo>
                  <a:lnTo>
                    <a:pt x="1276" y="194"/>
                  </a:lnTo>
                  <a:lnTo>
                    <a:pt x="1245" y="244"/>
                  </a:lnTo>
                  <a:lnTo>
                    <a:pt x="1215" y="296"/>
                  </a:lnTo>
                  <a:lnTo>
                    <a:pt x="1182" y="347"/>
                  </a:lnTo>
                  <a:lnTo>
                    <a:pt x="1147" y="400"/>
                  </a:lnTo>
                  <a:lnTo>
                    <a:pt x="1112" y="453"/>
                  </a:lnTo>
                  <a:lnTo>
                    <a:pt x="1075" y="506"/>
                  </a:lnTo>
                  <a:lnTo>
                    <a:pt x="1037" y="558"/>
                  </a:lnTo>
                  <a:lnTo>
                    <a:pt x="998" y="611"/>
                  </a:lnTo>
                  <a:lnTo>
                    <a:pt x="958" y="664"/>
                  </a:lnTo>
                  <a:lnTo>
                    <a:pt x="916" y="717"/>
                  </a:lnTo>
                  <a:lnTo>
                    <a:pt x="873" y="768"/>
                  </a:lnTo>
                  <a:lnTo>
                    <a:pt x="829" y="820"/>
                  </a:lnTo>
                  <a:lnTo>
                    <a:pt x="785" y="870"/>
                  </a:lnTo>
                  <a:lnTo>
                    <a:pt x="740" y="920"/>
                  </a:lnTo>
                  <a:lnTo>
                    <a:pt x="693" y="968"/>
                  </a:lnTo>
                  <a:lnTo>
                    <a:pt x="645" y="1015"/>
                  </a:lnTo>
                  <a:lnTo>
                    <a:pt x="595" y="1063"/>
                  </a:lnTo>
                  <a:lnTo>
                    <a:pt x="545" y="1108"/>
                  </a:lnTo>
                  <a:lnTo>
                    <a:pt x="495" y="1151"/>
                  </a:lnTo>
                  <a:lnTo>
                    <a:pt x="442" y="1193"/>
                  </a:lnTo>
                  <a:lnTo>
                    <a:pt x="391" y="1233"/>
                  </a:lnTo>
                  <a:lnTo>
                    <a:pt x="337" y="1271"/>
                  </a:lnTo>
                  <a:lnTo>
                    <a:pt x="283" y="1308"/>
                  </a:lnTo>
                  <a:lnTo>
                    <a:pt x="227" y="1343"/>
                  </a:lnTo>
                  <a:lnTo>
                    <a:pt x="199" y="1359"/>
                  </a:lnTo>
                  <a:lnTo>
                    <a:pt x="171" y="1375"/>
                  </a:lnTo>
                  <a:lnTo>
                    <a:pt x="144" y="1390"/>
                  </a:lnTo>
                  <a:lnTo>
                    <a:pt x="116" y="1404"/>
                  </a:lnTo>
                  <a:lnTo>
                    <a:pt x="86" y="1419"/>
                  </a:lnTo>
                  <a:lnTo>
                    <a:pt x="59" y="1432"/>
                  </a:lnTo>
                  <a:lnTo>
                    <a:pt x="29" y="1445"/>
                  </a:lnTo>
                  <a:lnTo>
                    <a:pt x="0" y="1456"/>
                  </a:lnTo>
                  <a:lnTo>
                    <a:pt x="485" y="1456"/>
                  </a:lnTo>
                  <a:lnTo>
                    <a:pt x="70" y="2744"/>
                  </a:lnTo>
                  <a:lnTo>
                    <a:pt x="2696" y="27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latinLnBrk="0" hangingPunct="1">
                <a:spcBef>
                  <a:spcPts val="600"/>
                </a:spcBef>
                <a:defRPr/>
              </a:pPr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1714500" y="2830513"/>
              <a:ext cx="2095500" cy="355600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spcBef>
                  <a:spcPts val="600"/>
                </a:spcBef>
                <a:defRPr/>
              </a:pPr>
              <a:r>
                <a:rPr lang="ko-KR" altLang="en-US" dirty="0"/>
                <a:t>사회문화적 및 개인적 요인</a:t>
              </a:r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1714500" y="3249613"/>
              <a:ext cx="2095500" cy="868362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latinLnBrk="0">
                <a:spcBef>
                  <a:spcPts val="600"/>
                </a:spcBef>
                <a:defRPr/>
              </a:pPr>
              <a:r>
                <a:rPr kumimoji="0" lang="ko-KR" altLang="en-US" kern="0" dirty="0">
                  <a:solidFill>
                    <a:srgbClr val="000000"/>
                  </a:solidFill>
                  <a:latin typeface="+mn-ea"/>
                </a:rPr>
                <a:t>문화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+mn-ea"/>
                </a:rPr>
                <a:t>, 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+mn-ea"/>
                </a:rPr>
                <a:t>사회계층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+mn-ea"/>
                </a:rPr>
                <a:t>, 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+mn-ea"/>
                </a:rPr>
                <a:t>준거집단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+mn-ea"/>
                </a:rPr>
                <a:t>,</a:t>
              </a:r>
              <a:br>
                <a:rPr kumimoji="0" lang="en-US" altLang="ko-KR" kern="0" dirty="0">
                  <a:solidFill>
                    <a:srgbClr val="000000"/>
                  </a:solidFill>
                  <a:latin typeface="+mn-ea"/>
                </a:rPr>
              </a:br>
              <a:r>
                <a:rPr kumimoji="0" lang="ko-KR" altLang="en-US" kern="0" dirty="0">
                  <a:solidFill>
                    <a:srgbClr val="000000"/>
                  </a:solidFill>
                  <a:latin typeface="+mn-ea"/>
                </a:rPr>
                <a:t>인터넷 커뮤니티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+mn-ea"/>
                </a:rPr>
                <a:t>, 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+mn-ea"/>
                </a:rPr>
                <a:t>가족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+mn-ea"/>
                </a:rPr>
                <a:t>,</a:t>
              </a:r>
              <a:br>
                <a:rPr kumimoji="0" lang="en-US" altLang="ko-KR" kern="0" dirty="0">
                  <a:solidFill>
                    <a:srgbClr val="000000"/>
                  </a:solidFill>
                  <a:latin typeface="+mn-ea"/>
                </a:rPr>
              </a:br>
              <a:r>
                <a:rPr kumimoji="0" lang="ko-KR" altLang="en-US" kern="0" dirty="0">
                  <a:solidFill>
                    <a:srgbClr val="000000"/>
                  </a:solidFill>
                  <a:latin typeface="+mn-ea"/>
                </a:rPr>
                <a:t>라이프 스타일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+mn-ea"/>
                </a:rPr>
                <a:t>, 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+mn-ea"/>
                </a:rPr>
                <a:t>소득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+mn-ea"/>
                </a:rPr>
                <a:t>, 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+mn-ea"/>
                </a:rPr>
                <a:t>나이</a:t>
              </a:r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4010025" y="2830513"/>
              <a:ext cx="1574800" cy="355600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latinLnBrk="0">
                <a:spcBef>
                  <a:spcPts val="600"/>
                </a:spcBef>
                <a:defRPr/>
              </a:pPr>
              <a:r>
                <a:rPr lang="ko-KR" altLang="en-US" dirty="0"/>
                <a:t>심리적 요인</a:t>
              </a:r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4010025" y="3249613"/>
              <a:ext cx="1574800" cy="868362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latinLnBrk="0">
                <a:spcBef>
                  <a:spcPts val="600"/>
                </a:spcBef>
                <a:defRPr/>
              </a:pPr>
              <a:r>
                <a:rPr kumimoji="0" lang="ko-KR" altLang="en-US" kern="0" dirty="0">
                  <a:solidFill>
                    <a:srgbClr val="000000"/>
                  </a:solidFill>
                  <a:latin typeface="+mn-ea"/>
                </a:rPr>
                <a:t>동기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+mn-ea"/>
                </a:rPr>
                <a:t>, 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+mn-ea"/>
                </a:rPr>
                <a:t>지각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+mn-ea"/>
                </a:rPr>
                <a:t>, 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+mn-ea"/>
                </a:rPr>
                <a:t>학습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+mn-ea"/>
                </a:rPr>
                <a:t>, 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+mn-ea"/>
                </a:rPr>
                <a:t>태도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1543437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</a:t>
            </a:r>
            <a:r>
              <a:rPr lang="en-US" altLang="ko-KR" dirty="0" smtClean="0"/>
              <a:t>. </a:t>
            </a:r>
            <a:r>
              <a:rPr lang="ko-KR" altLang="en-US" dirty="0" smtClean="0"/>
              <a:t>소비자 구매행동 유형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37" name="표 3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54921288"/>
              </p:ext>
            </p:extLst>
          </p:nvPr>
        </p:nvGraphicFramePr>
        <p:xfrm>
          <a:off x="683569" y="1772816"/>
          <a:ext cx="7848870" cy="41316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2096"/>
                <a:gridCol w="3329824"/>
                <a:gridCol w="3646950"/>
              </a:tblGrid>
              <a:tr h="500089">
                <a:tc>
                  <a:txBody>
                    <a:bodyPr/>
                    <a:lstStyle/>
                    <a:p>
                      <a:pPr latinLnBrk="1"/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낮음                                  제품 관여도                                           높음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</a:tr>
              <a:tr h="173215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반복</a:t>
                      </a:r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제품 </a:t>
                      </a:r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구매 </a:t>
                      </a:r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횟수</a:t>
                      </a:r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신규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1899415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400" dirty="0" smtClean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07704" y="1268760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39752" y="2924944"/>
            <a:ext cx="1648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>
                <a:solidFill>
                  <a:srgbClr val="C00000"/>
                </a:solidFill>
                <a:latin typeface="+mn-ea"/>
              </a:rPr>
              <a:t>관성적 구매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68144" y="2924944"/>
            <a:ext cx="165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>
                <a:solidFill>
                  <a:srgbClr val="C00000"/>
                </a:solidFill>
                <a:latin typeface="+mn-ea"/>
              </a:rPr>
              <a:t>상표 충성도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39752" y="4725144"/>
            <a:ext cx="165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>
                <a:solidFill>
                  <a:srgbClr val="C00000"/>
                </a:solidFill>
                <a:latin typeface="+mn-ea"/>
              </a:rPr>
              <a:t>다양성 추구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24128" y="4725144"/>
            <a:ext cx="21804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smtClean="0">
                <a:solidFill>
                  <a:srgbClr val="C00000"/>
                </a:solidFill>
                <a:latin typeface="+mn-ea"/>
              </a:rPr>
              <a:t>복잡한 의사결정</a:t>
            </a:r>
            <a:endParaRPr lang="ko-KR" altLang="en-US" sz="2400" b="1" dirty="0" smtClean="0">
              <a:solidFill>
                <a:srgbClr val="C00000"/>
              </a:solidFill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11630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사례를 보고 채워봅시다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Implement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0154137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설문지 작성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136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00885327"/>
              </p:ext>
            </p:extLst>
          </p:nvPr>
        </p:nvGraphicFramePr>
        <p:xfrm>
          <a:off x="611560" y="1423033"/>
          <a:ext cx="7992888" cy="4310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6408712"/>
              </a:tblGrid>
              <a:tr h="67543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600" dirty="0" smtClean="0"/>
                        <a:t>항목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600" dirty="0" smtClean="0"/>
                        <a:t>내용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9086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600" dirty="0" smtClean="0"/>
                        <a:t>문제 정의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dirty="0" smtClean="0"/>
                        <a:t>구로구 지역의 </a:t>
                      </a:r>
                      <a:r>
                        <a:rPr lang="ko-KR" altLang="en-US" sz="1600" dirty="0" err="1" smtClean="0"/>
                        <a:t>사회적경제</a:t>
                      </a:r>
                      <a:r>
                        <a:rPr lang="ko-KR" altLang="en-US" sz="1600" dirty="0" smtClean="0"/>
                        <a:t> 제품 및 서비스 수요는 어느 정도 일까</a:t>
                      </a:r>
                      <a:r>
                        <a:rPr lang="en-US" altLang="ko-KR" sz="1600" dirty="0" smtClean="0"/>
                        <a:t>?</a:t>
                      </a:r>
                    </a:p>
                    <a:p>
                      <a:pPr marL="0" indent="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dirty="0" err="1" smtClean="0"/>
                        <a:t>사회적경제</a:t>
                      </a:r>
                      <a:r>
                        <a:rPr lang="ko-KR" altLang="en-US" sz="1600" dirty="0" smtClean="0"/>
                        <a:t> 제품 및 서비스 정의 및 분류</a:t>
                      </a:r>
                      <a:endParaRPr lang="en-US" altLang="ko-KR" sz="1600" dirty="0" smtClean="0"/>
                    </a:p>
                  </a:txBody>
                  <a:tcPr anchor="ctr"/>
                </a:tc>
              </a:tr>
              <a:tr h="9086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600" dirty="0" smtClean="0"/>
                        <a:t>조사설계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600" dirty="0" smtClean="0">
                          <a:solidFill>
                            <a:srgbClr val="FF0000"/>
                          </a:solidFill>
                        </a:rPr>
                        <a:t>설문 조사</a:t>
                      </a:r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600" dirty="0" smtClean="0">
                          <a:solidFill>
                            <a:srgbClr val="FF0000"/>
                          </a:solidFill>
                        </a:rPr>
                        <a:t>온라인</a:t>
                      </a:r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rgbClr val="FF0000"/>
                          </a:solidFill>
                        </a:rPr>
                        <a:t>일대일 </a:t>
                      </a:r>
                      <a:r>
                        <a:rPr lang="ko-KR" altLang="en-US" sz="1600" dirty="0" err="1" smtClean="0">
                          <a:solidFill>
                            <a:srgbClr val="FF0000"/>
                          </a:solidFill>
                        </a:rPr>
                        <a:t>면접법</a:t>
                      </a:r>
                      <a:r>
                        <a:rPr lang="ko-KR" altLang="en-US" sz="1600" dirty="0" smtClean="0">
                          <a:solidFill>
                            <a:srgbClr val="FF0000"/>
                          </a:solidFill>
                        </a:rPr>
                        <a:t> 등</a:t>
                      </a:r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  <a:p>
                      <a:pPr marL="0" indent="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600" dirty="0" smtClean="0">
                          <a:solidFill>
                            <a:srgbClr val="FF0000"/>
                          </a:solidFill>
                        </a:rPr>
                        <a:t>인터뷰</a:t>
                      </a:r>
                      <a:endParaRPr lang="ko-KR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9086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600" dirty="0" smtClean="0"/>
                        <a:t>자료 수집 방법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600" dirty="0" smtClean="0">
                          <a:solidFill>
                            <a:srgbClr val="FF0000"/>
                          </a:solidFill>
                        </a:rPr>
                        <a:t>기존 자료 활용</a:t>
                      </a:r>
                      <a:endParaRPr lang="en-US" altLang="ko-KR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indent="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600" dirty="0" smtClean="0">
                          <a:solidFill>
                            <a:srgbClr val="FF0000"/>
                          </a:solidFill>
                        </a:rPr>
                        <a:t>설문</a:t>
                      </a:r>
                      <a:endParaRPr lang="ko-KR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9086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600" dirty="0" smtClean="0"/>
                        <a:t>표본 설계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600" dirty="0" smtClean="0">
                          <a:solidFill>
                            <a:srgbClr val="FF0000"/>
                          </a:solidFill>
                        </a:rPr>
                        <a:t>모집단 선정</a:t>
                      </a:r>
                      <a:endParaRPr lang="en-US" altLang="ko-KR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indent="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600" dirty="0" smtClean="0">
                          <a:solidFill>
                            <a:srgbClr val="FF0000"/>
                          </a:solidFill>
                        </a:rPr>
                        <a:t>이해관계자 범위 </a:t>
                      </a:r>
                      <a:endParaRPr lang="ko-KR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210767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토</a:t>
            </a:r>
            <a:r>
              <a:rPr lang="ko-KR" altLang="en-US" dirty="0"/>
              <a:t>론</a:t>
            </a:r>
            <a:r>
              <a:rPr lang="ko-KR" altLang="en-US" dirty="0" smtClean="0"/>
              <a:t>해봅시다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>
          <a:xfrm>
            <a:off x="3930643" y="1088122"/>
            <a:ext cx="1282723" cy="646331"/>
          </a:xfrm>
        </p:spPr>
        <p:txBody>
          <a:bodyPr/>
          <a:lstStyle/>
          <a:p>
            <a:r>
              <a:rPr lang="en-US" altLang="ko-KR" dirty="0" smtClean="0"/>
              <a:t>Drive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74733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Activity. </a:t>
            </a:r>
            <a:r>
              <a:rPr lang="ko-KR" altLang="en-US" dirty="0" smtClean="0"/>
              <a:t>윤리적 소비 구매결정 프로세스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138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684131" y="2708920"/>
            <a:ext cx="1218801" cy="119118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spcBef>
                <a:spcPts val="600"/>
              </a:spcBef>
              <a:defRPr/>
            </a:pPr>
            <a:r>
              <a:rPr lang="ko-KR" altLang="en-US">
                <a:solidFill>
                  <a:prstClr val="black"/>
                </a:solidFill>
              </a:rPr>
              <a:t>문제 인식</a:t>
            </a:r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2361650" y="2708920"/>
            <a:ext cx="1216135" cy="119118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spcBef>
                <a:spcPts val="600"/>
              </a:spcBef>
              <a:defRPr/>
            </a:pPr>
            <a:r>
              <a:rPr lang="ko-KR" altLang="en-US" dirty="0">
                <a:solidFill>
                  <a:prstClr val="black"/>
                </a:solidFill>
              </a:rPr>
              <a:t>정보 탐색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4036503" y="2708920"/>
            <a:ext cx="1216135" cy="119118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spcBef>
                <a:spcPts val="600"/>
              </a:spcBef>
              <a:defRPr/>
            </a:pPr>
            <a:r>
              <a:rPr lang="ko-KR" altLang="en-US" dirty="0">
                <a:solidFill>
                  <a:prstClr val="black"/>
                </a:solidFill>
              </a:rPr>
              <a:t>대안 평가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5711355" y="2708920"/>
            <a:ext cx="1218803" cy="119118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spcBef>
                <a:spcPts val="600"/>
              </a:spcBef>
              <a:defRPr/>
            </a:pPr>
            <a:r>
              <a:rPr lang="ko-KR" altLang="en-US" dirty="0">
                <a:solidFill>
                  <a:prstClr val="black"/>
                </a:solidFill>
              </a:rPr>
              <a:t>구매</a:t>
            </a:r>
          </a:p>
        </p:txBody>
      </p:sp>
      <p:sp>
        <p:nvSpPr>
          <p:cNvPr id="23" name="모서리가 둥근 직사각형 22"/>
          <p:cNvSpPr/>
          <p:nvPr/>
        </p:nvSpPr>
        <p:spPr>
          <a:xfrm>
            <a:off x="7388876" y="2708920"/>
            <a:ext cx="1216135" cy="119118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prstClr val="black"/>
                </a:solidFill>
              </a:rPr>
              <a:t>구매 후 </a:t>
            </a:r>
            <a:r>
              <a:rPr lang="ko-KR" altLang="en-US" dirty="0">
                <a:solidFill>
                  <a:prstClr val="black"/>
                </a:solidFill>
              </a:rPr>
              <a:t>행동</a:t>
            </a:r>
          </a:p>
        </p:txBody>
      </p:sp>
      <p:cxnSp>
        <p:nvCxnSpPr>
          <p:cNvPr id="24" name="직선 화살표 연결선 23"/>
          <p:cNvCxnSpPr>
            <a:stCxn id="19" idx="3"/>
            <a:endCxn id="20" idx="1"/>
          </p:cNvCxnSpPr>
          <p:nvPr/>
        </p:nvCxnSpPr>
        <p:spPr>
          <a:xfrm>
            <a:off x="1902932" y="3304513"/>
            <a:ext cx="458718" cy="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>
            <a:stCxn id="20" idx="3"/>
            <a:endCxn id="21" idx="1"/>
          </p:cNvCxnSpPr>
          <p:nvPr/>
        </p:nvCxnSpPr>
        <p:spPr>
          <a:xfrm>
            <a:off x="3577785" y="3304513"/>
            <a:ext cx="458718" cy="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>
            <a:stCxn id="21" idx="3"/>
            <a:endCxn id="22" idx="1"/>
          </p:cNvCxnSpPr>
          <p:nvPr/>
        </p:nvCxnSpPr>
        <p:spPr>
          <a:xfrm>
            <a:off x="5252638" y="3304513"/>
            <a:ext cx="458718" cy="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>
            <a:stCxn id="22" idx="3"/>
            <a:endCxn id="23" idx="1"/>
          </p:cNvCxnSpPr>
          <p:nvPr/>
        </p:nvCxnSpPr>
        <p:spPr>
          <a:xfrm>
            <a:off x="6930158" y="3304513"/>
            <a:ext cx="458718" cy="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84131" y="4104974"/>
            <a:ext cx="14348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 </a:t>
            </a:r>
            <a:r>
              <a:rPr lang="ko-KR" altLang="en-US" sz="1400" dirty="0" smtClean="0"/>
              <a:t>외부 요인</a:t>
            </a:r>
            <a:endParaRPr lang="en-US" altLang="ko-KR" sz="1400" dirty="0" smtClean="0"/>
          </a:p>
          <a:p>
            <a:pPr marL="171450" indent="-171450" latinLnBrk="0">
              <a:buFontTx/>
              <a:buChar char="-"/>
            </a:pPr>
            <a:r>
              <a:rPr lang="ko-KR" altLang="en-US" sz="1400" dirty="0" smtClean="0"/>
              <a:t>중국산 먹거리 파동</a:t>
            </a:r>
            <a:endParaRPr lang="en-US" altLang="ko-KR" sz="1400" dirty="0" smtClean="0"/>
          </a:p>
          <a:p>
            <a:pPr marL="171450" indent="-171450" latinLnBrk="0">
              <a:buFontTx/>
              <a:buChar char="-"/>
            </a:pPr>
            <a:r>
              <a:rPr lang="ko-KR" altLang="en-US" sz="1400" dirty="0" smtClean="0"/>
              <a:t>기후 변화로 인한 자연재해</a:t>
            </a:r>
            <a:endParaRPr lang="en-US" altLang="ko-KR" sz="1400" dirty="0" smtClean="0"/>
          </a:p>
          <a:p>
            <a:pPr latinLnBrk="0">
              <a:buFont typeface="Arial" panose="020B0604020202020204" pitchFamily="34" charset="0"/>
              <a:buChar char="•"/>
            </a:pPr>
            <a:r>
              <a:rPr lang="en-US" altLang="ko-KR" sz="1400" dirty="0"/>
              <a:t> </a:t>
            </a:r>
            <a:r>
              <a:rPr lang="ko-KR" altLang="en-US" sz="1400" dirty="0" smtClean="0"/>
              <a:t>내부 요인</a:t>
            </a:r>
            <a:endParaRPr lang="en-US" altLang="ko-KR" sz="1400" dirty="0" smtClean="0"/>
          </a:p>
          <a:p>
            <a:pPr marL="171450" indent="-171450" latinLnBrk="0">
              <a:buFontTx/>
              <a:buChar char="-"/>
            </a:pPr>
            <a:r>
              <a:rPr lang="ko-KR" altLang="en-US" sz="1400" dirty="0" smtClean="0"/>
              <a:t>건강</a:t>
            </a:r>
            <a:endParaRPr lang="en-US" altLang="ko-KR" sz="1400" dirty="0" smtClean="0"/>
          </a:p>
          <a:p>
            <a:pPr marL="171450" indent="-171450" latinLnBrk="0">
              <a:buFontTx/>
              <a:buChar char="-"/>
            </a:pPr>
            <a:r>
              <a:rPr lang="ko-KR" altLang="en-US" sz="1400" dirty="0" smtClean="0"/>
              <a:t>개인적 성향</a:t>
            </a:r>
            <a:endParaRPr lang="en-US" altLang="ko-KR" sz="1400" dirty="0" smtClean="0"/>
          </a:p>
          <a:p>
            <a:pPr marL="171450" indent="-171450" latinLnBrk="0">
              <a:buFontTx/>
              <a:buChar char="-"/>
            </a:pPr>
            <a:endParaRPr lang="ko-KR" alt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2345087" y="4104974"/>
            <a:ext cx="14348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 </a:t>
            </a:r>
            <a:r>
              <a:rPr lang="ko-KR" altLang="en-US" sz="1400" dirty="0" smtClean="0"/>
              <a:t>외부 정보</a:t>
            </a:r>
            <a:endParaRPr lang="en-US" altLang="ko-KR" sz="1400" dirty="0" smtClean="0"/>
          </a:p>
          <a:p>
            <a:pPr marL="171450" indent="-171450" latinLnBrk="0">
              <a:buFontTx/>
              <a:buChar char="-"/>
            </a:pPr>
            <a:r>
              <a:rPr lang="ko-KR" altLang="en-US" sz="1400" dirty="0" smtClean="0"/>
              <a:t>언론 검색</a:t>
            </a:r>
            <a:endParaRPr lang="en-US" altLang="ko-KR" sz="1400" dirty="0" smtClean="0"/>
          </a:p>
          <a:p>
            <a:pPr marL="171450" indent="-171450" latinLnBrk="0">
              <a:buFontTx/>
              <a:buChar char="-"/>
            </a:pPr>
            <a:r>
              <a:rPr lang="ko-KR" altLang="en-US" sz="1400" dirty="0" smtClean="0"/>
              <a:t>구전효과</a:t>
            </a:r>
            <a:endParaRPr lang="en-US" altLang="ko-KR" sz="1400" dirty="0" smtClean="0"/>
          </a:p>
          <a:p>
            <a:pPr marL="171450" indent="-171450" latinLnBrk="0">
              <a:buFontTx/>
              <a:buChar char="-"/>
            </a:pPr>
            <a:r>
              <a:rPr lang="ko-KR" altLang="en-US" sz="1400" dirty="0" smtClean="0"/>
              <a:t>기타 간접적 경험</a:t>
            </a:r>
            <a:endParaRPr lang="en-US" altLang="ko-KR" sz="1400" dirty="0" smtClean="0"/>
          </a:p>
          <a:p>
            <a:pPr latinLnBrk="0">
              <a:buFont typeface="Arial" panose="020B0604020202020204" pitchFamily="34" charset="0"/>
              <a:buChar char="•"/>
            </a:pPr>
            <a:r>
              <a:rPr lang="en-US" altLang="ko-KR" sz="1400" dirty="0"/>
              <a:t> </a:t>
            </a:r>
            <a:r>
              <a:rPr lang="ko-KR" altLang="en-US" sz="1400" dirty="0" smtClean="0"/>
              <a:t>내부 정보</a:t>
            </a:r>
            <a:endParaRPr lang="en-US" altLang="ko-KR" sz="1400" dirty="0" smtClean="0"/>
          </a:p>
          <a:p>
            <a:pPr marL="171450" indent="-171450" latinLnBrk="0">
              <a:buFontTx/>
              <a:buChar char="-"/>
            </a:pPr>
            <a:r>
              <a:rPr lang="ko-KR" altLang="en-US" sz="1400" dirty="0" smtClean="0"/>
              <a:t>직접적 경험</a:t>
            </a:r>
            <a:endParaRPr lang="en-US" altLang="ko-KR" sz="1400" dirty="0" smtClean="0"/>
          </a:p>
          <a:p>
            <a:pPr marL="171450" indent="-171450" latinLnBrk="0">
              <a:buFontTx/>
              <a:buChar char="-"/>
            </a:pPr>
            <a:endParaRPr lang="ko-KR" alt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4001271" y="4104974"/>
            <a:ext cx="143482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 </a:t>
            </a:r>
            <a:r>
              <a:rPr lang="ko-KR" altLang="en-US" sz="1400" dirty="0" smtClean="0"/>
              <a:t>가</a:t>
            </a:r>
            <a:r>
              <a:rPr lang="ko-KR" altLang="en-US" sz="1400" dirty="0"/>
              <a:t>격</a:t>
            </a:r>
            <a:r>
              <a:rPr lang="ko-KR" altLang="en-US" sz="1400" dirty="0" smtClean="0"/>
              <a:t> 평가</a:t>
            </a:r>
            <a:endParaRPr lang="en-US" altLang="ko-KR" sz="1400" dirty="0" smtClean="0"/>
          </a:p>
          <a:p>
            <a:pPr latinLnBrk="0">
              <a:buFont typeface="Arial" panose="020B0604020202020204" pitchFamily="34" charset="0"/>
              <a:buChar char="•"/>
            </a:pPr>
            <a:r>
              <a:rPr lang="en-US" altLang="ko-KR" sz="1400" dirty="0"/>
              <a:t> </a:t>
            </a:r>
            <a:r>
              <a:rPr lang="ko-KR" altLang="en-US" sz="1400" dirty="0" smtClean="0"/>
              <a:t>품질 평가</a:t>
            </a:r>
            <a:endParaRPr lang="en-US" altLang="ko-KR" sz="1400" dirty="0" smtClean="0"/>
          </a:p>
          <a:p>
            <a:pPr latinLnBrk="0">
              <a:buFont typeface="Arial" panose="020B0604020202020204" pitchFamily="34" charset="0"/>
              <a:buChar char="•"/>
            </a:pPr>
            <a:r>
              <a:rPr lang="en-US" altLang="ko-KR" sz="1400" dirty="0"/>
              <a:t> </a:t>
            </a:r>
            <a:r>
              <a:rPr lang="ko-KR" altLang="en-US" sz="1400" dirty="0" smtClean="0"/>
              <a:t>브랜드</a:t>
            </a:r>
            <a:r>
              <a:rPr lang="en-US" altLang="ko-KR" sz="1400" dirty="0"/>
              <a:t> </a:t>
            </a:r>
            <a:r>
              <a:rPr lang="ko-KR" altLang="en-US" sz="1400" dirty="0" smtClean="0"/>
              <a:t>평가</a:t>
            </a:r>
            <a:endParaRPr lang="en-US" altLang="ko-KR" sz="1400" dirty="0" smtClean="0"/>
          </a:p>
          <a:p>
            <a:pPr latinLnBrk="0">
              <a:buFont typeface="Arial" panose="020B0604020202020204" pitchFamily="34" charset="0"/>
              <a:buChar char="•"/>
            </a:pPr>
            <a:r>
              <a:rPr lang="en-US" altLang="ko-KR" sz="1400" dirty="0"/>
              <a:t> </a:t>
            </a:r>
            <a:r>
              <a:rPr lang="ko-KR" altLang="en-US" sz="1400" dirty="0" smtClean="0"/>
              <a:t>사회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환경</a:t>
            </a:r>
            <a:r>
              <a:rPr lang="en-US" altLang="ko-KR" sz="1400" dirty="0" smtClean="0"/>
              <a:t>)</a:t>
            </a:r>
            <a:r>
              <a:rPr lang="ko-KR" altLang="en-US" sz="1400" dirty="0" smtClean="0"/>
              <a:t>평가</a:t>
            </a:r>
            <a:endParaRPr lang="en-US" altLang="ko-KR" sz="1400" dirty="0" smtClean="0"/>
          </a:p>
          <a:p>
            <a:pPr latinLnBrk="0">
              <a:buFont typeface="Arial" panose="020B0604020202020204" pitchFamily="34" charset="0"/>
              <a:buChar char="•"/>
            </a:pPr>
            <a:r>
              <a:rPr lang="en-US" altLang="ko-KR" sz="1400" dirty="0"/>
              <a:t> </a:t>
            </a:r>
            <a:r>
              <a:rPr lang="ko-KR" altLang="en-US" sz="1400" dirty="0" smtClean="0"/>
              <a:t>기타 개인 성향에 따른 평가</a:t>
            </a:r>
            <a:endParaRPr lang="en-US" altLang="ko-KR" sz="1400" dirty="0" smtClean="0"/>
          </a:p>
          <a:p>
            <a:pPr marL="171450" indent="-171450" latinLnBrk="0">
              <a:buFontTx/>
              <a:buChar char="-"/>
            </a:pPr>
            <a:endParaRPr lang="ko-KR" alt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729463" y="4104974"/>
            <a:ext cx="143482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 </a:t>
            </a:r>
            <a:r>
              <a:rPr lang="ko-KR" altLang="en-US" sz="1400" dirty="0" smtClean="0"/>
              <a:t>구</a:t>
            </a:r>
            <a:r>
              <a:rPr lang="ko-KR" altLang="en-US" sz="1400" dirty="0"/>
              <a:t>매</a:t>
            </a:r>
            <a:r>
              <a:rPr lang="ko-KR" altLang="en-US" sz="1400" dirty="0" smtClean="0"/>
              <a:t> 방법</a:t>
            </a:r>
            <a:endParaRPr lang="en-US" altLang="ko-KR" sz="1400" dirty="0" smtClean="0"/>
          </a:p>
          <a:p>
            <a:pPr marL="171450" indent="-171450" latinLnBrk="0">
              <a:buFontTx/>
              <a:buChar char="-"/>
            </a:pPr>
            <a:r>
              <a:rPr lang="en-US" altLang="ko-KR" sz="1400" dirty="0" smtClean="0"/>
              <a:t>1</a:t>
            </a:r>
            <a:r>
              <a:rPr lang="ko-KR" altLang="en-US" sz="1400" dirty="0" smtClean="0"/>
              <a:t>회성</a:t>
            </a:r>
            <a:endParaRPr lang="en-US" altLang="ko-KR" sz="1400" dirty="0" smtClean="0"/>
          </a:p>
          <a:p>
            <a:pPr marL="171450" indent="-171450" latinLnBrk="0">
              <a:buFontTx/>
              <a:buChar char="-"/>
            </a:pPr>
            <a:r>
              <a:rPr lang="ko-KR" altLang="en-US" sz="1400" dirty="0" smtClean="0"/>
              <a:t>회원</a:t>
            </a:r>
            <a:r>
              <a:rPr lang="ko-KR" altLang="en-US" sz="1400" dirty="0"/>
              <a:t>제</a:t>
            </a:r>
            <a:endParaRPr lang="en-US" altLang="ko-KR" sz="1400" dirty="0" smtClean="0"/>
          </a:p>
          <a:p>
            <a:pPr latinLnBrk="0">
              <a:buFont typeface="Arial" panose="020B0604020202020204" pitchFamily="34" charset="0"/>
              <a:buChar char="•"/>
            </a:pPr>
            <a:r>
              <a:rPr lang="en-US" altLang="ko-KR" sz="1400" dirty="0"/>
              <a:t> </a:t>
            </a:r>
            <a:r>
              <a:rPr lang="ko-KR" altLang="en-US" sz="1400" dirty="0" smtClean="0"/>
              <a:t>구매처</a:t>
            </a:r>
            <a:endParaRPr lang="en-US" altLang="ko-KR" sz="1400" dirty="0" smtClean="0"/>
          </a:p>
          <a:p>
            <a:pPr marL="171450" indent="-171450" latinLnBrk="0">
              <a:buFontTx/>
              <a:buChar char="-"/>
            </a:pPr>
            <a:r>
              <a:rPr lang="ko-KR" altLang="en-US" sz="1400" dirty="0" smtClean="0"/>
              <a:t>할인 </a:t>
            </a:r>
            <a:r>
              <a:rPr lang="ko-KR" altLang="en-US" sz="1400" dirty="0" err="1" smtClean="0"/>
              <a:t>마트</a:t>
            </a:r>
            <a:endParaRPr lang="en-US" altLang="ko-KR" sz="1400" dirty="0" smtClean="0"/>
          </a:p>
          <a:p>
            <a:pPr marL="171450" indent="-171450" latinLnBrk="0">
              <a:buFontTx/>
              <a:buChar char="-"/>
            </a:pPr>
            <a:r>
              <a:rPr lang="ko-KR" altLang="en-US" sz="1400" dirty="0" smtClean="0"/>
              <a:t>전문 매장</a:t>
            </a:r>
            <a:endParaRPr lang="en-US" altLang="ko-KR" sz="1400" dirty="0" smtClean="0"/>
          </a:p>
          <a:p>
            <a:pPr marL="171450" indent="-171450" latinLnBrk="0">
              <a:buFontTx/>
              <a:buChar char="-"/>
            </a:pPr>
            <a:r>
              <a:rPr lang="ko-KR" altLang="en-US" sz="1400" dirty="0" smtClean="0"/>
              <a:t>온라인 매장</a:t>
            </a:r>
            <a:endParaRPr lang="en-US" altLang="ko-KR" sz="14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7385647" y="4104974"/>
            <a:ext cx="1434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buFont typeface="Arial" panose="020B0604020202020204" pitchFamily="34" charset="0"/>
              <a:buChar char="•"/>
            </a:pPr>
            <a:r>
              <a:rPr lang="ko-KR" altLang="en-US" sz="1400" dirty="0"/>
              <a:t> </a:t>
            </a:r>
            <a:r>
              <a:rPr lang="ko-KR" altLang="en-US" sz="1400" dirty="0" smtClean="0"/>
              <a:t>제품사용</a:t>
            </a:r>
            <a:endParaRPr lang="en-US" altLang="ko-KR" sz="1400" dirty="0" smtClean="0"/>
          </a:p>
          <a:p>
            <a:pPr latinLnBrk="0">
              <a:buFont typeface="Arial" panose="020B0604020202020204" pitchFamily="34" charset="0"/>
              <a:buChar char="•"/>
            </a:pPr>
            <a:r>
              <a:rPr lang="en-US" altLang="ko-KR" sz="1400" dirty="0"/>
              <a:t> </a:t>
            </a:r>
            <a:r>
              <a:rPr lang="ko-KR" altLang="en-US" sz="1400" dirty="0" smtClean="0"/>
              <a:t>만족</a:t>
            </a:r>
            <a:r>
              <a:rPr lang="en-US" altLang="ko-KR" sz="1400" dirty="0"/>
              <a:t>/</a:t>
            </a:r>
            <a:r>
              <a:rPr lang="ko-KR" altLang="en-US" sz="1400" dirty="0" smtClean="0"/>
              <a:t>불만</a:t>
            </a:r>
            <a:endParaRPr lang="en-US" altLang="ko-KR" sz="1400" dirty="0" smtClean="0"/>
          </a:p>
          <a:p>
            <a:pPr latinLnBrk="0">
              <a:buFont typeface="Arial" panose="020B0604020202020204" pitchFamily="34" charset="0"/>
              <a:buChar char="•"/>
            </a:pPr>
            <a:r>
              <a:rPr lang="en-US" altLang="ko-KR" sz="1400" dirty="0"/>
              <a:t> </a:t>
            </a:r>
            <a:r>
              <a:rPr lang="ko-KR" altLang="en-US" sz="1400" dirty="0" err="1" smtClean="0"/>
              <a:t>재구매</a:t>
            </a:r>
            <a:r>
              <a:rPr lang="ko-KR" altLang="en-US" sz="1400" dirty="0" smtClean="0"/>
              <a:t> 의도</a:t>
            </a:r>
            <a:r>
              <a:rPr lang="en-US" altLang="ko-KR" sz="1400" dirty="0"/>
              <a:t>/</a:t>
            </a:r>
            <a:r>
              <a:rPr lang="ko-KR" altLang="en-US" sz="1400" dirty="0" smtClean="0"/>
              <a:t>불평행동</a:t>
            </a:r>
            <a:endParaRPr lang="ko-KR" altLang="en-US" sz="1400" dirty="0"/>
          </a:p>
        </p:txBody>
      </p:sp>
      <p:sp>
        <p:nvSpPr>
          <p:cNvPr id="28" name="직사각형 27"/>
          <p:cNvSpPr/>
          <p:nvPr/>
        </p:nvSpPr>
        <p:spPr>
          <a:xfrm>
            <a:off x="467544" y="1322765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atinLnBrk="0"/>
            <a:r>
              <a:rPr lang="ko-KR" altLang="en-US" sz="2800" b="1" dirty="0" smtClean="0">
                <a:solidFill>
                  <a:schemeClr val="accent3">
                    <a:lumMod val="75000"/>
                  </a:schemeClr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윤리적 소비 구매결정 프로세스에서는 </a:t>
            </a:r>
            <a:endParaRPr lang="en-US" altLang="ko-KR" sz="2800" b="1" dirty="0" smtClean="0">
              <a:solidFill>
                <a:schemeClr val="accent3">
                  <a:lumMod val="75000"/>
                </a:schemeClr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algn="ctr" latinLnBrk="0"/>
            <a:r>
              <a:rPr lang="ko-KR" altLang="en-US" sz="2800" b="1" dirty="0" smtClean="0">
                <a:solidFill>
                  <a:schemeClr val="accent3">
                    <a:lumMod val="75000"/>
                  </a:schemeClr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어떤 점을 특히 고려해야 할까요</a:t>
            </a:r>
            <a:r>
              <a:rPr lang="en-US" altLang="ko-KR" sz="2800" b="1" dirty="0" smtClean="0">
                <a:solidFill>
                  <a:schemeClr val="accent3">
                    <a:lumMod val="75000"/>
                  </a:schemeClr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rPr>
              <a:t>?</a:t>
            </a:r>
            <a:endParaRPr lang="ko-KR" altLang="en-US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20151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Q&amp;A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139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401" y="1430778"/>
            <a:ext cx="6408712" cy="48065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004077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AutoShape 380"/>
          <p:cNvSpPr>
            <a:spLocks noChangeArrowheads="1"/>
          </p:cNvSpPr>
          <p:nvPr/>
        </p:nvSpPr>
        <p:spPr bwMode="gray">
          <a:xfrm>
            <a:off x="539552" y="1411288"/>
            <a:ext cx="8136904" cy="2233736"/>
          </a:xfrm>
          <a:prstGeom prst="roundRect">
            <a:avLst>
              <a:gd name="adj" fmla="val 11921"/>
            </a:avLst>
          </a:prstGeom>
          <a:solidFill>
            <a:srgbClr val="4D798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atinLnBrk="0"/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26" name="Freeform 381"/>
          <p:cNvSpPr>
            <a:spLocks/>
          </p:cNvSpPr>
          <p:nvPr/>
        </p:nvSpPr>
        <p:spPr bwMode="gray">
          <a:xfrm>
            <a:off x="627265" y="1505934"/>
            <a:ext cx="992128" cy="904646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54510"/>
                  <a:invGamma/>
                </a:schemeClr>
              </a:gs>
              <a:gs pos="50000">
                <a:schemeClr val="accent1">
                  <a:alpha val="0"/>
                </a:schemeClr>
              </a:gs>
              <a:gs pos="100000">
                <a:schemeClr val="accent1">
                  <a:gamma/>
                  <a:tint val="54510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27" name="AutoShape 388"/>
          <p:cNvSpPr>
            <a:spLocks noChangeArrowheads="1"/>
          </p:cNvSpPr>
          <p:nvPr/>
        </p:nvSpPr>
        <p:spPr bwMode="gray">
          <a:xfrm>
            <a:off x="539552" y="3789041"/>
            <a:ext cx="8136904" cy="2160240"/>
          </a:xfrm>
          <a:prstGeom prst="roundRect">
            <a:avLst>
              <a:gd name="adj" fmla="val 11921"/>
            </a:avLst>
          </a:prstGeom>
          <a:solidFill>
            <a:srgbClr val="4D798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atinLnBrk="0"/>
            <a:endParaRPr lang="ko-KR" altLang="ko-KR">
              <a:solidFill>
                <a:prstClr val="black"/>
              </a:solidFill>
              <a:latin typeface="+mn-ea"/>
            </a:endParaRPr>
          </a:p>
        </p:txBody>
      </p:sp>
      <p:sp>
        <p:nvSpPr>
          <p:cNvPr id="28" name="Freeform 389"/>
          <p:cNvSpPr>
            <a:spLocks/>
          </p:cNvSpPr>
          <p:nvPr/>
        </p:nvSpPr>
        <p:spPr bwMode="gray">
          <a:xfrm>
            <a:off x="616680" y="3890076"/>
            <a:ext cx="679450" cy="907349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54510"/>
                  <a:invGamma/>
                </a:schemeClr>
              </a:gs>
              <a:gs pos="50000">
                <a:schemeClr val="accent1">
                  <a:alpha val="0"/>
                </a:schemeClr>
              </a:gs>
              <a:gs pos="100000">
                <a:schemeClr val="accent1">
                  <a:gamma/>
                  <a:tint val="54510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>
                <a:latin typeface="+mj-ea"/>
              </a:rPr>
              <a:t>1. </a:t>
            </a:r>
            <a:r>
              <a:rPr lang="ko-KR" altLang="en-US" dirty="0" smtClean="0">
                <a:latin typeface="+mj-ea"/>
              </a:rPr>
              <a:t>경영전략의 개념</a:t>
            </a:r>
            <a:r>
              <a:rPr lang="en-US" altLang="ko-KR" dirty="0" smtClean="0">
                <a:latin typeface="+mj-ea"/>
              </a:rPr>
              <a:t>(2/2)</a:t>
            </a:r>
            <a:endParaRPr lang="ko-KR" altLang="en-US" dirty="0"/>
          </a:p>
        </p:txBody>
      </p:sp>
      <p:sp>
        <p:nvSpPr>
          <p:cNvPr id="7" name="텍스트 개체 틀 6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683568" y="1736230"/>
            <a:ext cx="784887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/>
            <a:r>
              <a:rPr lang="en-US" altLang="ko-KR" sz="2800" dirty="0" smtClean="0">
                <a:solidFill>
                  <a:prstClr val="white"/>
                </a:solidFill>
                <a:latin typeface="+mn-ea"/>
              </a:rPr>
              <a:t>The heart of Strategy is </a:t>
            </a:r>
            <a:r>
              <a:rPr lang="en-US" altLang="ko-KR" sz="2800" b="1" u="sng" dirty="0" smtClean="0">
                <a:solidFill>
                  <a:prstClr val="white"/>
                </a:solidFill>
                <a:latin typeface="+mn-ea"/>
              </a:rPr>
              <a:t>creating superior value for customers</a:t>
            </a:r>
            <a:r>
              <a:rPr lang="en-US" altLang="ko-KR" sz="2800" dirty="0" smtClean="0">
                <a:solidFill>
                  <a:prstClr val="white"/>
                </a:solidFill>
                <a:latin typeface="+mn-ea"/>
              </a:rPr>
              <a:t>(</a:t>
            </a:r>
            <a:r>
              <a:rPr lang="en-US" altLang="ko-KR" sz="2800" dirty="0" err="1" smtClean="0">
                <a:solidFill>
                  <a:prstClr val="white"/>
                </a:solidFill>
                <a:latin typeface="+mn-ea"/>
              </a:rPr>
              <a:t>Ohmae</a:t>
            </a:r>
            <a:r>
              <a:rPr lang="en-US" altLang="ko-KR" sz="2800" dirty="0" smtClean="0">
                <a:solidFill>
                  <a:prstClr val="white"/>
                </a:solidFill>
                <a:latin typeface="+mn-ea"/>
              </a:rPr>
              <a:t>, 1998)</a:t>
            </a:r>
          </a:p>
          <a:p>
            <a:pPr algn="ctr" latinLnBrk="0"/>
            <a:r>
              <a:rPr lang="en-US" altLang="ko-KR" sz="2200" dirty="0" smtClean="0">
                <a:solidFill>
                  <a:prstClr val="white"/>
                </a:solidFill>
                <a:latin typeface="+mn-ea"/>
              </a:rPr>
              <a:t>(</a:t>
            </a:r>
            <a:r>
              <a:rPr lang="ko-KR" altLang="en-US" sz="2200" dirty="0" smtClean="0">
                <a:solidFill>
                  <a:prstClr val="white"/>
                </a:solidFill>
                <a:latin typeface="+mn-ea"/>
              </a:rPr>
              <a:t>전략의 핵심은 </a:t>
            </a:r>
            <a:r>
              <a:rPr lang="ko-KR" altLang="en-US" sz="2200" b="1" dirty="0" smtClean="0">
                <a:solidFill>
                  <a:prstClr val="white"/>
                </a:solidFill>
                <a:latin typeface="+mn-ea"/>
              </a:rPr>
              <a:t>고객에게 제공할 가치를 극대화</a:t>
            </a:r>
            <a:r>
              <a:rPr lang="ko-KR" altLang="en-US" sz="2200" dirty="0" smtClean="0">
                <a:solidFill>
                  <a:prstClr val="white"/>
                </a:solidFill>
                <a:latin typeface="+mn-ea"/>
              </a:rPr>
              <a:t> 하는 것</a:t>
            </a:r>
            <a:r>
              <a:rPr lang="en-US" altLang="ko-KR" sz="2200" dirty="0" smtClean="0">
                <a:solidFill>
                  <a:prstClr val="white"/>
                </a:solidFill>
                <a:latin typeface="+mn-ea"/>
              </a:rPr>
              <a:t>).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568" y="4005064"/>
            <a:ext cx="784887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/>
            <a:r>
              <a:rPr lang="en-US" altLang="ko-KR" sz="2800" dirty="0" smtClean="0">
                <a:solidFill>
                  <a:prstClr val="white"/>
                </a:solidFill>
                <a:latin typeface="+mn-ea"/>
              </a:rPr>
              <a:t>Strategy is</a:t>
            </a:r>
            <a:r>
              <a:rPr lang="en-US" altLang="ko-KR" sz="2800" b="1" u="sng" dirty="0" smtClean="0">
                <a:solidFill>
                  <a:prstClr val="white"/>
                </a:solidFill>
                <a:latin typeface="+mn-ea"/>
              </a:rPr>
              <a:t> a pattern of resource allocation</a:t>
            </a:r>
            <a:r>
              <a:rPr lang="en-US" altLang="ko-KR" sz="2800" dirty="0" smtClean="0">
                <a:solidFill>
                  <a:prstClr val="white"/>
                </a:solidFill>
                <a:latin typeface="+mn-ea"/>
              </a:rPr>
              <a:t> that enables firms to improve their performance(Barney, 1997)</a:t>
            </a:r>
          </a:p>
          <a:p>
            <a:pPr algn="ctr" latinLnBrk="0"/>
            <a:r>
              <a:rPr lang="en-US" altLang="ko-KR" sz="2200" dirty="0" smtClean="0">
                <a:solidFill>
                  <a:prstClr val="white"/>
                </a:solidFill>
                <a:latin typeface="+mn-ea"/>
              </a:rPr>
              <a:t>(</a:t>
            </a:r>
            <a:r>
              <a:rPr lang="ko-KR" altLang="en-US" sz="2200" dirty="0" smtClean="0">
                <a:solidFill>
                  <a:prstClr val="white"/>
                </a:solidFill>
                <a:latin typeface="+mn-ea"/>
              </a:rPr>
              <a:t>전략은 성과 개선을 위해 </a:t>
            </a:r>
            <a:r>
              <a:rPr lang="ko-KR" altLang="en-US" sz="2200" b="1" dirty="0" smtClean="0">
                <a:solidFill>
                  <a:prstClr val="white"/>
                </a:solidFill>
                <a:latin typeface="+mn-ea"/>
              </a:rPr>
              <a:t>자원을 할당하는 패턴</a:t>
            </a:r>
            <a:r>
              <a:rPr lang="en-US" altLang="ko-KR" sz="2200" dirty="0" smtClean="0">
                <a:solidFill>
                  <a:prstClr val="white"/>
                </a:solidFill>
                <a:latin typeface="+mn-ea"/>
              </a:rPr>
              <a:t>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9292549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4800" dirty="0" err="1" smtClean="0"/>
              <a:t>사회적기업과</a:t>
            </a:r>
            <a:r>
              <a:rPr lang="ko-KR" altLang="en-US" sz="4800" dirty="0" smtClean="0"/>
              <a:t> 마케팅전략 </a:t>
            </a:r>
            <a:r>
              <a:rPr lang="en-US" altLang="ko-KR" sz="4800" dirty="0" smtClean="0"/>
              <a:t>II</a:t>
            </a:r>
            <a:endParaRPr lang="ko-KR" altLang="en-US" sz="480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4896" y="1088122"/>
            <a:ext cx="2294219" cy="646331"/>
          </a:xfrm>
        </p:spPr>
        <p:txBody>
          <a:bodyPr/>
          <a:lstStyle/>
          <a:p>
            <a:r>
              <a:rPr lang="en-US" altLang="ko-KR" dirty="0" smtClean="0"/>
              <a:t>Module 5.</a:t>
            </a:r>
            <a:endParaRPr lang="ko-KR" altLang="en-US" dirty="0"/>
          </a:p>
        </p:txBody>
      </p:sp>
      <p:sp>
        <p:nvSpPr>
          <p:cNvPr id="4" name="제목 3"/>
          <p:cNvSpPr txBox="1">
            <a:spLocks/>
          </p:cNvSpPr>
          <p:nvPr/>
        </p:nvSpPr>
        <p:spPr>
          <a:xfrm>
            <a:off x="838200" y="3032956"/>
            <a:ext cx="7772400" cy="79208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3200" cap="all" dirty="0" smtClean="0">
                <a:solidFill>
                  <a:srgbClr val="5B4A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</a:rPr>
              <a:t>마케팅전략</a:t>
            </a:r>
            <a:r>
              <a:rPr lang="en-US" altLang="ko-KR" sz="3200" cap="all" dirty="0" smtClean="0">
                <a:solidFill>
                  <a:srgbClr val="5B4A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3200" cap="all" dirty="0" smtClean="0">
                <a:solidFill>
                  <a:srgbClr val="5B4A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EB" panose="02020603020101020101" pitchFamily="18" charset="-127"/>
                <a:ea typeface="서울남산체 EB" panose="02020603020101020101" pitchFamily="18" charset="-127"/>
              </a:rPr>
              <a:t>수립</a:t>
            </a:r>
            <a:endParaRPr lang="ko-KR" altLang="en-US" sz="3200" cap="all" dirty="0">
              <a:solidFill>
                <a:srgbClr val="5B4A4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29595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학습목표 및 학습내용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양쪽 모서리가 둥근 사각형 5"/>
          <p:cNvSpPr/>
          <p:nvPr/>
        </p:nvSpPr>
        <p:spPr>
          <a:xfrm>
            <a:off x="287524" y="1556792"/>
            <a:ext cx="8568952" cy="2088232"/>
          </a:xfrm>
          <a:prstGeom prst="round2SameRect">
            <a:avLst>
              <a:gd name="adj1" fmla="val 9255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8" name="양쪽 모서리가 둥근 사각형 7"/>
          <p:cNvSpPr/>
          <p:nvPr/>
        </p:nvSpPr>
        <p:spPr>
          <a:xfrm>
            <a:off x="294714" y="1484784"/>
            <a:ext cx="8568952" cy="57606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prstClr val="white"/>
                </a:solidFill>
                <a:latin typeface="+mn-ea"/>
              </a:rPr>
              <a:t>학습목표</a:t>
            </a:r>
            <a:endParaRPr lang="ko-KR" altLang="en-US" sz="2800" b="1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9" name="양쪽 모서리가 둥근 사각형 8"/>
          <p:cNvSpPr/>
          <p:nvPr/>
        </p:nvSpPr>
        <p:spPr>
          <a:xfrm>
            <a:off x="287524" y="3933056"/>
            <a:ext cx="8568952" cy="2088232"/>
          </a:xfrm>
          <a:prstGeom prst="round2SameRect">
            <a:avLst>
              <a:gd name="adj1" fmla="val 9255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11" name="양쪽 모서리가 둥근 사각형 10"/>
          <p:cNvSpPr/>
          <p:nvPr/>
        </p:nvSpPr>
        <p:spPr>
          <a:xfrm>
            <a:off x="294714" y="3861048"/>
            <a:ext cx="8568952" cy="57606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prstClr val="white"/>
                </a:solidFill>
                <a:latin typeface="+mn-ea"/>
              </a:rPr>
              <a:t>학습내용</a:t>
            </a:r>
            <a:endParaRPr lang="ko-KR" altLang="en-US" sz="2800" b="1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509588" y="2424113"/>
            <a:ext cx="5845175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9pPr>
          </a:lstStyle>
          <a:p>
            <a:pPr defTabSz="914400" eaLnBrk="1" hangingPunct="1">
              <a:buFont typeface="서울남산체 B" panose="02020603020101020101" pitchFamily="18" charset="-127"/>
              <a:buAutoNum type="arabicPeriod"/>
            </a:pPr>
            <a:r>
              <a:rPr kumimoji="0" lang="ko-KR" altLang="en-US" sz="1800" dirty="0" smtClean="0"/>
              <a:t>마케팅전략을 </a:t>
            </a:r>
            <a:r>
              <a:rPr kumimoji="0" lang="ko-KR" altLang="en-US" sz="1800" dirty="0"/>
              <a:t>수립하는 방법을 설명할 수 있다</a:t>
            </a:r>
            <a:r>
              <a:rPr kumimoji="0" lang="en-US" altLang="ko-KR" sz="1800" dirty="0"/>
              <a:t>. </a:t>
            </a:r>
          </a:p>
          <a:p>
            <a:pPr defTabSz="914400" eaLnBrk="1" hangingPunct="1">
              <a:buFont typeface="서울남산체 B" panose="02020603020101020101" pitchFamily="18" charset="-127"/>
              <a:buAutoNum type="arabicPeriod"/>
            </a:pPr>
            <a:r>
              <a:rPr lang="ko-KR" altLang="en-US" sz="1800" dirty="0"/>
              <a:t>실제로 </a:t>
            </a:r>
            <a:r>
              <a:rPr lang="ko-KR" altLang="en-US" sz="1800" dirty="0" smtClean="0"/>
              <a:t>마케팅전략을 </a:t>
            </a:r>
            <a:r>
              <a:rPr lang="ko-KR" altLang="en-US" sz="1800" dirty="0"/>
              <a:t>수립할 수 있다</a:t>
            </a:r>
            <a:r>
              <a:rPr lang="en-US" altLang="ko-KR" sz="1800" dirty="0"/>
              <a:t>.</a:t>
            </a:r>
            <a:endParaRPr kumimoji="0" lang="ko-KR" altLang="en-US" sz="1800" dirty="0">
              <a:solidFill>
                <a:srgbClr val="000000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509588" y="4826826"/>
            <a:ext cx="5772150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9pPr>
          </a:lstStyle>
          <a:p>
            <a:pPr defTabSz="914400" eaLnBrk="1" latinLnBrk="1" hangingPunct="1">
              <a:buFont typeface="Arial" panose="020B0604020202020204" pitchFamily="34" charset="0"/>
              <a:buAutoNum type="arabicPeriod"/>
            </a:pPr>
            <a:r>
              <a:rPr lang="ko-KR" altLang="en-US" sz="1800" dirty="0" smtClean="0"/>
              <a:t>마케팅전략 </a:t>
            </a:r>
            <a:r>
              <a:rPr lang="ko-KR" altLang="en-US" sz="1800" dirty="0"/>
              <a:t>수립</a:t>
            </a:r>
            <a:endParaRPr kumimoji="0" lang="en-US" altLang="ko-KR" sz="1800" dirty="0"/>
          </a:p>
          <a:p>
            <a:pPr defTabSz="914400" eaLnBrk="1" latinLnBrk="1" hangingPunct="1">
              <a:buFont typeface="Arial" panose="020B0604020202020204" pitchFamily="34" charset="0"/>
              <a:buAutoNum type="arabicPeriod"/>
            </a:pPr>
            <a:r>
              <a:rPr kumimoji="0" lang="ko-KR" altLang="en-US" sz="1800" dirty="0"/>
              <a:t>사례연구 </a:t>
            </a:r>
            <a:r>
              <a:rPr kumimoji="0" lang="en-US" altLang="ko-KR" sz="1800" dirty="0" smtClean="0"/>
              <a:t>– </a:t>
            </a:r>
            <a:r>
              <a:rPr kumimoji="0" lang="ko-KR" altLang="en-US" sz="1800" dirty="0" err="1" smtClean="0"/>
              <a:t>유은복지재단</a:t>
            </a:r>
            <a:r>
              <a:rPr kumimoji="0" lang="ko-KR" altLang="en-US" sz="1800" dirty="0" smtClean="0"/>
              <a:t> </a:t>
            </a:r>
            <a:r>
              <a:rPr kumimoji="0" lang="ko-KR" altLang="en-US" sz="1800" dirty="0" err="1" smtClean="0"/>
              <a:t>나눔공동체</a:t>
            </a:r>
            <a:endParaRPr kumimoji="0" lang="ko-KR" altLang="en-US" sz="1800" dirty="0"/>
          </a:p>
        </p:txBody>
      </p:sp>
    </p:spTree>
    <p:extLst>
      <p:ext uri="{BB962C8B-B14F-4D97-AF65-F5344CB8AC3E}">
        <p14:creationId xmlns="" xmlns:p14="http://schemas.microsoft.com/office/powerpoint/2010/main" val="3240194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마케팅전략 수립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Assess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048683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ko-KR" altLang="en-US" dirty="0" smtClean="0">
                <a:latin typeface="+mj-ea"/>
              </a:rPr>
              <a:t>프로세스</a:t>
            </a:r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890624" y="1164717"/>
            <a:ext cx="5417680" cy="48380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 smtClean="0"/>
              <a:t>시장환경분</a:t>
            </a:r>
            <a:r>
              <a:rPr lang="ko-KR" altLang="en-US" dirty="0"/>
              <a:t>석</a:t>
            </a:r>
          </a:p>
        </p:txBody>
      </p:sp>
      <p:sp>
        <p:nvSpPr>
          <p:cNvPr id="12" name="Freeform 25"/>
          <p:cNvSpPr>
            <a:spLocks/>
          </p:cNvSpPr>
          <p:nvPr/>
        </p:nvSpPr>
        <p:spPr bwMode="auto">
          <a:xfrm rot="10800000">
            <a:off x="4484370" y="1713802"/>
            <a:ext cx="230188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1890624" y="1923542"/>
            <a:ext cx="5417680" cy="48380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시장세분화</a:t>
            </a:r>
            <a:r>
              <a:rPr lang="en-US" altLang="ko-KR" dirty="0"/>
              <a:t>(Segmentation)</a:t>
            </a:r>
            <a:endParaRPr lang="ko-KR" altLang="en-US" dirty="0"/>
          </a:p>
        </p:txBody>
      </p:sp>
      <p:sp>
        <p:nvSpPr>
          <p:cNvPr id="15" name="Freeform 25"/>
          <p:cNvSpPr>
            <a:spLocks/>
          </p:cNvSpPr>
          <p:nvPr/>
        </p:nvSpPr>
        <p:spPr bwMode="auto">
          <a:xfrm rot="10800000">
            <a:off x="4484370" y="2472627"/>
            <a:ext cx="230188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890624" y="2677465"/>
            <a:ext cx="5417680" cy="48567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고객</a:t>
            </a:r>
            <a:r>
              <a:rPr lang="en-US" altLang="ko-KR" dirty="0"/>
              <a:t>/</a:t>
            </a:r>
            <a:r>
              <a:rPr lang="ko-KR" altLang="en-US" dirty="0"/>
              <a:t>시장 분석</a:t>
            </a:r>
          </a:p>
        </p:txBody>
      </p:sp>
      <p:sp>
        <p:nvSpPr>
          <p:cNvPr id="17" name="Freeform 25"/>
          <p:cNvSpPr>
            <a:spLocks/>
          </p:cNvSpPr>
          <p:nvPr/>
        </p:nvSpPr>
        <p:spPr bwMode="auto">
          <a:xfrm rot="10800000">
            <a:off x="4484370" y="3226689"/>
            <a:ext cx="230188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1890624" y="3436290"/>
            <a:ext cx="5417680" cy="48567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자사</a:t>
            </a:r>
            <a:r>
              <a:rPr lang="en-US" altLang="ko-KR" dirty="0"/>
              <a:t>/</a:t>
            </a:r>
            <a:r>
              <a:rPr lang="ko-KR" altLang="en-US" dirty="0"/>
              <a:t>경쟁제품 분석</a:t>
            </a:r>
          </a:p>
        </p:txBody>
      </p:sp>
      <p:sp>
        <p:nvSpPr>
          <p:cNvPr id="20" name="Freeform 25"/>
          <p:cNvSpPr>
            <a:spLocks/>
          </p:cNvSpPr>
          <p:nvPr/>
        </p:nvSpPr>
        <p:spPr bwMode="auto">
          <a:xfrm rot="10800000">
            <a:off x="4484370" y="3985514"/>
            <a:ext cx="230188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21" name="모서리가 둥근 직사각형 20"/>
          <p:cNvSpPr/>
          <p:nvPr/>
        </p:nvSpPr>
        <p:spPr>
          <a:xfrm>
            <a:off x="1890624" y="4195115"/>
            <a:ext cx="5417680" cy="48567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목표시장 선택</a:t>
            </a:r>
            <a:r>
              <a:rPr lang="en-US" altLang="ko-KR" dirty="0"/>
              <a:t>(Targeting)</a:t>
            </a:r>
            <a:endParaRPr lang="ko-KR" altLang="en-US" dirty="0"/>
          </a:p>
        </p:txBody>
      </p:sp>
      <p:sp>
        <p:nvSpPr>
          <p:cNvPr id="23" name="Freeform 25"/>
          <p:cNvSpPr>
            <a:spLocks/>
          </p:cNvSpPr>
          <p:nvPr/>
        </p:nvSpPr>
        <p:spPr bwMode="auto">
          <a:xfrm rot="10800000">
            <a:off x="4484370" y="4744339"/>
            <a:ext cx="230188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1890624" y="4950905"/>
            <a:ext cx="5417680" cy="48380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 err="1"/>
              <a:t>포지셔닝</a:t>
            </a:r>
            <a:r>
              <a:rPr lang="en-US" altLang="ko-KR" dirty="0"/>
              <a:t>(Positioning)</a:t>
            </a:r>
            <a:endParaRPr lang="ko-KR" altLang="en-US" dirty="0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 rot="10800000">
            <a:off x="4484370" y="5499989"/>
            <a:ext cx="230188" cy="187325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1890624" y="5709730"/>
            <a:ext cx="5417680" cy="48380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ko-KR" altLang="en-US" dirty="0"/>
              <a:t>마케팅믹스 전략</a:t>
            </a:r>
          </a:p>
        </p:txBody>
      </p:sp>
    </p:spTree>
    <p:extLst>
      <p:ext uri="{BB962C8B-B14F-4D97-AF65-F5344CB8AC3E}">
        <p14:creationId xmlns="" xmlns:p14="http://schemas.microsoft.com/office/powerpoint/2010/main" val="1681338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시장 환경 분석</a:t>
            </a:r>
            <a:endParaRPr lang="ko-KR" altLang="en-US" dirty="0"/>
          </a:p>
        </p:txBody>
      </p:sp>
      <p:pic>
        <p:nvPicPr>
          <p:cNvPr id="1026" name="Picture 2" descr="http://www.smefn.or.kr/images/gs01/img_operate01_02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63" y="1988838"/>
            <a:ext cx="8577242" cy="36004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922946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시장 환경 분석</a:t>
            </a:r>
            <a:endParaRPr lang="ko-KR" altLang="en-US" dirty="0"/>
          </a:p>
        </p:txBody>
      </p:sp>
      <p:grpSp>
        <p:nvGrpSpPr>
          <p:cNvPr id="26" name="그룹 25"/>
          <p:cNvGrpSpPr/>
          <p:nvPr/>
        </p:nvGrpSpPr>
        <p:grpSpPr>
          <a:xfrm>
            <a:off x="875083" y="1412875"/>
            <a:ext cx="7393833" cy="4592653"/>
            <a:chOff x="875083" y="1412875"/>
            <a:chExt cx="7393833" cy="4592653"/>
          </a:xfrm>
        </p:grpSpPr>
        <p:sp>
          <p:nvSpPr>
            <p:cNvPr id="5" name="직사각형 4"/>
            <p:cNvSpPr/>
            <p:nvPr/>
          </p:nvSpPr>
          <p:spPr>
            <a:xfrm>
              <a:off x="3339694" y="2946010"/>
              <a:ext cx="2464611" cy="152975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chemeClr val="tx1"/>
                  </a:solidFill>
                </a:rPr>
                <a:t>기회를 위해 강점을 사용</a:t>
              </a:r>
              <a:endParaRPr lang="en-US" altLang="ko-KR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dirty="0" smtClean="0">
                  <a:solidFill>
                    <a:schemeClr val="tx1"/>
                  </a:solidFill>
                </a:rPr>
                <a:t>강점을 더 강하게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)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5804305" y="2946010"/>
              <a:ext cx="2464611" cy="152975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chemeClr val="tx1"/>
                  </a:solidFill>
                </a:rPr>
                <a:t>약점에서 기회 발견</a:t>
              </a:r>
              <a:endParaRPr lang="en-US" altLang="ko-KR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dirty="0" smtClean="0">
                  <a:solidFill>
                    <a:schemeClr val="tx1"/>
                  </a:solidFill>
                </a:rPr>
                <a:t>약점의 극복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)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3339694" y="4475769"/>
              <a:ext cx="2464611" cy="152975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chemeClr val="tx1"/>
                  </a:solidFill>
                </a:rPr>
                <a:t>위협을 강점으로 극복</a:t>
              </a:r>
              <a:endParaRPr lang="en-US" altLang="ko-KR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dirty="0" smtClean="0">
                  <a:solidFill>
                    <a:schemeClr val="tx1"/>
                  </a:solidFill>
                </a:rPr>
                <a:t>방어 전략 제공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5804305" y="4475769"/>
              <a:ext cx="2464611" cy="152975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chemeClr val="tx1"/>
                  </a:solidFill>
                </a:rPr>
                <a:t>위협 회피 약점 최소화</a:t>
              </a:r>
              <a:endParaRPr lang="en-US" altLang="ko-KR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altLang="ko-KR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dirty="0" smtClean="0">
                  <a:solidFill>
                    <a:schemeClr val="tx1"/>
                  </a:solidFill>
                </a:rPr>
                <a:t>다양화 전략 제공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)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875083" y="2946010"/>
              <a:ext cx="2464611" cy="1529759"/>
            </a:xfrm>
            <a:prstGeom prst="rect">
              <a:avLst/>
            </a:pr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b="1" dirty="0" smtClean="0">
                  <a:solidFill>
                    <a:schemeClr val="bg1"/>
                  </a:solidFill>
                </a:rPr>
                <a:t>Opportunity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875083" y="4475769"/>
              <a:ext cx="2464611" cy="1529759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b="1" dirty="0" smtClean="0">
                  <a:solidFill>
                    <a:schemeClr val="tx1"/>
                  </a:solidFill>
                </a:rPr>
                <a:t>Threat</a:t>
              </a:r>
              <a:endParaRPr lang="ko-KR" altLang="en-US" sz="20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4" name="그룹 23"/>
            <p:cNvGrpSpPr/>
            <p:nvPr/>
          </p:nvGrpSpPr>
          <p:grpSpPr>
            <a:xfrm>
              <a:off x="3339694" y="2954950"/>
              <a:ext cx="714380" cy="357190"/>
              <a:chOff x="3714744" y="2961871"/>
              <a:chExt cx="714380" cy="357190"/>
            </a:xfrm>
          </p:grpSpPr>
          <p:sp>
            <p:nvSpPr>
              <p:cNvPr id="12" name="직사각형 11"/>
              <p:cNvSpPr/>
              <p:nvPr/>
            </p:nvSpPr>
            <p:spPr>
              <a:xfrm>
                <a:off x="3714744" y="2961871"/>
                <a:ext cx="357190" cy="35719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S</a:t>
                </a:r>
                <a:endParaRPr lang="ko-KR" altLang="en-US" dirty="0"/>
              </a:p>
            </p:txBody>
          </p:sp>
          <p:sp>
            <p:nvSpPr>
              <p:cNvPr id="13" name="직사각형 12"/>
              <p:cNvSpPr/>
              <p:nvPr/>
            </p:nvSpPr>
            <p:spPr>
              <a:xfrm>
                <a:off x="4071934" y="2961871"/>
                <a:ext cx="357190" cy="35719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>
                    <a:solidFill>
                      <a:schemeClr val="bg1"/>
                    </a:solidFill>
                  </a:rPr>
                  <a:t>O</a:t>
                </a:r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2" name="그룹 21"/>
            <p:cNvGrpSpPr/>
            <p:nvPr/>
          </p:nvGrpSpPr>
          <p:grpSpPr>
            <a:xfrm>
              <a:off x="5804305" y="2954950"/>
              <a:ext cx="714380" cy="357190"/>
              <a:chOff x="6143636" y="2961871"/>
              <a:chExt cx="714380" cy="357190"/>
            </a:xfrm>
          </p:grpSpPr>
          <p:sp>
            <p:nvSpPr>
              <p:cNvPr id="14" name="직사각형 13"/>
              <p:cNvSpPr/>
              <p:nvPr/>
            </p:nvSpPr>
            <p:spPr>
              <a:xfrm>
                <a:off x="6143636" y="2961871"/>
                <a:ext cx="357190" cy="35719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>
                    <a:solidFill>
                      <a:schemeClr val="tx1"/>
                    </a:solidFill>
                  </a:rPr>
                  <a:t>W</a:t>
                </a:r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직사각형 14"/>
              <p:cNvSpPr/>
              <p:nvPr/>
            </p:nvSpPr>
            <p:spPr>
              <a:xfrm>
                <a:off x="6500826" y="2961871"/>
                <a:ext cx="357190" cy="35719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>
                    <a:solidFill>
                      <a:schemeClr val="bg1"/>
                    </a:solidFill>
                  </a:rPr>
                  <a:t>O</a:t>
                </a:r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5" name="그룹 24"/>
            <p:cNvGrpSpPr/>
            <p:nvPr/>
          </p:nvGrpSpPr>
          <p:grpSpPr>
            <a:xfrm>
              <a:off x="3339694" y="4484709"/>
              <a:ext cx="714380" cy="357190"/>
              <a:chOff x="3714744" y="4500570"/>
              <a:chExt cx="714380" cy="357190"/>
            </a:xfrm>
          </p:grpSpPr>
          <p:sp>
            <p:nvSpPr>
              <p:cNvPr id="16" name="직사각형 15"/>
              <p:cNvSpPr/>
              <p:nvPr/>
            </p:nvSpPr>
            <p:spPr>
              <a:xfrm>
                <a:off x="3714744" y="4500570"/>
                <a:ext cx="357190" cy="35719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S</a:t>
                </a:r>
                <a:endParaRPr lang="ko-KR" altLang="en-US" dirty="0"/>
              </a:p>
            </p:txBody>
          </p:sp>
          <p:sp>
            <p:nvSpPr>
              <p:cNvPr id="17" name="직사각형 16"/>
              <p:cNvSpPr/>
              <p:nvPr/>
            </p:nvSpPr>
            <p:spPr>
              <a:xfrm>
                <a:off x="4071934" y="4500570"/>
                <a:ext cx="357190" cy="357190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T</a:t>
                </a:r>
                <a:endParaRPr lang="ko-KR" altLang="en-US" dirty="0"/>
              </a:p>
            </p:txBody>
          </p:sp>
        </p:grpSp>
        <p:grpSp>
          <p:nvGrpSpPr>
            <p:cNvPr id="23" name="그룹 22"/>
            <p:cNvGrpSpPr/>
            <p:nvPr/>
          </p:nvGrpSpPr>
          <p:grpSpPr>
            <a:xfrm>
              <a:off x="5804305" y="4484709"/>
              <a:ext cx="714380" cy="357190"/>
              <a:chOff x="6143636" y="4500570"/>
              <a:chExt cx="714380" cy="357190"/>
            </a:xfrm>
          </p:grpSpPr>
          <p:sp>
            <p:nvSpPr>
              <p:cNvPr id="18" name="직사각형 17"/>
              <p:cNvSpPr/>
              <p:nvPr/>
            </p:nvSpPr>
            <p:spPr>
              <a:xfrm>
                <a:off x="6143636" y="4500570"/>
                <a:ext cx="357190" cy="35719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>
                    <a:solidFill>
                      <a:schemeClr val="tx1"/>
                    </a:solidFill>
                  </a:rPr>
                  <a:t>W</a:t>
                </a:r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직사각형 18"/>
              <p:cNvSpPr/>
              <p:nvPr/>
            </p:nvSpPr>
            <p:spPr>
              <a:xfrm>
                <a:off x="6500826" y="4500570"/>
                <a:ext cx="357190" cy="357190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T</a:t>
                </a:r>
                <a:endParaRPr lang="ko-KR" altLang="en-US" dirty="0"/>
              </a:p>
            </p:txBody>
          </p:sp>
        </p:grpSp>
        <p:sp>
          <p:nvSpPr>
            <p:cNvPr id="20" name="직사각형 19"/>
            <p:cNvSpPr/>
            <p:nvPr/>
          </p:nvSpPr>
          <p:spPr>
            <a:xfrm>
              <a:off x="3339694" y="1412875"/>
              <a:ext cx="2464611" cy="152975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b="1" dirty="0" smtClean="0"/>
                <a:t>Strength</a:t>
              </a:r>
              <a:endParaRPr lang="ko-KR" altLang="en-US" sz="2000" b="1" dirty="0" smtClean="0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5804305" y="1412875"/>
              <a:ext cx="2464611" cy="152975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b="1" dirty="0" smtClean="0">
                  <a:solidFill>
                    <a:schemeClr val="tx1"/>
                  </a:solidFill>
                </a:rPr>
                <a:t>Weakness</a:t>
              </a:r>
              <a:endParaRPr lang="ko-KR" altLang="en-US" sz="20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5729428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시장 세분화와 목표 시장 선정</a:t>
            </a:r>
            <a:endParaRPr lang="ko-KR" altLang="en-US" dirty="0"/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99043912"/>
              </p:ext>
            </p:extLst>
          </p:nvPr>
        </p:nvGraphicFramePr>
        <p:xfrm>
          <a:off x="611560" y="1511458"/>
          <a:ext cx="8136906" cy="43924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6151"/>
                <a:gridCol w="1356151"/>
                <a:gridCol w="1356151"/>
                <a:gridCol w="1356151"/>
                <a:gridCol w="1356151"/>
                <a:gridCol w="1356151"/>
              </a:tblGrid>
              <a:tr h="52604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음료시장 예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시장 </a:t>
                      </a:r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시장 </a:t>
                      </a:r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시장 </a:t>
                      </a:r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시장 </a:t>
                      </a:r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시장 </a:t>
                      </a:r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>
                    <a:solidFill>
                      <a:schemeClr val="tx2"/>
                    </a:solidFill>
                  </a:tcPr>
                </a:tc>
              </a:tr>
              <a:tr h="52604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나이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대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20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대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30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대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40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대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50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대 이상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</a:tr>
              <a:tr h="52604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추구 편익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맛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맛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다이어트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다이어트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영양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다이어트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영양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영양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</a:tr>
              <a:tr h="52604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소비 특징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충동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감성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편의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건강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합리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건강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경제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건강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</a:tr>
              <a:tr h="52604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브랜드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민감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매우 민감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민감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보통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보통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</a:tr>
              <a:tr h="176225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>
                        <a:spcBef>
                          <a:spcPts val="600"/>
                        </a:spcBef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라이프 스타일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171450" indent="-171450" latinLnBrk="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유행에 민감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latinLnBrk="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영양보다</a:t>
                      </a:r>
                      <a:r>
                        <a:rPr lang="ko-KR" altLang="en-US" sz="14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일시적인 맛 중요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171450" indent="-171450" latinLnBrk="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다이어트에 관심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latinLnBrk="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신제품 선호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171450" indent="-171450" latinLnBrk="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아침 사양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latinLnBrk="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가족 건강 중시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latinLnBrk="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접근성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중시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171450" indent="-171450" latinLnBrk="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외식 및 간편식품 선호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latinLnBrk="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가족 건강 관심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171450" indent="-171450" latinLnBrk="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건강식품 선호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3999" marR="35999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771476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 err="1" smtClean="0"/>
              <a:t>포지셔닝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grpSp>
        <p:nvGrpSpPr>
          <p:cNvPr id="2" name="그룹 1"/>
          <p:cNvGrpSpPr/>
          <p:nvPr/>
        </p:nvGrpSpPr>
        <p:grpSpPr>
          <a:xfrm>
            <a:off x="802156" y="3232597"/>
            <a:ext cx="7716183" cy="2092251"/>
            <a:chOff x="1111250" y="4438777"/>
            <a:chExt cx="5310188" cy="1439863"/>
          </a:xfrm>
        </p:grpSpPr>
        <p:sp>
          <p:nvSpPr>
            <p:cNvPr id="7" name="모서리가 둥근 직사각형 8"/>
            <p:cNvSpPr>
              <a:spLocks noChangeArrowheads="1"/>
            </p:cNvSpPr>
            <p:nvPr/>
          </p:nvSpPr>
          <p:spPr bwMode="auto">
            <a:xfrm>
              <a:off x="1111250" y="5310315"/>
              <a:ext cx="1203325" cy="568325"/>
            </a:xfrm>
            <a:prstGeom prst="roundRect">
              <a:avLst>
                <a:gd name="adj" fmla="val 16667"/>
              </a:avLst>
            </a:prstGeom>
            <a:solidFill>
              <a:srgbClr val="C1719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ko-KR" altLang="en-US" dirty="0">
                  <a:solidFill>
                    <a:srgbClr val="FFFFFF"/>
                  </a:solidFill>
                  <a:latin typeface="+mn-ea"/>
                  <a:ea typeface="+mn-ea"/>
                  <a:sym typeface="Wingdings" pitchFamily="2" charset="2"/>
                </a:rPr>
                <a:t>시장 세분화</a:t>
              </a:r>
              <a:endParaRPr lang="en-US" altLang="ko-KR" dirty="0">
                <a:solidFill>
                  <a:srgbClr val="FFFFFF"/>
                </a:solidFill>
                <a:latin typeface="+mn-ea"/>
                <a:ea typeface="+mn-ea"/>
                <a:sym typeface="Wingdings" pitchFamily="2" charset="2"/>
              </a:endParaRPr>
            </a:p>
          </p:txBody>
        </p:sp>
        <p:sp>
          <p:nvSpPr>
            <p:cNvPr id="8" name="모서리가 둥근 직사각형 8"/>
            <p:cNvSpPr>
              <a:spLocks noChangeArrowheads="1"/>
            </p:cNvSpPr>
            <p:nvPr/>
          </p:nvSpPr>
          <p:spPr bwMode="auto">
            <a:xfrm>
              <a:off x="1111250" y="4438777"/>
              <a:ext cx="1204913" cy="569913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75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ko-KR" altLang="en-US" dirty="0">
                  <a:solidFill>
                    <a:srgbClr val="FFFFFF"/>
                  </a:solidFill>
                  <a:latin typeface="+mn-ea"/>
                  <a:ea typeface="+mn-ea"/>
                  <a:sym typeface="Wingdings" pitchFamily="2" charset="2"/>
                </a:rPr>
                <a:t>제품 차별화</a:t>
              </a:r>
              <a:endParaRPr lang="en-US" altLang="ko-KR" dirty="0">
                <a:solidFill>
                  <a:srgbClr val="FFFFFF"/>
                </a:solidFill>
                <a:latin typeface="+mn-ea"/>
                <a:ea typeface="+mn-ea"/>
                <a:sym typeface="Wingdings" pitchFamily="2" charset="2"/>
              </a:endParaRPr>
            </a:p>
          </p:txBody>
        </p:sp>
        <p:sp>
          <p:nvSpPr>
            <p:cNvPr id="9" name="모서리가 둥근 직사각형 8"/>
            <p:cNvSpPr>
              <a:spLocks noChangeArrowheads="1"/>
            </p:cNvSpPr>
            <p:nvPr/>
          </p:nvSpPr>
          <p:spPr bwMode="auto">
            <a:xfrm>
              <a:off x="2559050" y="5310315"/>
              <a:ext cx="2343150" cy="56832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solidFill>
                <a:srgbClr val="C1719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ko-KR" altLang="en-US" dirty="0">
                  <a:latin typeface="+mn-ea"/>
                  <a:ea typeface="+mn-ea"/>
                  <a:sym typeface="Wingdings" pitchFamily="2" charset="2"/>
                </a:rPr>
                <a:t>고객의 필요와 욕구파악</a:t>
              </a:r>
              <a:endParaRPr lang="en-US" altLang="ko-KR" dirty="0">
                <a:latin typeface="+mn-ea"/>
                <a:ea typeface="+mn-ea"/>
                <a:sym typeface="Wingdings" pitchFamily="2" charset="2"/>
              </a:endParaRPr>
            </a:p>
          </p:txBody>
        </p:sp>
        <p:sp>
          <p:nvSpPr>
            <p:cNvPr id="10" name="모서리가 둥근 직사각형 8"/>
            <p:cNvSpPr>
              <a:spLocks noChangeArrowheads="1"/>
            </p:cNvSpPr>
            <p:nvPr/>
          </p:nvSpPr>
          <p:spPr bwMode="auto">
            <a:xfrm>
              <a:off x="2559050" y="4438777"/>
              <a:ext cx="2346325" cy="569913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solidFill>
                <a:schemeClr val="accent5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ko-KR" altLang="en-US" dirty="0">
                  <a:latin typeface="+mn-ea"/>
                  <a:ea typeface="+mn-ea"/>
                  <a:sym typeface="Wingdings" pitchFamily="2" charset="2"/>
                </a:rPr>
                <a:t>경쟁제품과의 차이점</a:t>
              </a:r>
              <a:endParaRPr lang="en-US" altLang="ko-KR" dirty="0">
                <a:latin typeface="+mn-ea"/>
                <a:ea typeface="+mn-ea"/>
                <a:sym typeface="Wingdings" pitchFamily="2" charset="2"/>
              </a:endParaRPr>
            </a:p>
          </p:txBody>
        </p:sp>
        <p:sp>
          <p:nvSpPr>
            <p:cNvPr id="11" name="타원 10"/>
            <p:cNvSpPr/>
            <p:nvPr/>
          </p:nvSpPr>
          <p:spPr bwMode="auto">
            <a:xfrm>
              <a:off x="5232878" y="4581079"/>
              <a:ext cx="1188560" cy="1140332"/>
            </a:xfrm>
            <a:prstGeom prst="ellipse">
              <a:avLst/>
            </a:prstGeom>
            <a:solidFill>
              <a:schemeClr val="tx1"/>
            </a:solidFill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72000" rIns="72000" anchor="ctr"/>
            <a:lstStyle/>
            <a:p>
              <a:pPr algn="ctr">
                <a:defRPr/>
              </a:pPr>
              <a:r>
                <a:rPr lang="ko-KR" altLang="en-US" b="1" dirty="0" err="1">
                  <a:solidFill>
                    <a:prstClr val="white"/>
                  </a:solidFill>
                  <a:latin typeface="+mn-ea"/>
                </a:rPr>
                <a:t>포지셔닝</a:t>
              </a:r>
              <a:endParaRPr lang="ko-KR" altLang="en-US" b="1" dirty="0">
                <a:solidFill>
                  <a:prstClr val="white"/>
                </a:solidFill>
                <a:latin typeface="+mn-ea"/>
              </a:endParaRPr>
            </a:p>
          </p:txBody>
        </p:sp>
        <p:cxnSp>
          <p:nvCxnSpPr>
            <p:cNvPr id="12" name="직선 화살표 연결선 11"/>
            <p:cNvCxnSpPr>
              <a:stCxn id="8" idx="3"/>
              <a:endCxn id="10" idx="1"/>
            </p:cNvCxnSpPr>
            <p:nvPr/>
          </p:nvCxnSpPr>
          <p:spPr>
            <a:xfrm>
              <a:off x="2316163" y="4722940"/>
              <a:ext cx="242887" cy="0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화살표 연결선 12"/>
            <p:cNvCxnSpPr>
              <a:stCxn id="7" idx="3"/>
              <a:endCxn id="9" idx="1"/>
            </p:cNvCxnSpPr>
            <p:nvPr/>
          </p:nvCxnSpPr>
          <p:spPr>
            <a:xfrm>
              <a:off x="2314575" y="5594477"/>
              <a:ext cx="244475" cy="0"/>
            </a:xfrm>
            <a:prstGeom prst="straightConnector1">
              <a:avLst/>
            </a:prstGeom>
            <a:ln>
              <a:solidFill>
                <a:srgbClr val="C1719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꺾인 연결선 13"/>
            <p:cNvCxnSpPr>
              <a:stCxn id="10" idx="3"/>
            </p:cNvCxnSpPr>
            <p:nvPr/>
          </p:nvCxnSpPr>
          <p:spPr>
            <a:xfrm>
              <a:off x="4905375" y="4722940"/>
              <a:ext cx="327025" cy="428625"/>
            </a:xfrm>
            <a:prstGeom prst="bentConnector3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꺾인 연결선 14"/>
            <p:cNvCxnSpPr>
              <a:stCxn id="9" idx="3"/>
            </p:cNvCxnSpPr>
            <p:nvPr/>
          </p:nvCxnSpPr>
          <p:spPr>
            <a:xfrm flipV="1">
              <a:off x="4902200" y="5151565"/>
              <a:ext cx="330200" cy="442912"/>
            </a:xfrm>
            <a:prstGeom prst="bentConnector3">
              <a:avLst/>
            </a:prstGeom>
            <a:ln>
              <a:solidFill>
                <a:srgbClr val="C1719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모서리가 둥근 직사각형 15"/>
          <p:cNvSpPr>
            <a:spLocks noChangeArrowheads="1"/>
          </p:cNvSpPr>
          <p:nvPr/>
        </p:nvSpPr>
        <p:spPr bwMode="auto">
          <a:xfrm>
            <a:off x="250825" y="1649861"/>
            <a:ext cx="8642350" cy="57755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486C"/>
              </a:gs>
              <a:gs pos="50000">
                <a:srgbClr val="006699"/>
              </a:gs>
              <a:gs pos="100000">
                <a:srgbClr val="00486C"/>
              </a:gs>
            </a:gsLst>
            <a:lin ang="5400000" scaled="1"/>
          </a:gra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ko-KR" altLang="en-US" dirty="0">
                <a:solidFill>
                  <a:prstClr val="white"/>
                </a:solidFill>
                <a:latin typeface="+mn-ea"/>
              </a:rPr>
              <a:t>세분화된 시장에서 제품차별화를 통해 경쟁우위를 확보하는 방법</a:t>
            </a:r>
            <a:endParaRPr lang="ko-KR" altLang="en-US" dirty="0">
              <a:solidFill>
                <a:prstClr val="white"/>
              </a:solidFill>
              <a:latin typeface="+mn-ea"/>
              <a:sym typeface="Wingdings" pitchFamily="2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3429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마케팅 믹스 수립</a:t>
            </a:r>
            <a:r>
              <a:rPr lang="en-US" altLang="ko-KR" dirty="0" smtClean="0"/>
              <a:t>(1/5)</a:t>
            </a:r>
            <a:endParaRPr lang="ko-KR" altLang="en-US" dirty="0"/>
          </a:p>
        </p:txBody>
      </p:sp>
      <p:grpSp>
        <p:nvGrpSpPr>
          <p:cNvPr id="3" name="그룹 2"/>
          <p:cNvGrpSpPr/>
          <p:nvPr/>
        </p:nvGrpSpPr>
        <p:grpSpPr>
          <a:xfrm>
            <a:off x="2138072" y="1260431"/>
            <a:ext cx="4971066" cy="4955316"/>
            <a:chOff x="1816100" y="1556645"/>
            <a:chExt cx="4008438" cy="3995738"/>
          </a:xfrm>
        </p:grpSpPr>
        <p:sp>
          <p:nvSpPr>
            <p:cNvPr id="17" name="타원 16"/>
            <p:cNvSpPr/>
            <p:nvPr/>
          </p:nvSpPr>
          <p:spPr>
            <a:xfrm>
              <a:off x="1816100" y="1556645"/>
              <a:ext cx="2362200" cy="23622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altLang="ko-KR" sz="2000" b="1" dirty="0">
                  <a:solidFill>
                    <a:schemeClr val="tx1"/>
                  </a:solidFill>
                  <a:latin typeface="+mn-ea"/>
                </a:rPr>
                <a:t>Product</a:t>
              </a:r>
              <a:endParaRPr lang="ko-KR" altLang="en-US" sz="20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8" name="타원 17"/>
            <p:cNvSpPr/>
            <p:nvPr/>
          </p:nvSpPr>
          <p:spPr>
            <a:xfrm>
              <a:off x="3462338" y="1556645"/>
              <a:ext cx="2362200" cy="23622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en-US" altLang="ko-KR" sz="2000" b="1" dirty="0">
                  <a:solidFill>
                    <a:schemeClr val="tx1"/>
                  </a:solidFill>
                  <a:latin typeface="+mn-ea"/>
                </a:rPr>
                <a:t>Price</a:t>
              </a:r>
              <a:endParaRPr lang="ko-KR" altLang="en-US" sz="20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9" name="타원 18"/>
            <p:cNvSpPr/>
            <p:nvPr/>
          </p:nvSpPr>
          <p:spPr>
            <a:xfrm>
              <a:off x="1816100" y="3190183"/>
              <a:ext cx="2362200" cy="23622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altLang="ko-KR" sz="2000" b="1" dirty="0">
                  <a:solidFill>
                    <a:schemeClr val="tx1"/>
                  </a:solidFill>
                  <a:latin typeface="+mn-ea"/>
                </a:rPr>
                <a:t>Place</a:t>
              </a:r>
              <a:endParaRPr lang="ko-KR" altLang="en-US" sz="20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0" name="타원 19"/>
            <p:cNvSpPr/>
            <p:nvPr/>
          </p:nvSpPr>
          <p:spPr>
            <a:xfrm>
              <a:off x="3462338" y="3190183"/>
              <a:ext cx="2362200" cy="23622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en-US" altLang="ko-KR" sz="2000" b="1" dirty="0">
                  <a:solidFill>
                    <a:schemeClr val="tx1"/>
                  </a:solidFill>
                  <a:latin typeface="+mn-ea"/>
                </a:rPr>
                <a:t>Promotion</a:t>
              </a:r>
              <a:endParaRPr lang="ko-KR" altLang="en-US" sz="20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1" name="타원 20"/>
            <p:cNvSpPr/>
            <p:nvPr/>
          </p:nvSpPr>
          <p:spPr>
            <a:xfrm>
              <a:off x="3162300" y="2902845"/>
              <a:ext cx="1346200" cy="134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sz="2000" b="1" dirty="0">
                  <a:latin typeface="+mn-ea"/>
                </a:rPr>
                <a:t>Target Market</a:t>
              </a:r>
              <a:endParaRPr lang="ko-KR" altLang="en-US" sz="2000" b="1" dirty="0">
                <a:latin typeface="+mn-ea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911805" y="6137575"/>
            <a:ext cx="199548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출처 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: www.learnmarketing.net)</a:t>
            </a:r>
            <a:endParaRPr lang="ko-KR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76159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경영전략의 기원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7" name="그림 6" descr="손자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37112" y="1615219"/>
            <a:ext cx="4055368" cy="4478077"/>
          </a:xfrm>
          <a:prstGeom prst="rect">
            <a:avLst/>
          </a:prstGeom>
        </p:spPr>
      </p:pic>
      <p:pic>
        <p:nvPicPr>
          <p:cNvPr id="8" name="그림 7" descr="손자병법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7905" y="1615220"/>
            <a:ext cx="4632714" cy="44659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5. </a:t>
            </a:r>
            <a:r>
              <a:rPr lang="ko-KR" altLang="en-US" dirty="0" smtClean="0"/>
              <a:t>마케팅 믹스 수립</a:t>
            </a:r>
            <a:r>
              <a:rPr lang="en-US" altLang="ko-KR" dirty="0" smtClean="0"/>
              <a:t>(2/5)</a:t>
            </a:r>
            <a:endParaRPr lang="ko-KR" altLang="en-US" dirty="0"/>
          </a:p>
        </p:txBody>
      </p:sp>
      <p:sp>
        <p:nvSpPr>
          <p:cNvPr id="15" name="타원 14"/>
          <p:cNvSpPr/>
          <p:nvPr/>
        </p:nvSpPr>
        <p:spPr>
          <a:xfrm>
            <a:off x="298169" y="1260431"/>
            <a:ext cx="2929483" cy="2929483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latinLnBrk="0">
              <a:defRPr/>
            </a:pPr>
            <a:r>
              <a:rPr lang="en-US" altLang="ko-KR" sz="35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Product</a:t>
            </a:r>
            <a:endParaRPr lang="ko-KR" altLang="en-US" sz="3500" b="1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ea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2339752" y="1260431"/>
            <a:ext cx="2929483" cy="2929483"/>
          </a:xfrm>
          <a:prstGeom prst="ellipse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Price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298169" y="3286264"/>
            <a:ext cx="2929483" cy="2929483"/>
          </a:xfrm>
          <a:prstGeom prst="ellipse">
            <a:avLst/>
          </a:prstGeom>
          <a:solidFill>
            <a:schemeClr val="accent3">
              <a:lumMod val="60000"/>
              <a:lumOff val="40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Place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2339752" y="3286264"/>
            <a:ext cx="2929483" cy="2929483"/>
          </a:xfrm>
          <a:prstGeom prst="ellipse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Promotion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1967659" y="2929921"/>
            <a:ext cx="1669490" cy="166949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en-US" altLang="ko-KR" sz="1400" b="1" dirty="0"/>
              <a:t>Target Market</a:t>
            </a:r>
            <a:endParaRPr lang="ko-KR" altLang="en-US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911805" y="6137575"/>
            <a:ext cx="199548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latinLnBrk="0">
              <a:defRPr/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출처 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: www.learnmarketing.net)</a:t>
            </a:r>
            <a:endParaRPr lang="ko-KR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5508104" y="3123200"/>
            <a:ext cx="3385072" cy="267343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solidFill>
                  <a:prstClr val="black"/>
                </a:solidFill>
                <a:latin typeface="+mj-ea"/>
              </a:rPr>
              <a:t>제품이 지향하는 목표 고객은 누구인가</a:t>
            </a:r>
            <a:r>
              <a:rPr lang="en-US" altLang="ko-KR" dirty="0">
                <a:solidFill>
                  <a:prstClr val="black"/>
                </a:solidFill>
                <a:latin typeface="+mj-ea"/>
              </a:rPr>
              <a:t>? </a:t>
            </a:r>
          </a:p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solidFill>
                  <a:prstClr val="black"/>
                </a:solidFill>
                <a:latin typeface="+mj-ea"/>
              </a:rPr>
              <a:t>제품에 대해 고객이 기대하는 것은 무엇인가</a:t>
            </a:r>
            <a:r>
              <a:rPr lang="en-US" altLang="ko-KR" dirty="0">
                <a:solidFill>
                  <a:prstClr val="black"/>
                </a:solidFill>
                <a:latin typeface="+mj-ea"/>
              </a:rPr>
              <a:t>?</a:t>
            </a:r>
          </a:p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solidFill>
                  <a:prstClr val="black"/>
                </a:solidFill>
                <a:latin typeface="+mj-ea"/>
              </a:rPr>
              <a:t>당사의 제품이 경쟁업체 제품에 비해 차별화된 강점은 무엇인가</a:t>
            </a:r>
            <a:r>
              <a:rPr lang="en-US" altLang="ko-KR" dirty="0">
                <a:solidFill>
                  <a:prstClr val="black"/>
                </a:solidFill>
                <a:latin typeface="+mj-ea"/>
              </a:rPr>
              <a:t>?</a:t>
            </a:r>
            <a:endParaRPr lang="en-US" altLang="ko-KR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0" name="모서리가 둥근 직사각형 29"/>
          <p:cNvSpPr>
            <a:spLocks noChangeArrowheads="1"/>
          </p:cNvSpPr>
          <p:nvPr/>
        </p:nvSpPr>
        <p:spPr bwMode="auto">
          <a:xfrm>
            <a:off x="5508104" y="2015167"/>
            <a:ext cx="3385071" cy="95165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b"/>
          <a:lstStyle/>
          <a:p>
            <a:pPr algn="ctr" latinLnBrk="0"/>
            <a:r>
              <a:rPr lang="ko-KR" altLang="en-US" dirty="0">
                <a:solidFill>
                  <a:schemeClr val="tx1"/>
                </a:solidFill>
                <a:latin typeface="+mn-ea"/>
              </a:rPr>
              <a:t>제품의 가치를 상승시키기 위한 </a:t>
            </a:r>
            <a:r>
              <a:rPr lang="ko-KR" altLang="en-US" dirty="0" err="1">
                <a:solidFill>
                  <a:schemeClr val="tx1"/>
                </a:solidFill>
                <a:latin typeface="+mn-ea"/>
              </a:rPr>
              <a:t>패키징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 및 디자인 설계</a:t>
            </a:r>
            <a:endParaRPr lang="ko-KR" altLang="en-US" dirty="0">
              <a:solidFill>
                <a:schemeClr val="tx1"/>
              </a:solidFill>
              <a:latin typeface="+mn-ea"/>
              <a:sym typeface="Wingdings" pitchFamily="2" charset="2"/>
            </a:endParaRPr>
          </a:p>
        </p:txBody>
      </p:sp>
      <p:sp>
        <p:nvSpPr>
          <p:cNvPr id="2" name="모서리가 둥근 직사각형 1"/>
          <p:cNvSpPr/>
          <p:nvPr/>
        </p:nvSpPr>
        <p:spPr>
          <a:xfrm>
            <a:off x="6012854" y="1655127"/>
            <a:ext cx="2375570" cy="584393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Product(</a:t>
            </a:r>
            <a:r>
              <a:rPr lang="ko-KR" alt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제품 전략</a:t>
            </a:r>
            <a:r>
              <a:rPr lang="en-US" altLang="ko-KR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)</a:t>
            </a:r>
            <a:endParaRPr lang="ko-KR" altLang="en-US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11143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5. </a:t>
            </a:r>
            <a:r>
              <a:rPr lang="ko-KR" altLang="en-US" dirty="0" smtClean="0"/>
              <a:t>마케팅 믹스 수립</a:t>
            </a:r>
            <a:r>
              <a:rPr lang="en-US" altLang="ko-KR" dirty="0" smtClean="0"/>
              <a:t>(3/5)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911805" y="6137575"/>
            <a:ext cx="199548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latinLnBrk="0">
              <a:defRPr/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출처 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: www.learnmarketing.net)</a:t>
            </a:r>
            <a:endParaRPr lang="ko-KR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298169" y="1260431"/>
            <a:ext cx="2929483" cy="2929483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Product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339752" y="1260431"/>
            <a:ext cx="2929483" cy="2929483"/>
          </a:xfrm>
          <a:prstGeom prst="ellipse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r" latinLnBrk="0">
              <a:defRPr/>
            </a:pPr>
            <a:r>
              <a:rPr lang="en-US" altLang="ko-KR" sz="40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Price</a:t>
            </a:r>
            <a:endParaRPr lang="ko-KR" altLang="en-US" sz="4000" b="1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ea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298169" y="3286264"/>
            <a:ext cx="2929483" cy="2929483"/>
          </a:xfrm>
          <a:prstGeom prst="ellipse">
            <a:avLst/>
          </a:prstGeom>
          <a:solidFill>
            <a:schemeClr val="accent3">
              <a:lumMod val="60000"/>
              <a:lumOff val="40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en-US" altLang="ko-KR" sz="1400" b="1">
                <a:solidFill>
                  <a:schemeClr val="tx1"/>
                </a:solidFill>
                <a:latin typeface="+mn-ea"/>
              </a:rPr>
              <a:t>Place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2339752" y="3286264"/>
            <a:ext cx="2929483" cy="2929483"/>
          </a:xfrm>
          <a:prstGeom prst="ellipse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en-US" altLang="ko-KR" sz="1400" b="1">
                <a:solidFill>
                  <a:schemeClr val="tx1"/>
                </a:solidFill>
                <a:latin typeface="+mn-ea"/>
              </a:rPr>
              <a:t>Promotion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1967659" y="2929921"/>
            <a:ext cx="1669490" cy="166949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en-US" altLang="ko-KR" sz="1400" b="1" dirty="0"/>
              <a:t>Target Market</a:t>
            </a:r>
            <a:endParaRPr lang="ko-KR" altLang="en-US" sz="1400" b="1" dirty="0"/>
          </a:p>
        </p:txBody>
      </p:sp>
      <p:sp>
        <p:nvSpPr>
          <p:cNvPr id="24" name="직사각형 23"/>
          <p:cNvSpPr/>
          <p:nvPr/>
        </p:nvSpPr>
        <p:spPr>
          <a:xfrm>
            <a:off x="5508104" y="3123200"/>
            <a:ext cx="3385072" cy="267343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solidFill>
                  <a:prstClr val="black"/>
                </a:solidFill>
                <a:latin typeface="+mj-ea"/>
              </a:rPr>
              <a:t>비용 산정</a:t>
            </a:r>
            <a:endParaRPr lang="en-US" altLang="ko-KR" dirty="0">
              <a:solidFill>
                <a:prstClr val="black"/>
              </a:solidFill>
              <a:latin typeface="+mj-ea"/>
            </a:endParaRPr>
          </a:p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solidFill>
                  <a:prstClr val="black"/>
                </a:solidFill>
                <a:latin typeface="+mj-ea"/>
              </a:rPr>
              <a:t>경쟁업체</a:t>
            </a:r>
            <a:endParaRPr lang="en-US" altLang="ko-KR" dirty="0">
              <a:solidFill>
                <a:prstClr val="black"/>
              </a:solidFill>
              <a:latin typeface="+mj-ea"/>
            </a:endParaRPr>
          </a:p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solidFill>
                  <a:prstClr val="black"/>
                </a:solidFill>
                <a:latin typeface="+mj-ea"/>
              </a:rPr>
              <a:t>기업 주관</a:t>
            </a:r>
            <a:endParaRPr lang="en-US" altLang="ko-KR" dirty="0">
              <a:solidFill>
                <a:prstClr val="black"/>
              </a:solidFill>
              <a:latin typeface="+mj-ea"/>
            </a:endParaRPr>
          </a:p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solidFill>
                  <a:prstClr val="black"/>
                </a:solidFill>
                <a:latin typeface="+mj-ea"/>
              </a:rPr>
              <a:t>제품 </a:t>
            </a:r>
            <a:r>
              <a:rPr lang="ko-KR" altLang="en-US" dirty="0" err="1">
                <a:solidFill>
                  <a:prstClr val="black"/>
                </a:solidFill>
                <a:latin typeface="+mj-ea"/>
              </a:rPr>
              <a:t>포지셔닝</a:t>
            </a:r>
            <a:r>
              <a:rPr lang="en-US" altLang="ko-KR" dirty="0">
                <a:solidFill>
                  <a:prstClr val="black"/>
                </a:solidFill>
                <a:latin typeface="+mj-ea"/>
              </a:rPr>
              <a:t> </a:t>
            </a:r>
          </a:p>
          <a:p>
            <a:pPr marL="171450" indent="-171450" latinLnBrk="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solidFill>
                  <a:prstClr val="black"/>
                </a:solidFill>
                <a:latin typeface="+mj-ea"/>
              </a:rPr>
              <a:t>목표 고객과 이들이 지불하고자 하는 가격 수준</a:t>
            </a:r>
            <a:endParaRPr lang="en-US" altLang="ko-KR" dirty="0">
              <a:solidFill>
                <a:prstClr val="black"/>
              </a:solidFill>
              <a:latin typeface="+mj-ea"/>
            </a:endParaRPr>
          </a:p>
        </p:txBody>
      </p:sp>
      <p:sp>
        <p:nvSpPr>
          <p:cNvPr id="25" name="모서리가 둥근 직사각형 24"/>
          <p:cNvSpPr>
            <a:spLocks noChangeArrowheads="1"/>
          </p:cNvSpPr>
          <p:nvPr/>
        </p:nvSpPr>
        <p:spPr bwMode="auto">
          <a:xfrm>
            <a:off x="5508104" y="2015167"/>
            <a:ext cx="3385071" cy="95165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b"/>
          <a:lstStyle/>
          <a:p>
            <a:pPr algn="ctr" latinLnBrk="0"/>
            <a:r>
              <a:rPr lang="ko-KR" altLang="en-US" dirty="0">
                <a:solidFill>
                  <a:schemeClr val="tx1"/>
                </a:solidFill>
                <a:latin typeface="+mn-ea"/>
              </a:rPr>
              <a:t>일반적으로 가격 책정 방식에는 다섯 가지 요소 고려</a:t>
            </a:r>
            <a:endParaRPr lang="ko-KR" altLang="en-US" dirty="0">
              <a:solidFill>
                <a:schemeClr val="tx1"/>
              </a:solidFill>
              <a:latin typeface="+mn-ea"/>
              <a:sym typeface="Wingdings" pitchFamily="2" charset="2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6012854" y="1655127"/>
            <a:ext cx="2375570" cy="584393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Price(</a:t>
            </a:r>
            <a:r>
              <a:rPr lang="ko-KR" altLang="en-US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가격 전략</a:t>
            </a:r>
            <a:r>
              <a:rPr lang="en-US" altLang="ko-KR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)</a:t>
            </a:r>
            <a:endParaRPr lang="ko-KR" altLang="en-US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29664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5. </a:t>
            </a:r>
            <a:r>
              <a:rPr lang="ko-KR" altLang="en-US" dirty="0" smtClean="0"/>
              <a:t>마케팅 믹스 수립</a:t>
            </a:r>
            <a:r>
              <a:rPr lang="en-US" altLang="ko-KR" dirty="0" smtClean="0"/>
              <a:t>(4/5)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911805" y="6137575"/>
            <a:ext cx="199548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latinLnBrk="0">
              <a:defRPr/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출처 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: www.learnmarketing.net)</a:t>
            </a:r>
            <a:endParaRPr lang="ko-KR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298169" y="1260431"/>
            <a:ext cx="2929483" cy="2929483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Product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2339752" y="1260431"/>
            <a:ext cx="2929483" cy="2929483"/>
          </a:xfrm>
          <a:prstGeom prst="ellipse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Price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98169" y="3286264"/>
            <a:ext cx="2929483" cy="2929483"/>
          </a:xfrm>
          <a:prstGeom prst="ellipse">
            <a:avLst/>
          </a:prstGeom>
          <a:solidFill>
            <a:schemeClr val="accent3">
              <a:lumMod val="60000"/>
              <a:lumOff val="40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en-US" altLang="ko-KR" sz="1400" b="1">
                <a:solidFill>
                  <a:schemeClr val="tx1"/>
                </a:solidFill>
                <a:latin typeface="+mn-ea"/>
              </a:rPr>
              <a:t>Place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2339752" y="3286264"/>
            <a:ext cx="2929483" cy="2929483"/>
          </a:xfrm>
          <a:prstGeom prst="ellipse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r" latinLnBrk="0">
              <a:defRPr/>
            </a:pPr>
            <a:r>
              <a:rPr lang="en-US" altLang="ko-KR" sz="2800" b="1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Promotion</a:t>
            </a:r>
            <a:endParaRPr lang="ko-KR" altLang="en-US" sz="2800" b="1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ea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1967659" y="2929921"/>
            <a:ext cx="1669490" cy="166949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en-US" altLang="ko-KR" sz="1400" b="1" dirty="0"/>
              <a:t>Target Market</a:t>
            </a:r>
            <a:endParaRPr lang="ko-KR" altLang="en-US" sz="1400" b="1" dirty="0"/>
          </a:p>
        </p:txBody>
      </p:sp>
      <p:sp>
        <p:nvSpPr>
          <p:cNvPr id="24" name="모서리가 둥근 직사각형 23"/>
          <p:cNvSpPr>
            <a:spLocks noChangeArrowheads="1"/>
          </p:cNvSpPr>
          <p:nvPr/>
        </p:nvSpPr>
        <p:spPr bwMode="auto">
          <a:xfrm>
            <a:off x="5508104" y="3321781"/>
            <a:ext cx="3385071" cy="95165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b"/>
          <a:lstStyle/>
          <a:p>
            <a:pPr algn="ctr" latinLnBrk="0"/>
            <a:r>
              <a:rPr lang="ko-KR" altLang="en-US" dirty="0">
                <a:solidFill>
                  <a:schemeClr val="tx1"/>
                </a:solidFill>
                <a:latin typeface="+mn-ea"/>
              </a:rPr>
              <a:t>제품이 잘 팔릴 수 있도록 목표 시장과 소통</a:t>
            </a:r>
            <a:endParaRPr lang="ko-KR" altLang="en-US" dirty="0">
              <a:solidFill>
                <a:schemeClr val="tx1"/>
              </a:solidFill>
              <a:latin typeface="+mn-ea"/>
              <a:sym typeface="Wingdings" pitchFamily="2" charset="2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6012854" y="2961741"/>
            <a:ext cx="2375570" cy="584393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Promotion(</a:t>
            </a:r>
            <a:r>
              <a:rPr lang="ko-KR" altLang="en-U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홍보 전략</a:t>
            </a:r>
            <a:r>
              <a:rPr lang="en-US" altLang="ko-KR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)</a:t>
            </a:r>
            <a:endParaRPr lang="ko-KR" altLang="en-US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6225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5. </a:t>
            </a:r>
            <a:r>
              <a:rPr lang="ko-KR" altLang="en-US" dirty="0" smtClean="0"/>
              <a:t>마케팅 믹스 수립</a:t>
            </a:r>
            <a:r>
              <a:rPr lang="en-US" altLang="ko-KR" dirty="0" smtClean="0"/>
              <a:t>(5/5)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911805" y="6137575"/>
            <a:ext cx="1995488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latinLnBrk="0">
              <a:defRPr/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출처 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: www.learnmarketing.net)</a:t>
            </a:r>
            <a:endParaRPr lang="ko-KR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298169" y="1260431"/>
            <a:ext cx="2929483" cy="2929483"/>
          </a:xfrm>
          <a:prstGeom prst="ellipse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Product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2339752" y="1260431"/>
            <a:ext cx="2929483" cy="2929483"/>
          </a:xfrm>
          <a:prstGeom prst="ellipse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Price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298169" y="3286264"/>
            <a:ext cx="2929483" cy="2929483"/>
          </a:xfrm>
          <a:prstGeom prst="ellipse">
            <a:avLst/>
          </a:prstGeom>
          <a:solidFill>
            <a:schemeClr val="accent3">
              <a:lumMod val="60000"/>
              <a:lumOff val="40000"/>
              <a:alpha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latinLnBrk="0">
              <a:defRPr/>
            </a:pPr>
            <a:r>
              <a:rPr lang="en-US" altLang="ko-KR" sz="4000" b="1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Place</a:t>
            </a:r>
            <a:endParaRPr lang="ko-KR" altLang="en-US" sz="4000" b="1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ea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2339752" y="3286264"/>
            <a:ext cx="2929483" cy="2929483"/>
          </a:xfrm>
          <a:prstGeom prst="ellipse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en-US" altLang="ko-KR" sz="1400" b="1">
                <a:solidFill>
                  <a:schemeClr val="tx1"/>
                </a:solidFill>
                <a:latin typeface="+mn-ea"/>
              </a:rPr>
              <a:t>Promotion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1967659" y="2929921"/>
            <a:ext cx="1669490" cy="166949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en-US" altLang="ko-KR" sz="1400" b="1" dirty="0"/>
              <a:t>Target Market</a:t>
            </a:r>
            <a:endParaRPr lang="ko-KR" altLang="en-US" sz="1400" b="1" dirty="0"/>
          </a:p>
        </p:txBody>
      </p:sp>
      <p:sp>
        <p:nvSpPr>
          <p:cNvPr id="26" name="모서리가 둥근 직사각형 25"/>
          <p:cNvSpPr>
            <a:spLocks noChangeArrowheads="1"/>
          </p:cNvSpPr>
          <p:nvPr/>
        </p:nvSpPr>
        <p:spPr bwMode="auto">
          <a:xfrm>
            <a:off x="5508104" y="3321780"/>
            <a:ext cx="3385071" cy="1277631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b"/>
          <a:lstStyle/>
          <a:p>
            <a:pPr algn="ctr" latinLnBrk="0">
              <a:spcBef>
                <a:spcPts val="300"/>
              </a:spcBef>
              <a:defRPr/>
            </a:pPr>
            <a:r>
              <a:rPr lang="ko-KR" altLang="en-US" dirty="0">
                <a:solidFill>
                  <a:schemeClr val="tx1"/>
                </a:solidFill>
                <a:latin typeface="+mn-ea"/>
              </a:rPr>
              <a:t>최종 제품 또는 서비스를 소비자에게 정확한 시간에 적절한 방식으로 전달</a:t>
            </a:r>
            <a:endParaRPr lang="en-US" altLang="ko-KR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6012854" y="2961741"/>
            <a:ext cx="2375570" cy="584393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Place(</a:t>
            </a:r>
            <a:r>
              <a:rPr lang="ko-KR" altLang="en-US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유통 전략</a:t>
            </a:r>
            <a:r>
              <a:rPr lang="en-US" altLang="ko-KR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)</a:t>
            </a:r>
            <a:endParaRPr lang="ko-KR" alt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38064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6. </a:t>
            </a:r>
            <a:r>
              <a:rPr lang="ko-KR" altLang="en-US" dirty="0" smtClean="0"/>
              <a:t>제품</a:t>
            </a:r>
            <a:r>
              <a:rPr lang="en-US" altLang="ko-KR" dirty="0" smtClean="0"/>
              <a:t>(</a:t>
            </a:r>
            <a:r>
              <a:rPr lang="ko-KR" altLang="en-US" dirty="0" smtClean="0"/>
              <a:t>서비스</a:t>
            </a:r>
            <a:r>
              <a:rPr lang="en-US" altLang="ko-KR" dirty="0" smtClean="0"/>
              <a:t>) </a:t>
            </a:r>
            <a:r>
              <a:rPr lang="ko-KR" altLang="en-US" dirty="0" smtClean="0"/>
              <a:t>분석</a:t>
            </a:r>
            <a:endParaRPr lang="ko-KR" altLang="en-US" dirty="0"/>
          </a:p>
        </p:txBody>
      </p:sp>
      <p:sp>
        <p:nvSpPr>
          <p:cNvPr id="13" name="모서리가 둥근 직사각형 8"/>
          <p:cNvSpPr>
            <a:spLocks noChangeArrowheads="1"/>
          </p:cNvSpPr>
          <p:nvPr/>
        </p:nvSpPr>
        <p:spPr bwMode="auto">
          <a:xfrm>
            <a:off x="582501" y="4152721"/>
            <a:ext cx="2496336" cy="90615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ko-KR" altLang="en-US" dirty="0">
                <a:solidFill>
                  <a:schemeClr val="tx1"/>
                </a:solidFill>
                <a:latin typeface="+mn-ea"/>
                <a:sym typeface="Wingdings" pitchFamily="2" charset="2"/>
              </a:rPr>
              <a:t>제공하는 편익 분석</a:t>
            </a:r>
            <a:endParaRPr lang="en-US" altLang="ko-KR" dirty="0">
              <a:solidFill>
                <a:schemeClr val="tx1"/>
              </a:solidFill>
              <a:latin typeface="+mn-ea"/>
              <a:sym typeface="Wingdings" pitchFamily="2" charset="2"/>
            </a:endParaRPr>
          </a:p>
        </p:txBody>
      </p:sp>
      <p:sp>
        <p:nvSpPr>
          <p:cNvPr id="14" name="타원 13"/>
          <p:cNvSpPr/>
          <p:nvPr/>
        </p:nvSpPr>
        <p:spPr bwMode="auto">
          <a:xfrm>
            <a:off x="6822909" y="3696237"/>
            <a:ext cx="1889792" cy="1813110"/>
          </a:xfrm>
          <a:prstGeom prst="ellipse">
            <a:avLst/>
          </a:prstGeom>
          <a:solidFill>
            <a:schemeClr val="tx1"/>
          </a:solidFill>
          <a:ln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rIns="72000" anchor="ctr"/>
          <a:lstStyle/>
          <a:p>
            <a:pPr algn="ctr">
              <a:defRPr/>
            </a:pPr>
            <a:r>
              <a:rPr lang="en-US" altLang="ko-KR" b="1" dirty="0">
                <a:solidFill>
                  <a:prstClr val="white"/>
                </a:solidFill>
                <a:latin typeface="+mn-ea"/>
              </a:rPr>
              <a:t>USP </a:t>
            </a:r>
            <a:r>
              <a:rPr lang="ko-KR" altLang="en-US" b="1" dirty="0">
                <a:solidFill>
                  <a:prstClr val="white"/>
                </a:solidFill>
                <a:latin typeface="+mn-ea"/>
              </a:rPr>
              <a:t>발굴</a:t>
            </a:r>
          </a:p>
        </p:txBody>
      </p:sp>
      <p:cxnSp>
        <p:nvCxnSpPr>
          <p:cNvPr id="17" name="직선 화살표 연결선 16"/>
          <p:cNvCxnSpPr>
            <a:stCxn id="13" idx="3"/>
            <a:endCxn id="18" idx="1"/>
          </p:cNvCxnSpPr>
          <p:nvPr/>
        </p:nvCxnSpPr>
        <p:spPr>
          <a:xfrm>
            <a:off x="3078837" y="4604536"/>
            <a:ext cx="605784" cy="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모서리가 둥근 직사각형 8"/>
          <p:cNvSpPr>
            <a:spLocks noChangeArrowheads="1"/>
          </p:cNvSpPr>
          <p:nvPr/>
        </p:nvSpPr>
        <p:spPr bwMode="auto">
          <a:xfrm>
            <a:off x="3684621" y="4152721"/>
            <a:ext cx="2496334" cy="90615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ko-KR" altLang="en-US" dirty="0">
                <a:solidFill>
                  <a:schemeClr val="tx1"/>
                </a:solidFill>
                <a:latin typeface="+mn-ea"/>
                <a:sym typeface="Wingdings" pitchFamily="2" charset="2"/>
              </a:rPr>
              <a:t>경쟁제품 비교 분석</a:t>
            </a:r>
            <a:endParaRPr lang="en-US" altLang="ko-KR" dirty="0">
              <a:solidFill>
                <a:schemeClr val="tx1"/>
              </a:solidFill>
              <a:latin typeface="+mn-ea"/>
              <a:sym typeface="Wingdings" pitchFamily="2" charset="2"/>
            </a:endParaRPr>
          </a:p>
        </p:txBody>
      </p:sp>
      <p:cxnSp>
        <p:nvCxnSpPr>
          <p:cNvPr id="19" name="직선 화살표 연결선 18"/>
          <p:cNvCxnSpPr>
            <a:stCxn id="18" idx="3"/>
          </p:cNvCxnSpPr>
          <p:nvPr/>
        </p:nvCxnSpPr>
        <p:spPr>
          <a:xfrm flipV="1">
            <a:off x="6180955" y="4602011"/>
            <a:ext cx="641121" cy="2525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모서리가 둥근 직사각형 19"/>
          <p:cNvSpPr>
            <a:spLocks noChangeArrowheads="1"/>
          </p:cNvSpPr>
          <p:nvPr/>
        </p:nvSpPr>
        <p:spPr bwMode="auto">
          <a:xfrm>
            <a:off x="250825" y="1636983"/>
            <a:ext cx="8642350" cy="122413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486C"/>
              </a:gs>
              <a:gs pos="50000">
                <a:srgbClr val="006699"/>
              </a:gs>
              <a:gs pos="100000">
                <a:srgbClr val="00486C"/>
              </a:gs>
            </a:gsLst>
            <a:lin ang="5400000" scaled="1"/>
          </a:gra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latinLnBrk="0"/>
            <a:r>
              <a:rPr lang="ko-KR" altLang="en-US" dirty="0">
                <a:solidFill>
                  <a:schemeClr val="bg1"/>
                </a:solidFill>
                <a:latin typeface="+mn-ea"/>
              </a:rPr>
              <a:t>제품분석은 우리 제품이 고객에게 제공하는 편익이 무엇이고</a:t>
            </a:r>
            <a:r>
              <a:rPr lang="en-US" altLang="ko-KR" dirty="0" smtClean="0">
                <a:solidFill>
                  <a:schemeClr val="bg1"/>
                </a:solidFill>
                <a:latin typeface="+mn-ea"/>
              </a:rPr>
              <a:t>,</a:t>
            </a:r>
            <a:br>
              <a:rPr lang="en-US" altLang="ko-KR" dirty="0" smtClean="0">
                <a:solidFill>
                  <a:schemeClr val="bg1"/>
                </a:solidFill>
                <a:latin typeface="+mn-ea"/>
              </a:rPr>
            </a:br>
            <a:r>
              <a:rPr lang="ko-KR" altLang="en-US" dirty="0" smtClean="0">
                <a:solidFill>
                  <a:schemeClr val="bg1"/>
                </a:solidFill>
                <a:latin typeface="+mn-ea"/>
              </a:rPr>
              <a:t>경쟁사 </a:t>
            </a:r>
            <a:r>
              <a:rPr lang="ko-KR" altLang="en-US" dirty="0">
                <a:solidFill>
                  <a:schemeClr val="bg1"/>
                </a:solidFill>
                <a:latin typeface="+mn-ea"/>
              </a:rPr>
              <a:t>제품의 장</a:t>
            </a:r>
            <a:r>
              <a:rPr lang="en-US" altLang="ko-KR" dirty="0">
                <a:solidFill>
                  <a:schemeClr val="bg1"/>
                </a:solidFill>
                <a:latin typeface="+mn-ea"/>
              </a:rPr>
              <a:t>·</a:t>
            </a:r>
            <a:r>
              <a:rPr lang="ko-KR" altLang="en-US" dirty="0">
                <a:solidFill>
                  <a:schemeClr val="bg1"/>
                </a:solidFill>
                <a:latin typeface="+mn-ea"/>
              </a:rPr>
              <a:t>단점은 무엇이며</a:t>
            </a:r>
            <a:r>
              <a:rPr lang="en-US" altLang="ko-KR" dirty="0" smtClean="0">
                <a:solidFill>
                  <a:schemeClr val="bg1"/>
                </a:solidFill>
                <a:latin typeface="+mn-ea"/>
              </a:rPr>
              <a:t>,</a:t>
            </a:r>
            <a:br>
              <a:rPr lang="en-US" altLang="ko-KR" dirty="0" smtClean="0">
                <a:solidFill>
                  <a:schemeClr val="bg1"/>
                </a:solidFill>
                <a:latin typeface="+mn-ea"/>
              </a:rPr>
            </a:br>
            <a:r>
              <a:rPr lang="ko-KR" altLang="en-US" dirty="0" smtClean="0">
                <a:solidFill>
                  <a:schemeClr val="bg1"/>
                </a:solidFill>
                <a:latin typeface="+mn-ea"/>
              </a:rPr>
              <a:t>나아가 </a:t>
            </a:r>
            <a:r>
              <a:rPr lang="ko-KR" altLang="en-US" dirty="0">
                <a:solidFill>
                  <a:schemeClr val="bg1"/>
                </a:solidFill>
                <a:latin typeface="+mn-ea"/>
              </a:rPr>
              <a:t>우리 제품의 </a:t>
            </a:r>
            <a:r>
              <a:rPr lang="en-US" altLang="ko-KR" dirty="0">
                <a:solidFill>
                  <a:schemeClr val="bg1"/>
                </a:solidFill>
                <a:latin typeface="+mn-ea"/>
              </a:rPr>
              <a:t>USP(Unique Selling Proposition)</a:t>
            </a:r>
            <a:r>
              <a:rPr lang="ko-KR" altLang="en-US" dirty="0">
                <a:solidFill>
                  <a:schemeClr val="bg1"/>
                </a:solidFill>
                <a:latin typeface="+mn-ea"/>
              </a:rPr>
              <a:t>을 찾아가는 순서로 진행</a:t>
            </a:r>
            <a:endParaRPr lang="ko-KR" altLang="en-US" dirty="0">
              <a:solidFill>
                <a:schemeClr val="bg1"/>
              </a:solidFill>
              <a:latin typeface="+mn-ea"/>
              <a:sym typeface="Wingdings" pitchFamily="2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4095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7. </a:t>
            </a:r>
            <a:r>
              <a:rPr lang="ko-KR" altLang="en-US" dirty="0" smtClean="0"/>
              <a:t>가격 결정 방법론</a:t>
            </a:r>
            <a:r>
              <a:rPr lang="en-US" altLang="ko-KR" dirty="0" smtClean="0"/>
              <a:t>(1/2)</a:t>
            </a:r>
            <a:endParaRPr lang="ko-KR" altLang="en-US" dirty="0"/>
          </a:p>
        </p:txBody>
      </p:sp>
      <p:grpSp>
        <p:nvGrpSpPr>
          <p:cNvPr id="2" name="그룹 1"/>
          <p:cNvGrpSpPr/>
          <p:nvPr/>
        </p:nvGrpSpPr>
        <p:grpSpPr>
          <a:xfrm>
            <a:off x="1043658" y="1456319"/>
            <a:ext cx="7005637" cy="4480797"/>
            <a:chOff x="1223963" y="1185863"/>
            <a:chExt cx="4906962" cy="3138487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2946400" y="1185863"/>
              <a:ext cx="1462088" cy="55403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>
                <a:defRPr/>
              </a:pPr>
              <a:r>
                <a:rPr lang="ko-KR" altLang="en-US" dirty="0" smtClean="0"/>
                <a:t>마케팅전략</a:t>
              </a:r>
              <a:endParaRPr lang="ko-KR" altLang="en-US" dirty="0"/>
            </a:p>
          </p:txBody>
        </p:sp>
        <p:sp>
          <p:nvSpPr>
            <p:cNvPr id="11" name="타원 10"/>
            <p:cNvSpPr/>
            <p:nvPr/>
          </p:nvSpPr>
          <p:spPr bwMode="auto">
            <a:xfrm>
              <a:off x="3082925" y="2193925"/>
              <a:ext cx="1189038" cy="11398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72000" rIns="72000" anchor="ctr"/>
            <a:lstStyle/>
            <a:p>
              <a:pPr algn="ctr">
                <a:defRPr/>
              </a:pPr>
              <a:r>
                <a:rPr lang="ko-KR" altLang="en-US" b="1" dirty="0">
                  <a:solidFill>
                    <a:prstClr val="white"/>
                  </a:solidFill>
                  <a:latin typeface="+mn-ea"/>
                </a:rPr>
                <a:t>가격 결정</a:t>
              </a:r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2946400" y="3768725"/>
              <a:ext cx="1462088" cy="555625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>
                <a:defRPr/>
              </a:pPr>
              <a:r>
                <a:rPr lang="ko-KR" altLang="en-US" dirty="0"/>
                <a:t>소비자 반응</a:t>
              </a:r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1223963" y="2130425"/>
              <a:ext cx="1463675" cy="55403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>
                <a:defRPr/>
              </a:pPr>
              <a:r>
                <a:rPr lang="ko-KR" altLang="en-US" dirty="0"/>
                <a:t>정부규제</a:t>
              </a:r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1223963" y="2867025"/>
              <a:ext cx="1463675" cy="55562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>
                <a:defRPr/>
              </a:pPr>
              <a:r>
                <a:rPr lang="ko-KR" altLang="en-US" dirty="0"/>
                <a:t>경쟁사 가격</a:t>
              </a:r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4668838" y="2130425"/>
              <a:ext cx="1462087" cy="55403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>
                <a:defRPr/>
              </a:pPr>
              <a:r>
                <a:rPr lang="ko-KR" altLang="en-US" dirty="0"/>
                <a:t>기업 전략</a:t>
              </a:r>
            </a:p>
          </p:txBody>
        </p:sp>
        <p:sp>
          <p:nvSpPr>
            <p:cNvPr id="22" name="모서리가 둥근 직사각형 21"/>
            <p:cNvSpPr/>
            <p:nvPr/>
          </p:nvSpPr>
          <p:spPr>
            <a:xfrm>
              <a:off x="4668838" y="2867025"/>
              <a:ext cx="1462087" cy="55562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>
                <a:defRPr/>
              </a:pPr>
              <a:r>
                <a:rPr lang="ko-KR" altLang="en-US" dirty="0"/>
                <a:t>원가 구조</a:t>
              </a: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 rot="3600000">
              <a:off x="2842419" y="3007519"/>
              <a:ext cx="230187" cy="187325"/>
            </a:xfrm>
            <a:custGeom>
              <a:avLst/>
              <a:gdLst>
                <a:gd name="T0" fmla="*/ 2147483647 w 2766"/>
                <a:gd name="T1" fmla="*/ 2147483647 h 2744"/>
                <a:gd name="T2" fmla="*/ 2147483647 w 2766"/>
                <a:gd name="T3" fmla="*/ 2147483647 h 2744"/>
                <a:gd name="T4" fmla="*/ 2147483647 w 2766"/>
                <a:gd name="T5" fmla="*/ 2147483647 h 2744"/>
                <a:gd name="T6" fmla="*/ 2147483647 w 2766"/>
                <a:gd name="T7" fmla="*/ 2147483647 h 2744"/>
                <a:gd name="T8" fmla="*/ 2147483647 w 2766"/>
                <a:gd name="T9" fmla="*/ 2147483647 h 2744"/>
                <a:gd name="T10" fmla="*/ 2147483647 w 2766"/>
                <a:gd name="T11" fmla="*/ 2147483647 h 2744"/>
                <a:gd name="T12" fmla="*/ 2147483647 w 2766"/>
                <a:gd name="T13" fmla="*/ 2147483647 h 2744"/>
                <a:gd name="T14" fmla="*/ 2147483647 w 2766"/>
                <a:gd name="T15" fmla="*/ 2147483647 h 2744"/>
                <a:gd name="T16" fmla="*/ 2147483647 w 2766"/>
                <a:gd name="T17" fmla="*/ 2147483647 h 2744"/>
                <a:gd name="T18" fmla="*/ 2147483647 w 2766"/>
                <a:gd name="T19" fmla="*/ 2147483647 h 2744"/>
                <a:gd name="T20" fmla="*/ 2147483647 w 2766"/>
                <a:gd name="T21" fmla="*/ 2147483647 h 2744"/>
                <a:gd name="T22" fmla="*/ 2147483647 w 2766"/>
                <a:gd name="T23" fmla="*/ 2147483647 h 2744"/>
                <a:gd name="T24" fmla="*/ 2147483647 w 2766"/>
                <a:gd name="T25" fmla="*/ 2147483647 h 2744"/>
                <a:gd name="T26" fmla="*/ 2147483647 w 2766"/>
                <a:gd name="T27" fmla="*/ 2147483647 h 2744"/>
                <a:gd name="T28" fmla="*/ 2147483647 w 2766"/>
                <a:gd name="T29" fmla="*/ 2147483647 h 2744"/>
                <a:gd name="T30" fmla="*/ 2147483647 w 2766"/>
                <a:gd name="T31" fmla="*/ 2147483647 h 2744"/>
                <a:gd name="T32" fmla="*/ 2147483647 w 2766"/>
                <a:gd name="T33" fmla="*/ 2147483647 h 2744"/>
                <a:gd name="T34" fmla="*/ 2147483647 w 2766"/>
                <a:gd name="T35" fmla="*/ 2147483647 h 2744"/>
                <a:gd name="T36" fmla="*/ 2147483647 w 2766"/>
                <a:gd name="T37" fmla="*/ 2147483647 h 2744"/>
                <a:gd name="T38" fmla="*/ 2147483647 w 2766"/>
                <a:gd name="T39" fmla="*/ 2147483647 h 2744"/>
                <a:gd name="T40" fmla="*/ 2147483647 w 2766"/>
                <a:gd name="T41" fmla="*/ 2147483647 h 2744"/>
                <a:gd name="T42" fmla="*/ 2147483647 w 2766"/>
                <a:gd name="T43" fmla="*/ 2147483647 h 2744"/>
                <a:gd name="T44" fmla="*/ 2147483647 w 2766"/>
                <a:gd name="T45" fmla="*/ 2147483647 h 2744"/>
                <a:gd name="T46" fmla="*/ 2147483647 w 2766"/>
                <a:gd name="T47" fmla="*/ 2147483647 h 2744"/>
                <a:gd name="T48" fmla="*/ 2147483647 w 2766"/>
                <a:gd name="T49" fmla="*/ 2147483647 h 2744"/>
                <a:gd name="T50" fmla="*/ 2147483647 w 2766"/>
                <a:gd name="T51" fmla="*/ 2147483647 h 2744"/>
                <a:gd name="T52" fmla="*/ 2147483647 w 2766"/>
                <a:gd name="T53" fmla="*/ 2147483647 h 2744"/>
                <a:gd name="T54" fmla="*/ 2147483647 w 2766"/>
                <a:gd name="T55" fmla="*/ 2147483647 h 2744"/>
                <a:gd name="T56" fmla="*/ 2147483647 w 2766"/>
                <a:gd name="T57" fmla="*/ 2147483647 h 2744"/>
                <a:gd name="T58" fmla="*/ 2147483647 w 2766"/>
                <a:gd name="T59" fmla="*/ 2147483647 h 2744"/>
                <a:gd name="T60" fmla="*/ 2147483647 w 2766"/>
                <a:gd name="T61" fmla="*/ 2147483647 h 2744"/>
                <a:gd name="T62" fmla="*/ 2147483647 w 2766"/>
                <a:gd name="T63" fmla="*/ 2147483647 h 2744"/>
                <a:gd name="T64" fmla="*/ 2147483647 w 2766"/>
                <a:gd name="T65" fmla="*/ 2147483647 h 2744"/>
                <a:gd name="T66" fmla="*/ 2147483647 w 2766"/>
                <a:gd name="T67" fmla="*/ 2147483647 h 2744"/>
                <a:gd name="T68" fmla="*/ 2147483647 w 2766"/>
                <a:gd name="T69" fmla="*/ 2147483647 h 2744"/>
                <a:gd name="T70" fmla="*/ 2147483647 w 2766"/>
                <a:gd name="T71" fmla="*/ 2147483647 h 2744"/>
                <a:gd name="T72" fmla="*/ 2147483647 w 2766"/>
                <a:gd name="T73" fmla="*/ 2147483647 h 2744"/>
                <a:gd name="T74" fmla="*/ 2147483647 w 2766"/>
                <a:gd name="T75" fmla="*/ 2147483647 h 2744"/>
                <a:gd name="T76" fmla="*/ 2147483647 w 2766"/>
                <a:gd name="T77" fmla="*/ 2147483647 h 274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66"/>
                <a:gd name="T118" fmla="*/ 0 h 2744"/>
                <a:gd name="T119" fmla="*/ 2766 w 2766"/>
                <a:gd name="T120" fmla="*/ 2744 h 274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66" h="2744">
                  <a:moveTo>
                    <a:pt x="2696" y="2744"/>
                  </a:moveTo>
                  <a:lnTo>
                    <a:pt x="2281" y="1456"/>
                  </a:lnTo>
                  <a:lnTo>
                    <a:pt x="2766" y="1456"/>
                  </a:lnTo>
                  <a:lnTo>
                    <a:pt x="2737" y="1445"/>
                  </a:lnTo>
                  <a:lnTo>
                    <a:pt x="2707" y="1432"/>
                  </a:lnTo>
                  <a:lnTo>
                    <a:pt x="2680" y="1419"/>
                  </a:lnTo>
                  <a:lnTo>
                    <a:pt x="2650" y="1404"/>
                  </a:lnTo>
                  <a:lnTo>
                    <a:pt x="2622" y="1390"/>
                  </a:lnTo>
                  <a:lnTo>
                    <a:pt x="2595" y="1375"/>
                  </a:lnTo>
                  <a:lnTo>
                    <a:pt x="2567" y="1359"/>
                  </a:lnTo>
                  <a:lnTo>
                    <a:pt x="2539" y="1343"/>
                  </a:lnTo>
                  <a:lnTo>
                    <a:pt x="2483" y="1308"/>
                  </a:lnTo>
                  <a:lnTo>
                    <a:pt x="2429" y="1271"/>
                  </a:lnTo>
                  <a:lnTo>
                    <a:pt x="2375" y="1233"/>
                  </a:lnTo>
                  <a:lnTo>
                    <a:pt x="2324" y="1193"/>
                  </a:lnTo>
                  <a:lnTo>
                    <a:pt x="2271" y="1151"/>
                  </a:lnTo>
                  <a:lnTo>
                    <a:pt x="2221" y="1108"/>
                  </a:lnTo>
                  <a:lnTo>
                    <a:pt x="2171" y="1063"/>
                  </a:lnTo>
                  <a:lnTo>
                    <a:pt x="2121" y="1015"/>
                  </a:lnTo>
                  <a:lnTo>
                    <a:pt x="2075" y="968"/>
                  </a:lnTo>
                  <a:lnTo>
                    <a:pt x="2028" y="920"/>
                  </a:lnTo>
                  <a:lnTo>
                    <a:pt x="1981" y="870"/>
                  </a:lnTo>
                  <a:lnTo>
                    <a:pt x="1937" y="820"/>
                  </a:lnTo>
                  <a:lnTo>
                    <a:pt x="1893" y="768"/>
                  </a:lnTo>
                  <a:lnTo>
                    <a:pt x="1850" y="717"/>
                  </a:lnTo>
                  <a:lnTo>
                    <a:pt x="1808" y="664"/>
                  </a:lnTo>
                  <a:lnTo>
                    <a:pt x="1768" y="611"/>
                  </a:lnTo>
                  <a:lnTo>
                    <a:pt x="1729" y="558"/>
                  </a:lnTo>
                  <a:lnTo>
                    <a:pt x="1691" y="506"/>
                  </a:lnTo>
                  <a:lnTo>
                    <a:pt x="1654" y="453"/>
                  </a:lnTo>
                  <a:lnTo>
                    <a:pt x="1619" y="400"/>
                  </a:lnTo>
                  <a:lnTo>
                    <a:pt x="1584" y="347"/>
                  </a:lnTo>
                  <a:lnTo>
                    <a:pt x="1551" y="296"/>
                  </a:lnTo>
                  <a:lnTo>
                    <a:pt x="1519" y="244"/>
                  </a:lnTo>
                  <a:lnTo>
                    <a:pt x="1490" y="194"/>
                  </a:lnTo>
                  <a:lnTo>
                    <a:pt x="1461" y="144"/>
                  </a:lnTo>
                  <a:lnTo>
                    <a:pt x="1433" y="95"/>
                  </a:lnTo>
                  <a:lnTo>
                    <a:pt x="1408" y="47"/>
                  </a:lnTo>
                  <a:lnTo>
                    <a:pt x="1383" y="0"/>
                  </a:lnTo>
                  <a:lnTo>
                    <a:pt x="1358" y="47"/>
                  </a:lnTo>
                  <a:lnTo>
                    <a:pt x="1332" y="95"/>
                  </a:lnTo>
                  <a:lnTo>
                    <a:pt x="1305" y="144"/>
                  </a:lnTo>
                  <a:lnTo>
                    <a:pt x="1276" y="194"/>
                  </a:lnTo>
                  <a:lnTo>
                    <a:pt x="1245" y="244"/>
                  </a:lnTo>
                  <a:lnTo>
                    <a:pt x="1215" y="296"/>
                  </a:lnTo>
                  <a:lnTo>
                    <a:pt x="1182" y="347"/>
                  </a:lnTo>
                  <a:lnTo>
                    <a:pt x="1147" y="400"/>
                  </a:lnTo>
                  <a:lnTo>
                    <a:pt x="1112" y="453"/>
                  </a:lnTo>
                  <a:lnTo>
                    <a:pt x="1075" y="506"/>
                  </a:lnTo>
                  <a:lnTo>
                    <a:pt x="1037" y="558"/>
                  </a:lnTo>
                  <a:lnTo>
                    <a:pt x="998" y="611"/>
                  </a:lnTo>
                  <a:lnTo>
                    <a:pt x="958" y="664"/>
                  </a:lnTo>
                  <a:lnTo>
                    <a:pt x="916" y="717"/>
                  </a:lnTo>
                  <a:lnTo>
                    <a:pt x="873" y="768"/>
                  </a:lnTo>
                  <a:lnTo>
                    <a:pt x="829" y="820"/>
                  </a:lnTo>
                  <a:lnTo>
                    <a:pt x="785" y="870"/>
                  </a:lnTo>
                  <a:lnTo>
                    <a:pt x="740" y="920"/>
                  </a:lnTo>
                  <a:lnTo>
                    <a:pt x="693" y="968"/>
                  </a:lnTo>
                  <a:lnTo>
                    <a:pt x="645" y="1015"/>
                  </a:lnTo>
                  <a:lnTo>
                    <a:pt x="595" y="1063"/>
                  </a:lnTo>
                  <a:lnTo>
                    <a:pt x="545" y="1108"/>
                  </a:lnTo>
                  <a:lnTo>
                    <a:pt x="495" y="1151"/>
                  </a:lnTo>
                  <a:lnTo>
                    <a:pt x="442" y="1193"/>
                  </a:lnTo>
                  <a:lnTo>
                    <a:pt x="391" y="1233"/>
                  </a:lnTo>
                  <a:lnTo>
                    <a:pt x="337" y="1271"/>
                  </a:lnTo>
                  <a:lnTo>
                    <a:pt x="283" y="1308"/>
                  </a:lnTo>
                  <a:lnTo>
                    <a:pt x="227" y="1343"/>
                  </a:lnTo>
                  <a:lnTo>
                    <a:pt x="199" y="1359"/>
                  </a:lnTo>
                  <a:lnTo>
                    <a:pt x="171" y="1375"/>
                  </a:lnTo>
                  <a:lnTo>
                    <a:pt x="144" y="1390"/>
                  </a:lnTo>
                  <a:lnTo>
                    <a:pt x="116" y="1404"/>
                  </a:lnTo>
                  <a:lnTo>
                    <a:pt x="86" y="1419"/>
                  </a:lnTo>
                  <a:lnTo>
                    <a:pt x="59" y="1432"/>
                  </a:lnTo>
                  <a:lnTo>
                    <a:pt x="29" y="1445"/>
                  </a:lnTo>
                  <a:lnTo>
                    <a:pt x="0" y="1456"/>
                  </a:lnTo>
                  <a:lnTo>
                    <a:pt x="485" y="1456"/>
                  </a:lnTo>
                  <a:lnTo>
                    <a:pt x="70" y="2744"/>
                  </a:lnTo>
                  <a:lnTo>
                    <a:pt x="2696" y="27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latinLnBrk="1" hangingPunct="1">
                <a:defRPr/>
              </a:pPr>
              <a:endParaRPr lang="ko-KR" alt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 rot="18000000" flipV="1">
              <a:off x="2842419" y="2358231"/>
              <a:ext cx="230188" cy="187325"/>
            </a:xfrm>
            <a:custGeom>
              <a:avLst/>
              <a:gdLst>
                <a:gd name="T0" fmla="*/ 2147483647 w 2766"/>
                <a:gd name="T1" fmla="*/ 2147483647 h 2744"/>
                <a:gd name="T2" fmla="*/ 2147483647 w 2766"/>
                <a:gd name="T3" fmla="*/ 2147483647 h 2744"/>
                <a:gd name="T4" fmla="*/ 2147483647 w 2766"/>
                <a:gd name="T5" fmla="*/ 2147483647 h 2744"/>
                <a:gd name="T6" fmla="*/ 2147483647 w 2766"/>
                <a:gd name="T7" fmla="*/ 2147483647 h 2744"/>
                <a:gd name="T8" fmla="*/ 2147483647 w 2766"/>
                <a:gd name="T9" fmla="*/ 2147483647 h 2744"/>
                <a:gd name="T10" fmla="*/ 2147483647 w 2766"/>
                <a:gd name="T11" fmla="*/ 2147483647 h 2744"/>
                <a:gd name="T12" fmla="*/ 2147483647 w 2766"/>
                <a:gd name="T13" fmla="*/ 2147483647 h 2744"/>
                <a:gd name="T14" fmla="*/ 2147483647 w 2766"/>
                <a:gd name="T15" fmla="*/ 2147483647 h 2744"/>
                <a:gd name="T16" fmla="*/ 2147483647 w 2766"/>
                <a:gd name="T17" fmla="*/ 2147483647 h 2744"/>
                <a:gd name="T18" fmla="*/ 2147483647 w 2766"/>
                <a:gd name="T19" fmla="*/ 2147483647 h 2744"/>
                <a:gd name="T20" fmla="*/ 2147483647 w 2766"/>
                <a:gd name="T21" fmla="*/ 2147483647 h 2744"/>
                <a:gd name="T22" fmla="*/ 2147483647 w 2766"/>
                <a:gd name="T23" fmla="*/ 2147483647 h 2744"/>
                <a:gd name="T24" fmla="*/ 2147483647 w 2766"/>
                <a:gd name="T25" fmla="*/ 2147483647 h 2744"/>
                <a:gd name="T26" fmla="*/ 2147483647 w 2766"/>
                <a:gd name="T27" fmla="*/ 2147483647 h 2744"/>
                <a:gd name="T28" fmla="*/ 2147483647 w 2766"/>
                <a:gd name="T29" fmla="*/ 2147483647 h 2744"/>
                <a:gd name="T30" fmla="*/ 2147483647 w 2766"/>
                <a:gd name="T31" fmla="*/ 2147483647 h 2744"/>
                <a:gd name="T32" fmla="*/ 2147483647 w 2766"/>
                <a:gd name="T33" fmla="*/ 2147483647 h 2744"/>
                <a:gd name="T34" fmla="*/ 2147483647 w 2766"/>
                <a:gd name="T35" fmla="*/ 2147483647 h 2744"/>
                <a:gd name="T36" fmla="*/ 2147483647 w 2766"/>
                <a:gd name="T37" fmla="*/ 2147483647 h 2744"/>
                <a:gd name="T38" fmla="*/ 2147483647 w 2766"/>
                <a:gd name="T39" fmla="*/ 2147483647 h 2744"/>
                <a:gd name="T40" fmla="*/ 2147483647 w 2766"/>
                <a:gd name="T41" fmla="*/ 2147483647 h 2744"/>
                <a:gd name="T42" fmla="*/ 2147483647 w 2766"/>
                <a:gd name="T43" fmla="*/ 2147483647 h 2744"/>
                <a:gd name="T44" fmla="*/ 2147483647 w 2766"/>
                <a:gd name="T45" fmla="*/ 2147483647 h 2744"/>
                <a:gd name="T46" fmla="*/ 2147483647 w 2766"/>
                <a:gd name="T47" fmla="*/ 2147483647 h 2744"/>
                <a:gd name="T48" fmla="*/ 2147483647 w 2766"/>
                <a:gd name="T49" fmla="*/ 2147483647 h 2744"/>
                <a:gd name="T50" fmla="*/ 2147483647 w 2766"/>
                <a:gd name="T51" fmla="*/ 2147483647 h 2744"/>
                <a:gd name="T52" fmla="*/ 2147483647 w 2766"/>
                <a:gd name="T53" fmla="*/ 2147483647 h 2744"/>
                <a:gd name="T54" fmla="*/ 2147483647 w 2766"/>
                <a:gd name="T55" fmla="*/ 2147483647 h 2744"/>
                <a:gd name="T56" fmla="*/ 2147483647 w 2766"/>
                <a:gd name="T57" fmla="*/ 2147483647 h 2744"/>
                <a:gd name="T58" fmla="*/ 2147483647 w 2766"/>
                <a:gd name="T59" fmla="*/ 2147483647 h 2744"/>
                <a:gd name="T60" fmla="*/ 2147483647 w 2766"/>
                <a:gd name="T61" fmla="*/ 2147483647 h 2744"/>
                <a:gd name="T62" fmla="*/ 2147483647 w 2766"/>
                <a:gd name="T63" fmla="*/ 2147483647 h 2744"/>
                <a:gd name="T64" fmla="*/ 2147483647 w 2766"/>
                <a:gd name="T65" fmla="*/ 2147483647 h 2744"/>
                <a:gd name="T66" fmla="*/ 2147483647 w 2766"/>
                <a:gd name="T67" fmla="*/ 2147483647 h 2744"/>
                <a:gd name="T68" fmla="*/ 2147483647 w 2766"/>
                <a:gd name="T69" fmla="*/ 2147483647 h 2744"/>
                <a:gd name="T70" fmla="*/ 2147483647 w 2766"/>
                <a:gd name="T71" fmla="*/ 2147483647 h 2744"/>
                <a:gd name="T72" fmla="*/ 2147483647 w 2766"/>
                <a:gd name="T73" fmla="*/ 2147483647 h 2744"/>
                <a:gd name="T74" fmla="*/ 2147483647 w 2766"/>
                <a:gd name="T75" fmla="*/ 2147483647 h 2744"/>
                <a:gd name="T76" fmla="*/ 2147483647 w 2766"/>
                <a:gd name="T77" fmla="*/ 2147483647 h 274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66"/>
                <a:gd name="T118" fmla="*/ 0 h 2744"/>
                <a:gd name="T119" fmla="*/ 2766 w 2766"/>
                <a:gd name="T120" fmla="*/ 2744 h 274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66" h="2744">
                  <a:moveTo>
                    <a:pt x="2696" y="2744"/>
                  </a:moveTo>
                  <a:lnTo>
                    <a:pt x="2281" y="1456"/>
                  </a:lnTo>
                  <a:lnTo>
                    <a:pt x="2766" y="1456"/>
                  </a:lnTo>
                  <a:lnTo>
                    <a:pt x="2737" y="1445"/>
                  </a:lnTo>
                  <a:lnTo>
                    <a:pt x="2707" y="1432"/>
                  </a:lnTo>
                  <a:lnTo>
                    <a:pt x="2680" y="1419"/>
                  </a:lnTo>
                  <a:lnTo>
                    <a:pt x="2650" y="1404"/>
                  </a:lnTo>
                  <a:lnTo>
                    <a:pt x="2622" y="1390"/>
                  </a:lnTo>
                  <a:lnTo>
                    <a:pt x="2595" y="1375"/>
                  </a:lnTo>
                  <a:lnTo>
                    <a:pt x="2567" y="1359"/>
                  </a:lnTo>
                  <a:lnTo>
                    <a:pt x="2539" y="1343"/>
                  </a:lnTo>
                  <a:lnTo>
                    <a:pt x="2483" y="1308"/>
                  </a:lnTo>
                  <a:lnTo>
                    <a:pt x="2429" y="1271"/>
                  </a:lnTo>
                  <a:lnTo>
                    <a:pt x="2375" y="1233"/>
                  </a:lnTo>
                  <a:lnTo>
                    <a:pt x="2324" y="1193"/>
                  </a:lnTo>
                  <a:lnTo>
                    <a:pt x="2271" y="1151"/>
                  </a:lnTo>
                  <a:lnTo>
                    <a:pt x="2221" y="1108"/>
                  </a:lnTo>
                  <a:lnTo>
                    <a:pt x="2171" y="1063"/>
                  </a:lnTo>
                  <a:lnTo>
                    <a:pt x="2121" y="1015"/>
                  </a:lnTo>
                  <a:lnTo>
                    <a:pt x="2075" y="968"/>
                  </a:lnTo>
                  <a:lnTo>
                    <a:pt x="2028" y="920"/>
                  </a:lnTo>
                  <a:lnTo>
                    <a:pt x="1981" y="870"/>
                  </a:lnTo>
                  <a:lnTo>
                    <a:pt x="1937" y="820"/>
                  </a:lnTo>
                  <a:lnTo>
                    <a:pt x="1893" y="768"/>
                  </a:lnTo>
                  <a:lnTo>
                    <a:pt x="1850" y="717"/>
                  </a:lnTo>
                  <a:lnTo>
                    <a:pt x="1808" y="664"/>
                  </a:lnTo>
                  <a:lnTo>
                    <a:pt x="1768" y="611"/>
                  </a:lnTo>
                  <a:lnTo>
                    <a:pt x="1729" y="558"/>
                  </a:lnTo>
                  <a:lnTo>
                    <a:pt x="1691" y="506"/>
                  </a:lnTo>
                  <a:lnTo>
                    <a:pt x="1654" y="453"/>
                  </a:lnTo>
                  <a:lnTo>
                    <a:pt x="1619" y="400"/>
                  </a:lnTo>
                  <a:lnTo>
                    <a:pt x="1584" y="347"/>
                  </a:lnTo>
                  <a:lnTo>
                    <a:pt x="1551" y="296"/>
                  </a:lnTo>
                  <a:lnTo>
                    <a:pt x="1519" y="244"/>
                  </a:lnTo>
                  <a:lnTo>
                    <a:pt x="1490" y="194"/>
                  </a:lnTo>
                  <a:lnTo>
                    <a:pt x="1461" y="144"/>
                  </a:lnTo>
                  <a:lnTo>
                    <a:pt x="1433" y="95"/>
                  </a:lnTo>
                  <a:lnTo>
                    <a:pt x="1408" y="47"/>
                  </a:lnTo>
                  <a:lnTo>
                    <a:pt x="1383" y="0"/>
                  </a:lnTo>
                  <a:lnTo>
                    <a:pt x="1358" y="47"/>
                  </a:lnTo>
                  <a:lnTo>
                    <a:pt x="1332" y="95"/>
                  </a:lnTo>
                  <a:lnTo>
                    <a:pt x="1305" y="144"/>
                  </a:lnTo>
                  <a:lnTo>
                    <a:pt x="1276" y="194"/>
                  </a:lnTo>
                  <a:lnTo>
                    <a:pt x="1245" y="244"/>
                  </a:lnTo>
                  <a:lnTo>
                    <a:pt x="1215" y="296"/>
                  </a:lnTo>
                  <a:lnTo>
                    <a:pt x="1182" y="347"/>
                  </a:lnTo>
                  <a:lnTo>
                    <a:pt x="1147" y="400"/>
                  </a:lnTo>
                  <a:lnTo>
                    <a:pt x="1112" y="453"/>
                  </a:lnTo>
                  <a:lnTo>
                    <a:pt x="1075" y="506"/>
                  </a:lnTo>
                  <a:lnTo>
                    <a:pt x="1037" y="558"/>
                  </a:lnTo>
                  <a:lnTo>
                    <a:pt x="998" y="611"/>
                  </a:lnTo>
                  <a:lnTo>
                    <a:pt x="958" y="664"/>
                  </a:lnTo>
                  <a:lnTo>
                    <a:pt x="916" y="717"/>
                  </a:lnTo>
                  <a:lnTo>
                    <a:pt x="873" y="768"/>
                  </a:lnTo>
                  <a:lnTo>
                    <a:pt x="829" y="820"/>
                  </a:lnTo>
                  <a:lnTo>
                    <a:pt x="785" y="870"/>
                  </a:lnTo>
                  <a:lnTo>
                    <a:pt x="740" y="920"/>
                  </a:lnTo>
                  <a:lnTo>
                    <a:pt x="693" y="968"/>
                  </a:lnTo>
                  <a:lnTo>
                    <a:pt x="645" y="1015"/>
                  </a:lnTo>
                  <a:lnTo>
                    <a:pt x="595" y="1063"/>
                  </a:lnTo>
                  <a:lnTo>
                    <a:pt x="545" y="1108"/>
                  </a:lnTo>
                  <a:lnTo>
                    <a:pt x="495" y="1151"/>
                  </a:lnTo>
                  <a:lnTo>
                    <a:pt x="442" y="1193"/>
                  </a:lnTo>
                  <a:lnTo>
                    <a:pt x="391" y="1233"/>
                  </a:lnTo>
                  <a:lnTo>
                    <a:pt x="337" y="1271"/>
                  </a:lnTo>
                  <a:lnTo>
                    <a:pt x="283" y="1308"/>
                  </a:lnTo>
                  <a:lnTo>
                    <a:pt x="227" y="1343"/>
                  </a:lnTo>
                  <a:lnTo>
                    <a:pt x="199" y="1359"/>
                  </a:lnTo>
                  <a:lnTo>
                    <a:pt x="171" y="1375"/>
                  </a:lnTo>
                  <a:lnTo>
                    <a:pt x="144" y="1390"/>
                  </a:lnTo>
                  <a:lnTo>
                    <a:pt x="116" y="1404"/>
                  </a:lnTo>
                  <a:lnTo>
                    <a:pt x="86" y="1419"/>
                  </a:lnTo>
                  <a:lnTo>
                    <a:pt x="59" y="1432"/>
                  </a:lnTo>
                  <a:lnTo>
                    <a:pt x="29" y="1445"/>
                  </a:lnTo>
                  <a:lnTo>
                    <a:pt x="0" y="1456"/>
                  </a:lnTo>
                  <a:lnTo>
                    <a:pt x="485" y="1456"/>
                  </a:lnTo>
                  <a:lnTo>
                    <a:pt x="70" y="2744"/>
                  </a:lnTo>
                  <a:lnTo>
                    <a:pt x="2696" y="27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latinLnBrk="1" hangingPunct="1">
                <a:defRPr/>
              </a:pPr>
              <a:endParaRPr lang="ko-KR" alt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rot="18000000" flipH="1">
              <a:off x="4299744" y="3007519"/>
              <a:ext cx="230187" cy="187325"/>
            </a:xfrm>
            <a:custGeom>
              <a:avLst/>
              <a:gdLst>
                <a:gd name="T0" fmla="*/ 2147483647 w 2766"/>
                <a:gd name="T1" fmla="*/ 2147483647 h 2744"/>
                <a:gd name="T2" fmla="*/ 2147483647 w 2766"/>
                <a:gd name="T3" fmla="*/ 2147483647 h 2744"/>
                <a:gd name="T4" fmla="*/ 2147483647 w 2766"/>
                <a:gd name="T5" fmla="*/ 2147483647 h 2744"/>
                <a:gd name="T6" fmla="*/ 2147483647 w 2766"/>
                <a:gd name="T7" fmla="*/ 2147483647 h 2744"/>
                <a:gd name="T8" fmla="*/ 2147483647 w 2766"/>
                <a:gd name="T9" fmla="*/ 2147483647 h 2744"/>
                <a:gd name="T10" fmla="*/ 2147483647 w 2766"/>
                <a:gd name="T11" fmla="*/ 2147483647 h 2744"/>
                <a:gd name="T12" fmla="*/ 2147483647 w 2766"/>
                <a:gd name="T13" fmla="*/ 2147483647 h 2744"/>
                <a:gd name="T14" fmla="*/ 2147483647 w 2766"/>
                <a:gd name="T15" fmla="*/ 2147483647 h 2744"/>
                <a:gd name="T16" fmla="*/ 2147483647 w 2766"/>
                <a:gd name="T17" fmla="*/ 2147483647 h 2744"/>
                <a:gd name="T18" fmla="*/ 2147483647 w 2766"/>
                <a:gd name="T19" fmla="*/ 2147483647 h 2744"/>
                <a:gd name="T20" fmla="*/ 2147483647 w 2766"/>
                <a:gd name="T21" fmla="*/ 2147483647 h 2744"/>
                <a:gd name="T22" fmla="*/ 2147483647 w 2766"/>
                <a:gd name="T23" fmla="*/ 2147483647 h 2744"/>
                <a:gd name="T24" fmla="*/ 2147483647 w 2766"/>
                <a:gd name="T25" fmla="*/ 2147483647 h 2744"/>
                <a:gd name="T26" fmla="*/ 2147483647 w 2766"/>
                <a:gd name="T27" fmla="*/ 2147483647 h 2744"/>
                <a:gd name="T28" fmla="*/ 2147483647 w 2766"/>
                <a:gd name="T29" fmla="*/ 2147483647 h 2744"/>
                <a:gd name="T30" fmla="*/ 2147483647 w 2766"/>
                <a:gd name="T31" fmla="*/ 2147483647 h 2744"/>
                <a:gd name="T32" fmla="*/ 2147483647 w 2766"/>
                <a:gd name="T33" fmla="*/ 2147483647 h 2744"/>
                <a:gd name="T34" fmla="*/ 2147483647 w 2766"/>
                <a:gd name="T35" fmla="*/ 2147483647 h 2744"/>
                <a:gd name="T36" fmla="*/ 2147483647 w 2766"/>
                <a:gd name="T37" fmla="*/ 2147483647 h 2744"/>
                <a:gd name="T38" fmla="*/ 2147483647 w 2766"/>
                <a:gd name="T39" fmla="*/ 2147483647 h 2744"/>
                <a:gd name="T40" fmla="*/ 2147483647 w 2766"/>
                <a:gd name="T41" fmla="*/ 2147483647 h 2744"/>
                <a:gd name="T42" fmla="*/ 2147483647 w 2766"/>
                <a:gd name="T43" fmla="*/ 2147483647 h 2744"/>
                <a:gd name="T44" fmla="*/ 2147483647 w 2766"/>
                <a:gd name="T45" fmla="*/ 2147483647 h 2744"/>
                <a:gd name="T46" fmla="*/ 2147483647 w 2766"/>
                <a:gd name="T47" fmla="*/ 2147483647 h 2744"/>
                <a:gd name="T48" fmla="*/ 2147483647 w 2766"/>
                <a:gd name="T49" fmla="*/ 2147483647 h 2744"/>
                <a:gd name="T50" fmla="*/ 2147483647 w 2766"/>
                <a:gd name="T51" fmla="*/ 2147483647 h 2744"/>
                <a:gd name="T52" fmla="*/ 2147483647 w 2766"/>
                <a:gd name="T53" fmla="*/ 2147483647 h 2744"/>
                <a:gd name="T54" fmla="*/ 2147483647 w 2766"/>
                <a:gd name="T55" fmla="*/ 2147483647 h 2744"/>
                <a:gd name="T56" fmla="*/ 2147483647 w 2766"/>
                <a:gd name="T57" fmla="*/ 2147483647 h 2744"/>
                <a:gd name="T58" fmla="*/ 2147483647 w 2766"/>
                <a:gd name="T59" fmla="*/ 2147483647 h 2744"/>
                <a:gd name="T60" fmla="*/ 2147483647 w 2766"/>
                <a:gd name="T61" fmla="*/ 2147483647 h 2744"/>
                <a:gd name="T62" fmla="*/ 2147483647 w 2766"/>
                <a:gd name="T63" fmla="*/ 2147483647 h 2744"/>
                <a:gd name="T64" fmla="*/ 2147483647 w 2766"/>
                <a:gd name="T65" fmla="*/ 2147483647 h 2744"/>
                <a:gd name="T66" fmla="*/ 2147483647 w 2766"/>
                <a:gd name="T67" fmla="*/ 2147483647 h 2744"/>
                <a:gd name="T68" fmla="*/ 2147483647 w 2766"/>
                <a:gd name="T69" fmla="*/ 2147483647 h 2744"/>
                <a:gd name="T70" fmla="*/ 2147483647 w 2766"/>
                <a:gd name="T71" fmla="*/ 2147483647 h 2744"/>
                <a:gd name="T72" fmla="*/ 2147483647 w 2766"/>
                <a:gd name="T73" fmla="*/ 2147483647 h 2744"/>
                <a:gd name="T74" fmla="*/ 2147483647 w 2766"/>
                <a:gd name="T75" fmla="*/ 2147483647 h 2744"/>
                <a:gd name="T76" fmla="*/ 2147483647 w 2766"/>
                <a:gd name="T77" fmla="*/ 2147483647 h 274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66"/>
                <a:gd name="T118" fmla="*/ 0 h 2744"/>
                <a:gd name="T119" fmla="*/ 2766 w 2766"/>
                <a:gd name="T120" fmla="*/ 2744 h 274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66" h="2744">
                  <a:moveTo>
                    <a:pt x="2696" y="2744"/>
                  </a:moveTo>
                  <a:lnTo>
                    <a:pt x="2281" y="1456"/>
                  </a:lnTo>
                  <a:lnTo>
                    <a:pt x="2766" y="1456"/>
                  </a:lnTo>
                  <a:lnTo>
                    <a:pt x="2737" y="1445"/>
                  </a:lnTo>
                  <a:lnTo>
                    <a:pt x="2707" y="1432"/>
                  </a:lnTo>
                  <a:lnTo>
                    <a:pt x="2680" y="1419"/>
                  </a:lnTo>
                  <a:lnTo>
                    <a:pt x="2650" y="1404"/>
                  </a:lnTo>
                  <a:lnTo>
                    <a:pt x="2622" y="1390"/>
                  </a:lnTo>
                  <a:lnTo>
                    <a:pt x="2595" y="1375"/>
                  </a:lnTo>
                  <a:lnTo>
                    <a:pt x="2567" y="1359"/>
                  </a:lnTo>
                  <a:lnTo>
                    <a:pt x="2539" y="1343"/>
                  </a:lnTo>
                  <a:lnTo>
                    <a:pt x="2483" y="1308"/>
                  </a:lnTo>
                  <a:lnTo>
                    <a:pt x="2429" y="1271"/>
                  </a:lnTo>
                  <a:lnTo>
                    <a:pt x="2375" y="1233"/>
                  </a:lnTo>
                  <a:lnTo>
                    <a:pt x="2324" y="1193"/>
                  </a:lnTo>
                  <a:lnTo>
                    <a:pt x="2271" y="1151"/>
                  </a:lnTo>
                  <a:lnTo>
                    <a:pt x="2221" y="1108"/>
                  </a:lnTo>
                  <a:lnTo>
                    <a:pt x="2171" y="1063"/>
                  </a:lnTo>
                  <a:lnTo>
                    <a:pt x="2121" y="1015"/>
                  </a:lnTo>
                  <a:lnTo>
                    <a:pt x="2075" y="968"/>
                  </a:lnTo>
                  <a:lnTo>
                    <a:pt x="2028" y="920"/>
                  </a:lnTo>
                  <a:lnTo>
                    <a:pt x="1981" y="870"/>
                  </a:lnTo>
                  <a:lnTo>
                    <a:pt x="1937" y="820"/>
                  </a:lnTo>
                  <a:lnTo>
                    <a:pt x="1893" y="768"/>
                  </a:lnTo>
                  <a:lnTo>
                    <a:pt x="1850" y="717"/>
                  </a:lnTo>
                  <a:lnTo>
                    <a:pt x="1808" y="664"/>
                  </a:lnTo>
                  <a:lnTo>
                    <a:pt x="1768" y="611"/>
                  </a:lnTo>
                  <a:lnTo>
                    <a:pt x="1729" y="558"/>
                  </a:lnTo>
                  <a:lnTo>
                    <a:pt x="1691" y="506"/>
                  </a:lnTo>
                  <a:lnTo>
                    <a:pt x="1654" y="453"/>
                  </a:lnTo>
                  <a:lnTo>
                    <a:pt x="1619" y="400"/>
                  </a:lnTo>
                  <a:lnTo>
                    <a:pt x="1584" y="347"/>
                  </a:lnTo>
                  <a:lnTo>
                    <a:pt x="1551" y="296"/>
                  </a:lnTo>
                  <a:lnTo>
                    <a:pt x="1519" y="244"/>
                  </a:lnTo>
                  <a:lnTo>
                    <a:pt x="1490" y="194"/>
                  </a:lnTo>
                  <a:lnTo>
                    <a:pt x="1461" y="144"/>
                  </a:lnTo>
                  <a:lnTo>
                    <a:pt x="1433" y="95"/>
                  </a:lnTo>
                  <a:lnTo>
                    <a:pt x="1408" y="47"/>
                  </a:lnTo>
                  <a:lnTo>
                    <a:pt x="1383" y="0"/>
                  </a:lnTo>
                  <a:lnTo>
                    <a:pt x="1358" y="47"/>
                  </a:lnTo>
                  <a:lnTo>
                    <a:pt x="1332" y="95"/>
                  </a:lnTo>
                  <a:lnTo>
                    <a:pt x="1305" y="144"/>
                  </a:lnTo>
                  <a:lnTo>
                    <a:pt x="1276" y="194"/>
                  </a:lnTo>
                  <a:lnTo>
                    <a:pt x="1245" y="244"/>
                  </a:lnTo>
                  <a:lnTo>
                    <a:pt x="1215" y="296"/>
                  </a:lnTo>
                  <a:lnTo>
                    <a:pt x="1182" y="347"/>
                  </a:lnTo>
                  <a:lnTo>
                    <a:pt x="1147" y="400"/>
                  </a:lnTo>
                  <a:lnTo>
                    <a:pt x="1112" y="453"/>
                  </a:lnTo>
                  <a:lnTo>
                    <a:pt x="1075" y="506"/>
                  </a:lnTo>
                  <a:lnTo>
                    <a:pt x="1037" y="558"/>
                  </a:lnTo>
                  <a:lnTo>
                    <a:pt x="998" y="611"/>
                  </a:lnTo>
                  <a:lnTo>
                    <a:pt x="958" y="664"/>
                  </a:lnTo>
                  <a:lnTo>
                    <a:pt x="916" y="717"/>
                  </a:lnTo>
                  <a:lnTo>
                    <a:pt x="873" y="768"/>
                  </a:lnTo>
                  <a:lnTo>
                    <a:pt x="829" y="820"/>
                  </a:lnTo>
                  <a:lnTo>
                    <a:pt x="785" y="870"/>
                  </a:lnTo>
                  <a:lnTo>
                    <a:pt x="740" y="920"/>
                  </a:lnTo>
                  <a:lnTo>
                    <a:pt x="693" y="968"/>
                  </a:lnTo>
                  <a:lnTo>
                    <a:pt x="645" y="1015"/>
                  </a:lnTo>
                  <a:lnTo>
                    <a:pt x="595" y="1063"/>
                  </a:lnTo>
                  <a:lnTo>
                    <a:pt x="545" y="1108"/>
                  </a:lnTo>
                  <a:lnTo>
                    <a:pt x="495" y="1151"/>
                  </a:lnTo>
                  <a:lnTo>
                    <a:pt x="442" y="1193"/>
                  </a:lnTo>
                  <a:lnTo>
                    <a:pt x="391" y="1233"/>
                  </a:lnTo>
                  <a:lnTo>
                    <a:pt x="337" y="1271"/>
                  </a:lnTo>
                  <a:lnTo>
                    <a:pt x="283" y="1308"/>
                  </a:lnTo>
                  <a:lnTo>
                    <a:pt x="227" y="1343"/>
                  </a:lnTo>
                  <a:lnTo>
                    <a:pt x="199" y="1359"/>
                  </a:lnTo>
                  <a:lnTo>
                    <a:pt x="171" y="1375"/>
                  </a:lnTo>
                  <a:lnTo>
                    <a:pt x="144" y="1390"/>
                  </a:lnTo>
                  <a:lnTo>
                    <a:pt x="116" y="1404"/>
                  </a:lnTo>
                  <a:lnTo>
                    <a:pt x="86" y="1419"/>
                  </a:lnTo>
                  <a:lnTo>
                    <a:pt x="59" y="1432"/>
                  </a:lnTo>
                  <a:lnTo>
                    <a:pt x="29" y="1445"/>
                  </a:lnTo>
                  <a:lnTo>
                    <a:pt x="0" y="1456"/>
                  </a:lnTo>
                  <a:lnTo>
                    <a:pt x="485" y="1456"/>
                  </a:lnTo>
                  <a:lnTo>
                    <a:pt x="70" y="2744"/>
                  </a:lnTo>
                  <a:lnTo>
                    <a:pt x="2696" y="27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latinLnBrk="1" hangingPunct="1">
                <a:defRPr/>
              </a:pPr>
              <a:endParaRPr lang="ko-KR" alt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3600000" flipH="1" flipV="1">
              <a:off x="4299744" y="2358231"/>
              <a:ext cx="230188" cy="187325"/>
            </a:xfrm>
            <a:custGeom>
              <a:avLst/>
              <a:gdLst>
                <a:gd name="T0" fmla="*/ 2147483647 w 2766"/>
                <a:gd name="T1" fmla="*/ 2147483647 h 2744"/>
                <a:gd name="T2" fmla="*/ 2147483647 w 2766"/>
                <a:gd name="T3" fmla="*/ 2147483647 h 2744"/>
                <a:gd name="T4" fmla="*/ 2147483647 w 2766"/>
                <a:gd name="T5" fmla="*/ 2147483647 h 2744"/>
                <a:gd name="T6" fmla="*/ 2147483647 w 2766"/>
                <a:gd name="T7" fmla="*/ 2147483647 h 2744"/>
                <a:gd name="T8" fmla="*/ 2147483647 w 2766"/>
                <a:gd name="T9" fmla="*/ 2147483647 h 2744"/>
                <a:gd name="T10" fmla="*/ 2147483647 w 2766"/>
                <a:gd name="T11" fmla="*/ 2147483647 h 2744"/>
                <a:gd name="T12" fmla="*/ 2147483647 w 2766"/>
                <a:gd name="T13" fmla="*/ 2147483647 h 2744"/>
                <a:gd name="T14" fmla="*/ 2147483647 w 2766"/>
                <a:gd name="T15" fmla="*/ 2147483647 h 2744"/>
                <a:gd name="T16" fmla="*/ 2147483647 w 2766"/>
                <a:gd name="T17" fmla="*/ 2147483647 h 2744"/>
                <a:gd name="T18" fmla="*/ 2147483647 w 2766"/>
                <a:gd name="T19" fmla="*/ 2147483647 h 2744"/>
                <a:gd name="T20" fmla="*/ 2147483647 w 2766"/>
                <a:gd name="T21" fmla="*/ 2147483647 h 2744"/>
                <a:gd name="T22" fmla="*/ 2147483647 w 2766"/>
                <a:gd name="T23" fmla="*/ 2147483647 h 2744"/>
                <a:gd name="T24" fmla="*/ 2147483647 w 2766"/>
                <a:gd name="T25" fmla="*/ 2147483647 h 2744"/>
                <a:gd name="T26" fmla="*/ 2147483647 w 2766"/>
                <a:gd name="T27" fmla="*/ 2147483647 h 2744"/>
                <a:gd name="T28" fmla="*/ 2147483647 w 2766"/>
                <a:gd name="T29" fmla="*/ 2147483647 h 2744"/>
                <a:gd name="T30" fmla="*/ 2147483647 w 2766"/>
                <a:gd name="T31" fmla="*/ 2147483647 h 2744"/>
                <a:gd name="T32" fmla="*/ 2147483647 w 2766"/>
                <a:gd name="T33" fmla="*/ 2147483647 h 2744"/>
                <a:gd name="T34" fmla="*/ 2147483647 w 2766"/>
                <a:gd name="T35" fmla="*/ 2147483647 h 2744"/>
                <a:gd name="T36" fmla="*/ 2147483647 w 2766"/>
                <a:gd name="T37" fmla="*/ 2147483647 h 2744"/>
                <a:gd name="T38" fmla="*/ 2147483647 w 2766"/>
                <a:gd name="T39" fmla="*/ 2147483647 h 2744"/>
                <a:gd name="T40" fmla="*/ 2147483647 w 2766"/>
                <a:gd name="T41" fmla="*/ 2147483647 h 2744"/>
                <a:gd name="T42" fmla="*/ 2147483647 w 2766"/>
                <a:gd name="T43" fmla="*/ 2147483647 h 2744"/>
                <a:gd name="T44" fmla="*/ 2147483647 w 2766"/>
                <a:gd name="T45" fmla="*/ 2147483647 h 2744"/>
                <a:gd name="T46" fmla="*/ 2147483647 w 2766"/>
                <a:gd name="T47" fmla="*/ 2147483647 h 2744"/>
                <a:gd name="T48" fmla="*/ 2147483647 w 2766"/>
                <a:gd name="T49" fmla="*/ 2147483647 h 2744"/>
                <a:gd name="T50" fmla="*/ 2147483647 w 2766"/>
                <a:gd name="T51" fmla="*/ 2147483647 h 2744"/>
                <a:gd name="T52" fmla="*/ 2147483647 w 2766"/>
                <a:gd name="T53" fmla="*/ 2147483647 h 2744"/>
                <a:gd name="T54" fmla="*/ 2147483647 w 2766"/>
                <a:gd name="T55" fmla="*/ 2147483647 h 2744"/>
                <a:gd name="T56" fmla="*/ 2147483647 w 2766"/>
                <a:gd name="T57" fmla="*/ 2147483647 h 2744"/>
                <a:gd name="T58" fmla="*/ 2147483647 w 2766"/>
                <a:gd name="T59" fmla="*/ 2147483647 h 2744"/>
                <a:gd name="T60" fmla="*/ 2147483647 w 2766"/>
                <a:gd name="T61" fmla="*/ 2147483647 h 2744"/>
                <a:gd name="T62" fmla="*/ 2147483647 w 2766"/>
                <a:gd name="T63" fmla="*/ 2147483647 h 2744"/>
                <a:gd name="T64" fmla="*/ 2147483647 w 2766"/>
                <a:gd name="T65" fmla="*/ 2147483647 h 2744"/>
                <a:gd name="T66" fmla="*/ 2147483647 w 2766"/>
                <a:gd name="T67" fmla="*/ 2147483647 h 2744"/>
                <a:gd name="T68" fmla="*/ 2147483647 w 2766"/>
                <a:gd name="T69" fmla="*/ 2147483647 h 2744"/>
                <a:gd name="T70" fmla="*/ 2147483647 w 2766"/>
                <a:gd name="T71" fmla="*/ 2147483647 h 2744"/>
                <a:gd name="T72" fmla="*/ 2147483647 w 2766"/>
                <a:gd name="T73" fmla="*/ 2147483647 h 2744"/>
                <a:gd name="T74" fmla="*/ 2147483647 w 2766"/>
                <a:gd name="T75" fmla="*/ 2147483647 h 2744"/>
                <a:gd name="T76" fmla="*/ 2147483647 w 2766"/>
                <a:gd name="T77" fmla="*/ 2147483647 h 274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66"/>
                <a:gd name="T118" fmla="*/ 0 h 2744"/>
                <a:gd name="T119" fmla="*/ 2766 w 2766"/>
                <a:gd name="T120" fmla="*/ 2744 h 274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66" h="2744">
                  <a:moveTo>
                    <a:pt x="2696" y="2744"/>
                  </a:moveTo>
                  <a:lnTo>
                    <a:pt x="2281" y="1456"/>
                  </a:lnTo>
                  <a:lnTo>
                    <a:pt x="2766" y="1456"/>
                  </a:lnTo>
                  <a:lnTo>
                    <a:pt x="2737" y="1445"/>
                  </a:lnTo>
                  <a:lnTo>
                    <a:pt x="2707" y="1432"/>
                  </a:lnTo>
                  <a:lnTo>
                    <a:pt x="2680" y="1419"/>
                  </a:lnTo>
                  <a:lnTo>
                    <a:pt x="2650" y="1404"/>
                  </a:lnTo>
                  <a:lnTo>
                    <a:pt x="2622" y="1390"/>
                  </a:lnTo>
                  <a:lnTo>
                    <a:pt x="2595" y="1375"/>
                  </a:lnTo>
                  <a:lnTo>
                    <a:pt x="2567" y="1359"/>
                  </a:lnTo>
                  <a:lnTo>
                    <a:pt x="2539" y="1343"/>
                  </a:lnTo>
                  <a:lnTo>
                    <a:pt x="2483" y="1308"/>
                  </a:lnTo>
                  <a:lnTo>
                    <a:pt x="2429" y="1271"/>
                  </a:lnTo>
                  <a:lnTo>
                    <a:pt x="2375" y="1233"/>
                  </a:lnTo>
                  <a:lnTo>
                    <a:pt x="2324" y="1193"/>
                  </a:lnTo>
                  <a:lnTo>
                    <a:pt x="2271" y="1151"/>
                  </a:lnTo>
                  <a:lnTo>
                    <a:pt x="2221" y="1108"/>
                  </a:lnTo>
                  <a:lnTo>
                    <a:pt x="2171" y="1063"/>
                  </a:lnTo>
                  <a:lnTo>
                    <a:pt x="2121" y="1015"/>
                  </a:lnTo>
                  <a:lnTo>
                    <a:pt x="2075" y="968"/>
                  </a:lnTo>
                  <a:lnTo>
                    <a:pt x="2028" y="920"/>
                  </a:lnTo>
                  <a:lnTo>
                    <a:pt x="1981" y="870"/>
                  </a:lnTo>
                  <a:lnTo>
                    <a:pt x="1937" y="820"/>
                  </a:lnTo>
                  <a:lnTo>
                    <a:pt x="1893" y="768"/>
                  </a:lnTo>
                  <a:lnTo>
                    <a:pt x="1850" y="717"/>
                  </a:lnTo>
                  <a:lnTo>
                    <a:pt x="1808" y="664"/>
                  </a:lnTo>
                  <a:lnTo>
                    <a:pt x="1768" y="611"/>
                  </a:lnTo>
                  <a:lnTo>
                    <a:pt x="1729" y="558"/>
                  </a:lnTo>
                  <a:lnTo>
                    <a:pt x="1691" y="506"/>
                  </a:lnTo>
                  <a:lnTo>
                    <a:pt x="1654" y="453"/>
                  </a:lnTo>
                  <a:lnTo>
                    <a:pt x="1619" y="400"/>
                  </a:lnTo>
                  <a:lnTo>
                    <a:pt x="1584" y="347"/>
                  </a:lnTo>
                  <a:lnTo>
                    <a:pt x="1551" y="296"/>
                  </a:lnTo>
                  <a:lnTo>
                    <a:pt x="1519" y="244"/>
                  </a:lnTo>
                  <a:lnTo>
                    <a:pt x="1490" y="194"/>
                  </a:lnTo>
                  <a:lnTo>
                    <a:pt x="1461" y="144"/>
                  </a:lnTo>
                  <a:lnTo>
                    <a:pt x="1433" y="95"/>
                  </a:lnTo>
                  <a:lnTo>
                    <a:pt x="1408" y="47"/>
                  </a:lnTo>
                  <a:lnTo>
                    <a:pt x="1383" y="0"/>
                  </a:lnTo>
                  <a:lnTo>
                    <a:pt x="1358" y="47"/>
                  </a:lnTo>
                  <a:lnTo>
                    <a:pt x="1332" y="95"/>
                  </a:lnTo>
                  <a:lnTo>
                    <a:pt x="1305" y="144"/>
                  </a:lnTo>
                  <a:lnTo>
                    <a:pt x="1276" y="194"/>
                  </a:lnTo>
                  <a:lnTo>
                    <a:pt x="1245" y="244"/>
                  </a:lnTo>
                  <a:lnTo>
                    <a:pt x="1215" y="296"/>
                  </a:lnTo>
                  <a:lnTo>
                    <a:pt x="1182" y="347"/>
                  </a:lnTo>
                  <a:lnTo>
                    <a:pt x="1147" y="400"/>
                  </a:lnTo>
                  <a:lnTo>
                    <a:pt x="1112" y="453"/>
                  </a:lnTo>
                  <a:lnTo>
                    <a:pt x="1075" y="506"/>
                  </a:lnTo>
                  <a:lnTo>
                    <a:pt x="1037" y="558"/>
                  </a:lnTo>
                  <a:lnTo>
                    <a:pt x="998" y="611"/>
                  </a:lnTo>
                  <a:lnTo>
                    <a:pt x="958" y="664"/>
                  </a:lnTo>
                  <a:lnTo>
                    <a:pt x="916" y="717"/>
                  </a:lnTo>
                  <a:lnTo>
                    <a:pt x="873" y="768"/>
                  </a:lnTo>
                  <a:lnTo>
                    <a:pt x="829" y="820"/>
                  </a:lnTo>
                  <a:lnTo>
                    <a:pt x="785" y="870"/>
                  </a:lnTo>
                  <a:lnTo>
                    <a:pt x="740" y="920"/>
                  </a:lnTo>
                  <a:lnTo>
                    <a:pt x="693" y="968"/>
                  </a:lnTo>
                  <a:lnTo>
                    <a:pt x="645" y="1015"/>
                  </a:lnTo>
                  <a:lnTo>
                    <a:pt x="595" y="1063"/>
                  </a:lnTo>
                  <a:lnTo>
                    <a:pt x="545" y="1108"/>
                  </a:lnTo>
                  <a:lnTo>
                    <a:pt x="495" y="1151"/>
                  </a:lnTo>
                  <a:lnTo>
                    <a:pt x="442" y="1193"/>
                  </a:lnTo>
                  <a:lnTo>
                    <a:pt x="391" y="1233"/>
                  </a:lnTo>
                  <a:lnTo>
                    <a:pt x="337" y="1271"/>
                  </a:lnTo>
                  <a:lnTo>
                    <a:pt x="283" y="1308"/>
                  </a:lnTo>
                  <a:lnTo>
                    <a:pt x="227" y="1343"/>
                  </a:lnTo>
                  <a:lnTo>
                    <a:pt x="199" y="1359"/>
                  </a:lnTo>
                  <a:lnTo>
                    <a:pt x="171" y="1375"/>
                  </a:lnTo>
                  <a:lnTo>
                    <a:pt x="144" y="1390"/>
                  </a:lnTo>
                  <a:lnTo>
                    <a:pt x="116" y="1404"/>
                  </a:lnTo>
                  <a:lnTo>
                    <a:pt x="86" y="1419"/>
                  </a:lnTo>
                  <a:lnTo>
                    <a:pt x="59" y="1432"/>
                  </a:lnTo>
                  <a:lnTo>
                    <a:pt x="29" y="1445"/>
                  </a:lnTo>
                  <a:lnTo>
                    <a:pt x="0" y="1456"/>
                  </a:lnTo>
                  <a:lnTo>
                    <a:pt x="485" y="1456"/>
                  </a:lnTo>
                  <a:lnTo>
                    <a:pt x="70" y="2744"/>
                  </a:lnTo>
                  <a:lnTo>
                    <a:pt x="2696" y="27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latinLnBrk="1" hangingPunct="1">
                <a:defRPr/>
              </a:pPr>
              <a:endParaRPr lang="ko-KR" altLang="en-US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 rot="10800000">
              <a:off x="3562350" y="1892300"/>
              <a:ext cx="230188" cy="187325"/>
            </a:xfrm>
            <a:custGeom>
              <a:avLst/>
              <a:gdLst>
                <a:gd name="T0" fmla="*/ 2147483647 w 2766"/>
                <a:gd name="T1" fmla="*/ 2147483647 h 2744"/>
                <a:gd name="T2" fmla="*/ 2147483647 w 2766"/>
                <a:gd name="T3" fmla="*/ 2147483647 h 2744"/>
                <a:gd name="T4" fmla="*/ 2147483647 w 2766"/>
                <a:gd name="T5" fmla="*/ 2147483647 h 2744"/>
                <a:gd name="T6" fmla="*/ 2147483647 w 2766"/>
                <a:gd name="T7" fmla="*/ 2147483647 h 2744"/>
                <a:gd name="T8" fmla="*/ 2147483647 w 2766"/>
                <a:gd name="T9" fmla="*/ 2147483647 h 2744"/>
                <a:gd name="T10" fmla="*/ 2147483647 w 2766"/>
                <a:gd name="T11" fmla="*/ 2147483647 h 2744"/>
                <a:gd name="T12" fmla="*/ 2147483647 w 2766"/>
                <a:gd name="T13" fmla="*/ 2147483647 h 2744"/>
                <a:gd name="T14" fmla="*/ 2147483647 w 2766"/>
                <a:gd name="T15" fmla="*/ 2147483647 h 2744"/>
                <a:gd name="T16" fmla="*/ 2147483647 w 2766"/>
                <a:gd name="T17" fmla="*/ 2147483647 h 2744"/>
                <a:gd name="T18" fmla="*/ 2147483647 w 2766"/>
                <a:gd name="T19" fmla="*/ 2147483647 h 2744"/>
                <a:gd name="T20" fmla="*/ 2147483647 w 2766"/>
                <a:gd name="T21" fmla="*/ 2147483647 h 2744"/>
                <a:gd name="T22" fmla="*/ 2147483647 w 2766"/>
                <a:gd name="T23" fmla="*/ 2147483647 h 2744"/>
                <a:gd name="T24" fmla="*/ 2147483647 w 2766"/>
                <a:gd name="T25" fmla="*/ 2147483647 h 2744"/>
                <a:gd name="T26" fmla="*/ 2147483647 w 2766"/>
                <a:gd name="T27" fmla="*/ 2147483647 h 2744"/>
                <a:gd name="T28" fmla="*/ 2147483647 w 2766"/>
                <a:gd name="T29" fmla="*/ 2147483647 h 2744"/>
                <a:gd name="T30" fmla="*/ 2147483647 w 2766"/>
                <a:gd name="T31" fmla="*/ 2147483647 h 2744"/>
                <a:gd name="T32" fmla="*/ 2147483647 w 2766"/>
                <a:gd name="T33" fmla="*/ 2147483647 h 2744"/>
                <a:gd name="T34" fmla="*/ 2147483647 w 2766"/>
                <a:gd name="T35" fmla="*/ 2147483647 h 2744"/>
                <a:gd name="T36" fmla="*/ 2147483647 w 2766"/>
                <a:gd name="T37" fmla="*/ 2147483647 h 2744"/>
                <a:gd name="T38" fmla="*/ 2147483647 w 2766"/>
                <a:gd name="T39" fmla="*/ 2147483647 h 2744"/>
                <a:gd name="T40" fmla="*/ 2147483647 w 2766"/>
                <a:gd name="T41" fmla="*/ 2147483647 h 2744"/>
                <a:gd name="T42" fmla="*/ 2147483647 w 2766"/>
                <a:gd name="T43" fmla="*/ 2147483647 h 2744"/>
                <a:gd name="T44" fmla="*/ 2147483647 w 2766"/>
                <a:gd name="T45" fmla="*/ 2147483647 h 2744"/>
                <a:gd name="T46" fmla="*/ 2147483647 w 2766"/>
                <a:gd name="T47" fmla="*/ 2147483647 h 2744"/>
                <a:gd name="T48" fmla="*/ 2147483647 w 2766"/>
                <a:gd name="T49" fmla="*/ 2147483647 h 2744"/>
                <a:gd name="T50" fmla="*/ 2147483647 w 2766"/>
                <a:gd name="T51" fmla="*/ 2147483647 h 2744"/>
                <a:gd name="T52" fmla="*/ 2147483647 w 2766"/>
                <a:gd name="T53" fmla="*/ 2147483647 h 2744"/>
                <a:gd name="T54" fmla="*/ 2147483647 w 2766"/>
                <a:gd name="T55" fmla="*/ 2147483647 h 2744"/>
                <a:gd name="T56" fmla="*/ 2147483647 w 2766"/>
                <a:gd name="T57" fmla="*/ 2147483647 h 2744"/>
                <a:gd name="T58" fmla="*/ 2147483647 w 2766"/>
                <a:gd name="T59" fmla="*/ 2147483647 h 2744"/>
                <a:gd name="T60" fmla="*/ 2147483647 w 2766"/>
                <a:gd name="T61" fmla="*/ 2147483647 h 2744"/>
                <a:gd name="T62" fmla="*/ 2147483647 w 2766"/>
                <a:gd name="T63" fmla="*/ 2147483647 h 2744"/>
                <a:gd name="T64" fmla="*/ 2147483647 w 2766"/>
                <a:gd name="T65" fmla="*/ 2147483647 h 2744"/>
                <a:gd name="T66" fmla="*/ 2147483647 w 2766"/>
                <a:gd name="T67" fmla="*/ 2147483647 h 2744"/>
                <a:gd name="T68" fmla="*/ 2147483647 w 2766"/>
                <a:gd name="T69" fmla="*/ 2147483647 h 2744"/>
                <a:gd name="T70" fmla="*/ 2147483647 w 2766"/>
                <a:gd name="T71" fmla="*/ 2147483647 h 2744"/>
                <a:gd name="T72" fmla="*/ 2147483647 w 2766"/>
                <a:gd name="T73" fmla="*/ 2147483647 h 2744"/>
                <a:gd name="T74" fmla="*/ 2147483647 w 2766"/>
                <a:gd name="T75" fmla="*/ 2147483647 h 2744"/>
                <a:gd name="T76" fmla="*/ 2147483647 w 2766"/>
                <a:gd name="T77" fmla="*/ 2147483647 h 274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66"/>
                <a:gd name="T118" fmla="*/ 0 h 2744"/>
                <a:gd name="T119" fmla="*/ 2766 w 2766"/>
                <a:gd name="T120" fmla="*/ 2744 h 274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66" h="2744">
                  <a:moveTo>
                    <a:pt x="2696" y="2744"/>
                  </a:moveTo>
                  <a:lnTo>
                    <a:pt x="2281" y="1456"/>
                  </a:lnTo>
                  <a:lnTo>
                    <a:pt x="2766" y="1456"/>
                  </a:lnTo>
                  <a:lnTo>
                    <a:pt x="2737" y="1445"/>
                  </a:lnTo>
                  <a:lnTo>
                    <a:pt x="2707" y="1432"/>
                  </a:lnTo>
                  <a:lnTo>
                    <a:pt x="2680" y="1419"/>
                  </a:lnTo>
                  <a:lnTo>
                    <a:pt x="2650" y="1404"/>
                  </a:lnTo>
                  <a:lnTo>
                    <a:pt x="2622" y="1390"/>
                  </a:lnTo>
                  <a:lnTo>
                    <a:pt x="2595" y="1375"/>
                  </a:lnTo>
                  <a:lnTo>
                    <a:pt x="2567" y="1359"/>
                  </a:lnTo>
                  <a:lnTo>
                    <a:pt x="2539" y="1343"/>
                  </a:lnTo>
                  <a:lnTo>
                    <a:pt x="2483" y="1308"/>
                  </a:lnTo>
                  <a:lnTo>
                    <a:pt x="2429" y="1271"/>
                  </a:lnTo>
                  <a:lnTo>
                    <a:pt x="2375" y="1233"/>
                  </a:lnTo>
                  <a:lnTo>
                    <a:pt x="2324" y="1193"/>
                  </a:lnTo>
                  <a:lnTo>
                    <a:pt x="2271" y="1151"/>
                  </a:lnTo>
                  <a:lnTo>
                    <a:pt x="2221" y="1108"/>
                  </a:lnTo>
                  <a:lnTo>
                    <a:pt x="2171" y="1063"/>
                  </a:lnTo>
                  <a:lnTo>
                    <a:pt x="2121" y="1015"/>
                  </a:lnTo>
                  <a:lnTo>
                    <a:pt x="2075" y="968"/>
                  </a:lnTo>
                  <a:lnTo>
                    <a:pt x="2028" y="920"/>
                  </a:lnTo>
                  <a:lnTo>
                    <a:pt x="1981" y="870"/>
                  </a:lnTo>
                  <a:lnTo>
                    <a:pt x="1937" y="820"/>
                  </a:lnTo>
                  <a:lnTo>
                    <a:pt x="1893" y="768"/>
                  </a:lnTo>
                  <a:lnTo>
                    <a:pt x="1850" y="717"/>
                  </a:lnTo>
                  <a:lnTo>
                    <a:pt x="1808" y="664"/>
                  </a:lnTo>
                  <a:lnTo>
                    <a:pt x="1768" y="611"/>
                  </a:lnTo>
                  <a:lnTo>
                    <a:pt x="1729" y="558"/>
                  </a:lnTo>
                  <a:lnTo>
                    <a:pt x="1691" y="506"/>
                  </a:lnTo>
                  <a:lnTo>
                    <a:pt x="1654" y="453"/>
                  </a:lnTo>
                  <a:lnTo>
                    <a:pt x="1619" y="400"/>
                  </a:lnTo>
                  <a:lnTo>
                    <a:pt x="1584" y="347"/>
                  </a:lnTo>
                  <a:lnTo>
                    <a:pt x="1551" y="296"/>
                  </a:lnTo>
                  <a:lnTo>
                    <a:pt x="1519" y="244"/>
                  </a:lnTo>
                  <a:lnTo>
                    <a:pt x="1490" y="194"/>
                  </a:lnTo>
                  <a:lnTo>
                    <a:pt x="1461" y="144"/>
                  </a:lnTo>
                  <a:lnTo>
                    <a:pt x="1433" y="95"/>
                  </a:lnTo>
                  <a:lnTo>
                    <a:pt x="1408" y="47"/>
                  </a:lnTo>
                  <a:lnTo>
                    <a:pt x="1383" y="0"/>
                  </a:lnTo>
                  <a:lnTo>
                    <a:pt x="1358" y="47"/>
                  </a:lnTo>
                  <a:lnTo>
                    <a:pt x="1332" y="95"/>
                  </a:lnTo>
                  <a:lnTo>
                    <a:pt x="1305" y="144"/>
                  </a:lnTo>
                  <a:lnTo>
                    <a:pt x="1276" y="194"/>
                  </a:lnTo>
                  <a:lnTo>
                    <a:pt x="1245" y="244"/>
                  </a:lnTo>
                  <a:lnTo>
                    <a:pt x="1215" y="296"/>
                  </a:lnTo>
                  <a:lnTo>
                    <a:pt x="1182" y="347"/>
                  </a:lnTo>
                  <a:lnTo>
                    <a:pt x="1147" y="400"/>
                  </a:lnTo>
                  <a:lnTo>
                    <a:pt x="1112" y="453"/>
                  </a:lnTo>
                  <a:lnTo>
                    <a:pt x="1075" y="506"/>
                  </a:lnTo>
                  <a:lnTo>
                    <a:pt x="1037" y="558"/>
                  </a:lnTo>
                  <a:lnTo>
                    <a:pt x="998" y="611"/>
                  </a:lnTo>
                  <a:lnTo>
                    <a:pt x="958" y="664"/>
                  </a:lnTo>
                  <a:lnTo>
                    <a:pt x="916" y="717"/>
                  </a:lnTo>
                  <a:lnTo>
                    <a:pt x="873" y="768"/>
                  </a:lnTo>
                  <a:lnTo>
                    <a:pt x="829" y="820"/>
                  </a:lnTo>
                  <a:lnTo>
                    <a:pt x="785" y="870"/>
                  </a:lnTo>
                  <a:lnTo>
                    <a:pt x="740" y="920"/>
                  </a:lnTo>
                  <a:lnTo>
                    <a:pt x="693" y="968"/>
                  </a:lnTo>
                  <a:lnTo>
                    <a:pt x="645" y="1015"/>
                  </a:lnTo>
                  <a:lnTo>
                    <a:pt x="595" y="1063"/>
                  </a:lnTo>
                  <a:lnTo>
                    <a:pt x="545" y="1108"/>
                  </a:lnTo>
                  <a:lnTo>
                    <a:pt x="495" y="1151"/>
                  </a:lnTo>
                  <a:lnTo>
                    <a:pt x="442" y="1193"/>
                  </a:lnTo>
                  <a:lnTo>
                    <a:pt x="391" y="1233"/>
                  </a:lnTo>
                  <a:lnTo>
                    <a:pt x="337" y="1271"/>
                  </a:lnTo>
                  <a:lnTo>
                    <a:pt x="283" y="1308"/>
                  </a:lnTo>
                  <a:lnTo>
                    <a:pt x="227" y="1343"/>
                  </a:lnTo>
                  <a:lnTo>
                    <a:pt x="199" y="1359"/>
                  </a:lnTo>
                  <a:lnTo>
                    <a:pt x="171" y="1375"/>
                  </a:lnTo>
                  <a:lnTo>
                    <a:pt x="144" y="1390"/>
                  </a:lnTo>
                  <a:lnTo>
                    <a:pt x="116" y="1404"/>
                  </a:lnTo>
                  <a:lnTo>
                    <a:pt x="86" y="1419"/>
                  </a:lnTo>
                  <a:lnTo>
                    <a:pt x="59" y="1432"/>
                  </a:lnTo>
                  <a:lnTo>
                    <a:pt x="29" y="1445"/>
                  </a:lnTo>
                  <a:lnTo>
                    <a:pt x="0" y="1456"/>
                  </a:lnTo>
                  <a:lnTo>
                    <a:pt x="485" y="1456"/>
                  </a:lnTo>
                  <a:lnTo>
                    <a:pt x="70" y="2744"/>
                  </a:lnTo>
                  <a:lnTo>
                    <a:pt x="2696" y="27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latinLnBrk="1" hangingPunct="1">
                <a:defRPr/>
              </a:pPr>
              <a:endParaRPr lang="ko-KR" altLang="en-US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 rot="10800000" flipV="1">
              <a:off x="3562350" y="3470275"/>
              <a:ext cx="230188" cy="187325"/>
            </a:xfrm>
            <a:custGeom>
              <a:avLst/>
              <a:gdLst>
                <a:gd name="T0" fmla="*/ 2147483647 w 2766"/>
                <a:gd name="T1" fmla="*/ 2147483647 h 2744"/>
                <a:gd name="T2" fmla="*/ 2147483647 w 2766"/>
                <a:gd name="T3" fmla="*/ 2147483647 h 2744"/>
                <a:gd name="T4" fmla="*/ 2147483647 w 2766"/>
                <a:gd name="T5" fmla="*/ 2147483647 h 2744"/>
                <a:gd name="T6" fmla="*/ 2147483647 w 2766"/>
                <a:gd name="T7" fmla="*/ 2147483647 h 2744"/>
                <a:gd name="T8" fmla="*/ 2147483647 w 2766"/>
                <a:gd name="T9" fmla="*/ 2147483647 h 2744"/>
                <a:gd name="T10" fmla="*/ 2147483647 w 2766"/>
                <a:gd name="T11" fmla="*/ 2147483647 h 2744"/>
                <a:gd name="T12" fmla="*/ 2147483647 w 2766"/>
                <a:gd name="T13" fmla="*/ 2147483647 h 2744"/>
                <a:gd name="T14" fmla="*/ 2147483647 w 2766"/>
                <a:gd name="T15" fmla="*/ 2147483647 h 2744"/>
                <a:gd name="T16" fmla="*/ 2147483647 w 2766"/>
                <a:gd name="T17" fmla="*/ 2147483647 h 2744"/>
                <a:gd name="T18" fmla="*/ 2147483647 w 2766"/>
                <a:gd name="T19" fmla="*/ 2147483647 h 2744"/>
                <a:gd name="T20" fmla="*/ 2147483647 w 2766"/>
                <a:gd name="T21" fmla="*/ 2147483647 h 2744"/>
                <a:gd name="T22" fmla="*/ 2147483647 w 2766"/>
                <a:gd name="T23" fmla="*/ 2147483647 h 2744"/>
                <a:gd name="T24" fmla="*/ 2147483647 w 2766"/>
                <a:gd name="T25" fmla="*/ 2147483647 h 2744"/>
                <a:gd name="T26" fmla="*/ 2147483647 w 2766"/>
                <a:gd name="T27" fmla="*/ 2147483647 h 2744"/>
                <a:gd name="T28" fmla="*/ 2147483647 w 2766"/>
                <a:gd name="T29" fmla="*/ 2147483647 h 2744"/>
                <a:gd name="T30" fmla="*/ 2147483647 w 2766"/>
                <a:gd name="T31" fmla="*/ 2147483647 h 2744"/>
                <a:gd name="T32" fmla="*/ 2147483647 w 2766"/>
                <a:gd name="T33" fmla="*/ 2147483647 h 2744"/>
                <a:gd name="T34" fmla="*/ 2147483647 w 2766"/>
                <a:gd name="T35" fmla="*/ 2147483647 h 2744"/>
                <a:gd name="T36" fmla="*/ 2147483647 w 2766"/>
                <a:gd name="T37" fmla="*/ 2147483647 h 2744"/>
                <a:gd name="T38" fmla="*/ 2147483647 w 2766"/>
                <a:gd name="T39" fmla="*/ 2147483647 h 2744"/>
                <a:gd name="T40" fmla="*/ 2147483647 w 2766"/>
                <a:gd name="T41" fmla="*/ 2147483647 h 2744"/>
                <a:gd name="T42" fmla="*/ 2147483647 w 2766"/>
                <a:gd name="T43" fmla="*/ 2147483647 h 2744"/>
                <a:gd name="T44" fmla="*/ 2147483647 w 2766"/>
                <a:gd name="T45" fmla="*/ 2147483647 h 2744"/>
                <a:gd name="T46" fmla="*/ 2147483647 w 2766"/>
                <a:gd name="T47" fmla="*/ 2147483647 h 2744"/>
                <a:gd name="T48" fmla="*/ 2147483647 w 2766"/>
                <a:gd name="T49" fmla="*/ 2147483647 h 2744"/>
                <a:gd name="T50" fmla="*/ 2147483647 w 2766"/>
                <a:gd name="T51" fmla="*/ 2147483647 h 2744"/>
                <a:gd name="T52" fmla="*/ 2147483647 w 2766"/>
                <a:gd name="T53" fmla="*/ 2147483647 h 2744"/>
                <a:gd name="T54" fmla="*/ 2147483647 w 2766"/>
                <a:gd name="T55" fmla="*/ 2147483647 h 2744"/>
                <a:gd name="T56" fmla="*/ 2147483647 w 2766"/>
                <a:gd name="T57" fmla="*/ 2147483647 h 2744"/>
                <a:gd name="T58" fmla="*/ 2147483647 w 2766"/>
                <a:gd name="T59" fmla="*/ 2147483647 h 2744"/>
                <a:gd name="T60" fmla="*/ 2147483647 w 2766"/>
                <a:gd name="T61" fmla="*/ 2147483647 h 2744"/>
                <a:gd name="T62" fmla="*/ 2147483647 w 2766"/>
                <a:gd name="T63" fmla="*/ 2147483647 h 2744"/>
                <a:gd name="T64" fmla="*/ 2147483647 w 2766"/>
                <a:gd name="T65" fmla="*/ 2147483647 h 2744"/>
                <a:gd name="T66" fmla="*/ 2147483647 w 2766"/>
                <a:gd name="T67" fmla="*/ 2147483647 h 2744"/>
                <a:gd name="T68" fmla="*/ 2147483647 w 2766"/>
                <a:gd name="T69" fmla="*/ 2147483647 h 2744"/>
                <a:gd name="T70" fmla="*/ 2147483647 w 2766"/>
                <a:gd name="T71" fmla="*/ 2147483647 h 2744"/>
                <a:gd name="T72" fmla="*/ 2147483647 w 2766"/>
                <a:gd name="T73" fmla="*/ 2147483647 h 2744"/>
                <a:gd name="T74" fmla="*/ 2147483647 w 2766"/>
                <a:gd name="T75" fmla="*/ 2147483647 h 2744"/>
                <a:gd name="T76" fmla="*/ 2147483647 w 2766"/>
                <a:gd name="T77" fmla="*/ 2147483647 h 274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66"/>
                <a:gd name="T118" fmla="*/ 0 h 2744"/>
                <a:gd name="T119" fmla="*/ 2766 w 2766"/>
                <a:gd name="T120" fmla="*/ 2744 h 274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66" h="2744">
                  <a:moveTo>
                    <a:pt x="2696" y="2744"/>
                  </a:moveTo>
                  <a:lnTo>
                    <a:pt x="2281" y="1456"/>
                  </a:lnTo>
                  <a:lnTo>
                    <a:pt x="2766" y="1456"/>
                  </a:lnTo>
                  <a:lnTo>
                    <a:pt x="2737" y="1445"/>
                  </a:lnTo>
                  <a:lnTo>
                    <a:pt x="2707" y="1432"/>
                  </a:lnTo>
                  <a:lnTo>
                    <a:pt x="2680" y="1419"/>
                  </a:lnTo>
                  <a:lnTo>
                    <a:pt x="2650" y="1404"/>
                  </a:lnTo>
                  <a:lnTo>
                    <a:pt x="2622" y="1390"/>
                  </a:lnTo>
                  <a:lnTo>
                    <a:pt x="2595" y="1375"/>
                  </a:lnTo>
                  <a:lnTo>
                    <a:pt x="2567" y="1359"/>
                  </a:lnTo>
                  <a:lnTo>
                    <a:pt x="2539" y="1343"/>
                  </a:lnTo>
                  <a:lnTo>
                    <a:pt x="2483" y="1308"/>
                  </a:lnTo>
                  <a:lnTo>
                    <a:pt x="2429" y="1271"/>
                  </a:lnTo>
                  <a:lnTo>
                    <a:pt x="2375" y="1233"/>
                  </a:lnTo>
                  <a:lnTo>
                    <a:pt x="2324" y="1193"/>
                  </a:lnTo>
                  <a:lnTo>
                    <a:pt x="2271" y="1151"/>
                  </a:lnTo>
                  <a:lnTo>
                    <a:pt x="2221" y="1108"/>
                  </a:lnTo>
                  <a:lnTo>
                    <a:pt x="2171" y="1063"/>
                  </a:lnTo>
                  <a:lnTo>
                    <a:pt x="2121" y="1015"/>
                  </a:lnTo>
                  <a:lnTo>
                    <a:pt x="2075" y="968"/>
                  </a:lnTo>
                  <a:lnTo>
                    <a:pt x="2028" y="920"/>
                  </a:lnTo>
                  <a:lnTo>
                    <a:pt x="1981" y="870"/>
                  </a:lnTo>
                  <a:lnTo>
                    <a:pt x="1937" y="820"/>
                  </a:lnTo>
                  <a:lnTo>
                    <a:pt x="1893" y="768"/>
                  </a:lnTo>
                  <a:lnTo>
                    <a:pt x="1850" y="717"/>
                  </a:lnTo>
                  <a:lnTo>
                    <a:pt x="1808" y="664"/>
                  </a:lnTo>
                  <a:lnTo>
                    <a:pt x="1768" y="611"/>
                  </a:lnTo>
                  <a:lnTo>
                    <a:pt x="1729" y="558"/>
                  </a:lnTo>
                  <a:lnTo>
                    <a:pt x="1691" y="506"/>
                  </a:lnTo>
                  <a:lnTo>
                    <a:pt x="1654" y="453"/>
                  </a:lnTo>
                  <a:lnTo>
                    <a:pt x="1619" y="400"/>
                  </a:lnTo>
                  <a:lnTo>
                    <a:pt x="1584" y="347"/>
                  </a:lnTo>
                  <a:lnTo>
                    <a:pt x="1551" y="296"/>
                  </a:lnTo>
                  <a:lnTo>
                    <a:pt x="1519" y="244"/>
                  </a:lnTo>
                  <a:lnTo>
                    <a:pt x="1490" y="194"/>
                  </a:lnTo>
                  <a:lnTo>
                    <a:pt x="1461" y="144"/>
                  </a:lnTo>
                  <a:lnTo>
                    <a:pt x="1433" y="95"/>
                  </a:lnTo>
                  <a:lnTo>
                    <a:pt x="1408" y="47"/>
                  </a:lnTo>
                  <a:lnTo>
                    <a:pt x="1383" y="0"/>
                  </a:lnTo>
                  <a:lnTo>
                    <a:pt x="1358" y="47"/>
                  </a:lnTo>
                  <a:lnTo>
                    <a:pt x="1332" y="95"/>
                  </a:lnTo>
                  <a:lnTo>
                    <a:pt x="1305" y="144"/>
                  </a:lnTo>
                  <a:lnTo>
                    <a:pt x="1276" y="194"/>
                  </a:lnTo>
                  <a:lnTo>
                    <a:pt x="1245" y="244"/>
                  </a:lnTo>
                  <a:lnTo>
                    <a:pt x="1215" y="296"/>
                  </a:lnTo>
                  <a:lnTo>
                    <a:pt x="1182" y="347"/>
                  </a:lnTo>
                  <a:lnTo>
                    <a:pt x="1147" y="400"/>
                  </a:lnTo>
                  <a:lnTo>
                    <a:pt x="1112" y="453"/>
                  </a:lnTo>
                  <a:lnTo>
                    <a:pt x="1075" y="506"/>
                  </a:lnTo>
                  <a:lnTo>
                    <a:pt x="1037" y="558"/>
                  </a:lnTo>
                  <a:lnTo>
                    <a:pt x="998" y="611"/>
                  </a:lnTo>
                  <a:lnTo>
                    <a:pt x="958" y="664"/>
                  </a:lnTo>
                  <a:lnTo>
                    <a:pt x="916" y="717"/>
                  </a:lnTo>
                  <a:lnTo>
                    <a:pt x="873" y="768"/>
                  </a:lnTo>
                  <a:lnTo>
                    <a:pt x="829" y="820"/>
                  </a:lnTo>
                  <a:lnTo>
                    <a:pt x="785" y="870"/>
                  </a:lnTo>
                  <a:lnTo>
                    <a:pt x="740" y="920"/>
                  </a:lnTo>
                  <a:lnTo>
                    <a:pt x="693" y="968"/>
                  </a:lnTo>
                  <a:lnTo>
                    <a:pt x="645" y="1015"/>
                  </a:lnTo>
                  <a:lnTo>
                    <a:pt x="595" y="1063"/>
                  </a:lnTo>
                  <a:lnTo>
                    <a:pt x="545" y="1108"/>
                  </a:lnTo>
                  <a:lnTo>
                    <a:pt x="495" y="1151"/>
                  </a:lnTo>
                  <a:lnTo>
                    <a:pt x="442" y="1193"/>
                  </a:lnTo>
                  <a:lnTo>
                    <a:pt x="391" y="1233"/>
                  </a:lnTo>
                  <a:lnTo>
                    <a:pt x="337" y="1271"/>
                  </a:lnTo>
                  <a:lnTo>
                    <a:pt x="283" y="1308"/>
                  </a:lnTo>
                  <a:lnTo>
                    <a:pt x="227" y="1343"/>
                  </a:lnTo>
                  <a:lnTo>
                    <a:pt x="199" y="1359"/>
                  </a:lnTo>
                  <a:lnTo>
                    <a:pt x="171" y="1375"/>
                  </a:lnTo>
                  <a:lnTo>
                    <a:pt x="144" y="1390"/>
                  </a:lnTo>
                  <a:lnTo>
                    <a:pt x="116" y="1404"/>
                  </a:lnTo>
                  <a:lnTo>
                    <a:pt x="86" y="1419"/>
                  </a:lnTo>
                  <a:lnTo>
                    <a:pt x="59" y="1432"/>
                  </a:lnTo>
                  <a:lnTo>
                    <a:pt x="29" y="1445"/>
                  </a:lnTo>
                  <a:lnTo>
                    <a:pt x="0" y="1456"/>
                  </a:lnTo>
                  <a:lnTo>
                    <a:pt x="485" y="1456"/>
                  </a:lnTo>
                  <a:lnTo>
                    <a:pt x="70" y="2744"/>
                  </a:lnTo>
                  <a:lnTo>
                    <a:pt x="2696" y="27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latinLnBrk="1" hangingPunct="1">
                <a:defRPr/>
              </a:pPr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1472793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380"/>
          <p:cNvSpPr>
            <a:spLocks noChangeArrowheads="1"/>
          </p:cNvSpPr>
          <p:nvPr/>
        </p:nvSpPr>
        <p:spPr bwMode="gray">
          <a:xfrm>
            <a:off x="539552" y="3789040"/>
            <a:ext cx="8136904" cy="2114667"/>
          </a:xfrm>
          <a:prstGeom prst="roundRect">
            <a:avLst>
              <a:gd name="adj" fmla="val 11921"/>
            </a:avLst>
          </a:prstGeom>
          <a:solidFill>
            <a:srgbClr val="4D798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18" name="Freeform 381"/>
          <p:cNvSpPr>
            <a:spLocks/>
          </p:cNvSpPr>
          <p:nvPr/>
        </p:nvSpPr>
        <p:spPr bwMode="gray">
          <a:xfrm>
            <a:off x="627265" y="3883686"/>
            <a:ext cx="992128" cy="904646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54510"/>
                  <a:invGamma/>
                </a:schemeClr>
              </a:gs>
              <a:gs pos="50000">
                <a:schemeClr val="accent1">
                  <a:alpha val="0"/>
                </a:schemeClr>
              </a:gs>
              <a:gs pos="100000">
                <a:schemeClr val="accent1">
                  <a:gamma/>
                  <a:tint val="54510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45" name="AutoShape 380"/>
          <p:cNvSpPr>
            <a:spLocks noChangeArrowheads="1"/>
          </p:cNvSpPr>
          <p:nvPr/>
        </p:nvSpPr>
        <p:spPr bwMode="gray">
          <a:xfrm>
            <a:off x="539552" y="1411288"/>
            <a:ext cx="8136904" cy="2114667"/>
          </a:xfrm>
          <a:prstGeom prst="roundRect">
            <a:avLst>
              <a:gd name="adj" fmla="val 11921"/>
            </a:avLst>
          </a:prstGeom>
          <a:solidFill>
            <a:srgbClr val="4D798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46" name="Freeform 381"/>
          <p:cNvSpPr>
            <a:spLocks/>
          </p:cNvSpPr>
          <p:nvPr/>
        </p:nvSpPr>
        <p:spPr bwMode="gray">
          <a:xfrm>
            <a:off x="627265" y="1505934"/>
            <a:ext cx="992128" cy="904646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54510"/>
                  <a:invGamma/>
                </a:schemeClr>
              </a:gs>
              <a:gs pos="50000">
                <a:schemeClr val="accent1">
                  <a:alpha val="0"/>
                </a:schemeClr>
              </a:gs>
              <a:gs pos="100000">
                <a:schemeClr val="accent1">
                  <a:gamma/>
                  <a:tint val="54510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ko-KR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7. </a:t>
            </a:r>
            <a:r>
              <a:rPr lang="ko-KR" altLang="en-US" dirty="0" smtClean="0"/>
              <a:t>가격 결정 방법론</a:t>
            </a:r>
            <a:r>
              <a:rPr lang="en-US" altLang="ko-KR" dirty="0" smtClean="0"/>
              <a:t>(2/2)</a:t>
            </a:r>
            <a:endParaRPr lang="ko-KR" altLang="en-US" dirty="0"/>
          </a:p>
        </p:txBody>
      </p:sp>
      <p:grpSp>
        <p:nvGrpSpPr>
          <p:cNvPr id="19" name="그룹 12"/>
          <p:cNvGrpSpPr>
            <a:grpSpLocks/>
          </p:cNvGrpSpPr>
          <p:nvPr/>
        </p:nvGrpSpPr>
        <p:grpSpPr bwMode="auto">
          <a:xfrm>
            <a:off x="2915816" y="1848018"/>
            <a:ext cx="3003234" cy="1200329"/>
            <a:chOff x="2028645" y="4710224"/>
            <a:chExt cx="3004100" cy="1197792"/>
          </a:xfrm>
        </p:grpSpPr>
        <p:sp>
          <p:nvSpPr>
            <p:cNvPr id="20" name="TextBox 19"/>
            <p:cNvSpPr txBox="1"/>
            <p:nvPr/>
          </p:nvSpPr>
          <p:spPr>
            <a:xfrm>
              <a:off x="2028645" y="5078777"/>
              <a:ext cx="1300731" cy="46068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ko-KR" altLang="en-US" sz="2400" b="1" dirty="0">
                  <a:solidFill>
                    <a:schemeClr val="bg1"/>
                  </a:solidFill>
                  <a:latin typeface="+mn-ea"/>
                  <a:ea typeface="+mn-ea"/>
                </a:rPr>
                <a:t>판매가 </a:t>
              </a:r>
              <a:r>
                <a:rPr lang="en-US" altLang="ko-KR" sz="2400" b="1" dirty="0">
                  <a:solidFill>
                    <a:schemeClr val="bg1"/>
                  </a:solidFill>
                  <a:latin typeface="+mn-ea"/>
                  <a:ea typeface="+mn-ea"/>
                </a:rPr>
                <a:t>=</a:t>
              </a:r>
              <a:endParaRPr lang="ko-KR" altLang="en-US" sz="24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337560" y="4710224"/>
              <a:ext cx="1695185" cy="119779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ko-KR" altLang="en-US" sz="2400" b="1" dirty="0">
                  <a:solidFill>
                    <a:schemeClr val="bg1"/>
                  </a:solidFill>
                  <a:latin typeface="+mn-ea"/>
                  <a:ea typeface="+mn-ea"/>
                </a:rPr>
                <a:t>단위당 원가</a:t>
              </a:r>
              <a:endParaRPr lang="en-US" altLang="ko-KR" sz="2400" b="1" dirty="0">
                <a:solidFill>
                  <a:schemeClr val="bg1"/>
                </a:solidFill>
                <a:latin typeface="+mn-ea"/>
                <a:ea typeface="+mn-ea"/>
              </a:endParaRPr>
            </a:p>
            <a:p>
              <a:pPr algn="ctr">
                <a:lnSpc>
                  <a:spcPct val="150000"/>
                </a:lnSpc>
                <a:defRPr/>
              </a:pPr>
              <a:r>
                <a:rPr lang="en-US" altLang="ko-KR" sz="2400" b="1" dirty="0">
                  <a:solidFill>
                    <a:schemeClr val="bg1"/>
                  </a:solidFill>
                  <a:latin typeface="+mn-ea"/>
                  <a:ea typeface="+mn-ea"/>
                </a:rPr>
                <a:t>(1 - </a:t>
              </a:r>
              <a:r>
                <a:rPr lang="ko-KR" altLang="en-US" sz="2400" b="1" dirty="0">
                  <a:solidFill>
                    <a:schemeClr val="bg1"/>
                  </a:solidFill>
                  <a:latin typeface="+mn-ea"/>
                  <a:ea typeface="+mn-ea"/>
                </a:rPr>
                <a:t>마진율</a:t>
              </a:r>
              <a:r>
                <a:rPr lang="en-US" altLang="ko-KR" sz="2400" b="1" dirty="0">
                  <a:solidFill>
                    <a:schemeClr val="bg1"/>
                  </a:solidFill>
                  <a:latin typeface="+mn-ea"/>
                  <a:ea typeface="+mn-ea"/>
                </a:rPr>
                <a:t>)</a:t>
              </a:r>
              <a:endParaRPr lang="ko-KR" altLang="en-US" sz="24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cxnSp>
          <p:nvCxnSpPr>
            <p:cNvPr id="32" name="직선 연결선 31"/>
            <p:cNvCxnSpPr>
              <a:stCxn id="31" idx="1"/>
              <a:endCxn id="31" idx="3"/>
            </p:cNvCxnSpPr>
            <p:nvPr/>
          </p:nvCxnSpPr>
          <p:spPr>
            <a:xfrm>
              <a:off x="3337560" y="5309120"/>
              <a:ext cx="169518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0" name="그룹 13"/>
          <p:cNvGrpSpPr>
            <a:grpSpLocks/>
          </p:cNvGrpSpPr>
          <p:nvPr/>
        </p:nvGrpSpPr>
        <p:grpSpPr bwMode="auto">
          <a:xfrm>
            <a:off x="1573976" y="4237373"/>
            <a:ext cx="6173999" cy="1200329"/>
            <a:chOff x="852054" y="5896132"/>
            <a:chExt cx="6172887" cy="1200149"/>
          </a:xfrm>
        </p:grpSpPr>
        <p:sp>
          <p:nvSpPr>
            <p:cNvPr id="41" name="TextBox 40"/>
            <p:cNvSpPr txBox="1"/>
            <p:nvPr/>
          </p:nvSpPr>
          <p:spPr>
            <a:xfrm>
              <a:off x="852054" y="6265408"/>
              <a:ext cx="1300122" cy="4615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ko-KR" altLang="en-US" sz="2400" b="1" dirty="0">
                  <a:solidFill>
                    <a:schemeClr val="bg1"/>
                  </a:solidFill>
                  <a:latin typeface="+mn-ea"/>
                  <a:ea typeface="+mn-ea"/>
                </a:rPr>
                <a:t>판매가 </a:t>
              </a:r>
              <a:r>
                <a:rPr lang="en-US" altLang="ko-KR" sz="2400" b="1" dirty="0">
                  <a:solidFill>
                    <a:schemeClr val="bg1"/>
                  </a:solidFill>
                  <a:latin typeface="+mn-ea"/>
                  <a:ea typeface="+mn-ea"/>
                </a:rPr>
                <a:t>=</a:t>
              </a:r>
              <a:endParaRPr lang="ko-KR" altLang="en-US" sz="24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152176" y="5896132"/>
              <a:ext cx="2649607" cy="12001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en-US" altLang="ko-KR" sz="2400" b="1" dirty="0">
                  <a:solidFill>
                    <a:schemeClr val="bg1"/>
                  </a:solidFill>
                  <a:latin typeface="+mn-ea"/>
                  <a:ea typeface="+mn-ea"/>
                </a:rPr>
                <a:t>(</a:t>
              </a:r>
              <a:r>
                <a:rPr lang="ko-KR" altLang="en-US" sz="2400" b="1" dirty="0">
                  <a:solidFill>
                    <a:schemeClr val="bg1"/>
                  </a:solidFill>
                  <a:latin typeface="+mn-ea"/>
                  <a:ea typeface="+mn-ea"/>
                </a:rPr>
                <a:t>고정비 </a:t>
              </a:r>
              <a:r>
                <a:rPr lang="en-US" altLang="ko-KR" sz="2400" b="1" dirty="0">
                  <a:solidFill>
                    <a:schemeClr val="bg1"/>
                  </a:solidFill>
                  <a:latin typeface="+mn-ea"/>
                  <a:ea typeface="+mn-ea"/>
                </a:rPr>
                <a:t>+ </a:t>
              </a:r>
              <a:r>
                <a:rPr lang="ko-KR" altLang="en-US" sz="2400" b="1" dirty="0">
                  <a:solidFill>
                    <a:schemeClr val="bg1"/>
                  </a:solidFill>
                  <a:latin typeface="+mn-ea"/>
                  <a:ea typeface="+mn-ea"/>
                </a:rPr>
                <a:t>목표이익</a:t>
              </a:r>
              <a:r>
                <a:rPr lang="en-US" altLang="ko-KR" sz="2400" b="1" dirty="0">
                  <a:solidFill>
                    <a:schemeClr val="bg1"/>
                  </a:solidFill>
                  <a:latin typeface="+mn-ea"/>
                  <a:ea typeface="+mn-ea"/>
                </a:rPr>
                <a:t>)</a:t>
              </a:r>
            </a:p>
            <a:p>
              <a:pPr algn="ctr">
                <a:lnSpc>
                  <a:spcPct val="150000"/>
                </a:lnSpc>
                <a:defRPr/>
              </a:pPr>
              <a:r>
                <a:rPr lang="ko-KR" altLang="en-US" sz="2400" b="1" dirty="0">
                  <a:solidFill>
                    <a:schemeClr val="bg1"/>
                  </a:solidFill>
                  <a:latin typeface="+mn-ea"/>
                  <a:ea typeface="+mn-ea"/>
                </a:rPr>
                <a:t>목표판매량</a:t>
              </a:r>
            </a:p>
          </p:txBody>
        </p:sp>
        <p:cxnSp>
          <p:nvCxnSpPr>
            <p:cNvPr id="43" name="직선 연결선 42"/>
            <p:cNvCxnSpPr>
              <a:stCxn id="42" idx="1"/>
              <a:endCxn id="42" idx="3"/>
            </p:cNvCxnSpPr>
            <p:nvPr/>
          </p:nvCxnSpPr>
          <p:spPr>
            <a:xfrm>
              <a:off x="2152176" y="6496207"/>
              <a:ext cx="264960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4835312" y="6265408"/>
              <a:ext cx="2189629" cy="4615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2400" b="1" dirty="0">
                  <a:solidFill>
                    <a:schemeClr val="bg1"/>
                  </a:solidFill>
                  <a:latin typeface="+mn-ea"/>
                  <a:ea typeface="+mn-ea"/>
                </a:rPr>
                <a:t>+ </a:t>
              </a:r>
              <a:r>
                <a:rPr lang="ko-KR" altLang="en-US" sz="2400" b="1" dirty="0">
                  <a:solidFill>
                    <a:schemeClr val="bg1"/>
                  </a:solidFill>
                  <a:latin typeface="+mn-ea"/>
                  <a:ea typeface="+mn-ea"/>
                </a:rPr>
                <a:t>단위당 변동비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6319057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8. </a:t>
            </a:r>
            <a:r>
              <a:rPr lang="ko-KR" altLang="en-US" dirty="0" smtClean="0"/>
              <a:t>홍보 및 촉진</a:t>
            </a:r>
            <a:r>
              <a:rPr lang="en-US" altLang="ko-KR" dirty="0" smtClean="0"/>
              <a:t>(1/2)</a:t>
            </a:r>
            <a:endParaRPr lang="ko-KR" altLang="en-US" dirty="0"/>
          </a:p>
        </p:txBody>
      </p:sp>
      <p:sp>
        <p:nvSpPr>
          <p:cNvPr id="22" name="모서리가 둥근 직사각형 4"/>
          <p:cNvSpPr>
            <a:spLocks noChangeArrowheads="1"/>
          </p:cNvSpPr>
          <p:nvPr/>
        </p:nvSpPr>
        <p:spPr bwMode="auto">
          <a:xfrm>
            <a:off x="872580" y="2561947"/>
            <a:ext cx="7515844" cy="878036"/>
          </a:xfrm>
          <a:prstGeom prst="roundRect">
            <a:avLst>
              <a:gd name="adj" fmla="val 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dirty="0">
                <a:solidFill>
                  <a:schemeClr val="tx1"/>
                </a:solidFill>
                <a:latin typeface="+mn-ea"/>
              </a:rPr>
              <a:t>소비자를 상대로 프로모션 하여 소비자들이 제품을 </a:t>
            </a:r>
            <a:r>
              <a:rPr lang="ko-KR" altLang="en-US" dirty="0" smtClean="0">
                <a:solidFill>
                  <a:schemeClr val="tx1"/>
                </a:solidFill>
                <a:latin typeface="+mn-ea"/>
              </a:rPr>
              <a:t>찾아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  <a:latin typeface="+mn-ea"/>
              </a:rPr>
              <a:t>중간상인들이 제품을 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취급할 수 밖에 </a:t>
            </a:r>
            <a:r>
              <a:rPr lang="ko-KR" altLang="en-US" dirty="0" smtClean="0">
                <a:solidFill>
                  <a:schemeClr val="tx1"/>
                </a:solidFill>
                <a:latin typeface="+mn-ea"/>
              </a:rPr>
              <a:t>없도록 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만드는 전략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1221632" y="3810249"/>
            <a:ext cx="6806752" cy="1695449"/>
            <a:chOff x="2405683" y="3882256"/>
            <a:chExt cx="4438650" cy="1695449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2405683" y="3882256"/>
              <a:ext cx="1192212" cy="847725"/>
            </a:xfrm>
            <a:prstGeom prst="roundRect">
              <a:avLst/>
            </a:prstGeom>
            <a:gradFill>
              <a:gsLst>
                <a:gs pos="0">
                  <a:srgbClr val="2E739E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ko-KR" altLang="en-US" dirty="0">
                  <a:solidFill>
                    <a:schemeClr val="tx1"/>
                  </a:solidFill>
                </a:rPr>
                <a:t>제조업자</a:t>
              </a:r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4029695" y="3882256"/>
              <a:ext cx="1190625" cy="847725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ko-KR" altLang="en-US">
                  <a:solidFill>
                    <a:schemeClr val="tx1"/>
                  </a:solidFill>
                </a:rPr>
                <a:t>중간상인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직선 화살표 연결선 24"/>
            <p:cNvCxnSpPr/>
            <p:nvPr/>
          </p:nvCxnSpPr>
          <p:spPr>
            <a:xfrm flipH="1">
              <a:off x="3597895" y="4306118"/>
              <a:ext cx="431800" cy="0"/>
            </a:xfrm>
            <a:prstGeom prst="straightConnector1">
              <a:avLst/>
            </a:prstGeom>
            <a:ln>
              <a:prstDash val="sysDot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모서리가 둥근 직사각형 25"/>
            <p:cNvSpPr/>
            <p:nvPr/>
          </p:nvSpPr>
          <p:spPr>
            <a:xfrm>
              <a:off x="5652120" y="3882256"/>
              <a:ext cx="1192213" cy="847725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ko-KR" altLang="en-US" dirty="0">
                  <a:solidFill>
                    <a:schemeClr val="bg1"/>
                  </a:solidFill>
                </a:rPr>
                <a:t>소비자</a:t>
              </a:r>
            </a:p>
          </p:txBody>
        </p:sp>
        <p:cxnSp>
          <p:nvCxnSpPr>
            <p:cNvPr id="29" name="직선 화살표 연결선 28"/>
            <p:cNvCxnSpPr/>
            <p:nvPr/>
          </p:nvCxnSpPr>
          <p:spPr>
            <a:xfrm flipH="1">
              <a:off x="5220320" y="4306118"/>
              <a:ext cx="431800" cy="0"/>
            </a:xfrm>
            <a:prstGeom prst="straightConnector1">
              <a:avLst/>
            </a:prstGeom>
            <a:ln>
              <a:prstDash val="sysDot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꺾인 연결선 29"/>
            <p:cNvCxnSpPr>
              <a:stCxn id="23" idx="2"/>
              <a:endCxn id="26" idx="2"/>
            </p:cNvCxnSpPr>
            <p:nvPr/>
          </p:nvCxnSpPr>
          <p:spPr>
            <a:xfrm rot="16200000" flipH="1">
              <a:off x="4625008" y="3107556"/>
              <a:ext cx="12700" cy="3244850"/>
            </a:xfrm>
            <a:prstGeom prst="bentConnector3">
              <a:avLst>
                <a:gd name="adj1" fmla="val 3219724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3614090" y="5208373"/>
              <a:ext cx="2064697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ko-KR" altLang="en-US" dirty="0">
                  <a:solidFill>
                    <a:srgbClr val="000000"/>
                  </a:solidFill>
                  <a:latin typeface="+mn-ea"/>
                  <a:ea typeface="+mn-ea"/>
                </a:rPr>
                <a:t>광고</a:t>
              </a:r>
              <a:r>
                <a:rPr lang="en-US" altLang="ko-KR" dirty="0">
                  <a:solidFill>
                    <a:srgbClr val="000000"/>
                  </a:solidFill>
                  <a:latin typeface="+mn-ea"/>
                  <a:ea typeface="+mn-ea"/>
                </a:rPr>
                <a:t>, PR, </a:t>
              </a:r>
              <a:r>
                <a:rPr lang="ko-KR" altLang="en-US" dirty="0">
                  <a:solidFill>
                    <a:srgbClr val="000000"/>
                  </a:solidFill>
                  <a:latin typeface="+mn-ea"/>
                  <a:ea typeface="+mn-ea"/>
                </a:rPr>
                <a:t>소비자 대상 판매촉진</a:t>
              </a:r>
            </a:p>
          </p:txBody>
        </p:sp>
      </p:grpSp>
      <p:sp>
        <p:nvSpPr>
          <p:cNvPr id="34" name="AutoShape 36"/>
          <p:cNvSpPr>
            <a:spLocks noChangeArrowheads="1"/>
          </p:cNvSpPr>
          <p:nvPr/>
        </p:nvSpPr>
        <p:spPr bwMode="auto">
          <a:xfrm>
            <a:off x="650949" y="1944971"/>
            <a:ext cx="7956025" cy="3932301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6E815B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35" name="AutoShape 37"/>
          <p:cNvSpPr>
            <a:spLocks noChangeArrowheads="1"/>
          </p:cNvSpPr>
          <p:nvPr/>
        </p:nvSpPr>
        <p:spPr bwMode="gray">
          <a:xfrm>
            <a:off x="1802072" y="1707127"/>
            <a:ext cx="5651582" cy="58653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33C2A"/>
              </a:gs>
              <a:gs pos="50000">
                <a:srgbClr val="6E815B"/>
              </a:gs>
              <a:gs pos="100000">
                <a:srgbClr val="333C2A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36" name="AutoShape 38"/>
          <p:cNvSpPr>
            <a:spLocks noChangeArrowheads="1"/>
          </p:cNvSpPr>
          <p:nvPr/>
        </p:nvSpPr>
        <p:spPr bwMode="auto">
          <a:xfrm flipH="1">
            <a:off x="7231980" y="1774093"/>
            <a:ext cx="81208" cy="37870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37" name="AutoShape 39"/>
          <p:cNvSpPr>
            <a:spLocks noChangeArrowheads="1"/>
          </p:cNvSpPr>
          <p:nvPr/>
        </p:nvSpPr>
        <p:spPr bwMode="auto">
          <a:xfrm flipH="1">
            <a:off x="1918396" y="1776403"/>
            <a:ext cx="81207" cy="37870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38" name="Text Box 40"/>
          <p:cNvSpPr txBox="1">
            <a:spLocks noChangeArrowheads="1"/>
          </p:cNvSpPr>
          <p:nvPr/>
        </p:nvSpPr>
        <p:spPr bwMode="gray">
          <a:xfrm>
            <a:off x="1999603" y="1782999"/>
            <a:ext cx="5219208" cy="4616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ko-KR" altLang="en-US" sz="2400" b="1" kern="0" dirty="0" smtClean="0">
                <a:solidFill>
                  <a:srgbClr val="FFFFFF"/>
                </a:solidFill>
                <a:latin typeface="Georgia" pitchFamily="18" charset="0"/>
                <a:ea typeface="+mn-ea"/>
                <a:sym typeface="Wingdings 2" pitchFamily="18" charset="2"/>
              </a:rPr>
              <a:t>풀</a:t>
            </a:r>
            <a:r>
              <a:rPr lang="en-US" altLang="ko-KR" sz="2400" b="1" kern="0" dirty="0" smtClean="0">
                <a:solidFill>
                  <a:srgbClr val="FFFFFF"/>
                </a:solidFill>
                <a:latin typeface="Georgia" pitchFamily="18" charset="0"/>
                <a:ea typeface="+mn-ea"/>
                <a:sym typeface="Wingdings 2" pitchFamily="18" charset="2"/>
              </a:rPr>
              <a:t>(Pull) </a:t>
            </a:r>
            <a:r>
              <a:rPr lang="ko-KR" altLang="en-US" sz="2400" b="1" kern="0" dirty="0" smtClean="0">
                <a:solidFill>
                  <a:srgbClr val="FFFFFF"/>
                </a:solidFill>
                <a:latin typeface="Georgia" pitchFamily="18" charset="0"/>
                <a:ea typeface="+mn-ea"/>
                <a:sym typeface="Wingdings 2" pitchFamily="18" charset="2"/>
              </a:rPr>
              <a:t>전략</a:t>
            </a:r>
            <a:endParaRPr lang="ko-KR" altLang="en-US" sz="2400" b="1" kern="0" dirty="0">
              <a:solidFill>
                <a:srgbClr val="FFFFFF"/>
              </a:solidFill>
              <a:latin typeface="Georgia" pitchFamily="18" charset="0"/>
              <a:ea typeface="+mn-ea"/>
              <a:sym typeface="Wingdings 2" pitchFamily="18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99405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8. </a:t>
            </a:r>
            <a:r>
              <a:rPr lang="ko-KR" altLang="en-US" dirty="0" smtClean="0"/>
              <a:t>홍보 및 촉진</a:t>
            </a:r>
            <a:r>
              <a:rPr lang="en-US" altLang="ko-KR" dirty="0" smtClean="0"/>
              <a:t>(2/2)</a:t>
            </a:r>
            <a:endParaRPr lang="ko-KR" altLang="en-US" dirty="0"/>
          </a:p>
        </p:txBody>
      </p:sp>
      <p:sp>
        <p:nvSpPr>
          <p:cNvPr id="22" name="모서리가 둥근 직사각형 4"/>
          <p:cNvSpPr>
            <a:spLocks noChangeArrowheads="1"/>
          </p:cNvSpPr>
          <p:nvPr/>
        </p:nvSpPr>
        <p:spPr bwMode="auto">
          <a:xfrm>
            <a:off x="872580" y="2561947"/>
            <a:ext cx="7515844" cy="878036"/>
          </a:xfrm>
          <a:prstGeom prst="roundRect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dirty="0" smtClean="0">
                <a:solidFill>
                  <a:schemeClr val="tx1"/>
                </a:solidFill>
                <a:latin typeface="+mn-ea"/>
              </a:rPr>
              <a:t>제조업자는 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도매상에게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,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 도매상은 소매상에게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소매상은 소비자에게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/>
            </a:r>
            <a:br>
              <a:rPr lang="en-US" altLang="ko-KR" dirty="0">
                <a:solidFill>
                  <a:schemeClr val="tx1"/>
                </a:solidFill>
                <a:latin typeface="+mn-ea"/>
              </a:rPr>
            </a:br>
            <a:r>
              <a:rPr lang="ko-KR" altLang="en-US" dirty="0">
                <a:solidFill>
                  <a:schemeClr val="tx1"/>
                </a:solidFill>
                <a:latin typeface="+mn-ea"/>
              </a:rPr>
              <a:t>제품을 판매하게 만드는 전략</a:t>
            </a:r>
          </a:p>
        </p:txBody>
      </p:sp>
      <p:sp>
        <p:nvSpPr>
          <p:cNvPr id="23" name="모서리가 둥근 직사각형 22"/>
          <p:cNvSpPr/>
          <p:nvPr/>
        </p:nvSpPr>
        <p:spPr>
          <a:xfrm>
            <a:off x="1221632" y="3810249"/>
            <a:ext cx="1828279" cy="847725"/>
          </a:xfrm>
          <a:prstGeom prst="roundRect">
            <a:avLst/>
          </a:prstGeom>
          <a:gradFill>
            <a:gsLst>
              <a:gs pos="0">
                <a:srgbClr val="2E739E"/>
              </a:gs>
              <a:gs pos="100000">
                <a:schemeClr val="tx2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ko-KR" altLang="en-US" dirty="0">
                <a:solidFill>
                  <a:schemeClr val="tx1"/>
                </a:solidFill>
              </a:rPr>
              <a:t>제조업자</a:t>
            </a:r>
          </a:p>
        </p:txBody>
      </p:sp>
      <p:sp>
        <p:nvSpPr>
          <p:cNvPr id="24" name="모서리가 둥근 직사각형 23"/>
          <p:cNvSpPr/>
          <p:nvPr/>
        </p:nvSpPr>
        <p:spPr>
          <a:xfrm>
            <a:off x="3712084" y="3810249"/>
            <a:ext cx="1825845" cy="84772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ko-KR" altLang="en-US" dirty="0">
                <a:solidFill>
                  <a:schemeClr val="tx1"/>
                </a:solidFill>
              </a:rPr>
              <a:t>중간상인</a:t>
            </a:r>
          </a:p>
        </p:txBody>
      </p:sp>
      <p:cxnSp>
        <p:nvCxnSpPr>
          <p:cNvPr id="25" name="직선 화살표 연결선 24"/>
          <p:cNvCxnSpPr/>
          <p:nvPr/>
        </p:nvCxnSpPr>
        <p:spPr>
          <a:xfrm>
            <a:off x="3049911" y="4234111"/>
            <a:ext cx="662173" cy="0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모서리가 둥근 직사각형 25"/>
          <p:cNvSpPr/>
          <p:nvPr/>
        </p:nvSpPr>
        <p:spPr>
          <a:xfrm>
            <a:off x="6200103" y="3810249"/>
            <a:ext cx="1828281" cy="847725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ko-KR" altLang="en-US" dirty="0">
                <a:solidFill>
                  <a:schemeClr val="bg1"/>
                </a:solidFill>
              </a:rPr>
              <a:t>소비자</a:t>
            </a:r>
          </a:p>
        </p:txBody>
      </p:sp>
      <p:cxnSp>
        <p:nvCxnSpPr>
          <p:cNvPr id="29" name="직선 화살표 연결선 28"/>
          <p:cNvCxnSpPr/>
          <p:nvPr/>
        </p:nvCxnSpPr>
        <p:spPr>
          <a:xfrm>
            <a:off x="5537930" y="4234111"/>
            <a:ext cx="662173" cy="0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꺾인 연결선 29"/>
          <p:cNvCxnSpPr>
            <a:stCxn id="23" idx="2"/>
            <a:endCxn id="24" idx="2"/>
          </p:cNvCxnSpPr>
          <p:nvPr/>
        </p:nvCxnSpPr>
        <p:spPr>
          <a:xfrm rot="16200000" flipH="1">
            <a:off x="3380389" y="3413356"/>
            <a:ext cx="12700" cy="2489235"/>
          </a:xfrm>
          <a:prstGeom prst="bentConnector3">
            <a:avLst>
              <a:gd name="adj1" fmla="val 3118323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613308" y="5136366"/>
            <a:ext cx="356059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+mn-ea"/>
              </a:rPr>
              <a:t>인적 판매</a:t>
            </a:r>
            <a:r>
              <a:rPr lang="en-US" altLang="ko-KR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dirty="0">
                <a:solidFill>
                  <a:srgbClr val="000000"/>
                </a:solidFill>
                <a:latin typeface="+mn-ea"/>
              </a:rPr>
              <a:t>중간상 대상 판매촉진</a:t>
            </a:r>
          </a:p>
        </p:txBody>
      </p:sp>
      <p:sp>
        <p:nvSpPr>
          <p:cNvPr id="34" name="AutoShape 36"/>
          <p:cNvSpPr>
            <a:spLocks noChangeArrowheads="1"/>
          </p:cNvSpPr>
          <p:nvPr/>
        </p:nvSpPr>
        <p:spPr bwMode="auto">
          <a:xfrm>
            <a:off x="650949" y="1944971"/>
            <a:ext cx="7956025" cy="3932301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90A8B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000">
              <a:solidFill>
                <a:srgbClr val="000000"/>
              </a:solidFill>
              <a:latin typeface="서울남산체 M" panose="02020603020101020101" pitchFamily="18" charset="-127"/>
              <a:ea typeface="굴림" panose="020B0600000101010101" pitchFamily="50" charset="-127"/>
            </a:endParaRPr>
          </a:p>
        </p:txBody>
      </p:sp>
      <p:sp>
        <p:nvSpPr>
          <p:cNvPr id="35" name="AutoShape 37"/>
          <p:cNvSpPr>
            <a:spLocks noChangeArrowheads="1"/>
          </p:cNvSpPr>
          <p:nvPr/>
        </p:nvSpPr>
        <p:spPr bwMode="gray">
          <a:xfrm>
            <a:off x="1802072" y="1707127"/>
            <a:ext cx="5651582" cy="58653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34E51"/>
              </a:gs>
              <a:gs pos="50000">
                <a:srgbClr val="90A8B0"/>
              </a:gs>
              <a:gs pos="100000">
                <a:srgbClr val="434E5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000">
              <a:solidFill>
                <a:srgbClr val="000000"/>
              </a:solidFill>
              <a:latin typeface="서울남산체 M" panose="02020603020101020101" pitchFamily="18" charset="-127"/>
              <a:ea typeface="굴림" panose="020B0600000101010101" pitchFamily="50" charset="-127"/>
            </a:endParaRPr>
          </a:p>
        </p:txBody>
      </p:sp>
      <p:sp>
        <p:nvSpPr>
          <p:cNvPr id="36" name="AutoShape 38"/>
          <p:cNvSpPr>
            <a:spLocks noChangeArrowheads="1"/>
          </p:cNvSpPr>
          <p:nvPr/>
        </p:nvSpPr>
        <p:spPr bwMode="auto">
          <a:xfrm flipH="1">
            <a:off x="7231980" y="1774093"/>
            <a:ext cx="81208" cy="37870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37" name="AutoShape 39"/>
          <p:cNvSpPr>
            <a:spLocks noChangeArrowheads="1"/>
          </p:cNvSpPr>
          <p:nvPr/>
        </p:nvSpPr>
        <p:spPr bwMode="auto">
          <a:xfrm flipH="1">
            <a:off x="1918396" y="1776403"/>
            <a:ext cx="81207" cy="37870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38" name="Text Box 40"/>
          <p:cNvSpPr txBox="1">
            <a:spLocks noChangeArrowheads="1"/>
          </p:cNvSpPr>
          <p:nvPr/>
        </p:nvSpPr>
        <p:spPr bwMode="gray">
          <a:xfrm>
            <a:off x="1999603" y="1782999"/>
            <a:ext cx="5219208" cy="4616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ko-KR" altLang="en-US" sz="2400" b="1" kern="0" dirty="0" err="1" smtClean="0">
                <a:solidFill>
                  <a:srgbClr val="FFFFFF"/>
                </a:solidFill>
                <a:latin typeface="Georgia" pitchFamily="18" charset="0"/>
                <a:ea typeface="+mn-ea"/>
                <a:sym typeface="Wingdings 2" pitchFamily="18" charset="2"/>
              </a:rPr>
              <a:t>푸쉬</a:t>
            </a:r>
            <a:r>
              <a:rPr lang="en-US" altLang="ko-KR" sz="2400" b="1" kern="0" dirty="0" smtClean="0">
                <a:solidFill>
                  <a:srgbClr val="FFFFFF"/>
                </a:solidFill>
                <a:latin typeface="Georgia" pitchFamily="18" charset="0"/>
                <a:ea typeface="+mn-ea"/>
                <a:sym typeface="Wingdings 2" pitchFamily="18" charset="2"/>
              </a:rPr>
              <a:t>(Push) </a:t>
            </a:r>
            <a:r>
              <a:rPr lang="ko-KR" altLang="en-US" sz="2400" b="1" kern="0" dirty="0" smtClean="0">
                <a:solidFill>
                  <a:srgbClr val="FFFFFF"/>
                </a:solidFill>
                <a:latin typeface="Georgia" pitchFamily="18" charset="0"/>
                <a:ea typeface="+mn-ea"/>
                <a:sym typeface="Wingdings 2" pitchFamily="18" charset="2"/>
              </a:rPr>
              <a:t>전략</a:t>
            </a:r>
            <a:endParaRPr lang="ko-KR" altLang="en-US" sz="2400" b="1" kern="0" dirty="0">
              <a:solidFill>
                <a:srgbClr val="FFFFFF"/>
              </a:solidFill>
              <a:latin typeface="Georgia" pitchFamily="18" charset="0"/>
              <a:ea typeface="+mn-ea"/>
              <a:sym typeface="Wingdings 2" pitchFamily="18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56278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9. </a:t>
            </a:r>
            <a:r>
              <a:rPr lang="ko-KR" altLang="en-US" dirty="0" smtClean="0"/>
              <a:t>유통</a:t>
            </a:r>
            <a:r>
              <a:rPr lang="en-US" altLang="ko-KR" dirty="0" smtClean="0"/>
              <a:t> </a:t>
            </a:r>
            <a:r>
              <a:rPr lang="ko-KR" altLang="en-US" dirty="0" smtClean="0"/>
              <a:t>채널 활용 방안</a:t>
            </a:r>
            <a:endParaRPr lang="ko-KR" altLang="en-US" dirty="0"/>
          </a:p>
        </p:txBody>
      </p:sp>
      <p:graphicFrame>
        <p:nvGraphicFramePr>
          <p:cNvPr id="17" name="Group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0197169"/>
              </p:ext>
            </p:extLst>
          </p:nvPr>
        </p:nvGraphicFramePr>
        <p:xfrm>
          <a:off x="539552" y="1268761"/>
          <a:ext cx="8136904" cy="5068739"/>
        </p:xfrm>
        <a:graphic>
          <a:graphicData uri="http://schemas.openxmlformats.org/drawingml/2006/table">
            <a:tbl>
              <a:tblPr/>
              <a:tblGrid>
                <a:gridCol w="1017113"/>
                <a:gridCol w="1017113"/>
                <a:gridCol w="1017113"/>
                <a:gridCol w="1017113"/>
                <a:gridCol w="1017113"/>
                <a:gridCol w="1017113"/>
                <a:gridCol w="1017113"/>
                <a:gridCol w="1017113"/>
              </a:tblGrid>
              <a:tr h="73707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kumimoji="1" lang="ko-KR" altLang="ko-K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입지의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편의성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최소 구매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단위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대기 시간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다양한 제품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다양한 품목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저렴한 가격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질 높은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서비스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51886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백화점</a:t>
                      </a:r>
                    </a:p>
                  </a:txBody>
                  <a:tcPr marL="72000" marR="72000" anchor="ctr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  <a:endParaRPr kumimoji="1" lang="en-US" altLang="ko-K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86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전문점</a:t>
                      </a:r>
                    </a:p>
                  </a:txBody>
                  <a:tcPr marL="72000" marR="72000" anchor="ctr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86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슈퍼마켓</a:t>
                      </a:r>
                    </a:p>
                  </a:txBody>
                  <a:tcPr marL="72000" marR="72000" anchor="ctr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  <a:endParaRPr kumimoji="1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86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할인점</a:t>
                      </a:r>
                    </a:p>
                  </a:txBody>
                  <a:tcPr marL="72000" marR="72000" anchor="ctr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69727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카테고리 킬러</a:t>
                      </a:r>
                    </a:p>
                  </a:txBody>
                  <a:tcPr marL="72000" marR="72000" anchor="ctr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69727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회원제 </a:t>
                      </a:r>
                      <a:r>
                        <a:rPr kumimoji="1" lang="ko-K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창고점</a:t>
                      </a:r>
                      <a:endParaRPr kumimoji="1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69727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인터넷 쇼핑몰</a:t>
                      </a:r>
                    </a:p>
                  </a:txBody>
                  <a:tcPr marL="72000" marR="72000" anchor="ctr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86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편의점</a:t>
                      </a:r>
                    </a:p>
                  </a:txBody>
                  <a:tcPr marL="72000" marR="72000" anchor="ctr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ea"/>
                          <a:ea typeface="+mn-ea"/>
                          <a:sym typeface="Wingdings 2" pitchFamily="18" charset="2"/>
                        </a:rPr>
                        <a:t></a:t>
                      </a: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2000" marR="7200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118849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2. </a:t>
            </a:r>
            <a:r>
              <a:rPr lang="ko-KR" altLang="en-US" dirty="0" smtClean="0"/>
              <a:t>경영전략의 기</a:t>
            </a:r>
            <a:r>
              <a:rPr lang="ko-KR" altLang="en-US" dirty="0"/>
              <a:t>원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5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16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26247434"/>
              </p:ext>
            </p:extLst>
          </p:nvPr>
        </p:nvGraphicFramePr>
        <p:xfrm>
          <a:off x="539552" y="1556792"/>
          <a:ext cx="8208912" cy="4485012"/>
        </p:xfrm>
        <a:graphic>
          <a:graphicData uri="http://schemas.openxmlformats.org/drawingml/2006/table">
            <a:tbl>
              <a:tblPr firstRow="1" bandRow="1"/>
              <a:tblGrid>
                <a:gridCol w="2937134"/>
                <a:gridCol w="1807467"/>
                <a:gridCol w="3464311"/>
              </a:tblGrid>
              <a:tr h="60324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b="0" dirty="0" smtClean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Sun-Tzu`s Art of War</a:t>
                      </a:r>
                    </a:p>
                    <a:p>
                      <a:pPr algn="ctr" latinLnBrk="1"/>
                      <a:r>
                        <a:rPr lang="en-US" altLang="ko-KR" sz="1800" b="0" dirty="0" smtClean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800" b="0" dirty="0" smtClean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손자병법</a:t>
                      </a:r>
                      <a:r>
                        <a:rPr lang="en-US" altLang="ko-KR" sz="1800" b="0" dirty="0" smtClean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)</a:t>
                      </a:r>
                      <a:endParaRPr lang="ko-KR" altLang="en-US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endParaRPr lang="ko-KR" altLang="en-US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Modern</a:t>
                      </a:r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 business Strategy</a:t>
                      </a:r>
                    </a:p>
                    <a:p>
                      <a:pPr algn="ctr" latinLnBrk="1"/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baseline="0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현대 기업 전략</a:t>
                      </a:r>
                      <a:r>
                        <a:rPr lang="en-US" altLang="ko-KR" baseline="0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)</a:t>
                      </a:r>
                      <a:endParaRPr lang="ko-KR" altLang="en-US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7204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400" b="1" dirty="0" smtClean="0">
                          <a:latin typeface="+mj-ea"/>
                          <a:ea typeface="+mj-ea"/>
                        </a:rPr>
                        <a:t>道</a:t>
                      </a:r>
                      <a:endParaRPr lang="ko-KR" altLang="en-US" sz="24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latinLnBrk="1"/>
                      <a:endParaRPr lang="ko-KR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dirty="0" smtClean="0">
                          <a:latin typeface="+mj-ea"/>
                          <a:ea typeface="+mj-ea"/>
                        </a:rPr>
                        <a:t>Mission and Objective</a:t>
                      </a:r>
                    </a:p>
                    <a:p>
                      <a:pPr algn="ctr" latinLnBrk="1"/>
                      <a:r>
                        <a:rPr lang="en-US" altLang="ko-KR" dirty="0" smtClean="0"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dirty="0" smtClean="0">
                          <a:latin typeface="+mj-ea"/>
                          <a:ea typeface="+mj-ea"/>
                        </a:rPr>
                        <a:t>사명과 목적</a:t>
                      </a:r>
                      <a:r>
                        <a:rPr lang="en-US" altLang="ko-KR" dirty="0" smtClean="0">
                          <a:latin typeface="+mj-ea"/>
                          <a:ea typeface="+mj-ea"/>
                        </a:rPr>
                        <a:t>)</a:t>
                      </a:r>
                      <a:endParaRPr lang="ko-KR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7204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400" b="1" dirty="0" smtClean="0">
                          <a:latin typeface="+mj-ea"/>
                          <a:ea typeface="+mj-ea"/>
                        </a:rPr>
                        <a:t>天</a:t>
                      </a:r>
                      <a:endParaRPr lang="ko-KR" altLang="en-US" sz="24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latinLnBrk="1"/>
                      <a:endParaRPr lang="ko-KR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dirty="0" smtClean="0">
                          <a:latin typeface="+mj-ea"/>
                          <a:ea typeface="+mj-ea"/>
                        </a:rPr>
                        <a:t>Changes in the External Environment(</a:t>
                      </a:r>
                      <a:r>
                        <a:rPr lang="ko-KR" altLang="en-US" dirty="0" smtClean="0">
                          <a:latin typeface="+mj-ea"/>
                          <a:ea typeface="+mj-ea"/>
                        </a:rPr>
                        <a:t>외부 환경 변화</a:t>
                      </a:r>
                      <a:r>
                        <a:rPr lang="en-US" altLang="ko-KR" dirty="0" smtClean="0">
                          <a:latin typeface="+mj-ea"/>
                          <a:ea typeface="+mj-ea"/>
                        </a:rPr>
                        <a:t>)</a:t>
                      </a:r>
                      <a:endParaRPr lang="ko-KR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7204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400" b="1" dirty="0" smtClean="0">
                          <a:latin typeface="+mj-ea"/>
                          <a:ea typeface="+mj-ea"/>
                        </a:rPr>
                        <a:t>地</a:t>
                      </a:r>
                      <a:endParaRPr lang="ko-KR" altLang="en-US" sz="24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latinLnBrk="1"/>
                      <a:endParaRPr lang="ko-KR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dirty="0" smtClean="0">
                          <a:latin typeface="+mj-ea"/>
                          <a:ea typeface="+mj-ea"/>
                        </a:rPr>
                        <a:t>Industry Structure and Competitive Landscape</a:t>
                      </a:r>
                    </a:p>
                    <a:p>
                      <a:pPr algn="ctr" latinLnBrk="1"/>
                      <a:r>
                        <a:rPr lang="en-US" altLang="ko-KR" dirty="0" smtClean="0"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dirty="0" smtClean="0">
                          <a:latin typeface="+mj-ea"/>
                          <a:ea typeface="+mj-ea"/>
                        </a:rPr>
                        <a:t>산업 구조와 경쟁환경</a:t>
                      </a:r>
                      <a:r>
                        <a:rPr lang="en-US" altLang="ko-KR" dirty="0" smtClean="0">
                          <a:latin typeface="+mj-ea"/>
                          <a:ea typeface="+mj-ea"/>
                        </a:rPr>
                        <a:t>)</a:t>
                      </a:r>
                      <a:endParaRPr lang="ko-KR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7204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400" b="1" dirty="0" smtClean="0">
                          <a:latin typeface="+mj-ea"/>
                          <a:ea typeface="+mj-ea"/>
                        </a:rPr>
                        <a:t>將</a:t>
                      </a:r>
                      <a:endParaRPr lang="ko-KR" altLang="en-US" sz="24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latinLnBrk="1"/>
                      <a:endParaRPr lang="ko-KR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dirty="0" smtClean="0">
                          <a:latin typeface="+mj-ea"/>
                          <a:ea typeface="+mj-ea"/>
                        </a:rPr>
                        <a:t>Top Management Leadership</a:t>
                      </a:r>
                    </a:p>
                    <a:p>
                      <a:pPr algn="ctr" latinLnBrk="1"/>
                      <a:r>
                        <a:rPr lang="en-US" altLang="ko-KR" dirty="0" smtClean="0"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dirty="0" smtClean="0">
                          <a:latin typeface="+mj-ea"/>
                          <a:ea typeface="+mj-ea"/>
                        </a:rPr>
                        <a:t>리더십</a:t>
                      </a:r>
                      <a:r>
                        <a:rPr lang="en-US" altLang="ko-KR" dirty="0" smtClean="0">
                          <a:latin typeface="+mj-ea"/>
                          <a:ea typeface="+mj-ea"/>
                        </a:rPr>
                        <a:t>)</a:t>
                      </a:r>
                      <a:endParaRPr lang="ko-KR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7204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400" b="1" dirty="0" smtClean="0">
                          <a:latin typeface="+mj-ea"/>
                          <a:ea typeface="+mj-ea"/>
                        </a:rPr>
                        <a:t>法</a:t>
                      </a:r>
                      <a:endParaRPr lang="ko-KR" altLang="en-US" sz="24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latinLnBrk="1"/>
                      <a:endParaRPr lang="ko-KR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dirty="0" smtClean="0">
                          <a:latin typeface="+mj-ea"/>
                          <a:ea typeface="+mj-ea"/>
                        </a:rPr>
                        <a:t>Organization Principles and Management</a:t>
                      </a:r>
                      <a:r>
                        <a:rPr lang="en-US" altLang="ko-KR" baseline="0" dirty="0" smtClean="0">
                          <a:latin typeface="+mj-ea"/>
                          <a:ea typeface="+mj-ea"/>
                        </a:rPr>
                        <a:t> Processes</a:t>
                      </a:r>
                    </a:p>
                    <a:p>
                      <a:pPr algn="ctr" latinLnBrk="1"/>
                      <a:r>
                        <a:rPr lang="en-US" altLang="ko-KR" baseline="0" dirty="0" smtClean="0"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baseline="0" dirty="0" smtClean="0">
                          <a:latin typeface="+mj-ea"/>
                          <a:ea typeface="+mj-ea"/>
                        </a:rPr>
                        <a:t>조직 원칙과 경영 프로세스</a:t>
                      </a:r>
                      <a:r>
                        <a:rPr lang="en-US" altLang="ko-KR" baseline="0" dirty="0" smtClean="0">
                          <a:latin typeface="+mj-ea"/>
                          <a:ea typeface="+mj-ea"/>
                        </a:rPr>
                        <a:t>)</a:t>
                      </a:r>
                      <a:endParaRPr lang="ko-KR" altLang="en-US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" name="직선 화살표 연결선 7"/>
          <p:cNvCxnSpPr/>
          <p:nvPr/>
        </p:nvCxnSpPr>
        <p:spPr>
          <a:xfrm>
            <a:off x="3717594" y="2517222"/>
            <a:ext cx="1214446" cy="158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9" name="직선 화살표 연결선 8"/>
          <p:cNvCxnSpPr/>
          <p:nvPr/>
        </p:nvCxnSpPr>
        <p:spPr>
          <a:xfrm>
            <a:off x="3717594" y="3230014"/>
            <a:ext cx="1214446" cy="158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0" name="직선 화살표 연결선 9"/>
          <p:cNvCxnSpPr/>
          <p:nvPr/>
        </p:nvCxnSpPr>
        <p:spPr>
          <a:xfrm>
            <a:off x="3717594" y="3936076"/>
            <a:ext cx="1214446" cy="158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1" name="직선 화살표 연결선 10"/>
          <p:cNvCxnSpPr/>
          <p:nvPr/>
        </p:nvCxnSpPr>
        <p:spPr>
          <a:xfrm>
            <a:off x="3717594" y="4726576"/>
            <a:ext cx="1214446" cy="158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2" name="직선 화살표 연결선 11"/>
          <p:cNvCxnSpPr/>
          <p:nvPr/>
        </p:nvCxnSpPr>
        <p:spPr>
          <a:xfrm>
            <a:off x="3717594" y="5590672"/>
            <a:ext cx="1214446" cy="158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="" xmlns:p14="http://schemas.microsoft.com/office/powerpoint/2010/main" val="2255210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사례를 보고 채워봅시다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Implement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427707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161</a:t>
            </a:fld>
            <a:endParaRPr lang="ko-KR" altLang="en-US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err="1"/>
              <a:t>유은복지재단</a:t>
            </a:r>
            <a:r>
              <a:rPr lang="ko-KR" altLang="en-US" dirty="0"/>
              <a:t> </a:t>
            </a:r>
            <a:r>
              <a:rPr lang="ko-KR" altLang="en-US" dirty="0" err="1"/>
              <a:t>나눔공동체</a:t>
            </a:r>
            <a:r>
              <a:rPr lang="ko-KR" altLang="en-US" dirty="0"/>
              <a:t> 비즈니스 모델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7" name="텍스트 개체 틀 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</a:t>
            </a:r>
            <a:r>
              <a:rPr lang="ko-KR" altLang="en-US" dirty="0" smtClean="0"/>
              <a:t>분 </a:t>
            </a:r>
            <a:r>
              <a:rPr lang="en-US" altLang="ko-KR" dirty="0" smtClean="0"/>
              <a:t>15</a:t>
            </a:r>
            <a:r>
              <a:rPr lang="ko-KR" altLang="en-US" dirty="0" smtClean="0"/>
              <a:t>초</a:t>
            </a:r>
            <a:endParaRPr lang="ko-KR" altLang="en-US" dirty="0"/>
          </a:p>
        </p:txBody>
      </p:sp>
      <p:pic>
        <p:nvPicPr>
          <p:cNvPr id="8" name="초록이슬 새싹과 어린잎채소를 재배하는 유은복지재단 나눔공동체 홍보 영상.wmv">
            <a:hlinkClick r:id="" action="ppaction://media"/>
          </p:cNvPr>
          <p:cNvPicPr>
            <a:picLocks noRot="1"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link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2000250" y="1944216"/>
            <a:ext cx="5143500" cy="3429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atinLnBrk="0"/>
            <a:r>
              <a:rPr lang="ko-KR" altLang="en-US" dirty="0" err="1" smtClean="0"/>
              <a:t>유은복지재단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나눔공동체</a:t>
            </a:r>
            <a:r>
              <a:rPr lang="ko-KR" altLang="en-US" dirty="0" smtClean="0"/>
              <a:t> 비즈니스 모델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162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21" name="갈매기형 수장 20"/>
          <p:cNvSpPr/>
          <p:nvPr/>
        </p:nvSpPr>
        <p:spPr>
          <a:xfrm>
            <a:off x="2357422" y="1785926"/>
            <a:ext cx="1785950" cy="928694"/>
          </a:xfrm>
          <a:prstGeom prst="chevron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ko-KR" altLang="en-US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</a:rPr>
              <a:t>생산</a:t>
            </a:r>
          </a:p>
        </p:txBody>
      </p:sp>
      <p:sp>
        <p:nvSpPr>
          <p:cNvPr id="22" name="오각형 21"/>
          <p:cNvSpPr/>
          <p:nvPr/>
        </p:nvSpPr>
        <p:spPr>
          <a:xfrm>
            <a:off x="785786" y="1785926"/>
            <a:ext cx="1785950" cy="928694"/>
          </a:xfrm>
          <a:prstGeom prst="homePlat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ko-KR" altLang="en-US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</a:rPr>
              <a:t>계획</a:t>
            </a:r>
          </a:p>
        </p:txBody>
      </p:sp>
      <p:sp>
        <p:nvSpPr>
          <p:cNvPr id="23" name="갈매기형 수장 22"/>
          <p:cNvSpPr/>
          <p:nvPr/>
        </p:nvSpPr>
        <p:spPr>
          <a:xfrm>
            <a:off x="3929058" y="1785926"/>
            <a:ext cx="3240000" cy="928694"/>
          </a:xfrm>
          <a:prstGeom prst="chevron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ko-KR" altLang="en-US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</a:rPr>
              <a:t>판매</a:t>
            </a:r>
            <a:r>
              <a:rPr lang="en-US" altLang="ko-KR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</a:rPr>
              <a:t>/</a:t>
            </a:r>
            <a:r>
              <a:rPr lang="ko-KR" altLang="en-US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</a:rPr>
              <a:t>유통</a:t>
            </a:r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774700" y="2857500"/>
            <a:ext cx="1368425" cy="27860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699">
            <a:solidFill>
              <a:sysClr val="windowText" lastClr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83000"/>
              </a:prstClr>
            </a:outerShdw>
          </a:effectLst>
        </p:spPr>
        <p:txBody>
          <a:bodyPr lIns="36000" tIns="55562" rIns="36000" bIns="55562"/>
          <a:lstStyle/>
          <a:p>
            <a:pPr latinLnBrk="0">
              <a:buFont typeface="Wingdings" pitchFamily="2" charset="2"/>
              <a:buChar char="§"/>
              <a:defRPr/>
            </a:pP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비전</a:t>
            </a:r>
            <a:r>
              <a:rPr lang="en-US" altLang="ko-KR" sz="1200" kern="0" dirty="0">
                <a:solidFill>
                  <a:prstClr val="black"/>
                </a:solidFill>
                <a:latin typeface="+mn-ea"/>
              </a:rPr>
              <a:t>: </a:t>
            </a: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새싹채소 생산을 통한 장애인</a:t>
            </a:r>
            <a:r>
              <a:rPr lang="en-US" altLang="ko-KR" sz="1200" kern="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복지 증진</a:t>
            </a:r>
            <a:endParaRPr lang="en-US" altLang="ko-KR" sz="1200" kern="0" dirty="0">
              <a:solidFill>
                <a:prstClr val="black"/>
              </a:solidFill>
              <a:latin typeface="+mn-ea"/>
            </a:endParaRPr>
          </a:p>
          <a:p>
            <a:pPr latinLnBrk="0">
              <a:buFont typeface="Wingdings" pitchFamily="2" charset="2"/>
              <a:buChar char="§"/>
              <a:defRPr/>
            </a:pP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경북 최초의 </a:t>
            </a:r>
            <a:endParaRPr lang="en-US" altLang="ko-KR" sz="1200" kern="0" dirty="0">
              <a:solidFill>
                <a:prstClr val="black"/>
              </a:solidFill>
              <a:latin typeface="+mn-ea"/>
            </a:endParaRPr>
          </a:p>
          <a:p>
            <a:pPr latinLnBrk="0">
              <a:defRPr/>
            </a:pP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장애인근로작업장</a:t>
            </a:r>
            <a:endParaRPr lang="en-US" altLang="ko-KR" sz="1200" kern="0" dirty="0">
              <a:solidFill>
                <a:prstClr val="black"/>
              </a:solidFill>
              <a:latin typeface="+mn-ea"/>
            </a:endParaRPr>
          </a:p>
          <a:p>
            <a:pPr latinLnBrk="0">
              <a:buFont typeface="Wingdings" pitchFamily="2" charset="2"/>
              <a:buChar char="§"/>
              <a:defRPr/>
            </a:pPr>
            <a:r>
              <a:rPr lang="en-US" altLang="ko-KR" sz="1200" kern="0" dirty="0">
                <a:solidFill>
                  <a:prstClr val="black"/>
                </a:solidFill>
                <a:latin typeface="+mn-ea"/>
              </a:rPr>
              <a:t>ISO9001/14001/   26000 </a:t>
            </a: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인증</a:t>
            </a:r>
            <a:endParaRPr lang="en-US" altLang="ko-KR" sz="1200" kern="0" dirty="0">
              <a:solidFill>
                <a:prstClr val="black"/>
              </a:solidFill>
              <a:latin typeface="+mn-ea"/>
            </a:endParaRPr>
          </a:p>
          <a:p>
            <a:pPr latinLnBrk="0">
              <a:buFont typeface="Wingdings" pitchFamily="2" charset="2"/>
              <a:buChar char="§"/>
              <a:defRPr/>
            </a:pPr>
            <a:r>
              <a:rPr lang="en-US" altLang="ko-KR" sz="1200" kern="0" dirty="0">
                <a:solidFill>
                  <a:prstClr val="black"/>
                </a:solidFill>
                <a:latin typeface="+mn-ea"/>
              </a:rPr>
              <a:t> HACCP</a:t>
            </a: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인증</a:t>
            </a:r>
            <a:endParaRPr lang="en-US" altLang="ko-KR" sz="1200" kern="0" dirty="0">
              <a:solidFill>
                <a:prstClr val="black"/>
              </a:solidFill>
              <a:latin typeface="+mn-ea"/>
            </a:endParaRPr>
          </a:p>
          <a:p>
            <a:pPr latinLnBrk="0">
              <a:buFont typeface="Wingdings" pitchFamily="2" charset="2"/>
              <a:buChar char="§"/>
              <a:defRPr/>
            </a:pP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친환경농산물 인증</a:t>
            </a:r>
            <a:endParaRPr lang="en-US" altLang="ko-KR" sz="1200" kern="0" dirty="0">
              <a:solidFill>
                <a:prstClr val="black"/>
              </a:solidFill>
              <a:latin typeface="+mn-ea"/>
            </a:endParaRPr>
          </a:p>
          <a:p>
            <a:pPr latinLnBrk="0">
              <a:buFont typeface="Wingdings" pitchFamily="2" charset="2"/>
              <a:buChar char="§"/>
              <a:defRPr/>
            </a:pP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우수 장애인 생산품 인증</a:t>
            </a:r>
            <a:endParaRPr lang="en-US" altLang="ko-KR" sz="1200" kern="0" dirty="0">
              <a:solidFill>
                <a:prstClr val="black"/>
              </a:solidFill>
              <a:latin typeface="+mn-ea"/>
            </a:endParaRPr>
          </a:p>
          <a:p>
            <a:pPr latinLnBrk="0">
              <a:buFont typeface="Wingdings" pitchFamily="2" charset="2"/>
              <a:buChar char="§"/>
              <a:defRPr/>
            </a:pP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수입산 종자 사용률</a:t>
            </a:r>
            <a:r>
              <a:rPr lang="en-US" altLang="ko-KR" sz="1200" kern="0" dirty="0">
                <a:solidFill>
                  <a:prstClr val="black"/>
                </a:solidFill>
                <a:latin typeface="+mn-ea"/>
              </a:rPr>
              <a:t> 70%</a:t>
            </a:r>
          </a:p>
        </p:txBody>
      </p:sp>
      <p:sp>
        <p:nvSpPr>
          <p:cNvPr id="25" name="Rectangle 10"/>
          <p:cNvSpPr>
            <a:spLocks noChangeArrowheads="1"/>
          </p:cNvSpPr>
          <p:nvPr/>
        </p:nvSpPr>
        <p:spPr bwMode="auto">
          <a:xfrm>
            <a:off x="2357438" y="2857500"/>
            <a:ext cx="1368425" cy="27860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699">
            <a:solidFill>
              <a:sysClr val="windowText" lastClr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83000"/>
              </a:prstClr>
            </a:outerShdw>
          </a:effectLst>
        </p:spPr>
        <p:txBody>
          <a:bodyPr lIns="36000" tIns="55562" rIns="36000" bIns="55562"/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새싹채소와 </a:t>
            </a: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  <a:cs typeface="산돌명조 M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베이비채소 생산</a:t>
            </a: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  <a:cs typeface="산돌명조 M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공정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: </a:t>
            </a:r>
            <a:r>
              <a:rPr lang="ko-KR" altLang="en-US" sz="1200" kern="0" dirty="0" err="1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검진실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 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(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발아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) →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기계실 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(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드럼재배기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)→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재배실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(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수작업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)→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세척</a:t>
            </a:r>
            <a:r>
              <a:rPr lang="ko-KR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→</a:t>
            </a:r>
            <a:r>
              <a:rPr lang="ko-KR" altLang="en-US" sz="1200" kern="0" dirty="0" err="1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예냉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→포장</a:t>
            </a: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  <a:cs typeface="산돌명조 M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재배기간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: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새싹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(7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일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) ,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베이비채소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(15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일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)</a:t>
            </a: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새싹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: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수경재배    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(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자동화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+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수작업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)</a:t>
            </a: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베이비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:</a:t>
            </a:r>
            <a:r>
              <a:rPr lang="ko-KR" altLang="en-US" sz="1200" kern="0" dirty="0" err="1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토경재배</a:t>
            </a: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  <a:cs typeface="산돌명조 M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  <a:cs typeface="산돌명조 M"/>
            </a:endParaRPr>
          </a:p>
          <a:p>
            <a:pPr eaLnBrk="0" fontAlgn="base" latinLnBrk="0" hangingPunct="0">
              <a:spcBef>
                <a:spcPct val="50000"/>
              </a:spcBef>
              <a:spcAft>
                <a:spcPct val="0"/>
              </a:spcAft>
            </a:pP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3917950" y="2857500"/>
            <a:ext cx="1368425" cy="27860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699">
            <a:solidFill>
              <a:sysClr val="windowText" lastClr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83000"/>
              </a:prstClr>
            </a:outerShdw>
          </a:effectLst>
        </p:spPr>
        <p:txBody>
          <a:bodyPr lIns="36000" tIns="55562" rIns="36000" bIns="55562"/>
          <a:lstStyle/>
          <a:p>
            <a:pPr latinLnBrk="0">
              <a:buFont typeface="Wingdings" pitchFamily="2" charset="2"/>
              <a:buChar char="§"/>
              <a:defRPr/>
            </a:pPr>
            <a:r>
              <a:rPr lang="ko-KR" altLang="en-US" sz="1200" kern="0" dirty="0" err="1">
                <a:solidFill>
                  <a:prstClr val="black"/>
                </a:solidFill>
                <a:latin typeface="+mn-ea"/>
              </a:rPr>
              <a:t>일평균</a:t>
            </a: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 약 </a:t>
            </a:r>
            <a:r>
              <a:rPr lang="en-US" altLang="ko-KR" sz="1200" kern="0" dirty="0">
                <a:solidFill>
                  <a:prstClr val="black"/>
                </a:solidFill>
                <a:latin typeface="+mn-ea"/>
              </a:rPr>
              <a:t>1</a:t>
            </a: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톤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</a:rPr>
              <a:t>판매</a:t>
            </a:r>
            <a:endParaRPr lang="en-US" altLang="ko-KR" sz="1200" kern="0" dirty="0">
              <a:solidFill>
                <a:prstClr val="black"/>
              </a:solidFill>
              <a:latin typeface="+mn-ea"/>
            </a:endParaRPr>
          </a:p>
          <a:p>
            <a:pPr latinLnBrk="0">
              <a:buFont typeface="Wingdings" pitchFamily="2" charset="2"/>
              <a:buChar char="§"/>
              <a:defRPr/>
            </a:pPr>
            <a:r>
              <a:rPr lang="en-US" altLang="ko-KR" sz="1200" kern="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유통량의 </a:t>
            </a:r>
            <a:r>
              <a:rPr lang="en-US" altLang="ko-KR" sz="1200" kern="0" dirty="0">
                <a:solidFill>
                  <a:prstClr val="black"/>
                </a:solidFill>
                <a:latin typeface="+mn-ea"/>
              </a:rPr>
              <a:t>80% </a:t>
            </a: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이상이 서울 및 경기지역에</a:t>
            </a:r>
            <a:r>
              <a:rPr lang="en-US" altLang="ko-KR" sz="1200" kern="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편중</a:t>
            </a:r>
            <a:endParaRPr lang="en-US" altLang="ko-KR" sz="1200" kern="0" dirty="0">
              <a:solidFill>
                <a:prstClr val="black"/>
              </a:solidFill>
              <a:latin typeface="+mn-ea"/>
            </a:endParaRPr>
          </a:p>
          <a:p>
            <a:pPr latinLnBrk="0">
              <a:buFont typeface="Wingdings" pitchFamily="2" charset="2"/>
              <a:buChar char="§"/>
              <a:defRPr/>
            </a:pPr>
            <a:r>
              <a:rPr lang="en-US" altLang="ko-KR" sz="1200" kern="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배송담당 직원이  영업과 관련된 업무  함께 담당</a:t>
            </a:r>
            <a:endParaRPr lang="en-US" altLang="ko-KR" sz="1200" kern="0" dirty="0">
              <a:solidFill>
                <a:prstClr val="black"/>
              </a:solidFill>
              <a:latin typeface="+mn-ea"/>
            </a:endParaRPr>
          </a:p>
          <a:p>
            <a:pPr latinLnBrk="0">
              <a:buFont typeface="Wingdings" pitchFamily="2" charset="2"/>
              <a:buChar char="§"/>
              <a:defRPr/>
            </a:pP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농산물 도매 시장이 주력</a:t>
            </a:r>
            <a:endParaRPr lang="en-US" altLang="ko-KR" sz="1200" kern="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5429250" y="2857500"/>
            <a:ext cx="1368425" cy="5937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 cmpd="sng" algn="ctr">
            <a:solidFill>
              <a:srgbClr val="8064A2">
                <a:shade val="50000"/>
              </a:srgbClr>
            </a:solidFill>
            <a:prstDash val="solid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algn="ctr" defTabSz="1096963" eaLnBrk="0" latinLnBrk="0" hangingPunct="0">
              <a:lnSpc>
                <a:spcPts val="1400"/>
              </a:lnSpc>
              <a:defRPr/>
            </a:pPr>
            <a:r>
              <a:rPr lang="ko-KR" altLang="en-US" sz="1000" b="1" u="sng" kern="0" dirty="0">
                <a:solidFill>
                  <a:prstClr val="black"/>
                </a:solidFill>
                <a:latin typeface="+mn-ea"/>
              </a:rPr>
              <a:t>도매시장</a:t>
            </a:r>
            <a:endParaRPr lang="en-US" altLang="ko-KR" sz="1000" b="1" u="sng" kern="0" dirty="0">
              <a:solidFill>
                <a:prstClr val="black"/>
              </a:solidFill>
              <a:latin typeface="+mn-ea"/>
            </a:endParaRPr>
          </a:p>
          <a:p>
            <a:pPr algn="ctr" defTabSz="1096963" eaLnBrk="0" latinLnBrk="0" hangingPunct="0">
              <a:lnSpc>
                <a:spcPts val="1400"/>
              </a:lnSpc>
              <a:defRPr/>
            </a:pPr>
            <a:r>
              <a:rPr lang="ko-KR" altLang="en-US" sz="1000" kern="0" dirty="0">
                <a:solidFill>
                  <a:prstClr val="black"/>
                </a:solidFill>
                <a:latin typeface="+mn-ea"/>
              </a:rPr>
              <a:t>가나유통</a:t>
            </a:r>
            <a:r>
              <a:rPr lang="en-US" altLang="ko-KR" sz="1000" kern="0" dirty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sz="1000" kern="0" dirty="0" err="1">
                <a:solidFill>
                  <a:prstClr val="black"/>
                </a:solidFill>
                <a:latin typeface="+mn-ea"/>
              </a:rPr>
              <a:t>유은유통</a:t>
            </a:r>
            <a:endParaRPr lang="en-US" altLang="ko-KR" sz="1000" kern="0" dirty="0">
              <a:solidFill>
                <a:prstClr val="black"/>
              </a:solidFill>
              <a:latin typeface="+mn-ea"/>
            </a:endParaRPr>
          </a:p>
          <a:p>
            <a:pPr algn="ctr" defTabSz="1096963" eaLnBrk="0" latinLnBrk="0" hangingPunct="0">
              <a:lnSpc>
                <a:spcPts val="1400"/>
              </a:lnSpc>
              <a:defRPr/>
            </a:pPr>
            <a:r>
              <a:rPr lang="ko-KR" altLang="en-US" sz="1000" kern="0" dirty="0">
                <a:solidFill>
                  <a:prstClr val="black"/>
                </a:solidFill>
                <a:latin typeface="+mn-ea"/>
              </a:rPr>
              <a:t>동의보감농수산</a:t>
            </a:r>
            <a:endParaRPr lang="en-US" altLang="ko-KR" sz="1000" kern="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8" name="Rectangle 10"/>
          <p:cNvSpPr>
            <a:spLocks noChangeArrowheads="1"/>
          </p:cNvSpPr>
          <p:nvPr/>
        </p:nvSpPr>
        <p:spPr bwMode="auto">
          <a:xfrm>
            <a:off x="5429250" y="3571875"/>
            <a:ext cx="1368425" cy="5937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 cmpd="sng" algn="ctr">
            <a:solidFill>
              <a:srgbClr val="8064A2">
                <a:shade val="50000"/>
              </a:srgbClr>
            </a:solidFill>
            <a:prstDash val="solid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algn="ctr" defTabSz="1096963" eaLnBrk="0" latinLnBrk="0" hangingPunct="0">
              <a:lnSpc>
                <a:spcPts val="1400"/>
              </a:lnSpc>
              <a:defRPr/>
            </a:pPr>
            <a:r>
              <a:rPr lang="ko-KR" altLang="en-US" sz="1000" b="1" u="sng" kern="0" dirty="0" err="1">
                <a:solidFill>
                  <a:prstClr val="black"/>
                </a:solidFill>
                <a:latin typeface="+mn-ea"/>
              </a:rPr>
              <a:t>대형유통마트</a:t>
            </a:r>
            <a:endParaRPr lang="en-US" altLang="ko-KR" sz="1000" b="1" u="sng" kern="0" dirty="0">
              <a:solidFill>
                <a:prstClr val="black"/>
              </a:solidFill>
              <a:latin typeface="+mn-ea"/>
            </a:endParaRPr>
          </a:p>
          <a:p>
            <a:pPr algn="ctr" defTabSz="1096963" eaLnBrk="0" latinLnBrk="0" hangingPunct="0">
              <a:lnSpc>
                <a:spcPts val="1400"/>
              </a:lnSpc>
              <a:defRPr/>
            </a:pPr>
            <a:r>
              <a:rPr lang="ko-KR" altLang="en-US" sz="1000" kern="0" dirty="0">
                <a:solidFill>
                  <a:prstClr val="black"/>
                </a:solidFill>
                <a:latin typeface="+mn-ea"/>
              </a:rPr>
              <a:t>대구지역 중∙</a:t>
            </a:r>
            <a:r>
              <a:rPr lang="ko-KR" altLang="en-US" sz="1000" kern="0" dirty="0" err="1">
                <a:solidFill>
                  <a:prstClr val="black"/>
                </a:solidFill>
                <a:latin typeface="+mn-ea"/>
              </a:rPr>
              <a:t>대형마트</a:t>
            </a:r>
            <a:r>
              <a:rPr lang="ko-KR" altLang="en-US" sz="1000" kern="0" dirty="0">
                <a:solidFill>
                  <a:prstClr val="black"/>
                </a:solidFill>
                <a:latin typeface="+mn-ea"/>
              </a:rPr>
              <a:t> 농협 하나로 </a:t>
            </a:r>
            <a:r>
              <a:rPr lang="ko-KR" altLang="en-US" sz="1000" kern="0" dirty="0" err="1">
                <a:solidFill>
                  <a:prstClr val="black"/>
                </a:solidFill>
                <a:latin typeface="+mn-ea"/>
              </a:rPr>
              <a:t>마트</a:t>
            </a:r>
            <a:r>
              <a:rPr lang="ko-KR" altLang="en-US" sz="1000" kern="0" dirty="0">
                <a:solidFill>
                  <a:prstClr val="black"/>
                </a:solidFill>
                <a:latin typeface="+mn-ea"/>
              </a:rPr>
              <a:t> 등</a:t>
            </a:r>
            <a:endParaRPr lang="en-US" altLang="ko-KR" sz="1000" kern="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9" name="Rectangle 10"/>
          <p:cNvSpPr>
            <a:spLocks noChangeArrowheads="1"/>
          </p:cNvSpPr>
          <p:nvPr/>
        </p:nvSpPr>
        <p:spPr bwMode="auto">
          <a:xfrm>
            <a:off x="5429250" y="4335463"/>
            <a:ext cx="1368425" cy="5937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 cmpd="sng" algn="ctr">
            <a:solidFill>
              <a:srgbClr val="8064A2">
                <a:shade val="50000"/>
              </a:srgbClr>
            </a:solidFill>
            <a:prstDash val="solid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algn="ctr" defTabSz="1096963" eaLnBrk="0" latinLnBrk="0" hangingPunct="0">
              <a:lnSpc>
                <a:spcPts val="1400"/>
              </a:lnSpc>
              <a:defRPr/>
            </a:pPr>
            <a:r>
              <a:rPr lang="ko-KR" altLang="en-US" sz="1000" b="1" u="sng" kern="0" dirty="0" err="1">
                <a:solidFill>
                  <a:prstClr val="black"/>
                </a:solidFill>
                <a:latin typeface="+mn-ea"/>
              </a:rPr>
              <a:t>식자재공급업체</a:t>
            </a:r>
            <a:endParaRPr lang="en-US" altLang="ko-KR" sz="1000" b="1" u="sng" kern="0" dirty="0">
              <a:solidFill>
                <a:prstClr val="black"/>
              </a:solidFill>
              <a:latin typeface="+mn-ea"/>
            </a:endParaRPr>
          </a:p>
          <a:p>
            <a:pPr algn="ctr" defTabSz="1096963" eaLnBrk="0" latinLnBrk="0" hangingPunct="0">
              <a:lnSpc>
                <a:spcPts val="1400"/>
              </a:lnSpc>
              <a:defRPr/>
            </a:pPr>
            <a:endParaRPr lang="en-US" altLang="ko-KR" sz="1000" b="1" u="sng" kern="0" dirty="0">
              <a:solidFill>
                <a:prstClr val="black"/>
              </a:solidFill>
              <a:latin typeface="+mn-ea"/>
            </a:endParaRPr>
          </a:p>
          <a:p>
            <a:pPr algn="ctr" defTabSz="1096963" eaLnBrk="0" latinLnBrk="0" hangingPunct="0">
              <a:lnSpc>
                <a:spcPts val="1400"/>
              </a:lnSpc>
              <a:defRPr/>
            </a:pPr>
            <a:r>
              <a:rPr lang="ko-KR" altLang="en-US" sz="1000" kern="0" dirty="0">
                <a:solidFill>
                  <a:prstClr val="black"/>
                </a:solidFill>
                <a:latin typeface="+mn-ea"/>
              </a:rPr>
              <a:t>대구 초록들 등</a:t>
            </a:r>
            <a:endParaRPr lang="en-US" altLang="ko-KR" sz="1000" kern="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0" name="Rectangle 10"/>
          <p:cNvSpPr>
            <a:spLocks noChangeArrowheads="1"/>
          </p:cNvSpPr>
          <p:nvPr/>
        </p:nvSpPr>
        <p:spPr bwMode="auto">
          <a:xfrm>
            <a:off x="5429250" y="5064125"/>
            <a:ext cx="1368425" cy="5937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 cmpd="sng" algn="ctr">
            <a:solidFill>
              <a:srgbClr val="8064A2">
                <a:shade val="50000"/>
              </a:srgbClr>
            </a:solidFill>
            <a:prstDash val="solid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algn="ctr" defTabSz="1096963" eaLnBrk="0" latinLnBrk="0" hangingPunct="0">
              <a:lnSpc>
                <a:spcPts val="1400"/>
              </a:lnSpc>
              <a:defRPr/>
            </a:pPr>
            <a:r>
              <a:rPr lang="ko-KR" altLang="en-US" sz="1000" b="1" u="sng" kern="0" dirty="0">
                <a:solidFill>
                  <a:prstClr val="black"/>
                </a:solidFill>
                <a:latin typeface="+mn-ea"/>
              </a:rPr>
              <a:t>기타</a:t>
            </a:r>
            <a:endParaRPr lang="en-US" altLang="ko-KR" sz="1000" b="1" u="sng" kern="0" dirty="0">
              <a:solidFill>
                <a:prstClr val="black"/>
              </a:solidFill>
              <a:latin typeface="+mn-ea"/>
            </a:endParaRPr>
          </a:p>
          <a:p>
            <a:pPr algn="ctr" defTabSz="1096963" eaLnBrk="0" latinLnBrk="0" hangingPunct="0">
              <a:lnSpc>
                <a:spcPts val="1400"/>
              </a:lnSpc>
              <a:defRPr/>
            </a:pPr>
            <a:endParaRPr lang="en-US" altLang="ko-KR" sz="1000" b="1" u="sng" kern="0" dirty="0">
              <a:solidFill>
                <a:prstClr val="black"/>
              </a:solidFill>
              <a:latin typeface="+mn-ea"/>
            </a:endParaRPr>
          </a:p>
          <a:p>
            <a:pPr algn="ctr" defTabSz="1096963" eaLnBrk="0" latinLnBrk="0" hangingPunct="0">
              <a:lnSpc>
                <a:spcPts val="1400"/>
              </a:lnSpc>
              <a:defRPr/>
            </a:pPr>
            <a:r>
              <a:rPr lang="ko-KR" altLang="en-US" sz="1000" kern="0" dirty="0" err="1">
                <a:solidFill>
                  <a:prstClr val="black"/>
                </a:solidFill>
                <a:latin typeface="+mn-ea"/>
              </a:rPr>
              <a:t>소비자직판매</a:t>
            </a:r>
            <a:r>
              <a:rPr lang="en-US" altLang="ko-KR" sz="1000" kern="0" dirty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sz="1000" kern="0" dirty="0">
                <a:solidFill>
                  <a:prstClr val="black"/>
                </a:solidFill>
                <a:latin typeface="+mn-ea"/>
              </a:rPr>
              <a:t>인터넷</a:t>
            </a:r>
            <a:endParaRPr lang="en-US" altLang="ko-KR" sz="1000" kern="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1" name="Rectangle 10"/>
          <p:cNvSpPr>
            <a:spLocks noChangeArrowheads="1"/>
          </p:cNvSpPr>
          <p:nvPr/>
        </p:nvSpPr>
        <p:spPr bwMode="auto">
          <a:xfrm>
            <a:off x="6929438" y="2857500"/>
            <a:ext cx="1368425" cy="27860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699">
            <a:solidFill>
              <a:sysClr val="windowText" lastClr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83000"/>
              </a:prstClr>
            </a:outerShdw>
          </a:effectLst>
        </p:spPr>
        <p:txBody>
          <a:bodyPr lIns="36000" tIns="55562" rIns="36000" bIns="55562"/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ko-KR" altLang="en-US" sz="1200" kern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연매출</a:t>
            </a:r>
            <a:r>
              <a:rPr lang="en-US" altLang="ko-KR" sz="1200" kern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: 13</a:t>
            </a:r>
            <a:r>
              <a:rPr lang="ko-KR" altLang="en-US" sz="1200" kern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억</a:t>
            </a:r>
            <a:endParaRPr lang="en-US" altLang="ko-KR" sz="1200" kern="0" smtClean="0">
              <a:solidFill>
                <a:prstClr val="black"/>
              </a:solidFill>
              <a:latin typeface="+mn-ea"/>
              <a:ea typeface="+mn-ea"/>
              <a:cs typeface="산돌명조 M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endParaRPr lang="en-US" altLang="ko-KR" sz="1200" kern="0" smtClean="0">
              <a:solidFill>
                <a:prstClr val="black"/>
              </a:solidFill>
              <a:latin typeface="+mn-ea"/>
              <a:ea typeface="+mn-ea"/>
              <a:cs typeface="산돌명조 M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ko-KR" altLang="en-US" sz="1200" kern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안동시특산품</a:t>
            </a:r>
            <a:endParaRPr lang="en-US" altLang="ko-KR" sz="1200" kern="0" smtClean="0">
              <a:solidFill>
                <a:prstClr val="black"/>
              </a:solidFill>
              <a:latin typeface="+mn-ea"/>
              <a:ea typeface="+mn-ea"/>
              <a:cs typeface="산돌명조 M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endParaRPr lang="en-US" altLang="ko-KR" sz="1200" kern="0" smtClean="0">
              <a:solidFill>
                <a:prstClr val="black"/>
              </a:solidFill>
              <a:latin typeface="+mn-ea"/>
              <a:ea typeface="+mn-ea"/>
              <a:cs typeface="산돌명조 M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ko-KR" altLang="en-US" sz="1200" kern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연생산량</a:t>
            </a:r>
            <a:r>
              <a:rPr lang="en-US" altLang="ko-KR" sz="1200" kern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: 192</a:t>
            </a:r>
            <a:r>
              <a:rPr lang="ko-KR" altLang="en-US" sz="1200" kern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톤</a:t>
            </a:r>
            <a:endParaRPr lang="en-US" altLang="ko-KR" sz="1200" kern="0" smtClean="0">
              <a:solidFill>
                <a:prstClr val="black"/>
              </a:solidFill>
              <a:latin typeface="+mn-ea"/>
              <a:ea typeface="+mn-ea"/>
              <a:cs typeface="산돌명조 M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endParaRPr lang="en-US" altLang="ko-KR" sz="1200" kern="0" smtClean="0">
              <a:solidFill>
                <a:prstClr val="black"/>
              </a:solidFill>
              <a:latin typeface="+mn-ea"/>
              <a:ea typeface="+mn-ea"/>
              <a:cs typeface="산돌명조 M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ko-KR" altLang="en-US" sz="1200" kern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장애인</a:t>
            </a:r>
            <a:r>
              <a:rPr lang="en-US" altLang="ko-KR" sz="1200" kern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(</a:t>
            </a:r>
            <a:r>
              <a:rPr lang="ko-KR" altLang="en-US" sz="1200" kern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취약계층</a:t>
            </a:r>
            <a:r>
              <a:rPr lang="en-US" altLang="ko-KR" sz="1200" kern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)   </a:t>
            </a:r>
            <a:r>
              <a:rPr lang="ko-KR" altLang="en-US" sz="1200" kern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일자리창출</a:t>
            </a:r>
            <a:r>
              <a:rPr lang="en-US" altLang="ko-KR" sz="1200" kern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: 47</a:t>
            </a:r>
            <a:r>
              <a:rPr lang="ko-KR" altLang="en-US" sz="1200" kern="0" smtClean="0">
                <a:solidFill>
                  <a:prstClr val="black"/>
                </a:solidFill>
                <a:latin typeface="+mn-ea"/>
                <a:ea typeface="+mn-ea"/>
                <a:cs typeface="산돌명조 M"/>
              </a:rPr>
              <a:t>명</a:t>
            </a:r>
            <a:endParaRPr lang="en-US" altLang="ko-KR" sz="1200" kern="0" smtClean="0">
              <a:solidFill>
                <a:prstClr val="black"/>
              </a:solidFill>
              <a:latin typeface="+mn-ea"/>
              <a:ea typeface="+mn-ea"/>
              <a:cs typeface="산돌명조 M"/>
            </a:endParaRPr>
          </a:p>
          <a:p>
            <a:pPr eaLnBrk="0" fontAlgn="base" latinLnBrk="0" hangingPunct="0">
              <a:spcBef>
                <a:spcPct val="50000"/>
              </a:spcBef>
              <a:spcAft>
                <a:spcPct val="0"/>
              </a:spcAft>
            </a:pPr>
            <a:endParaRPr lang="en-US" altLang="ko-KR" sz="1200" kern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grpSp>
        <p:nvGrpSpPr>
          <p:cNvPr id="32" name="그룹 45"/>
          <p:cNvGrpSpPr>
            <a:grpSpLocks/>
          </p:cNvGrpSpPr>
          <p:nvPr/>
        </p:nvGrpSpPr>
        <p:grpSpPr bwMode="auto">
          <a:xfrm>
            <a:off x="1285875" y="5715000"/>
            <a:ext cx="6394450" cy="428625"/>
            <a:chOff x="1285852" y="5715016"/>
            <a:chExt cx="6394544" cy="428628"/>
          </a:xfrm>
        </p:grpSpPr>
        <p:sp>
          <p:nvSpPr>
            <p:cNvPr id="33" name="직사각형 32"/>
            <p:cNvSpPr/>
            <p:nvPr/>
          </p:nvSpPr>
          <p:spPr>
            <a:xfrm>
              <a:off x="7572396" y="5715016"/>
              <a:ext cx="108000" cy="428628"/>
            </a:xfrm>
            <a:prstGeom prst="rect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latinLnBrk="0">
                <a:defRPr/>
              </a:pPr>
              <a:endParaRPr lang="ko-KR" altLang="en-US" kern="0">
                <a:solidFill>
                  <a:prstClr val="white"/>
                </a:solidFill>
                <a:latin typeface="+mn-ea"/>
              </a:endParaRPr>
            </a:p>
          </p:txBody>
        </p:sp>
        <p:sp>
          <p:nvSpPr>
            <p:cNvPr id="34" name="위로 굽은 화살표 33"/>
            <p:cNvSpPr/>
            <p:nvPr/>
          </p:nvSpPr>
          <p:spPr>
            <a:xfrm flipH="1">
              <a:off x="1285852" y="5715016"/>
              <a:ext cx="6357982" cy="428628"/>
            </a:xfrm>
            <a:prstGeom prst="bentUpArrow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latinLnBrk="0">
                <a:defRPr/>
              </a:pPr>
              <a:endParaRPr lang="ko-KR" altLang="en-US" kern="0">
                <a:solidFill>
                  <a:prstClr val="white"/>
                </a:solidFill>
                <a:latin typeface="+mn-ea"/>
              </a:endParaRPr>
            </a:p>
          </p:txBody>
        </p:sp>
      </p:grpSp>
      <p:sp>
        <p:nvSpPr>
          <p:cNvPr id="35" name="갈매기형 수장 34"/>
          <p:cNvSpPr/>
          <p:nvPr/>
        </p:nvSpPr>
        <p:spPr>
          <a:xfrm>
            <a:off x="6929453" y="1785926"/>
            <a:ext cx="1963721" cy="928694"/>
          </a:xfrm>
          <a:prstGeom prst="chevron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ko-KR" altLang="en-US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</a:rPr>
              <a:t>가치창출</a:t>
            </a:r>
          </a:p>
        </p:txBody>
      </p:sp>
    </p:spTree>
    <p:extLst>
      <p:ext uri="{BB962C8B-B14F-4D97-AF65-F5344CB8AC3E}">
        <p14:creationId xmlns="" xmlns:p14="http://schemas.microsoft.com/office/powerpoint/2010/main" val="825089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나눔공동체</a:t>
            </a:r>
            <a:r>
              <a:rPr lang="ko-KR" altLang="en-US" dirty="0" smtClean="0"/>
              <a:t> 내부 및 외부 환경 분석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163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45" name="그룹 44"/>
          <p:cNvGrpSpPr/>
          <p:nvPr/>
        </p:nvGrpSpPr>
        <p:grpSpPr>
          <a:xfrm>
            <a:off x="683570" y="1412876"/>
            <a:ext cx="7920878" cy="4600738"/>
            <a:chOff x="1000100" y="1785926"/>
            <a:chExt cx="7215213" cy="3787787"/>
          </a:xfrm>
        </p:grpSpPr>
        <p:sp>
          <p:nvSpPr>
            <p:cNvPr id="21" name="직사각형 20"/>
            <p:cNvSpPr/>
            <p:nvPr/>
          </p:nvSpPr>
          <p:spPr>
            <a:xfrm>
              <a:off x="1000125" y="1858963"/>
              <a:ext cx="2357438" cy="3714750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latinLnBrk="0">
                <a:defRPr/>
              </a:pPr>
              <a:endParaRPr lang="ko-KR" altLang="en-US" sz="2000" kern="0">
                <a:solidFill>
                  <a:prstClr val="white"/>
                </a:solidFill>
                <a:latin typeface="+mn-ea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000125" y="1785926"/>
              <a:ext cx="7215188" cy="1144599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latinLnBrk="0">
                <a:defRPr/>
              </a:pPr>
              <a:endParaRPr lang="ko-KR" altLang="en-US" sz="2000" kern="0">
                <a:solidFill>
                  <a:prstClr val="white"/>
                </a:solidFill>
                <a:latin typeface="+mn-ea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55209" y="1785926"/>
              <a:ext cx="2291334" cy="81085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latinLnBrk="0">
                <a:defRPr/>
              </a:pPr>
              <a:r>
                <a:rPr lang="ko-KR" altLang="en-US" sz="1200" b="1" dirty="0" smtClean="0">
                  <a:solidFill>
                    <a:prstClr val="black"/>
                  </a:solidFill>
                  <a:latin typeface="+mn-ea"/>
                </a:rPr>
                <a:t>외부위협</a:t>
              </a:r>
              <a:endParaRPr lang="en-US" altLang="ko-KR" sz="1200" b="1" dirty="0">
                <a:solidFill>
                  <a:prstClr val="black"/>
                </a:solidFill>
                <a:latin typeface="+mn-ea"/>
              </a:endParaRPr>
            </a:p>
            <a:p>
              <a:pPr latinLnBrk="0">
                <a:spcBef>
                  <a:spcPts val="400"/>
                </a:spcBef>
                <a:buFont typeface="Arial" pitchFamily="34" charset="0"/>
                <a:buChar char="•"/>
                <a:defRPr/>
              </a:pPr>
              <a:r>
                <a:rPr lang="en-US" altLang="ko-KR" sz="1200" dirty="0">
                  <a:solidFill>
                    <a:prstClr val="black"/>
                  </a:solidFill>
                  <a:latin typeface="+mn-ea"/>
                </a:rPr>
                <a:t> </a:t>
              </a:r>
              <a:r>
                <a:rPr lang="ko-KR" altLang="en-US" sz="1200" dirty="0">
                  <a:solidFill>
                    <a:prstClr val="black"/>
                  </a:solidFill>
                  <a:latin typeface="+mn-ea"/>
                </a:rPr>
                <a:t>동종제품 생산업체 증가→경쟁심화</a:t>
              </a:r>
              <a:endParaRPr lang="en-US" altLang="ko-KR" sz="1200" dirty="0">
                <a:solidFill>
                  <a:prstClr val="black"/>
                </a:solidFill>
                <a:latin typeface="+mn-ea"/>
              </a:endParaRPr>
            </a:p>
            <a:p>
              <a:pPr latinLnBrk="0">
                <a:spcBef>
                  <a:spcPts val="400"/>
                </a:spcBef>
                <a:buFont typeface="Arial" pitchFamily="34" charset="0"/>
                <a:buChar char="•"/>
                <a:defRPr/>
              </a:pPr>
              <a:r>
                <a:rPr lang="en-US" altLang="ko-KR" sz="1200" dirty="0">
                  <a:solidFill>
                    <a:prstClr val="black"/>
                  </a:solidFill>
                  <a:latin typeface="+mn-ea"/>
                </a:rPr>
                <a:t> </a:t>
              </a:r>
              <a:r>
                <a:rPr lang="ko-KR" altLang="en-US" sz="1200" dirty="0">
                  <a:solidFill>
                    <a:prstClr val="black"/>
                  </a:solidFill>
                  <a:latin typeface="+mn-ea"/>
                </a:rPr>
                <a:t>상품의 소비자 인지도</a:t>
              </a:r>
              <a:r>
                <a:rPr lang="en-US" altLang="ko-KR" sz="1200" dirty="0">
                  <a:solidFill>
                    <a:prstClr val="black"/>
                  </a:solidFill>
                  <a:latin typeface="+mn-ea"/>
                </a:rPr>
                <a:t>/</a:t>
              </a:r>
              <a:r>
                <a:rPr lang="ko-KR" altLang="en-US" sz="1200" dirty="0" err="1">
                  <a:solidFill>
                    <a:prstClr val="black"/>
                  </a:solidFill>
                  <a:latin typeface="+mn-ea"/>
                </a:rPr>
                <a:t>활용성</a:t>
              </a:r>
              <a:r>
                <a:rPr lang="ko-KR" altLang="en-US" sz="1200" dirty="0">
                  <a:solidFill>
                    <a:prstClr val="black"/>
                  </a:solidFill>
                  <a:latin typeface="+mn-ea"/>
                </a:rPr>
                <a:t> 낮음</a:t>
              </a:r>
              <a:endParaRPr lang="en-US" altLang="ko-KR" sz="1200" dirty="0">
                <a:solidFill>
                  <a:prstClr val="black"/>
                </a:solidFill>
                <a:latin typeface="+mn-ea"/>
                <a:sym typeface="Wingdings"/>
              </a:endParaRPr>
            </a:p>
            <a:p>
              <a:pPr latinLnBrk="0">
                <a:spcBef>
                  <a:spcPts val="400"/>
                </a:spcBef>
                <a:buFont typeface="Arial" pitchFamily="34" charset="0"/>
                <a:buChar char="•"/>
                <a:defRPr/>
              </a:pPr>
              <a:r>
                <a:rPr lang="ko-KR" altLang="en-US" sz="1200" dirty="0">
                  <a:solidFill>
                    <a:prstClr val="black"/>
                  </a:solidFill>
                  <a:latin typeface="+mn-ea"/>
                  <a:sym typeface="Wingdings"/>
                </a:rPr>
                <a:t> </a:t>
              </a:r>
              <a:r>
                <a:rPr lang="ko-KR" altLang="en-US" sz="1200" dirty="0" err="1">
                  <a:solidFill>
                    <a:prstClr val="black"/>
                  </a:solidFill>
                  <a:latin typeface="+mn-ea"/>
                  <a:sym typeface="Wingdings"/>
                </a:rPr>
                <a:t>급식법재개정</a:t>
              </a:r>
              <a:r>
                <a:rPr lang="ko-KR" altLang="en-US" sz="1200" dirty="0">
                  <a:solidFill>
                    <a:prstClr val="black"/>
                  </a:solidFill>
                  <a:latin typeface="+mn-ea"/>
                  <a:sym typeface="Wingdings"/>
                </a:rPr>
                <a:t> 움직임</a:t>
              </a:r>
              <a:r>
                <a:rPr lang="en-US" altLang="ko-KR" sz="1200" dirty="0">
                  <a:solidFill>
                    <a:prstClr val="black"/>
                  </a:solidFill>
                  <a:latin typeface="+mn-ea"/>
                  <a:sym typeface="Wingdings"/>
                </a:rPr>
                <a:t>(</a:t>
              </a:r>
              <a:r>
                <a:rPr lang="ko-KR" altLang="en-US" sz="1200" dirty="0">
                  <a:solidFill>
                    <a:prstClr val="black"/>
                  </a:solidFill>
                  <a:latin typeface="+mn-ea"/>
                  <a:sym typeface="Wingdings"/>
                </a:rPr>
                <a:t>시장 불확실성</a:t>
              </a:r>
              <a:r>
                <a:rPr lang="en-US" altLang="ko-KR" sz="1200" dirty="0">
                  <a:solidFill>
                    <a:prstClr val="black"/>
                  </a:solidFill>
                  <a:latin typeface="+mn-ea"/>
                  <a:sym typeface="Wingdings"/>
                </a:rPr>
                <a:t>)</a:t>
              </a:r>
              <a:endParaRPr lang="ko-KR" altLang="en-US" sz="1200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5" name="직사각형 24"/>
            <p:cNvSpPr/>
            <p:nvPr/>
          </p:nvSpPr>
          <p:spPr bwMode="auto">
            <a:xfrm>
              <a:off x="1000125" y="1785926"/>
              <a:ext cx="7215188" cy="3786199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latinLnBrk="0">
                <a:defRPr/>
              </a:pPr>
              <a:r>
                <a:rPr lang="en-US" altLang="ko-KR" sz="2000" kern="0" dirty="0">
                  <a:solidFill>
                    <a:prstClr val="white"/>
                  </a:solidFill>
                  <a:latin typeface="+mn-ea"/>
                </a:rPr>
                <a:t>%</a:t>
              </a:r>
              <a:endParaRPr lang="ko-KR" altLang="en-US" sz="2000" kern="0" dirty="0">
                <a:solidFill>
                  <a:prstClr val="white"/>
                </a:solidFill>
                <a:latin typeface="+mn-ea"/>
              </a:endParaRPr>
            </a:p>
          </p:txBody>
        </p:sp>
        <p:cxnSp>
          <p:nvCxnSpPr>
            <p:cNvPr id="26" name="직선 연결선 25"/>
            <p:cNvCxnSpPr/>
            <p:nvPr/>
          </p:nvCxnSpPr>
          <p:spPr bwMode="auto">
            <a:xfrm>
              <a:off x="1000125" y="2928934"/>
              <a:ext cx="7215188" cy="1587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7" name="직선 연결선 26"/>
            <p:cNvCxnSpPr/>
            <p:nvPr/>
          </p:nvCxnSpPr>
          <p:spPr bwMode="auto">
            <a:xfrm>
              <a:off x="1000125" y="4214813"/>
              <a:ext cx="7215188" cy="1587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8" name="직선 연결선 27"/>
            <p:cNvCxnSpPr/>
            <p:nvPr/>
          </p:nvCxnSpPr>
          <p:spPr bwMode="auto">
            <a:xfrm>
              <a:off x="3357564" y="1785928"/>
              <a:ext cx="0" cy="3786197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29" name="직선 연결선 28"/>
            <p:cNvCxnSpPr/>
            <p:nvPr/>
          </p:nvCxnSpPr>
          <p:spPr bwMode="auto">
            <a:xfrm>
              <a:off x="5786439" y="1785928"/>
              <a:ext cx="0" cy="3786197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0" name="직선 연결선 29"/>
            <p:cNvCxnSpPr/>
            <p:nvPr/>
          </p:nvCxnSpPr>
          <p:spPr bwMode="auto">
            <a:xfrm>
              <a:off x="1714500" y="2430463"/>
              <a:ext cx="1000125" cy="1587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1" name="직선 연결선 30"/>
            <p:cNvCxnSpPr/>
            <p:nvPr/>
          </p:nvCxnSpPr>
          <p:spPr bwMode="auto">
            <a:xfrm>
              <a:off x="2714625" y="2430463"/>
              <a:ext cx="642938" cy="500062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2" name="직선 연결선 31"/>
            <p:cNvCxnSpPr/>
            <p:nvPr/>
          </p:nvCxnSpPr>
          <p:spPr bwMode="auto">
            <a:xfrm>
              <a:off x="1000100" y="1785926"/>
              <a:ext cx="714400" cy="644537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33" name="TextBox 28"/>
            <p:cNvSpPr txBox="1">
              <a:spLocks noChangeArrowheads="1"/>
            </p:cNvSpPr>
            <p:nvPr/>
          </p:nvSpPr>
          <p:spPr bwMode="auto">
            <a:xfrm>
              <a:off x="1714501" y="2550599"/>
              <a:ext cx="1214438" cy="278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ko-KR" altLang="en-US" sz="1600" b="1" kern="0" smtClean="0">
                  <a:solidFill>
                    <a:prstClr val="black"/>
                  </a:solidFill>
                  <a:latin typeface="+mn-ea"/>
                  <a:ea typeface="+mn-ea"/>
                </a:rPr>
                <a:t>내부 조직</a:t>
              </a:r>
            </a:p>
          </p:txBody>
        </p:sp>
        <p:sp>
          <p:nvSpPr>
            <p:cNvPr id="34" name="TextBox 29"/>
            <p:cNvSpPr txBox="1">
              <a:spLocks noChangeArrowheads="1"/>
            </p:cNvSpPr>
            <p:nvPr/>
          </p:nvSpPr>
          <p:spPr bwMode="auto">
            <a:xfrm>
              <a:off x="1714501" y="2001141"/>
              <a:ext cx="1214438" cy="278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ko-KR" altLang="en-US" sz="1600" b="1" kern="0" smtClean="0">
                  <a:solidFill>
                    <a:prstClr val="black"/>
                  </a:solidFill>
                  <a:latin typeface="+mn-ea"/>
                  <a:ea typeface="+mn-ea"/>
                </a:rPr>
                <a:t>외부 환경</a:t>
              </a:r>
            </a:p>
          </p:txBody>
        </p:sp>
        <p:sp>
          <p:nvSpPr>
            <p:cNvPr id="35" name="TextBox 30"/>
            <p:cNvSpPr txBox="1">
              <a:spLocks noChangeArrowheads="1"/>
            </p:cNvSpPr>
            <p:nvPr/>
          </p:nvSpPr>
          <p:spPr bwMode="auto">
            <a:xfrm>
              <a:off x="3508842" y="1785926"/>
              <a:ext cx="2126333" cy="1005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ko-KR" altLang="en-US" sz="1200" b="1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외부기회</a:t>
              </a:r>
              <a:endParaRPr lang="en-US" altLang="ko-KR" sz="1200" b="1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fontAlgn="base" latinLnBrk="0">
                <a:spcBef>
                  <a:spcPts val="40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학교급식 </a:t>
              </a:r>
              <a:r>
                <a:rPr lang="ko-KR" altLang="en-US" sz="1200" kern="0" dirty="0" err="1" smtClean="0">
                  <a:solidFill>
                    <a:prstClr val="black"/>
                  </a:solidFill>
                  <a:latin typeface="+mn-ea"/>
                  <a:ea typeface="+mn-ea"/>
                </a:rPr>
                <a:t>식재료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품질관리 기준</a:t>
              </a:r>
              <a:endPara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fontAlgn="base" latinLnBrk="0">
                <a:spcBef>
                  <a:spcPts val="40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  <a:sym typeface="Wingdings" pitchFamily="2" charset="2"/>
                </a:rPr>
                <a:t> 중증장애인생산품구매특별법시행</a:t>
              </a:r>
              <a:endPara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  <a:sym typeface="Wingdings" pitchFamily="2" charset="2"/>
              </a:endParaRPr>
            </a:p>
            <a:p>
              <a:pPr fontAlgn="base" latinLnBrk="0">
                <a:spcBef>
                  <a:spcPts val="40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  <a:sym typeface="Wingdings" pitchFamily="2" charset="2"/>
                </a:rPr>
                <a:t> 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  <a:sym typeface="Wingdings" pitchFamily="2" charset="2"/>
                </a:rPr>
                <a:t>식품 안전성에 대한 관심 증대</a:t>
              </a:r>
              <a:endPara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fontAlgn="base" latinLnBrk="0">
                <a:spcBef>
                  <a:spcPts val="40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새싹채소 시장의 고성장</a:t>
              </a:r>
            </a:p>
          </p:txBody>
        </p:sp>
        <p:sp>
          <p:nvSpPr>
            <p:cNvPr id="36" name="TextBox 31"/>
            <p:cNvSpPr txBox="1">
              <a:spLocks noChangeArrowheads="1"/>
            </p:cNvSpPr>
            <p:nvPr/>
          </p:nvSpPr>
          <p:spPr bwMode="auto">
            <a:xfrm>
              <a:off x="1062149" y="2928906"/>
              <a:ext cx="2304768" cy="1193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ko-KR" altLang="en-US" sz="1200" b="1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내부장점</a:t>
              </a:r>
              <a:endParaRPr lang="en-US" altLang="ko-KR" sz="1200" b="1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marL="93663" indent="-93663" fontAlgn="base" latinLnBrk="0">
                <a:spcBef>
                  <a:spcPts val="10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장애인생산품 인증 </a:t>
              </a: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1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호 기관</a:t>
              </a:r>
              <a:endPara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marL="93663" indent="-93663" fontAlgn="base" latinLnBrk="0">
                <a:spcBef>
                  <a:spcPts val="10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자동화 설비 및 축적된 노하우로</a:t>
              </a: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/>
              </a:r>
              <a:b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</a:b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규모의 경제 실현 </a:t>
              </a: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(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시장점유율 </a:t>
              </a: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3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위</a:t>
              </a: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)</a:t>
              </a:r>
            </a:p>
            <a:p>
              <a:pPr marL="93663" indent="-93663" fontAlgn="base" latinLnBrk="0">
                <a:spcBef>
                  <a:spcPts val="10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건전한 재무구조</a:t>
              </a:r>
              <a:endPara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marL="93663" indent="-93663" fontAlgn="base" latinLnBrk="0">
                <a:spcBef>
                  <a:spcPts val="10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다양한 인증획득으로 품질경쟁력 高</a:t>
              </a:r>
              <a:endPara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marL="93663" indent="-93663" fontAlgn="base" latinLnBrk="0">
                <a:spcBef>
                  <a:spcPts val="10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생산품 이력관리 용이 </a:t>
              </a: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(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자체생산</a:t>
              </a: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)</a:t>
              </a:r>
              <a:endPara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</p:txBody>
        </p:sp>
        <p:sp>
          <p:nvSpPr>
            <p:cNvPr id="37" name="TextBox 32"/>
            <p:cNvSpPr txBox="1">
              <a:spLocks noChangeArrowheads="1"/>
            </p:cNvSpPr>
            <p:nvPr/>
          </p:nvSpPr>
          <p:spPr bwMode="auto">
            <a:xfrm>
              <a:off x="1017968" y="4215637"/>
              <a:ext cx="2053614" cy="1199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ko-KR" altLang="en-US" sz="1200" b="1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    내부약점</a:t>
              </a:r>
              <a:endParaRPr lang="en-US" altLang="ko-KR" sz="1200" b="1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marL="93663" indent="-93663" fontAlgn="base" latinLnBrk="0">
                <a:spcBef>
                  <a:spcPts val="40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고객지향적 비전부재</a:t>
              </a:r>
              <a:endPara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marL="93663" indent="-93663" fontAlgn="base" latinLnBrk="0">
                <a:spcBef>
                  <a:spcPts val="40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  <a:sym typeface="Wingdings" pitchFamily="2" charset="2"/>
                </a:rPr>
                <a:t>제한적인 상품 카테고리</a:t>
              </a:r>
              <a:endPara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marL="93663" indent="-93663" fontAlgn="base" latinLnBrk="0">
                <a:spcBef>
                  <a:spcPts val="40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</a:t>
              </a:r>
              <a:r>
                <a:rPr lang="ko-KR" altLang="en-US" sz="1200" kern="0" dirty="0" err="1" smtClean="0">
                  <a:solidFill>
                    <a:prstClr val="black"/>
                  </a:solidFill>
                  <a:latin typeface="+mn-ea"/>
                  <a:ea typeface="+mn-ea"/>
                </a:rPr>
                <a:t>생산산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증대의 기본적 한계</a:t>
              </a:r>
              <a:endPara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marL="93663" indent="-93663" fontAlgn="base" latinLnBrk="0">
                <a:spcBef>
                  <a:spcPts val="40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편중된 유통채널로 </a:t>
              </a:r>
              <a:r>
                <a:rPr lang="ko-KR" altLang="en-US" sz="1200" kern="0" dirty="0" err="1" smtClean="0">
                  <a:solidFill>
                    <a:prstClr val="black"/>
                  </a:solidFill>
                  <a:latin typeface="+mn-ea"/>
                  <a:ea typeface="+mn-ea"/>
                </a:rPr>
                <a:t>리스크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상승</a:t>
              </a:r>
              <a:endPara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marL="93663" indent="-93663" fontAlgn="base" latinLnBrk="0">
                <a:spcBef>
                  <a:spcPts val="40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50~60%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에 머물고 있는 가동률</a:t>
              </a:r>
            </a:p>
          </p:txBody>
        </p:sp>
        <p:sp>
          <p:nvSpPr>
            <p:cNvPr id="38" name="TextBox 33"/>
            <p:cNvSpPr txBox="1">
              <a:spLocks noChangeArrowheads="1"/>
            </p:cNvSpPr>
            <p:nvPr/>
          </p:nvSpPr>
          <p:spPr bwMode="auto">
            <a:xfrm>
              <a:off x="3357570" y="4413102"/>
              <a:ext cx="2428875" cy="861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ko-KR" altLang="en-US" sz="1400" b="1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고객지향적 전략수립</a:t>
              </a:r>
              <a:endParaRPr lang="en-US" altLang="ko-KR" sz="1400" b="1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(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고객 </a:t>
              </a:r>
              <a:r>
                <a:rPr lang="ko-KR" altLang="en-US" sz="1200" kern="0" dirty="0" err="1" smtClean="0">
                  <a:solidFill>
                    <a:prstClr val="black"/>
                  </a:solidFill>
                  <a:latin typeface="+mn-ea"/>
                  <a:ea typeface="+mn-ea"/>
                </a:rPr>
                <a:t>니즈를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반영한 조직 비전 </a:t>
              </a:r>
              <a:endPara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수립</a:t>
              </a: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및 지속적인 연구개발 </a:t>
              </a:r>
              <a:endPara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노력으로 품질경쟁력을 높여가는 한편 장기적으로 다양한 </a:t>
              </a:r>
              <a:r>
                <a:rPr lang="ko-KR" altLang="en-US" sz="1200" kern="0" dirty="0" err="1" smtClean="0">
                  <a:solidFill>
                    <a:prstClr val="black"/>
                  </a:solidFill>
                  <a:latin typeface="+mn-ea"/>
                  <a:ea typeface="+mn-ea"/>
                </a:rPr>
                <a:t>제품군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개발 노력</a:t>
              </a: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)</a:t>
              </a:r>
              <a:endPara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</p:txBody>
        </p:sp>
        <p:sp>
          <p:nvSpPr>
            <p:cNvPr id="39" name="TextBox 34"/>
            <p:cNvSpPr txBox="1">
              <a:spLocks noChangeArrowheads="1"/>
            </p:cNvSpPr>
            <p:nvPr/>
          </p:nvSpPr>
          <p:spPr bwMode="auto">
            <a:xfrm>
              <a:off x="3357570" y="3205894"/>
              <a:ext cx="2428875" cy="709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ko-KR" altLang="en-US" sz="1200" b="1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다양한 유통채널 개발</a:t>
              </a:r>
              <a:endParaRPr lang="en-US" altLang="ko-KR" sz="1200" b="1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(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시장의 높은 성장성 하에서 매출을 증대시키고</a:t>
              </a: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, 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점유율을 높이기 위해 유통채널 다각화 시도</a:t>
              </a: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)</a:t>
              </a:r>
              <a:endPara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</p:txBody>
        </p:sp>
        <p:sp>
          <p:nvSpPr>
            <p:cNvPr id="40" name="TextBox 35"/>
            <p:cNvSpPr txBox="1">
              <a:spLocks noChangeArrowheads="1"/>
            </p:cNvSpPr>
            <p:nvPr/>
          </p:nvSpPr>
          <p:spPr bwMode="auto">
            <a:xfrm>
              <a:off x="5786437" y="4413120"/>
              <a:ext cx="2428875" cy="861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ko-KR" altLang="en-US" sz="1200" b="1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정부 정책 및 제도의 활용</a:t>
              </a:r>
              <a:endParaRPr lang="en-US" altLang="ko-KR" sz="1200" b="1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(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시장내부의 경쟁이 심화되는 </a:t>
              </a:r>
              <a:endPara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상황에서 표적고객에게 자사의 경쟁우위를 살려 접근이 가능한 제도적 이점을 적극 활용</a:t>
              </a: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)</a:t>
              </a:r>
              <a:endPara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</p:txBody>
        </p:sp>
        <p:sp>
          <p:nvSpPr>
            <p:cNvPr id="41" name="TextBox 36"/>
            <p:cNvSpPr txBox="1">
              <a:spLocks noChangeArrowheads="1"/>
            </p:cNvSpPr>
            <p:nvPr/>
          </p:nvSpPr>
          <p:spPr bwMode="auto">
            <a:xfrm>
              <a:off x="5786437" y="3121259"/>
              <a:ext cx="2428875" cy="861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defRPr>
              </a:lvl9pPr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ko-KR" altLang="en-US" sz="1200" b="1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경쟁 시장 전략적 접근</a:t>
              </a:r>
              <a:endParaRPr lang="en-US" altLang="ko-KR" sz="1200" b="1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(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단체급식 및 </a:t>
              </a:r>
              <a:r>
                <a:rPr lang="ko-KR" altLang="en-US" sz="1200" kern="0" dirty="0" err="1" smtClean="0">
                  <a:solidFill>
                    <a:prstClr val="black"/>
                  </a:solidFill>
                  <a:latin typeface="+mn-ea"/>
                  <a:ea typeface="+mn-ea"/>
                </a:rPr>
                <a:t>대형마트와</a:t>
              </a: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 같은 </a:t>
              </a:r>
              <a:endPara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유통채널에 대기업의 사회공헌</a:t>
              </a:r>
              <a:endPara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프로그램 등을 활용하여 </a:t>
              </a:r>
              <a:endPara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r>
                <a:rPr lang="ko-KR" altLang="en-US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전략적으로 접근 </a:t>
              </a:r>
              <a:r>
                <a:rPr lang="en-US" altLang="ko-KR" sz="1200" kern="0" dirty="0" smtClean="0">
                  <a:solidFill>
                    <a:prstClr val="black"/>
                  </a:solidFill>
                  <a:latin typeface="+mn-ea"/>
                  <a:ea typeface="+mn-ea"/>
                </a:rPr>
                <a:t>)</a:t>
              </a:r>
              <a:endPara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0973759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유통 시장 분석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164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5" name="직사각형 74"/>
          <p:cNvSpPr/>
          <p:nvPr/>
        </p:nvSpPr>
        <p:spPr>
          <a:xfrm>
            <a:off x="357188" y="1500188"/>
            <a:ext cx="8643937" cy="4521200"/>
          </a:xfrm>
          <a:prstGeom prst="rect">
            <a:avLst/>
          </a:prstGeom>
          <a:solidFill>
            <a:sysClr val="window" lastClr="FFFFFF">
              <a:alpha val="33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en-US" sz="900" kern="0" dirty="0">
              <a:solidFill>
                <a:prstClr val="white"/>
              </a:solidFill>
              <a:latin typeface="+mn-ea"/>
            </a:endParaRPr>
          </a:p>
        </p:txBody>
      </p:sp>
      <p:cxnSp>
        <p:nvCxnSpPr>
          <p:cNvPr id="21" name="직선 연결선 20"/>
          <p:cNvCxnSpPr/>
          <p:nvPr/>
        </p:nvCxnSpPr>
        <p:spPr>
          <a:xfrm flipV="1">
            <a:off x="717263" y="2817559"/>
            <a:ext cx="7952932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</a:ln>
          <a:effectLst/>
        </p:spPr>
      </p:cxnSp>
      <p:sp>
        <p:nvSpPr>
          <p:cNvPr id="22" name="TextBox 27"/>
          <p:cNvSpPr txBox="1">
            <a:spLocks noChangeArrowheads="1"/>
          </p:cNvSpPr>
          <p:nvPr/>
        </p:nvSpPr>
        <p:spPr bwMode="auto">
          <a:xfrm>
            <a:off x="2347491" y="1628800"/>
            <a:ext cx="8968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200" b="1" kern="0" smtClean="0">
                <a:solidFill>
                  <a:prstClr val="black"/>
                </a:solidFill>
                <a:latin typeface="+mn-ea"/>
                <a:ea typeface="+mn-ea"/>
              </a:rPr>
              <a:t>새싹시장 크기</a:t>
            </a:r>
            <a:r>
              <a:rPr lang="en-US" altLang="ko-KR" sz="1200" b="1" kern="0" smtClean="0">
                <a:solidFill>
                  <a:prstClr val="black"/>
                </a:solidFill>
                <a:latin typeface="+mn-ea"/>
                <a:ea typeface="+mn-ea"/>
              </a:rPr>
              <a:t>(</a:t>
            </a:r>
            <a:r>
              <a:rPr lang="ko-KR" altLang="en-US" sz="1200" b="1" kern="0" smtClean="0">
                <a:solidFill>
                  <a:prstClr val="black"/>
                </a:solidFill>
                <a:latin typeface="+mn-ea"/>
                <a:ea typeface="+mn-ea"/>
              </a:rPr>
              <a:t>추정</a:t>
            </a:r>
            <a:r>
              <a:rPr lang="en-US" altLang="ko-KR" sz="1200" b="1" kern="0" smtClea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</p:txBody>
      </p:sp>
      <p:sp>
        <p:nvSpPr>
          <p:cNvPr id="23" name="TextBox 28"/>
          <p:cNvSpPr txBox="1">
            <a:spLocks noChangeArrowheads="1"/>
          </p:cNvSpPr>
          <p:nvPr/>
        </p:nvSpPr>
        <p:spPr bwMode="auto">
          <a:xfrm>
            <a:off x="3095710" y="1628800"/>
            <a:ext cx="10438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200" b="1" kern="0" smtClean="0">
                <a:solidFill>
                  <a:prstClr val="black"/>
                </a:solidFill>
                <a:latin typeface="+mn-ea"/>
                <a:ea typeface="+mn-ea"/>
              </a:rPr>
              <a:t>상대적 </a:t>
            </a:r>
            <a:endParaRPr lang="en-US" altLang="ko-KR" sz="1200" b="1" kern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200" b="1" kern="0" smtClean="0">
                <a:solidFill>
                  <a:prstClr val="black"/>
                </a:solidFill>
                <a:latin typeface="+mn-ea"/>
                <a:ea typeface="+mn-ea"/>
              </a:rPr>
              <a:t>시장점유율</a:t>
            </a:r>
            <a:endParaRPr lang="en-US" altLang="ko-KR" sz="1200" b="1" kern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4" name="TextBox 29"/>
          <p:cNvSpPr txBox="1">
            <a:spLocks noChangeArrowheads="1"/>
          </p:cNvSpPr>
          <p:nvPr/>
        </p:nvSpPr>
        <p:spPr bwMode="auto">
          <a:xfrm>
            <a:off x="3981021" y="1717796"/>
            <a:ext cx="8952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200" b="1" kern="0" smtClean="0">
                <a:solidFill>
                  <a:prstClr val="black"/>
                </a:solidFill>
                <a:latin typeface="+mn-ea"/>
                <a:ea typeface="+mn-ea"/>
              </a:rPr>
              <a:t>성장률</a:t>
            </a:r>
            <a:endParaRPr lang="en-US" altLang="ko-KR" sz="1200" b="1" kern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5" name="TextBox 30"/>
          <p:cNvSpPr txBox="1">
            <a:spLocks noChangeArrowheads="1"/>
          </p:cNvSpPr>
          <p:nvPr/>
        </p:nvSpPr>
        <p:spPr bwMode="auto">
          <a:xfrm>
            <a:off x="4720982" y="1717796"/>
            <a:ext cx="8952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200" b="1" kern="0" smtClean="0">
                <a:solidFill>
                  <a:prstClr val="black"/>
                </a:solidFill>
                <a:latin typeface="+mn-ea"/>
                <a:ea typeface="+mn-ea"/>
              </a:rPr>
              <a:t>수익성</a:t>
            </a:r>
            <a:endParaRPr lang="en-US" altLang="ko-KR" sz="1200" b="1" kern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6" name="TextBox 31"/>
          <p:cNvSpPr txBox="1">
            <a:spLocks noChangeArrowheads="1"/>
          </p:cNvSpPr>
          <p:nvPr/>
        </p:nvSpPr>
        <p:spPr bwMode="auto">
          <a:xfrm>
            <a:off x="6646863" y="1717796"/>
            <a:ext cx="12800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200" b="1" kern="0" smtClean="0">
                <a:solidFill>
                  <a:prstClr val="black"/>
                </a:solidFill>
                <a:latin typeface="+mn-ea"/>
                <a:ea typeface="+mn-ea"/>
              </a:rPr>
              <a:t>평가</a:t>
            </a:r>
            <a:endParaRPr lang="en-US" altLang="ko-KR" sz="1200" b="1" kern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717263" y="4597464"/>
            <a:ext cx="824198" cy="57945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r>
              <a:rPr lang="en-US" altLang="ko-KR" sz="1200" b="1" kern="0" dirty="0" smtClean="0">
                <a:solidFill>
                  <a:srgbClr val="FF0000"/>
                </a:solidFill>
                <a:latin typeface="+mn-ea"/>
              </a:rPr>
              <a:t>D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</a:rPr>
              <a:t>소비자 </a:t>
            </a:r>
            <a:r>
              <a:rPr lang="ko-KR" altLang="en-US" sz="1200" kern="0" dirty="0" err="1">
                <a:solidFill>
                  <a:prstClr val="black"/>
                </a:solidFill>
                <a:latin typeface="+mn-ea"/>
              </a:rPr>
              <a:t>직판매</a:t>
            </a:r>
            <a:endParaRPr lang="en-US" sz="1200" kern="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52445" y="3084545"/>
            <a:ext cx="891918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latinLnBrk="0">
              <a:defRPr/>
            </a:pPr>
            <a:r>
              <a:rPr lang="en-US" sz="1400" dirty="0">
                <a:solidFill>
                  <a:prstClr val="black"/>
                </a:solidFill>
                <a:latin typeface="+mn-ea"/>
              </a:rPr>
              <a:t>-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426772" y="2303364"/>
            <a:ext cx="743265" cy="307777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lstStyle/>
          <a:p>
            <a:pPr latinLnBrk="0">
              <a:defRPr/>
            </a:pPr>
            <a:r>
              <a:rPr lang="en-US" sz="1400" dirty="0">
                <a:solidFill>
                  <a:prstClr val="black"/>
                </a:solidFill>
                <a:latin typeface="+mn-ea"/>
              </a:rPr>
              <a:t>45</a:t>
            </a:r>
            <a:r>
              <a:rPr lang="ko-KR" altLang="en-US" sz="1400" dirty="0" err="1">
                <a:solidFill>
                  <a:prstClr val="black"/>
                </a:solidFill>
                <a:latin typeface="+mn-ea"/>
              </a:rPr>
              <a:t>억원</a:t>
            </a:r>
            <a:endParaRPr lang="en-US" sz="14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01098" y="4731946"/>
            <a:ext cx="668939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latinLnBrk="0">
              <a:defRPr/>
            </a:pPr>
            <a:r>
              <a:rPr lang="en-US" sz="1400" dirty="0">
                <a:solidFill>
                  <a:prstClr val="black"/>
                </a:solidFill>
                <a:latin typeface="+mn-ea"/>
              </a:rPr>
              <a:t>30</a:t>
            </a:r>
            <a:r>
              <a:rPr lang="ko-KR" altLang="en-US" sz="1400" dirty="0" err="1">
                <a:solidFill>
                  <a:prstClr val="black"/>
                </a:solidFill>
                <a:latin typeface="+mn-ea"/>
              </a:rPr>
              <a:t>억원</a:t>
            </a:r>
            <a:endParaRPr lang="en-US" sz="14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10431" y="2303364"/>
            <a:ext cx="640859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latinLnBrk="0">
              <a:defRPr/>
            </a:pPr>
            <a:r>
              <a:rPr lang="en-US" sz="1400" dirty="0">
                <a:solidFill>
                  <a:prstClr val="black"/>
                </a:solidFill>
                <a:latin typeface="+mn-ea"/>
              </a:rPr>
              <a:t>4.4%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10431" y="3084545"/>
            <a:ext cx="640859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r>
              <a:rPr lang="en-US" altLang="ko-KR" sz="1400" kern="0" smtClean="0">
                <a:solidFill>
                  <a:prstClr val="black"/>
                </a:solidFill>
                <a:latin typeface="+mn-ea"/>
                <a:ea typeface="+mn-ea"/>
              </a:rPr>
              <a:t>-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310431" y="4751722"/>
            <a:ext cx="640859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latinLnBrk="0">
              <a:defRPr/>
            </a:pPr>
            <a:r>
              <a:rPr lang="en-US" sz="1400" dirty="0">
                <a:solidFill>
                  <a:prstClr val="black"/>
                </a:solidFill>
                <a:latin typeface="+mn-ea"/>
              </a:rPr>
              <a:t>3%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10431" y="5552680"/>
            <a:ext cx="640859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latinLnBrk="0">
              <a:defRPr/>
            </a:pPr>
            <a:r>
              <a:rPr lang="en-US" sz="1400" dirty="0">
                <a:solidFill>
                  <a:prstClr val="black"/>
                </a:solidFill>
                <a:latin typeface="+mn-ea"/>
              </a:rPr>
              <a:t>5.5%</a:t>
            </a:r>
          </a:p>
        </p:txBody>
      </p:sp>
      <p:sp>
        <p:nvSpPr>
          <p:cNvPr id="35" name="TextBox 55"/>
          <p:cNvSpPr txBox="1">
            <a:spLocks noChangeArrowheads="1"/>
          </p:cNvSpPr>
          <p:nvPr/>
        </p:nvSpPr>
        <p:spPr bwMode="auto">
          <a:xfrm>
            <a:off x="5548484" y="5331181"/>
            <a:ext cx="33446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 수익성 낮지만 광고탑효과</a:t>
            </a: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유통구조 간소화 필요</a:t>
            </a: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매출수준을 유지</a:t>
            </a: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538162" y="1484782"/>
            <a:ext cx="8355013" cy="4680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10607" y="4751722"/>
            <a:ext cx="520285" cy="5232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latinLnBrk="0">
              <a:defRPr/>
            </a:pPr>
            <a:r>
              <a:rPr lang="en-US" sz="1400" dirty="0">
                <a:solidFill>
                  <a:prstClr val="black"/>
                </a:solidFill>
                <a:latin typeface="+mn-ea"/>
              </a:rPr>
              <a:t>0.3%</a:t>
            </a:r>
          </a:p>
        </p:txBody>
      </p:sp>
      <p:sp>
        <p:nvSpPr>
          <p:cNvPr id="38" name="타원 37"/>
          <p:cNvSpPr/>
          <p:nvPr/>
        </p:nvSpPr>
        <p:spPr>
          <a:xfrm>
            <a:off x="4953872" y="4642951"/>
            <a:ext cx="445959" cy="533972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r>
              <a:rPr lang="ko-KR" altLang="en-US" sz="1400" kern="0" dirty="0">
                <a:solidFill>
                  <a:prstClr val="black"/>
                </a:solidFill>
                <a:latin typeface="+mn-ea"/>
              </a:rPr>
              <a:t>저</a:t>
            </a:r>
          </a:p>
        </p:txBody>
      </p:sp>
      <p:sp>
        <p:nvSpPr>
          <p:cNvPr id="39" name="TextBox 65"/>
          <p:cNvSpPr txBox="1">
            <a:spLocks noChangeArrowheads="1"/>
          </p:cNvSpPr>
          <p:nvPr/>
        </p:nvSpPr>
        <p:spPr bwMode="auto">
          <a:xfrm>
            <a:off x="5548484" y="4552163"/>
            <a:ext cx="33446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매출 비중이 낮고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포장배송에 비용 높음</a:t>
            </a: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marL="95250" indent="-95250"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인터넷쇼핑몰운영으로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소비자의 비대칭정보를 줄여나가는데 주력</a:t>
            </a: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40" name="TextBox 66"/>
          <p:cNvSpPr txBox="1">
            <a:spLocks noChangeArrowheads="1"/>
          </p:cNvSpPr>
          <p:nvPr/>
        </p:nvSpPr>
        <p:spPr bwMode="auto">
          <a:xfrm>
            <a:off x="5548483" y="2878779"/>
            <a:ext cx="33446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 우선구매의 성장률 높고 구매담당자와의 직거래로</a:t>
            </a: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수익성 제고가능</a:t>
            </a: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각종 제도혜택 및 안정적 수익발생전망</a:t>
            </a: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41" name="TextBox 67"/>
          <p:cNvSpPr txBox="1">
            <a:spLocks noChangeArrowheads="1"/>
          </p:cNvSpPr>
          <p:nvPr/>
        </p:nvSpPr>
        <p:spPr bwMode="auto">
          <a:xfrm>
            <a:off x="5548484" y="2149291"/>
            <a:ext cx="33446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 법개정으로 직영급식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관련 신규수요발생전망</a:t>
            </a: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시장자체는 성숙기진입</a:t>
            </a: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친환경농산물 신규수요지속적으로 발생 중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</a:p>
        </p:txBody>
      </p:sp>
      <p:cxnSp>
        <p:nvCxnSpPr>
          <p:cNvPr id="58" name="직선 연결선 57"/>
          <p:cNvCxnSpPr/>
          <p:nvPr/>
        </p:nvCxnSpPr>
        <p:spPr>
          <a:xfrm flipV="1">
            <a:off x="717263" y="3618517"/>
            <a:ext cx="7952932" cy="1977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</a:ln>
          <a:effectLst/>
        </p:spPr>
      </p:cxnSp>
      <p:cxnSp>
        <p:nvCxnSpPr>
          <p:cNvPr id="59" name="직선 연결선 58"/>
          <p:cNvCxnSpPr/>
          <p:nvPr/>
        </p:nvCxnSpPr>
        <p:spPr>
          <a:xfrm flipV="1">
            <a:off x="717263" y="5220431"/>
            <a:ext cx="7952932" cy="1977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</a:ln>
          <a:effectLst/>
        </p:spPr>
      </p:cxnSp>
      <p:cxnSp>
        <p:nvCxnSpPr>
          <p:cNvPr id="60" name="직선 연결선 59"/>
          <p:cNvCxnSpPr/>
          <p:nvPr/>
        </p:nvCxnSpPr>
        <p:spPr>
          <a:xfrm flipV="1">
            <a:off x="717263" y="4508469"/>
            <a:ext cx="7952932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</a:ln>
          <a:effectLst/>
        </p:spPr>
      </p:cxnSp>
      <p:cxnSp>
        <p:nvCxnSpPr>
          <p:cNvPr id="61" name="직선 연결선 60"/>
          <p:cNvCxnSpPr/>
          <p:nvPr/>
        </p:nvCxnSpPr>
        <p:spPr>
          <a:xfrm>
            <a:off x="1534855" y="2105597"/>
            <a:ext cx="7135341" cy="1978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62" name="TextBox 131"/>
          <p:cNvSpPr txBox="1">
            <a:spLocks noChangeArrowheads="1"/>
          </p:cNvSpPr>
          <p:nvPr/>
        </p:nvSpPr>
        <p:spPr bwMode="auto">
          <a:xfrm>
            <a:off x="1455573" y="1628800"/>
            <a:ext cx="8968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200" b="1" kern="0" dirty="0" smtClean="0">
                <a:solidFill>
                  <a:prstClr val="black"/>
                </a:solidFill>
                <a:latin typeface="+mn-ea"/>
                <a:ea typeface="+mn-ea"/>
              </a:rPr>
              <a:t>전체시장 크기</a:t>
            </a:r>
            <a:r>
              <a:rPr lang="en-US" altLang="ko-KR" sz="1200" b="1" kern="0" dirty="0" smtClean="0">
                <a:solidFill>
                  <a:prstClr val="black"/>
                </a:solidFill>
                <a:latin typeface="+mn-ea"/>
                <a:ea typeface="+mn-ea"/>
              </a:rPr>
              <a:t>(</a:t>
            </a:r>
            <a:r>
              <a:rPr lang="ko-KR" altLang="en-US" sz="1200" b="1" kern="0" dirty="0" smtClean="0">
                <a:solidFill>
                  <a:prstClr val="black"/>
                </a:solidFill>
                <a:latin typeface="+mn-ea"/>
                <a:ea typeface="+mn-ea"/>
              </a:rPr>
              <a:t>추정</a:t>
            </a:r>
            <a:r>
              <a:rPr lang="en-US" altLang="ko-KR" sz="1200" b="1" kern="0" dirty="0" smtClea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</p:txBody>
      </p:sp>
      <p:sp>
        <p:nvSpPr>
          <p:cNvPr id="63" name="직사각형 62"/>
          <p:cNvSpPr/>
          <p:nvPr/>
        </p:nvSpPr>
        <p:spPr>
          <a:xfrm>
            <a:off x="2278119" y="2016602"/>
            <a:ext cx="74326" cy="26698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3170037" y="1927606"/>
            <a:ext cx="74326" cy="26698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987627" y="2016602"/>
            <a:ext cx="74327" cy="26698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4730892" y="2016602"/>
            <a:ext cx="74327" cy="26698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5548484" y="2016602"/>
            <a:ext cx="74326" cy="26698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683507" y="2303364"/>
            <a:ext cx="743265" cy="307777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lstStyle/>
          <a:p>
            <a:pPr latinLnBrk="0">
              <a:defRPr/>
            </a:pPr>
            <a:r>
              <a:rPr lang="en-US" sz="1400" dirty="0">
                <a:solidFill>
                  <a:prstClr val="black"/>
                </a:solidFill>
                <a:latin typeface="+mn-ea"/>
              </a:rPr>
              <a:t>6</a:t>
            </a:r>
            <a:r>
              <a:rPr lang="ko-KR" altLang="en-US" sz="1400" dirty="0">
                <a:solidFill>
                  <a:prstClr val="black"/>
                </a:solidFill>
                <a:latin typeface="+mn-ea"/>
              </a:rPr>
              <a:t>조원</a:t>
            </a:r>
            <a:endParaRPr lang="en-US" sz="14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609181" y="3084545"/>
            <a:ext cx="891918" cy="307777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lstStyle/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1400</a:t>
            </a:r>
            <a:r>
              <a:rPr lang="ko-KR" altLang="en-US" sz="1400" dirty="0" err="1">
                <a:solidFill>
                  <a:prstClr val="black"/>
                </a:solidFill>
                <a:latin typeface="+mn-ea"/>
              </a:rPr>
              <a:t>억원</a:t>
            </a:r>
            <a:endParaRPr lang="en-US" sz="14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609181" y="4731946"/>
            <a:ext cx="891918" cy="307777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lstStyle/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1351</a:t>
            </a:r>
            <a:r>
              <a:rPr lang="ko-KR" altLang="en-US" sz="1400" dirty="0" err="1">
                <a:solidFill>
                  <a:prstClr val="black"/>
                </a:solidFill>
                <a:latin typeface="+mn-ea"/>
              </a:rPr>
              <a:t>억원</a:t>
            </a:r>
            <a:endParaRPr lang="en-US" sz="14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609181" y="3885502"/>
            <a:ext cx="891918" cy="307777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lstStyle/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2240</a:t>
            </a:r>
            <a:r>
              <a:rPr lang="ko-KR" altLang="en-US" sz="1400" dirty="0" err="1">
                <a:solidFill>
                  <a:prstClr val="black"/>
                </a:solidFill>
                <a:latin typeface="+mn-ea"/>
              </a:rPr>
              <a:t>억원</a:t>
            </a:r>
            <a:endParaRPr lang="en-US" sz="14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352445" y="3885502"/>
            <a:ext cx="891918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latinLnBrk="0">
              <a:defRPr/>
            </a:pPr>
            <a:r>
              <a:rPr lang="en-US" sz="1400" dirty="0">
                <a:solidFill>
                  <a:prstClr val="black"/>
                </a:solidFill>
                <a:latin typeface="+mn-ea"/>
              </a:rPr>
              <a:t>-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318690" y="3885502"/>
            <a:ext cx="640859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r>
              <a:rPr lang="en-US" altLang="ko-KR" sz="1400" kern="0" smtClean="0">
                <a:solidFill>
                  <a:prstClr val="black"/>
                </a:solidFill>
                <a:latin typeface="+mn-ea"/>
                <a:ea typeface="+mn-ea"/>
              </a:rPr>
              <a:t>-</a:t>
            </a:r>
          </a:p>
        </p:txBody>
      </p:sp>
      <p:sp>
        <p:nvSpPr>
          <p:cNvPr id="74" name="TextBox 147"/>
          <p:cNvSpPr txBox="1">
            <a:spLocks noChangeArrowheads="1"/>
          </p:cNvSpPr>
          <p:nvPr/>
        </p:nvSpPr>
        <p:spPr bwMode="auto">
          <a:xfrm>
            <a:off x="5548484" y="3644040"/>
            <a:ext cx="31960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 현재 새싹채소 취급 안하고 있음</a:t>
            </a: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새싹채소의 비중은 크지 않지만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납품이 결정될 경우 보호된 시장 하에서 안정적으로 수익발생</a:t>
            </a:r>
            <a:endParaRPr lang="en-US" altLang="ko-KR" sz="1200" kern="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영업 및 판매 비용의 절감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rPr>
              <a:t>/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  <a:ea typeface="+mn-ea"/>
              </a:rPr>
              <a:t>일정률 마진의 보장</a:t>
            </a:r>
            <a:r>
              <a:rPr lang="en-US" altLang="ko-KR" sz="12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609181" y="5487416"/>
            <a:ext cx="891918" cy="307777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lstStyle/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4115</a:t>
            </a:r>
            <a:r>
              <a:rPr lang="ko-KR" altLang="en-US" sz="1400" dirty="0" err="1">
                <a:solidFill>
                  <a:prstClr val="black"/>
                </a:solidFill>
                <a:latin typeface="+mn-ea"/>
              </a:rPr>
              <a:t>억원</a:t>
            </a:r>
            <a:endParaRPr lang="en-US" sz="14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77" name="TextBox 40"/>
          <p:cNvSpPr txBox="1">
            <a:spLocks noChangeArrowheads="1"/>
          </p:cNvSpPr>
          <p:nvPr/>
        </p:nvSpPr>
        <p:spPr bwMode="auto">
          <a:xfrm>
            <a:off x="2496144" y="5532904"/>
            <a:ext cx="8517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en-US" altLang="ko-KR" sz="1400" kern="0" dirty="0" smtClean="0">
                <a:solidFill>
                  <a:prstClr val="black"/>
                </a:solidFill>
                <a:latin typeface="+mn-ea"/>
                <a:ea typeface="+mn-ea"/>
              </a:rPr>
              <a:t>180</a:t>
            </a:r>
            <a:r>
              <a:rPr lang="ko-KR" altLang="en-US" sz="1400" kern="0" dirty="0" err="1" smtClean="0">
                <a:solidFill>
                  <a:prstClr val="black"/>
                </a:solidFill>
                <a:latin typeface="+mn-ea"/>
                <a:ea typeface="+mn-ea"/>
              </a:rPr>
              <a:t>억원</a:t>
            </a:r>
            <a:endParaRPr lang="en-US" altLang="ko-KR" sz="1400" kern="0" dirty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197394" y="5532904"/>
            <a:ext cx="533498" cy="5232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latinLnBrk="0">
              <a:defRPr/>
            </a:pPr>
            <a:r>
              <a:rPr lang="en-US" sz="1400" dirty="0">
                <a:solidFill>
                  <a:prstClr val="black"/>
                </a:solidFill>
                <a:latin typeface="+mn-ea"/>
              </a:rPr>
              <a:t>1.1%</a:t>
            </a:r>
          </a:p>
        </p:txBody>
      </p:sp>
      <p:sp>
        <p:nvSpPr>
          <p:cNvPr id="79" name="타원 78"/>
          <p:cNvSpPr/>
          <p:nvPr/>
        </p:nvSpPr>
        <p:spPr>
          <a:xfrm>
            <a:off x="4953872" y="5398422"/>
            <a:ext cx="445959" cy="533972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r>
              <a:rPr lang="ko-KR" altLang="en-US" sz="1400" kern="0" dirty="0">
                <a:solidFill>
                  <a:prstClr val="black"/>
                </a:solidFill>
                <a:latin typeface="+mn-ea"/>
              </a:rPr>
              <a:t>저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197394" y="2319185"/>
            <a:ext cx="444307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latinLnBrk="0">
              <a:defRPr/>
            </a:pPr>
            <a:r>
              <a:rPr lang="en-US" sz="1400" dirty="0">
                <a:solidFill>
                  <a:prstClr val="black"/>
                </a:solidFill>
                <a:latin typeface="+mn-ea"/>
              </a:rPr>
              <a:t>5%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197394" y="3025215"/>
            <a:ext cx="533498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latinLnBrk="0">
              <a:defRPr/>
            </a:pPr>
            <a:r>
              <a:rPr lang="en-US" sz="1400" dirty="0">
                <a:solidFill>
                  <a:prstClr val="black"/>
                </a:solidFill>
                <a:latin typeface="+mn-ea"/>
              </a:rPr>
              <a:t>26%</a:t>
            </a:r>
          </a:p>
        </p:txBody>
      </p:sp>
      <p:sp>
        <p:nvSpPr>
          <p:cNvPr id="82" name="타원 81"/>
          <p:cNvSpPr/>
          <p:nvPr/>
        </p:nvSpPr>
        <p:spPr>
          <a:xfrm>
            <a:off x="4953872" y="2194592"/>
            <a:ext cx="445959" cy="533972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r>
              <a:rPr lang="ko-KR" altLang="en-US" sz="1400" kern="0" dirty="0">
                <a:solidFill>
                  <a:prstClr val="black"/>
                </a:solidFill>
                <a:latin typeface="+mn-ea"/>
              </a:rPr>
              <a:t>중</a:t>
            </a:r>
          </a:p>
        </p:txBody>
      </p:sp>
      <p:sp>
        <p:nvSpPr>
          <p:cNvPr id="83" name="타원 82"/>
          <p:cNvSpPr/>
          <p:nvPr/>
        </p:nvSpPr>
        <p:spPr>
          <a:xfrm>
            <a:off x="4953872" y="2928308"/>
            <a:ext cx="445959" cy="533972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r>
              <a:rPr lang="ko-KR" altLang="en-US" sz="1400" kern="0" dirty="0">
                <a:solidFill>
                  <a:prstClr val="black"/>
                </a:solidFill>
                <a:latin typeface="+mn-ea"/>
              </a:rPr>
              <a:t>고</a:t>
            </a:r>
          </a:p>
        </p:txBody>
      </p:sp>
      <p:sp>
        <p:nvSpPr>
          <p:cNvPr id="84" name="타원 83"/>
          <p:cNvSpPr/>
          <p:nvPr/>
        </p:nvSpPr>
        <p:spPr>
          <a:xfrm>
            <a:off x="4953872" y="3796507"/>
            <a:ext cx="445959" cy="533972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r>
              <a:rPr lang="ko-KR" altLang="en-US" sz="1400" kern="0" dirty="0">
                <a:solidFill>
                  <a:prstClr val="black"/>
                </a:solidFill>
                <a:latin typeface="+mn-ea"/>
              </a:rPr>
              <a:t>고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197394" y="3885502"/>
            <a:ext cx="607825" cy="5232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latinLnBrk="0">
              <a:defRPr/>
            </a:pPr>
            <a:r>
              <a:rPr lang="en-US" sz="1400" dirty="0">
                <a:solidFill>
                  <a:prstClr val="black"/>
                </a:solidFill>
                <a:latin typeface="+mn-ea"/>
              </a:rPr>
              <a:t>16.9%</a:t>
            </a:r>
          </a:p>
        </p:txBody>
      </p:sp>
      <p:sp>
        <p:nvSpPr>
          <p:cNvPr id="86" name="모서리가 둥근 직사각형 85"/>
          <p:cNvSpPr/>
          <p:nvPr/>
        </p:nvSpPr>
        <p:spPr>
          <a:xfrm>
            <a:off x="717263" y="2194592"/>
            <a:ext cx="824198" cy="5339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r>
              <a:rPr lang="en-US" altLang="ko-KR" sz="1200" b="1" kern="0" dirty="0">
                <a:solidFill>
                  <a:srgbClr val="FF0000"/>
                </a:solidFill>
                <a:latin typeface="+mn-ea"/>
              </a:rPr>
              <a:t>A</a:t>
            </a:r>
            <a:r>
              <a:rPr lang="en-US" altLang="ko-KR" sz="1200" kern="0" dirty="0">
                <a:solidFill>
                  <a:prstClr val="white"/>
                </a:solidFill>
                <a:latin typeface="+mn-ea"/>
              </a:rPr>
              <a:t> </a:t>
            </a: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단체</a:t>
            </a:r>
            <a:endParaRPr lang="en-US" altLang="ko-KR" sz="1200" kern="0" dirty="0">
              <a:solidFill>
                <a:prstClr val="black"/>
              </a:solidFill>
              <a:latin typeface="+mn-ea"/>
            </a:endParaRPr>
          </a:p>
          <a:p>
            <a:pPr algn="ctr" latinLnBrk="0">
              <a:defRPr/>
            </a:pP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급식</a:t>
            </a:r>
          </a:p>
        </p:txBody>
      </p:sp>
      <p:sp>
        <p:nvSpPr>
          <p:cNvPr id="87" name="모서리가 둥근 직사각형 86"/>
          <p:cNvSpPr/>
          <p:nvPr/>
        </p:nvSpPr>
        <p:spPr>
          <a:xfrm>
            <a:off x="717263" y="2906555"/>
            <a:ext cx="824198" cy="6150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r>
              <a:rPr lang="en-US" altLang="ko-KR" sz="1200" b="1" kern="0" dirty="0">
                <a:solidFill>
                  <a:srgbClr val="FF0000"/>
                </a:solidFill>
                <a:latin typeface="+mn-ea"/>
              </a:rPr>
              <a:t>B</a:t>
            </a:r>
            <a:r>
              <a:rPr lang="en-US" altLang="ko-KR" sz="1200" kern="0" dirty="0">
                <a:solidFill>
                  <a:prstClr val="black"/>
                </a:solidFill>
                <a:latin typeface="+mn-ea"/>
              </a:rPr>
              <a:t>.</a:t>
            </a: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정부</a:t>
            </a:r>
            <a:r>
              <a:rPr lang="en-US" altLang="ko-KR" sz="1200" kern="0" dirty="0">
                <a:solidFill>
                  <a:prstClr val="black"/>
                </a:solidFill>
                <a:latin typeface="+mn-ea"/>
              </a:rPr>
              <a:t>,</a:t>
            </a: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  공공기관구매</a:t>
            </a:r>
            <a:endParaRPr lang="en-US" sz="1200" kern="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88" name="모서리가 둥근 직사각형 87"/>
          <p:cNvSpPr/>
          <p:nvPr/>
        </p:nvSpPr>
        <p:spPr>
          <a:xfrm>
            <a:off x="717263" y="5354913"/>
            <a:ext cx="891918" cy="5774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r>
              <a:rPr lang="en-US" altLang="ko-KR" sz="1200" b="1" kern="0" dirty="0" smtClean="0">
                <a:solidFill>
                  <a:srgbClr val="FF0000"/>
                </a:solidFill>
                <a:latin typeface="+mn-ea"/>
              </a:rPr>
              <a:t>E </a:t>
            </a:r>
            <a:r>
              <a:rPr lang="ko-KR" altLang="en-US" sz="1200" kern="0" dirty="0" smtClean="0">
                <a:solidFill>
                  <a:prstClr val="black"/>
                </a:solidFill>
                <a:latin typeface="+mn-ea"/>
              </a:rPr>
              <a:t>도매</a:t>
            </a:r>
            <a:r>
              <a:rPr lang="en-US" altLang="ko-KR" sz="1200" kern="0" dirty="0">
                <a:solidFill>
                  <a:prstClr val="black"/>
                </a:solidFill>
                <a:latin typeface="+mn-ea"/>
              </a:rPr>
              <a:t>,</a:t>
            </a:r>
            <a:r>
              <a:rPr lang="ko-KR" altLang="en-US" sz="1200" kern="0" dirty="0">
                <a:solidFill>
                  <a:prstClr val="black"/>
                </a:solidFill>
                <a:latin typeface="+mn-ea"/>
              </a:rPr>
              <a:t>  </a:t>
            </a:r>
            <a:r>
              <a:rPr lang="ko-KR" altLang="en-US" sz="1200" kern="0" dirty="0" err="1">
                <a:solidFill>
                  <a:prstClr val="black"/>
                </a:solidFill>
                <a:latin typeface="+mn-ea"/>
              </a:rPr>
              <a:t>대형마트</a:t>
            </a:r>
            <a:endParaRPr lang="en-US" sz="1200" kern="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89" name="모서리가 둥근 직사각형 88"/>
          <p:cNvSpPr/>
          <p:nvPr/>
        </p:nvSpPr>
        <p:spPr>
          <a:xfrm>
            <a:off x="717263" y="3751020"/>
            <a:ext cx="891918" cy="57945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r>
              <a:rPr lang="en-US" altLang="ko-KR" sz="1200" b="1" kern="0" dirty="0">
                <a:solidFill>
                  <a:srgbClr val="FF0000"/>
                </a:solidFill>
                <a:latin typeface="+mn-ea"/>
              </a:rPr>
              <a:t>C </a:t>
            </a:r>
            <a:r>
              <a:rPr lang="ko-KR" altLang="en-US" sz="1200" kern="0" dirty="0" err="1">
                <a:solidFill>
                  <a:prstClr val="black"/>
                </a:solidFill>
                <a:latin typeface="+mn-ea"/>
              </a:rPr>
              <a:t>생협</a:t>
            </a:r>
            <a:endParaRPr lang="en-US" sz="1200" kern="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1683507" y="5398422"/>
            <a:ext cx="1560855" cy="52606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en-US" sz="1400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91" name="직사각형 90"/>
          <p:cNvSpPr/>
          <p:nvPr/>
        </p:nvSpPr>
        <p:spPr>
          <a:xfrm>
            <a:off x="4136280" y="5398422"/>
            <a:ext cx="1412203" cy="52606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en-US" sz="1400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92" name="직사각형 91"/>
          <p:cNvSpPr/>
          <p:nvPr/>
        </p:nvSpPr>
        <p:spPr>
          <a:xfrm>
            <a:off x="4136280" y="2141195"/>
            <a:ext cx="1412203" cy="227827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en-US" sz="1400" kern="0">
              <a:solidFill>
                <a:prstClr val="white"/>
              </a:solidFill>
              <a:latin typeface="+mn-ea"/>
            </a:endParaRPr>
          </a:p>
        </p:txBody>
      </p:sp>
      <p:cxnSp>
        <p:nvCxnSpPr>
          <p:cNvPr id="93" name="Shape 157"/>
          <p:cNvCxnSpPr>
            <a:stCxn id="90" idx="0"/>
            <a:endCxn id="92" idx="1"/>
          </p:cNvCxnSpPr>
          <p:nvPr/>
        </p:nvCxnSpPr>
        <p:spPr>
          <a:xfrm rot="5400000" flipH="1" flipV="1">
            <a:off x="2240651" y="3502793"/>
            <a:ext cx="2118088" cy="1673171"/>
          </a:xfrm>
          <a:prstGeom prst="curvedConnector2">
            <a:avLst/>
          </a:prstGeom>
          <a:noFill/>
          <a:ln w="28575" cap="flat" cmpd="sng" algn="ctr">
            <a:solidFill>
              <a:srgbClr val="FF0000"/>
            </a:solidFill>
            <a:prstDash val="sysDot"/>
            <a:tailEnd type="arrow"/>
          </a:ln>
          <a:effectLst/>
        </p:spPr>
      </p:cxnSp>
      <p:cxnSp>
        <p:nvCxnSpPr>
          <p:cNvPr id="94" name="구부러진 연결선 93"/>
          <p:cNvCxnSpPr/>
          <p:nvPr/>
        </p:nvCxnSpPr>
        <p:spPr>
          <a:xfrm rot="5400000" flipH="1" flipV="1">
            <a:off x="4479892" y="4910099"/>
            <a:ext cx="800958" cy="1652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rgbClr val="FF0000"/>
            </a:solidFill>
            <a:prstDash val="sysDot"/>
            <a:tailEnd type="arrow"/>
          </a:ln>
          <a:effectLst/>
        </p:spPr>
      </p:cxnSp>
    </p:spTree>
    <p:extLst>
      <p:ext uri="{BB962C8B-B14F-4D97-AF65-F5344CB8AC3E}">
        <p14:creationId xmlns="" xmlns:p14="http://schemas.microsoft.com/office/powerpoint/2010/main" val="22886775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시장 세분화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165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5" name="직사각형 94"/>
          <p:cNvSpPr/>
          <p:nvPr/>
        </p:nvSpPr>
        <p:spPr>
          <a:xfrm>
            <a:off x="1500188" y="1484214"/>
            <a:ext cx="6572250" cy="4214812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</a:ln>
          <a:effectLst>
            <a:outerShdw blurRad="101600" dist="1905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latinLnBrk="0">
              <a:defRPr/>
            </a:pPr>
            <a:endParaRPr lang="en-US" sz="1300" b="1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96" name="직사각형 95"/>
          <p:cNvSpPr/>
          <p:nvPr/>
        </p:nvSpPr>
        <p:spPr>
          <a:xfrm>
            <a:off x="1500188" y="2139851"/>
            <a:ext cx="6573837" cy="701675"/>
          </a:xfrm>
          <a:prstGeom prst="rect">
            <a:avLst/>
          </a:prstGeom>
          <a:solidFill>
            <a:srgbClr val="F9F7A5"/>
          </a:solidFill>
          <a:ln w="9525" cap="flat" cmpd="sng" algn="ctr">
            <a:solidFill>
              <a:sysClr val="windowText" lastClr="000000"/>
            </a:solidFill>
            <a:prstDash val="dash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97" name="직사각형 96"/>
          <p:cNvSpPr/>
          <p:nvPr/>
        </p:nvSpPr>
        <p:spPr>
          <a:xfrm>
            <a:off x="1500188" y="2841526"/>
            <a:ext cx="6573837" cy="701675"/>
          </a:xfrm>
          <a:prstGeom prst="rect">
            <a:avLst/>
          </a:prstGeom>
          <a:solidFill>
            <a:srgbClr val="E6E977"/>
          </a:solidFill>
          <a:ln w="9525" cap="flat" cmpd="sng" algn="ctr">
            <a:solidFill>
              <a:sysClr val="windowText" lastClr="000000"/>
            </a:solidFill>
            <a:prstDash val="dash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1500188" y="3555901"/>
            <a:ext cx="6573837" cy="701675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9525" cap="flat" cmpd="sng" algn="ctr">
            <a:solidFill>
              <a:sysClr val="windowText" lastClr="000000"/>
            </a:solidFill>
            <a:prstDash val="dash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99" name="직사각형 98"/>
          <p:cNvSpPr/>
          <p:nvPr/>
        </p:nvSpPr>
        <p:spPr>
          <a:xfrm>
            <a:off x="1500188" y="4270276"/>
            <a:ext cx="6573837" cy="701675"/>
          </a:xfrm>
          <a:prstGeom prst="rect">
            <a:avLst/>
          </a:prstGeom>
          <a:solidFill>
            <a:srgbClr val="EEECE1">
              <a:lumMod val="90000"/>
            </a:srgbClr>
          </a:solidFill>
          <a:ln w="9525" cap="flat" cmpd="sng" algn="ctr">
            <a:solidFill>
              <a:sysClr val="windowText" lastClr="000000"/>
            </a:solidFill>
            <a:prstDash val="dash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cxnSp>
        <p:nvCxnSpPr>
          <p:cNvPr id="100" name="직선 화살표 연결선 99"/>
          <p:cNvCxnSpPr/>
          <p:nvPr/>
        </p:nvCxnSpPr>
        <p:spPr>
          <a:xfrm rot="5400000">
            <a:off x="-465931" y="3591620"/>
            <a:ext cx="3502025" cy="1587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101" name="TextBox 100"/>
          <p:cNvSpPr txBox="1"/>
          <p:nvPr/>
        </p:nvSpPr>
        <p:spPr>
          <a:xfrm>
            <a:off x="797968" y="2348880"/>
            <a:ext cx="461665" cy="2643187"/>
          </a:xfrm>
          <a:prstGeom prst="rect">
            <a:avLst/>
          </a:prstGeom>
          <a:noFill/>
        </p:spPr>
        <p:txBody>
          <a:bodyPr vert="eaVert">
            <a:spAutoFit/>
          </a:bodyPr>
          <a:lstStyle/>
          <a:p>
            <a:pPr algn="ctr" latinLnBrk="0">
              <a:defRPr/>
            </a:pPr>
            <a:r>
              <a:rPr lang="ko-KR" altLang="en-US" b="1" spc="300" dirty="0">
                <a:solidFill>
                  <a:prstClr val="black"/>
                </a:solidFill>
                <a:latin typeface="+mn-ea"/>
              </a:rPr>
              <a:t>상대적 시장규모</a:t>
            </a:r>
            <a:endParaRPr lang="en-US" altLang="ko-KR" b="1" spc="300" dirty="0">
              <a:solidFill>
                <a:prstClr val="black"/>
              </a:solidFill>
              <a:latin typeface="+mn-ea"/>
            </a:endParaRPr>
          </a:p>
        </p:txBody>
      </p:sp>
      <p:cxnSp>
        <p:nvCxnSpPr>
          <p:cNvPr id="102" name="직선 화살표 연결선 101"/>
          <p:cNvCxnSpPr/>
          <p:nvPr/>
        </p:nvCxnSpPr>
        <p:spPr>
          <a:xfrm>
            <a:off x="1785938" y="5984776"/>
            <a:ext cx="5929312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103" name="TextBox 29"/>
          <p:cNvSpPr txBox="1">
            <a:spLocks noChangeArrowheads="1"/>
          </p:cNvSpPr>
          <p:nvPr/>
        </p:nvSpPr>
        <p:spPr bwMode="auto">
          <a:xfrm>
            <a:off x="1143000" y="5341839"/>
            <a:ext cx="285750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700" b="1" kern="0" smtClean="0">
                <a:solidFill>
                  <a:prstClr val="black"/>
                </a:solidFill>
                <a:latin typeface="+mn-ea"/>
                <a:ea typeface="+mn-ea"/>
              </a:rPr>
              <a:t>고</a:t>
            </a:r>
          </a:p>
        </p:txBody>
      </p:sp>
      <p:sp>
        <p:nvSpPr>
          <p:cNvPr id="104" name="TextBox 30"/>
          <p:cNvSpPr txBox="1">
            <a:spLocks noChangeArrowheads="1"/>
          </p:cNvSpPr>
          <p:nvPr/>
        </p:nvSpPr>
        <p:spPr bwMode="auto">
          <a:xfrm>
            <a:off x="1143000" y="1412776"/>
            <a:ext cx="285750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700" b="1" kern="0" smtClean="0">
                <a:solidFill>
                  <a:prstClr val="black"/>
                </a:solidFill>
                <a:latin typeface="+mn-ea"/>
                <a:ea typeface="+mn-ea"/>
              </a:rPr>
              <a:t>저</a:t>
            </a:r>
          </a:p>
        </p:txBody>
      </p:sp>
      <p:sp>
        <p:nvSpPr>
          <p:cNvPr id="105" name="TextBox 31"/>
          <p:cNvSpPr txBox="1">
            <a:spLocks noChangeArrowheads="1"/>
          </p:cNvSpPr>
          <p:nvPr/>
        </p:nvSpPr>
        <p:spPr bwMode="auto">
          <a:xfrm>
            <a:off x="1333922" y="5770464"/>
            <a:ext cx="285750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700" b="1" kern="0" dirty="0" smtClean="0">
                <a:solidFill>
                  <a:prstClr val="black"/>
                </a:solidFill>
                <a:latin typeface="+mn-ea"/>
                <a:ea typeface="+mn-ea"/>
              </a:rPr>
              <a:t>고</a:t>
            </a:r>
          </a:p>
        </p:txBody>
      </p:sp>
      <p:sp>
        <p:nvSpPr>
          <p:cNvPr id="106" name="TextBox 32"/>
          <p:cNvSpPr txBox="1">
            <a:spLocks noChangeArrowheads="1"/>
          </p:cNvSpPr>
          <p:nvPr/>
        </p:nvSpPr>
        <p:spPr bwMode="auto">
          <a:xfrm>
            <a:off x="7958658" y="5770464"/>
            <a:ext cx="285750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700" b="1" kern="0" dirty="0" smtClean="0">
                <a:solidFill>
                  <a:prstClr val="black"/>
                </a:solidFill>
                <a:latin typeface="+mn-ea"/>
                <a:ea typeface="+mn-ea"/>
              </a:rPr>
              <a:t>저</a:t>
            </a:r>
          </a:p>
        </p:txBody>
      </p:sp>
      <p:sp>
        <p:nvSpPr>
          <p:cNvPr id="107" name="TextBox 43"/>
          <p:cNvSpPr txBox="1">
            <a:spLocks noChangeArrowheads="1"/>
          </p:cNvSpPr>
          <p:nvPr/>
        </p:nvSpPr>
        <p:spPr bwMode="auto">
          <a:xfrm>
            <a:off x="2857500" y="5746279"/>
            <a:ext cx="428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en-US" altLang="ko-KR" sz="1200" b="1" kern="0" smtClean="0">
                <a:solidFill>
                  <a:prstClr val="black"/>
                </a:solidFill>
                <a:latin typeface="+mn-ea"/>
                <a:ea typeface="+mn-ea"/>
              </a:rPr>
              <a:t>CJ</a:t>
            </a:r>
            <a:endParaRPr lang="ko-KR" altLang="en-US" sz="1200" b="1" kern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108" name="TextBox 44"/>
          <p:cNvSpPr txBox="1">
            <a:spLocks noChangeArrowheads="1"/>
          </p:cNvSpPr>
          <p:nvPr/>
        </p:nvSpPr>
        <p:spPr bwMode="auto">
          <a:xfrm>
            <a:off x="1714500" y="5736754"/>
            <a:ext cx="12144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200" b="1" kern="0" smtClean="0">
                <a:solidFill>
                  <a:prstClr val="black"/>
                </a:solidFill>
                <a:latin typeface="+mn-ea"/>
                <a:ea typeface="+mn-ea"/>
              </a:rPr>
              <a:t>㈜아워홈</a:t>
            </a:r>
          </a:p>
        </p:txBody>
      </p:sp>
      <p:sp>
        <p:nvSpPr>
          <p:cNvPr id="109" name="TextBox 45"/>
          <p:cNvSpPr txBox="1">
            <a:spLocks noChangeArrowheads="1"/>
          </p:cNvSpPr>
          <p:nvPr/>
        </p:nvSpPr>
        <p:spPr bwMode="auto">
          <a:xfrm>
            <a:off x="3500438" y="5736754"/>
            <a:ext cx="857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200" b="1" kern="0" smtClean="0">
                <a:solidFill>
                  <a:prstClr val="black"/>
                </a:solidFill>
                <a:latin typeface="+mn-ea"/>
                <a:ea typeface="+mn-ea"/>
              </a:rPr>
              <a:t>에버랜드</a:t>
            </a:r>
          </a:p>
        </p:txBody>
      </p:sp>
      <p:sp>
        <p:nvSpPr>
          <p:cNvPr id="110" name="TextBox 46"/>
          <p:cNvSpPr txBox="1">
            <a:spLocks noChangeArrowheads="1"/>
          </p:cNvSpPr>
          <p:nvPr/>
        </p:nvSpPr>
        <p:spPr bwMode="auto">
          <a:xfrm>
            <a:off x="4214813" y="5736754"/>
            <a:ext cx="8572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200" b="1" kern="0" smtClean="0">
                <a:solidFill>
                  <a:prstClr val="black"/>
                </a:solidFill>
                <a:latin typeface="+mn-ea"/>
                <a:ea typeface="+mn-ea"/>
              </a:rPr>
              <a:t>신세계㈜</a:t>
            </a:r>
          </a:p>
        </p:txBody>
      </p:sp>
      <p:sp>
        <p:nvSpPr>
          <p:cNvPr id="111" name="TextBox 48"/>
          <p:cNvSpPr txBox="1">
            <a:spLocks noChangeArrowheads="1"/>
          </p:cNvSpPr>
          <p:nvPr/>
        </p:nvSpPr>
        <p:spPr bwMode="auto">
          <a:xfrm>
            <a:off x="4857750" y="5736754"/>
            <a:ext cx="8572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200" b="1" kern="0" smtClean="0">
                <a:solidFill>
                  <a:prstClr val="black"/>
                </a:solidFill>
                <a:latin typeface="+mn-ea"/>
                <a:ea typeface="+mn-ea"/>
              </a:rPr>
              <a:t>현대푸드</a:t>
            </a:r>
          </a:p>
        </p:txBody>
      </p:sp>
      <p:sp>
        <p:nvSpPr>
          <p:cNvPr id="112" name="TextBox 111"/>
          <p:cNvSpPr txBox="1"/>
          <p:nvPr/>
        </p:nvSpPr>
        <p:spPr>
          <a:xfrm rot="16200000">
            <a:off x="5180384" y="4843701"/>
            <a:ext cx="461665" cy="2786062"/>
          </a:xfrm>
          <a:prstGeom prst="rect">
            <a:avLst/>
          </a:prstGeom>
          <a:noFill/>
        </p:spPr>
        <p:txBody>
          <a:bodyPr vert="eaVert">
            <a:spAutoFit/>
          </a:bodyPr>
          <a:lstStyle/>
          <a:p>
            <a:pPr latinLnBrk="0">
              <a:defRPr/>
            </a:pPr>
            <a:r>
              <a:rPr lang="ko-KR" altLang="en-US" b="1" spc="3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시 장  점 유 율</a:t>
            </a:r>
            <a:endParaRPr lang="en-US" altLang="ko-KR" b="1" spc="3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113" name="TextBox 98"/>
          <p:cNvSpPr txBox="1">
            <a:spLocks noChangeArrowheads="1"/>
          </p:cNvSpPr>
          <p:nvPr/>
        </p:nvSpPr>
        <p:spPr bwMode="auto">
          <a:xfrm>
            <a:off x="5786438" y="5736754"/>
            <a:ext cx="2143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ko-KR" altLang="en-US" sz="1200" b="1" kern="0" smtClean="0">
                <a:solidFill>
                  <a:prstClr val="black"/>
                </a:solidFill>
                <a:latin typeface="+mn-ea"/>
                <a:ea typeface="+mn-ea"/>
              </a:rPr>
              <a:t>기타</a:t>
            </a:r>
            <a:r>
              <a:rPr lang="en-US" altLang="ko-KR" sz="1200" b="1" kern="0" smtClean="0">
                <a:solidFill>
                  <a:prstClr val="black"/>
                </a:solidFill>
                <a:latin typeface="+mn-ea"/>
                <a:ea typeface="+mn-ea"/>
              </a:rPr>
              <a:t>(</a:t>
            </a:r>
            <a:r>
              <a:rPr lang="ko-KR" altLang="en-US" sz="1200" b="1" kern="0" smtClean="0">
                <a:solidFill>
                  <a:prstClr val="black"/>
                </a:solidFill>
                <a:latin typeface="+mn-ea"/>
                <a:ea typeface="+mn-ea"/>
              </a:rPr>
              <a:t>농협 등 중소 공급업체</a:t>
            </a:r>
            <a:r>
              <a:rPr lang="en-US" altLang="ko-KR" sz="1200" b="1" kern="0" smtClean="0">
                <a:solidFill>
                  <a:prstClr val="black"/>
                </a:solidFill>
                <a:latin typeface="+mn-ea"/>
                <a:ea typeface="+mn-ea"/>
              </a:rPr>
              <a:t>)</a:t>
            </a:r>
            <a:endParaRPr lang="ko-KR" altLang="en-US" sz="1200" b="1" kern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644008" y="1196752"/>
            <a:ext cx="352839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atinLnBrk="0">
              <a:defRPr/>
            </a:pPr>
            <a:r>
              <a:rPr lang="en-US" altLang="ko-KR" sz="1000" dirty="0" smtClean="0">
                <a:solidFill>
                  <a:prstClr val="black"/>
                </a:solidFill>
                <a:latin typeface="+mn-ea"/>
              </a:rPr>
              <a:t>*</a:t>
            </a:r>
            <a:r>
              <a:rPr lang="ko-KR" altLang="en-US" sz="1000" dirty="0" smtClean="0">
                <a:solidFill>
                  <a:prstClr val="black"/>
                </a:solidFill>
                <a:latin typeface="+mn-ea"/>
              </a:rPr>
              <a:t>대기업계열 </a:t>
            </a:r>
            <a:r>
              <a:rPr lang="ko-KR" altLang="en-US" sz="1000" dirty="0">
                <a:solidFill>
                  <a:prstClr val="black"/>
                </a:solidFill>
                <a:latin typeface="+mn-ea"/>
              </a:rPr>
              <a:t>단체급식회사의 매출현황을 기초로 작성되었음</a:t>
            </a:r>
            <a:endParaRPr lang="en-US" sz="10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15" name="직사각형 114"/>
          <p:cNvSpPr/>
          <p:nvPr/>
        </p:nvSpPr>
        <p:spPr>
          <a:xfrm>
            <a:off x="1500188" y="4997351"/>
            <a:ext cx="6573837" cy="701675"/>
          </a:xfrm>
          <a:prstGeom prst="rect">
            <a:avLst/>
          </a:prstGeom>
          <a:solidFill>
            <a:srgbClr val="8064A2">
              <a:lumMod val="40000"/>
              <a:lumOff val="60000"/>
            </a:srgbClr>
          </a:solidFill>
          <a:ln w="9525" cap="flat" cmpd="sng" algn="ctr">
            <a:solidFill>
              <a:sysClr val="windowText" lastClr="000000"/>
            </a:solidFill>
            <a:prstDash val="dash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cxnSp>
        <p:nvCxnSpPr>
          <p:cNvPr id="116" name="직선 연결선 115"/>
          <p:cNvCxnSpPr/>
          <p:nvPr/>
        </p:nvCxnSpPr>
        <p:spPr>
          <a:xfrm rot="5400000">
            <a:off x="465138" y="3590826"/>
            <a:ext cx="4214812" cy="158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117" name="직선 연결선 116"/>
          <p:cNvCxnSpPr/>
          <p:nvPr/>
        </p:nvCxnSpPr>
        <p:spPr>
          <a:xfrm rot="5400000">
            <a:off x="2820988" y="3590826"/>
            <a:ext cx="4214812" cy="158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118" name="직선 연결선 117"/>
          <p:cNvCxnSpPr/>
          <p:nvPr/>
        </p:nvCxnSpPr>
        <p:spPr>
          <a:xfrm rot="5400000">
            <a:off x="1322388" y="3590826"/>
            <a:ext cx="4214812" cy="158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119" name="직선 연결선 118"/>
          <p:cNvCxnSpPr/>
          <p:nvPr/>
        </p:nvCxnSpPr>
        <p:spPr>
          <a:xfrm rot="5400000">
            <a:off x="2106613" y="3590826"/>
            <a:ext cx="4214812" cy="158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120" name="직선 연결선 119"/>
          <p:cNvCxnSpPr/>
          <p:nvPr/>
        </p:nvCxnSpPr>
        <p:spPr>
          <a:xfrm rot="5400000">
            <a:off x="3321051" y="3590826"/>
            <a:ext cx="4214812" cy="1587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sp>
        <p:nvSpPr>
          <p:cNvPr id="121" name="직사각형 120"/>
          <p:cNvSpPr/>
          <p:nvPr/>
        </p:nvSpPr>
        <p:spPr>
          <a:xfrm rot="16200000">
            <a:off x="1256323" y="5240882"/>
            <a:ext cx="702000" cy="214314"/>
          </a:xfrm>
          <a:prstGeom prst="rect">
            <a:avLst/>
          </a:prstGeom>
          <a:solidFill>
            <a:sysClr val="windowText" lastClr="000000">
              <a:lumMod val="50000"/>
              <a:lumOff val="50000"/>
            </a:sys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latinLnBrk="0">
              <a:defRPr/>
            </a:pPr>
            <a:r>
              <a:rPr lang="ko-KR" altLang="en-US" sz="1300" b="1" kern="0" dirty="0">
                <a:solidFill>
                  <a:prstClr val="white"/>
                </a:solidFill>
                <a:latin typeface="+mn-ea"/>
              </a:rPr>
              <a:t>학교</a:t>
            </a:r>
          </a:p>
        </p:txBody>
      </p:sp>
      <p:sp>
        <p:nvSpPr>
          <p:cNvPr id="122" name="직사각형 121"/>
          <p:cNvSpPr/>
          <p:nvPr/>
        </p:nvSpPr>
        <p:spPr>
          <a:xfrm rot="16200000">
            <a:off x="1256323" y="4514122"/>
            <a:ext cx="702000" cy="214314"/>
          </a:xfrm>
          <a:prstGeom prst="rect">
            <a:avLst/>
          </a:prstGeom>
          <a:solidFill>
            <a:sysClr val="windowText" lastClr="000000">
              <a:lumMod val="50000"/>
              <a:lumOff val="50000"/>
            </a:sys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latinLnBrk="0">
              <a:defRPr/>
            </a:pPr>
            <a:r>
              <a:rPr lang="ko-KR" altLang="en-US" sz="1200" b="1" kern="0">
                <a:solidFill>
                  <a:prstClr val="white"/>
                </a:solidFill>
                <a:latin typeface="+mn-ea"/>
              </a:rPr>
              <a:t>산업체</a:t>
            </a:r>
            <a:endParaRPr lang="ko-KR" altLang="en-US" sz="1200" b="1" kern="0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23" name="직사각형 122"/>
          <p:cNvSpPr/>
          <p:nvPr/>
        </p:nvSpPr>
        <p:spPr>
          <a:xfrm rot="16200000">
            <a:off x="1256323" y="3812121"/>
            <a:ext cx="702000" cy="214314"/>
          </a:xfrm>
          <a:prstGeom prst="rect">
            <a:avLst/>
          </a:prstGeom>
          <a:solidFill>
            <a:sysClr val="windowText" lastClr="000000">
              <a:lumMod val="50000"/>
              <a:lumOff val="50000"/>
            </a:sys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latinLnBrk="0">
              <a:defRPr/>
            </a:pPr>
            <a:r>
              <a:rPr lang="ko-KR" altLang="en-US" sz="1300" b="1" kern="0" dirty="0">
                <a:solidFill>
                  <a:prstClr val="white"/>
                </a:solidFill>
                <a:latin typeface="+mn-ea"/>
              </a:rPr>
              <a:t>군대</a:t>
            </a:r>
          </a:p>
        </p:txBody>
      </p:sp>
      <p:sp>
        <p:nvSpPr>
          <p:cNvPr id="124" name="직사각형 123"/>
          <p:cNvSpPr/>
          <p:nvPr/>
        </p:nvSpPr>
        <p:spPr>
          <a:xfrm rot="16200000">
            <a:off x="1256323" y="3097742"/>
            <a:ext cx="702000" cy="214314"/>
          </a:xfrm>
          <a:prstGeom prst="rect">
            <a:avLst/>
          </a:prstGeom>
          <a:solidFill>
            <a:sysClr val="windowText" lastClr="000000">
              <a:lumMod val="50000"/>
              <a:lumOff val="50000"/>
            </a:sys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latinLnBrk="0">
              <a:defRPr/>
            </a:pPr>
            <a:r>
              <a:rPr lang="ko-KR" altLang="en-US" sz="1000" b="1" kern="0" dirty="0">
                <a:solidFill>
                  <a:prstClr val="white"/>
                </a:solidFill>
                <a:latin typeface="+mn-ea"/>
              </a:rPr>
              <a:t>보육시설</a:t>
            </a:r>
          </a:p>
        </p:txBody>
      </p:sp>
      <p:sp>
        <p:nvSpPr>
          <p:cNvPr id="125" name="직사각형 124"/>
          <p:cNvSpPr/>
          <p:nvPr/>
        </p:nvSpPr>
        <p:spPr>
          <a:xfrm rot="16200000">
            <a:off x="1256323" y="2370982"/>
            <a:ext cx="702000" cy="214314"/>
          </a:xfrm>
          <a:prstGeom prst="rect">
            <a:avLst/>
          </a:prstGeom>
          <a:solidFill>
            <a:sysClr val="windowText" lastClr="000000">
              <a:lumMod val="50000"/>
              <a:lumOff val="50000"/>
            </a:sys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latinLnBrk="0">
              <a:defRPr/>
            </a:pPr>
            <a:r>
              <a:rPr lang="ko-KR" altLang="en-US" sz="1300" b="1" kern="0" dirty="0">
                <a:solidFill>
                  <a:prstClr val="white"/>
                </a:solidFill>
                <a:latin typeface="+mn-ea"/>
              </a:rPr>
              <a:t>병원</a:t>
            </a:r>
          </a:p>
        </p:txBody>
      </p:sp>
      <p:sp>
        <p:nvSpPr>
          <p:cNvPr id="126" name="직사각형 125"/>
          <p:cNvSpPr/>
          <p:nvPr/>
        </p:nvSpPr>
        <p:spPr>
          <a:xfrm rot="16200000">
            <a:off x="1256323" y="1668982"/>
            <a:ext cx="702000" cy="214314"/>
          </a:xfrm>
          <a:prstGeom prst="rect">
            <a:avLst/>
          </a:prstGeom>
          <a:solidFill>
            <a:sysClr val="windowText" lastClr="000000">
              <a:lumMod val="50000"/>
              <a:lumOff val="50000"/>
            </a:sys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latinLnBrk="0">
              <a:defRPr/>
            </a:pPr>
            <a:r>
              <a:rPr lang="ko-KR" altLang="en-US" sz="1300" b="1" kern="0" dirty="0">
                <a:solidFill>
                  <a:prstClr val="white"/>
                </a:solidFill>
                <a:latin typeface="+mn-ea"/>
              </a:rPr>
              <a:t>기타</a:t>
            </a:r>
          </a:p>
        </p:txBody>
      </p:sp>
      <p:sp>
        <p:nvSpPr>
          <p:cNvPr id="127" name="직사각형 126"/>
          <p:cNvSpPr/>
          <p:nvPr/>
        </p:nvSpPr>
        <p:spPr>
          <a:xfrm>
            <a:off x="1714480" y="4984659"/>
            <a:ext cx="214314" cy="702000"/>
          </a:xfrm>
          <a:prstGeom prst="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28" name="직사각형 127"/>
          <p:cNvSpPr/>
          <p:nvPr/>
        </p:nvSpPr>
        <p:spPr>
          <a:xfrm>
            <a:off x="1928794" y="4270279"/>
            <a:ext cx="500066" cy="702000"/>
          </a:xfrm>
          <a:prstGeom prst="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29" name="직사각형 128"/>
          <p:cNvSpPr/>
          <p:nvPr/>
        </p:nvSpPr>
        <p:spPr>
          <a:xfrm>
            <a:off x="2428860" y="2127139"/>
            <a:ext cx="142876" cy="702000"/>
          </a:xfrm>
          <a:prstGeom prst="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30" name="직사각형 129"/>
          <p:cNvSpPr/>
          <p:nvPr/>
        </p:nvSpPr>
        <p:spPr>
          <a:xfrm>
            <a:off x="2571736" y="4270279"/>
            <a:ext cx="500066" cy="702000"/>
          </a:xfrm>
          <a:prstGeom prst="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31" name="직사각형 130"/>
          <p:cNvSpPr/>
          <p:nvPr/>
        </p:nvSpPr>
        <p:spPr>
          <a:xfrm>
            <a:off x="3071802" y="2127139"/>
            <a:ext cx="285752" cy="702000"/>
          </a:xfrm>
          <a:prstGeom prst="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32" name="직사각형 131"/>
          <p:cNvSpPr/>
          <p:nvPr/>
        </p:nvSpPr>
        <p:spPr>
          <a:xfrm>
            <a:off x="3357554" y="1484197"/>
            <a:ext cx="71438" cy="642942"/>
          </a:xfrm>
          <a:prstGeom prst="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33" name="직사각형 132"/>
          <p:cNvSpPr/>
          <p:nvPr/>
        </p:nvSpPr>
        <p:spPr>
          <a:xfrm>
            <a:off x="3428992" y="4270279"/>
            <a:ext cx="428628" cy="702000"/>
          </a:xfrm>
          <a:prstGeom prst="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34" name="직사각형 133"/>
          <p:cNvSpPr/>
          <p:nvPr/>
        </p:nvSpPr>
        <p:spPr>
          <a:xfrm>
            <a:off x="3857620" y="2127139"/>
            <a:ext cx="142876" cy="702000"/>
          </a:xfrm>
          <a:prstGeom prst="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35" name="직사각형 134"/>
          <p:cNvSpPr/>
          <p:nvPr/>
        </p:nvSpPr>
        <p:spPr>
          <a:xfrm>
            <a:off x="4000496" y="1484197"/>
            <a:ext cx="214314" cy="642942"/>
          </a:xfrm>
          <a:prstGeom prst="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36" name="직사각형 135"/>
          <p:cNvSpPr/>
          <p:nvPr/>
        </p:nvSpPr>
        <p:spPr>
          <a:xfrm>
            <a:off x="4214810" y="4984659"/>
            <a:ext cx="214314" cy="702000"/>
          </a:xfrm>
          <a:prstGeom prst="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37" name="직사각형 136"/>
          <p:cNvSpPr/>
          <p:nvPr/>
        </p:nvSpPr>
        <p:spPr>
          <a:xfrm>
            <a:off x="4429124" y="4282659"/>
            <a:ext cx="285752" cy="702000"/>
          </a:xfrm>
          <a:prstGeom prst="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38" name="직사각형 137"/>
          <p:cNvSpPr/>
          <p:nvPr/>
        </p:nvSpPr>
        <p:spPr>
          <a:xfrm>
            <a:off x="4714876" y="2139519"/>
            <a:ext cx="71438" cy="702000"/>
          </a:xfrm>
          <a:prstGeom prst="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39" name="직사각형 138"/>
          <p:cNvSpPr/>
          <p:nvPr/>
        </p:nvSpPr>
        <p:spPr>
          <a:xfrm>
            <a:off x="4786314" y="1484197"/>
            <a:ext cx="142876" cy="642942"/>
          </a:xfrm>
          <a:prstGeom prst="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40" name="직사각형 139"/>
          <p:cNvSpPr/>
          <p:nvPr/>
        </p:nvSpPr>
        <p:spPr>
          <a:xfrm>
            <a:off x="4929190" y="4984659"/>
            <a:ext cx="142876" cy="702000"/>
          </a:xfrm>
          <a:prstGeom prst="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41" name="직사각형 140"/>
          <p:cNvSpPr/>
          <p:nvPr/>
        </p:nvSpPr>
        <p:spPr>
          <a:xfrm>
            <a:off x="5072066" y="4270279"/>
            <a:ext cx="142876" cy="714380"/>
          </a:xfrm>
          <a:prstGeom prst="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42" name="직사각형 141"/>
          <p:cNvSpPr/>
          <p:nvPr/>
        </p:nvSpPr>
        <p:spPr>
          <a:xfrm>
            <a:off x="5214942" y="2127139"/>
            <a:ext cx="71438" cy="702000"/>
          </a:xfrm>
          <a:prstGeom prst="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43" name="직사각형 142"/>
          <p:cNvSpPr/>
          <p:nvPr/>
        </p:nvSpPr>
        <p:spPr>
          <a:xfrm>
            <a:off x="5286380" y="1484197"/>
            <a:ext cx="142876" cy="642942"/>
          </a:xfrm>
          <a:prstGeom prst="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44" name="TextBox 136"/>
          <p:cNvSpPr txBox="1">
            <a:spLocks noChangeArrowheads="1"/>
          </p:cNvSpPr>
          <p:nvPr/>
        </p:nvSpPr>
        <p:spPr bwMode="auto">
          <a:xfrm>
            <a:off x="2643188" y="1666776"/>
            <a:ext cx="7858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en-US" altLang="ko-KR" sz="1000" b="1" kern="0" smtClean="0">
                <a:solidFill>
                  <a:prstClr val="black"/>
                </a:solidFill>
                <a:latin typeface="+mn-ea"/>
                <a:ea typeface="+mn-ea"/>
              </a:rPr>
              <a:t>(</a:t>
            </a:r>
            <a:r>
              <a:rPr lang="ko-KR" altLang="en-US" sz="1000" b="1" kern="0" smtClean="0">
                <a:solidFill>
                  <a:prstClr val="black"/>
                </a:solidFill>
                <a:latin typeface="+mn-ea"/>
                <a:ea typeface="+mn-ea"/>
              </a:rPr>
              <a:t>기내식 등</a:t>
            </a:r>
            <a:r>
              <a:rPr lang="en-US" altLang="ko-KR" sz="1000" b="1" kern="0" smtClean="0">
                <a:solidFill>
                  <a:prstClr val="black"/>
                </a:solidFill>
                <a:latin typeface="+mn-ea"/>
                <a:ea typeface="+mn-ea"/>
              </a:rPr>
              <a:t>)</a:t>
            </a:r>
            <a:endParaRPr lang="ko-KR" altLang="en-US" sz="1000" b="1" kern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145" name="직사각형 144"/>
          <p:cNvSpPr/>
          <p:nvPr/>
        </p:nvSpPr>
        <p:spPr>
          <a:xfrm>
            <a:off x="5429256" y="4984659"/>
            <a:ext cx="1428760" cy="702000"/>
          </a:xfrm>
          <a:prstGeom prst="rect">
            <a:avLst/>
          </a:prstGeom>
          <a:solidFill>
            <a:srgbClr val="4BACC6">
              <a:lumMod val="60000"/>
              <a:lumOff val="4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46" name="직사각형 145"/>
          <p:cNvSpPr/>
          <p:nvPr/>
        </p:nvSpPr>
        <p:spPr>
          <a:xfrm>
            <a:off x="6858016" y="4270279"/>
            <a:ext cx="642942" cy="702000"/>
          </a:xfrm>
          <a:prstGeom prst="rect">
            <a:avLst/>
          </a:prstGeom>
          <a:solidFill>
            <a:srgbClr val="4BACC6">
              <a:lumMod val="60000"/>
              <a:lumOff val="4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47" name="직사각형 146"/>
          <p:cNvSpPr/>
          <p:nvPr/>
        </p:nvSpPr>
        <p:spPr>
          <a:xfrm>
            <a:off x="7500958" y="3568279"/>
            <a:ext cx="71438" cy="702000"/>
          </a:xfrm>
          <a:prstGeom prst="rect">
            <a:avLst/>
          </a:prstGeom>
          <a:solidFill>
            <a:srgbClr val="4BACC6">
              <a:lumMod val="60000"/>
              <a:lumOff val="4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48" name="직사각형 147"/>
          <p:cNvSpPr/>
          <p:nvPr/>
        </p:nvSpPr>
        <p:spPr>
          <a:xfrm>
            <a:off x="7572396" y="2127139"/>
            <a:ext cx="214314" cy="702000"/>
          </a:xfrm>
          <a:prstGeom prst="rect">
            <a:avLst/>
          </a:prstGeom>
          <a:solidFill>
            <a:srgbClr val="4BACC6">
              <a:lumMod val="60000"/>
              <a:lumOff val="4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49" name="직사각형 148"/>
          <p:cNvSpPr/>
          <p:nvPr/>
        </p:nvSpPr>
        <p:spPr>
          <a:xfrm>
            <a:off x="7786710" y="1484197"/>
            <a:ext cx="285752" cy="642942"/>
          </a:xfrm>
          <a:prstGeom prst="rect">
            <a:avLst/>
          </a:prstGeom>
          <a:solidFill>
            <a:srgbClr val="4BACC6">
              <a:lumMod val="60000"/>
              <a:lumOff val="4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21562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204864"/>
            <a:ext cx="4572000" cy="311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" name="직사각형 67"/>
          <p:cNvSpPr/>
          <p:nvPr/>
        </p:nvSpPr>
        <p:spPr>
          <a:xfrm>
            <a:off x="71438" y="1807171"/>
            <a:ext cx="4929187" cy="3929062"/>
          </a:xfrm>
          <a:prstGeom prst="rect">
            <a:avLst/>
          </a:prstGeom>
          <a:solidFill>
            <a:sysClr val="window" lastClr="FFFFFF">
              <a:lumMod val="95000"/>
              <a:alpha val="36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목표 시장 선정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166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785813" y="3931247"/>
            <a:ext cx="3857625" cy="55882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  <p:graphicFrame>
        <p:nvGraphicFramePr>
          <p:cNvPr id="60" name="다이어그램 59"/>
          <p:cNvGraphicFramePr/>
          <p:nvPr>
            <p:extLst>
              <p:ext uri="{D42A27DB-BD31-4B8C-83A1-F6EECF244321}">
                <p14:modId xmlns="" xmlns:p14="http://schemas.microsoft.com/office/powerpoint/2010/main" val="1312157014"/>
              </p:ext>
            </p:extLst>
          </p:nvPr>
        </p:nvGraphicFramePr>
        <p:xfrm>
          <a:off x="5000628" y="1453459"/>
          <a:ext cx="4143372" cy="4567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1" name="TextBox 9"/>
          <p:cNvSpPr txBox="1">
            <a:spLocks noChangeArrowheads="1"/>
          </p:cNvSpPr>
          <p:nvPr/>
        </p:nvSpPr>
        <p:spPr bwMode="auto">
          <a:xfrm>
            <a:off x="5929313" y="4609481"/>
            <a:ext cx="27146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marL="93663" indent="-93663"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환자개인에 </a:t>
            </a:r>
            <a:r>
              <a:rPr lang="ko-KR" altLang="en-US" sz="1000" kern="0" dirty="0" err="1" smtClean="0">
                <a:solidFill>
                  <a:prstClr val="black"/>
                </a:solidFill>
                <a:latin typeface="+mn-ea"/>
                <a:ea typeface="+mn-ea"/>
              </a:rPr>
              <a:t>맞춤식으로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000" kern="0" dirty="0" err="1" smtClean="0">
                <a:solidFill>
                  <a:prstClr val="black"/>
                </a:solidFill>
                <a:latin typeface="+mn-ea"/>
                <a:ea typeface="+mn-ea"/>
              </a:rPr>
              <a:t>생산성낮고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 인건비 부담이 크다</a:t>
            </a: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(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환자식은 대부분 직영으로 운영</a:t>
            </a: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위생과 영양에 대한 요구가 크게 발생</a:t>
            </a:r>
            <a:endParaRPr lang="en-US" altLang="ko-KR" sz="1000" kern="0" dirty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62" name="TextBox 10"/>
          <p:cNvSpPr txBox="1">
            <a:spLocks noChangeArrowheads="1"/>
          </p:cNvSpPr>
          <p:nvPr/>
        </p:nvSpPr>
        <p:spPr bwMode="auto">
          <a:xfrm>
            <a:off x="5929313" y="5356956"/>
            <a:ext cx="32146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운동선수 급식</a:t>
            </a: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/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교정시설</a:t>
            </a: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/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기내식 등 수요</a:t>
            </a:r>
            <a:endParaRPr lang="en-US" altLang="ko-KR" sz="1000" kern="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 국내 기내식의 시장규모 </a:t>
            </a: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: 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세계</a:t>
            </a: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4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위</a:t>
            </a:r>
            <a:endParaRPr lang="en-US" altLang="ko-KR" sz="1000" kern="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관공서 등 정부부분의 </a:t>
            </a:r>
            <a:r>
              <a:rPr lang="ko-KR" altLang="en-US" sz="1000" kern="0" dirty="0" err="1" smtClean="0">
                <a:solidFill>
                  <a:prstClr val="black"/>
                </a:solidFill>
                <a:latin typeface="+mn-ea"/>
                <a:ea typeface="+mn-ea"/>
              </a:rPr>
              <a:t>급식처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 포함</a:t>
            </a: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. 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잠재적 </a:t>
            </a:r>
            <a:r>
              <a:rPr lang="ko-KR" altLang="en-US" sz="1000" kern="0" dirty="0" err="1" smtClean="0">
                <a:solidFill>
                  <a:prstClr val="black"/>
                </a:solidFill>
                <a:latin typeface="+mn-ea"/>
                <a:ea typeface="+mn-ea"/>
              </a:rPr>
              <a:t>수요처</a:t>
            </a:r>
            <a:endParaRPr lang="en-US" altLang="ko-KR" sz="1000" kern="0" dirty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63" name="TextBox 11"/>
          <p:cNvSpPr txBox="1">
            <a:spLocks noChangeArrowheads="1"/>
          </p:cNvSpPr>
          <p:nvPr/>
        </p:nvSpPr>
        <p:spPr bwMode="auto">
          <a:xfrm>
            <a:off x="5929313" y="3862008"/>
            <a:ext cx="28575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급식시설 미비</a:t>
            </a: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/ 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영양사 없는 곳 다수</a:t>
            </a:r>
            <a:endParaRPr lang="en-US" altLang="ko-KR" sz="1000" kern="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marL="93663" indent="-93663"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000" kern="0" dirty="0" err="1" smtClean="0">
                <a:solidFill>
                  <a:prstClr val="black"/>
                </a:solidFill>
                <a:latin typeface="+mn-ea"/>
                <a:ea typeface="+mn-ea"/>
              </a:rPr>
              <a:t>식재료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 저장에 있어 어려움이 많으며 식당급식비가 낮아 수익성이 낮음</a:t>
            </a:r>
            <a:endParaRPr lang="en-US" altLang="ko-KR" sz="1000" kern="0" dirty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64" name="TextBox 12"/>
          <p:cNvSpPr txBox="1">
            <a:spLocks noChangeArrowheads="1"/>
          </p:cNvSpPr>
          <p:nvPr/>
        </p:nvSpPr>
        <p:spPr bwMode="auto">
          <a:xfrm>
            <a:off x="5929313" y="3000372"/>
            <a:ext cx="28575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marL="93663" indent="-93663"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지인을 통해 납품하는 경우가 암암리에 발생하여 접근가능성이 떨어지는 시장</a:t>
            </a:r>
            <a:endParaRPr lang="en-US" altLang="ko-KR" sz="1000" kern="0" dirty="0" smtClean="0">
              <a:solidFill>
                <a:prstClr val="black"/>
              </a:solidFill>
              <a:latin typeface="+mn-ea"/>
              <a:ea typeface="+mn-ea"/>
            </a:endParaRPr>
          </a:p>
          <a:p>
            <a:pPr marL="93663" indent="-93663"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각 지역의 </a:t>
            </a:r>
            <a:r>
              <a:rPr lang="ko-KR" altLang="en-US" sz="1000" kern="0" dirty="0" err="1" smtClean="0">
                <a:solidFill>
                  <a:prstClr val="black"/>
                </a:solidFill>
                <a:latin typeface="+mn-ea"/>
                <a:ea typeface="+mn-ea"/>
              </a:rPr>
              <a:t>급양대를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 중심으로 관리</a:t>
            </a: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/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메뉴는 영양관리직 군무원이 담당</a:t>
            </a:r>
            <a:endParaRPr lang="en-US" altLang="ko-KR" sz="1000" kern="0" dirty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65" name="TextBox 13"/>
          <p:cNvSpPr txBox="1">
            <a:spLocks noChangeArrowheads="1"/>
          </p:cNvSpPr>
          <p:nvPr/>
        </p:nvSpPr>
        <p:spPr bwMode="auto">
          <a:xfrm>
            <a:off x="5929313" y="2303498"/>
            <a:ext cx="25779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단체급식 중 가장 큰 규모</a:t>
            </a: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(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전문업체의 과점</a:t>
            </a: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</a:rPr>
              <a:t>이용자의 기대치가 높아 다양화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  <a:sym typeface="Wingdings" pitchFamily="2" charset="2"/>
              </a:rPr>
              <a:t> 고급화 추세</a:t>
            </a:r>
            <a:endParaRPr lang="en-US" altLang="ko-KR" sz="1000" kern="0" dirty="0" smtClean="0">
              <a:solidFill>
                <a:prstClr val="black"/>
              </a:solidFill>
              <a:latin typeface="+mn-ea"/>
              <a:ea typeface="+mn-ea"/>
              <a:sym typeface="Wingdings" pitchFamily="2" charset="2"/>
            </a:endParaRPr>
          </a:p>
          <a:p>
            <a:pPr fontAlgn="base" latinLnBrk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ko-KR" sz="1000" kern="0" dirty="0" smtClean="0">
                <a:solidFill>
                  <a:prstClr val="black"/>
                </a:solidFill>
                <a:latin typeface="+mn-ea"/>
                <a:ea typeface="+mn-ea"/>
                <a:sym typeface="Wingdings" pitchFamily="2" charset="2"/>
              </a:rPr>
              <a:t> </a:t>
            </a:r>
            <a:r>
              <a:rPr lang="ko-KR" altLang="en-US" sz="1000" kern="0" dirty="0" err="1" smtClean="0">
                <a:solidFill>
                  <a:prstClr val="black"/>
                </a:solidFill>
                <a:latin typeface="+mn-ea"/>
                <a:ea typeface="+mn-ea"/>
                <a:sym typeface="Wingdings" pitchFamily="2" charset="2"/>
              </a:rPr>
              <a:t>식단가가</a:t>
            </a:r>
            <a:r>
              <a:rPr lang="ko-KR" altLang="en-US" sz="1000" kern="0" dirty="0" smtClean="0">
                <a:solidFill>
                  <a:prstClr val="black"/>
                </a:solidFill>
                <a:latin typeface="+mn-ea"/>
                <a:ea typeface="+mn-ea"/>
                <a:sym typeface="Wingdings" pitchFamily="2" charset="2"/>
              </a:rPr>
              <a:t> 높아 지속적인 성장 기대</a:t>
            </a:r>
            <a:endParaRPr lang="en-US" altLang="ko-KR" sz="1000" kern="0" dirty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929313" y="1500174"/>
            <a:ext cx="2786062" cy="78807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atinLnBrk="0">
              <a:buFont typeface="Arial" pitchFamily="34" charset="0"/>
              <a:buChar char="•"/>
              <a:defRPr/>
            </a:pPr>
            <a:r>
              <a:rPr lang="en-US" altLang="ko-KR" sz="950" dirty="0">
                <a:solidFill>
                  <a:prstClr val="black"/>
                </a:solidFill>
                <a:latin typeface="+mn-ea"/>
              </a:rPr>
              <a:t> 2010</a:t>
            </a:r>
            <a:r>
              <a:rPr lang="ko-KR" altLang="en-US" sz="950" dirty="0">
                <a:solidFill>
                  <a:prstClr val="black"/>
                </a:solidFill>
                <a:latin typeface="+mn-ea"/>
              </a:rPr>
              <a:t>년까지 완전직영화 추진</a:t>
            </a:r>
            <a:endParaRPr lang="en-US" altLang="ko-KR" sz="950" dirty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itchFamily="34" charset="0"/>
              <a:buChar char="•"/>
              <a:defRPr/>
            </a:pPr>
            <a:r>
              <a:rPr lang="en-US" altLang="ko-KR" sz="95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950" dirty="0">
                <a:solidFill>
                  <a:prstClr val="black"/>
                </a:solidFill>
                <a:latin typeface="+mn-ea"/>
              </a:rPr>
              <a:t>식자재의 구입은 학교 자율에 의해 선정</a:t>
            </a:r>
            <a:endParaRPr lang="en-US" altLang="ko-KR" sz="950" dirty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itchFamily="34" charset="0"/>
              <a:buChar char="•"/>
              <a:defRPr/>
            </a:pPr>
            <a:r>
              <a:rPr lang="en-US" altLang="ko-KR" sz="95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950" dirty="0">
                <a:solidFill>
                  <a:prstClr val="black"/>
                </a:solidFill>
                <a:latin typeface="+mn-ea"/>
              </a:rPr>
              <a:t>시도 교육청을 통해 식자재이용 권고 받음</a:t>
            </a:r>
            <a:endParaRPr lang="en-US" altLang="ko-KR" sz="950" dirty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itchFamily="34" charset="0"/>
              <a:buChar char="•"/>
              <a:defRPr/>
            </a:pPr>
            <a:r>
              <a:rPr lang="en-US" altLang="ko-KR" sz="95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950" dirty="0">
                <a:solidFill>
                  <a:prstClr val="black"/>
                </a:solidFill>
                <a:latin typeface="+mn-ea"/>
              </a:rPr>
              <a:t>안정적인 매출에도 불구</a:t>
            </a:r>
            <a:r>
              <a:rPr lang="en-US" altLang="ko-KR" sz="950" dirty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sz="950" dirty="0">
                <a:solidFill>
                  <a:prstClr val="black"/>
                </a:solidFill>
                <a:latin typeface="+mn-ea"/>
              </a:rPr>
              <a:t>수익성 낮음</a:t>
            </a:r>
            <a:endParaRPr lang="en-US" altLang="ko-KR" sz="95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5072063" y="2200954"/>
            <a:ext cx="3929062" cy="74747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</a:ln>
          <a:effectLst/>
        </p:spPr>
        <p:txBody>
          <a:bodyPr anchor="ctr"/>
          <a:lstStyle/>
          <a:p>
            <a:pPr algn="ctr" latinLnBrk="0">
              <a:defRPr/>
            </a:pPr>
            <a:endParaRPr lang="ko-KR" altLang="en-US" kern="0">
              <a:solidFill>
                <a:prstClr val="white"/>
              </a:solidFill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09501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목표 시장 유형과 특징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167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749300" y="2000250"/>
            <a:ext cx="1500188" cy="642938"/>
          </a:xfrm>
          <a:prstGeom prst="roundRect">
            <a:avLst>
              <a:gd name="adj" fmla="val 7222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500" b="1" dirty="0">
                <a:latin typeface="+mn-ea"/>
              </a:rPr>
              <a:t>공장</a:t>
            </a:r>
          </a:p>
        </p:txBody>
      </p:sp>
      <p:cxnSp>
        <p:nvCxnSpPr>
          <p:cNvPr id="17" name="직선 연결선 16"/>
          <p:cNvCxnSpPr/>
          <p:nvPr/>
        </p:nvCxnSpPr>
        <p:spPr>
          <a:xfrm>
            <a:off x="714375" y="1855788"/>
            <a:ext cx="7740650" cy="15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1173163" y="1500188"/>
            <a:ext cx="7457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atinLnBrk="0"/>
            <a:r>
              <a:rPr kumimoji="0" lang="ko-KR" altLang="en-US" sz="1600" b="1">
                <a:latin typeface="+mn-ea"/>
                <a:ea typeface="+mn-ea"/>
              </a:rPr>
              <a:t>유   형</a:t>
            </a: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3525838" y="1500188"/>
            <a:ext cx="8226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atinLnBrk="0"/>
            <a:r>
              <a:rPr kumimoji="0" lang="ko-KR" altLang="en-US" sz="1600" b="1" dirty="0">
                <a:latin typeface="+mn-ea"/>
                <a:ea typeface="+mn-ea"/>
              </a:rPr>
              <a:t>내    용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39752" y="2786063"/>
            <a:ext cx="3979863" cy="1641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 latinLnBrk="0"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  <a:defRPr/>
            </a:pPr>
            <a:r>
              <a:rPr kumimoji="0" lang="ko-KR" altLang="en-US" sz="1400" dirty="0" smtClean="0">
                <a:latin typeface="+mn-ea"/>
              </a:rPr>
              <a:t> 대형오피스빌딩</a:t>
            </a:r>
            <a:endParaRPr kumimoji="0" lang="en-US" altLang="ko-KR" sz="1400" dirty="0">
              <a:latin typeface="+mn-ea"/>
            </a:endParaRPr>
          </a:p>
          <a:p>
            <a:pPr fontAlgn="auto" latinLnBrk="0"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latin typeface="+mn-ea"/>
              </a:rPr>
              <a:t>금융기관</a:t>
            </a:r>
            <a:r>
              <a:rPr kumimoji="0" lang="en-US" altLang="ko-KR" sz="1400" dirty="0">
                <a:latin typeface="+mn-ea"/>
              </a:rPr>
              <a:t>(</a:t>
            </a:r>
            <a:r>
              <a:rPr kumimoji="0" lang="ko-KR" altLang="en-US" sz="1400" dirty="0">
                <a:latin typeface="+mn-ea"/>
              </a:rPr>
              <a:t>은행</a:t>
            </a:r>
            <a:r>
              <a:rPr kumimoji="0" lang="en-US" altLang="ko-KR" sz="1400" dirty="0">
                <a:latin typeface="+mn-ea"/>
              </a:rPr>
              <a:t>, </a:t>
            </a:r>
            <a:r>
              <a:rPr kumimoji="0" lang="ko-KR" altLang="en-US" sz="1400" dirty="0">
                <a:latin typeface="+mn-ea"/>
              </a:rPr>
              <a:t>보험</a:t>
            </a:r>
            <a:r>
              <a:rPr kumimoji="0" lang="en-US" altLang="ko-KR" sz="1400" dirty="0">
                <a:latin typeface="+mn-ea"/>
              </a:rPr>
              <a:t>, </a:t>
            </a:r>
            <a:r>
              <a:rPr kumimoji="0" lang="ko-KR" altLang="en-US" sz="1400" dirty="0">
                <a:latin typeface="+mn-ea"/>
              </a:rPr>
              <a:t>신용금고 등</a:t>
            </a:r>
            <a:r>
              <a:rPr kumimoji="0" lang="en-US" altLang="ko-KR" sz="1400" dirty="0">
                <a:latin typeface="+mn-ea"/>
              </a:rPr>
              <a:t>)</a:t>
            </a:r>
          </a:p>
          <a:p>
            <a:pPr fontAlgn="auto" latinLnBrk="0"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  <a:defRPr/>
            </a:pPr>
            <a:r>
              <a:rPr kumimoji="0" lang="en-US" altLang="ko-KR" sz="1400" dirty="0">
                <a:latin typeface="+mn-ea"/>
              </a:rPr>
              <a:t> </a:t>
            </a:r>
            <a:r>
              <a:rPr kumimoji="0" lang="ko-KR" altLang="en-US" sz="1400" dirty="0">
                <a:latin typeface="+mn-ea"/>
              </a:rPr>
              <a:t>언론기관</a:t>
            </a:r>
            <a:r>
              <a:rPr kumimoji="0" lang="en-US" altLang="ko-KR" sz="1400" dirty="0">
                <a:latin typeface="+mn-ea"/>
              </a:rPr>
              <a:t>(</a:t>
            </a:r>
            <a:r>
              <a:rPr kumimoji="0" lang="ko-KR" altLang="en-US" sz="1400" dirty="0">
                <a:latin typeface="+mn-ea"/>
              </a:rPr>
              <a:t>신문</a:t>
            </a:r>
            <a:r>
              <a:rPr kumimoji="0" lang="en-US" altLang="ko-KR" sz="1400" dirty="0">
                <a:latin typeface="+mn-ea"/>
              </a:rPr>
              <a:t>, </a:t>
            </a:r>
            <a:r>
              <a:rPr kumimoji="0" lang="ko-KR" altLang="en-US" sz="1400" dirty="0">
                <a:latin typeface="+mn-ea"/>
              </a:rPr>
              <a:t>방송</a:t>
            </a:r>
            <a:r>
              <a:rPr kumimoji="0" lang="en-US" altLang="ko-KR" sz="1400" dirty="0">
                <a:latin typeface="+mn-ea"/>
              </a:rPr>
              <a:t>, </a:t>
            </a:r>
            <a:r>
              <a:rPr kumimoji="0" lang="ko-KR" altLang="en-US" sz="1400" dirty="0">
                <a:latin typeface="+mn-ea"/>
              </a:rPr>
              <a:t>통신사 등</a:t>
            </a:r>
            <a:r>
              <a:rPr kumimoji="0" lang="en-US" altLang="ko-KR" sz="1400" dirty="0">
                <a:latin typeface="+mn-ea"/>
              </a:rPr>
              <a:t>)</a:t>
            </a:r>
          </a:p>
          <a:p>
            <a:pPr fontAlgn="auto" latinLnBrk="0"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  <a:defRPr/>
            </a:pPr>
            <a:r>
              <a:rPr kumimoji="0" lang="ko-KR" altLang="en-US" sz="1400" dirty="0" smtClean="0">
                <a:latin typeface="+mn-ea"/>
              </a:rPr>
              <a:t> 유통 </a:t>
            </a:r>
            <a:r>
              <a:rPr kumimoji="0" lang="ko-KR" altLang="en-US" sz="1400" dirty="0">
                <a:latin typeface="+mn-ea"/>
              </a:rPr>
              <a:t>및 백화점</a:t>
            </a:r>
            <a:endParaRPr kumimoji="0" lang="en-US" altLang="ko-KR" sz="1400" dirty="0">
              <a:latin typeface="+mn-ea"/>
            </a:endParaRPr>
          </a:p>
          <a:p>
            <a:pPr fontAlgn="auto" latinLnBrk="0"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  <a:defRPr/>
            </a:pPr>
            <a:r>
              <a:rPr kumimoji="0" lang="en-US" altLang="ko-KR" sz="1400" dirty="0">
                <a:latin typeface="+mn-ea"/>
              </a:rPr>
              <a:t> </a:t>
            </a:r>
            <a:r>
              <a:rPr kumimoji="0" lang="ko-KR" altLang="en-US" sz="1400" dirty="0">
                <a:latin typeface="+mn-ea"/>
              </a:rPr>
              <a:t>각종 단체</a:t>
            </a:r>
            <a:r>
              <a:rPr kumimoji="0" lang="en-US" altLang="ko-KR" sz="1400" dirty="0">
                <a:latin typeface="+mn-ea"/>
              </a:rPr>
              <a:t>(</a:t>
            </a:r>
            <a:r>
              <a:rPr kumimoji="0" lang="ko-KR" altLang="en-US" sz="1400" dirty="0">
                <a:latin typeface="+mn-ea"/>
              </a:rPr>
              <a:t>정당</a:t>
            </a:r>
            <a:r>
              <a:rPr kumimoji="0" lang="en-US" altLang="ko-KR" sz="1400" dirty="0">
                <a:latin typeface="+mn-ea"/>
              </a:rPr>
              <a:t>, </a:t>
            </a:r>
            <a:r>
              <a:rPr kumimoji="0" lang="ko-KR" altLang="en-US" sz="1400" dirty="0">
                <a:latin typeface="+mn-ea"/>
              </a:rPr>
              <a:t>언론</a:t>
            </a:r>
            <a:r>
              <a:rPr kumimoji="0" lang="en-US" altLang="ko-KR" sz="1400" dirty="0">
                <a:latin typeface="+mn-ea"/>
              </a:rPr>
              <a:t>, </a:t>
            </a:r>
            <a:r>
              <a:rPr kumimoji="0" lang="ko-KR" altLang="en-US" sz="1400" dirty="0">
                <a:latin typeface="+mn-ea"/>
              </a:rPr>
              <a:t>경제단체 등</a:t>
            </a:r>
            <a:r>
              <a:rPr kumimoji="0" lang="en-US" altLang="ko-KR" sz="1400" dirty="0">
                <a:latin typeface="+mn-ea"/>
              </a:rPr>
              <a:t>)</a:t>
            </a:r>
          </a:p>
          <a:p>
            <a:pPr fontAlgn="auto" latinLnBrk="0"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  <a:defRPr/>
            </a:pPr>
            <a:endParaRPr kumimoji="0" lang="en-US" altLang="ko-KR" sz="1400" dirty="0">
              <a:latin typeface="+mn-ea"/>
            </a:endParaRPr>
          </a:p>
        </p:txBody>
      </p:sp>
      <p:sp>
        <p:nvSpPr>
          <p:cNvPr id="21" name="TextBox 10"/>
          <p:cNvSpPr txBox="1">
            <a:spLocks noChangeArrowheads="1"/>
          </p:cNvSpPr>
          <p:nvPr/>
        </p:nvSpPr>
        <p:spPr bwMode="auto">
          <a:xfrm>
            <a:off x="6444208" y="1500188"/>
            <a:ext cx="81304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atinLnBrk="0"/>
            <a:r>
              <a:rPr kumimoji="0" lang="ko-KR" altLang="en-US" sz="1600" b="1" dirty="0" err="1">
                <a:latin typeface="+mn-ea"/>
                <a:ea typeface="+mn-ea"/>
              </a:rPr>
              <a:t>특</a:t>
            </a:r>
            <a:r>
              <a:rPr kumimoji="0" lang="ko-KR" altLang="en-US" sz="1600" b="1" dirty="0">
                <a:latin typeface="+mn-ea"/>
                <a:ea typeface="+mn-ea"/>
              </a:rPr>
              <a:t>    징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49300" y="2852935"/>
            <a:ext cx="1500188" cy="1152000"/>
          </a:xfrm>
          <a:prstGeom prst="roundRect">
            <a:avLst>
              <a:gd name="adj" fmla="val 7222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500" b="1" dirty="0">
                <a:latin typeface="+mn-ea"/>
              </a:rPr>
              <a:t>사무실</a:t>
            </a:r>
          </a:p>
        </p:txBody>
      </p:sp>
      <p:sp>
        <p:nvSpPr>
          <p:cNvPr id="23" name="모서리가 둥근 직사각형 22"/>
          <p:cNvSpPr/>
          <p:nvPr/>
        </p:nvSpPr>
        <p:spPr>
          <a:xfrm>
            <a:off x="739775" y="4221088"/>
            <a:ext cx="1500188" cy="972000"/>
          </a:xfrm>
          <a:prstGeom prst="roundRect">
            <a:avLst>
              <a:gd name="adj" fmla="val 7222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500" b="1" dirty="0">
                <a:latin typeface="+mn-ea"/>
              </a:rPr>
              <a:t>관공서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39752" y="1928813"/>
            <a:ext cx="3979863" cy="701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ko-KR" altLang="en-US" sz="1400" dirty="0" smtClean="0">
                <a:latin typeface="+mn-ea"/>
              </a:rPr>
              <a:t> 생산을 </a:t>
            </a:r>
            <a:r>
              <a:rPr kumimoji="0" lang="ko-KR" altLang="en-US" sz="1400" dirty="0">
                <a:latin typeface="+mn-ea"/>
              </a:rPr>
              <a:t>위한 공장시설</a:t>
            </a:r>
            <a:r>
              <a:rPr kumimoji="0" lang="en-US" altLang="ko-KR" sz="1400" dirty="0">
                <a:latin typeface="+mn-ea"/>
              </a:rPr>
              <a:t>, </a:t>
            </a:r>
            <a:r>
              <a:rPr kumimoji="0" lang="ko-KR" altLang="en-US" sz="1400" dirty="0">
                <a:latin typeface="+mn-ea"/>
              </a:rPr>
              <a:t>건설현장 등</a:t>
            </a:r>
            <a:endParaRPr kumimoji="0" lang="en-US" altLang="ko-KR" sz="1400" dirty="0">
              <a:latin typeface="+mn-ea"/>
            </a:endParaRPr>
          </a:p>
          <a:p>
            <a:pPr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en-US" altLang="ko-KR" sz="1400" dirty="0">
                <a:latin typeface="+mn-ea"/>
              </a:rPr>
              <a:t> </a:t>
            </a:r>
            <a:r>
              <a:rPr kumimoji="0" lang="ko-KR" altLang="en-US" sz="1400" dirty="0">
                <a:latin typeface="+mn-ea"/>
              </a:rPr>
              <a:t>공장 부설 기숙사</a:t>
            </a:r>
            <a:endParaRPr kumimoji="0" lang="en-US" altLang="ko-KR" sz="1400" dirty="0">
              <a:latin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39752" y="4143375"/>
            <a:ext cx="3979863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 latinLnBrk="0"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latin typeface="+mn-ea"/>
              </a:rPr>
              <a:t> 행정기관</a:t>
            </a:r>
            <a:r>
              <a:rPr kumimoji="0" lang="en-US" altLang="ko-KR" sz="1400" dirty="0">
                <a:latin typeface="+mn-ea"/>
              </a:rPr>
              <a:t>(</a:t>
            </a:r>
            <a:r>
              <a:rPr kumimoji="0" lang="ko-KR" altLang="en-US" sz="1400" dirty="0">
                <a:latin typeface="+mn-ea"/>
              </a:rPr>
              <a:t>중앙청</a:t>
            </a:r>
            <a:r>
              <a:rPr kumimoji="0" lang="en-US" altLang="ko-KR" sz="1400" dirty="0">
                <a:latin typeface="+mn-ea"/>
              </a:rPr>
              <a:t>, </a:t>
            </a:r>
            <a:r>
              <a:rPr kumimoji="0" lang="ko-KR" altLang="en-US" sz="1400" dirty="0">
                <a:latin typeface="+mn-ea"/>
              </a:rPr>
              <a:t>도청</a:t>
            </a:r>
            <a:r>
              <a:rPr kumimoji="0" lang="en-US" altLang="ko-KR" sz="1400" dirty="0">
                <a:latin typeface="+mn-ea"/>
              </a:rPr>
              <a:t>, </a:t>
            </a:r>
            <a:r>
              <a:rPr kumimoji="0" lang="ko-KR" altLang="en-US" sz="1400" dirty="0">
                <a:latin typeface="+mn-ea"/>
              </a:rPr>
              <a:t>시청</a:t>
            </a:r>
            <a:r>
              <a:rPr kumimoji="0" lang="en-US" altLang="ko-KR" sz="1400" dirty="0">
                <a:latin typeface="+mn-ea"/>
              </a:rPr>
              <a:t>, </a:t>
            </a:r>
            <a:r>
              <a:rPr kumimoji="0" lang="ko-KR" altLang="en-US" sz="1400" dirty="0">
                <a:latin typeface="+mn-ea"/>
              </a:rPr>
              <a:t>구청</a:t>
            </a:r>
            <a:r>
              <a:rPr kumimoji="0" lang="en-US" altLang="ko-KR" sz="1400" dirty="0">
                <a:latin typeface="+mn-ea"/>
              </a:rPr>
              <a:t>, </a:t>
            </a:r>
          </a:p>
          <a:p>
            <a:pPr fontAlgn="auto" latinLnBrk="0">
              <a:spcBef>
                <a:spcPts val="200"/>
              </a:spcBef>
              <a:spcAft>
                <a:spcPts val="200"/>
              </a:spcAft>
              <a:defRPr/>
            </a:pPr>
            <a:r>
              <a:rPr kumimoji="0" lang="en-US" altLang="ko-KR" sz="1400" dirty="0">
                <a:latin typeface="+mn-ea"/>
              </a:rPr>
              <a:t>  </a:t>
            </a:r>
            <a:r>
              <a:rPr kumimoji="0" lang="ko-KR" altLang="en-US" sz="1400" dirty="0">
                <a:latin typeface="+mn-ea"/>
              </a:rPr>
              <a:t>국세청</a:t>
            </a:r>
            <a:r>
              <a:rPr kumimoji="0" lang="en-US" altLang="ko-KR" sz="1400" dirty="0">
                <a:latin typeface="+mn-ea"/>
              </a:rPr>
              <a:t>, </a:t>
            </a:r>
            <a:r>
              <a:rPr kumimoji="0" lang="ko-KR" altLang="en-US" sz="1400" dirty="0">
                <a:latin typeface="+mn-ea"/>
              </a:rPr>
              <a:t>경찰청</a:t>
            </a:r>
            <a:r>
              <a:rPr kumimoji="0" lang="en-US" altLang="ko-KR" sz="1400" dirty="0">
                <a:latin typeface="+mn-ea"/>
              </a:rPr>
              <a:t>, </a:t>
            </a:r>
            <a:r>
              <a:rPr kumimoji="0" lang="ko-KR" altLang="en-US" sz="1400" dirty="0">
                <a:latin typeface="+mn-ea"/>
              </a:rPr>
              <a:t>검찰청 등</a:t>
            </a:r>
            <a:r>
              <a:rPr kumimoji="0" lang="en-US" altLang="ko-KR" sz="1400" dirty="0">
                <a:latin typeface="+mn-ea"/>
              </a:rPr>
              <a:t>)</a:t>
            </a:r>
          </a:p>
          <a:p>
            <a:pPr fontAlgn="auto" latinLnBrk="0"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  <a:defRPr/>
            </a:pPr>
            <a:r>
              <a:rPr kumimoji="0" lang="en-US" altLang="ko-KR" sz="1400" dirty="0">
                <a:latin typeface="+mn-ea"/>
              </a:rPr>
              <a:t> </a:t>
            </a:r>
            <a:r>
              <a:rPr kumimoji="0" lang="ko-KR" altLang="en-US" sz="1400" dirty="0">
                <a:latin typeface="+mn-ea"/>
              </a:rPr>
              <a:t>입법기관</a:t>
            </a:r>
            <a:r>
              <a:rPr kumimoji="0" lang="en-US" altLang="ko-KR" sz="1400" dirty="0">
                <a:latin typeface="+mn-ea"/>
              </a:rPr>
              <a:t>(</a:t>
            </a:r>
            <a:r>
              <a:rPr kumimoji="0" lang="ko-KR" altLang="en-US" sz="1400" dirty="0">
                <a:latin typeface="+mn-ea"/>
              </a:rPr>
              <a:t>국회</a:t>
            </a:r>
            <a:r>
              <a:rPr kumimoji="0" lang="en-US" altLang="ko-KR" sz="1400" dirty="0">
                <a:latin typeface="+mn-ea"/>
              </a:rPr>
              <a:t>)</a:t>
            </a:r>
          </a:p>
          <a:p>
            <a:pPr fontAlgn="auto" latinLnBrk="0"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  <a:defRPr/>
            </a:pPr>
            <a:r>
              <a:rPr kumimoji="0" lang="en-US" altLang="ko-KR" sz="1400" dirty="0">
                <a:latin typeface="+mn-ea"/>
              </a:rPr>
              <a:t> </a:t>
            </a:r>
            <a:r>
              <a:rPr kumimoji="0" lang="ko-KR" altLang="en-US" sz="1400" dirty="0">
                <a:latin typeface="+mn-ea"/>
              </a:rPr>
              <a:t>사법기관</a:t>
            </a:r>
            <a:r>
              <a:rPr kumimoji="0" lang="en-US" altLang="ko-KR" sz="1400" dirty="0">
                <a:latin typeface="+mn-ea"/>
              </a:rPr>
              <a:t>(</a:t>
            </a:r>
            <a:r>
              <a:rPr kumimoji="0" lang="ko-KR" altLang="en-US" sz="1400" dirty="0">
                <a:latin typeface="+mn-ea"/>
              </a:rPr>
              <a:t>법원</a:t>
            </a:r>
            <a:r>
              <a:rPr kumimoji="0" lang="en-US" altLang="ko-KR" sz="1400" dirty="0">
                <a:latin typeface="+mn-ea"/>
              </a:rPr>
              <a:t>)</a:t>
            </a:r>
          </a:p>
        </p:txBody>
      </p:sp>
      <p:sp>
        <p:nvSpPr>
          <p:cNvPr id="26" name="모서리가 둥근 직사각형 25"/>
          <p:cNvSpPr/>
          <p:nvPr/>
        </p:nvSpPr>
        <p:spPr>
          <a:xfrm>
            <a:off x="767556" y="5370858"/>
            <a:ext cx="1500188" cy="864000"/>
          </a:xfrm>
          <a:prstGeom prst="roundRect">
            <a:avLst>
              <a:gd name="adj" fmla="val 7222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500" b="1" dirty="0">
                <a:latin typeface="+mn-ea"/>
              </a:rPr>
              <a:t>연수원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39753" y="5229200"/>
            <a:ext cx="3024335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indent="-95250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latin typeface="+mn-ea"/>
              </a:rPr>
              <a:t> 회사의 각종 연수원</a:t>
            </a:r>
            <a:r>
              <a:rPr kumimoji="0" lang="en-US" altLang="ko-KR" sz="1400" dirty="0">
                <a:latin typeface="+mn-ea"/>
              </a:rPr>
              <a:t>, </a:t>
            </a:r>
            <a:r>
              <a:rPr kumimoji="0" lang="ko-KR" altLang="en-US" sz="1400" dirty="0">
                <a:latin typeface="+mn-ea"/>
              </a:rPr>
              <a:t>직업훈련원</a:t>
            </a:r>
            <a:r>
              <a:rPr kumimoji="0" lang="en-US" altLang="ko-KR" sz="1400" dirty="0">
                <a:latin typeface="+mn-ea"/>
              </a:rPr>
              <a:t>, </a:t>
            </a:r>
            <a:r>
              <a:rPr kumimoji="0" lang="ko-KR" altLang="en-US" sz="1400" dirty="0">
                <a:latin typeface="+mn-ea"/>
              </a:rPr>
              <a:t>교육훈련원 </a:t>
            </a:r>
            <a:r>
              <a:rPr kumimoji="0" lang="ko-KR" altLang="en-US" sz="1400" dirty="0" smtClean="0">
                <a:latin typeface="+mn-ea"/>
              </a:rPr>
              <a:t>등 연수교육을 </a:t>
            </a:r>
            <a:r>
              <a:rPr kumimoji="0" lang="ko-KR" altLang="en-US" sz="1400" dirty="0">
                <a:latin typeface="+mn-ea"/>
              </a:rPr>
              <a:t>목적으로 하는 시설</a:t>
            </a:r>
            <a:endParaRPr kumimoji="0" lang="en-US" altLang="ko-KR" sz="1400" dirty="0">
              <a:latin typeface="+mn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15756" y="1928813"/>
            <a:ext cx="3060700" cy="3780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ko-KR" altLang="en-US" sz="1400" dirty="0" smtClean="0">
                <a:latin typeface="+mn-ea"/>
              </a:rPr>
              <a:t> 식수는 </a:t>
            </a:r>
            <a:r>
              <a:rPr kumimoji="0" lang="ko-KR" altLang="en-US" sz="1400" dirty="0">
                <a:latin typeface="+mn-ea"/>
              </a:rPr>
              <a:t>일정하나 </a:t>
            </a:r>
            <a:r>
              <a:rPr kumimoji="0" lang="ko-KR" altLang="en-US" sz="1400" dirty="0" err="1">
                <a:latin typeface="+mn-ea"/>
              </a:rPr>
              <a:t>식단가는</a:t>
            </a:r>
            <a:r>
              <a:rPr kumimoji="0" lang="ko-KR" altLang="en-US" sz="1400" dirty="0">
                <a:latin typeface="+mn-ea"/>
              </a:rPr>
              <a:t> 낮음</a:t>
            </a:r>
            <a:endParaRPr kumimoji="0" lang="en-US" altLang="ko-KR" sz="1400" dirty="0">
              <a:latin typeface="+mn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03924" y="2970089"/>
            <a:ext cx="3035300" cy="701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en-US" altLang="ko-KR" sz="1400" dirty="0">
                <a:latin typeface="+mn-ea"/>
              </a:rPr>
              <a:t> </a:t>
            </a:r>
            <a:r>
              <a:rPr kumimoji="0" lang="ko-KR" altLang="en-US" sz="1400" dirty="0">
                <a:latin typeface="+mn-ea"/>
              </a:rPr>
              <a:t>식수의 변동 폭은 크고 </a:t>
            </a:r>
            <a:endParaRPr kumimoji="0" lang="en-US" altLang="ko-KR" sz="1400" dirty="0"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latin typeface="+mn-ea"/>
              </a:rPr>
              <a:t>  </a:t>
            </a:r>
            <a:r>
              <a:rPr kumimoji="0" lang="ko-KR" altLang="en-US" sz="1400" dirty="0" err="1">
                <a:latin typeface="+mn-ea"/>
              </a:rPr>
              <a:t>식단가는</a:t>
            </a:r>
            <a:r>
              <a:rPr kumimoji="0" lang="ko-KR" altLang="en-US" sz="1400" dirty="0">
                <a:latin typeface="+mn-ea"/>
              </a:rPr>
              <a:t> 높음</a:t>
            </a:r>
            <a:endParaRPr kumimoji="0" lang="en-US" altLang="ko-KR" sz="1400" dirty="0">
              <a:latin typeface="+mn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79540" y="4197722"/>
            <a:ext cx="3260725" cy="3780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en-US" altLang="ko-KR" sz="1400" dirty="0">
                <a:latin typeface="+mn-ea"/>
              </a:rPr>
              <a:t> </a:t>
            </a:r>
            <a:r>
              <a:rPr kumimoji="0" lang="ko-KR" altLang="en-US" sz="1400" dirty="0">
                <a:latin typeface="+mn-ea"/>
              </a:rPr>
              <a:t>주관부서와의 유기적 협조가 중요</a:t>
            </a:r>
            <a:endParaRPr kumimoji="0" lang="en-US" altLang="ko-KR" sz="1400" dirty="0">
              <a:latin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80955" y="5190391"/>
            <a:ext cx="3311525" cy="701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en-US" altLang="ko-KR" sz="1400" dirty="0">
                <a:latin typeface="+mn-ea"/>
              </a:rPr>
              <a:t> </a:t>
            </a:r>
            <a:r>
              <a:rPr kumimoji="0" lang="ko-KR" altLang="en-US" sz="1400" dirty="0" err="1">
                <a:latin typeface="+mn-ea"/>
              </a:rPr>
              <a:t>식단가는</a:t>
            </a:r>
            <a:r>
              <a:rPr kumimoji="0" lang="ko-KR" altLang="en-US" sz="1400" dirty="0">
                <a:latin typeface="+mn-ea"/>
              </a:rPr>
              <a:t> 높으나 지리적 여건에</a:t>
            </a:r>
            <a:endParaRPr kumimoji="0" lang="en-US" altLang="ko-KR" sz="1400" dirty="0"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dirty="0">
                <a:latin typeface="+mn-ea"/>
              </a:rPr>
              <a:t>  </a:t>
            </a:r>
            <a:r>
              <a:rPr kumimoji="0" lang="ko-KR" altLang="en-US" sz="1400" dirty="0">
                <a:latin typeface="+mn-ea"/>
              </a:rPr>
              <a:t>따라 조리인력 조달이 어려움</a:t>
            </a:r>
            <a:endParaRPr kumimoji="0" lang="en-US" altLang="ko-KR" sz="1400" dirty="0">
              <a:latin typeface="+mn-ea"/>
            </a:endParaRPr>
          </a:p>
        </p:txBody>
      </p:sp>
      <p:cxnSp>
        <p:nvCxnSpPr>
          <p:cNvPr id="32" name="직선 연결선 31"/>
          <p:cNvCxnSpPr/>
          <p:nvPr/>
        </p:nvCxnSpPr>
        <p:spPr>
          <a:xfrm>
            <a:off x="5758209" y="3713535"/>
            <a:ext cx="1281583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자유형 32"/>
          <p:cNvSpPr/>
          <p:nvPr/>
        </p:nvSpPr>
        <p:spPr>
          <a:xfrm>
            <a:off x="5580112" y="3353495"/>
            <a:ext cx="192087" cy="363537"/>
          </a:xfrm>
          <a:custGeom>
            <a:avLst/>
            <a:gdLst>
              <a:gd name="connsiteX0" fmla="*/ 0 w 329784"/>
              <a:gd name="connsiteY0" fmla="*/ 194872 h 434714"/>
              <a:gd name="connsiteX1" fmla="*/ 119922 w 329784"/>
              <a:gd name="connsiteY1" fmla="*/ 344773 h 434714"/>
              <a:gd name="connsiteX2" fmla="*/ 149902 w 329784"/>
              <a:gd name="connsiteY2" fmla="*/ 434714 h 434714"/>
              <a:gd name="connsiteX3" fmla="*/ 149902 w 329784"/>
              <a:gd name="connsiteY3" fmla="*/ 434714 h 434714"/>
              <a:gd name="connsiteX4" fmla="*/ 224853 w 329784"/>
              <a:gd name="connsiteY4" fmla="*/ 179882 h 434714"/>
              <a:gd name="connsiteX5" fmla="*/ 329784 w 329784"/>
              <a:gd name="connsiteY5" fmla="*/ 0 h 434714"/>
              <a:gd name="connsiteX6" fmla="*/ 329784 w 329784"/>
              <a:gd name="connsiteY6" fmla="*/ 0 h 434714"/>
              <a:gd name="connsiteX7" fmla="*/ 329784 w 329784"/>
              <a:gd name="connsiteY7" fmla="*/ 0 h 434714"/>
              <a:gd name="connsiteX8" fmla="*/ 329784 w 329784"/>
              <a:gd name="connsiteY8" fmla="*/ 0 h 43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9784" h="434714">
                <a:moveTo>
                  <a:pt x="0" y="194872"/>
                </a:moveTo>
                <a:cubicBezTo>
                  <a:pt x="47469" y="249835"/>
                  <a:pt x="94938" y="304799"/>
                  <a:pt x="119922" y="344773"/>
                </a:cubicBezTo>
                <a:cubicBezTo>
                  <a:pt x="144906" y="384747"/>
                  <a:pt x="149902" y="434714"/>
                  <a:pt x="149902" y="434714"/>
                </a:cubicBezTo>
                <a:lnTo>
                  <a:pt x="149902" y="434714"/>
                </a:lnTo>
                <a:cubicBezTo>
                  <a:pt x="162394" y="392242"/>
                  <a:pt x="194873" y="252334"/>
                  <a:pt x="224853" y="179882"/>
                </a:cubicBezTo>
                <a:cubicBezTo>
                  <a:pt x="254833" y="107430"/>
                  <a:pt x="329784" y="0"/>
                  <a:pt x="329784" y="0"/>
                </a:cubicBezTo>
                <a:lnTo>
                  <a:pt x="329784" y="0"/>
                </a:lnTo>
                <a:lnTo>
                  <a:pt x="329784" y="0"/>
                </a:lnTo>
                <a:lnTo>
                  <a:pt x="329784" y="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600">
              <a:latin typeface="+mn-ea"/>
            </a:endParaRPr>
          </a:p>
        </p:txBody>
      </p:sp>
      <p:cxnSp>
        <p:nvCxnSpPr>
          <p:cNvPr id="34" name="직선 연결선 33"/>
          <p:cNvCxnSpPr/>
          <p:nvPr/>
        </p:nvCxnSpPr>
        <p:spPr>
          <a:xfrm>
            <a:off x="5650979" y="4512047"/>
            <a:ext cx="2357437" cy="1587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자유형 34"/>
          <p:cNvSpPr/>
          <p:nvPr/>
        </p:nvSpPr>
        <p:spPr>
          <a:xfrm>
            <a:off x="5508104" y="4077072"/>
            <a:ext cx="190500" cy="363537"/>
          </a:xfrm>
          <a:custGeom>
            <a:avLst/>
            <a:gdLst>
              <a:gd name="connsiteX0" fmla="*/ 0 w 329784"/>
              <a:gd name="connsiteY0" fmla="*/ 194872 h 434714"/>
              <a:gd name="connsiteX1" fmla="*/ 119922 w 329784"/>
              <a:gd name="connsiteY1" fmla="*/ 344773 h 434714"/>
              <a:gd name="connsiteX2" fmla="*/ 149902 w 329784"/>
              <a:gd name="connsiteY2" fmla="*/ 434714 h 434714"/>
              <a:gd name="connsiteX3" fmla="*/ 149902 w 329784"/>
              <a:gd name="connsiteY3" fmla="*/ 434714 h 434714"/>
              <a:gd name="connsiteX4" fmla="*/ 224853 w 329784"/>
              <a:gd name="connsiteY4" fmla="*/ 179882 h 434714"/>
              <a:gd name="connsiteX5" fmla="*/ 329784 w 329784"/>
              <a:gd name="connsiteY5" fmla="*/ 0 h 434714"/>
              <a:gd name="connsiteX6" fmla="*/ 329784 w 329784"/>
              <a:gd name="connsiteY6" fmla="*/ 0 h 434714"/>
              <a:gd name="connsiteX7" fmla="*/ 329784 w 329784"/>
              <a:gd name="connsiteY7" fmla="*/ 0 h 434714"/>
              <a:gd name="connsiteX8" fmla="*/ 329784 w 329784"/>
              <a:gd name="connsiteY8" fmla="*/ 0 h 43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9784" h="434714">
                <a:moveTo>
                  <a:pt x="0" y="194872"/>
                </a:moveTo>
                <a:cubicBezTo>
                  <a:pt x="47469" y="249835"/>
                  <a:pt x="94938" y="304799"/>
                  <a:pt x="119922" y="344773"/>
                </a:cubicBezTo>
                <a:cubicBezTo>
                  <a:pt x="144906" y="384747"/>
                  <a:pt x="149902" y="434714"/>
                  <a:pt x="149902" y="434714"/>
                </a:cubicBezTo>
                <a:lnTo>
                  <a:pt x="149902" y="434714"/>
                </a:lnTo>
                <a:cubicBezTo>
                  <a:pt x="162394" y="392242"/>
                  <a:pt x="194873" y="252334"/>
                  <a:pt x="224853" y="179882"/>
                </a:cubicBezTo>
                <a:cubicBezTo>
                  <a:pt x="254833" y="107430"/>
                  <a:pt x="329784" y="0"/>
                  <a:pt x="329784" y="0"/>
                </a:cubicBezTo>
                <a:lnTo>
                  <a:pt x="329784" y="0"/>
                </a:lnTo>
                <a:lnTo>
                  <a:pt x="329784" y="0"/>
                </a:lnTo>
                <a:lnTo>
                  <a:pt x="329784" y="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78607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다이어그램 37"/>
          <p:cNvGraphicFramePr/>
          <p:nvPr/>
        </p:nvGraphicFramePr>
        <p:xfrm>
          <a:off x="1115616" y="1705921"/>
          <a:ext cx="7777559" cy="4531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목표 시장 운영 프로세스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168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6" name="그림 35" descr="새싹채소사진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15616" y="2852936"/>
            <a:ext cx="1857388" cy="1857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TextBox 4"/>
          <p:cNvSpPr txBox="1">
            <a:spLocks noChangeArrowheads="1"/>
          </p:cNvSpPr>
          <p:nvPr/>
        </p:nvSpPr>
        <p:spPr bwMode="auto">
          <a:xfrm>
            <a:off x="250825" y="1268760"/>
            <a:ext cx="2071702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atinLnBrk="0">
              <a:buFont typeface="Wingdings" pitchFamily="2" charset="2"/>
              <a:buChar char="q"/>
            </a:pPr>
            <a:r>
              <a:rPr kumimoji="0" lang="ko-KR" altLang="en-US" b="1" dirty="0">
                <a:latin typeface="+mn-ea"/>
                <a:ea typeface="+mn-ea"/>
              </a:rPr>
              <a:t> 일반적 구매절차</a:t>
            </a:r>
            <a:endParaRPr kumimoji="0" lang="en-US" altLang="ko-KR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43437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목표 시장 운영 프로세스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169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모서리가 둥근 직사각형 5"/>
          <p:cNvSpPr/>
          <p:nvPr/>
        </p:nvSpPr>
        <p:spPr bwMode="auto">
          <a:xfrm>
            <a:off x="4895499" y="1844824"/>
            <a:ext cx="1264976" cy="435951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dirty="0" err="1">
                <a:solidFill>
                  <a:schemeClr val="tx1"/>
                </a:solidFill>
                <a:latin typeface="+mn-ea"/>
              </a:rPr>
              <a:t>위생안전팀</a:t>
            </a:r>
            <a:endParaRPr kumimoji="0" lang="ko-KR" altLang="en-US" sz="1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모서리가 둥근 직사각형 6"/>
          <p:cNvSpPr/>
          <p:nvPr/>
        </p:nvSpPr>
        <p:spPr bwMode="auto">
          <a:xfrm>
            <a:off x="4895499" y="2934702"/>
            <a:ext cx="1264976" cy="435951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dirty="0">
                <a:solidFill>
                  <a:schemeClr val="tx1"/>
                </a:solidFill>
                <a:latin typeface="+mn-ea"/>
              </a:rPr>
              <a:t>식품연구소</a:t>
            </a: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35464" y="4133567"/>
            <a:ext cx="1264976" cy="435951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dirty="0" err="1">
                <a:solidFill>
                  <a:schemeClr val="tx1"/>
                </a:solidFill>
                <a:latin typeface="+mn-ea"/>
              </a:rPr>
              <a:t>업장</a:t>
            </a:r>
            <a:r>
              <a:rPr kumimoji="0" lang="en-US" altLang="ko-KR" sz="1600" dirty="0">
                <a:solidFill>
                  <a:schemeClr val="tx1"/>
                </a:solidFill>
                <a:latin typeface="+mn-ea"/>
              </a:rPr>
              <a:t>,</a:t>
            </a:r>
            <a:r>
              <a:rPr kumimoji="0" lang="ko-KR" altLang="en-US" sz="1600" dirty="0">
                <a:solidFill>
                  <a:schemeClr val="tx1"/>
                </a:solidFill>
                <a:latin typeface="+mn-ea"/>
              </a:rPr>
              <a:t>고객</a:t>
            </a: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170531" y="4133567"/>
            <a:ext cx="1264978" cy="435951"/>
          </a:xfrm>
          <a:prstGeom prst="roundRect">
            <a:avLst/>
          </a:prstGeom>
          <a:solidFill>
            <a:srgbClr val="F9F7A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dirty="0">
                <a:solidFill>
                  <a:schemeClr val="tx1"/>
                </a:solidFill>
                <a:latin typeface="+mn-ea"/>
              </a:rPr>
              <a:t>구매부서</a:t>
            </a:r>
          </a:p>
        </p:txBody>
      </p:sp>
      <p:sp>
        <p:nvSpPr>
          <p:cNvPr id="10" name="모서리가 둥근 직사각형 9"/>
          <p:cNvSpPr/>
          <p:nvPr/>
        </p:nvSpPr>
        <p:spPr bwMode="auto">
          <a:xfrm>
            <a:off x="985572" y="4242555"/>
            <a:ext cx="1264976" cy="435951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dirty="0">
                <a:solidFill>
                  <a:schemeClr val="tx1"/>
                </a:solidFill>
                <a:latin typeface="+mn-ea"/>
              </a:rPr>
              <a:t>공급업체</a:t>
            </a:r>
            <a:r>
              <a:rPr kumimoji="0" lang="en-US" altLang="ko-KR" sz="1600" dirty="0">
                <a:solidFill>
                  <a:schemeClr val="tx1"/>
                </a:solidFill>
                <a:latin typeface="+mn-ea"/>
              </a:rPr>
              <a:t>3</a:t>
            </a:r>
            <a:endParaRPr kumimoji="0" lang="ko-KR" altLang="en-US" sz="1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모서리가 둥근 직사각형 10"/>
          <p:cNvSpPr/>
          <p:nvPr/>
        </p:nvSpPr>
        <p:spPr bwMode="auto">
          <a:xfrm>
            <a:off x="985572" y="3588629"/>
            <a:ext cx="1264976" cy="435951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dirty="0">
                <a:solidFill>
                  <a:schemeClr val="tx1"/>
                </a:solidFill>
                <a:latin typeface="+mn-ea"/>
              </a:rPr>
              <a:t>공급업체</a:t>
            </a:r>
            <a:r>
              <a:rPr kumimoji="0" lang="en-US" altLang="ko-KR" sz="1600" dirty="0">
                <a:solidFill>
                  <a:schemeClr val="tx1"/>
                </a:solidFill>
                <a:latin typeface="+mn-ea"/>
              </a:rPr>
              <a:t>2</a:t>
            </a:r>
            <a:endParaRPr kumimoji="0" lang="ko-KR" altLang="en-US" sz="1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모서리가 둥근 직사각형 11"/>
          <p:cNvSpPr/>
          <p:nvPr/>
        </p:nvSpPr>
        <p:spPr bwMode="auto">
          <a:xfrm>
            <a:off x="985572" y="2934702"/>
            <a:ext cx="1264976" cy="435951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dirty="0">
                <a:solidFill>
                  <a:schemeClr val="tx1"/>
                </a:solidFill>
                <a:latin typeface="+mn-ea"/>
              </a:rPr>
              <a:t>공급업체</a:t>
            </a:r>
            <a:r>
              <a:rPr kumimoji="0" lang="en-US" altLang="ko-KR" sz="1600" dirty="0">
                <a:solidFill>
                  <a:schemeClr val="tx1"/>
                </a:solidFill>
                <a:latin typeface="+mn-ea"/>
              </a:rPr>
              <a:t>1</a:t>
            </a:r>
            <a:endParaRPr kumimoji="0" lang="ko-KR" altLang="en-US" sz="1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모서리가 둥근 직사각형 12"/>
          <p:cNvSpPr/>
          <p:nvPr/>
        </p:nvSpPr>
        <p:spPr bwMode="auto">
          <a:xfrm>
            <a:off x="4895499" y="5441421"/>
            <a:ext cx="1264976" cy="435951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dirty="0" err="1">
                <a:solidFill>
                  <a:schemeClr val="tx1"/>
                </a:solidFill>
                <a:latin typeface="+mn-ea"/>
              </a:rPr>
              <a:t>마케팅팀</a:t>
            </a:r>
            <a:endParaRPr kumimoji="0" lang="ko-KR" altLang="en-US" sz="1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모서리가 둥근 직사각형 13"/>
          <p:cNvSpPr/>
          <p:nvPr/>
        </p:nvSpPr>
        <p:spPr bwMode="auto">
          <a:xfrm>
            <a:off x="755576" y="2785120"/>
            <a:ext cx="1724968" cy="2724696"/>
          </a:xfrm>
          <a:prstGeom prst="roundRect">
            <a:avLst>
              <a:gd name="adj" fmla="val 8936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600">
              <a:latin typeface="+mn-ea"/>
            </a:endParaRPr>
          </a:p>
        </p:txBody>
      </p:sp>
      <p:cxnSp>
        <p:nvCxnSpPr>
          <p:cNvPr id="15" name="Shape 21"/>
          <p:cNvCxnSpPr/>
          <p:nvPr/>
        </p:nvCxnSpPr>
        <p:spPr bwMode="auto">
          <a:xfrm>
            <a:off x="2250548" y="3697616"/>
            <a:ext cx="2818725" cy="435951"/>
          </a:xfrm>
          <a:prstGeom prst="bentConnector2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 bwMode="auto">
          <a:xfrm>
            <a:off x="2480544" y="4569519"/>
            <a:ext cx="689987" cy="2423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/>
          <p:nvPr/>
        </p:nvCxnSpPr>
        <p:spPr bwMode="auto">
          <a:xfrm rot="10800000">
            <a:off x="2480544" y="4242555"/>
            <a:ext cx="689987" cy="2421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모서리가 둥근 직사각형 17"/>
          <p:cNvSpPr/>
          <p:nvPr/>
        </p:nvSpPr>
        <p:spPr bwMode="auto">
          <a:xfrm>
            <a:off x="985572" y="4896482"/>
            <a:ext cx="1264976" cy="435951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dirty="0">
                <a:solidFill>
                  <a:schemeClr val="tx1"/>
                </a:solidFill>
                <a:latin typeface="+mn-ea"/>
              </a:rPr>
              <a:t>공급업체</a:t>
            </a:r>
            <a:r>
              <a:rPr kumimoji="0" lang="en-US" altLang="ko-KR" sz="1600" dirty="0">
                <a:solidFill>
                  <a:schemeClr val="tx1"/>
                </a:solidFill>
                <a:latin typeface="+mn-ea"/>
              </a:rPr>
              <a:t>4</a:t>
            </a:r>
            <a:endParaRPr kumimoji="0" lang="ko-KR" altLang="en-US" sz="160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19" name="직선 화살표 연결선 18"/>
          <p:cNvCxnSpPr/>
          <p:nvPr/>
        </p:nvCxnSpPr>
        <p:spPr bwMode="auto">
          <a:xfrm>
            <a:off x="2480544" y="3152677"/>
            <a:ext cx="2414956" cy="2421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/>
          <p:nvPr/>
        </p:nvCxnSpPr>
        <p:spPr bwMode="auto">
          <a:xfrm rot="10800000" flipV="1">
            <a:off x="2480544" y="3043690"/>
            <a:ext cx="2414956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/>
          <p:nvPr/>
        </p:nvCxnSpPr>
        <p:spPr bwMode="auto">
          <a:xfrm>
            <a:off x="4435507" y="4351543"/>
            <a:ext cx="459991" cy="2423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/>
          <p:nvPr/>
        </p:nvCxnSpPr>
        <p:spPr bwMode="auto">
          <a:xfrm>
            <a:off x="6045477" y="4351543"/>
            <a:ext cx="689987" cy="2423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모서리가 둥근 직사각형 22"/>
          <p:cNvSpPr/>
          <p:nvPr/>
        </p:nvSpPr>
        <p:spPr bwMode="auto">
          <a:xfrm>
            <a:off x="4895499" y="4133567"/>
            <a:ext cx="1264976" cy="435951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dirty="0">
                <a:solidFill>
                  <a:schemeClr val="tx1"/>
                </a:solidFill>
                <a:latin typeface="+mn-ea"/>
              </a:rPr>
              <a:t>물류센터</a:t>
            </a:r>
          </a:p>
        </p:txBody>
      </p:sp>
      <p:cxnSp>
        <p:nvCxnSpPr>
          <p:cNvPr id="24" name="직선 화살표 연결선 23"/>
          <p:cNvCxnSpPr>
            <a:stCxn id="9" idx="2"/>
            <a:endCxn id="13" idx="1"/>
          </p:cNvCxnSpPr>
          <p:nvPr/>
        </p:nvCxnSpPr>
        <p:spPr bwMode="auto">
          <a:xfrm rot="16200000" flipH="1">
            <a:off x="3803680" y="4567579"/>
            <a:ext cx="1089878" cy="1093758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/>
          <p:nvPr/>
        </p:nvCxnSpPr>
        <p:spPr bwMode="auto">
          <a:xfrm rot="5400000">
            <a:off x="5029805" y="2608883"/>
            <a:ext cx="653927" cy="2555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/>
          <p:nvPr/>
        </p:nvCxnSpPr>
        <p:spPr bwMode="auto">
          <a:xfrm rot="5400000">
            <a:off x="4974033" y="3751977"/>
            <a:ext cx="762916" cy="5111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 bwMode="auto">
          <a:xfrm rot="16200000" flipV="1">
            <a:off x="5251257" y="2600473"/>
            <a:ext cx="668458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/>
          <p:nvPr/>
        </p:nvCxnSpPr>
        <p:spPr bwMode="auto">
          <a:xfrm rot="16200000" flipV="1">
            <a:off x="5258522" y="3806604"/>
            <a:ext cx="653927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70"/>
          <p:cNvSpPr txBox="1">
            <a:spLocks noChangeArrowheads="1"/>
          </p:cNvSpPr>
          <p:nvPr/>
        </p:nvSpPr>
        <p:spPr bwMode="auto">
          <a:xfrm>
            <a:off x="5585486" y="2389763"/>
            <a:ext cx="13799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atinLnBrk="0"/>
            <a:r>
              <a:rPr kumimoji="0" lang="ko-KR" altLang="en-US" sz="1600">
                <a:latin typeface="+mn-ea"/>
                <a:ea typeface="+mn-ea"/>
              </a:rPr>
              <a:t>생산환경 분석</a:t>
            </a:r>
            <a:endParaRPr kumimoji="0" lang="en-US" altLang="ko-KR" sz="1600">
              <a:latin typeface="+mn-ea"/>
              <a:ea typeface="+mn-ea"/>
            </a:endParaRPr>
          </a:p>
          <a:p>
            <a:pPr latinLnBrk="0"/>
            <a:r>
              <a:rPr kumimoji="0" lang="ko-KR" altLang="en-US" sz="1600">
                <a:latin typeface="+mn-ea"/>
                <a:ea typeface="+mn-ea"/>
              </a:rPr>
              <a:t>제품품질 분석</a:t>
            </a:r>
          </a:p>
        </p:txBody>
      </p:sp>
      <p:sp>
        <p:nvSpPr>
          <p:cNvPr id="30" name="TextBox 71"/>
          <p:cNvSpPr txBox="1">
            <a:spLocks noChangeArrowheads="1"/>
          </p:cNvSpPr>
          <p:nvPr/>
        </p:nvSpPr>
        <p:spPr bwMode="auto">
          <a:xfrm>
            <a:off x="5585486" y="3508072"/>
            <a:ext cx="13799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atinLnBrk="0"/>
            <a:r>
              <a:rPr kumimoji="0" lang="ko-KR" altLang="en-US" sz="1600">
                <a:latin typeface="+mn-ea"/>
                <a:ea typeface="+mn-ea"/>
              </a:rPr>
              <a:t>입고제품 분석 및 검사</a:t>
            </a:r>
          </a:p>
        </p:txBody>
      </p:sp>
      <p:sp>
        <p:nvSpPr>
          <p:cNvPr id="31" name="TextBox 72"/>
          <p:cNvSpPr txBox="1">
            <a:spLocks noChangeArrowheads="1"/>
          </p:cNvSpPr>
          <p:nvPr/>
        </p:nvSpPr>
        <p:spPr bwMode="auto">
          <a:xfrm>
            <a:off x="6620466" y="4597950"/>
            <a:ext cx="18399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atinLnBrk="0"/>
            <a:r>
              <a:rPr kumimoji="0" lang="ko-KR" altLang="en-US" sz="1600">
                <a:latin typeface="+mn-ea"/>
                <a:ea typeface="+mn-ea"/>
              </a:rPr>
              <a:t>제품 개선사항 제안</a:t>
            </a:r>
          </a:p>
        </p:txBody>
      </p:sp>
      <p:sp>
        <p:nvSpPr>
          <p:cNvPr id="32" name="TextBox 73"/>
          <p:cNvSpPr txBox="1">
            <a:spLocks noChangeArrowheads="1"/>
          </p:cNvSpPr>
          <p:nvPr/>
        </p:nvSpPr>
        <p:spPr bwMode="auto">
          <a:xfrm>
            <a:off x="4895499" y="4569519"/>
            <a:ext cx="16099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atinLnBrk="0"/>
            <a:r>
              <a:rPr kumimoji="0" lang="ko-KR" altLang="en-US" sz="1600" dirty="0">
                <a:latin typeface="+mn-ea"/>
                <a:ea typeface="+mn-ea"/>
              </a:rPr>
              <a:t>입고제품 검수</a:t>
            </a:r>
          </a:p>
        </p:txBody>
      </p:sp>
      <p:sp>
        <p:nvSpPr>
          <p:cNvPr id="33" name="TextBox 74"/>
          <p:cNvSpPr txBox="1">
            <a:spLocks noChangeArrowheads="1"/>
          </p:cNvSpPr>
          <p:nvPr/>
        </p:nvSpPr>
        <p:spPr bwMode="auto">
          <a:xfrm>
            <a:off x="3055533" y="3370653"/>
            <a:ext cx="16099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atinLnBrk="0"/>
            <a:r>
              <a:rPr kumimoji="0" lang="ko-KR" altLang="en-US" sz="1600">
                <a:latin typeface="+mn-ea"/>
                <a:ea typeface="+mn-ea"/>
              </a:rPr>
              <a:t>제품 입고</a:t>
            </a:r>
          </a:p>
        </p:txBody>
      </p:sp>
      <p:sp>
        <p:nvSpPr>
          <p:cNvPr id="34" name="TextBox 75"/>
          <p:cNvSpPr txBox="1">
            <a:spLocks noChangeArrowheads="1"/>
          </p:cNvSpPr>
          <p:nvPr/>
        </p:nvSpPr>
        <p:spPr bwMode="auto">
          <a:xfrm>
            <a:off x="2529982" y="3954542"/>
            <a:ext cx="16099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atinLnBrk="0"/>
            <a:r>
              <a:rPr kumimoji="0" lang="ko-KR" altLang="en-US" sz="1600" dirty="0">
                <a:latin typeface="+mn-ea"/>
                <a:ea typeface="+mn-ea"/>
              </a:rPr>
              <a:t>발주</a:t>
            </a:r>
          </a:p>
        </p:txBody>
      </p:sp>
      <p:sp>
        <p:nvSpPr>
          <p:cNvPr id="35" name="TextBox 76"/>
          <p:cNvSpPr txBox="1">
            <a:spLocks noChangeArrowheads="1"/>
          </p:cNvSpPr>
          <p:nvPr/>
        </p:nvSpPr>
        <p:spPr bwMode="auto">
          <a:xfrm>
            <a:off x="2365546" y="4567795"/>
            <a:ext cx="160997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atinLnBrk="0"/>
            <a:r>
              <a:rPr kumimoji="0" lang="ko-KR" altLang="en-US" sz="1600">
                <a:latin typeface="+mn-ea"/>
                <a:ea typeface="+mn-ea"/>
              </a:rPr>
              <a:t>업체 선정</a:t>
            </a:r>
            <a:r>
              <a:rPr kumimoji="0" lang="en-US" altLang="ko-KR" sz="1600">
                <a:latin typeface="+mn-ea"/>
                <a:ea typeface="+mn-ea"/>
              </a:rPr>
              <a:t>,</a:t>
            </a:r>
          </a:p>
          <a:p>
            <a:pPr latinLnBrk="0"/>
            <a:r>
              <a:rPr kumimoji="0" lang="ko-KR" altLang="en-US" sz="1600">
                <a:latin typeface="+mn-ea"/>
                <a:ea typeface="+mn-ea"/>
              </a:rPr>
              <a:t>품목 등록</a:t>
            </a:r>
          </a:p>
        </p:txBody>
      </p:sp>
      <p:sp>
        <p:nvSpPr>
          <p:cNvPr id="39" name="TextBox 4"/>
          <p:cNvSpPr txBox="1">
            <a:spLocks noChangeArrowheads="1"/>
          </p:cNvSpPr>
          <p:nvPr/>
        </p:nvSpPr>
        <p:spPr bwMode="auto">
          <a:xfrm>
            <a:off x="250825" y="1259468"/>
            <a:ext cx="3205557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atinLnBrk="0">
              <a:buFont typeface="Wingdings" pitchFamily="2" charset="2"/>
              <a:buChar char="q"/>
            </a:pPr>
            <a:r>
              <a:rPr kumimoji="0" lang="ko-KR" altLang="en-US" b="1" dirty="0">
                <a:latin typeface="+mn-ea"/>
                <a:ea typeface="+mn-ea"/>
              </a:rPr>
              <a:t> </a:t>
            </a:r>
            <a:r>
              <a:rPr lang="ko-KR" altLang="en-US" b="1" dirty="0" smtClean="0">
                <a:latin typeface="+mn-ea"/>
                <a:ea typeface="+mn-ea"/>
              </a:rPr>
              <a:t>위탁급식업체의 구매절차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5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17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3" name="직선 화살표 연결선 12"/>
          <p:cNvCxnSpPr/>
          <p:nvPr/>
        </p:nvCxnSpPr>
        <p:spPr>
          <a:xfrm rot="5400000" flipH="1" flipV="1">
            <a:off x="-1471619" y="4294819"/>
            <a:ext cx="3880604" cy="227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4" name="직선 연결선 13"/>
          <p:cNvCxnSpPr/>
          <p:nvPr/>
        </p:nvCxnSpPr>
        <p:spPr>
          <a:xfrm>
            <a:off x="468684" y="6235208"/>
            <a:ext cx="8301563" cy="2104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5" name="직선 연결선 14"/>
          <p:cNvCxnSpPr/>
          <p:nvPr/>
        </p:nvCxnSpPr>
        <p:spPr>
          <a:xfrm rot="5400000" flipH="1" flipV="1">
            <a:off x="6878363" y="4342187"/>
            <a:ext cx="3784904" cy="1139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6" name="직선 연결선 15"/>
          <p:cNvCxnSpPr/>
          <p:nvPr/>
        </p:nvCxnSpPr>
        <p:spPr>
          <a:xfrm flipV="1">
            <a:off x="468684" y="2449252"/>
            <a:ext cx="8301563" cy="2839467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7" name="직선 연결선 16"/>
          <p:cNvCxnSpPr/>
          <p:nvPr/>
        </p:nvCxnSpPr>
        <p:spPr>
          <a:xfrm rot="5400000">
            <a:off x="1769101" y="5383281"/>
            <a:ext cx="1703681" cy="2279"/>
          </a:xfrm>
          <a:prstGeom prst="line">
            <a:avLst/>
          </a:prstGeom>
          <a:noFill/>
          <a:ln w="25400" cap="flat" cmpd="dbl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8" name="직선 연결선 17"/>
          <p:cNvCxnSpPr/>
          <p:nvPr/>
        </p:nvCxnSpPr>
        <p:spPr>
          <a:xfrm rot="5400000">
            <a:off x="3487597" y="5052010"/>
            <a:ext cx="2366223" cy="2279"/>
          </a:xfrm>
          <a:prstGeom prst="line">
            <a:avLst/>
          </a:prstGeom>
          <a:noFill/>
          <a:ln w="25400" cap="flat" cmpd="dbl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9" name="직선 연결선 18"/>
          <p:cNvCxnSpPr/>
          <p:nvPr/>
        </p:nvCxnSpPr>
        <p:spPr>
          <a:xfrm rot="5400000">
            <a:off x="5158771" y="4673414"/>
            <a:ext cx="3123414" cy="2279"/>
          </a:xfrm>
          <a:prstGeom prst="line">
            <a:avLst/>
          </a:prstGeom>
          <a:noFill/>
          <a:ln w="25400" cap="flat" cmpd="dbl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467544" y="4396859"/>
            <a:ext cx="1434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b="1" dirty="0" smtClean="0">
                <a:solidFill>
                  <a:srgbClr val="1F497D"/>
                </a:solidFill>
                <a:latin typeface="+mn-ea"/>
              </a:rPr>
              <a:t>Phase 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27784" y="3861048"/>
            <a:ext cx="1434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b="1" dirty="0" smtClean="0">
                <a:solidFill>
                  <a:srgbClr val="C0504D"/>
                </a:solidFill>
                <a:latin typeface="+mn-ea"/>
              </a:rPr>
              <a:t>Phase 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49331" y="3140968"/>
            <a:ext cx="1434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b="1" dirty="0" smtClean="0">
                <a:solidFill>
                  <a:srgbClr val="8064A2"/>
                </a:solidFill>
                <a:latin typeface="+mn-ea"/>
              </a:rPr>
              <a:t>Phase 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60232" y="2492896"/>
            <a:ext cx="1434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b="1" dirty="0" smtClean="0">
                <a:solidFill>
                  <a:srgbClr val="9BBB59">
                    <a:lumMod val="50000"/>
                  </a:srgbClr>
                </a:solidFill>
                <a:latin typeface="+mn-ea"/>
              </a:rPr>
              <a:t>Phase 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8684" y="5341083"/>
            <a:ext cx="2152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Basic Financial Planning</a:t>
            </a:r>
          </a:p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600" dirty="0" smtClean="0">
                <a:solidFill>
                  <a:prstClr val="black"/>
                </a:solidFill>
                <a:latin typeface="+mn-ea"/>
              </a:rPr>
              <a:t>기초 재무계획</a:t>
            </a:r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20940" y="4803928"/>
            <a:ext cx="20497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Long-Range Planning</a:t>
            </a:r>
          </a:p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600" dirty="0" smtClean="0">
                <a:solidFill>
                  <a:prstClr val="black"/>
                </a:solidFill>
                <a:latin typeface="+mn-ea"/>
              </a:rPr>
              <a:t>중장기 계획</a:t>
            </a:r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70709" y="3939832"/>
            <a:ext cx="20497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Externally</a:t>
            </a:r>
          </a:p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Oriented</a:t>
            </a:r>
          </a:p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Strategic</a:t>
            </a:r>
          </a:p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Management</a:t>
            </a:r>
          </a:p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600" dirty="0" smtClean="0">
                <a:solidFill>
                  <a:prstClr val="black"/>
                </a:solidFill>
                <a:latin typeface="+mn-ea"/>
              </a:rPr>
              <a:t>환경 중심 전략 경영</a:t>
            </a:r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717344" y="3252851"/>
            <a:ext cx="20497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Strategic</a:t>
            </a:r>
          </a:p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Management</a:t>
            </a:r>
          </a:p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600" dirty="0" smtClean="0">
                <a:solidFill>
                  <a:prstClr val="black"/>
                </a:solidFill>
                <a:latin typeface="+mn-ea"/>
              </a:rPr>
              <a:t>전략 경영</a:t>
            </a:r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" y="1556792"/>
            <a:ext cx="14756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/>
            <a:r>
              <a:rPr lang="en-US" altLang="ko-KR" sz="1400" b="1" dirty="0" smtClean="0">
                <a:solidFill>
                  <a:prstClr val="black"/>
                </a:solidFill>
                <a:latin typeface="+mn-ea"/>
              </a:rPr>
              <a:t>Effectiveness of Strategy</a:t>
            </a:r>
          </a:p>
          <a:p>
            <a:pPr algn="ctr" latinLnBrk="0"/>
            <a:r>
              <a:rPr lang="en-US" altLang="ko-KR" sz="1400" b="1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400" b="1" dirty="0" smtClean="0">
                <a:solidFill>
                  <a:prstClr val="black"/>
                </a:solidFill>
                <a:latin typeface="+mn-ea"/>
              </a:rPr>
              <a:t>전략의 효과</a:t>
            </a:r>
            <a:r>
              <a:rPr lang="en-US" altLang="ko-KR" sz="1400" b="1" dirty="0" smtClean="0">
                <a:solidFill>
                  <a:prstClr val="black"/>
                </a:solidFill>
                <a:latin typeface="+mn-ea"/>
              </a:rPr>
              <a:t>)</a:t>
            </a:r>
          </a:p>
        </p:txBody>
      </p:sp>
      <p:sp>
        <p:nvSpPr>
          <p:cNvPr id="35" name="모서리가 둥근 사각형 설명선 34"/>
          <p:cNvSpPr/>
          <p:nvPr/>
        </p:nvSpPr>
        <p:spPr>
          <a:xfrm>
            <a:off x="611560" y="3212976"/>
            <a:ext cx="1656184" cy="1080120"/>
          </a:xfrm>
          <a:prstGeom prst="wedgeRoundRectCallou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latinLnBrk="0"/>
            <a:r>
              <a:rPr kumimoji="1" lang="en-US" altLang="ko-KR" sz="1400" dirty="0" smtClean="0">
                <a:solidFill>
                  <a:srgbClr val="1F497D">
                    <a:lumMod val="75000"/>
                  </a:srgbClr>
                </a:solidFill>
                <a:latin typeface="+mn-ea"/>
              </a:rPr>
              <a:t>“Meet the budget”</a:t>
            </a:r>
          </a:p>
          <a:p>
            <a:pPr algn="ctr" latinLnBrk="0"/>
            <a:r>
              <a:rPr kumimoji="1" lang="en-US" altLang="ko-KR" sz="1400" dirty="0" smtClean="0">
                <a:solidFill>
                  <a:srgbClr val="1F497D">
                    <a:lumMod val="75000"/>
                  </a:srgbClr>
                </a:solidFill>
                <a:latin typeface="+mn-ea"/>
              </a:rPr>
              <a:t>(</a:t>
            </a:r>
            <a:r>
              <a:rPr kumimoji="1" lang="ko-KR" altLang="en-US" sz="1400" dirty="0" smtClean="0">
                <a:solidFill>
                  <a:srgbClr val="1F497D">
                    <a:lumMod val="75000"/>
                  </a:srgbClr>
                </a:solidFill>
                <a:latin typeface="+mn-ea"/>
              </a:rPr>
              <a:t>예산 중심</a:t>
            </a:r>
            <a:r>
              <a:rPr kumimoji="1" lang="en-US" altLang="ko-KR" sz="1400" dirty="0" smtClean="0">
                <a:solidFill>
                  <a:srgbClr val="1F497D">
                    <a:lumMod val="75000"/>
                  </a:srgbClr>
                </a:solidFill>
                <a:latin typeface="+mn-ea"/>
              </a:rPr>
              <a:t>)</a:t>
            </a:r>
          </a:p>
        </p:txBody>
      </p:sp>
      <p:sp>
        <p:nvSpPr>
          <p:cNvPr id="37" name="모서리가 둥근 사각형 설명선 36"/>
          <p:cNvSpPr/>
          <p:nvPr/>
        </p:nvSpPr>
        <p:spPr>
          <a:xfrm>
            <a:off x="2699792" y="2636912"/>
            <a:ext cx="1656184" cy="1080120"/>
          </a:xfrm>
          <a:prstGeom prst="wedgeRoundRectCallou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latinLnBrk="0"/>
            <a:r>
              <a:rPr lang="en-US" altLang="ko-KR" sz="1400" dirty="0" smtClean="0">
                <a:solidFill>
                  <a:srgbClr val="C0504D">
                    <a:lumMod val="75000"/>
                  </a:srgbClr>
                </a:solidFill>
                <a:latin typeface="+mn-ea"/>
              </a:rPr>
              <a:t>“Forecast the Future”</a:t>
            </a:r>
          </a:p>
          <a:p>
            <a:pPr algn="ctr" latinLnBrk="0"/>
            <a:r>
              <a:rPr lang="en-US" altLang="ko-KR" sz="1400" dirty="0" smtClean="0">
                <a:solidFill>
                  <a:srgbClr val="C0504D">
                    <a:lumMod val="75000"/>
                  </a:srgbClr>
                </a:solidFill>
                <a:latin typeface="+mn-ea"/>
              </a:rPr>
              <a:t>(</a:t>
            </a:r>
            <a:r>
              <a:rPr lang="ko-KR" altLang="en-US" sz="1400" dirty="0" smtClean="0">
                <a:solidFill>
                  <a:srgbClr val="C0504D">
                    <a:lumMod val="75000"/>
                  </a:srgbClr>
                </a:solidFill>
                <a:latin typeface="+mn-ea"/>
              </a:rPr>
              <a:t>미래 예측</a:t>
            </a:r>
            <a:r>
              <a:rPr lang="en-US" altLang="ko-KR" sz="1400" dirty="0" smtClean="0">
                <a:solidFill>
                  <a:srgbClr val="C0504D">
                    <a:lumMod val="75000"/>
                  </a:srgbClr>
                </a:solidFill>
                <a:latin typeface="+mn-ea"/>
              </a:rPr>
              <a:t>)</a:t>
            </a:r>
          </a:p>
        </p:txBody>
      </p:sp>
      <p:sp>
        <p:nvSpPr>
          <p:cNvPr id="38" name="모서리가 둥근 사각형 설명선 37"/>
          <p:cNvSpPr/>
          <p:nvPr/>
        </p:nvSpPr>
        <p:spPr>
          <a:xfrm>
            <a:off x="4572000" y="1988840"/>
            <a:ext cx="1872208" cy="1080120"/>
          </a:xfrm>
          <a:prstGeom prst="wedgeRoundRectCallout">
            <a:avLst/>
          </a:prstGeom>
          <a:solidFill>
            <a:schemeClr val="accent4">
              <a:lumMod val="40000"/>
              <a:lumOff val="60000"/>
            </a:schemeClr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latinLnBrk="0"/>
            <a:r>
              <a:rPr lang="en-US" altLang="ko-KR" sz="1200" dirty="0" smtClean="0">
                <a:solidFill>
                  <a:srgbClr val="8064A2">
                    <a:lumMod val="50000"/>
                  </a:srgbClr>
                </a:solidFill>
                <a:latin typeface="+mn-ea"/>
              </a:rPr>
              <a:t>“Think Strategically</a:t>
            </a:r>
          </a:p>
          <a:p>
            <a:pPr algn="ctr" latinLnBrk="0"/>
            <a:r>
              <a:rPr lang="en-US" altLang="ko-KR" sz="1200" dirty="0" smtClean="0">
                <a:solidFill>
                  <a:srgbClr val="8064A2">
                    <a:lumMod val="50000"/>
                  </a:srgbClr>
                </a:solidFill>
                <a:latin typeface="+mn-ea"/>
              </a:rPr>
              <a:t>To beat competition”</a:t>
            </a:r>
          </a:p>
          <a:p>
            <a:pPr algn="ctr" latinLnBrk="0"/>
            <a:r>
              <a:rPr lang="en-US" altLang="ko-KR" sz="1200" dirty="0" smtClean="0">
                <a:solidFill>
                  <a:srgbClr val="8064A2">
                    <a:lumMod val="50000"/>
                  </a:srgbClr>
                </a:solidFill>
                <a:latin typeface="+mn-ea"/>
              </a:rPr>
              <a:t>(</a:t>
            </a:r>
            <a:r>
              <a:rPr lang="ko-KR" altLang="en-US" sz="1200" dirty="0" smtClean="0">
                <a:solidFill>
                  <a:srgbClr val="8064A2">
                    <a:lumMod val="50000"/>
                  </a:srgbClr>
                </a:solidFill>
                <a:latin typeface="+mn-ea"/>
              </a:rPr>
              <a:t>경쟁에서 승리하기 위한 전략적 사고</a:t>
            </a:r>
            <a:r>
              <a:rPr lang="en-US" altLang="ko-KR" sz="1200" dirty="0" smtClean="0">
                <a:solidFill>
                  <a:srgbClr val="8064A2">
                    <a:lumMod val="50000"/>
                  </a:srgbClr>
                </a:solidFill>
                <a:latin typeface="+mn-ea"/>
              </a:rPr>
              <a:t>)</a:t>
            </a:r>
          </a:p>
        </p:txBody>
      </p:sp>
      <p:sp>
        <p:nvSpPr>
          <p:cNvPr id="39" name="모서리가 둥근 사각형 설명선 38"/>
          <p:cNvSpPr/>
          <p:nvPr/>
        </p:nvSpPr>
        <p:spPr>
          <a:xfrm>
            <a:off x="6732240" y="1124744"/>
            <a:ext cx="2039144" cy="1224136"/>
          </a:xfrm>
          <a:prstGeom prst="wedgeRoundRectCallout">
            <a:avLst>
              <a:gd name="adj1" fmla="val -16756"/>
              <a:gd name="adj2" fmla="val 64764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latinLnBrk="0"/>
            <a:r>
              <a:rPr lang="en-US" altLang="ko-KR" sz="1200" dirty="0" smtClean="0">
                <a:solidFill>
                  <a:srgbClr val="9BBB59">
                    <a:lumMod val="50000"/>
                  </a:srgbClr>
                </a:solidFill>
                <a:latin typeface="+mn-ea"/>
              </a:rPr>
              <a:t>“Integrate strategic Planning and implementation To create the future”</a:t>
            </a:r>
          </a:p>
          <a:p>
            <a:pPr algn="ctr" latinLnBrk="0"/>
            <a:r>
              <a:rPr lang="en-US" altLang="ko-KR" sz="1200" dirty="0" smtClean="0">
                <a:solidFill>
                  <a:srgbClr val="9BBB59">
                    <a:lumMod val="50000"/>
                  </a:srgbClr>
                </a:solidFill>
                <a:latin typeface="+mn-ea"/>
              </a:rPr>
              <a:t>(</a:t>
            </a:r>
            <a:r>
              <a:rPr lang="ko-KR" altLang="en-US" sz="1200" dirty="0" smtClean="0">
                <a:solidFill>
                  <a:srgbClr val="9BBB59">
                    <a:lumMod val="50000"/>
                  </a:srgbClr>
                </a:solidFill>
                <a:latin typeface="+mn-ea"/>
              </a:rPr>
              <a:t>미래를 선도하기 위해 전략적 계획과 실행을 통합 </a:t>
            </a:r>
            <a:endParaRPr lang="en-US" altLang="ko-KR" sz="1200" dirty="0" smtClean="0">
              <a:solidFill>
                <a:srgbClr val="9BBB59">
                  <a:lumMod val="50000"/>
                </a:srgbClr>
              </a:solidFill>
              <a:latin typeface="+mn-ea"/>
            </a:endParaRPr>
          </a:p>
        </p:txBody>
      </p:sp>
      <p:sp>
        <p:nvSpPr>
          <p:cNvPr id="40" name="제목 3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3. </a:t>
            </a:r>
            <a:r>
              <a:rPr lang="ko-KR" altLang="en-US" dirty="0" smtClean="0"/>
              <a:t>경영전략의 진화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8005188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목표 시장 운영 프로세스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170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48722566"/>
              </p:ext>
            </p:extLst>
          </p:nvPr>
        </p:nvGraphicFramePr>
        <p:xfrm>
          <a:off x="683568" y="1844823"/>
          <a:ext cx="7920880" cy="3816428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200134"/>
                <a:gridCol w="6720746"/>
              </a:tblGrid>
              <a:tr h="5452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구 분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marL="91439" marR="91439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수의계약의 방법 및 내용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marL="91439" marR="91439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2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종 류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39" marR="91439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itchFamily="34" charset="0"/>
                        <a:buChar char="•"/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복수 견적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단일 견적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39" marR="91439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452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계약절차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특정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몇몇 업체에 구매물품의 견적서 요구 →명세서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발주서 송부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39" marR="91439" anchor="ctr"/>
                </a:tc>
              </a:tr>
              <a:tr h="5452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법적효력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계약서를 별도로 체결하지 않을 경우 발주서가 법적 효력 지님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39" marR="91439" anchor="ctr"/>
                </a:tc>
              </a:tr>
              <a:tr h="5452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장 점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절차간편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경비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인원절약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)/ 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실용이 확실한 업자선정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신속∙안전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39" marR="91439" anchor="ctr"/>
                </a:tc>
              </a:tr>
              <a:tr h="5452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단 점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구매자의 구매력 제한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불리한 가격으로 계약 가능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의혹발생가능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39" marR="91439" anchor="ctr"/>
                </a:tc>
              </a:tr>
              <a:tr h="5452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용 도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소규모 급식시설에 적합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채소</a:t>
                      </a:r>
                      <a:r>
                        <a:rPr lang="ko-KR" altLang="en-US" sz="16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/>
                        </a:rPr>
                        <a:t>생선육류 등의 </a:t>
                      </a:r>
                      <a:r>
                        <a:rPr lang="ko-KR" altLang="en-US" sz="16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/>
                        </a:rPr>
                        <a:t>비저장</a:t>
                      </a:r>
                      <a:r>
                        <a:rPr lang="ko-KR" altLang="en-US" sz="16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/>
                        </a:rPr>
                        <a:t> </a:t>
                      </a:r>
                      <a:r>
                        <a:rPr lang="ko-KR" altLang="en-US" sz="16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Wingdings"/>
                        </a:rPr>
                        <a:t>품목시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39" marR="91439" anchor="ctr"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목표 시장 공략 전략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171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1225056" y="4653304"/>
            <a:ext cx="5075136" cy="1512000"/>
          </a:xfrm>
          <a:prstGeom prst="roundRect">
            <a:avLst>
              <a:gd name="adj" fmla="val 834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1225056" y="3055192"/>
            <a:ext cx="5075136" cy="1350105"/>
          </a:xfrm>
          <a:prstGeom prst="roundRect">
            <a:avLst>
              <a:gd name="adj" fmla="val 834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1225056" y="1451954"/>
            <a:ext cx="5075136" cy="1350105"/>
          </a:xfrm>
          <a:prstGeom prst="roundRect">
            <a:avLst>
              <a:gd name="adj" fmla="val 834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1842093" y="3140968"/>
            <a:ext cx="4458099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marL="92075" indent="-92075" latinLnBrk="0">
              <a:spcBef>
                <a:spcPts val="600"/>
              </a:spcBef>
              <a:buFont typeface="Arial" pitchFamily="34" charset="0"/>
              <a:buChar char="•"/>
            </a:pPr>
            <a:r>
              <a:rPr kumimoji="0" lang="ko-KR" altLang="en-US" sz="1600" dirty="0" smtClean="0">
                <a:latin typeface="+mn-ea"/>
                <a:ea typeface="+mn-ea"/>
              </a:rPr>
              <a:t>산지에서 </a:t>
            </a:r>
            <a:r>
              <a:rPr kumimoji="0" lang="ko-KR" altLang="en-US" sz="1600" dirty="0">
                <a:latin typeface="+mn-ea"/>
                <a:ea typeface="+mn-ea"/>
              </a:rPr>
              <a:t>직접 매입하는 경우 물량이 많은 </a:t>
            </a:r>
            <a:r>
              <a:rPr kumimoji="0" lang="ko-KR" altLang="en-US" sz="1600" dirty="0" smtClean="0">
                <a:latin typeface="+mn-ea"/>
                <a:ea typeface="+mn-ea"/>
              </a:rPr>
              <a:t>식자재의 경우 수급의 </a:t>
            </a:r>
            <a:r>
              <a:rPr kumimoji="0" lang="ko-KR" altLang="en-US" sz="1600" dirty="0">
                <a:latin typeface="+mn-ea"/>
                <a:ea typeface="+mn-ea"/>
              </a:rPr>
              <a:t>원활함과 원가관리를 위해 직접 매입함</a:t>
            </a:r>
            <a:endParaRPr kumimoji="0" lang="en-US" altLang="ko-KR" sz="1600" dirty="0">
              <a:latin typeface="+mn-ea"/>
              <a:ea typeface="+mn-ea"/>
            </a:endParaRPr>
          </a:p>
          <a:p>
            <a:pPr marL="92075" indent="-92075" latinLnBrk="0">
              <a:spcBef>
                <a:spcPts val="600"/>
              </a:spcBef>
              <a:buFont typeface="Arial" pitchFamily="34" charset="0"/>
              <a:buChar char="•"/>
            </a:pPr>
            <a:r>
              <a:rPr kumimoji="0" lang="ko-KR" altLang="en-US" sz="1600" dirty="0" smtClean="0">
                <a:latin typeface="+mn-ea"/>
                <a:ea typeface="+mn-ea"/>
              </a:rPr>
              <a:t>물량이 </a:t>
            </a:r>
            <a:r>
              <a:rPr kumimoji="0" lang="ko-KR" altLang="en-US" sz="1600" dirty="0">
                <a:latin typeface="+mn-ea"/>
                <a:ea typeface="+mn-ea"/>
              </a:rPr>
              <a:t>작거나 단가가 비싼 식자재의경우 가락시장 </a:t>
            </a:r>
            <a:r>
              <a:rPr kumimoji="0" lang="ko-KR" altLang="en-US" sz="1600" dirty="0" smtClean="0">
                <a:latin typeface="+mn-ea"/>
                <a:ea typeface="+mn-ea"/>
              </a:rPr>
              <a:t>중</a:t>
            </a:r>
            <a:r>
              <a:rPr kumimoji="0" lang="ko-KR" altLang="en-US" sz="1600" dirty="0">
                <a:latin typeface="+mn-ea"/>
                <a:ea typeface="+mn-ea"/>
              </a:rPr>
              <a:t>∙도매인을 통해 매입함</a:t>
            </a:r>
          </a:p>
        </p:txBody>
      </p:sp>
      <p:sp>
        <p:nvSpPr>
          <p:cNvPr id="21" name="TextBox 28"/>
          <p:cNvSpPr txBox="1">
            <a:spLocks noChangeArrowheads="1"/>
          </p:cNvSpPr>
          <p:nvPr/>
        </p:nvSpPr>
        <p:spPr bwMode="auto">
          <a:xfrm>
            <a:off x="1828654" y="4692913"/>
            <a:ext cx="4482556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marL="92075" indent="-92075" latinLnBrk="0">
              <a:spcBef>
                <a:spcPts val="600"/>
              </a:spcBef>
              <a:buFont typeface="Arial" pitchFamily="34" charset="0"/>
              <a:buChar char="•"/>
            </a:pPr>
            <a:r>
              <a:rPr kumimoji="0" lang="ko-KR" altLang="en-US" sz="1600" dirty="0" smtClean="0">
                <a:latin typeface="+mn-ea"/>
                <a:ea typeface="+mn-ea"/>
              </a:rPr>
              <a:t>물건단가</a:t>
            </a:r>
            <a:r>
              <a:rPr kumimoji="0" lang="en-US" altLang="ko-KR" sz="1600" dirty="0">
                <a:latin typeface="+mn-ea"/>
                <a:ea typeface="+mn-ea"/>
              </a:rPr>
              <a:t>/ </a:t>
            </a:r>
            <a:r>
              <a:rPr kumimoji="0" lang="ko-KR" altLang="en-US" sz="1600" dirty="0">
                <a:latin typeface="+mn-ea"/>
                <a:ea typeface="+mn-ea"/>
              </a:rPr>
              <a:t>품질</a:t>
            </a:r>
            <a:r>
              <a:rPr kumimoji="0" lang="en-US" altLang="ko-KR" sz="1600" dirty="0">
                <a:latin typeface="+mn-ea"/>
                <a:ea typeface="+mn-ea"/>
              </a:rPr>
              <a:t> / </a:t>
            </a:r>
            <a:r>
              <a:rPr kumimoji="0" lang="ko-KR" altLang="en-US" sz="1600" dirty="0">
                <a:latin typeface="+mn-ea"/>
                <a:ea typeface="+mn-ea"/>
              </a:rPr>
              <a:t>배송능력 </a:t>
            </a:r>
            <a:r>
              <a:rPr kumimoji="0" lang="en-US" altLang="ko-KR" sz="1600" dirty="0">
                <a:latin typeface="+mn-ea"/>
                <a:ea typeface="+mn-ea"/>
              </a:rPr>
              <a:t>/ </a:t>
            </a:r>
            <a:r>
              <a:rPr kumimoji="0" lang="ko-KR" altLang="en-US" sz="1600" dirty="0">
                <a:latin typeface="+mn-ea"/>
                <a:ea typeface="+mn-ea"/>
              </a:rPr>
              <a:t>고객불만 대응능력을 </a:t>
            </a:r>
            <a:r>
              <a:rPr kumimoji="0" lang="ko-KR" altLang="en-US" sz="1600" dirty="0" smtClean="0">
                <a:latin typeface="+mn-ea"/>
                <a:ea typeface="+mn-ea"/>
              </a:rPr>
              <a:t>중점적으로 </a:t>
            </a:r>
            <a:r>
              <a:rPr kumimoji="0" lang="ko-KR" altLang="en-US" sz="1600" dirty="0">
                <a:latin typeface="+mn-ea"/>
                <a:ea typeface="+mn-ea"/>
              </a:rPr>
              <a:t>체크함 </a:t>
            </a:r>
            <a:r>
              <a:rPr kumimoji="0" lang="en-US" altLang="ko-KR" sz="1600" dirty="0">
                <a:latin typeface="+mn-ea"/>
                <a:ea typeface="+mn-ea"/>
              </a:rPr>
              <a:t>– </a:t>
            </a:r>
            <a:r>
              <a:rPr kumimoji="0" lang="ko-KR" altLang="en-US" sz="1600" dirty="0">
                <a:latin typeface="+mn-ea"/>
                <a:ea typeface="+mn-ea"/>
              </a:rPr>
              <a:t>가격은 평준화된 부분으로 품질</a:t>
            </a:r>
            <a:r>
              <a:rPr kumimoji="0" lang="en-US" altLang="ko-KR" sz="1600" dirty="0">
                <a:latin typeface="+mn-ea"/>
                <a:ea typeface="+mn-ea"/>
              </a:rPr>
              <a:t>(</a:t>
            </a:r>
            <a:r>
              <a:rPr kumimoji="0" lang="ko-KR" altLang="en-US" sz="1600" dirty="0">
                <a:latin typeface="+mn-ea"/>
                <a:ea typeface="+mn-ea"/>
              </a:rPr>
              <a:t>위생</a:t>
            </a:r>
            <a:r>
              <a:rPr kumimoji="0" lang="en-US" altLang="ko-KR" sz="1600" dirty="0" smtClean="0">
                <a:latin typeface="+mn-ea"/>
                <a:ea typeface="+mn-ea"/>
              </a:rPr>
              <a:t>) </a:t>
            </a:r>
            <a:r>
              <a:rPr kumimoji="0" lang="ko-KR" altLang="en-US" sz="1600" dirty="0" smtClean="0">
                <a:latin typeface="+mn-ea"/>
                <a:ea typeface="+mn-ea"/>
              </a:rPr>
              <a:t>부분 </a:t>
            </a:r>
            <a:r>
              <a:rPr kumimoji="0" lang="ko-KR" altLang="en-US" sz="1600" dirty="0">
                <a:latin typeface="+mn-ea"/>
                <a:ea typeface="+mn-ea"/>
              </a:rPr>
              <a:t>관련한 가점요소가 높음</a:t>
            </a:r>
            <a:endParaRPr kumimoji="0" lang="en-US" altLang="ko-KR" sz="1600" dirty="0">
              <a:latin typeface="+mn-ea"/>
              <a:ea typeface="+mn-ea"/>
            </a:endParaRPr>
          </a:p>
          <a:p>
            <a:pPr marL="92075" indent="-92075" latinLnBrk="0">
              <a:spcBef>
                <a:spcPts val="600"/>
              </a:spcBef>
              <a:buFont typeface="Arial" pitchFamily="34" charset="0"/>
              <a:buChar char="•"/>
            </a:pPr>
            <a:r>
              <a:rPr kumimoji="0" lang="ko-KR" altLang="en-US" sz="1600" dirty="0" smtClean="0">
                <a:latin typeface="+mn-ea"/>
                <a:ea typeface="+mn-ea"/>
              </a:rPr>
              <a:t>장애인 </a:t>
            </a:r>
            <a:r>
              <a:rPr kumimoji="0" lang="ko-KR" altLang="en-US" sz="1600" dirty="0">
                <a:latin typeface="+mn-ea"/>
                <a:ea typeface="+mn-ea"/>
              </a:rPr>
              <a:t>생산품 취급을 통한 </a:t>
            </a:r>
            <a:r>
              <a:rPr kumimoji="0" lang="en-US" altLang="ko-KR" sz="1600" dirty="0">
                <a:latin typeface="+mn-ea"/>
                <a:ea typeface="+mn-ea"/>
              </a:rPr>
              <a:t>B to </a:t>
            </a:r>
            <a:r>
              <a:rPr kumimoji="0" lang="en-US" altLang="ko-KR" sz="1600" dirty="0" smtClean="0">
                <a:latin typeface="+mn-ea"/>
                <a:ea typeface="+mn-ea"/>
              </a:rPr>
              <a:t>B </a:t>
            </a:r>
            <a:r>
              <a:rPr kumimoji="0" lang="ko-KR" altLang="en-US" sz="1600" dirty="0" err="1" smtClean="0">
                <a:latin typeface="+mn-ea"/>
                <a:ea typeface="+mn-ea"/>
              </a:rPr>
              <a:t>영업시</a:t>
            </a:r>
            <a:r>
              <a:rPr kumimoji="0" lang="ko-KR" altLang="en-US" sz="1600" dirty="0" smtClean="0">
                <a:latin typeface="+mn-ea"/>
                <a:ea typeface="+mn-ea"/>
              </a:rPr>
              <a:t> </a:t>
            </a:r>
            <a:r>
              <a:rPr kumimoji="0" lang="ko-KR" altLang="en-US" sz="1600" dirty="0">
                <a:latin typeface="+mn-ea"/>
                <a:ea typeface="+mn-ea"/>
              </a:rPr>
              <a:t>영업력 제고 없음</a:t>
            </a:r>
            <a:endParaRPr kumimoji="0" lang="en-US" altLang="ko-KR" sz="1600" dirty="0">
              <a:latin typeface="+mn-ea"/>
              <a:ea typeface="+mn-ea"/>
            </a:endParaRPr>
          </a:p>
        </p:txBody>
      </p:sp>
      <p:sp>
        <p:nvSpPr>
          <p:cNvPr id="22" name="오각형 21"/>
          <p:cNvSpPr/>
          <p:nvPr/>
        </p:nvSpPr>
        <p:spPr>
          <a:xfrm>
            <a:off x="6300192" y="1587528"/>
            <a:ext cx="625452" cy="4505768"/>
          </a:xfrm>
          <a:prstGeom prst="homePlate">
            <a:avLst>
              <a:gd name="adj" fmla="val 201887"/>
            </a:avLst>
          </a:prstGeom>
          <a:gradFill flip="none" rotWithShape="1">
            <a:gsLst>
              <a:gs pos="28000">
                <a:srgbClr val="3288A0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200">
              <a:latin typeface="+mn-ea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488285" y="1412875"/>
            <a:ext cx="1368053" cy="136805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대상</a:t>
            </a:r>
            <a:endParaRPr lang="en-US" altLang="ko-KR" b="1" dirty="0" smtClean="0"/>
          </a:p>
          <a:p>
            <a:pPr algn="ctr"/>
            <a:r>
              <a:rPr lang="ko-KR" altLang="en-US" b="1" dirty="0" smtClean="0"/>
              <a:t>기업</a:t>
            </a:r>
            <a:endParaRPr lang="ko-KR" altLang="en-US" b="1" dirty="0"/>
          </a:p>
        </p:txBody>
      </p:sp>
      <p:sp>
        <p:nvSpPr>
          <p:cNvPr id="27" name="타원 26"/>
          <p:cNvSpPr/>
          <p:nvPr/>
        </p:nvSpPr>
        <p:spPr>
          <a:xfrm>
            <a:off x="467544" y="2989853"/>
            <a:ext cx="1368152" cy="136815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영업</a:t>
            </a:r>
            <a:endParaRPr lang="en-US" altLang="ko-KR" b="1" dirty="0" smtClean="0"/>
          </a:p>
          <a:p>
            <a:pPr algn="ctr"/>
            <a:r>
              <a:rPr lang="ko-KR" altLang="en-US" b="1" dirty="0" smtClean="0"/>
              <a:t>방식</a:t>
            </a:r>
            <a:endParaRPr lang="ko-KR" altLang="en-US" b="1" dirty="0"/>
          </a:p>
        </p:txBody>
      </p:sp>
      <p:sp>
        <p:nvSpPr>
          <p:cNvPr id="28" name="타원 27"/>
          <p:cNvSpPr/>
          <p:nvPr/>
        </p:nvSpPr>
        <p:spPr>
          <a:xfrm>
            <a:off x="467544" y="4605944"/>
            <a:ext cx="1440160" cy="144016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특징</a:t>
            </a:r>
            <a:endParaRPr lang="ko-KR" altLang="en-US" b="1" dirty="0"/>
          </a:p>
        </p:txBody>
      </p:sp>
      <p:sp>
        <p:nvSpPr>
          <p:cNvPr id="29" name="모서리가 둥근 직사각형 28"/>
          <p:cNvSpPr/>
          <p:nvPr/>
        </p:nvSpPr>
        <p:spPr>
          <a:xfrm>
            <a:off x="6588224" y="2418164"/>
            <a:ext cx="2304951" cy="2752741"/>
          </a:xfrm>
          <a:prstGeom prst="roundRect">
            <a:avLst>
              <a:gd name="adj" fmla="val 674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95250" lvl="0" indent="-95250" defTabSz="622300" fontAlgn="auto" latinLnBrk="0">
              <a:lnSpc>
                <a:spcPct val="90000"/>
              </a:lnSpc>
              <a:spcAft>
                <a:spcPct val="35000"/>
              </a:spcAft>
              <a:buFont typeface="Arial" pitchFamily="34" charset="0"/>
              <a:buChar char="•"/>
              <a:defRPr/>
            </a:pPr>
            <a:r>
              <a:rPr kumimoji="0" lang="ko-KR" altLang="en-US" sz="1600" dirty="0" smtClean="0">
                <a:solidFill>
                  <a:prstClr val="black"/>
                </a:solidFill>
              </a:rPr>
              <a:t>기업의 일반적 구매 프로세스에 따르되</a:t>
            </a:r>
            <a:r>
              <a:rPr kumimoji="0" lang="en-US" altLang="ko-KR" sz="1600" dirty="0" smtClean="0">
                <a:solidFill>
                  <a:prstClr val="black"/>
                </a:solidFill>
              </a:rPr>
              <a:t>, </a:t>
            </a:r>
            <a:r>
              <a:rPr kumimoji="0" lang="ko-KR" altLang="en-US" sz="1600" dirty="0" smtClean="0">
                <a:solidFill>
                  <a:prstClr val="black"/>
                </a:solidFill>
              </a:rPr>
              <a:t>기업의 사회  공헌활동과 연계한 자사의 강점을 부각</a:t>
            </a:r>
            <a:endParaRPr kumimoji="0" lang="en-US" altLang="ko-KR" sz="1600" dirty="0" smtClean="0">
              <a:solidFill>
                <a:prstClr val="black"/>
              </a:solidFill>
            </a:endParaRPr>
          </a:p>
          <a:p>
            <a:pPr marL="95250" lvl="0" indent="-95250" defTabSz="622300" fontAlgn="auto" latinLnBrk="0">
              <a:lnSpc>
                <a:spcPct val="90000"/>
              </a:lnSpc>
              <a:spcAft>
                <a:spcPct val="35000"/>
              </a:spcAft>
              <a:buFont typeface="Arial" pitchFamily="34" charset="0"/>
              <a:buChar char="•"/>
              <a:defRPr/>
            </a:pPr>
            <a:r>
              <a:rPr kumimoji="0" lang="ko-KR" altLang="en-US" sz="1600" dirty="0" smtClean="0">
                <a:solidFill>
                  <a:prstClr val="black"/>
                </a:solidFill>
              </a:rPr>
              <a:t>자사의 사업아이템을 수요가 적게 발생하는 새싹채소 외에도 전처리 된 </a:t>
            </a:r>
            <a:r>
              <a:rPr kumimoji="0" lang="ko-KR" altLang="en-US" sz="1600" dirty="0" err="1" smtClean="0">
                <a:solidFill>
                  <a:prstClr val="black"/>
                </a:solidFill>
              </a:rPr>
              <a:t>식자재</a:t>
            </a:r>
            <a:r>
              <a:rPr kumimoji="0" lang="en-US" altLang="ko-KR" sz="1600" dirty="0" smtClean="0">
                <a:solidFill>
                  <a:prstClr val="black"/>
                </a:solidFill>
              </a:rPr>
              <a:t>, </a:t>
            </a:r>
            <a:r>
              <a:rPr kumimoji="0" lang="ko-KR" altLang="en-US" sz="1600" dirty="0" smtClean="0">
                <a:solidFill>
                  <a:prstClr val="black"/>
                </a:solidFill>
              </a:rPr>
              <a:t>콩나물 등으로 다각화할 필요 있음</a:t>
            </a:r>
            <a:endParaRPr kumimoji="0" lang="en-US" altLang="ko-KR" sz="1600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831455"/>
            <a:ext cx="1584000" cy="73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1772816"/>
            <a:ext cx="864000" cy="761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3435" y="1826146"/>
            <a:ext cx="12287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30078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토</a:t>
            </a:r>
            <a:r>
              <a:rPr lang="ko-KR" altLang="en-US" dirty="0"/>
              <a:t>론</a:t>
            </a:r>
            <a:r>
              <a:rPr lang="ko-KR" altLang="en-US" dirty="0" smtClean="0"/>
              <a:t>해봅시다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>
          <a:xfrm>
            <a:off x="3930643" y="1088122"/>
            <a:ext cx="1282723" cy="646331"/>
          </a:xfrm>
        </p:spPr>
        <p:txBody>
          <a:bodyPr/>
          <a:lstStyle/>
          <a:p>
            <a:r>
              <a:rPr lang="en-US" altLang="ko-KR" dirty="0" smtClean="0"/>
              <a:t>Drive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9556926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ko-KR" altLang="en-US" dirty="0" smtClean="0"/>
              <a:t>기업</a:t>
            </a:r>
            <a:r>
              <a:rPr lang="ko-KR" altLang="en-US" dirty="0"/>
              <a:t>체</a:t>
            </a:r>
            <a:r>
              <a:rPr lang="ko-KR" altLang="en-US" dirty="0" smtClean="0"/>
              <a:t> 구내 식당 공략 전략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173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615464" y="1465028"/>
            <a:ext cx="2657980" cy="27208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b="1" dirty="0">
                <a:solidFill>
                  <a:schemeClr val="bg1"/>
                </a:solidFill>
                <a:latin typeface="+mn-ea"/>
              </a:rPr>
              <a:t>사업수행 주체</a:t>
            </a:r>
            <a:r>
              <a:rPr kumimoji="0" lang="en-US" altLang="ko-KR" sz="1600" b="1" dirty="0">
                <a:solidFill>
                  <a:schemeClr val="bg1"/>
                </a:solidFill>
                <a:latin typeface="+mn-ea"/>
              </a:rPr>
              <a:t>(</a:t>
            </a:r>
            <a:r>
              <a:rPr kumimoji="0" lang="ko-KR" altLang="en-US" sz="1600" b="1" dirty="0">
                <a:solidFill>
                  <a:schemeClr val="bg1"/>
                </a:solidFill>
                <a:latin typeface="+mn-ea"/>
              </a:rPr>
              <a:t>자사</a:t>
            </a:r>
            <a:r>
              <a:rPr kumimoji="0" lang="en-US" altLang="ko-KR" sz="1600" b="1" dirty="0">
                <a:solidFill>
                  <a:schemeClr val="bg1"/>
                </a:solidFill>
                <a:latin typeface="+mn-ea"/>
              </a:rPr>
              <a:t>)</a:t>
            </a:r>
            <a:r>
              <a:rPr kumimoji="0" lang="ko-KR" altLang="en-US" sz="1600" b="1" dirty="0">
                <a:solidFill>
                  <a:schemeClr val="bg1"/>
                </a:solidFill>
                <a:latin typeface="+mn-ea"/>
              </a:rPr>
              <a:t>측면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3425329" y="1465028"/>
            <a:ext cx="2657980" cy="27208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b="1" dirty="0">
                <a:solidFill>
                  <a:schemeClr val="bg1"/>
                </a:solidFill>
                <a:latin typeface="+mn-ea"/>
              </a:rPr>
              <a:t>자원제공자</a:t>
            </a:r>
            <a:r>
              <a:rPr kumimoji="0" lang="en-US" altLang="ko-KR" sz="1600" b="1" dirty="0">
                <a:solidFill>
                  <a:schemeClr val="bg1"/>
                </a:solidFill>
                <a:latin typeface="+mn-ea"/>
              </a:rPr>
              <a:t>(</a:t>
            </a:r>
            <a:r>
              <a:rPr kumimoji="0" lang="ko-KR" altLang="en-US" sz="1600" b="1" dirty="0">
                <a:solidFill>
                  <a:schemeClr val="bg1"/>
                </a:solidFill>
                <a:latin typeface="+mn-ea"/>
              </a:rPr>
              <a:t>기업</a:t>
            </a:r>
            <a:r>
              <a:rPr kumimoji="0" lang="en-US" altLang="ko-KR" sz="1600" b="1" dirty="0">
                <a:solidFill>
                  <a:schemeClr val="bg1"/>
                </a:solidFill>
                <a:latin typeface="+mn-ea"/>
              </a:rPr>
              <a:t>)</a:t>
            </a:r>
            <a:r>
              <a:rPr kumimoji="0" lang="ko-KR" altLang="en-US" sz="1600" b="1" dirty="0">
                <a:solidFill>
                  <a:schemeClr val="bg1"/>
                </a:solidFill>
                <a:latin typeface="+mn-ea"/>
              </a:rPr>
              <a:t>측면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6235194" y="1465028"/>
            <a:ext cx="2657980" cy="27208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b="1" dirty="0">
                <a:solidFill>
                  <a:schemeClr val="bg1"/>
                </a:solidFill>
                <a:latin typeface="+mn-ea"/>
              </a:rPr>
              <a:t>사업아이템 측면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615464" y="1805132"/>
            <a:ext cx="2657980" cy="136800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92075" indent="-92075" fontAlgn="auto" latinLnBrk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300" dirty="0" smtClean="0">
                <a:solidFill>
                  <a:schemeClr val="tx1"/>
                </a:solidFill>
                <a:latin typeface="+mn-ea"/>
              </a:rPr>
              <a:t>수행단체의 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공신력 필요</a:t>
            </a:r>
            <a:endParaRPr kumimoji="0" lang="en-US" altLang="ko-KR" sz="1300" dirty="0">
              <a:solidFill>
                <a:schemeClr val="tx1"/>
              </a:solidFill>
              <a:latin typeface="+mn-ea"/>
            </a:endParaRPr>
          </a:p>
          <a:p>
            <a:pPr marL="92075" indent="-92075" fontAlgn="auto" latinLnBrk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300" dirty="0" smtClean="0">
                <a:solidFill>
                  <a:schemeClr val="tx1"/>
                </a:solidFill>
                <a:latin typeface="+mn-ea"/>
              </a:rPr>
              <a:t>해당사업 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관련한 대표적 </a:t>
            </a:r>
            <a:r>
              <a:rPr kumimoji="0" lang="ko-KR" altLang="en-US" sz="1300" dirty="0" err="1">
                <a:solidFill>
                  <a:schemeClr val="tx1"/>
                </a:solidFill>
                <a:latin typeface="+mn-ea"/>
              </a:rPr>
              <a:t>수행처이거나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 노하우 보유</a:t>
            </a:r>
            <a:endParaRPr kumimoji="0" lang="en-US" altLang="ko-KR" sz="1300" dirty="0">
              <a:solidFill>
                <a:schemeClr val="tx1"/>
              </a:solidFill>
              <a:latin typeface="+mn-ea"/>
            </a:endParaRPr>
          </a:p>
          <a:p>
            <a:pPr marL="92075" indent="-92075" fontAlgn="auto" latinLnBrk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300" dirty="0" err="1" smtClean="0">
                <a:solidFill>
                  <a:schemeClr val="tx1"/>
                </a:solidFill>
                <a:latin typeface="+mn-ea"/>
              </a:rPr>
              <a:t>파트너십에</a:t>
            </a:r>
            <a:r>
              <a:rPr kumimoji="0" lang="ko-KR" altLang="en-US" sz="130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대한 개방성 보유</a:t>
            </a:r>
            <a:endParaRPr kumimoji="0" lang="en-US" altLang="ko-KR" sz="1300" dirty="0">
              <a:solidFill>
                <a:schemeClr val="tx1"/>
              </a:solidFill>
              <a:latin typeface="+mn-ea"/>
            </a:endParaRPr>
          </a:p>
          <a:p>
            <a:pPr marL="92075" indent="-92075" fontAlgn="auto" latinLnBrk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300" dirty="0" smtClean="0">
                <a:solidFill>
                  <a:schemeClr val="tx1"/>
                </a:solidFill>
                <a:latin typeface="+mn-ea"/>
              </a:rPr>
              <a:t>자원 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공통분담 가능성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235194" y="1805132"/>
            <a:ext cx="2657980" cy="136800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92075" indent="-92075" fontAlgn="auto" latinLnBrk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300" dirty="0" smtClean="0">
                <a:solidFill>
                  <a:schemeClr val="tx1"/>
                </a:solidFill>
                <a:latin typeface="+mn-ea"/>
              </a:rPr>
              <a:t>제안 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당시 </a:t>
            </a:r>
            <a:r>
              <a:rPr kumimoji="0" lang="ko-KR" altLang="en-US" sz="1300" dirty="0" err="1">
                <a:solidFill>
                  <a:schemeClr val="tx1"/>
                </a:solidFill>
                <a:latin typeface="+mn-ea"/>
              </a:rPr>
              <a:t>핫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 이슈인 사회문제 해소방안 제시</a:t>
            </a:r>
            <a:endParaRPr kumimoji="0" lang="en-US" altLang="ko-KR" sz="1300" dirty="0">
              <a:solidFill>
                <a:schemeClr val="tx1"/>
              </a:solidFill>
              <a:latin typeface="+mn-ea"/>
            </a:endParaRPr>
          </a:p>
          <a:p>
            <a:pPr marL="92075" indent="-92075" fontAlgn="auto" latinLnBrk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300" dirty="0" smtClean="0">
                <a:solidFill>
                  <a:schemeClr val="tx1"/>
                </a:solidFill>
                <a:latin typeface="+mn-ea"/>
              </a:rPr>
              <a:t>공익성 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큰 아이템</a:t>
            </a:r>
            <a:endParaRPr kumimoji="0" lang="en-US" altLang="ko-KR" sz="1300" dirty="0">
              <a:solidFill>
                <a:schemeClr val="tx1"/>
              </a:solidFill>
              <a:latin typeface="+mn-ea"/>
            </a:endParaRPr>
          </a:p>
          <a:p>
            <a:pPr marL="92075" indent="-92075" fontAlgn="auto" latinLnBrk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300" dirty="0" smtClean="0">
                <a:solidFill>
                  <a:schemeClr val="tx1"/>
                </a:solidFill>
                <a:latin typeface="+mn-ea"/>
              </a:rPr>
              <a:t>지원의 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타당성 보유</a:t>
            </a:r>
            <a:endParaRPr kumimoji="0" lang="en-US" altLang="ko-KR" sz="1300" dirty="0">
              <a:solidFill>
                <a:schemeClr val="tx1"/>
              </a:solidFill>
              <a:latin typeface="+mn-ea"/>
            </a:endParaRPr>
          </a:p>
          <a:p>
            <a:pPr marL="92075" indent="-92075" fontAlgn="auto" latinLnBrk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300" dirty="0" smtClean="0">
                <a:solidFill>
                  <a:schemeClr val="tx1"/>
                </a:solidFill>
                <a:latin typeface="+mn-ea"/>
              </a:rPr>
              <a:t>수행지역의 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특성 반영</a:t>
            </a:r>
            <a:endParaRPr kumimoji="0" lang="en-US" altLang="ko-KR" sz="1300" dirty="0">
              <a:solidFill>
                <a:schemeClr val="tx1"/>
              </a:solidFill>
              <a:latin typeface="+mn-ea"/>
            </a:endParaRPr>
          </a:p>
          <a:p>
            <a:pPr marL="92075" indent="-92075" fontAlgn="auto" latinLnBrk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300" dirty="0" smtClean="0">
                <a:solidFill>
                  <a:schemeClr val="tx1"/>
                </a:solidFill>
                <a:latin typeface="+mn-ea"/>
              </a:rPr>
              <a:t>시장과 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충돌이 없어야 함</a:t>
            </a:r>
            <a:endParaRPr kumimoji="0" lang="en-US" altLang="ko-KR" sz="13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615493" y="3275658"/>
            <a:ext cx="2659650" cy="29616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111125" tIns="55562" rIns="111125" bIns="55562" anchor="ctr"/>
          <a:lstStyle>
            <a:lvl1pPr defTabSz="1096963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defTabSz="1096963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defTabSz="1096963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defTabSz="1096963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defTabSz="1096963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defTabSz="10969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defTabSz="10969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defTabSz="10969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defTabSz="10969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 eaLnBrk="0" latinLnBrk="0" hangingPunct="0">
              <a:spcBef>
                <a:spcPct val="50000"/>
              </a:spcBef>
            </a:pPr>
            <a:r>
              <a:rPr kumimoji="0" lang="en-US" altLang="ko-KR" sz="1300">
                <a:latin typeface="+mn-ea"/>
                <a:ea typeface="+mn-ea"/>
              </a:rPr>
              <a:t>.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737430" y="3343559"/>
            <a:ext cx="2435938" cy="30999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b="1" dirty="0" err="1">
                <a:solidFill>
                  <a:schemeClr val="bg1"/>
                </a:solidFill>
                <a:latin typeface="+mn-ea"/>
              </a:rPr>
              <a:t>유은복지재단</a:t>
            </a:r>
            <a:r>
              <a:rPr kumimoji="0" lang="ko-KR" altLang="en-US" sz="1600" b="1" dirty="0">
                <a:solidFill>
                  <a:schemeClr val="bg1"/>
                </a:solidFill>
                <a:latin typeface="+mn-ea"/>
              </a:rPr>
              <a:t> </a:t>
            </a:r>
            <a:r>
              <a:rPr kumimoji="0" lang="ko-KR" altLang="en-US" sz="1600" b="1" dirty="0" err="1">
                <a:solidFill>
                  <a:schemeClr val="bg1"/>
                </a:solidFill>
                <a:latin typeface="+mn-ea"/>
              </a:rPr>
              <a:t>나눔공동체</a:t>
            </a:r>
            <a:endParaRPr kumimoji="0" lang="en-US" sz="1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TextBox 64"/>
          <p:cNvSpPr txBox="1">
            <a:spLocks noChangeArrowheads="1"/>
          </p:cNvSpPr>
          <p:nvPr/>
        </p:nvSpPr>
        <p:spPr bwMode="auto">
          <a:xfrm>
            <a:off x="683568" y="3686066"/>
            <a:ext cx="2633816" cy="239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marL="92075" indent="-92075" latinLnBrk="0">
              <a:spcBef>
                <a:spcPts val="100"/>
              </a:spcBef>
              <a:spcAft>
                <a:spcPts val="100"/>
              </a:spcAft>
              <a:buFont typeface="Arial" pitchFamily="34" charset="0"/>
              <a:buChar char="•"/>
            </a:pPr>
            <a:r>
              <a:rPr kumimoji="0" lang="en-US" altLang="ko-KR" sz="1300" dirty="0" smtClean="0">
                <a:latin typeface="+mn-ea"/>
                <a:ea typeface="+mn-ea"/>
              </a:rPr>
              <a:t>ISO </a:t>
            </a:r>
            <a:r>
              <a:rPr kumimoji="0" lang="en-US" altLang="ko-KR" sz="1300" dirty="0">
                <a:latin typeface="+mn-ea"/>
                <a:ea typeface="+mn-ea"/>
              </a:rPr>
              <a:t>9001/14001/.22000</a:t>
            </a:r>
            <a:r>
              <a:rPr kumimoji="0" lang="ko-KR" altLang="en-US" sz="1300" dirty="0">
                <a:latin typeface="+mn-ea"/>
                <a:ea typeface="+mn-ea"/>
              </a:rPr>
              <a:t>인증 보유</a:t>
            </a:r>
            <a:endParaRPr kumimoji="0" lang="en-US" altLang="ko-KR" sz="1300" dirty="0">
              <a:latin typeface="+mn-ea"/>
              <a:ea typeface="+mn-ea"/>
            </a:endParaRPr>
          </a:p>
          <a:p>
            <a:pPr marL="92075" indent="-92075" latinLnBrk="0">
              <a:spcBef>
                <a:spcPts val="100"/>
              </a:spcBef>
              <a:spcAft>
                <a:spcPts val="100"/>
              </a:spcAft>
              <a:buFont typeface="Arial" pitchFamily="34" charset="0"/>
              <a:buChar char="•"/>
            </a:pPr>
            <a:r>
              <a:rPr kumimoji="0" lang="en-US" altLang="ko-KR" sz="1300" dirty="0" smtClean="0">
                <a:latin typeface="+mn-ea"/>
                <a:ea typeface="+mn-ea"/>
              </a:rPr>
              <a:t>HACCP</a:t>
            </a:r>
            <a:r>
              <a:rPr kumimoji="0" lang="ko-KR" altLang="en-US" sz="1300" dirty="0">
                <a:latin typeface="+mn-ea"/>
                <a:ea typeface="+mn-ea"/>
              </a:rPr>
              <a:t>인증 및 친환경농산물 인증</a:t>
            </a:r>
            <a:endParaRPr kumimoji="0" lang="en-US" altLang="ko-KR" sz="1300" dirty="0">
              <a:latin typeface="+mn-ea"/>
              <a:ea typeface="+mn-ea"/>
            </a:endParaRPr>
          </a:p>
          <a:p>
            <a:pPr marL="92075" indent="-92075" latinLnBrk="0">
              <a:spcBef>
                <a:spcPts val="100"/>
              </a:spcBef>
              <a:spcAft>
                <a:spcPts val="100"/>
              </a:spcAft>
              <a:buFont typeface="Arial" pitchFamily="34" charset="0"/>
              <a:buChar char="•"/>
            </a:pPr>
            <a:r>
              <a:rPr kumimoji="0" lang="en-US" altLang="ko-KR" sz="1300" dirty="0" smtClean="0">
                <a:latin typeface="+mn-ea"/>
                <a:ea typeface="+mn-ea"/>
              </a:rPr>
              <a:t>13</a:t>
            </a:r>
            <a:r>
              <a:rPr kumimoji="0" lang="ko-KR" altLang="en-US" sz="1300" dirty="0">
                <a:latin typeface="+mn-ea"/>
                <a:ea typeface="+mn-ea"/>
              </a:rPr>
              <a:t>억 매출 </a:t>
            </a:r>
            <a:r>
              <a:rPr kumimoji="0" lang="en-US" altLang="ko-KR" sz="1300" dirty="0">
                <a:latin typeface="+mn-ea"/>
                <a:ea typeface="+mn-ea"/>
              </a:rPr>
              <a:t>– </a:t>
            </a:r>
            <a:r>
              <a:rPr kumimoji="0" lang="ko-KR" altLang="en-US" sz="1300" dirty="0">
                <a:latin typeface="+mn-ea"/>
                <a:ea typeface="+mn-ea"/>
              </a:rPr>
              <a:t>동종업계 </a:t>
            </a:r>
            <a:r>
              <a:rPr kumimoji="0" lang="en-US" altLang="ko-KR" sz="1300" dirty="0">
                <a:latin typeface="+mn-ea"/>
                <a:ea typeface="+mn-ea"/>
              </a:rPr>
              <a:t>3</a:t>
            </a:r>
            <a:r>
              <a:rPr kumimoji="0" lang="ko-KR" altLang="en-US" sz="1300" dirty="0">
                <a:latin typeface="+mn-ea"/>
                <a:ea typeface="+mn-ea"/>
              </a:rPr>
              <a:t>위 규모로 새싹채소 국내 도입 초기부터 제품개발 및 생산에 </a:t>
            </a:r>
            <a:r>
              <a:rPr kumimoji="0" lang="ko-KR" altLang="en-US" sz="1300" dirty="0" err="1">
                <a:latin typeface="+mn-ea"/>
                <a:ea typeface="+mn-ea"/>
              </a:rPr>
              <a:t>뛰어듬</a:t>
            </a:r>
            <a:endParaRPr kumimoji="0" lang="en-US" altLang="ko-KR" sz="1300" dirty="0">
              <a:latin typeface="+mn-ea"/>
              <a:ea typeface="+mn-ea"/>
            </a:endParaRPr>
          </a:p>
          <a:p>
            <a:pPr marL="92075" indent="-92075" latinLnBrk="0">
              <a:spcBef>
                <a:spcPts val="100"/>
              </a:spcBef>
              <a:spcAft>
                <a:spcPts val="100"/>
              </a:spcAft>
              <a:buFont typeface="Arial" pitchFamily="34" charset="0"/>
              <a:buChar char="•"/>
            </a:pPr>
            <a:r>
              <a:rPr kumimoji="0" lang="ko-KR" altLang="en-US" sz="1300" dirty="0" smtClean="0">
                <a:latin typeface="+mn-ea"/>
                <a:ea typeface="+mn-ea"/>
              </a:rPr>
              <a:t>복지재단의 </a:t>
            </a:r>
            <a:r>
              <a:rPr kumimoji="0" lang="ko-KR" altLang="en-US" sz="1300" dirty="0">
                <a:latin typeface="+mn-ea"/>
                <a:ea typeface="+mn-ea"/>
              </a:rPr>
              <a:t>형태이면서도 사업운영에 있어 영리시장의 경쟁과 </a:t>
            </a:r>
            <a:r>
              <a:rPr kumimoji="0" lang="ko-KR" altLang="en-US" sz="1300" dirty="0" err="1">
                <a:latin typeface="+mn-ea"/>
                <a:ea typeface="+mn-ea"/>
              </a:rPr>
              <a:t>파트너십에</a:t>
            </a:r>
            <a:r>
              <a:rPr kumimoji="0" lang="ko-KR" altLang="en-US" sz="1300" dirty="0">
                <a:latin typeface="+mn-ea"/>
                <a:ea typeface="+mn-ea"/>
              </a:rPr>
              <a:t> 대해 개방성 보유</a:t>
            </a:r>
            <a:endParaRPr kumimoji="0" lang="en-US" altLang="ko-KR" sz="1300" dirty="0">
              <a:latin typeface="+mn-ea"/>
              <a:ea typeface="+mn-ea"/>
            </a:endParaRPr>
          </a:p>
          <a:p>
            <a:pPr marL="92075" indent="-92075" latinLnBrk="0">
              <a:spcBef>
                <a:spcPts val="100"/>
              </a:spcBef>
              <a:spcAft>
                <a:spcPts val="100"/>
              </a:spcAft>
              <a:buFont typeface="Arial" pitchFamily="34" charset="0"/>
              <a:buChar char="•"/>
            </a:pPr>
            <a:r>
              <a:rPr kumimoji="0" lang="ko-KR" altLang="en-US" sz="1300" dirty="0" smtClean="0">
                <a:latin typeface="+mn-ea"/>
                <a:ea typeface="+mn-ea"/>
              </a:rPr>
              <a:t>재무적 </a:t>
            </a:r>
            <a:r>
              <a:rPr kumimoji="0" lang="ko-KR" altLang="en-US" sz="1300" dirty="0">
                <a:latin typeface="+mn-ea"/>
                <a:ea typeface="+mn-ea"/>
              </a:rPr>
              <a:t>건전성이 뛰어나 향후 지원 및 연계에 따른 자립 정도가 우수 </a:t>
            </a:r>
            <a:r>
              <a:rPr kumimoji="0" lang="ko-KR" altLang="en-US" sz="1300" dirty="0" err="1">
                <a:latin typeface="+mn-ea"/>
                <a:ea typeface="+mn-ea"/>
              </a:rPr>
              <a:t>할것</a:t>
            </a:r>
            <a:r>
              <a:rPr kumimoji="0" lang="ko-KR" altLang="en-US" sz="1300" dirty="0">
                <a:latin typeface="+mn-ea"/>
                <a:ea typeface="+mn-ea"/>
              </a:rPr>
              <a:t> </a:t>
            </a:r>
            <a:r>
              <a:rPr kumimoji="0" lang="ko-KR" altLang="en-US" sz="1300" dirty="0" err="1">
                <a:latin typeface="+mn-ea"/>
                <a:ea typeface="+mn-ea"/>
              </a:rPr>
              <a:t>으로</a:t>
            </a:r>
            <a:r>
              <a:rPr kumimoji="0" lang="ko-KR" altLang="en-US" sz="1300" dirty="0">
                <a:latin typeface="+mn-ea"/>
                <a:ea typeface="+mn-ea"/>
              </a:rPr>
              <a:t> 예상됨</a:t>
            </a:r>
            <a:endParaRPr kumimoji="0" lang="en-US" altLang="ko-KR" sz="1300" dirty="0">
              <a:latin typeface="+mn-ea"/>
              <a:ea typeface="+mn-ea"/>
            </a:endParaRPr>
          </a:p>
        </p:txBody>
      </p:sp>
      <p:sp>
        <p:nvSpPr>
          <p:cNvPr id="29" name="Rectangle 10"/>
          <p:cNvSpPr>
            <a:spLocks noChangeArrowheads="1"/>
          </p:cNvSpPr>
          <p:nvPr/>
        </p:nvSpPr>
        <p:spPr bwMode="auto">
          <a:xfrm>
            <a:off x="6233497" y="3275658"/>
            <a:ext cx="2659650" cy="29616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111125" tIns="55562" rIns="111125" bIns="55562" anchor="ctr"/>
          <a:lstStyle>
            <a:lvl1pPr defTabSz="1096963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defTabSz="1096963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defTabSz="1096963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defTabSz="1096963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defTabSz="1096963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defTabSz="10969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defTabSz="10969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defTabSz="10969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defTabSz="10969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 eaLnBrk="0" latinLnBrk="0" hangingPunct="0">
              <a:spcBef>
                <a:spcPct val="50000"/>
              </a:spcBef>
            </a:pPr>
            <a:r>
              <a:rPr kumimoji="0" lang="en-US" altLang="ko-KR" sz="1300">
                <a:latin typeface="+mn-ea"/>
                <a:ea typeface="+mn-ea"/>
              </a:rPr>
              <a:t>.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6333024" y="3343559"/>
            <a:ext cx="2435938" cy="30999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b="1" dirty="0">
                <a:solidFill>
                  <a:schemeClr val="bg1"/>
                </a:solidFill>
                <a:latin typeface="+mn-ea"/>
              </a:rPr>
              <a:t>초록이슬 새싹</a:t>
            </a:r>
            <a:endParaRPr kumimoji="0" lang="en-US" sz="1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1" name="TextBox 67"/>
          <p:cNvSpPr txBox="1">
            <a:spLocks noChangeArrowheads="1"/>
          </p:cNvSpPr>
          <p:nvPr/>
        </p:nvSpPr>
        <p:spPr bwMode="auto">
          <a:xfrm>
            <a:off x="6228184" y="3685889"/>
            <a:ext cx="2733932" cy="254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marL="92075" indent="-92075" latinLnBrk="0">
              <a:buFont typeface="Arial" pitchFamily="34" charset="0"/>
              <a:buChar char="•"/>
            </a:pPr>
            <a:r>
              <a:rPr kumimoji="0" lang="ko-KR" altLang="en-US" sz="1300" dirty="0" smtClean="0">
                <a:latin typeface="+mn-ea"/>
                <a:ea typeface="+mn-ea"/>
              </a:rPr>
              <a:t>거듭되는 </a:t>
            </a:r>
            <a:r>
              <a:rPr kumimoji="0" lang="ko-KR" altLang="en-US" sz="1300" dirty="0" err="1">
                <a:latin typeface="+mn-ea"/>
                <a:ea typeface="+mn-ea"/>
              </a:rPr>
              <a:t>식자재</a:t>
            </a:r>
            <a:r>
              <a:rPr kumimoji="0" lang="ko-KR" altLang="en-US" sz="1300" dirty="0">
                <a:latin typeface="+mn-ea"/>
                <a:ea typeface="+mn-ea"/>
              </a:rPr>
              <a:t> 및 가공식품  파동으로 인해 안전한 먹거리에 대한 관심 증가</a:t>
            </a:r>
            <a:endParaRPr kumimoji="0" lang="en-US" altLang="ko-KR" sz="1300" dirty="0">
              <a:latin typeface="+mn-ea"/>
              <a:ea typeface="+mn-ea"/>
            </a:endParaRPr>
          </a:p>
          <a:p>
            <a:pPr marL="92075" indent="-92075" latinLnBrk="0">
              <a:buFont typeface="Arial" pitchFamily="34" charset="0"/>
              <a:buChar char="•"/>
            </a:pPr>
            <a:r>
              <a:rPr kumimoji="0" lang="ko-KR" altLang="en-US" sz="1300" dirty="0" smtClean="0">
                <a:latin typeface="+mn-ea"/>
                <a:ea typeface="+mn-ea"/>
              </a:rPr>
              <a:t>장애인 </a:t>
            </a:r>
            <a:r>
              <a:rPr kumimoji="0" lang="ko-KR" altLang="en-US" sz="1300" dirty="0">
                <a:latin typeface="+mn-ea"/>
                <a:ea typeface="+mn-ea"/>
              </a:rPr>
              <a:t>일자리 </a:t>
            </a:r>
            <a:r>
              <a:rPr kumimoji="0" lang="en-US" altLang="ko-KR" sz="1300" dirty="0">
                <a:latin typeface="+mn-ea"/>
                <a:ea typeface="+mn-ea"/>
              </a:rPr>
              <a:t>47</a:t>
            </a:r>
            <a:r>
              <a:rPr kumimoji="0" lang="ko-KR" altLang="en-US" sz="1300" dirty="0">
                <a:latin typeface="+mn-ea"/>
                <a:ea typeface="+mn-ea"/>
              </a:rPr>
              <a:t>개 창출 </a:t>
            </a:r>
            <a:endParaRPr kumimoji="0" lang="en-US" altLang="ko-KR" sz="1300" dirty="0">
              <a:latin typeface="+mn-ea"/>
              <a:ea typeface="+mn-ea"/>
            </a:endParaRPr>
          </a:p>
          <a:p>
            <a:pPr marL="92075" indent="-92075" latinLnBrk="0">
              <a:buFont typeface="Arial" pitchFamily="34" charset="0"/>
              <a:buChar char="•"/>
            </a:pPr>
            <a:r>
              <a:rPr kumimoji="0" lang="ko-KR" altLang="en-US" sz="1300" dirty="0" err="1" smtClean="0">
                <a:latin typeface="+mn-ea"/>
                <a:ea typeface="+mn-ea"/>
              </a:rPr>
              <a:t>사회적가치</a:t>
            </a:r>
            <a:r>
              <a:rPr kumimoji="0" lang="ko-KR" altLang="en-US" sz="1300" dirty="0" smtClean="0">
                <a:latin typeface="+mn-ea"/>
                <a:ea typeface="+mn-ea"/>
              </a:rPr>
              <a:t> </a:t>
            </a:r>
            <a:r>
              <a:rPr kumimoji="0" lang="ko-KR" altLang="en-US" sz="1300" dirty="0">
                <a:latin typeface="+mn-ea"/>
                <a:ea typeface="+mn-ea"/>
              </a:rPr>
              <a:t>약 </a:t>
            </a:r>
            <a:r>
              <a:rPr kumimoji="0" lang="en-US" altLang="ko-KR" sz="1300" dirty="0">
                <a:latin typeface="+mn-ea"/>
                <a:ea typeface="+mn-ea"/>
              </a:rPr>
              <a:t>2</a:t>
            </a:r>
            <a:r>
              <a:rPr kumimoji="0" lang="ko-KR" altLang="en-US" sz="1300" dirty="0">
                <a:latin typeface="+mn-ea"/>
                <a:ea typeface="+mn-ea"/>
              </a:rPr>
              <a:t>억</a:t>
            </a:r>
            <a:r>
              <a:rPr kumimoji="0" lang="en-US" altLang="ko-KR" sz="1300" dirty="0">
                <a:latin typeface="+mn-ea"/>
                <a:ea typeface="+mn-ea"/>
              </a:rPr>
              <a:t>8</a:t>
            </a:r>
            <a:r>
              <a:rPr kumimoji="0" lang="ko-KR" altLang="en-US" sz="1300" dirty="0" err="1">
                <a:latin typeface="+mn-ea"/>
                <a:ea typeface="+mn-ea"/>
              </a:rPr>
              <a:t>천만원</a:t>
            </a:r>
            <a:r>
              <a:rPr kumimoji="0" lang="en-US" altLang="ko-KR" sz="1300" dirty="0">
                <a:latin typeface="+mn-ea"/>
                <a:ea typeface="+mn-ea"/>
              </a:rPr>
              <a:t>/</a:t>
            </a:r>
            <a:r>
              <a:rPr kumimoji="0" lang="ko-KR" altLang="en-US" sz="1300" dirty="0">
                <a:latin typeface="+mn-ea"/>
                <a:ea typeface="+mn-ea"/>
              </a:rPr>
              <a:t>년 창출</a:t>
            </a:r>
            <a:endParaRPr kumimoji="0" lang="en-US" altLang="ko-KR" sz="1300" dirty="0">
              <a:latin typeface="+mn-ea"/>
              <a:ea typeface="+mn-ea"/>
            </a:endParaRPr>
          </a:p>
          <a:p>
            <a:pPr marL="92075" indent="-92075" latinLnBrk="0">
              <a:buFont typeface="Arial" pitchFamily="34" charset="0"/>
              <a:buChar char="•"/>
            </a:pPr>
            <a:r>
              <a:rPr kumimoji="0" lang="ko-KR" altLang="en-US" sz="1300" dirty="0" smtClean="0">
                <a:latin typeface="+mn-ea"/>
                <a:ea typeface="+mn-ea"/>
              </a:rPr>
              <a:t>장애인근로자 </a:t>
            </a:r>
            <a:r>
              <a:rPr kumimoji="0" lang="ko-KR" altLang="en-US" sz="1300" dirty="0">
                <a:latin typeface="+mn-ea"/>
                <a:ea typeface="+mn-ea"/>
              </a:rPr>
              <a:t>의무고용제도에 </a:t>
            </a:r>
            <a:r>
              <a:rPr kumimoji="0" lang="ko-KR" altLang="en-US" sz="1300" dirty="0" smtClean="0">
                <a:latin typeface="+mn-ea"/>
                <a:ea typeface="+mn-ea"/>
              </a:rPr>
              <a:t>대해</a:t>
            </a:r>
            <a:r>
              <a:rPr kumimoji="0" lang="en-US" altLang="ko-KR" sz="1300" dirty="0" smtClean="0">
                <a:latin typeface="+mn-ea"/>
                <a:ea typeface="+mn-ea"/>
              </a:rPr>
              <a:t> </a:t>
            </a:r>
            <a:r>
              <a:rPr kumimoji="0" lang="ko-KR" altLang="en-US" sz="1300" dirty="0" smtClean="0">
                <a:latin typeface="+mn-ea"/>
                <a:ea typeface="+mn-ea"/>
              </a:rPr>
              <a:t>기업측에서 연계고용부담금 </a:t>
            </a:r>
            <a:r>
              <a:rPr kumimoji="0" lang="ko-KR" altLang="en-US" sz="1300" dirty="0">
                <a:latin typeface="+mn-ea"/>
                <a:ea typeface="+mn-ea"/>
              </a:rPr>
              <a:t>감면제도를 활용 </a:t>
            </a:r>
            <a:r>
              <a:rPr kumimoji="0" lang="en-US" altLang="ko-KR" sz="1300" dirty="0">
                <a:latin typeface="+mn-ea"/>
                <a:ea typeface="+mn-ea"/>
              </a:rPr>
              <a:t>2</a:t>
            </a:r>
            <a:r>
              <a:rPr kumimoji="0" lang="ko-KR" altLang="en-US" sz="1300" dirty="0">
                <a:latin typeface="+mn-ea"/>
                <a:ea typeface="+mn-ea"/>
              </a:rPr>
              <a:t>억</a:t>
            </a:r>
            <a:r>
              <a:rPr kumimoji="0" lang="en-US" altLang="ko-KR" sz="1300" dirty="0">
                <a:latin typeface="+mn-ea"/>
                <a:ea typeface="+mn-ea"/>
              </a:rPr>
              <a:t>8200</a:t>
            </a:r>
            <a:r>
              <a:rPr kumimoji="0" lang="ko-KR" altLang="en-US" sz="1300" dirty="0">
                <a:latin typeface="+mn-ea"/>
                <a:ea typeface="+mn-ea"/>
              </a:rPr>
              <a:t>만원의 절감효과 발생</a:t>
            </a:r>
            <a:endParaRPr kumimoji="0" lang="en-US" altLang="ko-KR" sz="1300" dirty="0">
              <a:latin typeface="+mn-ea"/>
              <a:ea typeface="+mn-ea"/>
            </a:endParaRPr>
          </a:p>
          <a:p>
            <a:pPr marL="92075" indent="-92075" latinLnBrk="0">
              <a:buFont typeface="Arial" pitchFamily="34" charset="0"/>
              <a:buChar char="•"/>
            </a:pPr>
            <a:r>
              <a:rPr kumimoji="0" lang="ko-KR" altLang="en-US" sz="1300" dirty="0" smtClean="0">
                <a:latin typeface="+mn-ea"/>
                <a:ea typeface="+mn-ea"/>
              </a:rPr>
              <a:t>기업입장에서 </a:t>
            </a:r>
            <a:r>
              <a:rPr kumimoji="0" lang="ko-KR" altLang="en-US" sz="1300" dirty="0">
                <a:latin typeface="+mn-ea"/>
                <a:ea typeface="+mn-ea"/>
              </a:rPr>
              <a:t>재무적 성과와 사회적 성과를 동시 추구</a:t>
            </a:r>
            <a:endParaRPr kumimoji="0" lang="en-US" altLang="ko-KR" sz="1300" dirty="0">
              <a:latin typeface="+mn-ea"/>
              <a:ea typeface="+mn-ea"/>
            </a:endParaRPr>
          </a:p>
          <a:p>
            <a:pPr marL="92075" indent="-92075" latinLnBrk="0">
              <a:buFont typeface="Arial" pitchFamily="34" charset="0"/>
              <a:buChar char="•"/>
            </a:pPr>
            <a:r>
              <a:rPr kumimoji="0" lang="ko-KR" altLang="en-US" sz="1300" dirty="0" smtClean="0">
                <a:latin typeface="+mn-ea"/>
                <a:ea typeface="+mn-ea"/>
              </a:rPr>
              <a:t>장애인직업재활시설 </a:t>
            </a:r>
            <a:r>
              <a:rPr kumimoji="0" lang="ko-KR" altLang="en-US" sz="1300" dirty="0">
                <a:latin typeface="+mn-ea"/>
                <a:ea typeface="+mn-ea"/>
              </a:rPr>
              <a:t>중 유일 </a:t>
            </a:r>
            <a:endParaRPr kumimoji="0" lang="en-US" altLang="ko-KR" sz="1300" dirty="0">
              <a:latin typeface="+mn-ea"/>
              <a:ea typeface="+mn-ea"/>
            </a:endParaRPr>
          </a:p>
        </p:txBody>
      </p:sp>
      <p:sp>
        <p:nvSpPr>
          <p:cNvPr id="32" name="오른쪽 화살표 31"/>
          <p:cNvSpPr/>
          <p:nvPr/>
        </p:nvSpPr>
        <p:spPr>
          <a:xfrm rot="5400000" flipH="1">
            <a:off x="4421313" y="4428276"/>
            <a:ext cx="741953" cy="75942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en-US" sz="1300">
              <a:latin typeface="+mn-ea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3425329" y="1805132"/>
            <a:ext cx="2657980" cy="26319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92075" indent="-92075" fontAlgn="auto" latinLnBrk="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  <a:defRPr/>
            </a:pPr>
            <a:r>
              <a:rPr kumimoji="0" lang="ko-KR" altLang="en-US" sz="1300" dirty="0" smtClean="0">
                <a:solidFill>
                  <a:schemeClr val="tx1"/>
                </a:solidFill>
                <a:latin typeface="+mn-ea"/>
              </a:rPr>
              <a:t>사회공헌을 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리드하는 기업의 대다수는 대기업</a:t>
            </a:r>
            <a:endParaRPr kumimoji="0" lang="en-US" altLang="ko-KR" sz="1300" dirty="0">
              <a:solidFill>
                <a:schemeClr val="tx1"/>
              </a:solidFill>
              <a:latin typeface="+mn-ea"/>
            </a:endParaRPr>
          </a:p>
          <a:p>
            <a:pPr marL="92075" indent="-92075" fontAlgn="auto" latinLnBrk="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  <a:defRPr/>
            </a:pPr>
            <a:r>
              <a:rPr kumimoji="0" lang="ko-KR" altLang="en-US" sz="1300" dirty="0" smtClean="0">
                <a:solidFill>
                  <a:schemeClr val="tx1"/>
                </a:solidFill>
                <a:latin typeface="+mn-ea"/>
              </a:rPr>
              <a:t>기업의 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특성반영</a:t>
            </a:r>
            <a:r>
              <a:rPr kumimoji="0" lang="en-US" altLang="ko-KR" sz="1300" dirty="0">
                <a:solidFill>
                  <a:schemeClr val="tx1"/>
                </a:solidFill>
                <a:latin typeface="+mn-ea"/>
              </a:rPr>
              <a:t>(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미션 관련성</a:t>
            </a:r>
            <a:r>
              <a:rPr kumimoji="0" lang="en-US" altLang="ko-KR" sz="1300" dirty="0">
                <a:solidFill>
                  <a:schemeClr val="tx1"/>
                </a:solidFill>
                <a:latin typeface="+mn-ea"/>
              </a:rPr>
              <a:t>)</a:t>
            </a:r>
          </a:p>
          <a:p>
            <a:pPr marL="92075" indent="-92075" fontAlgn="auto" latinLnBrk="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  <a:defRPr/>
            </a:pP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해당기업의 주요 이해관계자 </a:t>
            </a:r>
            <a:r>
              <a:rPr kumimoji="0" lang="en-US" altLang="ko-KR" sz="1300" dirty="0">
                <a:solidFill>
                  <a:schemeClr val="tx1"/>
                </a:solidFill>
                <a:latin typeface="+mn-ea"/>
              </a:rPr>
              <a:t>(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소비자 등</a:t>
            </a:r>
            <a:r>
              <a:rPr kumimoji="0" lang="en-US" altLang="ko-KR" sz="1300" dirty="0">
                <a:solidFill>
                  <a:schemeClr val="tx1"/>
                </a:solidFill>
                <a:latin typeface="+mn-ea"/>
              </a:rPr>
              <a:t>) 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연계 정도</a:t>
            </a:r>
            <a:endParaRPr kumimoji="0" lang="en-US" altLang="ko-KR" sz="1300" dirty="0">
              <a:solidFill>
                <a:schemeClr val="tx1"/>
              </a:solidFill>
              <a:latin typeface="+mn-ea"/>
            </a:endParaRPr>
          </a:p>
          <a:p>
            <a:pPr marL="92075" indent="-92075" fontAlgn="auto" latinLnBrk="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  <a:defRPr/>
            </a:pP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임직원 관심분야</a:t>
            </a:r>
            <a:endParaRPr kumimoji="0" lang="en-US" altLang="ko-KR" sz="1300" dirty="0">
              <a:solidFill>
                <a:schemeClr val="tx1"/>
              </a:solidFill>
              <a:latin typeface="+mn-ea"/>
            </a:endParaRPr>
          </a:p>
          <a:p>
            <a:pPr marL="92075" indent="-92075" fontAlgn="auto" latinLnBrk="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  <a:defRPr/>
            </a:pP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제휴에 따른 브랜드 자산효과 제고가능성</a:t>
            </a:r>
            <a:endParaRPr kumimoji="0" lang="en-US" altLang="ko-KR" sz="1300" dirty="0">
              <a:solidFill>
                <a:schemeClr val="tx1"/>
              </a:solidFill>
              <a:latin typeface="+mn-ea"/>
            </a:endParaRPr>
          </a:p>
          <a:p>
            <a:pPr marL="92075" indent="-92075" fontAlgn="auto" latinLnBrk="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  <a:defRPr/>
            </a:pPr>
            <a:r>
              <a:rPr kumimoji="0" lang="ko-KR" altLang="en-US" sz="1300" dirty="0" smtClean="0">
                <a:solidFill>
                  <a:schemeClr val="tx1"/>
                </a:solidFill>
                <a:latin typeface="+mn-ea"/>
              </a:rPr>
              <a:t>노무관리상 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부담 해소</a:t>
            </a:r>
            <a:endParaRPr kumimoji="0" lang="en-US" altLang="ko-KR" sz="1300" dirty="0">
              <a:solidFill>
                <a:schemeClr val="tx1"/>
              </a:solidFill>
              <a:latin typeface="+mn-ea"/>
            </a:endParaRPr>
          </a:p>
          <a:p>
            <a:pPr marL="92075" indent="-92075" fontAlgn="auto" latinLnBrk="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  <a:defRPr/>
            </a:pPr>
            <a:r>
              <a:rPr kumimoji="0" lang="ko-KR" altLang="en-US" sz="1300" dirty="0" smtClean="0">
                <a:solidFill>
                  <a:schemeClr val="tx1"/>
                </a:solidFill>
                <a:latin typeface="+mn-ea"/>
              </a:rPr>
              <a:t>홍보 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및 파급효과가 클 것</a:t>
            </a:r>
            <a:endParaRPr kumimoji="0" lang="en-US" altLang="ko-KR" sz="13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3425329" y="5087989"/>
            <a:ext cx="2657980" cy="11493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92075" indent="-92075" fontAlgn="auto" latinLnBrk="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  <a:defRPr/>
            </a:pPr>
            <a:r>
              <a:rPr kumimoji="0" lang="en-US" altLang="ko-KR" sz="1300" dirty="0" smtClean="0">
                <a:solidFill>
                  <a:schemeClr val="tx1"/>
                </a:solidFill>
                <a:latin typeface="+mn-ea"/>
              </a:rPr>
              <a:t>ISO26000</a:t>
            </a:r>
            <a:r>
              <a:rPr kumimoji="0" lang="en-US" altLang="ko-KR" sz="1300" dirty="0">
                <a:solidFill>
                  <a:schemeClr val="tx1"/>
                </a:solidFill>
                <a:latin typeface="+mn-ea"/>
              </a:rPr>
              <a:t>(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기업의 사회적 책임에 대한 세계적인 표준화 작업</a:t>
            </a:r>
            <a:r>
              <a:rPr kumimoji="0" lang="en-US" altLang="ko-KR" sz="1300" dirty="0">
                <a:solidFill>
                  <a:schemeClr val="tx1"/>
                </a:solidFill>
                <a:latin typeface="+mn-ea"/>
              </a:rPr>
              <a:t>) 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도입에 따른 기업의 전략적 </a:t>
            </a:r>
            <a:r>
              <a:rPr kumimoji="0" lang="en-US" altLang="ko-KR" sz="1300" dirty="0">
                <a:solidFill>
                  <a:schemeClr val="tx1"/>
                </a:solidFill>
                <a:latin typeface="+mn-ea"/>
              </a:rPr>
              <a:t>CSR </a:t>
            </a:r>
            <a:r>
              <a:rPr kumimoji="0" lang="ko-KR" altLang="en-US" sz="1300" dirty="0">
                <a:solidFill>
                  <a:schemeClr val="tx1"/>
                </a:solidFill>
                <a:latin typeface="+mn-ea"/>
              </a:rPr>
              <a:t>필요성 증대</a:t>
            </a:r>
            <a:endParaRPr kumimoji="0" lang="en-US" altLang="ko-KR" sz="1300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5922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Q&amp;A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174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401" y="1430778"/>
            <a:ext cx="6408712" cy="48065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709190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385524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4800" dirty="0" smtClean="0"/>
              <a:t>비즈니스 모델 진단 및 수립</a:t>
            </a:r>
            <a:endParaRPr lang="ko-KR" altLang="en-US" sz="480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4896" y="1088122"/>
            <a:ext cx="2294219" cy="646331"/>
          </a:xfrm>
        </p:spPr>
        <p:txBody>
          <a:bodyPr/>
          <a:lstStyle/>
          <a:p>
            <a:r>
              <a:rPr lang="en-US" altLang="ko-KR" dirty="0" smtClean="0"/>
              <a:t>Module 6.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1245614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학습목표 및 학습내용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양쪽 모서리가 둥근 사각형 5"/>
          <p:cNvSpPr/>
          <p:nvPr/>
        </p:nvSpPr>
        <p:spPr>
          <a:xfrm>
            <a:off x="287524" y="1556792"/>
            <a:ext cx="8568952" cy="2088232"/>
          </a:xfrm>
          <a:prstGeom prst="round2SameRect">
            <a:avLst>
              <a:gd name="adj1" fmla="val 9255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8" name="양쪽 모서리가 둥근 사각형 7"/>
          <p:cNvSpPr/>
          <p:nvPr/>
        </p:nvSpPr>
        <p:spPr>
          <a:xfrm>
            <a:off x="294714" y="1484784"/>
            <a:ext cx="8568952" cy="57606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prstClr val="white"/>
                </a:solidFill>
                <a:latin typeface="+mn-ea"/>
              </a:rPr>
              <a:t>학습목표</a:t>
            </a:r>
            <a:endParaRPr lang="ko-KR" altLang="en-US" sz="2800" b="1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9" name="양쪽 모서리가 둥근 사각형 8"/>
          <p:cNvSpPr/>
          <p:nvPr/>
        </p:nvSpPr>
        <p:spPr>
          <a:xfrm>
            <a:off x="287524" y="3933056"/>
            <a:ext cx="8568952" cy="2088232"/>
          </a:xfrm>
          <a:prstGeom prst="round2SameRect">
            <a:avLst>
              <a:gd name="adj1" fmla="val 9255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11" name="양쪽 모서리가 둥근 사각형 10"/>
          <p:cNvSpPr/>
          <p:nvPr/>
        </p:nvSpPr>
        <p:spPr>
          <a:xfrm>
            <a:off x="294714" y="3861048"/>
            <a:ext cx="8568952" cy="57606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prstClr val="white"/>
                </a:solidFill>
                <a:latin typeface="+mn-ea"/>
              </a:rPr>
              <a:t>학습내용</a:t>
            </a:r>
            <a:endParaRPr lang="ko-KR" altLang="en-US" sz="2800" b="1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09588" y="2298480"/>
            <a:ext cx="7978513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9pPr>
          </a:lstStyle>
          <a:p>
            <a:pPr defTabSz="914400" eaLnBrk="1" hangingPunct="1">
              <a:buFont typeface="서울남산체 B" panose="02020603020101020101" pitchFamily="18" charset="-127"/>
              <a:buAutoNum type="arabicPeriod"/>
            </a:pPr>
            <a:r>
              <a:rPr kumimoji="0" lang="ko-KR" altLang="en-US" sz="1800" dirty="0"/>
              <a:t>비즈니스 모델의 개념을 설명할 수 있다</a:t>
            </a:r>
            <a:r>
              <a:rPr kumimoji="0" lang="en-US" altLang="ko-KR" sz="1800" dirty="0"/>
              <a:t>.</a:t>
            </a:r>
          </a:p>
          <a:p>
            <a:pPr defTabSz="914400" eaLnBrk="1" hangingPunct="1">
              <a:buFont typeface="서울남산체 B" panose="02020603020101020101" pitchFamily="18" charset="-127"/>
              <a:buAutoNum type="arabicPeriod"/>
            </a:pPr>
            <a:r>
              <a:rPr kumimoji="0" lang="ko-KR" altLang="en-US" sz="1800" dirty="0" err="1">
                <a:solidFill>
                  <a:srgbClr val="000000"/>
                </a:solidFill>
              </a:rPr>
              <a:t>사회적기업의</a:t>
            </a:r>
            <a:r>
              <a:rPr kumimoji="0" lang="ko-KR" altLang="en-US" sz="1800" dirty="0">
                <a:solidFill>
                  <a:srgbClr val="000000"/>
                </a:solidFill>
              </a:rPr>
              <a:t> 유형을 파악하고 어떤 사례가 있는지 설명할 수 있다</a:t>
            </a:r>
            <a:r>
              <a:rPr kumimoji="0" lang="en-US" altLang="ko-KR" sz="1800" dirty="0" smtClean="0">
                <a:solidFill>
                  <a:srgbClr val="000000"/>
                </a:solidFill>
              </a:rPr>
              <a:t>.</a:t>
            </a:r>
          </a:p>
          <a:p>
            <a:pPr defTabSz="914400" eaLnBrk="1" hangingPunct="1">
              <a:buFont typeface="서울남산체 B" panose="02020603020101020101" pitchFamily="18" charset="-127"/>
              <a:buAutoNum type="arabicPeriod"/>
            </a:pPr>
            <a:r>
              <a:rPr lang="ko-KR" altLang="en-US" sz="1800" dirty="0" smtClean="0">
                <a:solidFill>
                  <a:srgbClr val="000000"/>
                </a:solidFill>
              </a:rPr>
              <a:t>기업가 지원 운영 모델과 시장 중계 운영 모델에 대해 설명할 수 있다</a:t>
            </a:r>
            <a:r>
              <a:rPr lang="en-US" altLang="ko-KR" sz="1800" dirty="0" smtClean="0">
                <a:solidFill>
                  <a:srgbClr val="000000"/>
                </a:solidFill>
              </a:rPr>
              <a:t>.</a:t>
            </a:r>
            <a:endParaRPr kumimoji="0" lang="en-US" altLang="ko-KR" sz="1800" dirty="0">
              <a:solidFill>
                <a:srgbClr val="0000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509588" y="4565731"/>
            <a:ext cx="7878836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9pPr>
          </a:lstStyle>
          <a:p>
            <a:pPr defTabSz="914400" eaLnBrk="1" latinLnBrk="1" hangingPunct="1">
              <a:buFont typeface="Arial" panose="020B0604020202020204" pitchFamily="34" charset="0"/>
              <a:buAutoNum type="arabicPeriod"/>
            </a:pPr>
            <a:r>
              <a:rPr lang="ko-KR" altLang="en-US" sz="1800" dirty="0"/>
              <a:t>비즈니스 모델 개념</a:t>
            </a:r>
            <a:endParaRPr lang="en-US" altLang="ko-KR" sz="1800" dirty="0"/>
          </a:p>
          <a:p>
            <a:pPr defTabSz="914400" eaLnBrk="1" latinLnBrk="1" hangingPunct="1">
              <a:buFont typeface="Arial" panose="020B0604020202020204" pitchFamily="34" charset="0"/>
              <a:buAutoNum type="arabicPeriod"/>
            </a:pPr>
            <a:r>
              <a:rPr kumimoji="0" lang="ko-KR" altLang="en-US" sz="1800" dirty="0" err="1"/>
              <a:t>사회적기업</a:t>
            </a:r>
            <a:r>
              <a:rPr kumimoji="0" lang="ko-KR" altLang="en-US" sz="1800" dirty="0"/>
              <a:t> 유형 및 </a:t>
            </a:r>
            <a:r>
              <a:rPr kumimoji="0" lang="ko-KR" altLang="en-US" sz="1800" dirty="0" smtClean="0"/>
              <a:t>사례</a:t>
            </a:r>
            <a:endParaRPr kumimoji="0" lang="en-US" altLang="ko-KR" sz="1800" dirty="0"/>
          </a:p>
        </p:txBody>
      </p:sp>
    </p:spTree>
    <p:extLst>
      <p:ext uri="{BB962C8B-B14F-4D97-AF65-F5344CB8AC3E}">
        <p14:creationId xmlns="" xmlns:p14="http://schemas.microsoft.com/office/powerpoint/2010/main" val="460866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</a:t>
            </a:r>
            <a:r>
              <a:rPr lang="en-US" altLang="ko-KR" dirty="0"/>
              <a:t>. </a:t>
            </a:r>
            <a:r>
              <a:rPr lang="ko-KR" altLang="en-US" dirty="0"/>
              <a:t>비즈니스 모델 개념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Assess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936116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ko-KR" altLang="en-US" dirty="0" smtClean="0"/>
              <a:t>비즈니스 모델 개념</a:t>
            </a:r>
            <a:endParaRPr lang="ko-KR" altLang="en-US" dirty="0"/>
          </a:p>
        </p:txBody>
      </p:sp>
      <p:grpSp>
        <p:nvGrpSpPr>
          <p:cNvPr id="2" name="그룹 1"/>
          <p:cNvGrpSpPr/>
          <p:nvPr/>
        </p:nvGrpSpPr>
        <p:grpSpPr>
          <a:xfrm>
            <a:off x="539552" y="2285737"/>
            <a:ext cx="8136904" cy="3519527"/>
            <a:chOff x="539552" y="1411288"/>
            <a:chExt cx="8136904" cy="2233736"/>
          </a:xfrm>
        </p:grpSpPr>
        <p:sp>
          <p:nvSpPr>
            <p:cNvPr id="18" name="AutoShape 380"/>
            <p:cNvSpPr>
              <a:spLocks noChangeArrowheads="1"/>
            </p:cNvSpPr>
            <p:nvPr/>
          </p:nvSpPr>
          <p:spPr bwMode="gray">
            <a:xfrm>
              <a:off x="539552" y="1411288"/>
              <a:ext cx="8136904" cy="2233736"/>
            </a:xfrm>
            <a:prstGeom prst="roundRect">
              <a:avLst>
                <a:gd name="adj" fmla="val 11921"/>
              </a:avLst>
            </a:prstGeom>
            <a:solidFill>
              <a:srgbClr val="4D798F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2" name="Freeform 381"/>
            <p:cNvSpPr>
              <a:spLocks/>
            </p:cNvSpPr>
            <p:nvPr/>
          </p:nvSpPr>
          <p:spPr bwMode="gray">
            <a:xfrm>
              <a:off x="627265" y="1505934"/>
              <a:ext cx="992128" cy="904646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54510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54510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>
                <a:solidFill>
                  <a:prstClr val="black"/>
                </a:solidFill>
                <a:latin typeface="+mn-ea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83568" y="2914511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ko-KR" altLang="en-US" sz="2400" b="1" u="sng" kern="0" dirty="0">
                <a:solidFill>
                  <a:schemeClr val="bg1"/>
                </a:solidFill>
                <a:ea typeface="서울남산체 M" pitchFamily="18" charset="-127"/>
              </a:rPr>
              <a:t>누가</a:t>
            </a:r>
            <a:r>
              <a:rPr lang="en-US" altLang="ko-KR" sz="2400" b="1" u="sng" kern="0" dirty="0">
                <a:solidFill>
                  <a:schemeClr val="bg1"/>
                </a:solidFill>
                <a:ea typeface="서울남산체 M" pitchFamily="18" charset="-127"/>
              </a:rPr>
              <a:t>(</a:t>
            </a:r>
            <a:r>
              <a:rPr lang="en-US" altLang="ko-KR" sz="2400" b="1" u="sng" kern="0" dirty="0" err="1">
                <a:solidFill>
                  <a:schemeClr val="bg1"/>
                </a:solidFill>
                <a:ea typeface="서울남산체 M" pitchFamily="18" charset="-127"/>
              </a:rPr>
              <a:t>actor_who</a:t>
            </a:r>
            <a:r>
              <a:rPr lang="en-US" altLang="ko-KR" sz="2400" b="1" u="sng" kern="0" dirty="0">
                <a:solidFill>
                  <a:schemeClr val="bg1"/>
                </a:solidFill>
                <a:ea typeface="서울남산체 M" pitchFamily="18" charset="-127"/>
              </a:rPr>
              <a:t>) </a:t>
            </a:r>
            <a:r>
              <a:rPr lang="ko-KR" altLang="en-US" sz="2400" b="1" u="sng" kern="0" dirty="0">
                <a:solidFill>
                  <a:schemeClr val="bg1"/>
                </a:solidFill>
                <a:ea typeface="서울남산체 M" pitchFamily="18" charset="-127"/>
              </a:rPr>
              <a:t>어떤 가치</a:t>
            </a:r>
            <a:r>
              <a:rPr lang="en-US" altLang="ko-KR" sz="2400" b="1" u="sng" kern="0" dirty="0">
                <a:solidFill>
                  <a:schemeClr val="bg1"/>
                </a:solidFill>
                <a:ea typeface="서울남산체 M" pitchFamily="18" charset="-127"/>
              </a:rPr>
              <a:t>(</a:t>
            </a:r>
            <a:r>
              <a:rPr lang="en-US" altLang="ko-KR" sz="2400" b="1" u="sng" kern="0" dirty="0" err="1">
                <a:solidFill>
                  <a:schemeClr val="bg1"/>
                </a:solidFill>
                <a:ea typeface="서울남산체 M" pitchFamily="18" charset="-127"/>
              </a:rPr>
              <a:t>value_what</a:t>
            </a:r>
            <a:r>
              <a:rPr lang="en-US" altLang="ko-KR" sz="2400" b="1" u="sng" kern="0" dirty="0">
                <a:solidFill>
                  <a:schemeClr val="bg1"/>
                </a:solidFill>
                <a:ea typeface="서울남산체 M" pitchFamily="18" charset="-127"/>
              </a:rPr>
              <a:t>)</a:t>
            </a:r>
            <a:r>
              <a:rPr lang="ko-KR" altLang="en-US" sz="2400" kern="0" dirty="0">
                <a:solidFill>
                  <a:schemeClr val="bg1"/>
                </a:solidFill>
                <a:ea typeface="서울남산체 M" pitchFamily="18" charset="-127"/>
              </a:rPr>
              <a:t>를</a:t>
            </a:r>
            <a:r>
              <a:rPr lang="en-US" altLang="ko-KR" sz="2400" b="1" u="sng" kern="0" dirty="0" smtClean="0">
                <a:solidFill>
                  <a:schemeClr val="bg1"/>
                </a:solidFill>
                <a:ea typeface="서울남산체 M" pitchFamily="18" charset="-127"/>
              </a:rPr>
              <a:t/>
            </a:r>
            <a:br>
              <a:rPr lang="en-US" altLang="ko-KR" sz="2400" b="1" u="sng" kern="0" dirty="0" smtClean="0">
                <a:solidFill>
                  <a:schemeClr val="bg1"/>
                </a:solidFill>
                <a:ea typeface="서울남산체 M" pitchFamily="18" charset="-127"/>
              </a:rPr>
            </a:br>
            <a:r>
              <a:rPr lang="ko-KR" altLang="en-US" sz="2400" b="1" u="sng" kern="0" dirty="0" smtClean="0">
                <a:solidFill>
                  <a:schemeClr val="bg1"/>
                </a:solidFill>
                <a:ea typeface="서울남산체 M" pitchFamily="18" charset="-127"/>
              </a:rPr>
              <a:t>누구</a:t>
            </a:r>
            <a:r>
              <a:rPr lang="en-US" altLang="ko-KR" sz="2400" b="1" u="sng" kern="0" dirty="0">
                <a:solidFill>
                  <a:schemeClr val="bg1"/>
                </a:solidFill>
                <a:ea typeface="서울남산체 M" pitchFamily="18" charset="-127"/>
              </a:rPr>
              <a:t>(</a:t>
            </a:r>
            <a:r>
              <a:rPr lang="en-US" altLang="ko-KR" sz="2400" b="1" u="sng" kern="0" dirty="0" err="1">
                <a:solidFill>
                  <a:schemeClr val="bg1"/>
                </a:solidFill>
                <a:ea typeface="서울남산체 M" pitchFamily="18" charset="-127"/>
              </a:rPr>
              <a:t>actor_to</a:t>
            </a:r>
            <a:r>
              <a:rPr lang="en-US" altLang="ko-KR" sz="2400" b="1" u="sng" kern="0" dirty="0">
                <a:solidFill>
                  <a:schemeClr val="bg1"/>
                </a:solidFill>
                <a:ea typeface="서울남산체 M" pitchFamily="18" charset="-127"/>
              </a:rPr>
              <a:t> whom)</a:t>
            </a:r>
            <a:r>
              <a:rPr lang="ko-KR" altLang="en-US" sz="2400" b="1" u="sng" kern="0" dirty="0" smtClean="0">
                <a:solidFill>
                  <a:schemeClr val="bg1"/>
                </a:solidFill>
                <a:ea typeface="서울남산체 M" pitchFamily="18" charset="-127"/>
              </a:rPr>
              <a:t>에게</a:t>
            </a:r>
            <a:r>
              <a:rPr lang="en-US" altLang="ko-KR" sz="2400" b="1" u="sng" kern="0" dirty="0" smtClean="0">
                <a:solidFill>
                  <a:schemeClr val="bg1"/>
                </a:solidFill>
                <a:ea typeface="서울남산체 M" pitchFamily="18" charset="-127"/>
              </a:rPr>
              <a:t/>
            </a:r>
            <a:br>
              <a:rPr lang="en-US" altLang="ko-KR" sz="2400" b="1" u="sng" kern="0" dirty="0" smtClean="0">
                <a:solidFill>
                  <a:schemeClr val="bg1"/>
                </a:solidFill>
                <a:ea typeface="서울남산체 M" pitchFamily="18" charset="-127"/>
              </a:rPr>
            </a:br>
            <a:r>
              <a:rPr lang="ko-KR" altLang="en-US" sz="2400" b="1" u="sng" kern="0" dirty="0" smtClean="0">
                <a:solidFill>
                  <a:schemeClr val="bg1"/>
                </a:solidFill>
                <a:ea typeface="서울남산체 M" pitchFamily="18" charset="-127"/>
              </a:rPr>
              <a:t>어떤 </a:t>
            </a:r>
            <a:r>
              <a:rPr lang="ko-KR" altLang="en-US" sz="2400" b="1" u="sng" kern="0" dirty="0">
                <a:solidFill>
                  <a:schemeClr val="bg1"/>
                </a:solidFill>
                <a:ea typeface="서울남산체 M" pitchFamily="18" charset="-127"/>
              </a:rPr>
              <a:t>가격 정책</a:t>
            </a:r>
            <a:r>
              <a:rPr lang="en-US" altLang="ko-KR" sz="2400" b="1" u="sng" kern="0" dirty="0">
                <a:solidFill>
                  <a:schemeClr val="bg1"/>
                </a:solidFill>
                <a:ea typeface="서울남산체 M" pitchFamily="18" charset="-127"/>
              </a:rPr>
              <a:t>(</a:t>
            </a:r>
            <a:r>
              <a:rPr lang="en-US" altLang="ko-KR" sz="2400" b="1" u="sng" kern="0" dirty="0" err="1">
                <a:solidFill>
                  <a:schemeClr val="bg1"/>
                </a:solidFill>
                <a:ea typeface="서울남산체 M" pitchFamily="18" charset="-127"/>
              </a:rPr>
              <a:t>pricing_how</a:t>
            </a:r>
            <a:r>
              <a:rPr lang="en-US" altLang="ko-KR" sz="2400" b="1" u="sng" kern="0" dirty="0">
                <a:solidFill>
                  <a:schemeClr val="bg1"/>
                </a:solidFill>
                <a:ea typeface="서울남산체 M" pitchFamily="18" charset="-127"/>
              </a:rPr>
              <a:t>)</a:t>
            </a:r>
            <a:r>
              <a:rPr lang="ko-KR" altLang="en-US" sz="2400" b="1" u="sng" kern="0" dirty="0">
                <a:solidFill>
                  <a:schemeClr val="bg1"/>
                </a:solidFill>
                <a:ea typeface="서울남산체 M" pitchFamily="18" charset="-127"/>
              </a:rPr>
              <a:t>으로 전달</a:t>
            </a:r>
            <a:r>
              <a:rPr lang="ko-KR" altLang="en-US" sz="2400" kern="0" dirty="0">
                <a:solidFill>
                  <a:schemeClr val="bg1"/>
                </a:solidFill>
                <a:ea typeface="서울남산체 M" pitchFamily="18" charset="-127"/>
              </a:rPr>
              <a:t>하고</a:t>
            </a:r>
            <a:r>
              <a:rPr lang="en-US" altLang="ko-KR" sz="2400" kern="0" dirty="0" smtClean="0">
                <a:solidFill>
                  <a:schemeClr val="bg1"/>
                </a:solidFill>
                <a:ea typeface="서울남산체 M" pitchFamily="18" charset="-127"/>
              </a:rPr>
              <a:t>,</a:t>
            </a:r>
          </a:p>
          <a:p>
            <a:pPr algn="ctr">
              <a:defRPr/>
            </a:pPr>
            <a:endParaRPr lang="en-US" altLang="ko-KR" sz="2400" b="1" u="sng" kern="0" dirty="0">
              <a:solidFill>
                <a:schemeClr val="bg1"/>
              </a:solidFill>
              <a:ea typeface="서울남산체 M" pitchFamily="18" charset="-127"/>
            </a:endParaRPr>
          </a:p>
          <a:p>
            <a:pPr algn="ctr">
              <a:defRPr/>
            </a:pPr>
            <a:r>
              <a:rPr lang="ko-KR" altLang="en-US" sz="2400" b="1" u="sng" kern="0" dirty="0" smtClean="0">
                <a:solidFill>
                  <a:schemeClr val="bg1"/>
                </a:solidFill>
                <a:ea typeface="서울남산체 M" pitchFamily="18" charset="-127"/>
              </a:rPr>
              <a:t>누구로부터</a:t>
            </a:r>
            <a:r>
              <a:rPr lang="en-US" altLang="ko-KR" sz="2400" b="1" u="sng" kern="0" dirty="0">
                <a:solidFill>
                  <a:schemeClr val="bg1"/>
                </a:solidFill>
                <a:ea typeface="서울남산체 M" pitchFamily="18" charset="-127"/>
              </a:rPr>
              <a:t>(</a:t>
            </a:r>
            <a:r>
              <a:rPr lang="en-US" altLang="ko-KR" sz="2400" b="1" u="sng" kern="0" dirty="0" err="1">
                <a:solidFill>
                  <a:schemeClr val="bg1"/>
                </a:solidFill>
                <a:ea typeface="서울남산체 M" pitchFamily="18" charset="-127"/>
              </a:rPr>
              <a:t>actor_from</a:t>
            </a:r>
            <a:r>
              <a:rPr lang="en-US" altLang="ko-KR" sz="2400" b="1" u="sng" kern="0" dirty="0">
                <a:solidFill>
                  <a:schemeClr val="bg1"/>
                </a:solidFill>
                <a:ea typeface="서울남산체 M" pitchFamily="18" charset="-127"/>
              </a:rPr>
              <a:t> whom</a:t>
            </a:r>
            <a:r>
              <a:rPr lang="en-US" altLang="ko-KR" sz="2400" b="1" u="sng" kern="0" dirty="0" smtClean="0">
                <a:solidFill>
                  <a:schemeClr val="bg1"/>
                </a:solidFill>
                <a:ea typeface="서울남산체 M" pitchFamily="18" charset="-127"/>
              </a:rPr>
              <a:t>)</a:t>
            </a:r>
            <a:br>
              <a:rPr lang="en-US" altLang="ko-KR" sz="2400" b="1" u="sng" kern="0" dirty="0" smtClean="0">
                <a:solidFill>
                  <a:schemeClr val="bg1"/>
                </a:solidFill>
                <a:ea typeface="서울남산체 M" pitchFamily="18" charset="-127"/>
              </a:rPr>
            </a:br>
            <a:r>
              <a:rPr lang="ko-KR" altLang="en-US" sz="2400" b="1" u="sng" kern="0" dirty="0" smtClean="0">
                <a:solidFill>
                  <a:schemeClr val="bg1"/>
                </a:solidFill>
                <a:ea typeface="서울남산체 M" pitchFamily="18" charset="-127"/>
              </a:rPr>
              <a:t>어떻게 </a:t>
            </a:r>
            <a:r>
              <a:rPr lang="ko-KR" altLang="en-US" sz="2400" b="1" u="sng" kern="0" dirty="0">
                <a:solidFill>
                  <a:schemeClr val="bg1"/>
                </a:solidFill>
                <a:ea typeface="서울남산체 M" pitchFamily="18" charset="-127"/>
              </a:rPr>
              <a:t>수익을 받을 것인가</a:t>
            </a:r>
            <a:r>
              <a:rPr lang="en-US" altLang="ko-KR" sz="2400" b="1" u="sng" kern="0" dirty="0">
                <a:solidFill>
                  <a:schemeClr val="bg1"/>
                </a:solidFill>
                <a:ea typeface="서울남산체 M" pitchFamily="18" charset="-127"/>
              </a:rPr>
              <a:t>(</a:t>
            </a:r>
            <a:r>
              <a:rPr lang="en-US" altLang="ko-KR" sz="2400" b="1" u="sng" kern="0" dirty="0" err="1">
                <a:solidFill>
                  <a:schemeClr val="bg1"/>
                </a:solidFill>
                <a:ea typeface="서울남산체 M" pitchFamily="18" charset="-127"/>
              </a:rPr>
              <a:t>pricing_how</a:t>
            </a:r>
            <a:r>
              <a:rPr lang="en-US" altLang="ko-KR" sz="2400" b="1" u="sng" kern="0" dirty="0">
                <a:solidFill>
                  <a:schemeClr val="bg1"/>
                </a:solidFill>
                <a:ea typeface="서울남산체 M" pitchFamily="18" charset="-127"/>
              </a:rPr>
              <a:t>)</a:t>
            </a:r>
            <a:r>
              <a:rPr lang="ko-KR" altLang="en-US" sz="2400" kern="0" dirty="0">
                <a:solidFill>
                  <a:schemeClr val="bg1"/>
                </a:solidFill>
                <a:ea typeface="서울남산체 M" pitchFamily="18" charset="-127"/>
              </a:rPr>
              <a:t>를 정의하는 모형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683568" y="1442937"/>
            <a:ext cx="7632848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 dirty="0"/>
              <a:t>비즈니스 모델</a:t>
            </a:r>
          </a:p>
        </p:txBody>
      </p:sp>
    </p:spTree>
    <p:extLst>
      <p:ext uri="{BB962C8B-B14F-4D97-AF65-F5344CB8AC3E}">
        <p14:creationId xmlns="" xmlns:p14="http://schemas.microsoft.com/office/powerpoint/2010/main" val="25023299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주요 이론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Assess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비즈니스 </a:t>
            </a:r>
            <a:r>
              <a:rPr lang="ko-KR" altLang="en-US" dirty="0" smtClean="0"/>
              <a:t>모델 개념</a:t>
            </a:r>
            <a:endParaRPr lang="ko-KR" altLang="en-US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683568" y="1442937"/>
            <a:ext cx="7632848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 dirty="0"/>
              <a:t>비즈니스 </a:t>
            </a:r>
            <a:r>
              <a:rPr lang="ko-KR" altLang="en-US" sz="2400" b="1" dirty="0" smtClean="0"/>
              <a:t>모델 구성요소</a:t>
            </a:r>
            <a:endParaRPr lang="ko-KR" altLang="en-US" sz="2400" b="1" dirty="0"/>
          </a:p>
        </p:txBody>
      </p:sp>
      <p:sp>
        <p:nvSpPr>
          <p:cNvPr id="9" name="직사각형 8"/>
          <p:cNvSpPr/>
          <p:nvPr/>
        </p:nvSpPr>
        <p:spPr>
          <a:xfrm>
            <a:off x="683899" y="3356992"/>
            <a:ext cx="2446439" cy="232403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2400" dirty="0" err="1"/>
              <a:t>컨텐츠</a:t>
            </a:r>
            <a:endParaRPr lang="en-US" altLang="ko-KR" sz="24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2400" dirty="0"/>
              <a:t>기능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3275764" y="3356992"/>
            <a:ext cx="2448785" cy="2324035"/>
          </a:xfrm>
          <a:prstGeom prst="rect">
            <a:avLst/>
          </a:prstGeom>
          <a:solidFill>
            <a:schemeClr val="bg1"/>
          </a:solidFill>
          <a:ln>
            <a:solidFill>
              <a:srgbClr val="C17191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2400" dirty="0"/>
              <a:t>주체</a:t>
            </a:r>
            <a:endParaRPr lang="en-US" altLang="ko-KR" sz="24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2400" dirty="0"/>
              <a:t>관계자</a:t>
            </a:r>
            <a:endParaRPr lang="en-US" altLang="ko-KR" sz="24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2400" dirty="0"/>
              <a:t>관계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5869975" y="3356992"/>
            <a:ext cx="2446441" cy="2324035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2400" dirty="0"/>
              <a:t>소스</a:t>
            </a:r>
            <a:endParaRPr lang="en-US" altLang="ko-KR" sz="24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2400" dirty="0" err="1"/>
              <a:t>과금</a:t>
            </a:r>
            <a:r>
              <a:rPr lang="ko-KR" altLang="en-US" sz="2400" dirty="0"/>
              <a:t> 방법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683899" y="2420888"/>
            <a:ext cx="2446439" cy="777099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ko-KR" sz="2400" b="1" dirty="0">
                <a:solidFill>
                  <a:srgbClr val="FFFFFF"/>
                </a:solidFill>
                <a:latin typeface="+mn-ea"/>
              </a:rPr>
              <a:t>Value(What)</a:t>
            </a:r>
            <a:endParaRPr lang="ko-KR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275764" y="2420888"/>
            <a:ext cx="2448785" cy="777099"/>
          </a:xfrm>
          <a:prstGeom prst="rect">
            <a:avLst/>
          </a:prstGeom>
          <a:gradFill flip="none" rotWithShape="1">
            <a:gsLst>
              <a:gs pos="0">
                <a:srgbClr val="C17191">
                  <a:shade val="30000"/>
                  <a:satMod val="115000"/>
                </a:srgbClr>
              </a:gs>
              <a:gs pos="50000">
                <a:srgbClr val="C17191">
                  <a:shade val="67500"/>
                  <a:satMod val="115000"/>
                </a:srgbClr>
              </a:gs>
              <a:gs pos="100000">
                <a:srgbClr val="C17191">
                  <a:shade val="100000"/>
                  <a:satMod val="115000"/>
                </a:srgbClr>
              </a:gs>
            </a:gsLst>
            <a:lin ang="2700000" scaled="1"/>
            <a:tileRect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ko-KR" sz="2400" b="1" dirty="0">
                <a:solidFill>
                  <a:srgbClr val="FFFFFF"/>
                </a:solidFill>
                <a:latin typeface="+mn-ea"/>
              </a:rPr>
              <a:t>Actors(Who)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5869975" y="2420888"/>
            <a:ext cx="2446441" cy="777099"/>
          </a:xfrm>
          <a:prstGeom prst="rect">
            <a:avLst/>
          </a:prstGeom>
          <a:gradFill flip="none" rotWithShape="1">
            <a:gsLst>
              <a:gs pos="0">
                <a:srgbClr val="96D65C">
                  <a:shade val="30000"/>
                  <a:satMod val="115000"/>
                </a:srgbClr>
              </a:gs>
              <a:gs pos="50000">
                <a:srgbClr val="96D65C">
                  <a:shade val="67500"/>
                  <a:satMod val="115000"/>
                </a:srgbClr>
              </a:gs>
              <a:gs pos="100000">
                <a:srgbClr val="96D65C">
                  <a:shade val="100000"/>
                  <a:satMod val="115000"/>
                </a:srgbClr>
              </a:gs>
            </a:gsLst>
            <a:lin ang="2700000" scaled="1"/>
            <a:tileRect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ko-KR" sz="2400" b="1" dirty="0">
                <a:solidFill>
                  <a:srgbClr val="FFFFFF"/>
                </a:solidFill>
                <a:latin typeface="+mn-ea"/>
              </a:rPr>
              <a:t>Pricing(How)</a:t>
            </a:r>
          </a:p>
        </p:txBody>
      </p:sp>
    </p:spTree>
    <p:extLst>
      <p:ext uri="{BB962C8B-B14F-4D97-AF65-F5344CB8AC3E}">
        <p14:creationId xmlns="" xmlns:p14="http://schemas.microsoft.com/office/powerpoint/2010/main" val="1701442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비즈니스 모델 외부요인</a:t>
            </a:r>
            <a:endParaRPr lang="ko-KR" alt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788813" y="1272334"/>
            <a:ext cx="7743626" cy="1828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300"/>
              </a:spcBef>
              <a:defRPr/>
            </a:pPr>
            <a:endParaRPr lang="ko-KR" altLang="en-US" sz="160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478781" y="1354821"/>
            <a:ext cx="564828" cy="1622552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300"/>
              </a:spcBef>
              <a:defRPr/>
            </a:pPr>
            <a:r>
              <a:rPr lang="ko-KR" altLang="en-US" sz="1600" b="1" dirty="0"/>
              <a:t>비즈니스 모델</a:t>
            </a:r>
          </a:p>
        </p:txBody>
      </p:sp>
      <p:sp>
        <p:nvSpPr>
          <p:cNvPr id="17" name="직사각형 16"/>
          <p:cNvSpPr/>
          <p:nvPr/>
        </p:nvSpPr>
        <p:spPr bwMode="auto">
          <a:xfrm>
            <a:off x="1492998" y="1885109"/>
            <a:ext cx="2182251" cy="101600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1600" dirty="0" err="1"/>
              <a:t>컨텐츠</a:t>
            </a:r>
            <a:endParaRPr lang="en-US" altLang="ko-KR" sz="1600" dirty="0"/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1600" dirty="0"/>
              <a:t>기능</a:t>
            </a:r>
          </a:p>
        </p:txBody>
      </p:sp>
      <p:sp>
        <p:nvSpPr>
          <p:cNvPr id="18" name="직사각형 17"/>
          <p:cNvSpPr/>
          <p:nvPr/>
        </p:nvSpPr>
        <p:spPr bwMode="auto">
          <a:xfrm>
            <a:off x="3805030" y="1885109"/>
            <a:ext cx="2182251" cy="1016000"/>
          </a:xfrm>
          <a:prstGeom prst="rect">
            <a:avLst/>
          </a:prstGeom>
          <a:solidFill>
            <a:schemeClr val="bg1"/>
          </a:solidFill>
          <a:ln>
            <a:solidFill>
              <a:srgbClr val="C17191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1600" dirty="0"/>
              <a:t>주체</a:t>
            </a:r>
            <a:endParaRPr lang="en-US" altLang="ko-KR" sz="1600" dirty="0"/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1600" dirty="0"/>
              <a:t>관계자</a:t>
            </a:r>
            <a:endParaRPr lang="en-US" altLang="ko-KR" sz="1600" dirty="0"/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1600" dirty="0"/>
              <a:t>관계</a:t>
            </a:r>
          </a:p>
        </p:txBody>
      </p:sp>
      <p:sp>
        <p:nvSpPr>
          <p:cNvPr id="19" name="직사각형 18"/>
          <p:cNvSpPr/>
          <p:nvPr/>
        </p:nvSpPr>
        <p:spPr bwMode="auto">
          <a:xfrm>
            <a:off x="6117063" y="1885109"/>
            <a:ext cx="2182251" cy="1016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1600" dirty="0"/>
              <a:t>소스</a:t>
            </a:r>
            <a:endParaRPr lang="en-US" altLang="ko-KR" sz="1600" dirty="0"/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1600" dirty="0" err="1"/>
              <a:t>과금</a:t>
            </a:r>
            <a:r>
              <a:rPr lang="ko-KR" altLang="en-US" sz="1600" dirty="0"/>
              <a:t> 방법</a:t>
            </a:r>
          </a:p>
        </p:txBody>
      </p:sp>
      <p:sp>
        <p:nvSpPr>
          <p:cNvPr id="20" name="직사각형 19"/>
          <p:cNvSpPr/>
          <p:nvPr/>
        </p:nvSpPr>
        <p:spPr bwMode="auto">
          <a:xfrm>
            <a:off x="1492998" y="1421559"/>
            <a:ext cx="2182251" cy="33972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hangingPunct="1">
              <a:spcBef>
                <a:spcPts val="300"/>
              </a:spcBef>
              <a:defRPr/>
            </a:pPr>
            <a:r>
              <a:rPr lang="en-US" altLang="ko-KR" sz="1600" b="1" dirty="0">
                <a:solidFill>
                  <a:srgbClr val="FFFFFF"/>
                </a:solidFill>
                <a:latin typeface="+mn-ea"/>
              </a:rPr>
              <a:t>Value(What)</a:t>
            </a:r>
            <a:endParaRPr lang="ko-KR" altLang="en-US" sz="16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3805030" y="1421559"/>
            <a:ext cx="2182251" cy="339725"/>
          </a:xfrm>
          <a:prstGeom prst="rect">
            <a:avLst/>
          </a:prstGeom>
          <a:gradFill flip="none" rotWithShape="1">
            <a:gsLst>
              <a:gs pos="0">
                <a:srgbClr val="C17191">
                  <a:shade val="30000"/>
                  <a:satMod val="115000"/>
                </a:srgbClr>
              </a:gs>
              <a:gs pos="50000">
                <a:srgbClr val="C17191">
                  <a:shade val="67500"/>
                  <a:satMod val="115000"/>
                </a:srgbClr>
              </a:gs>
              <a:gs pos="100000">
                <a:srgbClr val="C17191">
                  <a:shade val="100000"/>
                  <a:satMod val="115000"/>
                </a:srgbClr>
              </a:gs>
            </a:gsLst>
            <a:lin ang="2700000" scaled="1"/>
            <a:tileRect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hangingPunct="1">
              <a:spcBef>
                <a:spcPts val="300"/>
              </a:spcBef>
              <a:defRPr/>
            </a:pPr>
            <a:r>
              <a:rPr lang="en-US" altLang="ko-KR" sz="1600" b="1" dirty="0">
                <a:solidFill>
                  <a:srgbClr val="FFFFFF"/>
                </a:solidFill>
                <a:latin typeface="+mn-ea"/>
              </a:rPr>
              <a:t>Actors(Who)</a:t>
            </a:r>
          </a:p>
        </p:txBody>
      </p:sp>
      <p:sp>
        <p:nvSpPr>
          <p:cNvPr id="22" name="직사각형 21"/>
          <p:cNvSpPr/>
          <p:nvPr/>
        </p:nvSpPr>
        <p:spPr bwMode="auto">
          <a:xfrm>
            <a:off x="6117063" y="1421559"/>
            <a:ext cx="2182251" cy="339725"/>
          </a:xfrm>
          <a:prstGeom prst="rect">
            <a:avLst/>
          </a:prstGeom>
          <a:gradFill flip="none" rotWithShape="1">
            <a:gsLst>
              <a:gs pos="0">
                <a:srgbClr val="96D65C">
                  <a:shade val="30000"/>
                  <a:satMod val="115000"/>
                </a:srgbClr>
              </a:gs>
              <a:gs pos="50000">
                <a:srgbClr val="96D65C">
                  <a:shade val="67500"/>
                  <a:satMod val="115000"/>
                </a:srgbClr>
              </a:gs>
              <a:gs pos="100000">
                <a:srgbClr val="96D65C">
                  <a:shade val="100000"/>
                  <a:satMod val="115000"/>
                </a:srgbClr>
              </a:gs>
            </a:gsLst>
            <a:lin ang="2700000" scaled="1"/>
            <a:tileRect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hangingPunct="1">
              <a:spcBef>
                <a:spcPts val="300"/>
              </a:spcBef>
              <a:defRPr/>
            </a:pPr>
            <a:r>
              <a:rPr lang="en-US" altLang="ko-KR" sz="1600" b="1" dirty="0">
                <a:solidFill>
                  <a:srgbClr val="FFFFFF"/>
                </a:solidFill>
                <a:latin typeface="+mn-ea"/>
              </a:rPr>
              <a:t>Pricing(How)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788813" y="4188572"/>
            <a:ext cx="7743626" cy="1828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300"/>
              </a:spcBef>
              <a:defRPr/>
            </a:pPr>
            <a:endParaRPr lang="ko-KR" altLang="en-US" sz="160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478781" y="4271059"/>
            <a:ext cx="564828" cy="1622552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300"/>
              </a:spcBef>
              <a:defRPr/>
            </a:pPr>
            <a:r>
              <a:rPr lang="ko-KR" altLang="en-US" sz="1600" b="1" dirty="0"/>
              <a:t>영향 요소</a:t>
            </a:r>
          </a:p>
        </p:txBody>
      </p:sp>
      <p:sp>
        <p:nvSpPr>
          <p:cNvPr id="25" name="직사각형 24"/>
          <p:cNvSpPr/>
          <p:nvPr/>
        </p:nvSpPr>
        <p:spPr bwMode="auto">
          <a:xfrm>
            <a:off x="1492998" y="4801347"/>
            <a:ext cx="2182251" cy="101600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1600" dirty="0">
                <a:latin typeface="+mn-ea"/>
              </a:rPr>
              <a:t>고객</a:t>
            </a:r>
            <a:endParaRPr lang="en-US" altLang="ko-KR" sz="1600" dirty="0">
              <a:latin typeface="+mn-ea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1600" dirty="0">
                <a:latin typeface="+mn-ea"/>
              </a:rPr>
              <a:t>인프라</a:t>
            </a: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제도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기술</a:t>
            </a:r>
            <a:r>
              <a:rPr lang="en-US" altLang="ko-KR" sz="1600" dirty="0">
                <a:latin typeface="+mn-ea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1600" dirty="0">
                <a:latin typeface="+mn-ea"/>
              </a:rPr>
              <a:t>경쟁</a:t>
            </a:r>
            <a:r>
              <a:rPr lang="en-US" altLang="ko-KR" sz="1600" dirty="0">
                <a:latin typeface="+mn-ea"/>
              </a:rPr>
              <a:t>/</a:t>
            </a:r>
            <a:r>
              <a:rPr lang="ko-KR" altLang="en-US" sz="1600" dirty="0">
                <a:latin typeface="+mn-ea"/>
              </a:rPr>
              <a:t>대체상품</a:t>
            </a:r>
          </a:p>
        </p:txBody>
      </p:sp>
      <p:sp>
        <p:nvSpPr>
          <p:cNvPr id="26" name="직사각형 25"/>
          <p:cNvSpPr/>
          <p:nvPr/>
        </p:nvSpPr>
        <p:spPr bwMode="auto">
          <a:xfrm>
            <a:off x="3805030" y="4801347"/>
            <a:ext cx="2182251" cy="1016000"/>
          </a:xfrm>
          <a:prstGeom prst="rect">
            <a:avLst/>
          </a:prstGeom>
          <a:solidFill>
            <a:schemeClr val="bg1"/>
          </a:solidFill>
          <a:ln>
            <a:solidFill>
              <a:srgbClr val="C17191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1600" dirty="0">
                <a:latin typeface="+mn-ea"/>
              </a:rPr>
              <a:t>조직</a:t>
            </a:r>
            <a:endParaRPr lang="en-US" altLang="ko-KR" sz="1600" dirty="0">
              <a:latin typeface="+mn-ea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1600" dirty="0">
                <a:latin typeface="+mn-ea"/>
              </a:rPr>
              <a:t>기술</a:t>
            </a:r>
            <a:endParaRPr lang="en-US" altLang="ko-KR" sz="1600" dirty="0">
              <a:latin typeface="+mn-ea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1600" dirty="0">
                <a:latin typeface="+mn-ea"/>
              </a:rPr>
              <a:t>재무</a:t>
            </a:r>
          </a:p>
        </p:txBody>
      </p:sp>
      <p:sp>
        <p:nvSpPr>
          <p:cNvPr id="29" name="직사각형 28"/>
          <p:cNvSpPr/>
          <p:nvPr/>
        </p:nvSpPr>
        <p:spPr bwMode="auto">
          <a:xfrm>
            <a:off x="6117063" y="4801347"/>
            <a:ext cx="2182251" cy="1016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1600" dirty="0">
                <a:latin typeface="+mn-ea"/>
              </a:rPr>
              <a:t>조직</a:t>
            </a:r>
            <a:endParaRPr lang="en-US" altLang="ko-KR" sz="1600" dirty="0">
              <a:latin typeface="+mn-ea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1600" dirty="0">
                <a:latin typeface="+mn-ea"/>
              </a:rPr>
              <a:t>기술</a:t>
            </a:r>
            <a:endParaRPr lang="en-US" altLang="ko-KR" sz="1600" dirty="0">
              <a:latin typeface="+mn-ea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ko-KR" altLang="en-US" sz="1600" dirty="0">
                <a:latin typeface="+mn-ea"/>
              </a:rPr>
              <a:t>재무</a:t>
            </a:r>
          </a:p>
        </p:txBody>
      </p:sp>
      <p:sp>
        <p:nvSpPr>
          <p:cNvPr id="30" name="직사각형 29"/>
          <p:cNvSpPr/>
          <p:nvPr/>
        </p:nvSpPr>
        <p:spPr bwMode="auto">
          <a:xfrm>
            <a:off x="1492998" y="4337797"/>
            <a:ext cx="2182251" cy="33972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hangingPunct="1">
              <a:spcBef>
                <a:spcPts val="300"/>
              </a:spcBef>
              <a:defRPr/>
            </a:pPr>
            <a:r>
              <a:rPr lang="ko-KR" altLang="en-US" sz="1600" b="1" dirty="0">
                <a:solidFill>
                  <a:srgbClr val="FFFFFF"/>
                </a:solidFill>
                <a:latin typeface="+mn-ea"/>
                <a:ea typeface="+mn-ea"/>
              </a:rPr>
              <a:t>환경 요소</a:t>
            </a:r>
          </a:p>
        </p:txBody>
      </p:sp>
      <p:sp>
        <p:nvSpPr>
          <p:cNvPr id="31" name="직사각형 30"/>
          <p:cNvSpPr/>
          <p:nvPr/>
        </p:nvSpPr>
        <p:spPr bwMode="auto">
          <a:xfrm>
            <a:off x="3805030" y="4337797"/>
            <a:ext cx="2182251" cy="339725"/>
          </a:xfrm>
          <a:prstGeom prst="rect">
            <a:avLst/>
          </a:prstGeom>
          <a:gradFill flip="none" rotWithShape="1">
            <a:gsLst>
              <a:gs pos="0">
                <a:srgbClr val="C17191">
                  <a:shade val="30000"/>
                  <a:satMod val="115000"/>
                </a:srgbClr>
              </a:gs>
              <a:gs pos="50000">
                <a:srgbClr val="C17191">
                  <a:shade val="67500"/>
                  <a:satMod val="115000"/>
                </a:srgbClr>
              </a:gs>
              <a:gs pos="100000">
                <a:srgbClr val="C17191">
                  <a:shade val="100000"/>
                  <a:satMod val="115000"/>
                </a:srgbClr>
              </a:gs>
            </a:gsLst>
            <a:lin ang="2700000" scaled="1"/>
            <a:tileRect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hangingPunct="1">
              <a:spcBef>
                <a:spcPts val="300"/>
              </a:spcBef>
              <a:defRPr/>
            </a:pPr>
            <a:r>
              <a:rPr lang="ko-KR" altLang="en-US" sz="1600" b="1" dirty="0">
                <a:solidFill>
                  <a:srgbClr val="FFFFFF"/>
                </a:solidFill>
                <a:latin typeface="+mn-ea"/>
                <a:ea typeface="+mn-ea"/>
              </a:rPr>
              <a:t>전략적 요소</a:t>
            </a:r>
            <a:endParaRPr lang="en-US" altLang="ko-KR" sz="1600" b="1" dirty="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32" name="직사각형 31"/>
          <p:cNvSpPr/>
          <p:nvPr/>
        </p:nvSpPr>
        <p:spPr bwMode="auto">
          <a:xfrm>
            <a:off x="6117063" y="4337797"/>
            <a:ext cx="2182251" cy="339725"/>
          </a:xfrm>
          <a:prstGeom prst="rect">
            <a:avLst/>
          </a:prstGeom>
          <a:gradFill flip="none" rotWithShape="1">
            <a:gsLst>
              <a:gs pos="0">
                <a:srgbClr val="96D65C">
                  <a:shade val="30000"/>
                  <a:satMod val="115000"/>
                </a:srgbClr>
              </a:gs>
              <a:gs pos="50000">
                <a:srgbClr val="96D65C">
                  <a:shade val="67500"/>
                  <a:satMod val="115000"/>
                </a:srgbClr>
              </a:gs>
              <a:gs pos="100000">
                <a:srgbClr val="96D65C">
                  <a:shade val="100000"/>
                  <a:satMod val="115000"/>
                </a:srgbClr>
              </a:gs>
            </a:gsLst>
            <a:lin ang="2700000" scaled="1"/>
            <a:tileRect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hangingPunct="1">
              <a:spcBef>
                <a:spcPts val="300"/>
              </a:spcBef>
              <a:defRPr/>
            </a:pPr>
            <a:r>
              <a:rPr lang="ko-KR" altLang="en-US" sz="1600" b="1" dirty="0">
                <a:solidFill>
                  <a:srgbClr val="FFFFFF"/>
                </a:solidFill>
                <a:latin typeface="+mn-ea"/>
                <a:ea typeface="+mn-ea"/>
              </a:rPr>
              <a:t>내적 요소</a:t>
            </a:r>
            <a:endParaRPr lang="en-US" altLang="ko-KR" sz="1600" b="1" dirty="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33" name="Freeform 25"/>
          <p:cNvSpPr>
            <a:spLocks/>
          </p:cNvSpPr>
          <p:nvPr/>
        </p:nvSpPr>
        <p:spPr bwMode="auto">
          <a:xfrm>
            <a:off x="4288105" y="3278934"/>
            <a:ext cx="807529" cy="755650"/>
          </a:xfrm>
          <a:custGeom>
            <a:avLst/>
            <a:gdLst>
              <a:gd name="T0" fmla="*/ 2147483647 w 2766"/>
              <a:gd name="T1" fmla="*/ 2147483647 h 2744"/>
              <a:gd name="T2" fmla="*/ 2147483647 w 2766"/>
              <a:gd name="T3" fmla="*/ 2147483647 h 2744"/>
              <a:gd name="T4" fmla="*/ 2147483647 w 2766"/>
              <a:gd name="T5" fmla="*/ 2147483647 h 2744"/>
              <a:gd name="T6" fmla="*/ 2147483647 w 2766"/>
              <a:gd name="T7" fmla="*/ 2147483647 h 2744"/>
              <a:gd name="T8" fmla="*/ 2147483647 w 2766"/>
              <a:gd name="T9" fmla="*/ 2147483647 h 2744"/>
              <a:gd name="T10" fmla="*/ 2147483647 w 2766"/>
              <a:gd name="T11" fmla="*/ 2147483647 h 2744"/>
              <a:gd name="T12" fmla="*/ 2147483647 w 2766"/>
              <a:gd name="T13" fmla="*/ 2147483647 h 2744"/>
              <a:gd name="T14" fmla="*/ 2147483647 w 2766"/>
              <a:gd name="T15" fmla="*/ 2147483647 h 2744"/>
              <a:gd name="T16" fmla="*/ 2147483647 w 2766"/>
              <a:gd name="T17" fmla="*/ 2147483647 h 2744"/>
              <a:gd name="T18" fmla="*/ 2147483647 w 2766"/>
              <a:gd name="T19" fmla="*/ 2147483647 h 2744"/>
              <a:gd name="T20" fmla="*/ 2147483647 w 2766"/>
              <a:gd name="T21" fmla="*/ 2147483647 h 2744"/>
              <a:gd name="T22" fmla="*/ 2147483647 w 2766"/>
              <a:gd name="T23" fmla="*/ 2147483647 h 2744"/>
              <a:gd name="T24" fmla="*/ 2147483647 w 2766"/>
              <a:gd name="T25" fmla="*/ 2147483647 h 2744"/>
              <a:gd name="T26" fmla="*/ 2147483647 w 2766"/>
              <a:gd name="T27" fmla="*/ 2147483647 h 2744"/>
              <a:gd name="T28" fmla="*/ 2147483647 w 2766"/>
              <a:gd name="T29" fmla="*/ 2147483647 h 2744"/>
              <a:gd name="T30" fmla="*/ 2147483647 w 2766"/>
              <a:gd name="T31" fmla="*/ 2147483647 h 2744"/>
              <a:gd name="T32" fmla="*/ 2147483647 w 2766"/>
              <a:gd name="T33" fmla="*/ 2147483647 h 2744"/>
              <a:gd name="T34" fmla="*/ 2147483647 w 2766"/>
              <a:gd name="T35" fmla="*/ 2147483647 h 2744"/>
              <a:gd name="T36" fmla="*/ 2147483647 w 2766"/>
              <a:gd name="T37" fmla="*/ 2147483647 h 2744"/>
              <a:gd name="T38" fmla="*/ 2147483647 w 2766"/>
              <a:gd name="T39" fmla="*/ 2147483647 h 2744"/>
              <a:gd name="T40" fmla="*/ 2147483647 w 2766"/>
              <a:gd name="T41" fmla="*/ 2147483647 h 2744"/>
              <a:gd name="T42" fmla="*/ 2147483647 w 2766"/>
              <a:gd name="T43" fmla="*/ 2147483647 h 2744"/>
              <a:gd name="T44" fmla="*/ 2147483647 w 2766"/>
              <a:gd name="T45" fmla="*/ 2147483647 h 2744"/>
              <a:gd name="T46" fmla="*/ 2147483647 w 2766"/>
              <a:gd name="T47" fmla="*/ 2147483647 h 2744"/>
              <a:gd name="T48" fmla="*/ 2147483647 w 2766"/>
              <a:gd name="T49" fmla="*/ 2147483647 h 2744"/>
              <a:gd name="T50" fmla="*/ 2147483647 w 2766"/>
              <a:gd name="T51" fmla="*/ 2147483647 h 2744"/>
              <a:gd name="T52" fmla="*/ 2147483647 w 2766"/>
              <a:gd name="T53" fmla="*/ 2147483647 h 2744"/>
              <a:gd name="T54" fmla="*/ 2147483647 w 2766"/>
              <a:gd name="T55" fmla="*/ 2147483647 h 2744"/>
              <a:gd name="T56" fmla="*/ 2147483647 w 2766"/>
              <a:gd name="T57" fmla="*/ 2147483647 h 2744"/>
              <a:gd name="T58" fmla="*/ 2147483647 w 2766"/>
              <a:gd name="T59" fmla="*/ 2147483647 h 2744"/>
              <a:gd name="T60" fmla="*/ 2147483647 w 2766"/>
              <a:gd name="T61" fmla="*/ 2147483647 h 2744"/>
              <a:gd name="T62" fmla="*/ 2147483647 w 2766"/>
              <a:gd name="T63" fmla="*/ 2147483647 h 2744"/>
              <a:gd name="T64" fmla="*/ 2147483647 w 2766"/>
              <a:gd name="T65" fmla="*/ 2147483647 h 2744"/>
              <a:gd name="T66" fmla="*/ 2147483647 w 2766"/>
              <a:gd name="T67" fmla="*/ 2147483647 h 2744"/>
              <a:gd name="T68" fmla="*/ 2147483647 w 2766"/>
              <a:gd name="T69" fmla="*/ 2147483647 h 2744"/>
              <a:gd name="T70" fmla="*/ 2147483647 w 2766"/>
              <a:gd name="T71" fmla="*/ 2147483647 h 2744"/>
              <a:gd name="T72" fmla="*/ 2147483647 w 2766"/>
              <a:gd name="T73" fmla="*/ 2147483647 h 2744"/>
              <a:gd name="T74" fmla="*/ 2147483647 w 2766"/>
              <a:gd name="T75" fmla="*/ 2147483647 h 2744"/>
              <a:gd name="T76" fmla="*/ 2147483647 w 2766"/>
              <a:gd name="T77" fmla="*/ 2147483647 h 27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66"/>
              <a:gd name="T118" fmla="*/ 0 h 2744"/>
              <a:gd name="T119" fmla="*/ 2766 w 2766"/>
              <a:gd name="T120" fmla="*/ 2744 h 274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66" h="2744">
                <a:moveTo>
                  <a:pt x="2696" y="2744"/>
                </a:moveTo>
                <a:lnTo>
                  <a:pt x="2281" y="1456"/>
                </a:lnTo>
                <a:lnTo>
                  <a:pt x="2766" y="1456"/>
                </a:lnTo>
                <a:lnTo>
                  <a:pt x="2737" y="1445"/>
                </a:lnTo>
                <a:lnTo>
                  <a:pt x="2707" y="1432"/>
                </a:lnTo>
                <a:lnTo>
                  <a:pt x="2680" y="1419"/>
                </a:lnTo>
                <a:lnTo>
                  <a:pt x="2650" y="1404"/>
                </a:lnTo>
                <a:lnTo>
                  <a:pt x="2622" y="1390"/>
                </a:lnTo>
                <a:lnTo>
                  <a:pt x="2595" y="1375"/>
                </a:lnTo>
                <a:lnTo>
                  <a:pt x="2567" y="1359"/>
                </a:lnTo>
                <a:lnTo>
                  <a:pt x="2539" y="1343"/>
                </a:lnTo>
                <a:lnTo>
                  <a:pt x="2483" y="1308"/>
                </a:lnTo>
                <a:lnTo>
                  <a:pt x="2429" y="1271"/>
                </a:lnTo>
                <a:lnTo>
                  <a:pt x="2375" y="1233"/>
                </a:lnTo>
                <a:lnTo>
                  <a:pt x="2324" y="1193"/>
                </a:lnTo>
                <a:lnTo>
                  <a:pt x="2271" y="1151"/>
                </a:lnTo>
                <a:lnTo>
                  <a:pt x="2221" y="1108"/>
                </a:lnTo>
                <a:lnTo>
                  <a:pt x="2171" y="1063"/>
                </a:lnTo>
                <a:lnTo>
                  <a:pt x="2121" y="1015"/>
                </a:lnTo>
                <a:lnTo>
                  <a:pt x="2075" y="968"/>
                </a:lnTo>
                <a:lnTo>
                  <a:pt x="2028" y="920"/>
                </a:lnTo>
                <a:lnTo>
                  <a:pt x="1981" y="870"/>
                </a:lnTo>
                <a:lnTo>
                  <a:pt x="1937" y="820"/>
                </a:lnTo>
                <a:lnTo>
                  <a:pt x="1893" y="768"/>
                </a:lnTo>
                <a:lnTo>
                  <a:pt x="1850" y="717"/>
                </a:lnTo>
                <a:lnTo>
                  <a:pt x="1808" y="664"/>
                </a:lnTo>
                <a:lnTo>
                  <a:pt x="1768" y="611"/>
                </a:lnTo>
                <a:lnTo>
                  <a:pt x="1729" y="558"/>
                </a:lnTo>
                <a:lnTo>
                  <a:pt x="1691" y="506"/>
                </a:lnTo>
                <a:lnTo>
                  <a:pt x="1654" y="453"/>
                </a:lnTo>
                <a:lnTo>
                  <a:pt x="1619" y="400"/>
                </a:lnTo>
                <a:lnTo>
                  <a:pt x="1584" y="347"/>
                </a:lnTo>
                <a:lnTo>
                  <a:pt x="1551" y="296"/>
                </a:lnTo>
                <a:lnTo>
                  <a:pt x="1519" y="244"/>
                </a:lnTo>
                <a:lnTo>
                  <a:pt x="1490" y="194"/>
                </a:lnTo>
                <a:lnTo>
                  <a:pt x="1461" y="144"/>
                </a:lnTo>
                <a:lnTo>
                  <a:pt x="1433" y="95"/>
                </a:lnTo>
                <a:lnTo>
                  <a:pt x="1408" y="47"/>
                </a:lnTo>
                <a:lnTo>
                  <a:pt x="1383" y="0"/>
                </a:lnTo>
                <a:lnTo>
                  <a:pt x="1358" y="47"/>
                </a:lnTo>
                <a:lnTo>
                  <a:pt x="1332" y="95"/>
                </a:lnTo>
                <a:lnTo>
                  <a:pt x="1305" y="144"/>
                </a:lnTo>
                <a:lnTo>
                  <a:pt x="1276" y="194"/>
                </a:lnTo>
                <a:lnTo>
                  <a:pt x="1245" y="244"/>
                </a:lnTo>
                <a:lnTo>
                  <a:pt x="1215" y="296"/>
                </a:lnTo>
                <a:lnTo>
                  <a:pt x="1182" y="347"/>
                </a:lnTo>
                <a:lnTo>
                  <a:pt x="1147" y="400"/>
                </a:lnTo>
                <a:lnTo>
                  <a:pt x="1112" y="453"/>
                </a:lnTo>
                <a:lnTo>
                  <a:pt x="1075" y="506"/>
                </a:lnTo>
                <a:lnTo>
                  <a:pt x="1037" y="558"/>
                </a:lnTo>
                <a:lnTo>
                  <a:pt x="998" y="611"/>
                </a:lnTo>
                <a:lnTo>
                  <a:pt x="958" y="664"/>
                </a:lnTo>
                <a:lnTo>
                  <a:pt x="916" y="717"/>
                </a:lnTo>
                <a:lnTo>
                  <a:pt x="873" y="768"/>
                </a:lnTo>
                <a:lnTo>
                  <a:pt x="829" y="820"/>
                </a:lnTo>
                <a:lnTo>
                  <a:pt x="785" y="870"/>
                </a:lnTo>
                <a:lnTo>
                  <a:pt x="740" y="920"/>
                </a:lnTo>
                <a:lnTo>
                  <a:pt x="693" y="968"/>
                </a:lnTo>
                <a:lnTo>
                  <a:pt x="645" y="1015"/>
                </a:lnTo>
                <a:lnTo>
                  <a:pt x="595" y="1063"/>
                </a:lnTo>
                <a:lnTo>
                  <a:pt x="545" y="1108"/>
                </a:lnTo>
                <a:lnTo>
                  <a:pt x="495" y="1151"/>
                </a:lnTo>
                <a:lnTo>
                  <a:pt x="442" y="1193"/>
                </a:lnTo>
                <a:lnTo>
                  <a:pt x="391" y="1233"/>
                </a:lnTo>
                <a:lnTo>
                  <a:pt x="337" y="1271"/>
                </a:lnTo>
                <a:lnTo>
                  <a:pt x="283" y="1308"/>
                </a:lnTo>
                <a:lnTo>
                  <a:pt x="227" y="1343"/>
                </a:lnTo>
                <a:lnTo>
                  <a:pt x="199" y="1359"/>
                </a:lnTo>
                <a:lnTo>
                  <a:pt x="171" y="1375"/>
                </a:lnTo>
                <a:lnTo>
                  <a:pt x="144" y="1390"/>
                </a:lnTo>
                <a:lnTo>
                  <a:pt x="116" y="1404"/>
                </a:lnTo>
                <a:lnTo>
                  <a:pt x="86" y="1419"/>
                </a:lnTo>
                <a:lnTo>
                  <a:pt x="59" y="1432"/>
                </a:lnTo>
                <a:lnTo>
                  <a:pt x="29" y="1445"/>
                </a:lnTo>
                <a:lnTo>
                  <a:pt x="0" y="1456"/>
                </a:lnTo>
                <a:lnTo>
                  <a:pt x="485" y="1456"/>
                </a:lnTo>
                <a:lnTo>
                  <a:pt x="70" y="2744"/>
                </a:lnTo>
                <a:lnTo>
                  <a:pt x="2696" y="27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latinLnBrk="1" hangingPunct="1">
              <a:spcBef>
                <a:spcPts val="300"/>
              </a:spcBef>
              <a:defRPr/>
            </a:pPr>
            <a:endParaRPr lang="ko-KR" altLang="en-US" sz="1600"/>
          </a:p>
        </p:txBody>
      </p:sp>
      <p:sp>
        <p:nvSpPr>
          <p:cNvPr id="34" name="TextBox 33"/>
          <p:cNvSpPr txBox="1"/>
          <p:nvPr/>
        </p:nvSpPr>
        <p:spPr>
          <a:xfrm>
            <a:off x="3468627" y="3571034"/>
            <a:ext cx="72808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ts val="300"/>
              </a:spcBef>
              <a:defRPr/>
            </a:pPr>
            <a:r>
              <a:rPr lang="ko-KR" altLang="en-US" sz="1600" dirty="0">
                <a:latin typeface="+mn-lt"/>
                <a:ea typeface="+mn-ea"/>
              </a:rPr>
              <a:t>피드백</a:t>
            </a:r>
          </a:p>
        </p:txBody>
      </p:sp>
    </p:spTree>
    <p:extLst>
      <p:ext uri="{BB962C8B-B14F-4D97-AF65-F5344CB8AC3E}">
        <p14:creationId xmlns="" xmlns:p14="http://schemas.microsoft.com/office/powerpoint/2010/main" val="360003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/>
              <a:t>비즈니스 모델 캔버스</a:t>
            </a:r>
          </a:p>
        </p:txBody>
      </p:sp>
      <p:sp>
        <p:nvSpPr>
          <p:cNvPr id="35" name="모서리가 둥근 직사각형 8"/>
          <p:cNvSpPr>
            <a:spLocks noChangeArrowheads="1"/>
          </p:cNvSpPr>
          <p:nvPr/>
        </p:nvSpPr>
        <p:spPr bwMode="auto">
          <a:xfrm>
            <a:off x="611560" y="1412776"/>
            <a:ext cx="1574425" cy="3076413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ko-KR" sz="1600">
                <a:latin typeface="+mn-ea"/>
              </a:rPr>
              <a:t>Key Partners</a:t>
            </a:r>
          </a:p>
          <a:p>
            <a:pPr algn="ctr">
              <a:defRPr/>
            </a:pPr>
            <a:r>
              <a:rPr lang="en-US" altLang="ko-KR" sz="1600">
                <a:latin typeface="+mn-ea"/>
              </a:rPr>
              <a:t>(</a:t>
            </a:r>
            <a:r>
              <a:rPr lang="ko-KR" altLang="en-US" sz="1600">
                <a:latin typeface="+mn-ea"/>
              </a:rPr>
              <a:t>핵심 파트너</a:t>
            </a:r>
            <a:r>
              <a:rPr lang="en-US" altLang="ko-KR" sz="160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36" name="모서리가 둥근 직사각형 8"/>
          <p:cNvSpPr>
            <a:spLocks noChangeArrowheads="1"/>
          </p:cNvSpPr>
          <p:nvPr/>
        </p:nvSpPr>
        <p:spPr bwMode="auto">
          <a:xfrm>
            <a:off x="3758085" y="1412776"/>
            <a:ext cx="1572100" cy="3076413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ko-KR" sz="1600" dirty="0">
                <a:latin typeface="+mn-ea"/>
              </a:rPr>
              <a:t>Value</a:t>
            </a:r>
            <a:br>
              <a:rPr lang="en-US" altLang="ko-KR" sz="1600" dirty="0">
                <a:latin typeface="+mn-ea"/>
              </a:rPr>
            </a:br>
            <a:r>
              <a:rPr lang="en-US" altLang="ko-KR" sz="1600" dirty="0">
                <a:latin typeface="+mn-ea"/>
              </a:rPr>
              <a:t>Proposition</a:t>
            </a:r>
          </a:p>
          <a:p>
            <a:pPr algn="ctr">
              <a:defRPr/>
            </a:pP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가치 제안</a:t>
            </a:r>
            <a:r>
              <a:rPr lang="en-US" altLang="ko-KR" sz="16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37" name="모서리가 둥근 직사각형 8"/>
          <p:cNvSpPr>
            <a:spLocks noChangeArrowheads="1"/>
          </p:cNvSpPr>
          <p:nvPr/>
        </p:nvSpPr>
        <p:spPr bwMode="auto">
          <a:xfrm>
            <a:off x="6902285" y="1412776"/>
            <a:ext cx="1558147" cy="3076413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ko-KR" sz="1600" dirty="0">
                <a:latin typeface="+mn-ea"/>
              </a:rPr>
              <a:t>Costumer</a:t>
            </a:r>
            <a:br>
              <a:rPr lang="en-US" altLang="ko-KR" sz="1600" dirty="0">
                <a:latin typeface="+mn-ea"/>
              </a:rPr>
            </a:br>
            <a:r>
              <a:rPr lang="en-US" altLang="ko-KR" sz="1600" dirty="0">
                <a:latin typeface="+mn-ea"/>
              </a:rPr>
              <a:t>Segment</a:t>
            </a:r>
          </a:p>
          <a:p>
            <a:pPr algn="ctr">
              <a:defRPr/>
            </a:pP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고객 세분화</a:t>
            </a:r>
            <a:r>
              <a:rPr lang="en-US" altLang="ko-KR" sz="16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38" name="모서리가 둥근 직사각형 8"/>
          <p:cNvSpPr>
            <a:spLocks noChangeArrowheads="1"/>
          </p:cNvSpPr>
          <p:nvPr/>
        </p:nvSpPr>
        <p:spPr bwMode="auto">
          <a:xfrm>
            <a:off x="2185985" y="1412776"/>
            <a:ext cx="1572100" cy="1534542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ko-KR" sz="1600" dirty="0">
                <a:latin typeface="+mn-ea"/>
              </a:rPr>
              <a:t>Key Activities</a:t>
            </a:r>
          </a:p>
          <a:p>
            <a:pPr algn="ctr">
              <a:defRPr/>
            </a:pP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핵심 활동</a:t>
            </a:r>
            <a:r>
              <a:rPr lang="en-US" altLang="ko-KR" sz="16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39" name="모서리가 둥근 직사각형 8"/>
          <p:cNvSpPr>
            <a:spLocks noChangeArrowheads="1"/>
          </p:cNvSpPr>
          <p:nvPr/>
        </p:nvSpPr>
        <p:spPr bwMode="auto">
          <a:xfrm>
            <a:off x="5330185" y="1412776"/>
            <a:ext cx="1572100" cy="1534542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ko-KR" sz="1600" dirty="0">
                <a:latin typeface="+mn-ea"/>
              </a:rPr>
              <a:t>Costumer</a:t>
            </a:r>
            <a:br>
              <a:rPr lang="en-US" altLang="ko-KR" sz="1600" dirty="0">
                <a:latin typeface="+mn-ea"/>
              </a:rPr>
            </a:br>
            <a:r>
              <a:rPr lang="en-US" altLang="ko-KR" sz="1600" dirty="0">
                <a:latin typeface="+mn-ea"/>
              </a:rPr>
              <a:t>Relationships</a:t>
            </a:r>
            <a:br>
              <a:rPr lang="en-US" altLang="ko-KR" sz="1600" dirty="0">
                <a:latin typeface="+mn-ea"/>
              </a:rPr>
            </a:b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고객 관계</a:t>
            </a:r>
            <a:r>
              <a:rPr lang="en-US" altLang="ko-KR" sz="16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40" name="모서리가 둥근 직사각형 8"/>
          <p:cNvSpPr>
            <a:spLocks noChangeArrowheads="1"/>
          </p:cNvSpPr>
          <p:nvPr/>
        </p:nvSpPr>
        <p:spPr bwMode="auto">
          <a:xfrm>
            <a:off x="2185985" y="2952205"/>
            <a:ext cx="1572100" cy="1534542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ko-KR" sz="1600" dirty="0">
                <a:latin typeface="+mn-ea"/>
              </a:rPr>
              <a:t>Key Resources</a:t>
            </a:r>
          </a:p>
          <a:p>
            <a:pPr algn="ctr">
              <a:defRPr/>
            </a:pP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핵심 자원</a:t>
            </a:r>
            <a:r>
              <a:rPr lang="en-US" altLang="ko-KR" sz="16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41" name="모서리가 둥근 직사각형 8"/>
          <p:cNvSpPr>
            <a:spLocks noChangeArrowheads="1"/>
          </p:cNvSpPr>
          <p:nvPr/>
        </p:nvSpPr>
        <p:spPr bwMode="auto">
          <a:xfrm>
            <a:off x="5330185" y="2952205"/>
            <a:ext cx="1572100" cy="1534542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ko-KR" sz="1600" dirty="0">
                <a:latin typeface="+mn-ea"/>
              </a:rPr>
              <a:t>Channels</a:t>
            </a:r>
          </a:p>
          <a:p>
            <a:pPr algn="ctr">
              <a:defRPr/>
            </a:pP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유통 채널</a:t>
            </a:r>
            <a:r>
              <a:rPr lang="en-US" altLang="ko-KR" sz="16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42" name="모서리가 둥근 직사각형 8"/>
          <p:cNvSpPr>
            <a:spLocks noChangeArrowheads="1"/>
          </p:cNvSpPr>
          <p:nvPr/>
        </p:nvSpPr>
        <p:spPr bwMode="auto">
          <a:xfrm>
            <a:off x="611560" y="4486746"/>
            <a:ext cx="3923273" cy="153454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59FB5"/>
              </a:gs>
              <a:gs pos="35000">
                <a:srgbClr val="DFB7C7"/>
              </a:gs>
              <a:gs pos="100000">
                <a:srgbClr val="F8EEF2"/>
              </a:gs>
            </a:gsLst>
          </a:gradFill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ko-KR" sz="1600" dirty="0">
                <a:latin typeface="+mn-ea"/>
              </a:rPr>
              <a:t>Cost Structure</a:t>
            </a:r>
          </a:p>
          <a:p>
            <a:pPr algn="ctr">
              <a:defRPr/>
            </a:pP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비용 구조</a:t>
            </a:r>
            <a:r>
              <a:rPr lang="en-US" altLang="ko-KR" sz="16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43" name="모서리가 둥근 직사각형 8"/>
          <p:cNvSpPr>
            <a:spLocks noChangeArrowheads="1"/>
          </p:cNvSpPr>
          <p:nvPr/>
        </p:nvSpPr>
        <p:spPr bwMode="auto">
          <a:xfrm>
            <a:off x="4534833" y="4486746"/>
            <a:ext cx="3925599" cy="153454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2E569"/>
              </a:gs>
              <a:gs pos="35000">
                <a:srgbClr val="E9EB8D"/>
              </a:gs>
              <a:gs pos="100000">
                <a:srgbClr val="F5F6CE"/>
              </a:gs>
            </a:gsLst>
          </a:gradFill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ko-KR" sz="1600" dirty="0" smtClean="0">
                <a:latin typeface="+mn-ea"/>
              </a:rPr>
              <a:t>Revenue </a:t>
            </a:r>
            <a:r>
              <a:rPr lang="en-US" altLang="ko-KR" sz="1600" dirty="0">
                <a:latin typeface="+mn-ea"/>
              </a:rPr>
              <a:t>Streams</a:t>
            </a:r>
          </a:p>
          <a:p>
            <a:pPr algn="ctr">
              <a:defRPr/>
            </a:pP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수익 흐름</a:t>
            </a:r>
            <a:r>
              <a:rPr lang="en-US" altLang="ko-KR" sz="16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86225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/>
              <a:t>비즈니스 모델 </a:t>
            </a:r>
            <a:r>
              <a:rPr lang="ko-KR" altLang="en-US" dirty="0" smtClean="0"/>
              <a:t>캔버스 </a:t>
            </a:r>
            <a:r>
              <a:rPr lang="en-US" altLang="ko-KR" dirty="0" smtClean="0"/>
              <a:t>– </a:t>
            </a:r>
            <a:r>
              <a:rPr lang="ko-KR" altLang="en-US" dirty="0" err="1" smtClean="0"/>
              <a:t>흙살림</a:t>
            </a:r>
            <a:r>
              <a:rPr lang="ko-KR" altLang="en-US" dirty="0" smtClean="0"/>
              <a:t> 사례</a:t>
            </a:r>
            <a:endParaRPr lang="ko-KR" altLang="en-US" dirty="0"/>
          </a:p>
        </p:txBody>
      </p:sp>
      <p:sp>
        <p:nvSpPr>
          <p:cNvPr id="35" name="모서리가 둥근 직사각형 8"/>
          <p:cNvSpPr>
            <a:spLocks noChangeArrowheads="1"/>
          </p:cNvSpPr>
          <p:nvPr/>
        </p:nvSpPr>
        <p:spPr bwMode="auto">
          <a:xfrm>
            <a:off x="611560" y="1412776"/>
            <a:ext cx="1574425" cy="3076413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Key Partners</a:t>
            </a:r>
          </a:p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+mn-ea"/>
              </a:rPr>
              <a:t>핵심 파트너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)</a:t>
            </a: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회원 농가</a:t>
            </a:r>
            <a:endParaRPr lang="en-US" altLang="ko-KR" sz="1400" dirty="0" smtClean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소비자 회원</a:t>
            </a:r>
            <a:endParaRPr lang="ko-KR" altLang="en-US" sz="14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6" name="모서리가 둥근 직사각형 8"/>
          <p:cNvSpPr>
            <a:spLocks noChangeArrowheads="1"/>
          </p:cNvSpPr>
          <p:nvPr/>
        </p:nvSpPr>
        <p:spPr bwMode="auto">
          <a:xfrm>
            <a:off x="3758085" y="1412776"/>
            <a:ext cx="1572100" cy="3076413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Value</a:t>
            </a:r>
            <a:br>
              <a:rPr lang="en-US" altLang="ko-KR" sz="1400" dirty="0">
                <a:solidFill>
                  <a:prstClr val="black"/>
                </a:solidFill>
                <a:latin typeface="+mn-ea"/>
              </a:rPr>
            </a:b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Proposition</a:t>
            </a:r>
          </a:p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+mn-ea"/>
              </a:rPr>
              <a:t>가치 제안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)</a:t>
            </a: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농가 소득 증대</a:t>
            </a:r>
            <a:endParaRPr lang="en-US" altLang="ko-KR" sz="1400" dirty="0" smtClean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건강한 먹거리 제공을 통한 건강 주권 회복</a:t>
            </a:r>
            <a:endParaRPr lang="ko-KR" altLang="en-US" sz="14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7" name="모서리가 둥근 직사각형 8"/>
          <p:cNvSpPr>
            <a:spLocks noChangeArrowheads="1"/>
          </p:cNvSpPr>
          <p:nvPr/>
        </p:nvSpPr>
        <p:spPr bwMode="auto">
          <a:xfrm>
            <a:off x="6902285" y="1412776"/>
            <a:ext cx="1558147" cy="3076413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Costumer</a:t>
            </a:r>
            <a:br>
              <a:rPr lang="en-US" altLang="ko-KR" sz="1400" dirty="0">
                <a:solidFill>
                  <a:prstClr val="black"/>
                </a:solidFill>
                <a:latin typeface="+mn-ea"/>
              </a:rPr>
            </a:b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Segment</a:t>
            </a:r>
          </a:p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+mn-ea"/>
              </a:rPr>
              <a:t>고객 세분화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)</a:t>
            </a: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윤리적 소비에 동의하는 중산층 이상의 가정</a:t>
            </a:r>
            <a:endParaRPr lang="ko-KR" altLang="en-US" sz="14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8" name="모서리가 둥근 직사각형 8"/>
          <p:cNvSpPr>
            <a:spLocks noChangeArrowheads="1"/>
          </p:cNvSpPr>
          <p:nvPr/>
        </p:nvSpPr>
        <p:spPr bwMode="auto">
          <a:xfrm>
            <a:off x="2185985" y="1412776"/>
            <a:ext cx="1572100" cy="1534542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Key Activities</a:t>
            </a:r>
          </a:p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+mn-ea"/>
              </a:rPr>
              <a:t>핵심 활동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)</a:t>
            </a: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err="1" smtClean="0">
                <a:solidFill>
                  <a:prstClr val="black"/>
                </a:solidFill>
                <a:latin typeface="+mn-ea"/>
              </a:rPr>
              <a:t>농자재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 개발</a:t>
            </a:r>
            <a:endParaRPr lang="en-US" altLang="ko-KR" sz="1400" dirty="0" smtClean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미생물 연구</a:t>
            </a:r>
            <a:endParaRPr lang="en-US" altLang="ko-KR" sz="1400" dirty="0" smtClean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농산물 유통</a:t>
            </a:r>
            <a:endParaRPr lang="en-US" altLang="ko-KR" sz="1400" dirty="0" smtClean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인식 전환 운동</a:t>
            </a:r>
            <a:endParaRPr lang="en-US" altLang="ko-KR" sz="1400" dirty="0" smtClean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인증 및 컨설팅</a:t>
            </a:r>
            <a:endParaRPr lang="ko-KR" altLang="en-US" sz="14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9" name="모서리가 둥근 직사각형 8"/>
          <p:cNvSpPr>
            <a:spLocks noChangeArrowheads="1"/>
          </p:cNvSpPr>
          <p:nvPr/>
        </p:nvSpPr>
        <p:spPr bwMode="auto">
          <a:xfrm>
            <a:off x="5330185" y="1412776"/>
            <a:ext cx="1572100" cy="1534542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Costumer</a:t>
            </a:r>
            <a:br>
              <a:rPr lang="en-US" altLang="ko-KR" sz="1400" dirty="0">
                <a:solidFill>
                  <a:prstClr val="black"/>
                </a:solidFill>
                <a:latin typeface="+mn-ea"/>
              </a:rPr>
            </a:b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Relationships</a:t>
            </a:r>
            <a:br>
              <a:rPr lang="en-US" altLang="ko-KR" sz="1400" dirty="0">
                <a:solidFill>
                  <a:prstClr val="black"/>
                </a:solidFill>
                <a:latin typeface="+mn-ea"/>
              </a:rPr>
            </a:b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+mn-ea"/>
              </a:rPr>
              <a:t>고객 관계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)</a:t>
            </a: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농민 신문</a:t>
            </a:r>
            <a:endParaRPr lang="en-US" altLang="ko-KR" sz="1400" dirty="0" smtClean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오프라인 모임</a:t>
            </a:r>
            <a:endParaRPr lang="en-US" altLang="ko-KR" sz="1400" dirty="0" smtClean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회원제 관리</a:t>
            </a:r>
            <a:endParaRPr lang="ko-KR" altLang="en-US" sz="14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40" name="모서리가 둥근 직사각형 8"/>
          <p:cNvSpPr>
            <a:spLocks noChangeArrowheads="1"/>
          </p:cNvSpPr>
          <p:nvPr/>
        </p:nvSpPr>
        <p:spPr bwMode="auto">
          <a:xfrm>
            <a:off x="2185985" y="2952205"/>
            <a:ext cx="1572100" cy="1534542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Key Resources</a:t>
            </a:r>
          </a:p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+mn-ea"/>
              </a:rPr>
              <a:t>핵심 자원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)</a:t>
            </a: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친환경 농업 기술력</a:t>
            </a:r>
            <a:endParaRPr lang="en-US" altLang="ko-KR" sz="1400" dirty="0" smtClean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생산농가 네트워크 등</a:t>
            </a:r>
            <a:endParaRPr lang="ko-KR" altLang="en-US" sz="14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41" name="모서리가 둥근 직사각형 8"/>
          <p:cNvSpPr>
            <a:spLocks noChangeArrowheads="1"/>
          </p:cNvSpPr>
          <p:nvPr/>
        </p:nvSpPr>
        <p:spPr bwMode="auto">
          <a:xfrm>
            <a:off x="5330185" y="2952205"/>
            <a:ext cx="1572100" cy="1534542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Channels</a:t>
            </a:r>
          </a:p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+mn-ea"/>
              </a:rPr>
              <a:t>유통 채널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)</a:t>
            </a: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온라인 회원제 판매</a:t>
            </a:r>
            <a:endParaRPr lang="en-US" altLang="ko-KR" sz="1400" dirty="0" smtClean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오프라인 매장 운영 병행</a:t>
            </a:r>
            <a:endParaRPr lang="ko-KR" altLang="en-US" sz="14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42" name="모서리가 둥근 직사각형 8"/>
          <p:cNvSpPr>
            <a:spLocks noChangeArrowheads="1"/>
          </p:cNvSpPr>
          <p:nvPr/>
        </p:nvSpPr>
        <p:spPr bwMode="auto">
          <a:xfrm>
            <a:off x="611560" y="4486746"/>
            <a:ext cx="3923273" cy="153454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59FB5"/>
              </a:gs>
              <a:gs pos="35000">
                <a:srgbClr val="DFB7C7"/>
              </a:gs>
              <a:gs pos="100000">
                <a:srgbClr val="F8EEF2"/>
              </a:gs>
            </a:gsLst>
          </a:gradFill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Cost Structure</a:t>
            </a:r>
          </a:p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+mn-ea"/>
              </a:rPr>
              <a:t>비용 구조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)</a:t>
            </a: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인건비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연구인력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sz="1400" dirty="0" err="1" smtClean="0">
                <a:solidFill>
                  <a:prstClr val="black"/>
                </a:solidFill>
                <a:latin typeface="+mn-ea"/>
              </a:rPr>
              <a:t>사회적일자리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)</a:t>
            </a: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err="1" smtClean="0">
                <a:solidFill>
                  <a:prstClr val="black"/>
                </a:solidFill>
                <a:latin typeface="+mn-ea"/>
              </a:rPr>
              <a:t>농자재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err="1" smtClean="0">
                <a:solidFill>
                  <a:prstClr val="black"/>
                </a:solidFill>
                <a:latin typeface="+mn-ea"/>
              </a:rPr>
              <a:t>원재료비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연구개발비</a:t>
            </a:r>
            <a:endParaRPr lang="en-US" altLang="ko-KR" sz="1400" dirty="0" smtClean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유통시설 유지비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오프라인 매장 유지비 등</a:t>
            </a:r>
            <a:endParaRPr lang="ko-KR" altLang="en-US" sz="14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43" name="모서리가 둥근 직사각형 8"/>
          <p:cNvSpPr>
            <a:spLocks noChangeArrowheads="1"/>
          </p:cNvSpPr>
          <p:nvPr/>
        </p:nvSpPr>
        <p:spPr bwMode="auto">
          <a:xfrm>
            <a:off x="4534833" y="4486746"/>
            <a:ext cx="3925599" cy="153454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E2E569"/>
              </a:gs>
              <a:gs pos="35000">
                <a:srgbClr val="E9EB8D"/>
              </a:gs>
              <a:gs pos="100000">
                <a:srgbClr val="F5F6CE"/>
              </a:gs>
            </a:gsLst>
          </a:gradFill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latinLnBrk="0">
              <a:defRPr/>
            </a:pP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Revenue </a:t>
            </a: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Streams</a:t>
            </a:r>
          </a:p>
          <a:p>
            <a:pPr latinLnBrk="0"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+mn-ea"/>
              </a:rPr>
              <a:t>수익 흐름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)</a:t>
            </a: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err="1" smtClean="0">
                <a:solidFill>
                  <a:prstClr val="black"/>
                </a:solidFill>
                <a:latin typeface="+mn-ea"/>
              </a:rPr>
              <a:t>농자재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 판매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회원 대상 꾸러미 판매</a:t>
            </a:r>
            <a:endParaRPr lang="en-US" altLang="ko-KR" sz="1400" dirty="0" smtClean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도시 텃밭 </a:t>
            </a:r>
            <a:endParaRPr lang="en-US" altLang="ko-KR" sz="1400" dirty="0" smtClean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인증 및 토양 컨설팅</a:t>
            </a:r>
            <a:endParaRPr lang="en-US" altLang="ko-KR" sz="1400" dirty="0" smtClean="0">
              <a:solidFill>
                <a:prstClr val="black"/>
              </a:solidFill>
              <a:latin typeface="+mn-ea"/>
            </a:endParaRPr>
          </a:p>
          <a:p>
            <a:pPr latinLnBrk="0">
              <a:buFont typeface="Arial" panose="020B0604020202020204" pitchFamily="34" charset="0"/>
              <a:buChar char="•"/>
              <a:defRPr/>
            </a:pPr>
            <a:r>
              <a:rPr lang="en-US" altLang="ko-KR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기타 교육 사업</a:t>
            </a:r>
            <a:endParaRPr lang="ko-KR" altLang="en-US" sz="1400" dirty="0">
              <a:solidFill>
                <a:prstClr val="black"/>
              </a:solidFill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75283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</a:t>
            </a:r>
            <a:r>
              <a:rPr lang="en-US" altLang="ko-KR" dirty="0"/>
              <a:t>. </a:t>
            </a:r>
            <a:r>
              <a:rPr lang="ko-KR" altLang="en-US" dirty="0" err="1"/>
              <a:t>사회적기업</a:t>
            </a:r>
            <a:r>
              <a:rPr lang="ko-KR" altLang="en-US" dirty="0"/>
              <a:t> 유형 및 사례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Assess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800622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r>
              <a:rPr lang="en-US" altLang="en-US" dirty="0"/>
              <a:t>. </a:t>
            </a:r>
            <a:r>
              <a:rPr lang="ko-KR" altLang="en-US" dirty="0" err="1"/>
              <a:t>사회적기업</a:t>
            </a:r>
            <a:r>
              <a:rPr lang="ko-KR" altLang="en-US" dirty="0"/>
              <a:t> 운영 </a:t>
            </a:r>
            <a:r>
              <a:rPr lang="ko-KR" altLang="en-US" dirty="0" smtClean="0"/>
              <a:t>모델</a:t>
            </a:r>
            <a:endParaRPr lang="ko-KR" altLang="en-US" dirty="0"/>
          </a:p>
        </p:txBody>
      </p:sp>
      <p:sp>
        <p:nvSpPr>
          <p:cNvPr id="13" name="AutoShape 380"/>
          <p:cNvSpPr>
            <a:spLocks noChangeArrowheads="1"/>
          </p:cNvSpPr>
          <p:nvPr/>
        </p:nvSpPr>
        <p:spPr bwMode="gray">
          <a:xfrm>
            <a:off x="602903" y="1412795"/>
            <a:ext cx="8043386" cy="1595056"/>
          </a:xfrm>
          <a:prstGeom prst="roundRect">
            <a:avLst>
              <a:gd name="adj" fmla="val 11921"/>
            </a:avLst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600" kern="0">
              <a:solidFill>
                <a:sysClr val="windowText" lastClr="000000"/>
              </a:solidFill>
              <a:ea typeface="서울남산체 M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92184" y="2250160"/>
            <a:ext cx="1553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 smtClean="0">
                <a:latin typeface="+mn-ea"/>
              </a:rPr>
              <a:t>금융 자원 흐름</a:t>
            </a:r>
            <a:endParaRPr lang="ko-KR" altLang="en-US" sz="1600" dirty="0" smtClean="0">
              <a:latin typeface="+mn-ea"/>
              <a:ea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9901" y="2250160"/>
            <a:ext cx="2032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 smtClean="0">
                <a:latin typeface="+mn-ea"/>
              </a:rPr>
              <a:t>제품 및 서비스 흐름</a:t>
            </a:r>
            <a:endParaRPr lang="ko-KR" altLang="en-US" sz="1600" dirty="0" smtClean="0">
              <a:latin typeface="+mn-ea"/>
              <a:ea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89756" y="2250160"/>
            <a:ext cx="1279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 smtClean="0">
                <a:latin typeface="+mn-ea"/>
              </a:rPr>
              <a:t>시너지 효과</a:t>
            </a:r>
            <a:endParaRPr lang="ko-KR" altLang="en-US" sz="1600" dirty="0" smtClean="0">
              <a:latin typeface="+mn-ea"/>
              <a:ea typeface="+mn-ea"/>
            </a:endParaRPr>
          </a:p>
        </p:txBody>
      </p:sp>
      <p:cxnSp>
        <p:nvCxnSpPr>
          <p:cNvPr id="17" name="직선 화살표 연결선 16"/>
          <p:cNvCxnSpPr/>
          <p:nvPr/>
        </p:nvCxnSpPr>
        <p:spPr>
          <a:xfrm>
            <a:off x="3861990" y="1954301"/>
            <a:ext cx="1596762" cy="0"/>
          </a:xfrm>
          <a:prstGeom prst="straightConnector1">
            <a:avLst/>
          </a:prstGeom>
          <a:ln>
            <a:solidFill>
              <a:srgbClr val="00B0F0"/>
            </a:solidFill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>
            <a:off x="1472891" y="1954301"/>
            <a:ext cx="1596762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/>
          <p:nvPr/>
        </p:nvCxnSpPr>
        <p:spPr>
          <a:xfrm>
            <a:off x="6231135" y="1954301"/>
            <a:ext cx="1596762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AutoShape 380"/>
          <p:cNvSpPr>
            <a:spLocks noChangeArrowheads="1"/>
          </p:cNvSpPr>
          <p:nvPr/>
        </p:nvSpPr>
        <p:spPr bwMode="gray">
          <a:xfrm>
            <a:off x="602903" y="3356992"/>
            <a:ext cx="8043386" cy="2696235"/>
          </a:xfrm>
          <a:prstGeom prst="roundRect">
            <a:avLst>
              <a:gd name="adj" fmla="val 6715"/>
            </a:avLst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600" kern="0">
              <a:solidFill>
                <a:sysClr val="windowText" lastClr="000000"/>
              </a:solidFill>
              <a:ea typeface="서울남산체 M" pitchFamily="18" charset="-127"/>
            </a:endParaRPr>
          </a:p>
        </p:txBody>
      </p:sp>
      <p:sp>
        <p:nvSpPr>
          <p:cNvPr id="26" name="정오각형 25"/>
          <p:cNvSpPr/>
          <p:nvPr/>
        </p:nvSpPr>
        <p:spPr>
          <a:xfrm>
            <a:off x="955753" y="4203898"/>
            <a:ext cx="1227785" cy="1169318"/>
          </a:xfrm>
          <a:prstGeom prst="pentagon">
            <a:avLst/>
          </a:prstGeom>
          <a:solidFill>
            <a:schemeClr val="accent6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ko-KR" altLang="en-US" sz="1600" dirty="0">
                <a:solidFill>
                  <a:srgbClr val="FFFFFF"/>
                </a:solidFill>
                <a:latin typeface="+mn-ea"/>
                <a:ea typeface="+mn-ea"/>
              </a:rPr>
              <a:t>사회서비스</a:t>
            </a:r>
            <a:r>
              <a:rPr lang="en-US" altLang="ko-KR" sz="1600" dirty="0">
                <a:solidFill>
                  <a:srgbClr val="FFFFFF"/>
                </a:solidFill>
                <a:latin typeface="+mn-ea"/>
                <a:ea typeface="+mn-ea"/>
              </a:rPr>
              <a:t/>
            </a:r>
            <a:br>
              <a:rPr lang="en-US" altLang="ko-KR" sz="1600" dirty="0">
                <a:solidFill>
                  <a:srgbClr val="FFFFFF"/>
                </a:solidFill>
                <a:latin typeface="+mn-ea"/>
                <a:ea typeface="+mn-ea"/>
              </a:rPr>
            </a:br>
            <a:r>
              <a:rPr lang="ko-KR" altLang="en-US" sz="1600" dirty="0">
                <a:solidFill>
                  <a:srgbClr val="FFFFFF"/>
                </a:solidFill>
                <a:latin typeface="+mn-ea"/>
                <a:ea typeface="+mn-ea"/>
              </a:rPr>
              <a:t>조직</a:t>
            </a:r>
          </a:p>
        </p:txBody>
      </p:sp>
      <p:sp>
        <p:nvSpPr>
          <p:cNvPr id="29" name="타원 28"/>
          <p:cNvSpPr/>
          <p:nvPr/>
        </p:nvSpPr>
        <p:spPr>
          <a:xfrm>
            <a:off x="2485594" y="4203898"/>
            <a:ext cx="1227785" cy="1169318"/>
          </a:xfrm>
          <a:prstGeom prst="ellipse">
            <a:avLst/>
          </a:prstGeom>
          <a:solidFill>
            <a:schemeClr val="accent3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ko-KR" altLang="en-US" sz="1600" dirty="0">
                <a:solidFill>
                  <a:srgbClr val="FFFFFF"/>
                </a:solidFill>
                <a:latin typeface="+mn-ea"/>
                <a:ea typeface="+mn-ea"/>
              </a:rPr>
              <a:t>목표고객</a:t>
            </a:r>
          </a:p>
        </p:txBody>
      </p:sp>
      <p:sp>
        <p:nvSpPr>
          <p:cNvPr id="30" name="구름 29"/>
          <p:cNvSpPr/>
          <p:nvPr/>
        </p:nvSpPr>
        <p:spPr>
          <a:xfrm>
            <a:off x="4013733" y="4203898"/>
            <a:ext cx="1227785" cy="1169318"/>
          </a:xfrm>
          <a:prstGeom prst="cloud">
            <a:avLst/>
          </a:prstGeom>
          <a:solidFill>
            <a:srgbClr val="C1719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ko-KR" altLang="en-US" sz="1600" dirty="0">
                <a:solidFill>
                  <a:srgbClr val="FFFFFF"/>
                </a:solidFill>
                <a:latin typeface="+mn-ea"/>
                <a:ea typeface="+mn-ea"/>
              </a:rPr>
              <a:t>시장</a:t>
            </a:r>
          </a:p>
        </p:txBody>
      </p:sp>
      <p:sp>
        <p:nvSpPr>
          <p:cNvPr id="31" name="모서리가 둥근 직사각형 30"/>
          <p:cNvSpPr/>
          <p:nvPr/>
        </p:nvSpPr>
        <p:spPr>
          <a:xfrm>
            <a:off x="5541871" y="4203898"/>
            <a:ext cx="1227785" cy="116931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ko-KR" altLang="en-US" sz="1600" dirty="0" err="1">
                <a:solidFill>
                  <a:srgbClr val="FFFFFF"/>
                </a:solidFill>
                <a:latin typeface="+mn-ea"/>
                <a:ea typeface="+mn-ea"/>
              </a:rPr>
              <a:t>사회적기업</a:t>
            </a:r>
            <a:endParaRPr lang="ko-KR" altLang="en-US" sz="1600" dirty="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32" name="육각형 31"/>
          <p:cNvSpPr/>
          <p:nvPr/>
        </p:nvSpPr>
        <p:spPr>
          <a:xfrm>
            <a:off x="7062068" y="4203898"/>
            <a:ext cx="1227785" cy="1169318"/>
          </a:xfrm>
          <a:prstGeom prst="hexagon">
            <a:avLst/>
          </a:prstGeom>
          <a:solidFill>
            <a:schemeClr val="accent4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ko-KR" altLang="en-US" sz="1600" dirty="0">
                <a:solidFill>
                  <a:srgbClr val="FFFFFF"/>
                </a:solidFill>
                <a:latin typeface="+mn-ea"/>
                <a:ea typeface="+mn-ea"/>
              </a:rPr>
              <a:t>개별</a:t>
            </a:r>
            <a:r>
              <a:rPr lang="en-US" altLang="ko-KR" sz="1600" dirty="0">
                <a:solidFill>
                  <a:srgbClr val="FFFFFF"/>
                </a:solidFill>
                <a:latin typeface="+mn-ea"/>
                <a:ea typeface="+mn-ea"/>
              </a:rPr>
              <a:t/>
            </a:r>
            <a:br>
              <a:rPr lang="en-US" altLang="ko-KR" sz="1600" dirty="0">
                <a:solidFill>
                  <a:srgbClr val="FFFFFF"/>
                </a:solidFill>
                <a:latin typeface="+mn-ea"/>
                <a:ea typeface="+mn-ea"/>
              </a:rPr>
            </a:br>
            <a:r>
              <a:rPr lang="ko-KR" altLang="en-US" sz="1600" dirty="0">
                <a:solidFill>
                  <a:srgbClr val="FFFFFF"/>
                </a:solidFill>
                <a:latin typeface="+mn-ea"/>
                <a:ea typeface="+mn-ea"/>
              </a:rPr>
              <a:t>영리기업</a:t>
            </a:r>
          </a:p>
        </p:txBody>
      </p:sp>
    </p:spTree>
    <p:extLst>
      <p:ext uri="{BB962C8B-B14F-4D97-AF65-F5344CB8AC3E}">
        <p14:creationId xmlns="" xmlns:p14="http://schemas.microsoft.com/office/powerpoint/2010/main" val="2422041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err="1" smtClean="0"/>
              <a:t>사회적기업</a:t>
            </a:r>
            <a:r>
              <a:rPr lang="ko-KR" altLang="en-US" dirty="0" smtClean="0"/>
              <a:t> 운영 </a:t>
            </a:r>
            <a:r>
              <a:rPr lang="ko-KR" altLang="en-US" dirty="0" smtClean="0"/>
              <a:t>모델 </a:t>
            </a:r>
            <a:r>
              <a:rPr lang="ko-KR" altLang="en-US" dirty="0" smtClean="0"/>
              <a:t>종류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186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직사각형 4"/>
          <p:cNvSpPr/>
          <p:nvPr/>
        </p:nvSpPr>
        <p:spPr bwMode="auto">
          <a:xfrm>
            <a:off x="504162" y="2132856"/>
            <a:ext cx="4067838" cy="36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ko-KR" altLang="en-US" b="1" dirty="0" smtClean="0">
                <a:solidFill>
                  <a:schemeClr val="tx1"/>
                </a:solidFill>
              </a:rPr>
              <a:t>기업가 지원 운영 모델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504162" y="2564944"/>
            <a:ext cx="4067838" cy="36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ko-KR" altLang="en-US" b="1" dirty="0" smtClean="0">
                <a:solidFill>
                  <a:schemeClr val="tx1"/>
                </a:solidFill>
              </a:rPr>
              <a:t>시장 중개 운영 모델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504162" y="2996952"/>
            <a:ext cx="4067838" cy="36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/>
            <a:r>
              <a:rPr lang="ko-KR" altLang="en-US" b="1">
                <a:solidFill>
                  <a:schemeClr val="tx1"/>
                </a:solidFill>
              </a:rPr>
              <a:t>일자리 운영 모델</a:t>
            </a:r>
            <a:endParaRPr lang="en-US" altLang="ko-KR" b="1" dirty="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504162" y="3429000"/>
            <a:ext cx="4067838" cy="36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/>
            <a:r>
              <a:rPr lang="ko-KR" altLang="en-US" b="1">
                <a:solidFill>
                  <a:schemeClr val="tx1"/>
                </a:solidFill>
              </a:rPr>
              <a:t>수수료 운영 모델</a:t>
            </a:r>
            <a:endParaRPr lang="en-US" altLang="ko-KR" b="1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504162" y="3861048"/>
            <a:ext cx="4067838" cy="36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/>
            <a:r>
              <a:rPr lang="ko-KR" altLang="en-US" b="1" dirty="0">
                <a:solidFill>
                  <a:schemeClr val="tx1"/>
                </a:solidFill>
              </a:rPr>
              <a:t>저소득층 시장 운영 모델</a:t>
            </a:r>
            <a:endParaRPr lang="en-US" altLang="ko-KR" b="1" dirty="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504162" y="4293096"/>
            <a:ext cx="4067838" cy="36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/>
            <a:r>
              <a:rPr lang="ko-KR" altLang="en-US" b="1" dirty="0">
                <a:solidFill>
                  <a:schemeClr val="tx1"/>
                </a:solidFill>
              </a:rPr>
              <a:t>협동조합 운영 모델</a:t>
            </a:r>
            <a:endParaRPr lang="en-US" altLang="ko-KR" b="1" dirty="0"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504162" y="4725144"/>
            <a:ext cx="4067838" cy="36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/>
            <a:r>
              <a:rPr lang="ko-KR" altLang="en-US" b="1">
                <a:solidFill>
                  <a:schemeClr val="tx1"/>
                </a:solidFill>
              </a:rPr>
              <a:t>시장 연결 운영 모델</a:t>
            </a:r>
            <a:endParaRPr lang="en-US" altLang="ko-KR" b="1" dirty="0">
              <a:solidFill>
                <a:schemeClr val="tx1"/>
              </a:solidFill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504162" y="5157232"/>
            <a:ext cx="4067838" cy="36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/>
            <a:r>
              <a:rPr lang="ko-KR" altLang="en-US" b="1" dirty="0">
                <a:solidFill>
                  <a:schemeClr val="tx1"/>
                </a:solidFill>
              </a:rPr>
              <a:t>서비스 보조 운영 모델</a:t>
            </a:r>
            <a:endParaRPr lang="en-US" altLang="ko-KR" b="1" dirty="0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504162" y="5589280"/>
            <a:ext cx="4067838" cy="36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/>
            <a:r>
              <a:rPr lang="ko-KR" altLang="en-US" b="1">
                <a:solidFill>
                  <a:schemeClr val="tx1"/>
                </a:solidFill>
              </a:rPr>
              <a:t>단체 지원 운영 모델</a:t>
            </a:r>
            <a:endParaRPr lang="en-US" altLang="ko-KR" b="1" dirty="0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504162" y="1412776"/>
            <a:ext cx="4067838" cy="576064"/>
          </a:xfrm>
          <a:prstGeom prst="rect">
            <a:avLst/>
          </a:prstGeom>
          <a:solidFill>
            <a:schemeClr val="tx2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ko-KR" altLang="en-US" b="1" dirty="0" smtClean="0">
                <a:solidFill>
                  <a:schemeClr val="bg1"/>
                </a:solidFill>
              </a:rPr>
              <a:t>기본 모델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4788024" y="1412776"/>
            <a:ext cx="4067838" cy="576064"/>
          </a:xfrm>
          <a:prstGeom prst="rect">
            <a:avLst/>
          </a:prstGeom>
          <a:solidFill>
            <a:schemeClr val="tx2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ko-KR" altLang="en-US" b="1" dirty="0" smtClean="0">
                <a:solidFill>
                  <a:schemeClr val="bg1"/>
                </a:solidFill>
              </a:rPr>
              <a:t>복합 및 강화 모델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4788024" y="2780928"/>
            <a:ext cx="4032000" cy="54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b="1" dirty="0" smtClean="0">
                <a:solidFill>
                  <a:schemeClr val="tx1"/>
                </a:solidFill>
              </a:rPr>
              <a:t>복합적</a:t>
            </a:r>
            <a:r>
              <a:rPr lang="en-US" altLang="ko-KR" b="1" dirty="0" smtClean="0">
                <a:solidFill>
                  <a:schemeClr val="tx1"/>
                </a:solidFill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</a:rPr>
              <a:t>혁신 운영 모델 </a:t>
            </a:r>
            <a:endParaRPr lang="en-US" altLang="ko-KR" b="1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/>
        </p:nvSpPr>
        <p:spPr bwMode="auto">
          <a:xfrm>
            <a:off x="4788024" y="3429000"/>
            <a:ext cx="4032000" cy="54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ko-KR" altLang="en-US" b="1" dirty="0" smtClean="0">
                <a:solidFill>
                  <a:schemeClr val="tx1"/>
                </a:solidFill>
              </a:rPr>
              <a:t>병렬적 혁신 운영 모델</a:t>
            </a:r>
            <a:endParaRPr lang="en-US" altLang="ko-KR" b="1" dirty="0"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4788024" y="2132856"/>
            <a:ext cx="4067838" cy="57606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ko-KR" altLang="en-US" b="1" dirty="0" smtClean="0">
                <a:solidFill>
                  <a:schemeClr val="bg1"/>
                </a:solidFill>
              </a:rPr>
              <a:t>복합 모델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20" name="직사각형 19"/>
          <p:cNvSpPr/>
          <p:nvPr/>
        </p:nvSpPr>
        <p:spPr bwMode="auto">
          <a:xfrm>
            <a:off x="4788024" y="4149080"/>
            <a:ext cx="4067838" cy="57606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ko-KR" altLang="en-US" b="1" dirty="0" smtClean="0">
                <a:solidFill>
                  <a:schemeClr val="bg1"/>
                </a:solidFill>
              </a:rPr>
              <a:t>강화 모델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4788024" y="4797152"/>
            <a:ext cx="4032448" cy="54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b="1" dirty="0">
                <a:solidFill>
                  <a:schemeClr val="tx1"/>
                </a:solidFill>
              </a:rPr>
              <a:t>사회적 프랜차이즈 운영 모델</a:t>
            </a:r>
            <a:endParaRPr lang="en-US" altLang="ko-KR" b="1" dirty="0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 bwMode="auto">
          <a:xfrm>
            <a:off x="4788024" y="5409280"/>
            <a:ext cx="4032448" cy="54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ko-KR" altLang="en-US" b="1" dirty="0">
                <a:solidFill>
                  <a:schemeClr val="tx1"/>
                </a:solidFill>
              </a:rPr>
              <a:t>영리</a:t>
            </a:r>
            <a:r>
              <a:rPr lang="en-US" altLang="ko-KR" b="1" dirty="0">
                <a:solidFill>
                  <a:schemeClr val="tx1"/>
                </a:solidFill>
              </a:rPr>
              <a:t>-</a:t>
            </a:r>
            <a:r>
              <a:rPr lang="ko-KR" altLang="en-US" b="1" dirty="0">
                <a:solidFill>
                  <a:schemeClr val="tx1"/>
                </a:solidFill>
              </a:rPr>
              <a:t>비영리 연계 운영 모델</a:t>
            </a:r>
            <a:endParaRPr lang="en-US" altLang="ko-K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7184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/>
              <a:t>기본 </a:t>
            </a:r>
            <a:r>
              <a:rPr lang="ko-KR" altLang="en-US" dirty="0" smtClean="0"/>
              <a:t>모델</a:t>
            </a:r>
            <a:r>
              <a:rPr lang="en-US" altLang="ko-KR" dirty="0" smtClean="0"/>
              <a:t> </a:t>
            </a:r>
            <a:r>
              <a:rPr lang="ko-KR" altLang="en-US" dirty="0" smtClean="0"/>
              <a:t>유형</a:t>
            </a:r>
            <a:r>
              <a:rPr lang="en-US" altLang="ko-KR" dirty="0" smtClean="0"/>
              <a:t>(1/2)</a:t>
            </a:r>
            <a:endParaRPr lang="ko-KR" altLang="en-US" dirty="0"/>
          </a:p>
        </p:txBody>
      </p:sp>
      <p:sp>
        <p:nvSpPr>
          <p:cNvPr id="33" name="직사각형 32"/>
          <p:cNvSpPr/>
          <p:nvPr/>
        </p:nvSpPr>
        <p:spPr bwMode="auto">
          <a:xfrm>
            <a:off x="504162" y="1484784"/>
            <a:ext cx="2897985" cy="1008112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ko-KR" altLang="en-US" b="1" dirty="0" smtClean="0">
                <a:solidFill>
                  <a:schemeClr val="bg1"/>
                </a:solidFill>
              </a:rPr>
              <a:t>기업가 지원 운영 모델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34" name="직사각형 33"/>
          <p:cNvSpPr/>
          <p:nvPr/>
        </p:nvSpPr>
        <p:spPr bwMode="auto">
          <a:xfrm>
            <a:off x="3563420" y="1484784"/>
            <a:ext cx="5185043" cy="100811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소액 자본</a:t>
            </a:r>
            <a:r>
              <a:rPr lang="en-US" altLang="ko-KR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(50~300</a:t>
            </a:r>
            <a:r>
              <a:rPr lang="ko-KR" altLang="en-US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달러</a:t>
            </a:r>
            <a:r>
              <a:rPr lang="en-US" altLang="ko-KR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)</a:t>
            </a:r>
            <a:r>
              <a:rPr lang="ko-KR" altLang="en-US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을 저소득계층에게 대출해 소매점이나 중소 생산업체를 운영할 수 있도록 돕는 모델</a:t>
            </a:r>
            <a:endParaRPr lang="en-US" altLang="ko-KR" dirty="0" smtClean="0">
              <a:solidFill>
                <a:srgbClr val="000000"/>
              </a:solidFill>
              <a:latin typeface="+mn-ea"/>
              <a:ea typeface="+mn-ea"/>
              <a:cs typeface="Times New Roman" pitchFamily="18" charset="0"/>
            </a:endParaRPr>
          </a:p>
        </p:txBody>
      </p:sp>
      <p:sp>
        <p:nvSpPr>
          <p:cNvPr id="35" name="직사각형 34"/>
          <p:cNvSpPr/>
          <p:nvPr/>
        </p:nvSpPr>
        <p:spPr bwMode="auto">
          <a:xfrm>
            <a:off x="504162" y="2564904"/>
            <a:ext cx="2897985" cy="1008112"/>
          </a:xfrm>
          <a:prstGeom prst="rect">
            <a:avLst/>
          </a:prstGeom>
          <a:gradFill flip="none" rotWithShape="1">
            <a:gsLst>
              <a:gs pos="0">
                <a:srgbClr val="C17191">
                  <a:shade val="30000"/>
                  <a:satMod val="115000"/>
                </a:srgbClr>
              </a:gs>
              <a:gs pos="50000">
                <a:srgbClr val="C17191">
                  <a:shade val="67500"/>
                  <a:satMod val="115000"/>
                </a:srgbClr>
              </a:gs>
              <a:gs pos="100000">
                <a:srgbClr val="C17191">
                  <a:shade val="100000"/>
                  <a:satMod val="115000"/>
                </a:srgbClr>
              </a:gs>
            </a:gsLst>
            <a:lin ang="13500000" scaled="1"/>
            <a:tileRect/>
          </a:gra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ko-KR" altLang="en-US" b="1" dirty="0" smtClean="0">
                <a:solidFill>
                  <a:schemeClr val="bg1"/>
                </a:solidFill>
              </a:rPr>
              <a:t>시장 중개 운영 모델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36" name="직사각형 35"/>
          <p:cNvSpPr/>
          <p:nvPr/>
        </p:nvSpPr>
        <p:spPr bwMode="auto">
          <a:xfrm>
            <a:off x="3563420" y="2564904"/>
            <a:ext cx="5185043" cy="100811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취약계층 생산자와 시장을 연계해 이들이 공정한 가격에 판매할 수 있도록 중간 유통을 담당하는 모델</a:t>
            </a:r>
            <a:endParaRPr lang="en-US" altLang="ko-KR" dirty="0">
              <a:solidFill>
                <a:srgbClr val="000000"/>
              </a:solidFill>
              <a:latin typeface="+mn-ea"/>
              <a:ea typeface="+mn-ea"/>
              <a:cs typeface="Times New Roman" pitchFamily="18" charset="0"/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504162" y="3645024"/>
            <a:ext cx="2897985" cy="720080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/>
            <a:r>
              <a:rPr lang="ko-KR" altLang="en-US" b="1">
                <a:solidFill>
                  <a:schemeClr val="bg1"/>
                </a:solidFill>
              </a:rPr>
              <a:t>일자리 운영 모델</a:t>
            </a:r>
            <a:endParaRPr lang="en-US" altLang="ko-KR" b="1" dirty="0">
              <a:solidFill>
                <a:schemeClr val="bg1"/>
              </a:solidFill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3563420" y="3645024"/>
            <a:ext cx="5185043" cy="72008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dirty="0">
                <a:solidFill>
                  <a:srgbClr val="000000"/>
                </a:solidFill>
                <a:latin typeface="+mn-ea"/>
                <a:cs typeface="Times New Roman" pitchFamily="18" charset="0"/>
              </a:rPr>
              <a:t>취약계층 일자리 창출을 위해 비즈니스를 활용하는 모델</a:t>
            </a:r>
            <a:endParaRPr lang="en-US" altLang="ko-KR" dirty="0">
              <a:solidFill>
                <a:srgbClr val="000000"/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504162" y="4437112"/>
            <a:ext cx="2897985" cy="792088"/>
          </a:xfrm>
          <a:prstGeom prst="rect">
            <a:avLst/>
          </a:prstGeom>
          <a:gradFill flip="none" rotWithShape="1">
            <a:gsLst>
              <a:gs pos="0">
                <a:srgbClr val="C17191">
                  <a:shade val="30000"/>
                  <a:satMod val="115000"/>
                </a:srgbClr>
              </a:gs>
              <a:gs pos="50000">
                <a:srgbClr val="C17191">
                  <a:shade val="67500"/>
                  <a:satMod val="115000"/>
                </a:srgbClr>
              </a:gs>
              <a:gs pos="100000">
                <a:srgbClr val="C17191">
                  <a:shade val="100000"/>
                  <a:satMod val="115000"/>
                </a:srgbClr>
              </a:gs>
            </a:gsLst>
            <a:lin ang="13500000" scaled="1"/>
            <a:tileRect/>
          </a:gra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ko-KR" altLang="en-US" b="1">
                <a:solidFill>
                  <a:schemeClr val="bg1"/>
                </a:solidFill>
              </a:rPr>
              <a:t>수수료 운영 모델</a:t>
            </a:r>
            <a:endParaRPr lang="en-US" altLang="ko-KR" b="1" dirty="0">
              <a:solidFill>
                <a:schemeClr val="bg1"/>
              </a:solidFill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3563420" y="4437112"/>
            <a:ext cx="5185043" cy="7920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dirty="0">
                <a:solidFill>
                  <a:srgbClr val="000000"/>
                </a:solidFill>
                <a:latin typeface="+mn-ea"/>
                <a:cs typeface="Times New Roman" pitchFamily="18" charset="0"/>
              </a:rPr>
              <a:t>시장에서 사회서비스 등을 제공해 일정한 수수료를 </a:t>
            </a:r>
            <a:r>
              <a:rPr lang="ko-KR" altLang="en-US" dirty="0" err="1">
                <a:solidFill>
                  <a:srgbClr val="000000"/>
                </a:solidFill>
                <a:latin typeface="+mn-ea"/>
                <a:cs typeface="Times New Roman" pitchFamily="18" charset="0"/>
              </a:rPr>
              <a:t>수익원으로</a:t>
            </a:r>
            <a:r>
              <a:rPr lang="ko-KR" altLang="en-US" dirty="0">
                <a:solidFill>
                  <a:srgbClr val="000000"/>
                </a:solidFill>
                <a:latin typeface="+mn-ea"/>
                <a:cs typeface="Times New Roman" pitchFamily="18" charset="0"/>
              </a:rPr>
              <a:t> 삼는 모델</a:t>
            </a:r>
            <a:endParaRPr lang="en-US" altLang="ko-KR" dirty="0">
              <a:solidFill>
                <a:srgbClr val="000000"/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504162" y="5301208"/>
            <a:ext cx="2897985" cy="792088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/>
            <a:r>
              <a:rPr lang="ko-KR" altLang="en-US" b="1">
                <a:solidFill>
                  <a:schemeClr val="bg1"/>
                </a:solidFill>
              </a:rPr>
              <a:t>저소득층 시장 운영 모델</a:t>
            </a:r>
            <a:endParaRPr lang="en-US" altLang="ko-KR" b="1" dirty="0">
              <a:solidFill>
                <a:schemeClr val="bg1"/>
              </a:solidFill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3563420" y="5301208"/>
            <a:ext cx="5185043" cy="7920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dirty="0">
                <a:solidFill>
                  <a:srgbClr val="000000"/>
                </a:solidFill>
                <a:latin typeface="+mn-ea"/>
                <a:cs typeface="Times New Roman" pitchFamily="18" charset="0"/>
              </a:rPr>
              <a:t>일반 시장에서 제품이나 서비스를 구매하기 어려운 취약계층을 위한 틈새시장 발굴 모델</a:t>
            </a:r>
            <a:endParaRPr lang="en-US" altLang="ko-KR" dirty="0">
              <a:solidFill>
                <a:srgbClr val="000000"/>
              </a:solidFill>
              <a:latin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72805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사각형 19"/>
          <p:cNvSpPr/>
          <p:nvPr/>
        </p:nvSpPr>
        <p:spPr bwMode="auto">
          <a:xfrm>
            <a:off x="504162" y="1700808"/>
            <a:ext cx="2897985" cy="1080120"/>
          </a:xfrm>
          <a:prstGeom prst="rect">
            <a:avLst/>
          </a:prstGeom>
          <a:gradFill flip="none" rotWithShape="1">
            <a:gsLst>
              <a:gs pos="0">
                <a:srgbClr val="C17191">
                  <a:shade val="30000"/>
                  <a:satMod val="115000"/>
                </a:srgbClr>
              </a:gs>
              <a:gs pos="50000">
                <a:srgbClr val="C17191">
                  <a:shade val="67500"/>
                  <a:satMod val="115000"/>
                </a:srgbClr>
              </a:gs>
              <a:gs pos="100000">
                <a:srgbClr val="C17191">
                  <a:shade val="100000"/>
                  <a:satMod val="115000"/>
                </a:srgbClr>
              </a:gs>
            </a:gsLst>
            <a:lin ang="13500000" scaled="1"/>
            <a:tileRect/>
          </a:gra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/>
            <a:r>
              <a:rPr lang="ko-KR" altLang="en-US" b="1">
                <a:solidFill>
                  <a:schemeClr val="bg1"/>
                </a:solidFill>
              </a:rPr>
              <a:t>협동조합 운영 모델</a:t>
            </a:r>
            <a:endParaRPr lang="en-US" altLang="ko-KR" b="1" dirty="0">
              <a:solidFill>
                <a:schemeClr val="bg1"/>
              </a:solidFill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3563420" y="1700808"/>
            <a:ext cx="5185043" cy="108012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dirty="0">
                <a:solidFill>
                  <a:srgbClr val="000000"/>
                </a:solidFill>
                <a:latin typeface="+mn-ea"/>
                <a:cs typeface="Times New Roman" pitchFamily="18" charset="0"/>
              </a:rPr>
              <a:t>종업원</a:t>
            </a:r>
            <a:r>
              <a:rPr lang="en-US" altLang="ko-KR" dirty="0">
                <a:solidFill>
                  <a:srgbClr val="000000"/>
                </a:solidFill>
                <a:latin typeface="+mn-ea"/>
                <a:cs typeface="Times New Roman" pitchFamily="18" charset="0"/>
              </a:rPr>
              <a:t>, </a:t>
            </a:r>
            <a:r>
              <a:rPr lang="ko-KR" altLang="en-US" dirty="0">
                <a:solidFill>
                  <a:srgbClr val="000000"/>
                </a:solidFill>
                <a:latin typeface="+mn-ea"/>
                <a:cs typeface="Times New Roman" pitchFamily="18" charset="0"/>
              </a:rPr>
              <a:t>소비자 등 다양한 이해관계를 갖고 있는 조합원들에게 다양한 이익을 제공하기 위해 운영되는 모델 </a:t>
            </a:r>
            <a:endParaRPr lang="en-US" altLang="ko-KR" dirty="0">
              <a:solidFill>
                <a:srgbClr val="000000"/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22" name="직사각형 21"/>
          <p:cNvSpPr/>
          <p:nvPr/>
        </p:nvSpPr>
        <p:spPr bwMode="auto">
          <a:xfrm>
            <a:off x="504162" y="2852936"/>
            <a:ext cx="2897985" cy="1080120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/>
            <a:r>
              <a:rPr lang="ko-KR" altLang="en-US" b="1">
                <a:solidFill>
                  <a:schemeClr val="bg1"/>
                </a:solidFill>
              </a:rPr>
              <a:t>시장 연결 운영 모델</a:t>
            </a:r>
            <a:endParaRPr lang="en-US" altLang="ko-KR" b="1" dirty="0">
              <a:solidFill>
                <a:schemeClr val="bg1"/>
              </a:solidFill>
            </a:endParaRPr>
          </a:p>
        </p:txBody>
      </p:sp>
      <p:sp>
        <p:nvSpPr>
          <p:cNvPr id="23" name="직사각형 22"/>
          <p:cNvSpPr/>
          <p:nvPr/>
        </p:nvSpPr>
        <p:spPr bwMode="auto">
          <a:xfrm>
            <a:off x="3563420" y="2852936"/>
            <a:ext cx="5185043" cy="108012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dirty="0">
                <a:solidFill>
                  <a:srgbClr val="000000"/>
                </a:solidFill>
                <a:latin typeface="+mn-ea"/>
                <a:cs typeface="Times New Roman" pitchFamily="18" charset="0"/>
              </a:rPr>
              <a:t>취약계층을 돕기 위해 온라인 또는 오프라인 시장의 플랫폼을 만들고</a:t>
            </a:r>
            <a:r>
              <a:rPr lang="en-US" altLang="ko-KR" dirty="0">
                <a:solidFill>
                  <a:srgbClr val="000000"/>
                </a:solidFill>
                <a:latin typeface="+mn-ea"/>
                <a:cs typeface="Times New Roman" pitchFamily="18" charset="0"/>
              </a:rPr>
              <a:t>, </a:t>
            </a:r>
            <a:r>
              <a:rPr lang="ko-KR" altLang="en-US" dirty="0">
                <a:solidFill>
                  <a:srgbClr val="000000"/>
                </a:solidFill>
                <a:latin typeface="+mn-ea"/>
                <a:cs typeface="Times New Roman" pitchFamily="18" charset="0"/>
              </a:rPr>
              <a:t>연계 수수료를 통해 운영되는 모델</a:t>
            </a:r>
            <a:endParaRPr lang="en-US" altLang="ko-KR" dirty="0">
              <a:solidFill>
                <a:srgbClr val="000000"/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/>
              <a:t>기본 </a:t>
            </a:r>
            <a:r>
              <a:rPr lang="ko-KR" altLang="en-US" dirty="0" smtClean="0"/>
              <a:t>모델 유형</a:t>
            </a:r>
            <a:r>
              <a:rPr lang="en-US" altLang="ko-KR" dirty="0" smtClean="0"/>
              <a:t>(2/2)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 bwMode="auto">
          <a:xfrm>
            <a:off x="504162" y="4005064"/>
            <a:ext cx="2897985" cy="1080120"/>
          </a:xfrm>
          <a:prstGeom prst="rect">
            <a:avLst/>
          </a:prstGeom>
          <a:gradFill flip="none" rotWithShape="1">
            <a:gsLst>
              <a:gs pos="0">
                <a:srgbClr val="C17191">
                  <a:shade val="30000"/>
                  <a:satMod val="115000"/>
                </a:srgbClr>
              </a:gs>
              <a:gs pos="50000">
                <a:srgbClr val="C17191">
                  <a:shade val="67500"/>
                  <a:satMod val="115000"/>
                </a:srgbClr>
              </a:gs>
              <a:gs pos="100000">
                <a:srgbClr val="C17191">
                  <a:shade val="100000"/>
                  <a:satMod val="115000"/>
                </a:srgbClr>
              </a:gs>
            </a:gsLst>
            <a:lin ang="13500000" scaled="1"/>
            <a:tileRect/>
          </a:gra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/>
            <a:r>
              <a:rPr lang="ko-KR" altLang="en-US" b="1" dirty="0">
                <a:solidFill>
                  <a:schemeClr val="bg1"/>
                </a:solidFill>
              </a:rPr>
              <a:t>서비스 보조 운영 모델</a:t>
            </a:r>
            <a:endParaRPr lang="en-US" altLang="ko-KR" b="1" dirty="0">
              <a:solidFill>
                <a:schemeClr val="bg1"/>
              </a:solidFill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3563420" y="4005064"/>
            <a:ext cx="5185043" cy="108012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dirty="0">
                <a:solidFill>
                  <a:srgbClr val="000000"/>
                </a:solidFill>
                <a:latin typeface="+mn-ea"/>
                <a:cs typeface="Times New Roman" pitchFamily="18" charset="0"/>
              </a:rPr>
              <a:t>사회적으로 필요하지만 정부 영역에서 감당하지 못하는 다양한 사회서비스를 보조 및 지원하는 모델</a:t>
            </a:r>
            <a:endParaRPr lang="en-US" altLang="ko-KR" dirty="0">
              <a:solidFill>
                <a:srgbClr val="000000"/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504162" y="5157192"/>
            <a:ext cx="2897985" cy="864096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/>
            <a:r>
              <a:rPr lang="ko-KR" altLang="en-US" b="1" dirty="0">
                <a:solidFill>
                  <a:schemeClr val="bg1"/>
                </a:solidFill>
              </a:rPr>
              <a:t>단체 지원 운영 모델</a:t>
            </a:r>
            <a:endParaRPr lang="en-US" altLang="ko-KR" b="1" dirty="0">
              <a:solidFill>
                <a:schemeClr val="bg1"/>
              </a:solidFill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3563420" y="5157192"/>
            <a:ext cx="5185043" cy="86409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dirty="0">
                <a:solidFill>
                  <a:srgbClr val="000000"/>
                </a:solidFill>
                <a:latin typeface="+mn-ea"/>
                <a:cs typeface="Times New Roman" pitchFamily="18" charset="0"/>
              </a:rPr>
              <a:t>재무적 가치와 사회적 가치 간 상충관계가 발생하지 않도록 별도 독립단체로 운영하는 모델</a:t>
            </a:r>
            <a:endParaRPr lang="en-US" altLang="ko-KR" dirty="0">
              <a:solidFill>
                <a:srgbClr val="000000"/>
              </a:solidFill>
              <a:latin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34700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Activity.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189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14" name="표 13"/>
          <p:cNvGraphicFramePr>
            <a:graphicFrameLocks noGrp="1"/>
          </p:cNvGraphicFramePr>
          <p:nvPr/>
        </p:nvGraphicFramePr>
        <p:xfrm>
          <a:off x="467544" y="1844824"/>
          <a:ext cx="8352927" cy="43924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4309"/>
                <a:gridCol w="2784309"/>
                <a:gridCol w="2784309"/>
              </a:tblGrid>
              <a:tr h="43924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기업명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모델 유형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이유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43924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사회연대은행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</a:tr>
              <a:tr h="43924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/>
                        <a:t>페어트레이드코리아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</a:tr>
              <a:tr h="43924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평화의 마을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</a:tr>
              <a:tr h="43924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/>
                        <a:t>트래블러스</a:t>
                      </a:r>
                      <a:r>
                        <a:rPr lang="ko-KR" altLang="en-US" sz="1600" dirty="0" smtClean="0"/>
                        <a:t> </a:t>
                      </a:r>
                      <a:r>
                        <a:rPr lang="ko-KR" altLang="en-US" sz="1600" dirty="0" err="1" smtClean="0"/>
                        <a:t>맵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</a:tr>
              <a:tr h="43924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/>
                        <a:t>딜라이트</a:t>
                      </a:r>
                      <a:r>
                        <a:rPr lang="ko-KR" altLang="en-US" sz="1600" dirty="0" smtClean="0"/>
                        <a:t> 보청기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</a:tr>
              <a:tr h="43924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/>
                        <a:t>안산사회적보건의료협동조합</a:t>
                      </a:r>
                      <a:endParaRPr lang="ko-KR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</a:tr>
              <a:tr h="43924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/>
                        <a:t>팝펀딩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anchor="ctr"/>
                </a:tc>
              </a:tr>
              <a:tr h="43924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하나를 위한 음악재단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anchor="ctr"/>
                </a:tc>
              </a:tr>
              <a:tr h="43924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성공회 </a:t>
                      </a:r>
                      <a:r>
                        <a:rPr lang="ko-KR" altLang="en-US" sz="1600" dirty="0" err="1" smtClean="0"/>
                        <a:t>푸드뱅크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67544" y="1268760"/>
            <a:ext cx="8226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/>
              <a:t>다음 기업들은 어떤 비즈니스 모델을 갖고 있을까요</a:t>
            </a:r>
            <a:r>
              <a:rPr lang="en-US" altLang="ko-KR" b="1" dirty="0" smtClean="0"/>
              <a:t>? </a:t>
            </a:r>
            <a:r>
              <a:rPr lang="ko-KR" altLang="en-US" b="1" dirty="0" smtClean="0"/>
              <a:t>팀원들과 토론하여 작성해봅시다</a:t>
            </a:r>
            <a:r>
              <a:rPr lang="en-US" altLang="ko-KR" b="1" dirty="0" smtClean="0"/>
              <a:t>.</a:t>
            </a:r>
            <a:endParaRPr lang="ko-KR" altLang="en-US" b="1" dirty="0"/>
          </a:p>
        </p:txBody>
      </p:sp>
    </p:spTree>
    <p:extLst>
      <p:ext uri="{BB962C8B-B14F-4D97-AF65-F5344CB8AC3E}">
        <p14:creationId xmlns="" xmlns:p14="http://schemas.microsoft.com/office/powerpoint/2010/main" val="24174858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1. </a:t>
            </a:r>
            <a:r>
              <a:rPr lang="ko-KR" altLang="en-US" dirty="0" smtClean="0"/>
              <a:t>산업 조직 관점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19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pic>
        <p:nvPicPr>
          <p:cNvPr id="5" name="그림 4" descr="m_porter_ma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9009" y="1411288"/>
            <a:ext cx="7865982" cy="4321968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50825" y="3606115"/>
            <a:ext cx="8664575" cy="954107"/>
          </a:xfrm>
          <a:prstGeom prst="rect">
            <a:avLst/>
          </a:prstGeom>
          <a:solidFill>
            <a:schemeClr val="tx2">
              <a:alpha val="63137"/>
            </a:schemeClr>
          </a:solidFill>
        </p:spPr>
        <p:txBody>
          <a:bodyPr wrap="square">
            <a:spAutoFit/>
          </a:bodyPr>
          <a:lstStyle/>
          <a:p>
            <a:pPr algn="ctr" latinLnBrk="0"/>
            <a:r>
              <a:rPr lang="ko-KR" altLang="en-US" sz="2800" b="1" dirty="0" smtClean="0">
                <a:solidFill>
                  <a:prstClr val="white"/>
                </a:solidFill>
                <a:latin typeface="+mn-ea"/>
              </a:rPr>
              <a:t>기업을 둘러싼 외부 환경이 성과에 중요한 영향을 끼치며</a:t>
            </a:r>
            <a:r>
              <a:rPr lang="en-US" altLang="ko-KR" sz="2800" b="1" dirty="0" smtClean="0">
                <a:solidFill>
                  <a:prstClr val="white"/>
                </a:solidFill>
                <a:latin typeface="+mn-ea"/>
              </a:rPr>
              <a:t> </a:t>
            </a:r>
          </a:p>
          <a:p>
            <a:pPr algn="ctr" latinLnBrk="0"/>
            <a:r>
              <a:rPr lang="ko-KR" altLang="en-US" sz="2800" b="1" dirty="0" smtClean="0">
                <a:solidFill>
                  <a:prstClr val="white"/>
                </a:solidFill>
                <a:latin typeface="+mn-ea"/>
              </a:rPr>
              <a:t>따라서 기업은 이를 고려해 시장에 </a:t>
            </a:r>
            <a:r>
              <a:rPr lang="ko-KR" altLang="en-US" sz="2800" b="1" dirty="0" err="1" smtClean="0">
                <a:solidFill>
                  <a:prstClr val="white"/>
                </a:solidFill>
                <a:latin typeface="+mn-ea"/>
              </a:rPr>
              <a:t>포지셔닝</a:t>
            </a:r>
            <a:r>
              <a:rPr lang="ko-KR" altLang="en-US" sz="2800" b="1" dirty="0" smtClean="0">
                <a:solidFill>
                  <a:prstClr val="white"/>
                </a:solidFill>
                <a:latin typeface="+mn-ea"/>
              </a:rPr>
              <a:t> 해야 함</a:t>
            </a:r>
            <a:r>
              <a:rPr lang="en-US" altLang="ko-KR" sz="2800" b="1" dirty="0" smtClean="0">
                <a:solidFill>
                  <a:prstClr val="white"/>
                </a:solidFill>
                <a:latin typeface="+mn-ea"/>
              </a:rPr>
              <a:t>.</a:t>
            </a:r>
            <a:endParaRPr lang="ko-KR" altLang="en-US" sz="2800" b="1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1880" y="5733256"/>
            <a:ext cx="2369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atinLnBrk="0"/>
            <a:r>
              <a:rPr lang="en-US" altLang="ko-KR" sz="2000" b="1" dirty="0" smtClean="0">
                <a:solidFill>
                  <a:prstClr val="black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Michael. E. Porter</a:t>
            </a:r>
            <a:endParaRPr lang="ko-KR" altLang="en-US" sz="2000" b="1" dirty="0">
              <a:solidFill>
                <a:prstClr val="black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/>
              <a:t>기본 모델 유형별 </a:t>
            </a:r>
            <a:r>
              <a:rPr lang="ko-KR" altLang="en-US" dirty="0" smtClean="0"/>
              <a:t>사례</a:t>
            </a:r>
            <a:r>
              <a:rPr lang="en-US" altLang="ko-KR" dirty="0" smtClean="0"/>
              <a:t>(1/9)</a:t>
            </a:r>
            <a:endParaRPr lang="ko-KR" altLang="en-US" dirty="0"/>
          </a:p>
        </p:txBody>
      </p:sp>
      <p:sp>
        <p:nvSpPr>
          <p:cNvPr id="8" name="AutoShape 380"/>
          <p:cNvSpPr>
            <a:spLocks noChangeArrowheads="1"/>
          </p:cNvSpPr>
          <p:nvPr/>
        </p:nvSpPr>
        <p:spPr bwMode="gray">
          <a:xfrm>
            <a:off x="785167" y="2348880"/>
            <a:ext cx="7691795" cy="2448273"/>
          </a:xfrm>
          <a:prstGeom prst="roundRect">
            <a:avLst>
              <a:gd name="adj" fmla="val 11921"/>
            </a:avLst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 kern="0">
              <a:solidFill>
                <a:sysClr val="windowText" lastClr="000000"/>
              </a:solidFill>
              <a:ea typeface="서울남산체 M" pitchFamily="18" charset="-127"/>
            </a:endParaRPr>
          </a:p>
        </p:txBody>
      </p:sp>
      <p:sp>
        <p:nvSpPr>
          <p:cNvPr id="9" name="구름 8"/>
          <p:cNvSpPr/>
          <p:nvPr/>
        </p:nvSpPr>
        <p:spPr>
          <a:xfrm>
            <a:off x="3709637" y="2987926"/>
            <a:ext cx="1887211" cy="1180152"/>
          </a:xfrm>
          <a:prstGeom prst="cloud">
            <a:avLst/>
          </a:prstGeom>
          <a:solidFill>
            <a:srgbClr val="C17191">
              <a:alpha val="50000"/>
            </a:srgbClr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eaLnBrk="1" latinLnBrk="0" hangingPunct="1"/>
            <a:endParaRPr lang="ko-KR" altLang="en-US" sz="1600" dirty="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1013127" y="2987926"/>
            <a:ext cx="1887211" cy="1180152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eaLnBrk="1" latinLnBrk="0" hangingPunct="1"/>
            <a:r>
              <a:rPr lang="ko-KR" altLang="en-US" sz="1600" dirty="0" smtClean="0">
                <a:solidFill>
                  <a:srgbClr val="FFFFFF"/>
                </a:solidFill>
                <a:latin typeface="+mn-ea"/>
                <a:ea typeface="+mn-ea"/>
              </a:rPr>
              <a:t>사회연대은행</a:t>
            </a:r>
            <a:endParaRPr lang="ko-KR" altLang="en-US" sz="1600" dirty="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11" name="구름 10"/>
          <p:cNvSpPr/>
          <p:nvPr/>
        </p:nvSpPr>
        <p:spPr>
          <a:xfrm>
            <a:off x="6355144" y="2987926"/>
            <a:ext cx="1887211" cy="1180152"/>
          </a:xfrm>
          <a:prstGeom prst="cloud">
            <a:avLst/>
          </a:prstGeom>
          <a:solidFill>
            <a:srgbClr val="C1719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eaLnBrk="1" latinLnBrk="0" hangingPunct="1"/>
            <a:r>
              <a:rPr lang="ko-KR" altLang="en-US" sz="1600" smtClean="0">
                <a:solidFill>
                  <a:srgbClr val="FFFFFF"/>
                </a:solidFill>
                <a:latin typeface="+mn-ea"/>
                <a:ea typeface="+mn-ea"/>
              </a:rPr>
              <a:t>시장</a:t>
            </a:r>
            <a:endParaRPr lang="ko-KR" altLang="en-US" sz="1600" dirty="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3991881" y="2955944"/>
            <a:ext cx="1322725" cy="1244119"/>
          </a:xfrm>
          <a:prstGeom prst="ellipse">
            <a:avLst/>
          </a:prstGeom>
          <a:solidFill>
            <a:schemeClr val="accent3">
              <a:alpha val="50000"/>
            </a:schemeClr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latinLnBrk="0" hangingPunct="1"/>
            <a:r>
              <a:rPr lang="ko-KR" altLang="en-US" sz="1600" dirty="0" smtClean="0">
                <a:latin typeface="+mn-ea"/>
                <a:ea typeface="+mn-ea"/>
              </a:rPr>
              <a:t>영세</a:t>
            </a:r>
            <a:r>
              <a:rPr lang="en-US" altLang="ko-KR" sz="1600" dirty="0" smtClean="0">
                <a:latin typeface="+mn-ea"/>
                <a:ea typeface="+mn-ea"/>
              </a:rPr>
              <a:t/>
            </a:r>
            <a:br>
              <a:rPr lang="en-US" altLang="ko-KR" sz="1600" dirty="0" smtClean="0">
                <a:latin typeface="+mn-ea"/>
                <a:ea typeface="+mn-ea"/>
              </a:rPr>
            </a:br>
            <a:r>
              <a:rPr lang="ko-KR" altLang="en-US" sz="1600" dirty="0" smtClean="0">
                <a:latin typeface="+mn-ea"/>
                <a:ea typeface="+mn-ea"/>
              </a:rPr>
              <a:t>자영업자</a:t>
            </a:r>
            <a:endParaRPr lang="ko-KR" altLang="en-US" sz="1600" dirty="0">
              <a:latin typeface="+mn-ea"/>
              <a:ea typeface="+mn-ea"/>
            </a:endParaRPr>
          </a:p>
        </p:txBody>
      </p:sp>
      <p:cxnSp>
        <p:nvCxnSpPr>
          <p:cNvPr id="13" name="직선 화살표 연결선 12"/>
          <p:cNvCxnSpPr/>
          <p:nvPr/>
        </p:nvCxnSpPr>
        <p:spPr>
          <a:xfrm>
            <a:off x="2917340" y="3300982"/>
            <a:ext cx="833093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76650" y="2577551"/>
            <a:ext cx="107410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latinLnBrk="0"/>
            <a:r>
              <a:rPr lang="ko-KR" altLang="en-US" sz="1600" dirty="0" smtClean="0">
                <a:latin typeface="+mn-ea"/>
                <a:ea typeface="+mn-ea"/>
              </a:rPr>
              <a:t>밀착관리 대출</a:t>
            </a:r>
          </a:p>
        </p:txBody>
      </p:sp>
      <p:cxnSp>
        <p:nvCxnSpPr>
          <p:cNvPr id="15" name="직선 화살표 연결선 14"/>
          <p:cNvCxnSpPr/>
          <p:nvPr/>
        </p:nvCxnSpPr>
        <p:spPr>
          <a:xfrm>
            <a:off x="5644626" y="3300982"/>
            <a:ext cx="833093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503935" y="2577551"/>
            <a:ext cx="107410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latinLnBrk="0"/>
            <a:r>
              <a:rPr lang="ko-KR" altLang="en-US" sz="1600" dirty="0" smtClean="0">
                <a:latin typeface="+mn-ea"/>
                <a:ea typeface="+mn-ea"/>
              </a:rPr>
              <a:t>가게</a:t>
            </a:r>
            <a:r>
              <a:rPr lang="en-US" altLang="ko-KR" sz="1600" dirty="0" smtClean="0">
                <a:latin typeface="+mn-ea"/>
                <a:ea typeface="+mn-ea"/>
              </a:rPr>
              <a:t/>
            </a:r>
            <a:br>
              <a:rPr lang="en-US" altLang="ko-KR" sz="1600" dirty="0" smtClean="0">
                <a:latin typeface="+mn-ea"/>
                <a:ea typeface="+mn-ea"/>
              </a:rPr>
            </a:br>
            <a:r>
              <a:rPr lang="ko-KR" altLang="en-US" sz="1600" dirty="0" smtClean="0">
                <a:latin typeface="+mn-ea"/>
                <a:ea typeface="+mn-ea"/>
              </a:rPr>
              <a:t>영업</a:t>
            </a:r>
          </a:p>
        </p:txBody>
      </p:sp>
      <p:cxnSp>
        <p:nvCxnSpPr>
          <p:cNvPr id="17" name="직선 화살표 연결선 16"/>
          <p:cNvCxnSpPr/>
          <p:nvPr/>
        </p:nvCxnSpPr>
        <p:spPr>
          <a:xfrm flipH="1">
            <a:off x="2917340" y="3845042"/>
            <a:ext cx="833093" cy="0"/>
          </a:xfrm>
          <a:prstGeom prst="straightConnector1">
            <a:avLst/>
          </a:prstGeom>
          <a:ln>
            <a:solidFill>
              <a:srgbClr val="00B0F0"/>
            </a:solidFill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 flipH="1">
            <a:off x="5525613" y="3845042"/>
            <a:ext cx="833093" cy="0"/>
          </a:xfrm>
          <a:prstGeom prst="straightConnector1">
            <a:avLst/>
          </a:prstGeom>
          <a:ln>
            <a:solidFill>
              <a:srgbClr val="00B0F0"/>
            </a:solidFill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76650" y="3937109"/>
            <a:ext cx="107410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latinLnBrk="0"/>
            <a:r>
              <a:rPr lang="ko-KR" altLang="en-US" sz="1600" dirty="0" smtClean="0">
                <a:latin typeface="+mn-ea"/>
                <a:ea typeface="+mn-ea"/>
              </a:rPr>
              <a:t>원리금 상환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03935" y="3937109"/>
            <a:ext cx="107410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latinLnBrk="0"/>
            <a:r>
              <a:rPr lang="ko-KR" altLang="en-US" sz="1600" dirty="0" smtClean="0">
                <a:latin typeface="+mn-ea"/>
                <a:ea typeface="+mn-ea"/>
              </a:rPr>
              <a:t>수익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84506" y="5005045"/>
            <a:ext cx="7692456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  <a:ea typeface="+mn-ea"/>
              </a:rPr>
              <a:t>무담보 </a:t>
            </a:r>
            <a:r>
              <a:rPr lang="ko-KR" altLang="en-US" dirty="0">
                <a:solidFill>
                  <a:prstClr val="black"/>
                </a:solidFill>
                <a:latin typeface="+mn-ea"/>
                <a:ea typeface="+mn-ea"/>
              </a:rPr>
              <a:t>무보증 대출의 차별성으로 초기 시장 진입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  <a:ea typeface="+mn-ea"/>
              </a:rPr>
              <a:t>성공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endParaRPr lang="en-US" altLang="ko-KR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171450" indent="-1714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ko-KR" dirty="0">
                <a:solidFill>
                  <a:prstClr val="black"/>
                </a:solidFill>
                <a:latin typeface="+mn-ea"/>
                <a:ea typeface="+mn-ea"/>
              </a:rPr>
              <a:t>RM</a:t>
            </a:r>
            <a:r>
              <a:rPr lang="ko-KR" altLang="en-US" dirty="0">
                <a:solidFill>
                  <a:prstClr val="black"/>
                </a:solidFill>
                <a:latin typeface="+mn-ea"/>
                <a:ea typeface="+mn-ea"/>
              </a:rPr>
              <a:t>의 밀착관리가 성공의 핵심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  <a:ea typeface="+mn-ea"/>
              </a:rPr>
              <a:t>열쇠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endParaRPr lang="ko-KR" altLang="en-US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785168" y="1442937"/>
            <a:ext cx="7691794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 dirty="0" smtClean="0"/>
              <a:t>기업가 지원 모델 </a:t>
            </a:r>
            <a:r>
              <a:rPr lang="en-US" altLang="ko-KR" sz="2400" b="1" dirty="0" smtClean="0"/>
              <a:t>- </a:t>
            </a:r>
            <a:r>
              <a:rPr lang="ko-KR" altLang="en-US" sz="2400" b="1" dirty="0" smtClean="0"/>
              <a:t>사회연대은행</a:t>
            </a:r>
            <a:endParaRPr lang="ko-KR" altLang="en-US" sz="2400" b="1" dirty="0"/>
          </a:p>
        </p:txBody>
      </p:sp>
    </p:spTree>
    <p:extLst>
      <p:ext uri="{BB962C8B-B14F-4D97-AF65-F5344CB8AC3E}">
        <p14:creationId xmlns="" xmlns:p14="http://schemas.microsoft.com/office/powerpoint/2010/main" val="42622681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/>
              <a:t>기본 모델 유형별 </a:t>
            </a:r>
            <a:r>
              <a:rPr lang="ko-KR" altLang="en-US" dirty="0" smtClean="0"/>
              <a:t>사례</a:t>
            </a:r>
            <a:r>
              <a:rPr lang="en-US" altLang="ko-KR" dirty="0" smtClean="0"/>
              <a:t>(2/9)</a:t>
            </a:r>
            <a:endParaRPr lang="ko-KR" altLang="en-US" dirty="0"/>
          </a:p>
        </p:txBody>
      </p:sp>
      <p:sp>
        <p:nvSpPr>
          <p:cNvPr id="8" name="AutoShape 380"/>
          <p:cNvSpPr>
            <a:spLocks noChangeArrowheads="1"/>
          </p:cNvSpPr>
          <p:nvPr/>
        </p:nvSpPr>
        <p:spPr bwMode="gray">
          <a:xfrm>
            <a:off x="785167" y="2204864"/>
            <a:ext cx="7691795" cy="2448273"/>
          </a:xfrm>
          <a:prstGeom prst="roundRect">
            <a:avLst>
              <a:gd name="adj" fmla="val 11921"/>
            </a:avLst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 kern="0">
              <a:solidFill>
                <a:sysClr val="windowText" lastClr="000000"/>
              </a:solidFill>
              <a:ea typeface="서울남산체 M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4506" y="4728047"/>
            <a:ext cx="769245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prstClr val="black"/>
                </a:solidFill>
                <a:latin typeface="+mn-ea"/>
              </a:rPr>
              <a:t>협업을 통한 디자인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혁신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 </a:t>
            </a:r>
            <a:endParaRPr lang="en-US" altLang="ko-KR" dirty="0">
              <a:solidFill>
                <a:prstClr val="black"/>
              </a:solidFill>
              <a:latin typeface="+mn-ea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유통에서 중간비용을 줄여야만 가격 경쟁력 확보 가능</a:t>
            </a:r>
            <a:endParaRPr lang="en-US" altLang="ko-KR" dirty="0" smtClean="0">
              <a:solidFill>
                <a:prstClr val="black"/>
              </a:solidFill>
              <a:latin typeface="+mn-ea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다양한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유통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채널 실험 중</a:t>
            </a:r>
            <a:endParaRPr lang="ko-KR" altLang="en-US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785168" y="1442937"/>
            <a:ext cx="7691794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 dirty="0" smtClean="0"/>
              <a:t>시장 중개 운영 모델 </a:t>
            </a:r>
            <a:r>
              <a:rPr lang="en-US" altLang="ko-KR" sz="2400" b="1" dirty="0" smtClean="0"/>
              <a:t>- </a:t>
            </a:r>
            <a:r>
              <a:rPr lang="ko-KR" altLang="en-US" sz="2400" b="1" dirty="0" err="1" smtClean="0"/>
              <a:t>페어트레이드코리아</a:t>
            </a:r>
            <a:endParaRPr lang="ko-KR" altLang="en-US" sz="2400" b="1" dirty="0"/>
          </a:p>
        </p:txBody>
      </p:sp>
      <p:grpSp>
        <p:nvGrpSpPr>
          <p:cNvPr id="2" name="그룹 1"/>
          <p:cNvGrpSpPr/>
          <p:nvPr/>
        </p:nvGrpSpPr>
        <p:grpSpPr>
          <a:xfrm>
            <a:off x="1043608" y="2492896"/>
            <a:ext cx="7148414" cy="1682913"/>
            <a:chOff x="1341911" y="3407029"/>
            <a:chExt cx="5049402" cy="1188754"/>
          </a:xfrm>
        </p:grpSpPr>
        <p:sp>
          <p:nvSpPr>
            <p:cNvPr id="20" name="구름 19"/>
            <p:cNvSpPr/>
            <p:nvPr/>
          </p:nvSpPr>
          <p:spPr>
            <a:xfrm>
              <a:off x="3225344" y="3693664"/>
              <a:ext cx="1318161" cy="824301"/>
            </a:xfrm>
            <a:prstGeom prst="cloud">
              <a:avLst/>
            </a:prstGeom>
            <a:solidFill>
              <a:srgbClr val="C17191">
                <a:alpha val="50000"/>
              </a:srgb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latinLnBrk="0" hangingPunct="1"/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21" name="타원 20"/>
            <p:cNvSpPr/>
            <p:nvPr/>
          </p:nvSpPr>
          <p:spPr>
            <a:xfrm>
              <a:off x="1341911" y="3693664"/>
              <a:ext cx="1318161" cy="824301"/>
            </a:xfrm>
            <a:prstGeom prst="ellipse">
              <a:avLst/>
            </a:prstGeom>
            <a:solidFill>
              <a:schemeClr val="accent3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latinLnBrk="0" hangingPunct="1"/>
              <a:r>
                <a:rPr lang="ko-KR" altLang="en-US" sz="1600" dirty="0" smtClean="0">
                  <a:solidFill>
                    <a:srgbClr val="FFFFFF"/>
                  </a:solidFill>
                  <a:latin typeface="+mn-ea"/>
                  <a:ea typeface="+mn-ea"/>
                </a:rPr>
                <a:t>아시아 빈곤 여성</a:t>
              </a:r>
              <a:r>
                <a:rPr lang="en-US" altLang="ko-KR" sz="1600" dirty="0" smtClean="0">
                  <a:solidFill>
                    <a:srgbClr val="FFFFFF"/>
                  </a:solidFill>
                  <a:latin typeface="+mn-ea"/>
                  <a:ea typeface="+mn-ea"/>
                </a:rPr>
                <a:t/>
              </a:r>
              <a:br>
                <a:rPr lang="en-US" altLang="ko-KR" sz="1600" dirty="0" smtClean="0">
                  <a:solidFill>
                    <a:srgbClr val="FFFFFF"/>
                  </a:solidFill>
                  <a:latin typeface="+mn-ea"/>
                  <a:ea typeface="+mn-ea"/>
                </a:rPr>
              </a:br>
              <a:r>
                <a:rPr lang="ko-KR" altLang="en-US" sz="1600" dirty="0" smtClean="0">
                  <a:solidFill>
                    <a:srgbClr val="FFFFFF"/>
                  </a:solidFill>
                  <a:latin typeface="+mn-ea"/>
                  <a:ea typeface="+mn-ea"/>
                </a:rPr>
                <a:t>생산자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22" name="구름 21"/>
            <p:cNvSpPr/>
            <p:nvPr/>
          </p:nvSpPr>
          <p:spPr>
            <a:xfrm>
              <a:off x="5073152" y="3693664"/>
              <a:ext cx="1318161" cy="824301"/>
            </a:xfrm>
            <a:prstGeom prst="cloud">
              <a:avLst/>
            </a:prstGeom>
            <a:solidFill>
              <a:srgbClr val="C1719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latinLnBrk="0" hangingPunct="1"/>
              <a:r>
                <a:rPr lang="ko-KR" altLang="en-US" sz="1600" dirty="0" smtClean="0">
                  <a:solidFill>
                    <a:srgbClr val="FFFFFF"/>
                  </a:solidFill>
                  <a:latin typeface="+mn-ea"/>
                  <a:ea typeface="+mn-ea"/>
                </a:rPr>
                <a:t>한국 패션</a:t>
              </a:r>
              <a:r>
                <a:rPr lang="en-US" altLang="ko-KR" sz="1600" dirty="0" smtClean="0">
                  <a:solidFill>
                    <a:srgbClr val="FFFFFF"/>
                  </a:solidFill>
                  <a:latin typeface="+mn-ea"/>
                  <a:ea typeface="+mn-ea"/>
                </a:rPr>
                <a:t/>
              </a:r>
              <a:br>
                <a:rPr lang="en-US" altLang="ko-KR" sz="1600" dirty="0" smtClean="0">
                  <a:solidFill>
                    <a:srgbClr val="FFFFFF"/>
                  </a:solidFill>
                  <a:latin typeface="+mn-ea"/>
                  <a:ea typeface="+mn-ea"/>
                </a:rPr>
              </a:br>
              <a:r>
                <a:rPr lang="ko-KR" altLang="en-US" sz="1600" dirty="0" smtClean="0">
                  <a:solidFill>
                    <a:srgbClr val="FFFFFF"/>
                  </a:solidFill>
                  <a:latin typeface="+mn-ea"/>
                  <a:ea typeface="+mn-ea"/>
                </a:rPr>
                <a:t>소비자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23" name="모서리가 둥근 직사각형 22"/>
            <p:cNvSpPr/>
            <p:nvPr/>
          </p:nvSpPr>
          <p:spPr>
            <a:xfrm>
              <a:off x="3246062" y="3671325"/>
              <a:ext cx="1297443" cy="868980"/>
            </a:xfrm>
            <a:prstGeom prst="round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latinLnBrk="0" hangingPunct="1"/>
              <a:r>
                <a:rPr lang="ko-KR" altLang="en-US" sz="1600" dirty="0" err="1" smtClean="0">
                  <a:latin typeface="+mn-ea"/>
                  <a:ea typeface="+mn-ea"/>
                </a:rPr>
                <a:t>페어트레이드</a:t>
              </a:r>
              <a:r>
                <a:rPr lang="en-US" altLang="ko-KR" sz="1600" dirty="0" smtClean="0">
                  <a:latin typeface="+mn-ea"/>
                  <a:ea typeface="+mn-ea"/>
                </a:rPr>
                <a:t/>
              </a:r>
              <a:br>
                <a:rPr lang="en-US" altLang="ko-KR" sz="1600" dirty="0" smtClean="0">
                  <a:latin typeface="+mn-ea"/>
                  <a:ea typeface="+mn-ea"/>
                </a:rPr>
              </a:br>
              <a:r>
                <a:rPr lang="ko-KR" altLang="en-US" sz="1600" dirty="0" smtClean="0">
                  <a:latin typeface="+mn-ea"/>
                  <a:ea typeface="+mn-ea"/>
                </a:rPr>
                <a:t>코리아</a:t>
              </a:r>
              <a:endParaRPr lang="ko-KR" altLang="en-US" sz="1600" dirty="0">
                <a:latin typeface="+mn-ea"/>
                <a:ea typeface="+mn-ea"/>
              </a:endParaRPr>
            </a:p>
          </p:txBody>
        </p:sp>
        <p:cxnSp>
          <p:nvCxnSpPr>
            <p:cNvPr id="26" name="직선 화살표 연결선 25"/>
            <p:cNvCxnSpPr/>
            <p:nvPr/>
          </p:nvCxnSpPr>
          <p:spPr>
            <a:xfrm>
              <a:off x="2671948" y="3912324"/>
              <a:ext cx="581891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573680" y="3407029"/>
              <a:ext cx="750233" cy="41306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latinLnBrk="0"/>
              <a:r>
                <a:rPr lang="ko-KR" altLang="en-US" sz="1600" dirty="0" smtClean="0">
                  <a:latin typeface="+mn-ea"/>
                  <a:ea typeface="+mn-ea"/>
                </a:rPr>
                <a:t>상품</a:t>
              </a:r>
              <a:r>
                <a:rPr lang="en-US" altLang="ko-KR" sz="1600" dirty="0" smtClean="0">
                  <a:latin typeface="+mn-ea"/>
                  <a:ea typeface="+mn-ea"/>
                </a:rPr>
                <a:t/>
              </a:r>
              <a:br>
                <a:rPr lang="en-US" altLang="ko-KR" sz="1600" dirty="0" smtClean="0">
                  <a:latin typeface="+mn-ea"/>
                  <a:ea typeface="+mn-ea"/>
                </a:rPr>
              </a:br>
              <a:r>
                <a:rPr lang="ko-KR" altLang="en-US" sz="1600" dirty="0" smtClean="0">
                  <a:latin typeface="+mn-ea"/>
                  <a:ea typeface="+mn-ea"/>
                </a:rPr>
                <a:t>납품</a:t>
              </a:r>
            </a:p>
          </p:txBody>
        </p:sp>
        <p:cxnSp>
          <p:nvCxnSpPr>
            <p:cNvPr id="31" name="직선 화살표 연결선 30"/>
            <p:cNvCxnSpPr/>
            <p:nvPr/>
          </p:nvCxnSpPr>
          <p:spPr>
            <a:xfrm>
              <a:off x="4576876" y="3912324"/>
              <a:ext cx="581891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4478608" y="3407029"/>
              <a:ext cx="750233" cy="41306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latinLnBrk="0"/>
              <a:r>
                <a:rPr lang="ko-KR" altLang="en-US" sz="1600" dirty="0" smtClean="0">
                  <a:latin typeface="+mn-ea"/>
                  <a:ea typeface="+mn-ea"/>
                </a:rPr>
                <a:t>상품</a:t>
              </a:r>
              <a:r>
                <a:rPr lang="en-US" altLang="ko-KR" sz="1600" dirty="0" smtClean="0">
                  <a:latin typeface="+mn-ea"/>
                  <a:ea typeface="+mn-ea"/>
                </a:rPr>
                <a:t/>
              </a:r>
              <a:br>
                <a:rPr lang="en-US" altLang="ko-KR" sz="1600" dirty="0" smtClean="0">
                  <a:latin typeface="+mn-ea"/>
                  <a:ea typeface="+mn-ea"/>
                </a:rPr>
              </a:br>
              <a:r>
                <a:rPr lang="ko-KR" altLang="en-US" sz="1600" dirty="0" smtClean="0">
                  <a:latin typeface="+mn-ea"/>
                  <a:ea typeface="+mn-ea"/>
                </a:rPr>
                <a:t>판매</a:t>
              </a:r>
            </a:p>
          </p:txBody>
        </p:sp>
        <p:cxnSp>
          <p:nvCxnSpPr>
            <p:cNvPr id="33" name="직선 화살표 연결선 32"/>
            <p:cNvCxnSpPr/>
            <p:nvPr/>
          </p:nvCxnSpPr>
          <p:spPr>
            <a:xfrm flipH="1">
              <a:off x="2671948" y="4292334"/>
              <a:ext cx="581891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직선 화살표 연결선 33"/>
            <p:cNvCxnSpPr/>
            <p:nvPr/>
          </p:nvCxnSpPr>
          <p:spPr>
            <a:xfrm flipH="1">
              <a:off x="4548249" y="4292334"/>
              <a:ext cx="527392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573680" y="4356640"/>
              <a:ext cx="750233" cy="2391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latinLnBrk="0"/>
              <a:r>
                <a:rPr lang="ko-KR" altLang="en-US" sz="1600" dirty="0" smtClean="0">
                  <a:latin typeface="+mn-ea"/>
                  <a:ea typeface="+mn-ea"/>
                </a:rPr>
                <a:t>매입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78608" y="4356640"/>
              <a:ext cx="750233" cy="2391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latinLnBrk="0"/>
              <a:r>
                <a:rPr lang="ko-KR" altLang="en-US" sz="1600" dirty="0" smtClean="0">
                  <a:latin typeface="+mn-ea"/>
                  <a:ea typeface="+mn-ea"/>
                </a:rPr>
                <a:t>구입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900252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/>
              <a:t>기본 모델 유형별 </a:t>
            </a:r>
            <a:r>
              <a:rPr lang="ko-KR" altLang="en-US" dirty="0" smtClean="0"/>
              <a:t>사례</a:t>
            </a:r>
            <a:r>
              <a:rPr lang="en-US" altLang="ko-KR" dirty="0" smtClean="0"/>
              <a:t>(3/9)</a:t>
            </a:r>
            <a:endParaRPr lang="ko-KR" altLang="en-US" dirty="0"/>
          </a:p>
        </p:txBody>
      </p:sp>
      <p:sp>
        <p:nvSpPr>
          <p:cNvPr id="8" name="AutoShape 380"/>
          <p:cNvSpPr>
            <a:spLocks noChangeArrowheads="1"/>
          </p:cNvSpPr>
          <p:nvPr/>
        </p:nvSpPr>
        <p:spPr bwMode="gray">
          <a:xfrm>
            <a:off x="785167" y="2351110"/>
            <a:ext cx="7691795" cy="2448273"/>
          </a:xfrm>
          <a:prstGeom prst="roundRect">
            <a:avLst>
              <a:gd name="adj" fmla="val 11921"/>
            </a:avLst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 kern="0">
              <a:solidFill>
                <a:sysClr val="windowText" lastClr="000000"/>
              </a:solidFill>
              <a:ea typeface="서울남산체 M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4506" y="5081989"/>
            <a:ext cx="7692456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prstClr val="black"/>
                </a:solidFill>
                <a:latin typeface="+mn-ea"/>
              </a:rPr>
              <a:t>중증 지적 장애인을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고용해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직업 재활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서비스 제공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 </a:t>
            </a:r>
            <a:endParaRPr lang="en-US" altLang="ko-KR" dirty="0">
              <a:solidFill>
                <a:prstClr val="black"/>
              </a:solidFill>
              <a:latin typeface="+mn-ea"/>
            </a:endParaRP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ko-KR" dirty="0">
                <a:solidFill>
                  <a:prstClr val="black"/>
                </a:solidFill>
                <a:latin typeface="+mn-ea"/>
              </a:rPr>
              <a:t>HACCP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 인증을 통해 제품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차별화 성공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 </a:t>
            </a:r>
            <a:endParaRPr lang="ko-KR" altLang="en-US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785168" y="1442937"/>
            <a:ext cx="7691794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r>
              <a:rPr lang="ko-KR" altLang="en-US" sz="2400" b="1" dirty="0"/>
              <a:t>일자리 모델 </a:t>
            </a:r>
            <a:r>
              <a:rPr lang="en-US" altLang="ko-KR" sz="2400" b="1" dirty="0"/>
              <a:t>– </a:t>
            </a:r>
            <a:r>
              <a:rPr lang="ko-KR" altLang="en-US" sz="2400" b="1" dirty="0"/>
              <a:t>평화의 마을</a:t>
            </a:r>
          </a:p>
        </p:txBody>
      </p:sp>
      <p:grpSp>
        <p:nvGrpSpPr>
          <p:cNvPr id="2" name="그룹 2"/>
          <p:cNvGrpSpPr/>
          <p:nvPr/>
        </p:nvGrpSpPr>
        <p:grpSpPr>
          <a:xfrm>
            <a:off x="1003099" y="2615451"/>
            <a:ext cx="7185558" cy="2156048"/>
            <a:chOff x="4009955" y="3557341"/>
            <a:chExt cx="5049403" cy="1534386"/>
          </a:xfrm>
        </p:grpSpPr>
        <p:sp>
          <p:nvSpPr>
            <p:cNvPr id="24" name="구름 23"/>
            <p:cNvSpPr/>
            <p:nvPr/>
          </p:nvSpPr>
          <p:spPr>
            <a:xfrm>
              <a:off x="7121292" y="3843976"/>
              <a:ext cx="1938066" cy="824301"/>
            </a:xfrm>
            <a:prstGeom prst="cloud">
              <a:avLst/>
            </a:prstGeom>
            <a:solidFill>
              <a:srgbClr val="C1719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latinLnBrk="0" hangingPunct="1"/>
              <a:r>
                <a:rPr lang="ko-KR" altLang="en-US" sz="1600" dirty="0" smtClean="0">
                  <a:solidFill>
                    <a:srgbClr val="FFFFFF"/>
                  </a:solidFill>
                  <a:latin typeface="+mn-ea"/>
                  <a:ea typeface="+mn-ea"/>
                </a:rPr>
                <a:t>윤리적</a:t>
              </a:r>
              <a:r>
                <a:rPr lang="en-US" altLang="ko-KR" sz="1600" dirty="0" smtClean="0">
                  <a:solidFill>
                    <a:srgbClr val="FFFFFF"/>
                  </a:solidFill>
                  <a:latin typeface="+mn-ea"/>
                  <a:ea typeface="+mn-ea"/>
                </a:rPr>
                <a:t/>
              </a:r>
              <a:br>
                <a:rPr lang="en-US" altLang="ko-KR" sz="1600" dirty="0" smtClean="0">
                  <a:solidFill>
                    <a:srgbClr val="FFFFFF"/>
                  </a:solidFill>
                  <a:latin typeface="+mn-ea"/>
                  <a:ea typeface="+mn-ea"/>
                </a:rPr>
              </a:br>
              <a:r>
                <a:rPr lang="ko-KR" altLang="en-US" sz="1600" dirty="0" smtClean="0">
                  <a:solidFill>
                    <a:srgbClr val="FFFFFF"/>
                  </a:solidFill>
                  <a:latin typeface="+mn-ea"/>
                  <a:ea typeface="+mn-ea"/>
                </a:rPr>
                <a:t>소비 시장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4009956" y="3821637"/>
              <a:ext cx="2636322" cy="868980"/>
            </a:xfrm>
            <a:prstGeom prst="round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latinLnBrk="0" hangingPunct="1"/>
              <a:r>
                <a:rPr lang="ko-KR" altLang="en-US" sz="1600" dirty="0" smtClean="0">
                  <a:latin typeface="+mn-ea"/>
                  <a:ea typeface="+mn-ea"/>
                </a:rPr>
                <a:t>                   평화의 마을</a:t>
              </a:r>
              <a:endParaRPr lang="ko-KR" altLang="en-US" sz="1600" dirty="0">
                <a:latin typeface="+mn-ea"/>
                <a:ea typeface="+mn-ea"/>
              </a:endParaRPr>
            </a:p>
          </p:txBody>
        </p:sp>
        <p:cxnSp>
          <p:nvCxnSpPr>
            <p:cNvPr id="38" name="직선 화살표 연결선 37"/>
            <p:cNvCxnSpPr/>
            <p:nvPr/>
          </p:nvCxnSpPr>
          <p:spPr>
            <a:xfrm>
              <a:off x="6674904" y="4062636"/>
              <a:ext cx="581891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576637" y="3557341"/>
              <a:ext cx="750233" cy="58477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latinLnBrk="0"/>
              <a:r>
                <a:rPr lang="ko-KR" altLang="en-US" sz="1600" dirty="0" smtClean="0">
                  <a:latin typeface="+mn-ea"/>
                  <a:ea typeface="+mn-ea"/>
                </a:rPr>
                <a:t>소시지</a:t>
              </a:r>
              <a:r>
                <a:rPr lang="en-US" altLang="ko-KR" sz="1600" dirty="0" smtClean="0">
                  <a:latin typeface="+mn-ea"/>
                  <a:ea typeface="+mn-ea"/>
                </a:rPr>
                <a:t/>
              </a:r>
              <a:br>
                <a:rPr lang="en-US" altLang="ko-KR" sz="1600" dirty="0" smtClean="0">
                  <a:latin typeface="+mn-ea"/>
                  <a:ea typeface="+mn-ea"/>
                </a:rPr>
              </a:br>
              <a:r>
                <a:rPr lang="ko-KR" altLang="en-US" sz="1600" dirty="0" smtClean="0">
                  <a:latin typeface="+mn-ea"/>
                  <a:ea typeface="+mn-ea"/>
                </a:rPr>
                <a:t>판매</a:t>
              </a:r>
            </a:p>
          </p:txBody>
        </p:sp>
        <p:cxnSp>
          <p:nvCxnSpPr>
            <p:cNvPr id="40" name="직선 화살표 연결선 39"/>
            <p:cNvCxnSpPr/>
            <p:nvPr/>
          </p:nvCxnSpPr>
          <p:spPr>
            <a:xfrm flipH="1">
              <a:off x="6646277" y="4442646"/>
              <a:ext cx="527392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6576637" y="4506952"/>
              <a:ext cx="750233" cy="58477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latinLnBrk="0"/>
              <a:r>
                <a:rPr lang="ko-KR" altLang="en-US" sz="1600" dirty="0" smtClean="0">
                  <a:latin typeface="+mn-ea"/>
                  <a:ea typeface="+mn-ea"/>
                </a:rPr>
                <a:t>소시지</a:t>
              </a:r>
              <a:r>
                <a:rPr lang="en-US" altLang="ko-KR" sz="1600" dirty="0" smtClean="0">
                  <a:latin typeface="+mn-ea"/>
                  <a:ea typeface="+mn-ea"/>
                </a:rPr>
                <a:t/>
              </a:r>
              <a:br>
                <a:rPr lang="en-US" altLang="ko-KR" sz="1600" dirty="0" smtClean="0">
                  <a:latin typeface="+mn-ea"/>
                  <a:ea typeface="+mn-ea"/>
                </a:rPr>
              </a:br>
              <a:r>
                <a:rPr lang="ko-KR" altLang="en-US" sz="1600" dirty="0" smtClean="0">
                  <a:latin typeface="+mn-ea"/>
                  <a:ea typeface="+mn-ea"/>
                </a:rPr>
                <a:t>구입</a:t>
              </a:r>
            </a:p>
          </p:txBody>
        </p:sp>
        <p:sp>
          <p:nvSpPr>
            <p:cNvPr id="44" name="타원 43"/>
            <p:cNvSpPr/>
            <p:nvPr/>
          </p:nvSpPr>
          <p:spPr>
            <a:xfrm>
              <a:off x="4009955" y="3843976"/>
              <a:ext cx="1318161" cy="824301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latinLnBrk="0" hangingPunct="1"/>
              <a:r>
                <a:rPr lang="ko-KR" altLang="en-US" sz="1600" dirty="0" smtClean="0">
                  <a:latin typeface="+mn-ea"/>
                  <a:ea typeface="+mn-ea"/>
                </a:rPr>
                <a:t>중증 장애인</a:t>
              </a:r>
              <a:endParaRPr lang="ko-KR" altLang="en-US" sz="1600" dirty="0"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3505329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/>
              <a:t>기본 모델 유형별 </a:t>
            </a:r>
            <a:r>
              <a:rPr lang="ko-KR" altLang="en-US" dirty="0" smtClean="0"/>
              <a:t>사례</a:t>
            </a:r>
            <a:r>
              <a:rPr lang="en-US" altLang="ko-KR" dirty="0" smtClean="0"/>
              <a:t>(4/9)</a:t>
            </a:r>
            <a:endParaRPr lang="ko-KR" altLang="en-US" dirty="0"/>
          </a:p>
        </p:txBody>
      </p:sp>
      <p:sp>
        <p:nvSpPr>
          <p:cNvPr id="8" name="AutoShape 380"/>
          <p:cNvSpPr>
            <a:spLocks noChangeArrowheads="1"/>
          </p:cNvSpPr>
          <p:nvPr/>
        </p:nvSpPr>
        <p:spPr bwMode="gray">
          <a:xfrm>
            <a:off x="785167" y="2276871"/>
            <a:ext cx="7691795" cy="2448273"/>
          </a:xfrm>
          <a:prstGeom prst="roundRect">
            <a:avLst>
              <a:gd name="adj" fmla="val 11921"/>
            </a:avLst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 kern="0">
              <a:solidFill>
                <a:sysClr val="windowText" lastClr="000000"/>
              </a:solidFill>
              <a:ea typeface="서울남산체 M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4506" y="5007750"/>
            <a:ext cx="7692456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지역주민에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경제적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이익 환원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관광지 자연환경 부담 최소화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여행객들에게  최고의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여행기회를 요구 </a:t>
            </a:r>
            <a:endParaRPr lang="en-US" altLang="ko-KR" dirty="0">
              <a:solidFill>
                <a:prstClr val="black"/>
              </a:solidFill>
              <a:latin typeface="+mn-ea"/>
            </a:endParaRP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다양한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외주 업체를 활용해 자원을 효율적으로 활용하기 어려운 근본적인 이유</a:t>
            </a:r>
          </a:p>
        </p:txBody>
      </p:sp>
      <p:sp>
        <p:nvSpPr>
          <p:cNvPr id="29" name="모서리가 둥근 직사각형 28"/>
          <p:cNvSpPr/>
          <p:nvPr/>
        </p:nvSpPr>
        <p:spPr>
          <a:xfrm>
            <a:off x="785168" y="1442937"/>
            <a:ext cx="7691794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/>
              <a:t>수수료 모델 </a:t>
            </a:r>
            <a:r>
              <a:rPr lang="en-US" altLang="ko-KR" sz="2400" b="1"/>
              <a:t>– </a:t>
            </a:r>
            <a:r>
              <a:rPr lang="ko-KR" altLang="en-US" sz="2400" b="1"/>
              <a:t>트레블러스맵</a:t>
            </a:r>
            <a:endParaRPr lang="ko-KR" altLang="en-US" sz="2400" b="1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043608" y="2911308"/>
            <a:ext cx="2844374" cy="1217180"/>
          </a:xfrm>
          <a:prstGeom prst="roundRect">
            <a:avLst/>
          </a:prstGeom>
          <a:solidFill>
            <a:schemeClr val="accent5">
              <a:lumMod val="75000"/>
              <a:alpha val="50000"/>
            </a:schemeClr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latinLnBrk="0" hangingPunct="1"/>
            <a:r>
              <a:rPr lang="ko-KR" altLang="en-US" sz="1600" dirty="0" err="1" smtClean="0">
                <a:latin typeface="+mn-ea"/>
                <a:ea typeface="+mn-ea"/>
              </a:rPr>
              <a:t>트래블러스맵</a:t>
            </a:r>
            <a:endParaRPr lang="ko-KR" altLang="en-US" sz="1600" dirty="0">
              <a:latin typeface="+mn-ea"/>
              <a:ea typeface="+mn-ea"/>
            </a:endParaRPr>
          </a:p>
        </p:txBody>
      </p:sp>
      <p:cxnSp>
        <p:nvCxnSpPr>
          <p:cNvPr id="23" name="직선 화살표 연결선 22"/>
          <p:cNvCxnSpPr/>
          <p:nvPr/>
        </p:nvCxnSpPr>
        <p:spPr>
          <a:xfrm>
            <a:off x="3871348" y="3248876"/>
            <a:ext cx="1720107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982606" y="2541109"/>
            <a:ext cx="1419051" cy="8190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latinLnBrk="0"/>
            <a:r>
              <a:rPr lang="ko-KR" altLang="en-US" sz="1600" dirty="0" smtClean="0">
                <a:latin typeface="+mn-ea"/>
                <a:ea typeface="+mn-ea"/>
              </a:rPr>
              <a:t>공정 여행 상품 판매</a:t>
            </a:r>
          </a:p>
        </p:txBody>
      </p:sp>
      <p:cxnSp>
        <p:nvCxnSpPr>
          <p:cNvPr id="30" name="직선 화살표 연결선 29"/>
          <p:cNvCxnSpPr/>
          <p:nvPr/>
        </p:nvCxnSpPr>
        <p:spPr>
          <a:xfrm flipH="1">
            <a:off x="3887982" y="3781156"/>
            <a:ext cx="1587040" cy="0"/>
          </a:xfrm>
          <a:prstGeom prst="straightConnector1">
            <a:avLst/>
          </a:prstGeom>
          <a:ln>
            <a:solidFill>
              <a:srgbClr val="00B0F0"/>
            </a:solidFill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982606" y="3871229"/>
            <a:ext cx="1419051" cy="11639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latinLnBrk="0"/>
            <a:r>
              <a:rPr lang="ko-KR" altLang="en-US" sz="1600" dirty="0" smtClean="0">
                <a:latin typeface="+mn-ea"/>
                <a:ea typeface="+mn-ea"/>
              </a:rPr>
              <a:t>합당한 수수료 제공</a:t>
            </a:r>
          </a:p>
        </p:txBody>
      </p:sp>
      <p:sp>
        <p:nvSpPr>
          <p:cNvPr id="32" name="구름 31"/>
          <p:cNvSpPr/>
          <p:nvPr/>
        </p:nvSpPr>
        <p:spPr>
          <a:xfrm>
            <a:off x="5395327" y="2942599"/>
            <a:ext cx="2784169" cy="1154599"/>
          </a:xfrm>
          <a:prstGeom prst="cloud">
            <a:avLst/>
          </a:prstGeom>
          <a:solidFill>
            <a:srgbClr val="C17191">
              <a:alpha val="50000"/>
            </a:srgbClr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eaLnBrk="1" latinLnBrk="0" hangingPunct="1"/>
            <a:endParaRPr lang="ko-KR" altLang="en-US" sz="1600" dirty="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5811716" y="2911308"/>
            <a:ext cx="1951391" cy="1217180"/>
          </a:xfrm>
          <a:prstGeom prst="ellipse">
            <a:avLst/>
          </a:prstGeom>
          <a:solidFill>
            <a:schemeClr val="accent3">
              <a:alpha val="50000"/>
            </a:schemeClr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latinLnBrk="0" hangingPunct="1"/>
            <a:r>
              <a:rPr lang="ko-KR" altLang="en-US" sz="1600" dirty="0" smtClean="0">
                <a:latin typeface="+mn-ea"/>
                <a:ea typeface="+mn-ea"/>
              </a:rPr>
              <a:t>공정 여행에</a:t>
            </a:r>
            <a:r>
              <a:rPr lang="en-US" altLang="ko-KR" sz="1600" dirty="0" smtClean="0">
                <a:latin typeface="+mn-ea"/>
                <a:ea typeface="+mn-ea"/>
              </a:rPr>
              <a:t/>
            </a:r>
            <a:br>
              <a:rPr lang="en-US" altLang="ko-KR" sz="1600" dirty="0" smtClean="0">
                <a:latin typeface="+mn-ea"/>
                <a:ea typeface="+mn-ea"/>
              </a:rPr>
            </a:br>
            <a:r>
              <a:rPr lang="ko-KR" altLang="en-US" sz="1600" dirty="0" smtClean="0">
                <a:latin typeface="+mn-ea"/>
                <a:ea typeface="+mn-ea"/>
              </a:rPr>
              <a:t>관심 있는</a:t>
            </a:r>
            <a:r>
              <a:rPr lang="en-US" altLang="ko-KR" sz="1600" dirty="0" smtClean="0">
                <a:latin typeface="+mn-ea"/>
                <a:ea typeface="+mn-ea"/>
              </a:rPr>
              <a:t/>
            </a:r>
            <a:br>
              <a:rPr lang="en-US" altLang="ko-KR" sz="1600" dirty="0" smtClean="0">
                <a:latin typeface="+mn-ea"/>
                <a:ea typeface="+mn-ea"/>
              </a:rPr>
            </a:br>
            <a:r>
              <a:rPr lang="ko-KR" altLang="en-US" sz="1600" dirty="0" smtClean="0">
                <a:latin typeface="+mn-ea"/>
                <a:ea typeface="+mn-ea"/>
              </a:rPr>
              <a:t>여행객</a:t>
            </a:r>
            <a:r>
              <a:rPr lang="en-US" altLang="ko-KR" sz="1600" dirty="0" smtClean="0">
                <a:latin typeface="+mn-ea"/>
                <a:ea typeface="+mn-ea"/>
              </a:rPr>
              <a:t>(</a:t>
            </a:r>
            <a:r>
              <a:rPr lang="ko-KR" altLang="en-US" sz="1600" dirty="0" smtClean="0">
                <a:latin typeface="+mn-ea"/>
                <a:ea typeface="+mn-ea"/>
              </a:rPr>
              <a:t>단체</a:t>
            </a:r>
            <a:r>
              <a:rPr lang="en-US" altLang="ko-KR" sz="1600" dirty="0" smtClean="0">
                <a:latin typeface="+mn-ea"/>
                <a:ea typeface="+mn-ea"/>
              </a:rPr>
              <a:t>)</a:t>
            </a:r>
            <a:endParaRPr lang="ko-KR" altLang="en-US" sz="16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4813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/>
              <a:t>기본 모델 유형별 </a:t>
            </a:r>
            <a:r>
              <a:rPr lang="ko-KR" altLang="en-US" dirty="0" smtClean="0"/>
              <a:t>사례</a:t>
            </a:r>
            <a:r>
              <a:rPr lang="en-US" altLang="ko-KR" dirty="0" smtClean="0"/>
              <a:t>(5/9)</a:t>
            </a:r>
            <a:endParaRPr lang="ko-KR" altLang="en-US" dirty="0"/>
          </a:p>
        </p:txBody>
      </p:sp>
      <p:sp>
        <p:nvSpPr>
          <p:cNvPr id="8" name="AutoShape 380"/>
          <p:cNvSpPr>
            <a:spLocks noChangeArrowheads="1"/>
          </p:cNvSpPr>
          <p:nvPr/>
        </p:nvSpPr>
        <p:spPr bwMode="gray">
          <a:xfrm>
            <a:off x="785167" y="2276871"/>
            <a:ext cx="7691795" cy="2448273"/>
          </a:xfrm>
          <a:prstGeom prst="roundRect">
            <a:avLst>
              <a:gd name="adj" fmla="val 11921"/>
            </a:avLst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 kern="0">
              <a:solidFill>
                <a:sysClr val="windowText" lastClr="000000"/>
              </a:solidFill>
              <a:ea typeface="서울남산체 M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4506" y="4859632"/>
            <a:ext cx="7692456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청각장애인의 보조금만으로도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구입 가능한 제품 개발로 시장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혁신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 </a:t>
            </a:r>
            <a:endParaRPr lang="en-US" altLang="ko-KR" dirty="0">
              <a:solidFill>
                <a:prstClr val="black"/>
              </a:solidFill>
              <a:latin typeface="+mn-ea"/>
            </a:endParaRP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공동구매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방식으로 재고부담을 줄이고 단가를 낮추는 등 유통 혁신</a:t>
            </a:r>
            <a:endParaRPr lang="en-US" altLang="ko-KR" dirty="0">
              <a:solidFill>
                <a:prstClr val="black"/>
              </a:solidFill>
              <a:latin typeface="+mn-ea"/>
            </a:endParaRP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한국인의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귀 모양 특성을 고려해 표준화한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보청기 개발 및 특허 보유 등 기술혁신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달성 </a:t>
            </a:r>
          </a:p>
        </p:txBody>
      </p:sp>
      <p:sp>
        <p:nvSpPr>
          <p:cNvPr id="29" name="모서리가 둥근 직사각형 28"/>
          <p:cNvSpPr/>
          <p:nvPr/>
        </p:nvSpPr>
        <p:spPr>
          <a:xfrm>
            <a:off x="785168" y="1442937"/>
            <a:ext cx="7691794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/>
              <a:t>저소득층 시장 모델 </a:t>
            </a:r>
            <a:r>
              <a:rPr lang="en-US" altLang="ko-KR" sz="2400" b="1"/>
              <a:t>– </a:t>
            </a:r>
            <a:r>
              <a:rPr lang="ko-KR" altLang="en-US" sz="2400" b="1"/>
              <a:t>딜라이트보청기</a:t>
            </a:r>
            <a:endParaRPr lang="ko-KR" altLang="en-US" sz="2400" b="1" dirty="0"/>
          </a:p>
        </p:txBody>
      </p:sp>
      <p:grpSp>
        <p:nvGrpSpPr>
          <p:cNvPr id="2" name="그룹 1"/>
          <p:cNvGrpSpPr/>
          <p:nvPr/>
        </p:nvGrpSpPr>
        <p:grpSpPr>
          <a:xfrm>
            <a:off x="1052986" y="2516812"/>
            <a:ext cx="7056722" cy="1992308"/>
            <a:chOff x="1341912" y="1828750"/>
            <a:chExt cx="5094515" cy="1194026"/>
          </a:xfrm>
        </p:grpSpPr>
        <p:sp>
          <p:nvSpPr>
            <p:cNvPr id="14" name="모서리가 둥근 직사각형 13"/>
            <p:cNvSpPr/>
            <p:nvPr/>
          </p:nvSpPr>
          <p:spPr>
            <a:xfrm>
              <a:off x="1341912" y="2093046"/>
              <a:ext cx="2030680" cy="868980"/>
            </a:xfrm>
            <a:prstGeom prst="round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ko-KR" altLang="en-US" sz="1600" dirty="0" err="1" smtClean="0">
                  <a:latin typeface="+mn-ea"/>
                  <a:ea typeface="+mn-ea"/>
                </a:rPr>
                <a:t>딜라이트</a:t>
              </a:r>
              <a:endParaRPr lang="ko-KR" altLang="en-US" sz="1600" dirty="0">
                <a:latin typeface="+mn-ea"/>
                <a:ea typeface="+mn-ea"/>
              </a:endParaRPr>
            </a:p>
          </p:txBody>
        </p:sp>
        <p:cxnSp>
          <p:nvCxnSpPr>
            <p:cNvPr id="15" name="직선 화살표 연결선 14"/>
            <p:cNvCxnSpPr/>
            <p:nvPr/>
          </p:nvCxnSpPr>
          <p:spPr>
            <a:xfrm>
              <a:off x="3360717" y="2334045"/>
              <a:ext cx="1228034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3440147" y="1828750"/>
              <a:ext cx="1013101" cy="42217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ko-KR" altLang="en-US" sz="1600" dirty="0" smtClean="0">
                  <a:latin typeface="+mn-ea"/>
                  <a:ea typeface="+mn-ea"/>
                </a:rPr>
                <a:t>보청기</a:t>
              </a:r>
              <a:r>
                <a:rPr lang="en-US" altLang="ko-KR" sz="1600" dirty="0" smtClean="0">
                  <a:latin typeface="+mn-ea"/>
                  <a:ea typeface="+mn-ea"/>
                </a:rPr>
                <a:t/>
              </a:r>
              <a:br>
                <a:rPr lang="en-US" altLang="ko-KR" sz="1600" dirty="0" smtClean="0">
                  <a:latin typeface="+mn-ea"/>
                  <a:ea typeface="+mn-ea"/>
                </a:rPr>
              </a:br>
              <a:r>
                <a:rPr lang="ko-KR" altLang="en-US" sz="1600" dirty="0" smtClean="0">
                  <a:latin typeface="+mn-ea"/>
                  <a:ea typeface="+mn-ea"/>
                </a:rPr>
                <a:t>판매</a:t>
              </a:r>
            </a:p>
          </p:txBody>
        </p:sp>
        <p:cxnSp>
          <p:nvCxnSpPr>
            <p:cNvPr id="17" name="직선 화살표 연결선 16"/>
            <p:cNvCxnSpPr/>
            <p:nvPr/>
          </p:nvCxnSpPr>
          <p:spPr>
            <a:xfrm flipH="1">
              <a:off x="3372592" y="2714055"/>
              <a:ext cx="1133033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440147" y="2778361"/>
              <a:ext cx="1013101" cy="24441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ko-KR" altLang="en-US" sz="1600" dirty="0" smtClean="0">
                  <a:latin typeface="+mn-ea"/>
                  <a:ea typeface="+mn-ea"/>
                </a:rPr>
                <a:t>수익</a:t>
              </a:r>
            </a:p>
          </p:txBody>
        </p:sp>
        <p:sp>
          <p:nvSpPr>
            <p:cNvPr id="19" name="구름 18"/>
            <p:cNvSpPr/>
            <p:nvPr/>
          </p:nvSpPr>
          <p:spPr>
            <a:xfrm>
              <a:off x="4448729" y="2115385"/>
              <a:ext cx="1987698" cy="824301"/>
            </a:xfrm>
            <a:prstGeom prst="cloud">
              <a:avLst/>
            </a:prstGeom>
            <a:solidFill>
              <a:srgbClr val="C17191">
                <a:alpha val="50000"/>
              </a:srgb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20" name="타원 19"/>
            <p:cNvSpPr/>
            <p:nvPr/>
          </p:nvSpPr>
          <p:spPr>
            <a:xfrm>
              <a:off x="4746001" y="2093046"/>
              <a:ext cx="1393154" cy="868980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ko-KR" altLang="en-US" sz="1600" dirty="0" smtClean="0">
                  <a:latin typeface="+mn-ea"/>
                  <a:ea typeface="+mn-ea"/>
                </a:rPr>
                <a:t>저소득 난청인</a:t>
              </a:r>
              <a:endParaRPr lang="ko-KR" altLang="en-US" sz="1600" dirty="0"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9830426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/>
              <a:t>기본 모델 유형별 </a:t>
            </a:r>
            <a:r>
              <a:rPr lang="ko-KR" altLang="en-US" dirty="0" smtClean="0"/>
              <a:t>사례</a:t>
            </a:r>
            <a:r>
              <a:rPr lang="en-US" altLang="ko-KR" dirty="0" smtClean="0"/>
              <a:t>(6/9)</a:t>
            </a:r>
            <a:endParaRPr lang="ko-KR" altLang="en-US" dirty="0"/>
          </a:p>
        </p:txBody>
      </p:sp>
      <p:sp>
        <p:nvSpPr>
          <p:cNvPr id="8" name="AutoShape 380"/>
          <p:cNvSpPr>
            <a:spLocks noChangeArrowheads="1"/>
          </p:cNvSpPr>
          <p:nvPr/>
        </p:nvSpPr>
        <p:spPr bwMode="gray">
          <a:xfrm>
            <a:off x="785167" y="2276871"/>
            <a:ext cx="7691795" cy="2448273"/>
          </a:xfrm>
          <a:prstGeom prst="roundRect">
            <a:avLst>
              <a:gd name="adj" fmla="val 11921"/>
            </a:avLst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 kern="0">
              <a:solidFill>
                <a:sysClr val="windowText" lastClr="000000"/>
              </a:solidFill>
              <a:ea typeface="서울남산체 M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4506" y="4859632"/>
            <a:ext cx="7692456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좀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더 큰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가치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비전과 미션 등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)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를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제시해 조합원들과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신뢰관계 구축 및 폭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넓은 참여 유도</a:t>
            </a:r>
            <a:endParaRPr lang="en-US" altLang="ko-KR" dirty="0">
              <a:solidFill>
                <a:prstClr val="black"/>
              </a:solidFill>
              <a:latin typeface="+mn-ea"/>
            </a:endParaRP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prstClr val="black"/>
                </a:solidFill>
                <a:latin typeface="+mn-ea"/>
              </a:rPr>
              <a:t>건강한 이웃과 건강한 지역 공동체를 만들자는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구호는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조합원 숫자 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10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배 이상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증가 및 자원봉사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등 구체적 실천으로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옮아감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 </a:t>
            </a:r>
            <a:endParaRPr lang="ko-KR" altLang="en-US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785168" y="1442937"/>
            <a:ext cx="7691794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 dirty="0"/>
              <a:t>협동조합 모델 </a:t>
            </a:r>
            <a:r>
              <a:rPr lang="en-US" altLang="ko-KR" sz="2400" b="1" dirty="0"/>
              <a:t>– </a:t>
            </a:r>
            <a:r>
              <a:rPr lang="ko-KR" altLang="en-US" sz="2400" b="1" dirty="0" err="1"/>
              <a:t>안산사회적보건의료협동조합</a:t>
            </a:r>
            <a:endParaRPr lang="ko-KR" altLang="en-US" sz="2400" b="1" dirty="0"/>
          </a:p>
        </p:txBody>
      </p:sp>
      <p:grpSp>
        <p:nvGrpSpPr>
          <p:cNvPr id="2" name="그룹 2"/>
          <p:cNvGrpSpPr/>
          <p:nvPr/>
        </p:nvGrpSpPr>
        <p:grpSpPr>
          <a:xfrm>
            <a:off x="915198" y="2469253"/>
            <a:ext cx="7464713" cy="2143689"/>
            <a:chOff x="1279895" y="1877380"/>
            <a:chExt cx="5180283" cy="1279360"/>
          </a:xfrm>
        </p:grpSpPr>
        <p:sp>
          <p:nvSpPr>
            <p:cNvPr id="21" name="모서리가 둥근 직사각형 20"/>
            <p:cNvSpPr/>
            <p:nvPr/>
          </p:nvSpPr>
          <p:spPr>
            <a:xfrm>
              <a:off x="1282535" y="2093046"/>
              <a:ext cx="3075708" cy="868980"/>
            </a:xfrm>
            <a:prstGeom prst="round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latinLnBrk="0" hangingPunct="1"/>
              <a:endParaRPr lang="ko-KR" altLang="en-US" sz="1600" dirty="0">
                <a:latin typeface="+mn-ea"/>
                <a:ea typeface="+mn-ea"/>
              </a:endParaRPr>
            </a:p>
          </p:txBody>
        </p:sp>
        <p:cxnSp>
          <p:nvCxnSpPr>
            <p:cNvPr id="22" name="직선 화살표 연결선 21"/>
            <p:cNvCxnSpPr/>
            <p:nvPr/>
          </p:nvCxnSpPr>
          <p:spPr>
            <a:xfrm>
              <a:off x="4358243" y="2334045"/>
              <a:ext cx="1228034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247669" y="1877380"/>
              <a:ext cx="1404983" cy="39924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latinLnBrk="0"/>
              <a:r>
                <a:rPr lang="ko-KR" altLang="en-US" sz="1600" dirty="0" smtClean="0">
                  <a:latin typeface="+mn-ea"/>
                  <a:ea typeface="+mn-ea"/>
                </a:rPr>
                <a:t>일부 의료서비스 제공 및 자원봉사</a:t>
              </a:r>
            </a:p>
          </p:txBody>
        </p:sp>
        <p:cxnSp>
          <p:nvCxnSpPr>
            <p:cNvPr id="24" name="직선 화살표 연결선 23"/>
            <p:cNvCxnSpPr/>
            <p:nvPr/>
          </p:nvCxnSpPr>
          <p:spPr>
            <a:xfrm flipH="1">
              <a:off x="4370118" y="2714055"/>
              <a:ext cx="1133033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299825" y="2778361"/>
              <a:ext cx="1404983" cy="37837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latinLnBrk="0"/>
              <a:r>
                <a:rPr lang="ko-KR" altLang="en-US" sz="1600" dirty="0" smtClean="0">
                  <a:latin typeface="+mn-ea"/>
                  <a:ea typeface="+mn-ea"/>
                </a:rPr>
                <a:t>서비스 구매 및</a:t>
              </a:r>
              <a:r>
                <a:rPr lang="en-US" altLang="ko-KR" sz="1600" dirty="0" smtClean="0">
                  <a:latin typeface="+mn-ea"/>
                  <a:ea typeface="+mn-ea"/>
                </a:rPr>
                <a:t/>
              </a:r>
              <a:br>
                <a:rPr lang="en-US" altLang="ko-KR" sz="1600" dirty="0" smtClean="0">
                  <a:latin typeface="+mn-ea"/>
                  <a:ea typeface="+mn-ea"/>
                </a:rPr>
              </a:br>
              <a:r>
                <a:rPr lang="ko-KR" altLang="en-US" sz="1600" dirty="0" smtClean="0">
                  <a:latin typeface="+mn-ea"/>
                  <a:ea typeface="+mn-ea"/>
                </a:rPr>
                <a:t>조합원 가입</a:t>
              </a:r>
            </a:p>
          </p:txBody>
        </p:sp>
        <p:sp>
          <p:nvSpPr>
            <p:cNvPr id="30" name="구름 29"/>
            <p:cNvSpPr/>
            <p:nvPr/>
          </p:nvSpPr>
          <p:spPr>
            <a:xfrm>
              <a:off x="5486400" y="2115385"/>
              <a:ext cx="973778" cy="824301"/>
            </a:xfrm>
            <a:prstGeom prst="cloud">
              <a:avLst/>
            </a:prstGeom>
            <a:solidFill>
              <a:srgbClr val="C1719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latinLnBrk="0" hangingPunct="1"/>
              <a:r>
                <a:rPr lang="ko-KR" altLang="en-US" sz="1600" dirty="0" smtClean="0">
                  <a:solidFill>
                    <a:srgbClr val="FFFFFF"/>
                  </a:solidFill>
                  <a:latin typeface="+mn-ea"/>
                  <a:ea typeface="+mn-ea"/>
                </a:rPr>
                <a:t>지역사회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31" name="구름 30"/>
            <p:cNvSpPr/>
            <p:nvPr/>
          </p:nvSpPr>
          <p:spPr>
            <a:xfrm>
              <a:off x="2332044" y="2115385"/>
              <a:ext cx="1313680" cy="824301"/>
            </a:xfrm>
            <a:prstGeom prst="cloud">
              <a:avLst/>
            </a:prstGeom>
            <a:solidFill>
              <a:srgbClr val="C17191">
                <a:alpha val="50000"/>
              </a:srgb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latinLnBrk="0" hangingPunct="1"/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32" name="타원 31"/>
            <p:cNvSpPr/>
            <p:nvPr/>
          </p:nvSpPr>
          <p:spPr>
            <a:xfrm>
              <a:off x="2451452" y="2101932"/>
              <a:ext cx="1074864" cy="860094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latinLnBrk="0" hangingPunct="1"/>
              <a:r>
                <a:rPr lang="ko-KR" altLang="en-US" sz="1600" dirty="0" err="1" smtClean="0">
                  <a:latin typeface="+mn-ea"/>
                  <a:ea typeface="+mn-ea"/>
                </a:rPr>
                <a:t>안산의료생협</a:t>
              </a:r>
              <a:r>
                <a:rPr lang="en-US" altLang="ko-KR" sz="1600" dirty="0" smtClean="0">
                  <a:latin typeface="+mn-ea"/>
                  <a:ea typeface="+mn-ea"/>
                </a:rPr>
                <a:t>,</a:t>
              </a:r>
              <a:br>
                <a:rPr lang="en-US" altLang="ko-KR" sz="1600" dirty="0" smtClean="0">
                  <a:latin typeface="+mn-ea"/>
                  <a:ea typeface="+mn-ea"/>
                </a:rPr>
              </a:br>
              <a:r>
                <a:rPr lang="ko-KR" altLang="en-US" sz="1600" dirty="0" smtClean="0">
                  <a:latin typeface="+mn-ea"/>
                  <a:ea typeface="+mn-ea"/>
                </a:rPr>
                <a:t>조합원</a:t>
              </a:r>
              <a:endParaRPr lang="ko-KR" altLang="en-US" sz="1600" dirty="0">
                <a:latin typeface="+mn-ea"/>
                <a:ea typeface="+mn-ea"/>
              </a:endParaRPr>
            </a:p>
          </p:txBody>
        </p:sp>
        <p:sp>
          <p:nvSpPr>
            <p:cNvPr id="33" name="자유형 32"/>
            <p:cNvSpPr/>
            <p:nvPr/>
          </p:nvSpPr>
          <p:spPr>
            <a:xfrm>
              <a:off x="2173184" y="2220686"/>
              <a:ext cx="190005" cy="665018"/>
            </a:xfrm>
            <a:custGeom>
              <a:avLst/>
              <a:gdLst>
                <a:gd name="connsiteX0" fmla="*/ 190005 w 190005"/>
                <a:gd name="connsiteY0" fmla="*/ 665018 h 665018"/>
                <a:gd name="connsiteX1" fmla="*/ 0 w 190005"/>
                <a:gd name="connsiteY1" fmla="*/ 344384 h 665018"/>
                <a:gd name="connsiteX2" fmla="*/ 190005 w 190005"/>
                <a:gd name="connsiteY2" fmla="*/ 0 h 665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005" h="665018">
                  <a:moveTo>
                    <a:pt x="190005" y="665018"/>
                  </a:moveTo>
                  <a:cubicBezTo>
                    <a:pt x="95002" y="560119"/>
                    <a:pt x="0" y="455220"/>
                    <a:pt x="0" y="344384"/>
                  </a:cubicBezTo>
                  <a:cubicBezTo>
                    <a:pt x="0" y="233548"/>
                    <a:pt x="95002" y="116774"/>
                    <a:pt x="190005" y="0"/>
                  </a:cubicBezTo>
                </a:path>
              </a:pathLst>
            </a:custGeom>
            <a:ln>
              <a:solidFill>
                <a:schemeClr val="tx1">
                  <a:lumMod val="65000"/>
                  <a:lumOff val="35000"/>
                </a:schemeClr>
              </a:solidFill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latinLnBrk="0"/>
              <a:endParaRPr lang="ko-KR" altLang="en-US" sz="1600"/>
            </a:p>
          </p:txBody>
        </p:sp>
        <p:sp>
          <p:nvSpPr>
            <p:cNvPr id="34" name="자유형 33"/>
            <p:cNvSpPr/>
            <p:nvPr/>
          </p:nvSpPr>
          <p:spPr>
            <a:xfrm flipH="1" flipV="1">
              <a:off x="3669476" y="2220686"/>
              <a:ext cx="190005" cy="665018"/>
            </a:xfrm>
            <a:custGeom>
              <a:avLst/>
              <a:gdLst>
                <a:gd name="connsiteX0" fmla="*/ 190005 w 190005"/>
                <a:gd name="connsiteY0" fmla="*/ 665018 h 665018"/>
                <a:gd name="connsiteX1" fmla="*/ 0 w 190005"/>
                <a:gd name="connsiteY1" fmla="*/ 344384 h 665018"/>
                <a:gd name="connsiteX2" fmla="*/ 190005 w 190005"/>
                <a:gd name="connsiteY2" fmla="*/ 0 h 665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005" h="665018">
                  <a:moveTo>
                    <a:pt x="190005" y="665018"/>
                  </a:moveTo>
                  <a:cubicBezTo>
                    <a:pt x="95002" y="560119"/>
                    <a:pt x="0" y="455220"/>
                    <a:pt x="0" y="344384"/>
                  </a:cubicBezTo>
                  <a:cubicBezTo>
                    <a:pt x="0" y="233548"/>
                    <a:pt x="95002" y="116774"/>
                    <a:pt x="190005" y="0"/>
                  </a:cubicBezTo>
                </a:path>
              </a:pathLst>
            </a:custGeom>
            <a:ln>
              <a:solidFill>
                <a:schemeClr val="tx1">
                  <a:lumMod val="65000"/>
                  <a:lumOff val="35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latinLnBrk="0"/>
              <a:endParaRPr lang="ko-KR" altLang="en-US" sz="160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79895" y="2250918"/>
              <a:ext cx="950864" cy="537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latinLnBrk="0"/>
              <a:r>
                <a:rPr lang="ko-KR" altLang="en-US" sz="1600" dirty="0" smtClean="0">
                  <a:latin typeface="+mn-ea"/>
                  <a:ea typeface="+mn-ea"/>
                </a:rPr>
                <a:t>저렴한 의료</a:t>
              </a:r>
              <a:r>
                <a:rPr lang="en-US" altLang="ko-KR" sz="1600" dirty="0" smtClean="0">
                  <a:latin typeface="+mn-ea"/>
                  <a:ea typeface="+mn-ea"/>
                </a:rPr>
                <a:t>,</a:t>
              </a:r>
              <a:br>
                <a:rPr lang="en-US" altLang="ko-KR" sz="1600" dirty="0" smtClean="0">
                  <a:latin typeface="+mn-ea"/>
                  <a:ea typeface="+mn-ea"/>
                </a:rPr>
              </a:br>
              <a:r>
                <a:rPr lang="ko-KR" altLang="en-US" sz="1600" dirty="0" smtClean="0">
                  <a:latin typeface="+mn-ea"/>
                  <a:ea typeface="+mn-ea"/>
                </a:rPr>
                <a:t>복지 서비스 제공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749962" y="2298419"/>
              <a:ext cx="584531" cy="399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latinLnBrk="0"/>
              <a:r>
                <a:rPr lang="ko-KR" altLang="en-US" sz="1600" dirty="0" smtClean="0">
                  <a:latin typeface="+mn-ea"/>
                  <a:ea typeface="+mn-ea"/>
                </a:rPr>
                <a:t>조합비</a:t>
              </a:r>
              <a:r>
                <a:rPr lang="en-US" altLang="ko-KR" sz="1600" dirty="0" smtClean="0">
                  <a:latin typeface="+mn-ea"/>
                  <a:ea typeface="+mn-ea"/>
                </a:rPr>
                <a:t/>
              </a:r>
              <a:br>
                <a:rPr lang="en-US" altLang="ko-KR" sz="1600" dirty="0" smtClean="0">
                  <a:latin typeface="+mn-ea"/>
                  <a:ea typeface="+mn-ea"/>
                </a:rPr>
              </a:br>
              <a:r>
                <a:rPr lang="ko-KR" altLang="en-US" sz="1600" dirty="0" smtClean="0">
                  <a:latin typeface="+mn-ea"/>
                  <a:ea typeface="+mn-ea"/>
                </a:rPr>
                <a:t>납부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8129048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/>
              <a:t>기본 모델 유형별 </a:t>
            </a:r>
            <a:r>
              <a:rPr lang="ko-KR" altLang="en-US" dirty="0" smtClean="0"/>
              <a:t>사례</a:t>
            </a:r>
            <a:r>
              <a:rPr lang="en-US" altLang="ko-KR" dirty="0" smtClean="0"/>
              <a:t>(7/9)</a:t>
            </a:r>
            <a:endParaRPr lang="ko-KR" altLang="en-US" dirty="0"/>
          </a:p>
        </p:txBody>
      </p:sp>
      <p:sp>
        <p:nvSpPr>
          <p:cNvPr id="8" name="AutoShape 380"/>
          <p:cNvSpPr>
            <a:spLocks noChangeArrowheads="1"/>
          </p:cNvSpPr>
          <p:nvPr/>
        </p:nvSpPr>
        <p:spPr bwMode="gray">
          <a:xfrm>
            <a:off x="785167" y="2276871"/>
            <a:ext cx="7691795" cy="2448273"/>
          </a:xfrm>
          <a:prstGeom prst="roundRect">
            <a:avLst>
              <a:gd name="adj" fmla="val 11921"/>
            </a:avLst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 kern="0">
              <a:solidFill>
                <a:sysClr val="windowText" lastClr="000000"/>
              </a:solidFill>
              <a:ea typeface="서울남산체 M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4506" y="4859632"/>
            <a:ext cx="7692456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prstClr val="black"/>
                </a:solidFill>
                <a:latin typeface="+mn-ea"/>
              </a:rPr>
              <a:t>기존 금융소외계층은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대부업체 또는 사채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시장을 이용할 수 밖에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없었음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 </a:t>
            </a:r>
            <a:endParaRPr lang="en-US" altLang="ko-KR" dirty="0">
              <a:solidFill>
                <a:prstClr val="black"/>
              </a:solidFill>
              <a:latin typeface="+mn-ea"/>
            </a:endParaRP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개인투자자와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직접 연결을 통해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고비용을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제거해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대출금리를 최대 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30%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미만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평균 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10%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전후로 낮추는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데 성공</a:t>
            </a:r>
            <a:endParaRPr lang="en-US" altLang="ko-KR" dirty="0">
              <a:solidFill>
                <a:prstClr val="black"/>
              </a:solidFill>
              <a:latin typeface="+mn-ea"/>
            </a:endParaRP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err="1" smtClean="0">
                <a:solidFill>
                  <a:prstClr val="black"/>
                </a:solidFill>
                <a:latin typeface="+mn-ea"/>
              </a:rPr>
              <a:t>대손율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평균 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7~8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%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 기록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대형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대부업체의 </a:t>
            </a:r>
            <a:r>
              <a:rPr lang="ko-KR" altLang="en-US" dirty="0" err="1" smtClean="0">
                <a:solidFill>
                  <a:prstClr val="black"/>
                </a:solidFill>
                <a:latin typeface="+mn-ea"/>
              </a:rPr>
              <a:t>대손율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평균 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11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%)</a:t>
            </a:r>
            <a:endParaRPr lang="ko-KR" altLang="en-US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785168" y="1442937"/>
            <a:ext cx="7691794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/>
              <a:t>시장 연결 모델 </a:t>
            </a:r>
            <a:r>
              <a:rPr lang="en-US" altLang="ko-KR" sz="2400" b="1"/>
              <a:t>– </a:t>
            </a:r>
            <a:r>
              <a:rPr lang="ko-KR" altLang="en-US" sz="2400" b="1"/>
              <a:t>팝펀딩</a:t>
            </a:r>
            <a:endParaRPr lang="ko-KR" altLang="en-US" sz="2400" b="1" dirty="0"/>
          </a:p>
        </p:txBody>
      </p:sp>
      <p:grpSp>
        <p:nvGrpSpPr>
          <p:cNvPr id="2" name="그룹 1"/>
          <p:cNvGrpSpPr/>
          <p:nvPr/>
        </p:nvGrpSpPr>
        <p:grpSpPr>
          <a:xfrm>
            <a:off x="1091390" y="2507757"/>
            <a:ext cx="6962845" cy="2188595"/>
            <a:chOff x="1341911" y="1781249"/>
            <a:chExt cx="5118267" cy="1608798"/>
          </a:xfrm>
        </p:grpSpPr>
        <p:cxnSp>
          <p:nvCxnSpPr>
            <p:cNvPr id="20" name="직선 화살표 연결선 19"/>
            <p:cNvCxnSpPr/>
            <p:nvPr/>
          </p:nvCxnSpPr>
          <p:spPr>
            <a:xfrm>
              <a:off x="2541319" y="2072788"/>
              <a:ext cx="2522443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3142392" y="1781249"/>
              <a:ext cx="1404983" cy="58477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ko-KR" altLang="en-US" sz="1600" dirty="0" smtClean="0">
                  <a:latin typeface="+mn-ea"/>
                  <a:ea typeface="+mn-ea"/>
                </a:rPr>
                <a:t>원리금 상환 </a:t>
              </a:r>
              <a:r>
                <a:rPr lang="en-US" altLang="ko-KR" sz="1600" dirty="0" smtClean="0">
                  <a:latin typeface="+mn-ea"/>
                  <a:ea typeface="+mn-ea"/>
                </a:rPr>
                <a:t>+ </a:t>
              </a:r>
              <a:r>
                <a:rPr lang="ko-KR" altLang="en-US" sz="1600" dirty="0" smtClean="0">
                  <a:latin typeface="+mn-ea"/>
                  <a:ea typeface="+mn-ea"/>
                </a:rPr>
                <a:t>자활</a:t>
              </a:r>
            </a:p>
          </p:txBody>
        </p:sp>
        <p:cxnSp>
          <p:nvCxnSpPr>
            <p:cNvPr id="38" name="직선 화살표 연결선 37"/>
            <p:cNvCxnSpPr/>
            <p:nvPr/>
          </p:nvCxnSpPr>
          <p:spPr>
            <a:xfrm flipH="1">
              <a:off x="2541319" y="2999063"/>
              <a:ext cx="2439318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3142392" y="3051493"/>
              <a:ext cx="1404983" cy="3385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ko-KR" altLang="en-US" sz="1600" dirty="0" smtClean="0">
                  <a:latin typeface="+mn-ea"/>
                  <a:ea typeface="+mn-ea"/>
                </a:rPr>
                <a:t>대출</a:t>
              </a:r>
            </a:p>
          </p:txBody>
        </p:sp>
        <p:sp>
          <p:nvSpPr>
            <p:cNvPr id="40" name="구름 39"/>
            <p:cNvSpPr/>
            <p:nvPr/>
          </p:nvSpPr>
          <p:spPr>
            <a:xfrm>
              <a:off x="5035138" y="1923804"/>
              <a:ext cx="1425040" cy="1207464"/>
            </a:xfrm>
            <a:prstGeom prst="cloud">
              <a:avLst/>
            </a:prstGeom>
            <a:solidFill>
              <a:srgbClr val="C1719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ko-KR" altLang="en-US" sz="1600" dirty="0" smtClean="0">
                  <a:solidFill>
                    <a:srgbClr val="FFFFFF"/>
                  </a:solidFill>
                  <a:latin typeface="+mn-ea"/>
                  <a:ea typeface="+mn-ea"/>
                </a:rPr>
                <a:t>개인투자자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41" name="타원 40"/>
            <p:cNvSpPr/>
            <p:nvPr/>
          </p:nvSpPr>
          <p:spPr>
            <a:xfrm>
              <a:off x="1341911" y="1923804"/>
              <a:ext cx="1318161" cy="1207463"/>
            </a:xfrm>
            <a:prstGeom prst="ellipse">
              <a:avLst/>
            </a:prstGeom>
            <a:solidFill>
              <a:schemeClr val="accent3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ko-KR" altLang="en-US" sz="1600" dirty="0" smtClean="0">
                  <a:solidFill>
                    <a:srgbClr val="FFFFFF"/>
                  </a:solidFill>
                  <a:latin typeface="+mn-ea"/>
                  <a:ea typeface="+mn-ea"/>
                </a:rPr>
                <a:t>금융소외계층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42" name="모서리가 둥근 직사각형 41"/>
            <p:cNvSpPr/>
            <p:nvPr/>
          </p:nvSpPr>
          <p:spPr>
            <a:xfrm>
              <a:off x="3188524" y="2330166"/>
              <a:ext cx="1318161" cy="384912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ko-KR" altLang="en-US" sz="1600" smtClean="0">
                  <a:solidFill>
                    <a:srgbClr val="FFFFFF"/>
                  </a:solidFill>
                  <a:latin typeface="+mn-ea"/>
                  <a:ea typeface="+mn-ea"/>
                </a:rPr>
                <a:t>팝펀딩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cxnSp>
          <p:nvCxnSpPr>
            <p:cNvPr id="43" name="직선 화살표 연결선 42"/>
            <p:cNvCxnSpPr/>
            <p:nvPr/>
          </p:nvCxnSpPr>
          <p:spPr>
            <a:xfrm flipV="1">
              <a:off x="3832796" y="2096539"/>
              <a:ext cx="0" cy="24290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직선 화살표 연결선 43"/>
            <p:cNvCxnSpPr/>
            <p:nvPr/>
          </p:nvCxnSpPr>
          <p:spPr>
            <a:xfrm flipV="1">
              <a:off x="3832796" y="2714056"/>
              <a:ext cx="0" cy="24290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3760561" y="2115357"/>
              <a:ext cx="5341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600" smtClean="0">
                  <a:latin typeface="+mn-ea"/>
                  <a:ea typeface="+mn-ea"/>
                </a:rPr>
                <a:t>연결</a:t>
              </a:r>
              <a:endParaRPr lang="ko-KR" altLang="en-US" sz="1600" dirty="0" smtClean="0">
                <a:latin typeface="+mn-ea"/>
                <a:ea typeface="+mn-ea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727764" y="2732874"/>
              <a:ext cx="7184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600" smtClean="0">
                  <a:latin typeface="+mn-ea"/>
                  <a:ea typeface="+mn-ea"/>
                </a:rPr>
                <a:t>가입비</a:t>
              </a:r>
              <a:endParaRPr lang="ko-KR" altLang="en-US" sz="1600" dirty="0" smtClean="0"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1351825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/>
              <a:t>기본 모델 유형별 </a:t>
            </a:r>
            <a:r>
              <a:rPr lang="ko-KR" altLang="en-US" dirty="0" smtClean="0"/>
              <a:t>사례</a:t>
            </a:r>
            <a:r>
              <a:rPr lang="en-US" altLang="ko-KR" dirty="0" smtClean="0"/>
              <a:t>(8/9)</a:t>
            </a:r>
            <a:endParaRPr lang="ko-KR" altLang="en-US" dirty="0"/>
          </a:p>
        </p:txBody>
      </p:sp>
      <p:sp>
        <p:nvSpPr>
          <p:cNvPr id="8" name="AutoShape 380"/>
          <p:cNvSpPr>
            <a:spLocks noChangeArrowheads="1"/>
          </p:cNvSpPr>
          <p:nvPr/>
        </p:nvSpPr>
        <p:spPr bwMode="gray">
          <a:xfrm>
            <a:off x="785167" y="2204863"/>
            <a:ext cx="7691795" cy="2694683"/>
          </a:xfrm>
          <a:prstGeom prst="roundRect">
            <a:avLst>
              <a:gd name="adj" fmla="val 11921"/>
            </a:avLst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 kern="0">
              <a:solidFill>
                <a:sysClr val="windowText" lastClr="000000"/>
              </a:solidFill>
              <a:ea typeface="서울남산체 M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4506" y="5157192"/>
            <a:ext cx="769245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prstClr val="black"/>
                </a:solidFill>
                <a:latin typeface="+mn-ea"/>
              </a:rPr>
              <a:t>국내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·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외 문화소외계층에게 음악공연과 음악교육을 지원하는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기관</a:t>
            </a:r>
            <a:endParaRPr lang="en-US" altLang="ko-KR" dirty="0" smtClean="0">
              <a:solidFill>
                <a:prstClr val="black"/>
              </a:solidFill>
              <a:latin typeface="+mn-ea"/>
            </a:endParaRP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재화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및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서비스의 외부 시장 판매 수입으로 취약계층을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위한 서비스 사업에 사용</a:t>
            </a:r>
            <a:endParaRPr lang="en-US" altLang="ko-KR" dirty="0">
              <a:solidFill>
                <a:prstClr val="black"/>
              </a:solidFill>
              <a:latin typeface="+mn-ea"/>
            </a:endParaRP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핵심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사업 모델인 </a:t>
            </a:r>
            <a:r>
              <a:rPr lang="ko-KR" altLang="en-US" dirty="0" err="1">
                <a:solidFill>
                  <a:prstClr val="black"/>
                </a:solidFill>
                <a:latin typeface="+mn-ea"/>
              </a:rPr>
              <a:t>하모니네이션은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혁신적인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그룹교육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학습시스템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 </a:t>
            </a:r>
            <a:endParaRPr lang="ko-KR" altLang="en-US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785168" y="1318063"/>
            <a:ext cx="7691794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 dirty="0">
                <a:solidFill>
                  <a:schemeClr val="bg1"/>
                </a:solidFill>
                <a:latin typeface="+mn-ea"/>
                <a:cs typeface="Times New Roman" pitchFamily="18" charset="0"/>
              </a:rPr>
              <a:t>서비스 보조 운영 모델</a:t>
            </a:r>
            <a:r>
              <a:rPr lang="ko-KR" altLang="en-US" sz="2400" b="1" dirty="0"/>
              <a:t> </a:t>
            </a:r>
            <a:r>
              <a:rPr lang="en-US" altLang="ko-KR" sz="2400" b="1" dirty="0"/>
              <a:t>– </a:t>
            </a:r>
            <a:r>
              <a:rPr lang="ko-KR" altLang="en-US" sz="2400" b="1" dirty="0" smtClean="0"/>
              <a:t>하나를 위한 음악재단</a:t>
            </a:r>
            <a:endParaRPr lang="ko-KR" altLang="en-US" sz="2400" b="1" dirty="0"/>
          </a:p>
        </p:txBody>
      </p:sp>
      <p:grpSp>
        <p:nvGrpSpPr>
          <p:cNvPr id="2" name="그룹 20"/>
          <p:cNvGrpSpPr/>
          <p:nvPr/>
        </p:nvGrpSpPr>
        <p:grpSpPr>
          <a:xfrm>
            <a:off x="1136820" y="2381102"/>
            <a:ext cx="6862637" cy="2344041"/>
            <a:chOff x="1341911" y="1877881"/>
            <a:chExt cx="4809507" cy="1857452"/>
          </a:xfrm>
        </p:grpSpPr>
        <p:sp>
          <p:nvSpPr>
            <p:cNvPr id="22" name="모서리가 둥근 직사각형 21"/>
            <p:cNvSpPr/>
            <p:nvPr/>
          </p:nvSpPr>
          <p:spPr>
            <a:xfrm>
              <a:off x="1341911" y="2340568"/>
              <a:ext cx="1710047" cy="824301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ko-KR" altLang="en-US" sz="1600" dirty="0" err="1" smtClean="0">
                  <a:solidFill>
                    <a:srgbClr val="FFFFFF"/>
                  </a:solidFill>
                  <a:latin typeface="+mn-ea"/>
                  <a:ea typeface="+mn-ea"/>
                </a:rPr>
                <a:t>하나를위한음악재단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23" name="구름 22"/>
            <p:cNvSpPr/>
            <p:nvPr/>
          </p:nvSpPr>
          <p:spPr>
            <a:xfrm>
              <a:off x="4441371" y="2911032"/>
              <a:ext cx="1710047" cy="824301"/>
            </a:xfrm>
            <a:prstGeom prst="cloud">
              <a:avLst/>
            </a:prstGeom>
            <a:solidFill>
              <a:srgbClr val="C1719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ko-KR" altLang="en-US" sz="1600" smtClean="0">
                  <a:solidFill>
                    <a:srgbClr val="FFFFFF"/>
                  </a:solidFill>
                  <a:latin typeface="+mn-ea"/>
                  <a:ea typeface="+mn-ea"/>
                </a:rPr>
                <a:t>일반인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24" name="타원 23"/>
            <p:cNvSpPr/>
            <p:nvPr/>
          </p:nvSpPr>
          <p:spPr>
            <a:xfrm>
              <a:off x="4441371" y="1877881"/>
              <a:ext cx="1710047" cy="824301"/>
            </a:xfrm>
            <a:prstGeom prst="ellipse">
              <a:avLst/>
            </a:prstGeom>
            <a:solidFill>
              <a:schemeClr val="accent3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ko-KR" altLang="en-US" sz="1600" dirty="0" smtClean="0">
                  <a:solidFill>
                    <a:srgbClr val="FFFFFF"/>
                  </a:solidFill>
                  <a:latin typeface="+mn-ea"/>
                  <a:ea typeface="+mn-ea"/>
                </a:rPr>
                <a:t>소외계층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cxnSp>
          <p:nvCxnSpPr>
            <p:cNvPr id="26" name="직선 화살표 연결선 25"/>
            <p:cNvCxnSpPr>
              <a:endCxn id="24" idx="2"/>
            </p:cNvCxnSpPr>
            <p:nvPr/>
          </p:nvCxnSpPr>
          <p:spPr>
            <a:xfrm flipV="1">
              <a:off x="3051958" y="2290032"/>
              <a:ext cx="1389413" cy="34629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190980" y="1933826"/>
              <a:ext cx="1417671" cy="31664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ko-KR" altLang="en-US" sz="1600" dirty="0" smtClean="0">
                  <a:latin typeface="+mn-ea"/>
                  <a:ea typeface="+mn-ea"/>
                </a:rPr>
                <a:t>무료공연</a:t>
              </a:r>
              <a:r>
                <a:rPr lang="en-US" altLang="ko-KR" sz="1600" dirty="0" smtClean="0">
                  <a:latin typeface="+mn-ea"/>
                  <a:ea typeface="+mn-ea"/>
                </a:rPr>
                <a:t>, </a:t>
              </a:r>
              <a:r>
                <a:rPr lang="ko-KR" altLang="en-US" sz="1600" dirty="0" smtClean="0">
                  <a:latin typeface="+mn-ea"/>
                  <a:ea typeface="+mn-ea"/>
                </a:rPr>
                <a:t>무료교실</a:t>
              </a:r>
            </a:p>
          </p:txBody>
        </p:sp>
        <p:cxnSp>
          <p:nvCxnSpPr>
            <p:cNvPr id="31" name="직선 화살표 연결선 30"/>
            <p:cNvCxnSpPr/>
            <p:nvPr/>
          </p:nvCxnSpPr>
          <p:spPr>
            <a:xfrm>
              <a:off x="3051958" y="2871923"/>
              <a:ext cx="1389413" cy="34629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610097" y="2752712"/>
              <a:ext cx="1310852" cy="31664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ko-KR" altLang="en-US" sz="1600" dirty="0" smtClean="0">
                  <a:latin typeface="+mn-ea"/>
                  <a:ea typeface="+mn-ea"/>
                </a:rPr>
                <a:t>유료공연</a:t>
              </a:r>
              <a:r>
                <a:rPr lang="en-US" altLang="ko-KR" sz="1600" dirty="0" smtClean="0">
                  <a:latin typeface="+mn-ea"/>
                  <a:ea typeface="+mn-ea"/>
                </a:rPr>
                <a:t>, </a:t>
              </a:r>
              <a:r>
                <a:rPr lang="ko-KR" altLang="en-US" sz="1600" dirty="0" smtClean="0">
                  <a:latin typeface="+mn-ea"/>
                  <a:ea typeface="+mn-ea"/>
                </a:rPr>
                <a:t>아카데미</a:t>
              </a:r>
            </a:p>
          </p:txBody>
        </p:sp>
        <p:cxnSp>
          <p:nvCxnSpPr>
            <p:cNvPr id="33" name="직선 화살표 연결선 32"/>
            <p:cNvCxnSpPr/>
            <p:nvPr/>
          </p:nvCxnSpPr>
          <p:spPr>
            <a:xfrm>
              <a:off x="3051958" y="3061929"/>
              <a:ext cx="1389413" cy="34629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headEnd type="triangl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2893011" y="3218163"/>
              <a:ext cx="990221" cy="31664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ko-KR" altLang="en-US" sz="1600" dirty="0" smtClean="0">
                  <a:latin typeface="+mn-ea"/>
                  <a:ea typeface="+mn-ea"/>
                </a:rPr>
                <a:t>입장료</a:t>
              </a:r>
              <a:r>
                <a:rPr lang="en-US" altLang="ko-KR" sz="1600" dirty="0" smtClean="0">
                  <a:latin typeface="+mn-ea"/>
                  <a:ea typeface="+mn-ea"/>
                </a:rPr>
                <a:t>, </a:t>
              </a:r>
              <a:r>
                <a:rPr lang="ko-KR" altLang="en-US" sz="1600" dirty="0" smtClean="0">
                  <a:latin typeface="+mn-ea"/>
                  <a:ea typeface="+mn-ea"/>
                </a:rPr>
                <a:t>수강료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186592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utoShape 380"/>
          <p:cNvSpPr>
            <a:spLocks noChangeArrowheads="1"/>
          </p:cNvSpPr>
          <p:nvPr/>
        </p:nvSpPr>
        <p:spPr bwMode="gray">
          <a:xfrm>
            <a:off x="785167" y="2132856"/>
            <a:ext cx="7691795" cy="3171951"/>
          </a:xfrm>
          <a:prstGeom prst="roundRect">
            <a:avLst>
              <a:gd name="adj" fmla="val 11921"/>
            </a:avLst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 kern="0">
              <a:solidFill>
                <a:sysClr val="windowText" lastClr="000000"/>
              </a:solidFill>
              <a:ea typeface="서울남산체 M" pitchFamily="18" charset="-127"/>
            </a:endParaRPr>
          </a:p>
        </p:txBody>
      </p:sp>
      <p:sp>
        <p:nvSpPr>
          <p:cNvPr id="48" name="모서리가 둥근 직사각형 47"/>
          <p:cNvSpPr/>
          <p:nvPr/>
        </p:nvSpPr>
        <p:spPr>
          <a:xfrm>
            <a:off x="785168" y="1264811"/>
            <a:ext cx="7691794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/>
              <a:t>단체 지원 모델 </a:t>
            </a:r>
            <a:r>
              <a:rPr lang="en-US" altLang="ko-KR" sz="2400" b="1"/>
              <a:t>– </a:t>
            </a:r>
            <a:r>
              <a:rPr lang="ko-KR" altLang="en-US" sz="2400" b="1"/>
              <a:t>성공회푸드뱅크</a:t>
            </a:r>
            <a:endParaRPr lang="ko-KR" altLang="en-US" sz="2400" b="1" dirty="0"/>
          </a:p>
        </p:txBody>
      </p:sp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/>
              <a:t>기본 모델 유형별 </a:t>
            </a:r>
            <a:r>
              <a:rPr lang="ko-KR" altLang="en-US" dirty="0" smtClean="0"/>
              <a:t>사례</a:t>
            </a:r>
            <a:r>
              <a:rPr lang="en-US" altLang="ko-KR" dirty="0" smtClean="0"/>
              <a:t>(9/9)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84506" y="5473648"/>
            <a:ext cx="7692456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처음부터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전문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요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식업체인 ㈜평원과 </a:t>
            </a:r>
            <a:r>
              <a:rPr lang="ko-KR" altLang="en-US" dirty="0" err="1">
                <a:solidFill>
                  <a:prstClr val="black"/>
                </a:solidFill>
                <a:latin typeface="+mn-ea"/>
              </a:rPr>
              <a:t>파트너십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 추구하여 초기 시행착오 최소화</a:t>
            </a:r>
            <a:endParaRPr lang="en-US" altLang="ko-KR" dirty="0">
              <a:solidFill>
                <a:prstClr val="black"/>
              </a:solidFill>
              <a:latin typeface="+mn-ea"/>
            </a:endParaRP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대중모금방법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dirty="0" err="1" smtClean="0">
                <a:solidFill>
                  <a:prstClr val="black"/>
                </a:solidFill>
                <a:latin typeface="+mn-ea"/>
              </a:rPr>
              <a:t>소셜펀딩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,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dirty="0" err="1">
                <a:solidFill>
                  <a:prstClr val="black"/>
                </a:solidFill>
                <a:latin typeface="+mn-ea"/>
              </a:rPr>
              <a:t>크라우드펀딩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)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을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통해 특정 자본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의존성 최소화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 </a:t>
            </a:r>
            <a:endParaRPr lang="ko-KR" altLang="en-US" dirty="0">
              <a:solidFill>
                <a:prstClr val="black"/>
              </a:solidFill>
              <a:latin typeface="+mn-ea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094757" y="2249706"/>
            <a:ext cx="6937164" cy="2892262"/>
            <a:chOff x="1341912" y="1804999"/>
            <a:chExt cx="4974669" cy="1930334"/>
          </a:xfrm>
        </p:grpSpPr>
        <p:sp>
          <p:nvSpPr>
            <p:cNvPr id="18" name="모서리가 둥근 직사각형 17"/>
            <p:cNvSpPr/>
            <p:nvPr/>
          </p:nvSpPr>
          <p:spPr>
            <a:xfrm>
              <a:off x="1341912" y="2340568"/>
              <a:ext cx="1235033" cy="824301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latinLnBrk="0" hangingPunct="1"/>
              <a:r>
                <a:rPr lang="ko-KR" altLang="en-US" sz="1600" dirty="0" smtClean="0">
                  <a:solidFill>
                    <a:srgbClr val="FFFFFF"/>
                  </a:solidFill>
                  <a:latin typeface="+mn-ea"/>
                  <a:ea typeface="+mn-ea"/>
                </a:rPr>
                <a:t>정동국밥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20" name="구름 19"/>
            <p:cNvSpPr/>
            <p:nvPr/>
          </p:nvSpPr>
          <p:spPr>
            <a:xfrm>
              <a:off x="3348843" y="2911032"/>
              <a:ext cx="1235033" cy="824301"/>
            </a:xfrm>
            <a:prstGeom prst="cloud">
              <a:avLst/>
            </a:prstGeom>
            <a:solidFill>
              <a:srgbClr val="C1719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latinLnBrk="0" hangingPunct="1"/>
              <a:r>
                <a:rPr lang="ko-KR" altLang="en-US" sz="1600" smtClean="0">
                  <a:solidFill>
                    <a:srgbClr val="FFFFFF"/>
                  </a:solidFill>
                  <a:latin typeface="+mn-ea"/>
                  <a:ea typeface="+mn-ea"/>
                </a:rPr>
                <a:t>일반인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35" name="정오각형 34"/>
            <p:cNvSpPr/>
            <p:nvPr/>
          </p:nvSpPr>
          <p:spPr>
            <a:xfrm>
              <a:off x="3348843" y="1877881"/>
              <a:ext cx="1235033" cy="824301"/>
            </a:xfrm>
            <a:prstGeom prst="pentagon">
              <a:avLst/>
            </a:prstGeom>
            <a:solidFill>
              <a:schemeClr val="accent6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latinLnBrk="0" hangingPunct="1"/>
              <a:r>
                <a:rPr lang="ko-KR" altLang="en-US" sz="1600" smtClean="0">
                  <a:solidFill>
                    <a:srgbClr val="FFFFFF"/>
                  </a:solidFill>
                  <a:latin typeface="+mn-ea"/>
                  <a:ea typeface="+mn-ea"/>
                </a:rPr>
                <a:t>성공회 </a:t>
              </a:r>
              <a:r>
                <a:rPr lang="ko-KR" altLang="en-US" sz="1600" dirty="0" err="1" smtClean="0">
                  <a:solidFill>
                    <a:srgbClr val="FFFFFF"/>
                  </a:solidFill>
                  <a:latin typeface="+mn-ea"/>
                  <a:ea typeface="+mn-ea"/>
                </a:rPr>
                <a:t>푸드뱅크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cxnSp>
          <p:nvCxnSpPr>
            <p:cNvPr id="36" name="직선 화살표 연결선 35"/>
            <p:cNvCxnSpPr/>
            <p:nvPr/>
          </p:nvCxnSpPr>
          <p:spPr>
            <a:xfrm flipV="1">
              <a:off x="2565070" y="2195030"/>
              <a:ext cx="783773" cy="195344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2596129" y="1900280"/>
              <a:ext cx="990221" cy="25216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latinLnBrk="0"/>
              <a:r>
                <a:rPr lang="ko-KR" altLang="en-US" sz="1600" dirty="0" smtClean="0">
                  <a:latin typeface="+mn-ea"/>
                  <a:ea typeface="+mn-ea"/>
                </a:rPr>
                <a:t>수익 기부</a:t>
              </a:r>
            </a:p>
          </p:txBody>
        </p:sp>
        <p:cxnSp>
          <p:nvCxnSpPr>
            <p:cNvPr id="38" name="직선 화살표 연결선 37"/>
            <p:cNvCxnSpPr/>
            <p:nvPr/>
          </p:nvCxnSpPr>
          <p:spPr>
            <a:xfrm>
              <a:off x="2586488" y="3028208"/>
              <a:ext cx="762354" cy="190005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2703007" y="2873779"/>
              <a:ext cx="990221" cy="25216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latinLnBrk="0"/>
              <a:r>
                <a:rPr lang="ko-KR" altLang="en-US" sz="1600" dirty="0" smtClean="0">
                  <a:latin typeface="+mn-ea"/>
                  <a:ea typeface="+mn-ea"/>
                </a:rPr>
                <a:t>식당</a:t>
              </a:r>
            </a:p>
          </p:txBody>
        </p:sp>
        <p:cxnSp>
          <p:nvCxnSpPr>
            <p:cNvPr id="40" name="직선 화살표 연결선 39"/>
            <p:cNvCxnSpPr/>
            <p:nvPr/>
          </p:nvCxnSpPr>
          <p:spPr>
            <a:xfrm>
              <a:off x="2505694" y="3198077"/>
              <a:ext cx="843148" cy="210142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headEnd type="triangl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109241" y="3277540"/>
              <a:ext cx="990221" cy="25216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latinLnBrk="0"/>
              <a:r>
                <a:rPr lang="ko-KR" altLang="en-US" sz="1600" smtClean="0">
                  <a:latin typeface="+mn-ea"/>
                  <a:ea typeface="+mn-ea"/>
                </a:rPr>
                <a:t>구입</a:t>
              </a:r>
              <a:endParaRPr lang="ko-KR" altLang="en-US" sz="1600" dirty="0" smtClean="0">
                <a:latin typeface="+mn-ea"/>
                <a:ea typeface="+mn-ea"/>
              </a:endParaRPr>
            </a:p>
          </p:txBody>
        </p:sp>
        <p:sp>
          <p:nvSpPr>
            <p:cNvPr id="42" name="타원 41"/>
            <p:cNvSpPr/>
            <p:nvPr/>
          </p:nvSpPr>
          <p:spPr>
            <a:xfrm>
              <a:off x="5081548" y="1877881"/>
              <a:ext cx="1235033" cy="824301"/>
            </a:xfrm>
            <a:prstGeom prst="ellipse">
              <a:avLst/>
            </a:prstGeom>
            <a:solidFill>
              <a:schemeClr val="accent3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latinLnBrk="0" hangingPunct="1"/>
              <a:r>
                <a:rPr lang="ko-KR" altLang="en-US" sz="1600" dirty="0" smtClean="0">
                  <a:solidFill>
                    <a:srgbClr val="FFFFFF"/>
                  </a:solidFill>
                  <a:latin typeface="+mn-ea"/>
                  <a:ea typeface="+mn-ea"/>
                </a:rPr>
                <a:t>도심 취약 결식 계층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cxnSp>
          <p:nvCxnSpPr>
            <p:cNvPr id="43" name="직선 화살표 연결선 42"/>
            <p:cNvCxnSpPr/>
            <p:nvPr/>
          </p:nvCxnSpPr>
          <p:spPr>
            <a:xfrm flipV="1">
              <a:off x="2624447" y="2398816"/>
              <a:ext cx="702981" cy="175207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311121" y="2553146"/>
              <a:ext cx="990221" cy="25216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latinLnBrk="0"/>
              <a:r>
                <a:rPr lang="ko-KR" altLang="en-US" sz="1600" dirty="0" smtClean="0">
                  <a:latin typeface="+mn-ea"/>
                  <a:ea typeface="+mn-ea"/>
                </a:rPr>
                <a:t>시너지</a:t>
              </a:r>
            </a:p>
          </p:txBody>
        </p:sp>
        <p:cxnSp>
          <p:nvCxnSpPr>
            <p:cNvPr id="45" name="직선 화살표 연결선 44"/>
            <p:cNvCxnSpPr>
              <a:endCxn id="42" idx="2"/>
            </p:cNvCxnSpPr>
            <p:nvPr/>
          </p:nvCxnSpPr>
          <p:spPr>
            <a:xfrm>
              <a:off x="4583876" y="2290032"/>
              <a:ext cx="497672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4520799" y="1804999"/>
              <a:ext cx="621218" cy="43555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latinLnBrk="0"/>
              <a:r>
                <a:rPr lang="ko-KR" altLang="en-US" sz="1600" dirty="0" smtClean="0">
                  <a:latin typeface="+mn-ea"/>
                  <a:ea typeface="+mn-ea"/>
                </a:rPr>
                <a:t>무료</a:t>
              </a:r>
              <a:r>
                <a:rPr lang="en-US" altLang="ko-KR" sz="1600" dirty="0" smtClean="0">
                  <a:latin typeface="+mn-ea"/>
                  <a:ea typeface="+mn-ea"/>
                </a:rPr>
                <a:t/>
              </a:r>
              <a:br>
                <a:rPr lang="en-US" altLang="ko-KR" sz="1600" dirty="0" smtClean="0">
                  <a:latin typeface="+mn-ea"/>
                  <a:ea typeface="+mn-ea"/>
                </a:rPr>
              </a:br>
              <a:r>
                <a:rPr lang="ko-KR" altLang="en-US" sz="1600" dirty="0" smtClean="0">
                  <a:latin typeface="+mn-ea"/>
                  <a:ea typeface="+mn-ea"/>
                </a:rPr>
                <a:t>급식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8168139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/>
              <a:t>복합 및 강화 </a:t>
            </a:r>
            <a:r>
              <a:rPr lang="ko-KR" altLang="en-US" dirty="0" smtClean="0"/>
              <a:t>모델</a:t>
            </a:r>
            <a:r>
              <a:rPr lang="en-US" altLang="ko-KR" dirty="0" smtClean="0"/>
              <a:t>(1/2)</a:t>
            </a:r>
            <a:endParaRPr lang="ko-KR" altLang="en-US" dirty="0"/>
          </a:p>
        </p:txBody>
      </p:sp>
      <p:sp>
        <p:nvSpPr>
          <p:cNvPr id="22" name="AutoShape 36"/>
          <p:cNvSpPr>
            <a:spLocks noChangeArrowheads="1"/>
          </p:cNvSpPr>
          <p:nvPr/>
        </p:nvSpPr>
        <p:spPr bwMode="auto">
          <a:xfrm>
            <a:off x="650949" y="1510178"/>
            <a:ext cx="7956025" cy="4511210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6E815B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23" name="AutoShape 37"/>
          <p:cNvSpPr>
            <a:spLocks noChangeArrowheads="1"/>
          </p:cNvSpPr>
          <p:nvPr/>
        </p:nvSpPr>
        <p:spPr bwMode="gray">
          <a:xfrm>
            <a:off x="1802072" y="1272334"/>
            <a:ext cx="5651582" cy="58653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33C2A"/>
              </a:gs>
              <a:gs pos="50000">
                <a:srgbClr val="6E815B"/>
              </a:gs>
              <a:gs pos="100000">
                <a:srgbClr val="333C2A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24" name="AutoShape 38"/>
          <p:cNvSpPr>
            <a:spLocks noChangeArrowheads="1"/>
          </p:cNvSpPr>
          <p:nvPr/>
        </p:nvSpPr>
        <p:spPr bwMode="auto">
          <a:xfrm flipH="1">
            <a:off x="7231980" y="1339300"/>
            <a:ext cx="81208" cy="37870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26" name="AutoShape 39"/>
          <p:cNvSpPr>
            <a:spLocks noChangeArrowheads="1"/>
          </p:cNvSpPr>
          <p:nvPr/>
        </p:nvSpPr>
        <p:spPr bwMode="auto">
          <a:xfrm flipH="1">
            <a:off x="1918396" y="1341610"/>
            <a:ext cx="81207" cy="37870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29" name="Text Box 40"/>
          <p:cNvSpPr txBox="1">
            <a:spLocks noChangeArrowheads="1"/>
          </p:cNvSpPr>
          <p:nvPr/>
        </p:nvSpPr>
        <p:spPr bwMode="gray">
          <a:xfrm>
            <a:off x="1999603" y="1348206"/>
            <a:ext cx="5219208" cy="4616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ko-KR" altLang="en-US" sz="2400" b="1" kern="0" dirty="0" smtClean="0">
                <a:solidFill>
                  <a:srgbClr val="FFFFFF"/>
                </a:solidFill>
                <a:latin typeface="Georgia" pitchFamily="18" charset="0"/>
                <a:ea typeface="+mn-ea"/>
                <a:sym typeface="Wingdings 2" pitchFamily="18" charset="2"/>
              </a:rPr>
              <a:t>복합 모델</a:t>
            </a:r>
            <a:endParaRPr lang="ko-KR" altLang="en-US" sz="2400" b="1" kern="0" dirty="0">
              <a:solidFill>
                <a:srgbClr val="FFFFFF"/>
              </a:solidFill>
              <a:latin typeface="Georgia" pitchFamily="18" charset="0"/>
              <a:ea typeface="+mn-ea"/>
              <a:sym typeface="Wingdings 2" pitchFamily="18" charset="2"/>
            </a:endParaRPr>
          </a:p>
        </p:txBody>
      </p:sp>
      <p:sp>
        <p:nvSpPr>
          <p:cNvPr id="30" name="직사각형 29"/>
          <p:cNvSpPr/>
          <p:nvPr/>
        </p:nvSpPr>
        <p:spPr bwMode="auto">
          <a:xfrm>
            <a:off x="971600" y="2250321"/>
            <a:ext cx="2857372" cy="164257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0"/>
                  <a:shade val="30000"/>
                  <a:satMod val="115000"/>
                </a:schemeClr>
              </a:gs>
              <a:gs pos="50000">
                <a:schemeClr val="accent3">
                  <a:lumMod val="50000"/>
                  <a:shade val="67500"/>
                  <a:satMod val="115000"/>
                </a:schemeClr>
              </a:gs>
              <a:gs pos="100000">
                <a:schemeClr val="accent3">
                  <a:lumMod val="5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imes New Roman" pitchFamily="18" charset="0"/>
              </a:rPr>
              <a:t>복합적</a:t>
            </a:r>
            <a:r>
              <a:rPr lang="en-US" altLang="ko-KR" b="1" dirty="0" smtClean="0">
                <a:solidFill>
                  <a:schemeClr val="bg1"/>
                </a:solidFill>
                <a:latin typeface="+mn-ea"/>
                <a:ea typeface="+mn-ea"/>
                <a:cs typeface="Times New Roman" pitchFamily="18" charset="0"/>
              </a:rPr>
              <a:t>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imes New Roman" pitchFamily="18" charset="0"/>
              </a:rPr>
              <a:t>혁신 운영 모델 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imes New Roman" pitchFamily="18" charset="0"/>
            </a:endParaRPr>
          </a:p>
        </p:txBody>
      </p:sp>
      <p:sp>
        <p:nvSpPr>
          <p:cNvPr id="31" name="직사각형 30"/>
          <p:cNvSpPr/>
          <p:nvPr/>
        </p:nvSpPr>
        <p:spPr bwMode="auto">
          <a:xfrm>
            <a:off x="3986677" y="2250321"/>
            <a:ext cx="4329739" cy="16425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기본모델 둘 이상이 합쳐진 운영 모델</a:t>
            </a:r>
            <a:r>
              <a:rPr lang="en-US" altLang="ko-KR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. </a:t>
            </a:r>
            <a:r>
              <a:rPr lang="ko-KR" altLang="en-US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즉</a:t>
            </a:r>
            <a:r>
              <a:rPr lang="en-US" altLang="ko-KR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현재 고용노동부 </a:t>
            </a:r>
            <a:r>
              <a:rPr lang="ko-KR" altLang="en-US" dirty="0" err="1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사회적기업</a:t>
            </a:r>
            <a:r>
              <a:rPr lang="ko-KR" altLang="en-US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 분류 방식에 따르면 혼합형이 이에 해당함</a:t>
            </a:r>
            <a:r>
              <a:rPr lang="en-US" altLang="ko-KR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.</a:t>
            </a:r>
          </a:p>
        </p:txBody>
      </p:sp>
      <p:sp>
        <p:nvSpPr>
          <p:cNvPr id="32" name="직사각형 31"/>
          <p:cNvSpPr/>
          <p:nvPr/>
        </p:nvSpPr>
        <p:spPr bwMode="auto">
          <a:xfrm>
            <a:off x="971600" y="4274757"/>
            <a:ext cx="2857372" cy="131448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0"/>
                  <a:shade val="30000"/>
                  <a:satMod val="115000"/>
                </a:schemeClr>
              </a:gs>
              <a:gs pos="50000">
                <a:schemeClr val="accent3">
                  <a:lumMod val="50000"/>
                  <a:shade val="67500"/>
                  <a:satMod val="115000"/>
                </a:schemeClr>
              </a:gs>
              <a:gs pos="100000">
                <a:schemeClr val="accent3">
                  <a:lumMod val="50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imes New Roman" pitchFamily="18" charset="0"/>
              </a:rPr>
              <a:t>병렬적 혁신 운영 모델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imes New Roman" pitchFamily="18" charset="0"/>
            </a:endParaRPr>
          </a:p>
        </p:txBody>
      </p:sp>
      <p:sp>
        <p:nvSpPr>
          <p:cNvPr id="33" name="직사각형 32"/>
          <p:cNvSpPr/>
          <p:nvPr/>
        </p:nvSpPr>
        <p:spPr bwMode="auto">
          <a:xfrm>
            <a:off x="3986677" y="4274757"/>
            <a:ext cx="4329739" cy="131448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하나의 모법인 아래 다양한 사회적 가치를 창출하는 사회적기업이 모여 운영되는 모델</a:t>
            </a:r>
            <a:endParaRPr lang="en-US" altLang="ko-KR" dirty="0">
              <a:solidFill>
                <a:srgbClr val="000000"/>
              </a:solidFill>
              <a:latin typeface="+mn-ea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44238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반갑습니다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>
          <a:xfrm>
            <a:off x="3590004" y="1088122"/>
            <a:ext cx="1964000" cy="646331"/>
          </a:xfrm>
        </p:spPr>
        <p:txBody>
          <a:bodyPr/>
          <a:lstStyle/>
          <a:p>
            <a:r>
              <a:rPr lang="en-US" altLang="ko-KR" dirty="0" smtClean="0"/>
              <a:t>Opening</a:t>
            </a:r>
            <a:endParaRPr lang="ko-KR" altLang="en-US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atinLnBrk="0"/>
            <a:r>
              <a:rPr lang="en-US" altLang="ko-KR" dirty="0" smtClean="0"/>
              <a:t>1. </a:t>
            </a:r>
            <a:r>
              <a:rPr lang="ko-KR" altLang="en-US" dirty="0" smtClean="0"/>
              <a:t>산업 조직 관점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20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21" name="AutoShape 36"/>
          <p:cNvSpPr>
            <a:spLocks noChangeArrowheads="1"/>
          </p:cNvSpPr>
          <p:nvPr/>
        </p:nvSpPr>
        <p:spPr bwMode="auto">
          <a:xfrm>
            <a:off x="250825" y="1382712"/>
            <a:ext cx="8642350" cy="4999038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6E815B"/>
            </a:solidFill>
            <a:round/>
            <a:headEnd/>
            <a:tailEnd/>
          </a:ln>
        </p:spPr>
        <p:txBody>
          <a:bodyPr wrap="none" anchor="ctr"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  <a:latin typeface="+mn-ea"/>
            </a:endParaRPr>
          </a:p>
        </p:txBody>
      </p:sp>
      <p:sp>
        <p:nvSpPr>
          <p:cNvPr id="22" name="AutoShape 37"/>
          <p:cNvSpPr>
            <a:spLocks noChangeArrowheads="1"/>
          </p:cNvSpPr>
          <p:nvPr/>
        </p:nvSpPr>
        <p:spPr bwMode="gray">
          <a:xfrm>
            <a:off x="1567458" y="1152525"/>
            <a:ext cx="5884862" cy="5175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33C2A"/>
              </a:gs>
              <a:gs pos="50000">
                <a:srgbClr val="6E815B"/>
              </a:gs>
              <a:gs pos="100000">
                <a:srgbClr val="333C2A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  <a:latin typeface="+mn-ea"/>
            </a:endParaRPr>
          </a:p>
        </p:txBody>
      </p:sp>
      <p:sp>
        <p:nvSpPr>
          <p:cNvPr id="23" name="AutoShape 38"/>
          <p:cNvSpPr>
            <a:spLocks noChangeArrowheads="1"/>
          </p:cNvSpPr>
          <p:nvPr/>
        </p:nvSpPr>
        <p:spPr bwMode="auto">
          <a:xfrm flipH="1">
            <a:off x="7220545" y="1265237"/>
            <a:ext cx="84138" cy="26035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  <a:latin typeface="+mn-ea"/>
            </a:endParaRPr>
          </a:p>
        </p:txBody>
      </p:sp>
      <p:sp>
        <p:nvSpPr>
          <p:cNvPr id="24" name="AutoShape 39"/>
          <p:cNvSpPr>
            <a:spLocks noChangeArrowheads="1"/>
          </p:cNvSpPr>
          <p:nvPr/>
        </p:nvSpPr>
        <p:spPr bwMode="auto">
          <a:xfrm flipH="1">
            <a:off x="1688108" y="1266825"/>
            <a:ext cx="85725" cy="26035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  <a:latin typeface="+mn-ea"/>
            </a:endParaRPr>
          </a:p>
        </p:txBody>
      </p:sp>
      <p:sp>
        <p:nvSpPr>
          <p:cNvPr id="25" name="Text Box 40"/>
          <p:cNvSpPr txBox="1">
            <a:spLocks noChangeArrowheads="1"/>
          </p:cNvSpPr>
          <p:nvPr/>
        </p:nvSpPr>
        <p:spPr bwMode="gray">
          <a:xfrm>
            <a:off x="2843808" y="1144587"/>
            <a:ext cx="3259203" cy="4616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eaLnBrk="0" latinLnBrk="0" hangingPunct="0">
              <a:defRPr/>
            </a:pPr>
            <a:r>
              <a:rPr lang="en-US" altLang="ko-KR" sz="2400" b="1" kern="0" dirty="0" smtClean="0">
                <a:solidFill>
                  <a:srgbClr val="FFFFFF"/>
                </a:solidFill>
                <a:latin typeface="+mn-ea"/>
                <a:sym typeface="Wingdings 2" pitchFamily="18" charset="2"/>
              </a:rPr>
              <a:t>Five Force Framework</a:t>
            </a:r>
            <a:endParaRPr lang="ko-KR" altLang="en-US" sz="2400" b="1" kern="0" dirty="0" smtClean="0">
              <a:solidFill>
                <a:srgbClr val="FFFFFF"/>
              </a:solidFill>
              <a:latin typeface="+mn-ea"/>
              <a:sym typeface="Wingdings 2" pitchFamily="18" charset="2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3707904" y="1844824"/>
            <a:ext cx="1728192" cy="1152128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ko-KR" altLang="en-US" sz="1600" dirty="0" smtClean="0">
                <a:solidFill>
                  <a:prstClr val="white"/>
                </a:solidFill>
                <a:latin typeface="+mn-ea"/>
              </a:rPr>
              <a:t>신규 </a:t>
            </a:r>
            <a:r>
              <a:rPr lang="ko-KR" altLang="en-US" sz="1600" dirty="0" err="1" smtClean="0">
                <a:solidFill>
                  <a:prstClr val="white"/>
                </a:solidFill>
                <a:latin typeface="+mn-ea"/>
              </a:rPr>
              <a:t>진입자</a:t>
            </a:r>
            <a:endParaRPr lang="en-US" altLang="ko-KR" sz="1600" dirty="0" smtClean="0">
              <a:solidFill>
                <a:prstClr val="white"/>
              </a:solidFill>
              <a:latin typeface="+mn-ea"/>
            </a:endParaRPr>
          </a:p>
          <a:p>
            <a:pPr algn="ctr" latinLnBrk="0"/>
            <a:r>
              <a:rPr lang="en-US" altLang="ko-KR" sz="1600" dirty="0" smtClean="0">
                <a:solidFill>
                  <a:prstClr val="white"/>
                </a:solidFill>
                <a:latin typeface="+mn-ea"/>
              </a:rPr>
              <a:t>(</a:t>
            </a:r>
            <a:r>
              <a:rPr lang="ko-KR" altLang="en-US" sz="1600" dirty="0" smtClean="0">
                <a:solidFill>
                  <a:prstClr val="white"/>
                </a:solidFill>
                <a:latin typeface="+mn-ea"/>
              </a:rPr>
              <a:t>진입장벽</a:t>
            </a:r>
            <a:r>
              <a:rPr lang="en-US" altLang="ko-KR" sz="1600" dirty="0" smtClean="0">
                <a:solidFill>
                  <a:prstClr val="white"/>
                </a:solidFill>
                <a:latin typeface="+mn-ea"/>
              </a:rPr>
              <a:t>)</a:t>
            </a:r>
            <a:r>
              <a:rPr lang="ko-KR" altLang="en-US" sz="1600" dirty="0" smtClean="0">
                <a:solidFill>
                  <a:prstClr val="white"/>
                </a:solidFill>
                <a:latin typeface="+mn-ea"/>
              </a:rPr>
              <a:t>의 위협</a:t>
            </a:r>
            <a:endParaRPr lang="ko-KR" altLang="en-US" sz="1600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6588224" y="3429000"/>
            <a:ext cx="1728192" cy="1152128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ko-KR" altLang="en-US" sz="1600" dirty="0" smtClean="0">
                <a:solidFill>
                  <a:prstClr val="white"/>
                </a:solidFill>
                <a:latin typeface="+mn-ea"/>
              </a:rPr>
              <a:t>소비자의 구매력</a:t>
            </a:r>
            <a:endParaRPr lang="ko-KR" altLang="en-US" sz="1600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3707904" y="5085184"/>
            <a:ext cx="1728192" cy="1152128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ko-KR" altLang="en-US" sz="1600" dirty="0" smtClean="0">
                <a:solidFill>
                  <a:prstClr val="white"/>
                </a:solidFill>
                <a:latin typeface="+mn-ea"/>
              </a:rPr>
              <a:t>대체제의 위협</a:t>
            </a:r>
            <a:endParaRPr lang="ko-KR" altLang="en-US" sz="1600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899592" y="3429000"/>
            <a:ext cx="1728192" cy="1152128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ko-KR" altLang="en-US" sz="1600" dirty="0" smtClean="0">
                <a:solidFill>
                  <a:prstClr val="white"/>
                </a:solidFill>
                <a:latin typeface="+mn-ea"/>
              </a:rPr>
              <a:t>공급업체의 </a:t>
            </a:r>
            <a:r>
              <a:rPr lang="ko-KR" altLang="en-US" sz="1600" dirty="0" err="1" smtClean="0">
                <a:solidFill>
                  <a:prstClr val="white"/>
                </a:solidFill>
                <a:latin typeface="+mn-ea"/>
              </a:rPr>
              <a:t>공급력</a:t>
            </a:r>
            <a:endParaRPr lang="ko-KR" altLang="en-US" sz="1600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3563888" y="3501008"/>
            <a:ext cx="2088232" cy="1080120"/>
          </a:xfrm>
          <a:prstGeom prst="round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latinLnBrk="0"/>
            <a:r>
              <a:rPr lang="en-US" altLang="ko-KR" b="1" dirty="0" smtClean="0">
                <a:solidFill>
                  <a:srgbClr val="8064A2">
                    <a:lumMod val="50000"/>
                  </a:srgbClr>
                </a:solidFill>
                <a:latin typeface="+mn-ea"/>
              </a:rPr>
              <a:t>Industry</a:t>
            </a:r>
          </a:p>
          <a:p>
            <a:pPr algn="ctr" latinLnBrk="0"/>
            <a:r>
              <a:rPr lang="ko-KR" altLang="en-US" b="1" dirty="0" smtClean="0">
                <a:solidFill>
                  <a:srgbClr val="8064A2">
                    <a:lumMod val="50000"/>
                  </a:srgbClr>
                </a:solidFill>
                <a:latin typeface="+mn-ea"/>
              </a:rPr>
              <a:t>기존 경쟁자와의 경쟁</a:t>
            </a:r>
            <a:endParaRPr lang="ko-KR" altLang="en-US" b="1" dirty="0">
              <a:solidFill>
                <a:srgbClr val="8064A2">
                  <a:lumMod val="50000"/>
                </a:srgbClr>
              </a:solidFill>
              <a:latin typeface="+mn-ea"/>
            </a:endParaRPr>
          </a:p>
        </p:txBody>
      </p:sp>
      <p:sp>
        <p:nvSpPr>
          <p:cNvPr id="31" name="아래쪽 화살표 30"/>
          <p:cNvSpPr/>
          <p:nvPr/>
        </p:nvSpPr>
        <p:spPr>
          <a:xfrm>
            <a:off x="4139952" y="3082608"/>
            <a:ext cx="864096" cy="288032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32" name="아래쪽 화살표 31"/>
          <p:cNvSpPr/>
          <p:nvPr/>
        </p:nvSpPr>
        <p:spPr>
          <a:xfrm rot="10800000">
            <a:off x="4139952" y="4725143"/>
            <a:ext cx="864096" cy="288032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33" name="아래쪽 화살표 32"/>
          <p:cNvSpPr/>
          <p:nvPr/>
        </p:nvSpPr>
        <p:spPr>
          <a:xfrm rot="16200000">
            <a:off x="2555776" y="3789040"/>
            <a:ext cx="864096" cy="432048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34" name="아래쪽 화살표 33"/>
          <p:cNvSpPr/>
          <p:nvPr/>
        </p:nvSpPr>
        <p:spPr>
          <a:xfrm rot="5400000">
            <a:off x="5724128" y="3789040"/>
            <a:ext cx="864096" cy="432048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93422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/>
              <a:t>복합 및 강화 </a:t>
            </a:r>
            <a:r>
              <a:rPr lang="ko-KR" altLang="en-US" dirty="0" smtClean="0"/>
              <a:t>모델</a:t>
            </a:r>
            <a:r>
              <a:rPr lang="en-US" altLang="ko-KR" dirty="0" smtClean="0"/>
              <a:t>(2/2)</a:t>
            </a:r>
            <a:endParaRPr lang="ko-KR" altLang="en-US" dirty="0"/>
          </a:p>
        </p:txBody>
      </p:sp>
      <p:sp>
        <p:nvSpPr>
          <p:cNvPr id="13" name="AutoShape 36"/>
          <p:cNvSpPr>
            <a:spLocks noChangeArrowheads="1"/>
          </p:cNvSpPr>
          <p:nvPr/>
        </p:nvSpPr>
        <p:spPr bwMode="auto">
          <a:xfrm>
            <a:off x="650949" y="1513676"/>
            <a:ext cx="7956025" cy="4507711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90A8B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000">
              <a:solidFill>
                <a:srgbClr val="000000"/>
              </a:solidFill>
              <a:latin typeface="서울남산체 M" panose="02020603020101020101" pitchFamily="18" charset="-127"/>
              <a:ea typeface="굴림" panose="020B0600000101010101" pitchFamily="50" charset="-127"/>
            </a:endParaRPr>
          </a:p>
        </p:txBody>
      </p:sp>
      <p:sp>
        <p:nvSpPr>
          <p:cNvPr id="14" name="AutoShape 37"/>
          <p:cNvSpPr>
            <a:spLocks noChangeArrowheads="1"/>
          </p:cNvSpPr>
          <p:nvPr/>
        </p:nvSpPr>
        <p:spPr bwMode="gray">
          <a:xfrm>
            <a:off x="1802072" y="1275832"/>
            <a:ext cx="5651582" cy="58653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34E51"/>
              </a:gs>
              <a:gs pos="50000">
                <a:srgbClr val="90A8B0"/>
              </a:gs>
              <a:gs pos="100000">
                <a:srgbClr val="434E5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000">
              <a:solidFill>
                <a:srgbClr val="000000"/>
              </a:solidFill>
              <a:latin typeface="서울남산체 M" panose="02020603020101020101" pitchFamily="18" charset="-127"/>
              <a:ea typeface="굴림" panose="020B0600000101010101" pitchFamily="50" charset="-127"/>
            </a:endParaRPr>
          </a:p>
        </p:txBody>
      </p:sp>
      <p:sp>
        <p:nvSpPr>
          <p:cNvPr id="15" name="AutoShape 38"/>
          <p:cNvSpPr>
            <a:spLocks noChangeArrowheads="1"/>
          </p:cNvSpPr>
          <p:nvPr/>
        </p:nvSpPr>
        <p:spPr bwMode="auto">
          <a:xfrm flipH="1">
            <a:off x="7231980" y="1342798"/>
            <a:ext cx="81208" cy="37870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16" name="AutoShape 39"/>
          <p:cNvSpPr>
            <a:spLocks noChangeArrowheads="1"/>
          </p:cNvSpPr>
          <p:nvPr/>
        </p:nvSpPr>
        <p:spPr bwMode="auto">
          <a:xfrm flipH="1">
            <a:off x="1918396" y="1345108"/>
            <a:ext cx="81207" cy="37870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 kern="0">
              <a:solidFill>
                <a:sysClr val="windowText" lastClr="000000"/>
              </a:solidFill>
              <a:latin typeface="+mn-ea"/>
              <a:ea typeface="+mn-ea"/>
            </a:endParaRPr>
          </a:p>
        </p:txBody>
      </p:sp>
      <p:sp>
        <p:nvSpPr>
          <p:cNvPr id="17" name="Text Box 40"/>
          <p:cNvSpPr txBox="1">
            <a:spLocks noChangeArrowheads="1"/>
          </p:cNvSpPr>
          <p:nvPr/>
        </p:nvSpPr>
        <p:spPr bwMode="gray">
          <a:xfrm>
            <a:off x="1999603" y="1351704"/>
            <a:ext cx="5219208" cy="4616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ko-KR" altLang="en-US" sz="2400" b="1" kern="0" dirty="0" smtClean="0">
                <a:solidFill>
                  <a:srgbClr val="FFFFFF"/>
                </a:solidFill>
                <a:latin typeface="Georgia" pitchFamily="18" charset="0"/>
                <a:ea typeface="+mn-ea"/>
                <a:sym typeface="Wingdings 2" pitchFamily="18" charset="2"/>
              </a:rPr>
              <a:t>강화 모델</a:t>
            </a:r>
            <a:endParaRPr lang="ko-KR" altLang="en-US" sz="2400" b="1" kern="0" dirty="0">
              <a:solidFill>
                <a:srgbClr val="FFFFFF"/>
              </a:solidFill>
              <a:latin typeface="Georgia" pitchFamily="18" charset="0"/>
              <a:ea typeface="+mn-ea"/>
              <a:sym typeface="Wingdings 2" pitchFamily="18" charset="2"/>
            </a:endParaRPr>
          </a:p>
        </p:txBody>
      </p:sp>
      <p:sp>
        <p:nvSpPr>
          <p:cNvPr id="18" name="직사각형 17"/>
          <p:cNvSpPr/>
          <p:nvPr/>
        </p:nvSpPr>
        <p:spPr bwMode="auto">
          <a:xfrm>
            <a:off x="971600" y="2133994"/>
            <a:ext cx="2857372" cy="1642575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ko-KR" altLang="en-US" b="1" dirty="0">
                <a:solidFill>
                  <a:schemeClr val="bg1"/>
                </a:solidFill>
                <a:latin typeface="+mn-ea"/>
                <a:cs typeface="Times New Roman" pitchFamily="18" charset="0"/>
              </a:rPr>
              <a:t>사회적 프랜차이즈 운영 모델</a:t>
            </a:r>
            <a:endParaRPr lang="en-US" altLang="ko-KR" b="1" dirty="0">
              <a:solidFill>
                <a:schemeClr val="bg1"/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3986677" y="2133994"/>
            <a:ext cx="4329739" cy="16425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dirty="0">
                <a:solidFill>
                  <a:srgbClr val="000000"/>
                </a:solidFill>
                <a:latin typeface="+mn-ea"/>
                <a:cs typeface="Times New Roman" pitchFamily="18" charset="0"/>
              </a:rPr>
              <a:t>사회적 가치라 보태진 사명을 핵심 가치로 만들어진 비즈니스 모델을 프랜차이즈 형태로 확산시키는 운영 모델</a:t>
            </a:r>
            <a:endParaRPr lang="en-US" altLang="ko-KR" dirty="0">
              <a:solidFill>
                <a:srgbClr val="000000"/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20" name="직사각형 19"/>
          <p:cNvSpPr/>
          <p:nvPr/>
        </p:nvSpPr>
        <p:spPr bwMode="auto">
          <a:xfrm>
            <a:off x="971600" y="4086422"/>
            <a:ext cx="2857372" cy="1646834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13500000" scaled="1"/>
            <a:tileRect/>
          </a:gra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ko-KR" altLang="en-US" b="1" dirty="0">
                <a:solidFill>
                  <a:schemeClr val="bg1"/>
                </a:solidFill>
                <a:latin typeface="+mn-ea"/>
                <a:cs typeface="Times New Roman" pitchFamily="18" charset="0"/>
              </a:rPr>
              <a:t>영리</a:t>
            </a:r>
            <a:r>
              <a:rPr lang="en-US" altLang="ko-KR" b="1" dirty="0">
                <a:solidFill>
                  <a:schemeClr val="bg1"/>
                </a:solidFill>
                <a:latin typeface="+mn-ea"/>
                <a:cs typeface="Times New Roman" pitchFamily="18" charset="0"/>
              </a:rPr>
              <a:t>-</a:t>
            </a:r>
            <a:r>
              <a:rPr lang="ko-KR" altLang="en-US" b="1" dirty="0">
                <a:solidFill>
                  <a:schemeClr val="bg1"/>
                </a:solidFill>
                <a:latin typeface="+mn-ea"/>
                <a:cs typeface="Times New Roman" pitchFamily="18" charset="0"/>
              </a:rPr>
              <a:t>비영리 연계 운영 모델</a:t>
            </a:r>
            <a:endParaRPr lang="en-US" altLang="ko-KR" b="1" dirty="0">
              <a:solidFill>
                <a:schemeClr val="bg1"/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3986677" y="4086422"/>
            <a:ext cx="4329739" cy="164683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dirty="0">
                <a:solidFill>
                  <a:srgbClr val="000000"/>
                </a:solidFill>
                <a:latin typeface="+mn-ea"/>
                <a:cs typeface="Times New Roman" pitchFamily="18" charset="0"/>
              </a:rPr>
              <a:t>영리기업과 비영리기업을 연결시켜 비즈니스 모델 상의 사회적 가치 창출 여지를 강화하는 운영 모델 </a:t>
            </a:r>
            <a:endParaRPr lang="en-US" altLang="ko-KR" dirty="0">
              <a:solidFill>
                <a:srgbClr val="000000"/>
              </a:solidFill>
              <a:latin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90992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Activity.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73874091"/>
              </p:ext>
            </p:extLst>
          </p:nvPr>
        </p:nvGraphicFramePr>
        <p:xfrm>
          <a:off x="467544" y="1844824"/>
          <a:ext cx="8352927" cy="41765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4309"/>
                <a:gridCol w="2784309"/>
                <a:gridCol w="2784309"/>
              </a:tblGrid>
              <a:tr h="45165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기업명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모델 유형</a:t>
                      </a:r>
                      <a:endParaRPr lang="ko-KR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이유</a:t>
                      </a:r>
                      <a:endParaRPr lang="ko-KR" altLang="en-US" sz="1600" b="1" dirty="0"/>
                    </a:p>
                  </a:txBody>
                  <a:tcPr anchor="ctr"/>
                </a:tc>
              </a:tr>
              <a:tr h="93122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/>
                        <a:t>파랑발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</a:tr>
              <a:tr h="93122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/>
                        <a:t>포스코</a:t>
                      </a:r>
                      <a:r>
                        <a:rPr lang="ko-KR" altLang="en-US" sz="1600" dirty="0" smtClean="0"/>
                        <a:t> </a:t>
                      </a:r>
                      <a:r>
                        <a:rPr lang="ko-KR" altLang="en-US" sz="1600" dirty="0" err="1" smtClean="0"/>
                        <a:t>사회적기업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</a:tr>
              <a:tr h="93122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두레마을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</a:tr>
              <a:tr h="93122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/>
                        <a:t>이지무브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67544" y="1268760"/>
            <a:ext cx="8226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prstClr val="black"/>
                </a:solidFill>
              </a:rPr>
              <a:t>다음 기업들은 어떤 비즈니스 모델을 갖고 있을까요</a:t>
            </a:r>
            <a:r>
              <a:rPr lang="en-US" altLang="ko-KR" b="1" dirty="0" smtClean="0">
                <a:solidFill>
                  <a:prstClr val="black"/>
                </a:solidFill>
              </a:rPr>
              <a:t>? </a:t>
            </a:r>
            <a:r>
              <a:rPr lang="ko-KR" altLang="en-US" b="1" dirty="0" smtClean="0">
                <a:solidFill>
                  <a:prstClr val="black"/>
                </a:solidFill>
              </a:rPr>
              <a:t>팀원들과 토론하여 작성해봅시다</a:t>
            </a:r>
            <a:r>
              <a:rPr lang="en-US" altLang="ko-KR" b="1" dirty="0" smtClean="0">
                <a:solidFill>
                  <a:prstClr val="black"/>
                </a:solidFill>
              </a:rPr>
              <a:t>.</a:t>
            </a:r>
            <a:endParaRPr lang="ko-KR" alt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69238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6. </a:t>
            </a:r>
            <a:r>
              <a:rPr lang="ko-KR" altLang="en-US" dirty="0"/>
              <a:t>복합 모델 유형별 </a:t>
            </a:r>
            <a:r>
              <a:rPr lang="ko-KR" altLang="en-US" dirty="0" smtClean="0"/>
              <a:t>사례</a:t>
            </a:r>
            <a:r>
              <a:rPr lang="en-US" altLang="ko-KR" dirty="0" smtClean="0"/>
              <a:t>(1/2)</a:t>
            </a:r>
            <a:endParaRPr lang="ko-KR" altLang="en-US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785168" y="1192416"/>
            <a:ext cx="7691794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 dirty="0" smtClean="0"/>
              <a:t>복합적 혁신 운영 모델 </a:t>
            </a:r>
            <a:r>
              <a:rPr lang="en-US" altLang="ko-KR" sz="2400" b="1" dirty="0" smtClean="0"/>
              <a:t>- </a:t>
            </a:r>
            <a:r>
              <a:rPr lang="ko-KR" altLang="en-US" sz="2400" b="1" dirty="0" err="1" smtClean="0"/>
              <a:t>파랑발</a:t>
            </a:r>
            <a:endParaRPr lang="ko-KR" altLang="en-US" sz="2400" b="1" dirty="0"/>
          </a:p>
        </p:txBody>
      </p:sp>
      <p:sp>
        <p:nvSpPr>
          <p:cNvPr id="8" name="AutoShape 380"/>
          <p:cNvSpPr>
            <a:spLocks noChangeArrowheads="1"/>
          </p:cNvSpPr>
          <p:nvPr/>
        </p:nvSpPr>
        <p:spPr bwMode="gray">
          <a:xfrm>
            <a:off x="785167" y="2351110"/>
            <a:ext cx="7691795" cy="2448273"/>
          </a:xfrm>
          <a:prstGeom prst="roundRect">
            <a:avLst>
              <a:gd name="adj" fmla="val 11921"/>
            </a:avLst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 kern="0">
              <a:solidFill>
                <a:sysClr val="windowText" lastClr="000000"/>
              </a:solidFill>
              <a:ea typeface="서울남산체 M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4506" y="5081989"/>
            <a:ext cx="7692456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prstClr val="black"/>
                </a:solidFill>
                <a:latin typeface="+mn-ea"/>
              </a:rPr>
              <a:t>중증 지적 장애인을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고용해 택배 서비스 제공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 </a:t>
            </a:r>
            <a:endParaRPr lang="en-US" altLang="ko-KR" dirty="0">
              <a:solidFill>
                <a:prstClr val="black"/>
              </a:solidFill>
              <a:latin typeface="+mn-ea"/>
            </a:endParaRP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장애인들은 지하철 요금이 무료이며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퀵서비스와 달리 직접 매장 안까지 이동해 제품 전달이 가능하다는 점을 적극 활용 </a:t>
            </a:r>
            <a:endParaRPr lang="ko-KR" altLang="en-US" dirty="0">
              <a:solidFill>
                <a:prstClr val="black"/>
              </a:solidFill>
              <a:latin typeface="+mn-ea"/>
            </a:endParaRPr>
          </a:p>
        </p:txBody>
      </p:sp>
      <p:grpSp>
        <p:nvGrpSpPr>
          <p:cNvPr id="11" name="그룹 2"/>
          <p:cNvGrpSpPr/>
          <p:nvPr/>
        </p:nvGrpSpPr>
        <p:grpSpPr>
          <a:xfrm>
            <a:off x="1003099" y="2615452"/>
            <a:ext cx="7185558" cy="1919124"/>
            <a:chOff x="4009955" y="3557341"/>
            <a:chExt cx="5049403" cy="1365775"/>
          </a:xfrm>
        </p:grpSpPr>
        <p:sp>
          <p:nvSpPr>
            <p:cNvPr id="12" name="구름 11"/>
            <p:cNvSpPr/>
            <p:nvPr/>
          </p:nvSpPr>
          <p:spPr>
            <a:xfrm>
              <a:off x="7121292" y="3843976"/>
              <a:ext cx="1938066" cy="824301"/>
            </a:xfrm>
            <a:prstGeom prst="cloud">
              <a:avLst/>
            </a:prstGeom>
            <a:solidFill>
              <a:srgbClr val="C1719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latinLnBrk="0" hangingPunct="1"/>
              <a:r>
                <a:rPr lang="ko-KR" altLang="en-US" sz="1600" dirty="0" smtClean="0">
                  <a:solidFill>
                    <a:srgbClr val="FFFFFF"/>
                  </a:solidFill>
                  <a:latin typeface="+mn-ea"/>
                </a:rPr>
                <a:t>백화점</a:t>
              </a:r>
              <a:r>
                <a:rPr lang="en-US" altLang="ko-KR" sz="1600" dirty="0" smtClean="0">
                  <a:solidFill>
                    <a:srgbClr val="FFFFFF"/>
                  </a:solidFill>
                  <a:latin typeface="+mn-ea"/>
                </a:rPr>
                <a:t>, </a:t>
              </a:r>
              <a:r>
                <a:rPr lang="ko-KR" altLang="en-US" sz="1600" dirty="0" err="1" smtClean="0">
                  <a:solidFill>
                    <a:srgbClr val="FFFFFF"/>
                  </a:solidFill>
                  <a:latin typeface="+mn-ea"/>
                </a:rPr>
                <a:t>할인마트</a:t>
              </a:r>
              <a:r>
                <a:rPr lang="ko-KR" altLang="en-US" sz="1600" dirty="0" smtClean="0">
                  <a:solidFill>
                    <a:srgbClr val="FFFFFF"/>
                  </a:solidFill>
                  <a:latin typeface="+mn-ea"/>
                </a:rPr>
                <a:t> 등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4009956" y="3821637"/>
              <a:ext cx="2636322" cy="868980"/>
            </a:xfrm>
            <a:prstGeom prst="round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latinLnBrk="0" hangingPunct="1"/>
              <a:r>
                <a:rPr lang="ko-KR" altLang="en-US" sz="1600" dirty="0" smtClean="0">
                  <a:latin typeface="+mn-ea"/>
                  <a:ea typeface="+mn-ea"/>
                </a:rPr>
                <a:t>                   </a:t>
              </a:r>
              <a:r>
                <a:rPr lang="ko-KR" altLang="en-US" sz="1600" dirty="0" err="1" smtClean="0">
                  <a:latin typeface="+mn-ea"/>
                </a:rPr>
                <a:t>파랑</a:t>
              </a:r>
              <a:r>
                <a:rPr lang="ko-KR" altLang="en-US" sz="1600" dirty="0" err="1">
                  <a:latin typeface="+mn-ea"/>
                </a:rPr>
                <a:t>발</a:t>
              </a:r>
              <a:endParaRPr lang="ko-KR" altLang="en-US" sz="1600" dirty="0">
                <a:latin typeface="+mn-ea"/>
                <a:ea typeface="+mn-ea"/>
              </a:endParaRPr>
            </a:p>
          </p:txBody>
        </p:sp>
        <p:cxnSp>
          <p:nvCxnSpPr>
            <p:cNvPr id="14" name="직선 화살표 연결선 13"/>
            <p:cNvCxnSpPr/>
            <p:nvPr/>
          </p:nvCxnSpPr>
          <p:spPr>
            <a:xfrm>
              <a:off x="6674904" y="4062636"/>
              <a:ext cx="581891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576637" y="3557341"/>
              <a:ext cx="750233" cy="416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latinLnBrk="0"/>
              <a:r>
                <a:rPr lang="ko-KR" altLang="en-US" sz="1600" dirty="0" smtClean="0">
                  <a:latin typeface="+mn-ea"/>
                </a:rPr>
                <a:t>택배 서비스</a:t>
              </a:r>
              <a:endParaRPr lang="ko-KR" altLang="en-US" sz="1600" dirty="0" smtClean="0">
                <a:latin typeface="+mn-ea"/>
                <a:ea typeface="+mn-ea"/>
              </a:endParaRPr>
            </a:p>
          </p:txBody>
        </p:sp>
        <p:cxnSp>
          <p:nvCxnSpPr>
            <p:cNvPr id="16" name="직선 화살표 연결선 15"/>
            <p:cNvCxnSpPr/>
            <p:nvPr/>
          </p:nvCxnSpPr>
          <p:spPr>
            <a:xfrm flipH="1">
              <a:off x="6646277" y="4442646"/>
              <a:ext cx="527392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576637" y="4506952"/>
              <a:ext cx="750233" cy="4161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latinLnBrk="0"/>
              <a:r>
                <a:rPr lang="ko-KR" altLang="en-US" sz="1600" dirty="0" smtClean="0">
                  <a:latin typeface="+mn-ea"/>
                </a:rPr>
                <a:t>수수료 제공</a:t>
              </a:r>
              <a:endParaRPr lang="ko-KR" altLang="en-US" sz="1600" dirty="0" smtClean="0">
                <a:latin typeface="+mn-ea"/>
                <a:ea typeface="+mn-ea"/>
              </a:endParaRPr>
            </a:p>
          </p:txBody>
        </p:sp>
        <p:sp>
          <p:nvSpPr>
            <p:cNvPr id="18" name="타원 17"/>
            <p:cNvSpPr/>
            <p:nvPr/>
          </p:nvSpPr>
          <p:spPr>
            <a:xfrm>
              <a:off x="4009955" y="3843976"/>
              <a:ext cx="1318161" cy="824301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latinLnBrk="0" hangingPunct="1"/>
              <a:r>
                <a:rPr lang="ko-KR" altLang="en-US" sz="1600" dirty="0" smtClean="0">
                  <a:latin typeface="+mn-ea"/>
                  <a:ea typeface="+mn-ea"/>
                </a:rPr>
                <a:t>중증 장애인</a:t>
              </a:r>
              <a:endParaRPr lang="ko-KR" altLang="en-US" sz="1600" dirty="0"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8250665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6. </a:t>
            </a:r>
            <a:r>
              <a:rPr lang="ko-KR" altLang="en-US" dirty="0"/>
              <a:t>복합 모델 유형별 </a:t>
            </a:r>
            <a:r>
              <a:rPr lang="ko-KR" altLang="en-US" dirty="0" smtClean="0"/>
              <a:t>사례</a:t>
            </a:r>
            <a:r>
              <a:rPr lang="en-US" altLang="ko-KR" dirty="0" smtClean="0"/>
              <a:t>(2/2)</a:t>
            </a:r>
            <a:endParaRPr lang="ko-KR" altLang="en-US" dirty="0"/>
          </a:p>
        </p:txBody>
      </p:sp>
      <p:sp>
        <p:nvSpPr>
          <p:cNvPr id="22" name="AutoShape 380"/>
          <p:cNvSpPr>
            <a:spLocks noChangeArrowheads="1"/>
          </p:cNvSpPr>
          <p:nvPr/>
        </p:nvSpPr>
        <p:spPr bwMode="gray">
          <a:xfrm>
            <a:off x="785167" y="1913615"/>
            <a:ext cx="7691795" cy="4424555"/>
          </a:xfrm>
          <a:prstGeom prst="roundRect">
            <a:avLst>
              <a:gd name="adj" fmla="val 4277"/>
            </a:avLst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 kern="0">
              <a:solidFill>
                <a:sysClr val="windowText" lastClr="000000"/>
              </a:solidFill>
              <a:ea typeface="서울남산체 M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785168" y="1192416"/>
            <a:ext cx="7691794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/>
              <a:t>병렬적 혁신 운영 모델 </a:t>
            </a:r>
            <a:r>
              <a:rPr lang="en-US" altLang="ko-KR" sz="2400" b="1"/>
              <a:t>– </a:t>
            </a:r>
            <a:r>
              <a:rPr lang="ko-KR" altLang="en-US" sz="2400" b="1"/>
              <a:t>포스코 사회적기업</a:t>
            </a:r>
            <a:endParaRPr lang="ko-KR" altLang="en-US" sz="2400" b="1" dirty="0"/>
          </a:p>
        </p:txBody>
      </p:sp>
      <p:grpSp>
        <p:nvGrpSpPr>
          <p:cNvPr id="24" name="그룹 23"/>
          <p:cNvGrpSpPr/>
          <p:nvPr/>
        </p:nvGrpSpPr>
        <p:grpSpPr>
          <a:xfrm>
            <a:off x="1171430" y="2072531"/>
            <a:ext cx="6932910" cy="4143208"/>
            <a:chOff x="1316372" y="1997376"/>
            <a:chExt cx="5062601" cy="3888365"/>
          </a:xfrm>
        </p:grpSpPr>
        <p:cxnSp>
          <p:nvCxnSpPr>
            <p:cNvPr id="25" name="직선 화살표 연결선 24"/>
            <p:cNvCxnSpPr>
              <a:stCxn id="40" idx="0"/>
              <a:endCxn id="26" idx="4"/>
            </p:cNvCxnSpPr>
            <p:nvPr/>
          </p:nvCxnSpPr>
          <p:spPr>
            <a:xfrm flipV="1">
              <a:off x="2074802" y="2814018"/>
              <a:ext cx="3384" cy="54162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타원 25"/>
            <p:cNvSpPr/>
            <p:nvPr/>
          </p:nvSpPr>
          <p:spPr>
            <a:xfrm>
              <a:off x="1662716" y="2022649"/>
              <a:ext cx="830939" cy="791370"/>
            </a:xfrm>
            <a:prstGeom prst="ellipse">
              <a:avLst/>
            </a:prstGeom>
            <a:solidFill>
              <a:schemeClr val="accent3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지역</a:t>
              </a:r>
              <a: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/>
              </a:r>
              <a:b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</a:br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소외계층</a:t>
              </a:r>
              <a:endParaRPr lang="ko-KR" altLang="en-US" sz="14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3038945" y="1997376"/>
              <a:ext cx="1649456" cy="84191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eaLnBrk="1" hangingPunct="1"/>
              <a:r>
                <a:rPr lang="ko-KR" altLang="en-US" sz="1400" dirty="0" err="1" smtClean="0">
                  <a:solidFill>
                    <a:srgbClr val="FFFFFF"/>
                  </a:solidFill>
                  <a:latin typeface="+mn-ea"/>
                  <a:ea typeface="+mn-ea"/>
                </a:rPr>
                <a:t>포스위드</a:t>
              </a:r>
              <a:endParaRPr lang="ko-KR" altLang="en-US" sz="14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30" name="타원 29"/>
            <p:cNvSpPr/>
            <p:nvPr/>
          </p:nvSpPr>
          <p:spPr>
            <a:xfrm>
              <a:off x="3074572" y="2022649"/>
              <a:ext cx="830939" cy="791370"/>
            </a:xfrm>
            <a:prstGeom prst="ellipse">
              <a:avLst/>
            </a:prstGeom>
            <a:solidFill>
              <a:schemeClr val="accent3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중증</a:t>
              </a:r>
              <a: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/>
              </a:r>
              <a:b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</a:br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장애인</a:t>
              </a:r>
              <a:endParaRPr lang="ko-KR" altLang="en-US" sz="14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31" name="모서리가 둥근 직사각형 30"/>
            <p:cNvSpPr/>
            <p:nvPr/>
          </p:nvSpPr>
          <p:spPr>
            <a:xfrm>
              <a:off x="4631525" y="3397575"/>
              <a:ext cx="1649456" cy="84191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901700" algn="ctr" eaLnBrk="1" hangingPunct="1"/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송도</a:t>
              </a:r>
              <a: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/>
              </a:r>
              <a:b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</a:br>
              <a:r>
                <a:rPr lang="ko-KR" altLang="en-US" sz="1400" dirty="0" err="1" smtClean="0">
                  <a:solidFill>
                    <a:srgbClr val="FFFFFF"/>
                  </a:solidFill>
                  <a:latin typeface="+mn-ea"/>
                  <a:ea typeface="+mn-ea"/>
                </a:rPr>
                <a:t>에스이</a:t>
              </a:r>
              <a:endParaRPr lang="ko-KR" altLang="en-US" sz="14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32" name="타원 31"/>
            <p:cNvSpPr/>
            <p:nvPr/>
          </p:nvSpPr>
          <p:spPr>
            <a:xfrm>
              <a:off x="4667152" y="3422848"/>
              <a:ext cx="830939" cy="791370"/>
            </a:xfrm>
            <a:prstGeom prst="ellipse">
              <a:avLst/>
            </a:prstGeom>
            <a:solidFill>
              <a:schemeClr val="accent3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탈북자</a:t>
              </a:r>
              <a:endParaRPr lang="ko-KR" altLang="en-US" sz="14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33" name="구름 32"/>
            <p:cNvSpPr/>
            <p:nvPr/>
          </p:nvSpPr>
          <p:spPr>
            <a:xfrm>
              <a:off x="2964566" y="3422848"/>
              <a:ext cx="1061872" cy="791370"/>
            </a:xfrm>
            <a:prstGeom prst="cloud">
              <a:avLst/>
            </a:prstGeom>
            <a:solidFill>
              <a:srgbClr val="C1719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ko-KR" altLang="en-US" sz="14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34" name="육각형 33"/>
            <p:cNvSpPr/>
            <p:nvPr/>
          </p:nvSpPr>
          <p:spPr>
            <a:xfrm>
              <a:off x="3093512" y="3441893"/>
              <a:ext cx="830939" cy="791370"/>
            </a:xfrm>
            <a:prstGeom prst="hexagon">
              <a:avLst/>
            </a:prstGeom>
            <a:solidFill>
              <a:schemeClr val="accent4">
                <a:alpha val="5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ko-KR" altLang="en-US" sz="1400" dirty="0" err="1" smtClean="0">
                  <a:solidFill>
                    <a:srgbClr val="FFFFFF"/>
                  </a:solidFill>
                  <a:latin typeface="+mn-ea"/>
                  <a:ea typeface="+mn-ea"/>
                </a:rPr>
                <a:t>포스코</a:t>
              </a:r>
              <a:endParaRPr lang="ko-KR" altLang="en-US" sz="14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35" name="모서리가 둥근 직사각형 34"/>
            <p:cNvSpPr/>
            <p:nvPr/>
          </p:nvSpPr>
          <p:spPr>
            <a:xfrm>
              <a:off x="1460296" y="4939726"/>
              <a:ext cx="1649456" cy="84191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901700" algn="ctr" eaLnBrk="1" hangingPunct="1"/>
              <a:r>
                <a:rPr lang="ko-KR" altLang="en-US" sz="1400" dirty="0" err="1" smtClean="0">
                  <a:solidFill>
                    <a:srgbClr val="FFFFFF"/>
                  </a:solidFill>
                  <a:latin typeface="+mn-ea"/>
                  <a:ea typeface="+mn-ea"/>
                </a:rPr>
                <a:t>포스</a:t>
              </a:r>
              <a: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/>
              </a:r>
              <a:b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</a:br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플레이트</a:t>
              </a:r>
              <a:endParaRPr lang="ko-KR" altLang="en-US" sz="14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36" name="타원 35"/>
            <p:cNvSpPr/>
            <p:nvPr/>
          </p:nvSpPr>
          <p:spPr>
            <a:xfrm>
              <a:off x="1499964" y="4964999"/>
              <a:ext cx="830939" cy="791370"/>
            </a:xfrm>
            <a:prstGeom prst="ellipse">
              <a:avLst/>
            </a:prstGeom>
            <a:solidFill>
              <a:schemeClr val="accent3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지역</a:t>
              </a:r>
              <a: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/>
              </a:r>
              <a:b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</a:br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실업 청년</a:t>
              </a:r>
              <a:endParaRPr lang="ko-KR" altLang="en-US" sz="14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3278804" y="4939726"/>
              <a:ext cx="1649456" cy="84191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901700" algn="ctr" eaLnBrk="1" hangingPunct="1"/>
              <a:r>
                <a:rPr lang="ko-KR" altLang="en-US" sz="1400" dirty="0" err="1" smtClean="0">
                  <a:solidFill>
                    <a:srgbClr val="FFFFFF"/>
                  </a:solidFill>
                  <a:latin typeface="+mn-ea"/>
                  <a:ea typeface="+mn-ea"/>
                </a:rPr>
                <a:t>포스에코</a:t>
              </a:r>
              <a: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/>
              </a:r>
              <a:b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</a:br>
              <a:r>
                <a:rPr lang="ko-KR" altLang="en-US" sz="1400" dirty="0" err="1" smtClean="0">
                  <a:solidFill>
                    <a:srgbClr val="FFFFFF"/>
                  </a:solidFill>
                  <a:latin typeface="+mn-ea"/>
                  <a:ea typeface="+mn-ea"/>
                </a:rPr>
                <a:t>하우징</a:t>
              </a:r>
              <a:endParaRPr lang="ko-KR" altLang="en-US" sz="14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38" name="타원 37"/>
            <p:cNvSpPr/>
            <p:nvPr/>
          </p:nvSpPr>
          <p:spPr>
            <a:xfrm>
              <a:off x="3318472" y="4964999"/>
              <a:ext cx="830939" cy="791370"/>
            </a:xfrm>
            <a:prstGeom prst="ellipse">
              <a:avLst/>
            </a:prstGeom>
            <a:solidFill>
              <a:schemeClr val="accent3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고령자</a:t>
              </a:r>
              <a: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,</a:t>
              </a:r>
              <a:b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</a:br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저소득자</a:t>
              </a:r>
              <a:endParaRPr lang="ko-KR" altLang="en-US" sz="14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39" name="타원 38"/>
            <p:cNvSpPr/>
            <p:nvPr/>
          </p:nvSpPr>
          <p:spPr>
            <a:xfrm>
              <a:off x="5548034" y="4964999"/>
              <a:ext cx="830939" cy="791370"/>
            </a:xfrm>
            <a:prstGeom prst="ellipse">
              <a:avLst/>
            </a:prstGeom>
            <a:solidFill>
              <a:schemeClr val="accent3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지역</a:t>
              </a:r>
              <a: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/>
              </a:r>
              <a:b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</a:br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취약 계층</a:t>
              </a:r>
              <a:endParaRPr lang="ko-KR" altLang="en-US" sz="14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40" name="정오각형 39"/>
            <p:cNvSpPr/>
            <p:nvPr/>
          </p:nvSpPr>
          <p:spPr>
            <a:xfrm>
              <a:off x="1659332" y="3355639"/>
              <a:ext cx="830939" cy="938349"/>
            </a:xfrm>
            <a:prstGeom prst="pentagon">
              <a:avLst/>
            </a:prstGeom>
            <a:solidFill>
              <a:schemeClr val="accent6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altLang="ko-KR" sz="1400" dirty="0">
                  <a:solidFill>
                    <a:srgbClr val="FFFFFF"/>
                  </a:solidFill>
                  <a:latin typeface="+mn-ea"/>
                  <a:ea typeface="+mn-ea"/>
                </a:rPr>
                <a:t>(</a:t>
              </a:r>
              <a:r>
                <a:rPr lang="ko-KR" altLang="en-US" sz="1400" dirty="0">
                  <a:solidFill>
                    <a:srgbClr val="FFFFFF"/>
                  </a:solidFill>
                  <a:latin typeface="+mn-ea"/>
                  <a:ea typeface="+mn-ea"/>
                </a:rPr>
                <a:t>재</a:t>
              </a:r>
              <a:r>
                <a:rPr lang="en-US" altLang="ko-KR" sz="1400" dirty="0">
                  <a:solidFill>
                    <a:srgbClr val="FFFFFF"/>
                  </a:solidFill>
                  <a:latin typeface="+mn-ea"/>
                  <a:ea typeface="+mn-ea"/>
                </a:rPr>
                <a:t>)</a:t>
              </a:r>
              <a:r>
                <a:rPr lang="ko-KR" altLang="en-US" sz="1400" dirty="0">
                  <a:solidFill>
                    <a:srgbClr val="FFFFFF"/>
                  </a:solidFill>
                  <a:latin typeface="+mn-ea"/>
                  <a:ea typeface="+mn-ea"/>
                </a:rPr>
                <a:t>광양시</a:t>
              </a:r>
              <a:r>
                <a:rPr lang="en-US" altLang="ko-KR" sz="1400" dirty="0">
                  <a:solidFill>
                    <a:srgbClr val="FFFFFF"/>
                  </a:solidFill>
                  <a:latin typeface="+mn-ea"/>
                  <a:ea typeface="+mn-ea"/>
                </a:rPr>
                <a:t/>
              </a:r>
              <a:br>
                <a:rPr lang="en-US" altLang="ko-KR" sz="1400" dirty="0">
                  <a:solidFill>
                    <a:srgbClr val="FFFFFF"/>
                  </a:solidFill>
                  <a:latin typeface="+mn-ea"/>
                  <a:ea typeface="+mn-ea"/>
                </a:rPr>
              </a:br>
              <a:r>
                <a:rPr lang="ko-KR" altLang="en-US" sz="1400" dirty="0" err="1">
                  <a:solidFill>
                    <a:srgbClr val="FFFFFF"/>
                  </a:solidFill>
                  <a:latin typeface="+mn-ea"/>
                  <a:ea typeface="+mn-ea"/>
                </a:rPr>
                <a:t>사랑나눔</a:t>
              </a:r>
              <a:r>
                <a:rPr lang="en-US" altLang="ko-KR" sz="1400" dirty="0">
                  <a:solidFill>
                    <a:srgbClr val="FFFFFF"/>
                  </a:solidFill>
                  <a:latin typeface="+mn-ea"/>
                  <a:ea typeface="+mn-ea"/>
                </a:rPr>
                <a:t/>
              </a:r>
              <a:br>
                <a:rPr lang="en-US" altLang="ko-KR" sz="1400" dirty="0">
                  <a:solidFill>
                    <a:srgbClr val="FFFFFF"/>
                  </a:solidFill>
                  <a:latin typeface="+mn-ea"/>
                  <a:ea typeface="+mn-ea"/>
                </a:rPr>
              </a:br>
              <a:r>
                <a:rPr lang="ko-KR" altLang="en-US" sz="1400" dirty="0">
                  <a:solidFill>
                    <a:srgbClr val="FFFFFF"/>
                  </a:solidFill>
                  <a:latin typeface="+mn-ea"/>
                  <a:ea typeface="+mn-ea"/>
                </a:rPr>
                <a:t>복지재단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16372" y="2960265"/>
              <a:ext cx="748220" cy="288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latin typeface="+mn-ea"/>
                  <a:ea typeface="+mn-ea"/>
                </a:rPr>
                <a:t>복지 서비스</a:t>
              </a:r>
            </a:p>
          </p:txBody>
        </p:sp>
        <p:cxnSp>
          <p:nvCxnSpPr>
            <p:cNvPr id="42" name="직선 화살표 연결선 41"/>
            <p:cNvCxnSpPr/>
            <p:nvPr/>
          </p:nvCxnSpPr>
          <p:spPr>
            <a:xfrm>
              <a:off x="2529444" y="3743915"/>
              <a:ext cx="415637" cy="0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525033" y="3470905"/>
              <a:ext cx="468456" cy="288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smtClean="0">
                  <a:latin typeface="+mn-ea"/>
                  <a:ea typeface="+mn-ea"/>
                </a:rPr>
                <a:t>시너지</a:t>
              </a:r>
              <a:endParaRPr lang="ko-KR" altLang="en-US" sz="1400" dirty="0" smtClean="0">
                <a:latin typeface="+mn-ea"/>
                <a:ea typeface="+mn-ea"/>
              </a:endParaRPr>
            </a:p>
          </p:txBody>
        </p:sp>
        <p:cxnSp>
          <p:nvCxnSpPr>
            <p:cNvPr id="44" name="직선 화살표 연결선 43"/>
            <p:cNvCxnSpPr/>
            <p:nvPr/>
          </p:nvCxnSpPr>
          <p:spPr>
            <a:xfrm flipH="1">
              <a:off x="3408218" y="2861953"/>
              <a:ext cx="225631" cy="556674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직선 화살표 연결선 44"/>
            <p:cNvCxnSpPr/>
            <p:nvPr/>
          </p:nvCxnSpPr>
          <p:spPr>
            <a:xfrm flipH="1">
              <a:off x="2398815" y="4168239"/>
              <a:ext cx="697425" cy="748145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2781889" y="2924638"/>
              <a:ext cx="762267" cy="288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latin typeface="+mn-ea"/>
                  <a:ea typeface="+mn-ea"/>
                </a:rPr>
                <a:t>작업복 납품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442981" y="4278424"/>
              <a:ext cx="371301" cy="288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latin typeface="+mn-ea"/>
                  <a:ea typeface="+mn-ea"/>
                </a:rPr>
                <a:t>구매</a:t>
              </a:r>
            </a:p>
          </p:txBody>
        </p:sp>
        <p:cxnSp>
          <p:nvCxnSpPr>
            <p:cNvPr id="48" name="직선 화살표 연결선 47"/>
            <p:cNvCxnSpPr/>
            <p:nvPr/>
          </p:nvCxnSpPr>
          <p:spPr>
            <a:xfrm flipH="1">
              <a:off x="4025252" y="3618645"/>
              <a:ext cx="606125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직선 화살표 연결선 48"/>
            <p:cNvCxnSpPr/>
            <p:nvPr/>
          </p:nvCxnSpPr>
          <p:spPr>
            <a:xfrm flipH="1">
              <a:off x="4025252" y="3974905"/>
              <a:ext cx="606125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headEnd type="triangl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4037144" y="3197770"/>
              <a:ext cx="603071" cy="491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latin typeface="+mn-ea"/>
                  <a:ea typeface="+mn-ea"/>
                </a:rPr>
                <a:t>청소</a:t>
              </a:r>
              <a:r>
                <a:rPr lang="en-US" altLang="ko-KR" sz="1400" dirty="0" smtClean="0">
                  <a:latin typeface="+mn-ea"/>
                  <a:ea typeface="+mn-ea"/>
                </a:rPr>
                <a:t>,</a:t>
              </a:r>
              <a:br>
                <a:rPr lang="en-US" altLang="ko-KR" sz="1400" dirty="0" smtClean="0">
                  <a:latin typeface="+mn-ea"/>
                  <a:ea typeface="+mn-ea"/>
                </a:rPr>
              </a:br>
              <a:r>
                <a:rPr lang="ko-KR" altLang="en-US" sz="1400" dirty="0" smtClean="0">
                  <a:latin typeface="+mn-ea"/>
                  <a:ea typeface="+mn-ea"/>
                </a:rPr>
                <a:t>주차관리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773564" y="2936160"/>
              <a:ext cx="371301" cy="288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latin typeface="+mn-ea"/>
                  <a:ea typeface="+mn-ea"/>
                </a:rPr>
                <a:t>구매</a:t>
              </a:r>
            </a:p>
          </p:txBody>
        </p:sp>
        <p:cxnSp>
          <p:nvCxnSpPr>
            <p:cNvPr id="52" name="직선 화살표 연결선 51"/>
            <p:cNvCxnSpPr/>
            <p:nvPr/>
          </p:nvCxnSpPr>
          <p:spPr>
            <a:xfrm flipV="1">
              <a:off x="2078186" y="4239059"/>
              <a:ext cx="0" cy="712951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headEnd type="triangl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1371974" y="4456556"/>
              <a:ext cx="637018" cy="288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smtClean="0">
                  <a:latin typeface="+mn-ea"/>
                  <a:ea typeface="+mn-ea"/>
                </a:rPr>
                <a:t>수익 기부</a:t>
              </a:r>
              <a:endParaRPr lang="ko-KR" altLang="en-US" sz="1400" dirty="0" smtClean="0">
                <a:latin typeface="+mn-ea"/>
                <a:ea typeface="+mn-ea"/>
              </a:endParaRPr>
            </a:p>
          </p:txBody>
        </p:sp>
        <p:cxnSp>
          <p:nvCxnSpPr>
            <p:cNvPr id="54" name="직선 화살표 연결선 53"/>
            <p:cNvCxnSpPr/>
            <p:nvPr/>
          </p:nvCxnSpPr>
          <p:spPr>
            <a:xfrm flipH="1">
              <a:off x="2600696" y="4227615"/>
              <a:ext cx="653144" cy="700644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triangl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2925885" y="4480304"/>
              <a:ext cx="640528" cy="491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err="1" smtClean="0">
                  <a:latin typeface="+mn-ea"/>
                  <a:ea typeface="+mn-ea"/>
                </a:rPr>
                <a:t>후판검사</a:t>
              </a:r>
              <a:r>
                <a:rPr lang="en-US" altLang="ko-KR" sz="1400" dirty="0" smtClean="0">
                  <a:latin typeface="+mn-ea"/>
                  <a:ea typeface="+mn-ea"/>
                </a:rPr>
                <a:t>,</a:t>
              </a:r>
              <a:br>
                <a:rPr lang="en-US" altLang="ko-KR" sz="1400" dirty="0" smtClean="0">
                  <a:latin typeface="+mn-ea"/>
                  <a:ea typeface="+mn-ea"/>
                </a:rPr>
              </a:br>
              <a:r>
                <a:rPr lang="ko-KR" altLang="en-US" sz="1400" dirty="0" smtClean="0">
                  <a:latin typeface="+mn-ea"/>
                  <a:ea typeface="+mn-ea"/>
                </a:rPr>
                <a:t>창고관리</a:t>
              </a:r>
            </a:p>
          </p:txBody>
        </p:sp>
        <p:cxnSp>
          <p:nvCxnSpPr>
            <p:cNvPr id="56" name="직선 화살표 연결선 55"/>
            <p:cNvCxnSpPr/>
            <p:nvPr/>
          </p:nvCxnSpPr>
          <p:spPr>
            <a:xfrm flipH="1">
              <a:off x="3610099" y="2861953"/>
              <a:ext cx="225631" cy="556674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headEnd type="triangl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153027" y="3957791"/>
              <a:ext cx="371301" cy="288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latin typeface="+mn-ea"/>
                  <a:ea typeface="+mn-ea"/>
                </a:rPr>
                <a:t>구매</a:t>
              </a:r>
            </a:p>
          </p:txBody>
        </p:sp>
        <p:cxnSp>
          <p:nvCxnSpPr>
            <p:cNvPr id="58" name="직선 화살표 연결선 57"/>
            <p:cNvCxnSpPr/>
            <p:nvPr/>
          </p:nvCxnSpPr>
          <p:spPr>
            <a:xfrm>
              <a:off x="3776353" y="4257412"/>
              <a:ext cx="614297" cy="658972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직선 화살표 연결선 58"/>
            <p:cNvCxnSpPr/>
            <p:nvPr/>
          </p:nvCxnSpPr>
          <p:spPr>
            <a:xfrm>
              <a:off x="3871356" y="4125704"/>
              <a:ext cx="748146" cy="802555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triangl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3725516" y="4551556"/>
              <a:ext cx="371301" cy="288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latin typeface="+mn-ea"/>
                  <a:ea typeface="+mn-ea"/>
                </a:rPr>
                <a:t>구매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510910" y="4480304"/>
              <a:ext cx="676816" cy="491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latin typeface="+mn-ea"/>
                  <a:ea typeface="+mn-ea"/>
                </a:rPr>
                <a:t>사업장</a:t>
              </a:r>
              <a:r>
                <a:rPr lang="en-US" altLang="ko-KR" sz="1400" dirty="0" smtClean="0">
                  <a:latin typeface="+mn-ea"/>
                  <a:ea typeface="+mn-ea"/>
                </a:rPr>
                <a:t/>
              </a:r>
              <a:br>
                <a:rPr lang="en-US" altLang="ko-KR" sz="1400" dirty="0" smtClean="0">
                  <a:latin typeface="+mn-ea"/>
                  <a:ea typeface="+mn-ea"/>
                </a:rPr>
              </a:br>
              <a:r>
                <a:rPr lang="ko-KR" altLang="en-US" sz="1400" dirty="0" smtClean="0">
                  <a:latin typeface="+mn-ea"/>
                  <a:ea typeface="+mn-ea"/>
                </a:rPr>
                <a:t>건축</a:t>
              </a:r>
              <a:r>
                <a:rPr lang="en-US" altLang="ko-KR" sz="1400" dirty="0" smtClean="0">
                  <a:latin typeface="+mn-ea"/>
                  <a:ea typeface="+mn-ea"/>
                </a:rPr>
                <a:t>, </a:t>
              </a:r>
              <a:r>
                <a:rPr lang="ko-KR" altLang="en-US" sz="1400" dirty="0" smtClean="0">
                  <a:latin typeface="+mn-ea"/>
                  <a:ea typeface="+mn-ea"/>
                </a:rPr>
                <a:t>수리</a:t>
              </a:r>
            </a:p>
          </p:txBody>
        </p:sp>
        <p:cxnSp>
          <p:nvCxnSpPr>
            <p:cNvPr id="62" name="직선 화살표 연결선 61"/>
            <p:cNvCxnSpPr>
              <a:stCxn id="37" idx="3"/>
              <a:endCxn id="39" idx="2"/>
            </p:cNvCxnSpPr>
            <p:nvPr/>
          </p:nvCxnSpPr>
          <p:spPr>
            <a:xfrm>
              <a:off x="4928260" y="5360684"/>
              <a:ext cx="619774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4911163" y="5394704"/>
              <a:ext cx="683839" cy="491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latin typeface="+mn-ea"/>
                  <a:ea typeface="+mn-ea"/>
                </a:rPr>
                <a:t>무료 건축</a:t>
              </a:r>
              <a:r>
                <a:rPr lang="en-US" altLang="ko-KR" sz="1400" dirty="0" smtClean="0">
                  <a:latin typeface="+mn-ea"/>
                  <a:ea typeface="+mn-ea"/>
                </a:rPr>
                <a:t>,</a:t>
              </a:r>
              <a:br>
                <a:rPr lang="en-US" altLang="ko-KR" sz="1400" dirty="0" smtClean="0">
                  <a:latin typeface="+mn-ea"/>
                  <a:ea typeface="+mn-ea"/>
                </a:rPr>
              </a:br>
              <a:r>
                <a:rPr lang="ko-KR" altLang="en-US" sz="1400" dirty="0" smtClean="0">
                  <a:latin typeface="+mn-ea"/>
                  <a:ea typeface="+mn-ea"/>
                </a:rPr>
                <a:t>집수리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2472189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7. </a:t>
            </a:r>
            <a:r>
              <a:rPr lang="ko-KR" altLang="en-US" dirty="0"/>
              <a:t>강화 모델 유형별 </a:t>
            </a:r>
            <a:r>
              <a:rPr lang="ko-KR" altLang="en-US" dirty="0" smtClean="0"/>
              <a:t>사례</a:t>
            </a:r>
            <a:r>
              <a:rPr lang="en-US" altLang="ko-KR" dirty="0" smtClean="0"/>
              <a:t>(1/2)</a:t>
            </a:r>
            <a:endParaRPr lang="ko-KR" altLang="en-US" dirty="0"/>
          </a:p>
        </p:txBody>
      </p:sp>
      <p:sp>
        <p:nvSpPr>
          <p:cNvPr id="22" name="AutoShape 380"/>
          <p:cNvSpPr>
            <a:spLocks noChangeArrowheads="1"/>
          </p:cNvSpPr>
          <p:nvPr/>
        </p:nvSpPr>
        <p:spPr bwMode="gray">
          <a:xfrm>
            <a:off x="785167" y="1913615"/>
            <a:ext cx="7691795" cy="3171569"/>
          </a:xfrm>
          <a:prstGeom prst="roundRect">
            <a:avLst>
              <a:gd name="adj" fmla="val 4277"/>
            </a:avLst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 kern="0">
              <a:solidFill>
                <a:sysClr val="windowText" lastClr="000000"/>
              </a:solidFill>
              <a:ea typeface="서울남산체 M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785168" y="1192416"/>
            <a:ext cx="7691794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/>
              <a:t> 사회적 프랜차이즈 모델 </a:t>
            </a:r>
            <a:r>
              <a:rPr lang="en-US" altLang="ko-KR" sz="2400" b="1"/>
              <a:t>– </a:t>
            </a:r>
            <a:r>
              <a:rPr lang="ko-KR" altLang="en-US" sz="2400" b="1"/>
              <a:t>두레마을</a:t>
            </a:r>
            <a:endParaRPr lang="ko-KR" altLang="en-US" sz="2400" b="1" dirty="0"/>
          </a:p>
        </p:txBody>
      </p:sp>
      <p:grpSp>
        <p:nvGrpSpPr>
          <p:cNvPr id="64" name="그룹 63"/>
          <p:cNvGrpSpPr/>
          <p:nvPr/>
        </p:nvGrpSpPr>
        <p:grpSpPr>
          <a:xfrm>
            <a:off x="1107791" y="2006896"/>
            <a:ext cx="6996549" cy="3029127"/>
            <a:chOff x="1258103" y="1884891"/>
            <a:chExt cx="5085569" cy="2445861"/>
          </a:xfrm>
        </p:grpSpPr>
        <p:sp>
          <p:nvSpPr>
            <p:cNvPr id="65" name="모서리가 둥근 직사각형 64"/>
            <p:cNvSpPr/>
            <p:nvPr/>
          </p:nvSpPr>
          <p:spPr>
            <a:xfrm>
              <a:off x="2476541" y="2811166"/>
              <a:ext cx="1438599" cy="84191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eaLnBrk="1" hangingPunct="1"/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두레마을</a:t>
              </a:r>
              <a:endParaRPr lang="ko-KR" altLang="en-US" sz="14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66" name="타원 65"/>
            <p:cNvSpPr/>
            <p:nvPr/>
          </p:nvSpPr>
          <p:spPr>
            <a:xfrm>
              <a:off x="2508637" y="2836439"/>
              <a:ext cx="673950" cy="791370"/>
            </a:xfrm>
            <a:prstGeom prst="ellipse">
              <a:avLst/>
            </a:prstGeom>
            <a:solidFill>
              <a:schemeClr val="accent3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노동</a:t>
              </a:r>
              <a: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/>
              </a:r>
              <a:b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</a:br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소외</a:t>
              </a:r>
              <a: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/>
              </a:r>
              <a:b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</a:br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계층</a:t>
              </a:r>
              <a:endParaRPr lang="ko-KR" altLang="en-US" sz="14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67" name="구름 66"/>
            <p:cNvSpPr/>
            <p:nvPr/>
          </p:nvSpPr>
          <p:spPr>
            <a:xfrm>
              <a:off x="1258103" y="2876583"/>
              <a:ext cx="956632" cy="791370"/>
            </a:xfrm>
            <a:prstGeom prst="cloud">
              <a:avLst/>
            </a:prstGeom>
            <a:solidFill>
              <a:srgbClr val="C1719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ko-KR" altLang="en-US" sz="14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cxnSp>
          <p:nvCxnSpPr>
            <p:cNvPr id="68" name="직선 화살표 연결선 67"/>
            <p:cNvCxnSpPr/>
            <p:nvPr/>
          </p:nvCxnSpPr>
          <p:spPr>
            <a:xfrm flipH="1">
              <a:off x="2192268" y="3060505"/>
              <a:ext cx="299989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headEnd type="triangl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타원 68"/>
            <p:cNvSpPr/>
            <p:nvPr/>
          </p:nvSpPr>
          <p:spPr>
            <a:xfrm>
              <a:off x="1367904" y="2865797"/>
              <a:ext cx="748586" cy="791370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친환경</a:t>
              </a:r>
              <a: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/>
              </a:r>
              <a:br>
                <a:rPr lang="en-US" altLang="ko-KR" sz="1400" dirty="0" smtClean="0">
                  <a:solidFill>
                    <a:srgbClr val="FFFFFF"/>
                  </a:solidFill>
                  <a:latin typeface="+mn-ea"/>
                  <a:ea typeface="+mn-ea"/>
                </a:rPr>
              </a:br>
              <a:r>
                <a:rPr lang="ko-KR" altLang="en-US" sz="1400" dirty="0" smtClean="0">
                  <a:solidFill>
                    <a:srgbClr val="FFFFFF"/>
                  </a:solidFill>
                  <a:latin typeface="+mn-ea"/>
                  <a:ea typeface="+mn-ea"/>
                </a:rPr>
                <a:t>세차 고객</a:t>
              </a:r>
              <a:endParaRPr lang="ko-KR" altLang="en-US" sz="14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cxnSp>
          <p:nvCxnSpPr>
            <p:cNvPr id="70" name="직선 화살표 연결선 69"/>
            <p:cNvCxnSpPr/>
            <p:nvPr/>
          </p:nvCxnSpPr>
          <p:spPr>
            <a:xfrm flipH="1">
              <a:off x="2192268" y="3393014"/>
              <a:ext cx="299989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2059918" y="2805884"/>
              <a:ext cx="5084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latin typeface="+mn-ea"/>
                  <a:ea typeface="+mn-ea"/>
                </a:rPr>
                <a:t>구매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059918" y="3411526"/>
              <a:ext cx="5084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latin typeface="+mn-ea"/>
                  <a:ea typeface="+mn-ea"/>
                </a:rPr>
                <a:t>세차</a:t>
              </a:r>
            </a:p>
          </p:txBody>
        </p:sp>
        <p:grpSp>
          <p:nvGrpSpPr>
            <p:cNvPr id="73" name="그룹 72"/>
            <p:cNvGrpSpPr/>
            <p:nvPr/>
          </p:nvGrpSpPr>
          <p:grpSpPr>
            <a:xfrm>
              <a:off x="4166885" y="1884891"/>
              <a:ext cx="1096251" cy="644553"/>
              <a:chOff x="4756437" y="2288652"/>
              <a:chExt cx="1649456" cy="841916"/>
            </a:xfrm>
          </p:grpSpPr>
          <p:sp>
            <p:nvSpPr>
              <p:cNvPr id="104" name="모서리가 둥근 직사각형 103"/>
              <p:cNvSpPr/>
              <p:nvPr/>
            </p:nvSpPr>
            <p:spPr>
              <a:xfrm>
                <a:off x="4756437" y="2288652"/>
                <a:ext cx="1649456" cy="841916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534988" algn="ctr" eaLnBrk="1" hangingPunct="1"/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가맹점</a:t>
                </a:r>
                <a: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/>
                </a:r>
                <a:b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</a:br>
                <a: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#1</a:t>
                </a:r>
                <a:endParaRPr lang="ko-KR" altLang="en-US" sz="1400" dirty="0">
                  <a:solidFill>
                    <a:srgbClr val="FFFFFF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105" name="타원 104"/>
              <p:cNvSpPr/>
              <p:nvPr/>
            </p:nvSpPr>
            <p:spPr>
              <a:xfrm>
                <a:off x="4792064" y="2313925"/>
                <a:ext cx="830939" cy="791370"/>
              </a:xfrm>
              <a:prstGeom prst="ellipse">
                <a:avLst/>
              </a:prstGeom>
              <a:solidFill>
                <a:schemeClr val="accent3"/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노동</a:t>
                </a:r>
                <a: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/>
                </a:r>
                <a:b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</a:br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소외</a:t>
                </a:r>
                <a: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/>
                </a:r>
                <a:b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</a:br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계층</a:t>
                </a:r>
                <a:endParaRPr lang="ko-KR" altLang="en-US" sz="1400" dirty="0">
                  <a:solidFill>
                    <a:srgbClr val="FFFFFF"/>
                  </a:solidFill>
                  <a:latin typeface="+mn-ea"/>
                  <a:ea typeface="+mn-ea"/>
                </a:endParaRPr>
              </a:p>
            </p:txBody>
          </p:sp>
        </p:grpSp>
        <p:grpSp>
          <p:nvGrpSpPr>
            <p:cNvPr id="74" name="그룹 73"/>
            <p:cNvGrpSpPr/>
            <p:nvPr/>
          </p:nvGrpSpPr>
          <p:grpSpPr>
            <a:xfrm>
              <a:off x="4166885" y="2584586"/>
              <a:ext cx="1096251" cy="644553"/>
              <a:chOff x="4756437" y="2288652"/>
              <a:chExt cx="1649456" cy="841916"/>
            </a:xfrm>
          </p:grpSpPr>
          <p:sp>
            <p:nvSpPr>
              <p:cNvPr id="102" name="모서리가 둥근 직사각형 101"/>
              <p:cNvSpPr/>
              <p:nvPr/>
            </p:nvSpPr>
            <p:spPr>
              <a:xfrm>
                <a:off x="4756437" y="2288652"/>
                <a:ext cx="1649456" cy="841916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534988" algn="ctr" eaLnBrk="1" hangingPunct="1"/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가맹점</a:t>
                </a:r>
                <a: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/>
                </a:r>
                <a:b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</a:br>
                <a: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#2</a:t>
                </a:r>
                <a:endParaRPr lang="ko-KR" altLang="en-US" sz="1400" dirty="0">
                  <a:solidFill>
                    <a:srgbClr val="FFFFFF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103" name="타원 102"/>
              <p:cNvSpPr/>
              <p:nvPr/>
            </p:nvSpPr>
            <p:spPr>
              <a:xfrm>
                <a:off x="4792064" y="2313925"/>
                <a:ext cx="830939" cy="791370"/>
              </a:xfrm>
              <a:prstGeom prst="ellipse">
                <a:avLst/>
              </a:prstGeom>
              <a:solidFill>
                <a:schemeClr val="accent3"/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노동</a:t>
                </a:r>
                <a: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/>
                </a:r>
                <a:b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</a:br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소외</a:t>
                </a:r>
                <a: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/>
                </a:r>
                <a:b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</a:br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계층</a:t>
                </a:r>
                <a:endParaRPr lang="ko-KR" altLang="en-US" sz="1400" dirty="0">
                  <a:solidFill>
                    <a:srgbClr val="FFFFFF"/>
                  </a:solidFill>
                  <a:latin typeface="+mn-ea"/>
                  <a:ea typeface="+mn-ea"/>
                </a:endParaRPr>
              </a:p>
            </p:txBody>
          </p:sp>
        </p:grpSp>
        <p:grpSp>
          <p:nvGrpSpPr>
            <p:cNvPr id="75" name="그룹 74"/>
            <p:cNvGrpSpPr/>
            <p:nvPr/>
          </p:nvGrpSpPr>
          <p:grpSpPr>
            <a:xfrm>
              <a:off x="4166885" y="3678261"/>
              <a:ext cx="1096251" cy="644553"/>
              <a:chOff x="4756437" y="2288652"/>
              <a:chExt cx="1649456" cy="841916"/>
            </a:xfrm>
          </p:grpSpPr>
          <p:sp>
            <p:nvSpPr>
              <p:cNvPr id="100" name="모서리가 둥근 직사각형 99"/>
              <p:cNvSpPr/>
              <p:nvPr/>
            </p:nvSpPr>
            <p:spPr>
              <a:xfrm>
                <a:off x="4756437" y="2288652"/>
                <a:ext cx="1649456" cy="841916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534988" algn="ctr" eaLnBrk="1" hangingPunct="1"/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가맹점</a:t>
                </a:r>
                <a: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/>
                </a:r>
                <a:b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</a:br>
                <a: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#n</a:t>
                </a:r>
                <a:endParaRPr lang="ko-KR" altLang="en-US" sz="1400" dirty="0">
                  <a:solidFill>
                    <a:srgbClr val="FFFFFF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101" name="타원 100"/>
              <p:cNvSpPr/>
              <p:nvPr/>
            </p:nvSpPr>
            <p:spPr>
              <a:xfrm>
                <a:off x="4792064" y="2313925"/>
                <a:ext cx="830939" cy="791370"/>
              </a:xfrm>
              <a:prstGeom prst="ellipse">
                <a:avLst/>
              </a:prstGeom>
              <a:solidFill>
                <a:schemeClr val="accent3"/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노동</a:t>
                </a:r>
                <a: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/>
                </a:r>
                <a:b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</a:br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소외</a:t>
                </a:r>
                <a: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/>
                </a:r>
                <a:b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</a:br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계층</a:t>
                </a:r>
                <a:endParaRPr lang="ko-KR" altLang="en-US" sz="1400" dirty="0">
                  <a:solidFill>
                    <a:srgbClr val="FFFFFF"/>
                  </a:solidFill>
                  <a:latin typeface="+mn-ea"/>
                  <a:ea typeface="+mn-ea"/>
                </a:endParaRPr>
              </a:p>
            </p:txBody>
          </p:sp>
        </p:grpSp>
        <p:sp>
          <p:nvSpPr>
            <p:cNvPr id="76" name="TextBox 75"/>
            <p:cNvSpPr txBox="1"/>
            <p:nvPr/>
          </p:nvSpPr>
          <p:spPr>
            <a:xfrm>
              <a:off x="4605826" y="3158397"/>
              <a:ext cx="3385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+mn-ea"/>
                  <a:ea typeface="+mn-ea"/>
                </a:rPr>
                <a:t>…</a:t>
              </a:r>
              <a:endParaRPr lang="ko-KR" altLang="en-US" sz="1400" dirty="0" smtClean="0">
                <a:latin typeface="+mn-ea"/>
                <a:ea typeface="+mn-ea"/>
              </a:endParaRPr>
            </a:p>
          </p:txBody>
        </p:sp>
        <p:cxnSp>
          <p:nvCxnSpPr>
            <p:cNvPr id="77" name="직선 화살표 연결선 76"/>
            <p:cNvCxnSpPr/>
            <p:nvPr/>
          </p:nvCxnSpPr>
          <p:spPr>
            <a:xfrm flipV="1">
              <a:off x="3850950" y="2458193"/>
              <a:ext cx="342349" cy="38001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직선 화살표 연결선 77"/>
            <p:cNvCxnSpPr/>
            <p:nvPr/>
          </p:nvCxnSpPr>
          <p:spPr>
            <a:xfrm>
              <a:off x="3915140" y="3111335"/>
              <a:ext cx="288856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직선 화살표 연결선 78"/>
            <p:cNvCxnSpPr/>
            <p:nvPr/>
          </p:nvCxnSpPr>
          <p:spPr>
            <a:xfrm>
              <a:off x="3850950" y="3621975"/>
              <a:ext cx="342349" cy="38001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직선 화살표 연결선 79"/>
            <p:cNvCxnSpPr/>
            <p:nvPr/>
          </p:nvCxnSpPr>
          <p:spPr>
            <a:xfrm flipV="1">
              <a:off x="3647680" y="2256313"/>
              <a:ext cx="524222" cy="58189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headEnd type="triangl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2992949" y="2235869"/>
              <a:ext cx="12314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latin typeface="+mn-ea"/>
                  <a:ea typeface="+mn-ea"/>
                </a:rPr>
                <a:t>교육비</a:t>
              </a:r>
              <a:r>
                <a:rPr lang="en-US" altLang="ko-KR" sz="1400" dirty="0" smtClean="0">
                  <a:latin typeface="+mn-ea"/>
                  <a:ea typeface="+mn-ea"/>
                </a:rPr>
                <a:t>, </a:t>
              </a:r>
              <a:r>
                <a:rPr lang="ko-KR" altLang="en-US" sz="1400" dirty="0" smtClean="0">
                  <a:latin typeface="+mn-ea"/>
                  <a:ea typeface="+mn-ea"/>
                </a:rPr>
                <a:t>시설비</a:t>
              </a:r>
            </a:p>
          </p:txBody>
        </p:sp>
        <p:cxnSp>
          <p:nvCxnSpPr>
            <p:cNvPr id="82" name="직선 화살표 연결선 81"/>
            <p:cNvCxnSpPr/>
            <p:nvPr/>
          </p:nvCxnSpPr>
          <p:spPr>
            <a:xfrm>
              <a:off x="3915140" y="3016332"/>
              <a:ext cx="288856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headEnd type="triangl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직선 화살표 연결선 82"/>
            <p:cNvCxnSpPr/>
            <p:nvPr/>
          </p:nvCxnSpPr>
          <p:spPr>
            <a:xfrm>
              <a:off x="3915140" y="3491346"/>
              <a:ext cx="278158" cy="308758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headEnd type="triangl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3262917" y="3815287"/>
              <a:ext cx="9268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latin typeface="+mn-ea"/>
                  <a:ea typeface="+mn-ea"/>
                </a:rPr>
                <a:t>교육</a:t>
              </a:r>
              <a:r>
                <a:rPr lang="en-US" altLang="ko-KR" sz="1400" dirty="0" smtClean="0">
                  <a:latin typeface="+mn-ea"/>
                  <a:ea typeface="+mn-ea"/>
                </a:rPr>
                <a:t>, </a:t>
              </a:r>
              <a:r>
                <a:rPr lang="ko-KR" altLang="en-US" sz="1400" dirty="0" smtClean="0">
                  <a:latin typeface="+mn-ea"/>
                  <a:ea typeface="+mn-ea"/>
                </a:rPr>
                <a:t>시설</a:t>
              </a:r>
            </a:p>
          </p:txBody>
        </p:sp>
        <p:grpSp>
          <p:nvGrpSpPr>
            <p:cNvPr id="85" name="그룹 84"/>
            <p:cNvGrpSpPr/>
            <p:nvPr/>
          </p:nvGrpSpPr>
          <p:grpSpPr>
            <a:xfrm>
              <a:off x="5539264" y="1899747"/>
              <a:ext cx="804408" cy="649707"/>
              <a:chOff x="6301536" y="2046400"/>
              <a:chExt cx="1061872" cy="802156"/>
            </a:xfrm>
          </p:grpSpPr>
          <p:sp>
            <p:nvSpPr>
              <p:cNvPr id="98" name="구름 97"/>
              <p:cNvSpPr/>
              <p:nvPr/>
            </p:nvSpPr>
            <p:spPr>
              <a:xfrm>
                <a:off x="6301536" y="2057186"/>
                <a:ext cx="1061872" cy="791370"/>
              </a:xfrm>
              <a:prstGeom prst="cloud">
                <a:avLst/>
              </a:prstGeom>
              <a:solidFill>
                <a:srgbClr val="C17191"/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ko-KR" altLang="en-US" sz="1400" dirty="0">
                  <a:solidFill>
                    <a:srgbClr val="FFFFFF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99" name="타원 98"/>
              <p:cNvSpPr/>
              <p:nvPr/>
            </p:nvSpPr>
            <p:spPr>
              <a:xfrm>
                <a:off x="6423417" y="2046400"/>
                <a:ext cx="830939" cy="791370"/>
              </a:xfrm>
              <a:prstGeom prst="ellipse">
                <a:avLst/>
              </a:prstGeom>
              <a:solidFill>
                <a:schemeClr val="accent3">
                  <a:alpha val="50000"/>
                </a:schemeClr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친환경</a:t>
                </a:r>
                <a: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/>
                </a:r>
                <a:b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</a:br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세차 고객</a:t>
                </a:r>
                <a:endParaRPr lang="ko-KR" altLang="en-US" sz="1400" dirty="0">
                  <a:solidFill>
                    <a:srgbClr val="FFFFFF"/>
                  </a:solidFill>
                  <a:latin typeface="+mn-ea"/>
                  <a:ea typeface="+mn-ea"/>
                </a:endParaRPr>
              </a:p>
            </p:txBody>
          </p:sp>
        </p:grpSp>
        <p:cxnSp>
          <p:nvCxnSpPr>
            <p:cNvPr id="86" name="직선 화살표 연결선 85"/>
            <p:cNvCxnSpPr/>
            <p:nvPr/>
          </p:nvCxnSpPr>
          <p:spPr>
            <a:xfrm>
              <a:off x="5284532" y="2268187"/>
              <a:ext cx="288856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직선 화살표 연결선 86"/>
            <p:cNvCxnSpPr/>
            <p:nvPr/>
          </p:nvCxnSpPr>
          <p:spPr>
            <a:xfrm>
              <a:off x="5284532" y="2173184"/>
              <a:ext cx="288856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headEnd type="triangl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88" name="그룹 87"/>
            <p:cNvGrpSpPr/>
            <p:nvPr/>
          </p:nvGrpSpPr>
          <p:grpSpPr>
            <a:xfrm>
              <a:off x="5539264" y="2576640"/>
              <a:ext cx="804408" cy="649707"/>
              <a:chOff x="6301536" y="2046400"/>
              <a:chExt cx="1061872" cy="802156"/>
            </a:xfrm>
          </p:grpSpPr>
          <p:sp>
            <p:nvSpPr>
              <p:cNvPr id="96" name="구름 95"/>
              <p:cNvSpPr/>
              <p:nvPr/>
            </p:nvSpPr>
            <p:spPr>
              <a:xfrm>
                <a:off x="6301536" y="2057186"/>
                <a:ext cx="1061872" cy="791370"/>
              </a:xfrm>
              <a:prstGeom prst="cloud">
                <a:avLst/>
              </a:prstGeom>
              <a:solidFill>
                <a:srgbClr val="C17191"/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ko-KR" altLang="en-US" sz="1400" dirty="0">
                  <a:solidFill>
                    <a:srgbClr val="FFFFFF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97" name="타원 96"/>
              <p:cNvSpPr/>
              <p:nvPr/>
            </p:nvSpPr>
            <p:spPr>
              <a:xfrm>
                <a:off x="6423417" y="2046400"/>
                <a:ext cx="830939" cy="791370"/>
              </a:xfrm>
              <a:prstGeom prst="ellipse">
                <a:avLst/>
              </a:prstGeom>
              <a:solidFill>
                <a:schemeClr val="accent3">
                  <a:alpha val="50000"/>
                </a:schemeClr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친환경</a:t>
                </a:r>
                <a: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/>
                </a:r>
                <a:b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</a:br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세차 고객</a:t>
                </a:r>
                <a:endParaRPr lang="ko-KR" altLang="en-US" sz="1400" dirty="0">
                  <a:solidFill>
                    <a:srgbClr val="FFFFFF"/>
                  </a:solidFill>
                  <a:latin typeface="+mn-ea"/>
                  <a:ea typeface="+mn-ea"/>
                </a:endParaRPr>
              </a:p>
            </p:txBody>
          </p:sp>
        </p:grpSp>
        <p:cxnSp>
          <p:nvCxnSpPr>
            <p:cNvPr id="89" name="직선 화살표 연결선 88"/>
            <p:cNvCxnSpPr/>
            <p:nvPr/>
          </p:nvCxnSpPr>
          <p:spPr>
            <a:xfrm>
              <a:off x="5284532" y="2945080"/>
              <a:ext cx="288856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직선 화살표 연결선 89"/>
            <p:cNvCxnSpPr/>
            <p:nvPr/>
          </p:nvCxnSpPr>
          <p:spPr>
            <a:xfrm>
              <a:off x="5284532" y="2850077"/>
              <a:ext cx="288856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headEnd type="triangl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91" name="그룹 90"/>
            <p:cNvGrpSpPr/>
            <p:nvPr/>
          </p:nvGrpSpPr>
          <p:grpSpPr>
            <a:xfrm>
              <a:off x="5539264" y="3681045"/>
              <a:ext cx="804408" cy="649707"/>
              <a:chOff x="6301536" y="2046400"/>
              <a:chExt cx="1061872" cy="802156"/>
            </a:xfrm>
          </p:grpSpPr>
          <p:sp>
            <p:nvSpPr>
              <p:cNvPr id="94" name="구름 93"/>
              <p:cNvSpPr/>
              <p:nvPr/>
            </p:nvSpPr>
            <p:spPr>
              <a:xfrm>
                <a:off x="6301536" y="2057186"/>
                <a:ext cx="1061872" cy="791370"/>
              </a:xfrm>
              <a:prstGeom prst="cloud">
                <a:avLst/>
              </a:prstGeom>
              <a:solidFill>
                <a:srgbClr val="C17191"/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ko-KR" altLang="en-US" sz="1400" dirty="0">
                  <a:solidFill>
                    <a:srgbClr val="FFFFFF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95" name="타원 94"/>
              <p:cNvSpPr/>
              <p:nvPr/>
            </p:nvSpPr>
            <p:spPr>
              <a:xfrm>
                <a:off x="6423417" y="2046400"/>
                <a:ext cx="830939" cy="791370"/>
              </a:xfrm>
              <a:prstGeom prst="ellipse">
                <a:avLst/>
              </a:prstGeom>
              <a:solidFill>
                <a:schemeClr val="accent3">
                  <a:alpha val="50000"/>
                </a:schemeClr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친환경</a:t>
                </a:r>
                <a: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/>
                </a:r>
                <a:br>
                  <a:rPr lang="en-US" altLang="ko-KR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</a:br>
                <a:r>
                  <a:rPr lang="ko-KR" altLang="en-US" sz="1400" dirty="0" smtClean="0">
                    <a:solidFill>
                      <a:srgbClr val="FFFFFF"/>
                    </a:solidFill>
                    <a:latin typeface="+mn-ea"/>
                    <a:ea typeface="+mn-ea"/>
                  </a:rPr>
                  <a:t>세차 고객</a:t>
                </a:r>
                <a:endParaRPr lang="ko-KR" altLang="en-US" sz="1400" dirty="0">
                  <a:solidFill>
                    <a:srgbClr val="FFFFFF"/>
                  </a:solidFill>
                  <a:latin typeface="+mn-ea"/>
                  <a:ea typeface="+mn-ea"/>
                </a:endParaRPr>
              </a:p>
            </p:txBody>
          </p:sp>
        </p:grpSp>
        <p:cxnSp>
          <p:nvCxnSpPr>
            <p:cNvPr id="92" name="직선 화살표 연결선 91"/>
            <p:cNvCxnSpPr/>
            <p:nvPr/>
          </p:nvCxnSpPr>
          <p:spPr>
            <a:xfrm>
              <a:off x="5284532" y="4049485"/>
              <a:ext cx="288856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직선 화살표 연결선 92"/>
            <p:cNvCxnSpPr/>
            <p:nvPr/>
          </p:nvCxnSpPr>
          <p:spPr>
            <a:xfrm>
              <a:off x="5284532" y="3954482"/>
              <a:ext cx="288856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headEnd type="triangl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6" name="TextBox 105"/>
          <p:cNvSpPr txBox="1"/>
          <p:nvPr/>
        </p:nvSpPr>
        <p:spPr>
          <a:xfrm>
            <a:off x="784506" y="5245830"/>
            <a:ext cx="769245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ko-KR" dirty="0">
                <a:solidFill>
                  <a:prstClr val="black"/>
                </a:solidFill>
                <a:latin typeface="+mn-ea"/>
              </a:rPr>
              <a:t>2004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년부터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다양한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세차 업무 경험 보유</a:t>
            </a:r>
            <a:endParaRPr lang="en-US" altLang="ko-KR" dirty="0">
              <a:solidFill>
                <a:prstClr val="black"/>
              </a:solidFill>
              <a:latin typeface="+mn-ea"/>
            </a:endParaRP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‘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회오리’ </a:t>
            </a:r>
            <a:r>
              <a:rPr lang="ko-KR" altLang="en-US" dirty="0" err="1" smtClean="0">
                <a:solidFill>
                  <a:prstClr val="black"/>
                </a:solidFill>
                <a:latin typeface="+mn-ea"/>
              </a:rPr>
              <a:t>세차법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 개발</a:t>
            </a:r>
            <a:endParaRPr lang="en-US" altLang="ko-KR" dirty="0">
              <a:solidFill>
                <a:prstClr val="black"/>
              </a:solidFill>
              <a:latin typeface="+mn-ea"/>
            </a:endParaRP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수익보다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사회적 역할과 가치 확산을 목적으로 하는 사회적 프랜차이즈</a:t>
            </a:r>
          </a:p>
        </p:txBody>
      </p:sp>
    </p:spTree>
    <p:extLst>
      <p:ext uri="{BB962C8B-B14F-4D97-AF65-F5344CB8AC3E}">
        <p14:creationId xmlns="" xmlns:p14="http://schemas.microsoft.com/office/powerpoint/2010/main" val="25811741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7. </a:t>
            </a:r>
            <a:r>
              <a:rPr lang="ko-KR" altLang="en-US" dirty="0"/>
              <a:t>강화 모델 유형별 </a:t>
            </a:r>
            <a:r>
              <a:rPr lang="ko-KR" altLang="en-US" dirty="0" smtClean="0"/>
              <a:t>사례</a:t>
            </a:r>
            <a:r>
              <a:rPr lang="en-US" altLang="ko-KR" dirty="0" smtClean="0"/>
              <a:t>(2/2)</a:t>
            </a:r>
            <a:endParaRPr lang="ko-KR" altLang="en-US" dirty="0"/>
          </a:p>
        </p:txBody>
      </p:sp>
      <p:sp>
        <p:nvSpPr>
          <p:cNvPr id="22" name="AutoShape 380"/>
          <p:cNvSpPr>
            <a:spLocks noChangeArrowheads="1"/>
          </p:cNvSpPr>
          <p:nvPr/>
        </p:nvSpPr>
        <p:spPr bwMode="gray">
          <a:xfrm>
            <a:off x="785167" y="2037680"/>
            <a:ext cx="7691795" cy="2379481"/>
          </a:xfrm>
          <a:prstGeom prst="roundRect">
            <a:avLst>
              <a:gd name="adj" fmla="val 4277"/>
            </a:avLst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 kern="0">
              <a:solidFill>
                <a:sysClr val="windowText" lastClr="000000"/>
              </a:solidFill>
              <a:ea typeface="서울남산체 M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785168" y="1192416"/>
            <a:ext cx="7691794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/>
              <a:t> 영리</a:t>
            </a:r>
            <a:r>
              <a:rPr lang="en-US" altLang="ko-KR" sz="2400" b="1"/>
              <a:t>-</a:t>
            </a:r>
            <a:r>
              <a:rPr lang="ko-KR" altLang="en-US" sz="2400" b="1"/>
              <a:t>비영리 연계 운영 모델 </a:t>
            </a:r>
            <a:r>
              <a:rPr lang="en-US" altLang="ko-KR" sz="2400" b="1"/>
              <a:t>– </a:t>
            </a:r>
            <a:r>
              <a:rPr lang="ko-KR" altLang="en-US" sz="2400" b="1"/>
              <a:t>이지무브</a:t>
            </a:r>
            <a:endParaRPr lang="ko-KR" altLang="en-US" sz="24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784506" y="4663302"/>
            <a:ext cx="7692456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함께 일하는 재단의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문제의식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경기도재활공학센터의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전문성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dirty="0" err="1" smtClean="0">
                <a:solidFill>
                  <a:prstClr val="black"/>
                </a:solidFill>
                <a:latin typeface="+mn-ea"/>
              </a:rPr>
              <a:t>현대차그룹의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사회적 책임감이 어우러져 탄생한 </a:t>
            </a:r>
            <a:r>
              <a:rPr lang="ko-KR" altLang="en-US" dirty="0" err="1">
                <a:solidFill>
                  <a:prstClr val="black"/>
                </a:solidFill>
                <a:latin typeface="+mn-ea"/>
              </a:rPr>
              <a:t>사회적기업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 </a:t>
            </a: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지배구조에서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‘사회적 소유’를 실현</a:t>
            </a:r>
            <a:endParaRPr lang="en-US" altLang="ko-KR" dirty="0">
              <a:solidFill>
                <a:prstClr val="black"/>
              </a:solidFill>
              <a:latin typeface="+mn-ea"/>
            </a:endParaRPr>
          </a:p>
          <a:p>
            <a:pPr marL="171450" indent="-171450" latinLnBrk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prstClr val="black"/>
                </a:solidFill>
                <a:latin typeface="+mn-ea"/>
              </a:rPr>
              <a:t>시장의 사각지대에 주목하고 시장의 낙후성을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혁신</a:t>
            </a: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 </a:t>
            </a:r>
            <a:endParaRPr lang="en-US" altLang="ko-KR" dirty="0">
              <a:solidFill>
                <a:prstClr val="black"/>
              </a:solidFill>
              <a:latin typeface="+mn-ea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131291" y="2369915"/>
            <a:ext cx="6980451" cy="1715010"/>
            <a:chOff x="1341911" y="1828750"/>
            <a:chExt cx="5058377" cy="1288165"/>
          </a:xfrm>
        </p:grpSpPr>
        <p:sp>
          <p:nvSpPr>
            <p:cNvPr id="49" name="구름 48"/>
            <p:cNvSpPr/>
            <p:nvPr/>
          </p:nvSpPr>
          <p:spPr>
            <a:xfrm>
              <a:off x="5082127" y="2115385"/>
              <a:ext cx="1318161" cy="824301"/>
            </a:xfrm>
            <a:prstGeom prst="cloud">
              <a:avLst/>
            </a:prstGeom>
            <a:solidFill>
              <a:srgbClr val="C17191">
                <a:alpha val="50000"/>
              </a:srgb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50" name="육각형 49"/>
            <p:cNvSpPr/>
            <p:nvPr/>
          </p:nvSpPr>
          <p:spPr>
            <a:xfrm>
              <a:off x="1341911" y="2115385"/>
              <a:ext cx="1318161" cy="824301"/>
            </a:xfrm>
            <a:prstGeom prst="hexagon">
              <a:avLst/>
            </a:prstGeom>
            <a:solidFill>
              <a:schemeClr val="accent4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ko-KR" altLang="en-US" sz="1600" dirty="0" err="1" smtClean="0">
                  <a:solidFill>
                    <a:srgbClr val="FFFFFF"/>
                  </a:solidFill>
                  <a:latin typeface="+mn-ea"/>
                  <a:ea typeface="+mn-ea"/>
                </a:rPr>
                <a:t>현대차그룹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51" name="타원 50"/>
            <p:cNvSpPr/>
            <p:nvPr/>
          </p:nvSpPr>
          <p:spPr>
            <a:xfrm>
              <a:off x="5279266" y="2093046"/>
              <a:ext cx="923884" cy="868980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ko-KR" altLang="en-US" sz="1600" dirty="0" smtClean="0">
                  <a:latin typeface="+mn-ea"/>
                  <a:ea typeface="+mn-ea"/>
                </a:rPr>
                <a:t>장애인</a:t>
              </a:r>
              <a:r>
                <a:rPr lang="en-US" altLang="ko-KR" sz="1600" dirty="0" smtClean="0">
                  <a:latin typeface="+mn-ea"/>
                  <a:ea typeface="+mn-ea"/>
                </a:rPr>
                <a:t>, </a:t>
              </a:r>
              <a:r>
                <a:rPr lang="ko-KR" altLang="en-US" sz="1600" dirty="0" smtClean="0">
                  <a:latin typeface="+mn-ea"/>
                  <a:ea typeface="+mn-ea"/>
                </a:rPr>
                <a:t>노인</a:t>
              </a:r>
              <a:endParaRPr lang="ko-KR" altLang="en-US" sz="1600" dirty="0">
                <a:latin typeface="+mn-ea"/>
                <a:ea typeface="+mn-ea"/>
              </a:endParaRPr>
            </a:p>
          </p:txBody>
        </p:sp>
        <p:cxnSp>
          <p:nvCxnSpPr>
            <p:cNvPr id="52" name="직선 화살표 연결선 51"/>
            <p:cNvCxnSpPr/>
            <p:nvPr/>
          </p:nvCxnSpPr>
          <p:spPr>
            <a:xfrm>
              <a:off x="2671948" y="2334045"/>
              <a:ext cx="581891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2573680" y="2016919"/>
              <a:ext cx="750233" cy="3385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ko-KR" altLang="en-US" sz="1600" dirty="0" smtClean="0">
                  <a:latin typeface="+mn-ea"/>
                  <a:ea typeface="+mn-ea"/>
                </a:rPr>
                <a:t>투자</a:t>
              </a:r>
            </a:p>
          </p:txBody>
        </p:sp>
        <p:cxnSp>
          <p:nvCxnSpPr>
            <p:cNvPr id="54" name="직선 화살표 연결선 53"/>
            <p:cNvCxnSpPr/>
            <p:nvPr/>
          </p:nvCxnSpPr>
          <p:spPr>
            <a:xfrm>
              <a:off x="4500748" y="2334045"/>
              <a:ext cx="658019" cy="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4478608" y="1828750"/>
              <a:ext cx="750233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ko-KR" altLang="en-US" sz="1600" dirty="0" smtClean="0">
                  <a:latin typeface="+mn-ea"/>
                  <a:ea typeface="+mn-ea"/>
                </a:rPr>
                <a:t>보조기기 판매</a:t>
              </a:r>
            </a:p>
          </p:txBody>
        </p:sp>
        <p:cxnSp>
          <p:nvCxnSpPr>
            <p:cNvPr id="56" name="직선 화살표 연결선 55"/>
            <p:cNvCxnSpPr/>
            <p:nvPr/>
          </p:nvCxnSpPr>
          <p:spPr>
            <a:xfrm flipH="1">
              <a:off x="2671949" y="2714055"/>
              <a:ext cx="546264" cy="0"/>
            </a:xfrm>
            <a:prstGeom prst="straightConnector1">
              <a:avLst/>
            </a:prstGeom>
            <a:ln>
              <a:solidFill>
                <a:schemeClr val="accent6"/>
              </a:solidFill>
              <a:prstDash val="dash"/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직선 화살표 연결선 56"/>
            <p:cNvCxnSpPr/>
            <p:nvPr/>
          </p:nvCxnSpPr>
          <p:spPr>
            <a:xfrm flipH="1">
              <a:off x="4493749" y="2714055"/>
              <a:ext cx="581891" cy="0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2573680" y="2778361"/>
              <a:ext cx="750233" cy="3385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ko-KR" altLang="en-US" sz="1600" dirty="0" smtClean="0">
                  <a:latin typeface="+mn-ea"/>
                  <a:ea typeface="+mn-ea"/>
                </a:rPr>
                <a:t>시너지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478608" y="2778361"/>
              <a:ext cx="750233" cy="3385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ko-KR" altLang="en-US" sz="1600" dirty="0" smtClean="0">
                  <a:latin typeface="+mn-ea"/>
                  <a:ea typeface="+mn-ea"/>
                </a:rPr>
                <a:t>구입</a:t>
              </a:r>
            </a:p>
          </p:txBody>
        </p:sp>
        <p:sp>
          <p:nvSpPr>
            <p:cNvPr id="60" name="모서리가 둥근 직사각형 59"/>
            <p:cNvSpPr/>
            <p:nvPr/>
          </p:nvSpPr>
          <p:spPr>
            <a:xfrm>
              <a:off x="3265714" y="2115385"/>
              <a:ext cx="1223159" cy="824301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ko-KR" altLang="en-US" sz="1600" dirty="0" err="1" smtClean="0">
                  <a:solidFill>
                    <a:srgbClr val="FFFFFF"/>
                  </a:solidFill>
                  <a:latin typeface="+mn-ea"/>
                  <a:ea typeface="+mn-ea"/>
                </a:rPr>
                <a:t>이지무브</a:t>
              </a:r>
              <a:endParaRPr lang="ko-KR" altLang="en-US" sz="1600" dirty="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4908741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토</a:t>
            </a:r>
            <a:r>
              <a:rPr lang="ko-KR" altLang="en-US" dirty="0"/>
              <a:t>론</a:t>
            </a:r>
            <a:r>
              <a:rPr lang="ko-KR" altLang="en-US" dirty="0" smtClean="0"/>
              <a:t>해봅시다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>
          <a:xfrm>
            <a:off x="3930643" y="1088122"/>
            <a:ext cx="1282723" cy="646331"/>
          </a:xfrm>
        </p:spPr>
        <p:txBody>
          <a:bodyPr/>
          <a:lstStyle/>
          <a:p>
            <a:r>
              <a:rPr lang="en-US" altLang="ko-KR" dirty="0" smtClean="0"/>
              <a:t>Drive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2178708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핵심 키워드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31219108"/>
              </p:ext>
            </p:extLst>
          </p:nvPr>
        </p:nvGraphicFramePr>
        <p:xfrm>
          <a:off x="467544" y="1412772"/>
          <a:ext cx="8280920" cy="4824540"/>
        </p:xfrm>
        <a:graphic>
          <a:graphicData uri="http://schemas.openxmlformats.org/drawingml/2006/table">
            <a:tbl>
              <a:tblPr firstRow="1" bandRow="1"/>
              <a:tblGrid>
                <a:gridCol w="2597935"/>
                <a:gridCol w="5682985"/>
              </a:tblGrid>
              <a:tr h="34461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사회적기업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혁신 포인트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4461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latinLnBrk="1"/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사회연대은행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171450" indent="-171450"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RM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의 밀착관리를 통한 대리인비용 감소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4461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latinLnBrk="1"/>
                      <a:r>
                        <a:rPr lang="ko-KR" altLang="en-US" sz="1400" dirty="0" err="1" smtClean="0">
                          <a:latin typeface="+mn-ea"/>
                          <a:ea typeface="+mn-ea"/>
                        </a:rPr>
                        <a:t>페어트레이드코리아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indent="0"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디자인 기부</a:t>
                      </a: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온라인을 통한 유통비용 감소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4461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latinLnBrk="1"/>
                      <a:r>
                        <a:rPr lang="ko-KR" altLang="en-US" sz="1400" dirty="0" err="1" smtClean="0">
                          <a:latin typeface="+mn-ea"/>
                          <a:ea typeface="+mn-ea"/>
                        </a:rPr>
                        <a:t>평화의마을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indent="0"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 HACCP</a:t>
                      </a:r>
                      <a:r>
                        <a:rPr lang="en-US" altLang="ko-KR" sz="14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baseline="0" dirty="0" smtClean="0">
                          <a:latin typeface="+mn-ea"/>
                          <a:ea typeface="+mn-ea"/>
                        </a:rPr>
                        <a:t>제조시설</a:t>
                      </a:r>
                      <a:r>
                        <a:rPr lang="en-US" altLang="ko-KR" sz="1400" baseline="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baseline="0" dirty="0" smtClean="0">
                          <a:latin typeface="+mn-ea"/>
                          <a:ea typeface="+mn-ea"/>
                        </a:rPr>
                        <a:t>제한된 유통채널 활용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4461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latinLnBrk="1"/>
                      <a:r>
                        <a:rPr lang="ko-KR" altLang="en-US" sz="1400" dirty="0" err="1" smtClean="0">
                          <a:latin typeface="+mn-ea"/>
                          <a:ea typeface="+mn-ea"/>
                        </a:rPr>
                        <a:t>트래블러스맵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indent="0"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dirty="0" err="1" smtClean="0">
                          <a:latin typeface="+mn-ea"/>
                          <a:ea typeface="+mn-ea"/>
                        </a:rPr>
                        <a:t>타겟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 마케팅</a:t>
                      </a: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여행 패러다임 혁신</a:t>
                      </a:r>
                      <a:r>
                        <a:rPr lang="en-US" altLang="ko-KR" sz="1400" baseline="0" dirty="0" smtClean="0">
                          <a:latin typeface="+mn-ea"/>
                          <a:ea typeface="+mn-ea"/>
                        </a:rPr>
                        <a:t> 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4461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latinLnBrk="1"/>
                      <a:r>
                        <a:rPr lang="ko-KR" altLang="en-US" sz="1400" dirty="0" err="1" smtClean="0">
                          <a:latin typeface="+mn-ea"/>
                          <a:ea typeface="+mn-ea"/>
                        </a:rPr>
                        <a:t>딜라이트보청기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indent="0"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저가 시장 발굴 및 제품 개발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4461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latinLnBrk="1"/>
                      <a:r>
                        <a:rPr lang="ko-KR" altLang="en-US" sz="1400" dirty="0" err="1" smtClean="0">
                          <a:latin typeface="+mn-ea"/>
                          <a:ea typeface="+mn-ea"/>
                        </a:rPr>
                        <a:t>안산의료생협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indent="0"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비전과 미션을 통한 조합원</a:t>
                      </a:r>
                      <a:r>
                        <a:rPr lang="ko-KR" altLang="en-US" sz="1400" baseline="0" dirty="0" smtClean="0">
                          <a:latin typeface="+mn-ea"/>
                          <a:ea typeface="+mn-ea"/>
                        </a:rPr>
                        <a:t> 자발적 참여 독려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4461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latinLnBrk="1"/>
                      <a:r>
                        <a:rPr lang="ko-KR" altLang="en-US" sz="1400" dirty="0" err="1" smtClean="0">
                          <a:latin typeface="+mn-ea"/>
                          <a:ea typeface="+mn-ea"/>
                        </a:rPr>
                        <a:t>팝펀딩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indent="0"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시장의 자율성 최대한 존중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4461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latinLnBrk="1"/>
                      <a:r>
                        <a:rPr lang="ko-KR" altLang="en-US" sz="1400" dirty="0" err="1" smtClean="0">
                          <a:latin typeface="+mn-ea"/>
                          <a:ea typeface="+mn-ea"/>
                        </a:rPr>
                        <a:t>하나를위한음악재단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indent="0"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비전과 미션을 바탕으로 한 사업 다각화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4461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latinLnBrk="1"/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정동국밥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indent="0"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dirty="0" err="1" smtClean="0">
                          <a:latin typeface="+mn-ea"/>
                          <a:ea typeface="+mn-ea"/>
                        </a:rPr>
                        <a:t>파트너십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 전략을 통한 시장 진입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4461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>
                          <a:latin typeface="+mn-ea"/>
                          <a:ea typeface="+mn-ea"/>
                        </a:rPr>
                        <a:t>파랑발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중증장애인의 약점을 보완하는 것이 아닌 강점을 찾는 </a:t>
                      </a:r>
                      <a:r>
                        <a:rPr lang="ko-KR" altLang="en-US" sz="1400" dirty="0" err="1" smtClean="0">
                          <a:latin typeface="+mn-ea"/>
                          <a:ea typeface="+mn-ea"/>
                        </a:rPr>
                        <a:t>역발상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4461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latinLnBrk="1"/>
                      <a:r>
                        <a:rPr lang="ko-KR" altLang="en-US" sz="1400" dirty="0" err="1" smtClean="0">
                          <a:latin typeface="+mn-ea"/>
                          <a:ea typeface="+mn-ea"/>
                        </a:rPr>
                        <a:t>포스코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 사회적기업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indent="0"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시장에 충격을 주지 않기 위한 안정적인 일감 제공 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4461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latinLnBrk="1"/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두레마을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marL="0" indent="0"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기술 개발과 사회적 프랜차이즈 병행 전략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4461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>
                          <a:latin typeface="+mn-ea"/>
                          <a:ea typeface="+mn-ea"/>
                        </a:rPr>
                        <a:t>이지무브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itchFamily="34" charset="0"/>
                        <a:buChar char="•"/>
                      </a:pP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영리</a:t>
                      </a: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비영리 전략적 제휴 모형</a:t>
                      </a: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dirty="0" smtClean="0">
                          <a:latin typeface="+mn-ea"/>
                          <a:ea typeface="+mn-ea"/>
                        </a:rPr>
                        <a:t>영리기업 전략적 사회공헌활동</a:t>
                      </a:r>
                      <a:r>
                        <a:rPr lang="ko-KR" altLang="en-US" sz="1400" baseline="0" dirty="0" smtClean="0">
                          <a:latin typeface="+mn-ea"/>
                          <a:ea typeface="+mn-ea"/>
                        </a:rPr>
                        <a:t> 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43397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Q&amp;A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208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401" y="1430778"/>
            <a:ext cx="6408712" cy="48065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222656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37033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21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grpSp>
        <p:nvGrpSpPr>
          <p:cNvPr id="2" name="그룹 22"/>
          <p:cNvGrpSpPr/>
          <p:nvPr/>
        </p:nvGrpSpPr>
        <p:grpSpPr>
          <a:xfrm>
            <a:off x="649460" y="1844824"/>
            <a:ext cx="7954988" cy="4411072"/>
            <a:chOff x="649460" y="1844824"/>
            <a:chExt cx="7954988" cy="4411072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460" y="1844824"/>
              <a:ext cx="7954988" cy="403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043608" y="5301208"/>
              <a:ext cx="12241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ko-KR" altLang="en-US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원자재 운송</a:t>
              </a:r>
              <a:endParaRPr lang="ko-KR" altLang="en-US" sz="1400" b="1" dirty="0">
                <a:solidFill>
                  <a:prstClr val="black"/>
                </a:solidFill>
                <a:latin typeface="서울남산체 B"/>
                <a:ea typeface="서울남산체 B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23728" y="5085184"/>
              <a:ext cx="15121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ko-KR" altLang="en-US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운영</a:t>
              </a:r>
              <a:endParaRPr lang="en-US" altLang="ko-KR" sz="1400" b="1" dirty="0" smtClean="0">
                <a:solidFill>
                  <a:prstClr val="black"/>
                </a:solidFill>
                <a:latin typeface="서울남산체 B"/>
                <a:ea typeface="서울남산체 B"/>
              </a:endParaRPr>
            </a:p>
            <a:p>
              <a:pPr latinLnBrk="0"/>
              <a:r>
                <a:rPr lang="ko-KR" altLang="en-US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제조 및 배치</a:t>
              </a:r>
              <a:endParaRPr lang="ko-KR" altLang="en-US" sz="1400" b="1" dirty="0">
                <a:solidFill>
                  <a:prstClr val="black"/>
                </a:solidFill>
                <a:latin typeface="서울남산체 B"/>
                <a:ea typeface="서울남산체 B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63888" y="5353471"/>
              <a:ext cx="10611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latinLnBrk="0"/>
              <a:r>
                <a:rPr lang="ko-KR" altLang="en-US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주문</a:t>
              </a:r>
              <a:r>
                <a:rPr lang="en-US" altLang="ko-KR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, </a:t>
              </a:r>
              <a:r>
                <a:rPr lang="ko-KR" altLang="en-US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처리</a:t>
              </a:r>
              <a:endParaRPr lang="ko-KR" altLang="en-US" sz="1400" b="1" dirty="0">
                <a:solidFill>
                  <a:prstClr val="black"/>
                </a:solidFill>
                <a:latin typeface="서울남산체 B"/>
                <a:ea typeface="서울남산체 B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16016" y="5517232"/>
              <a:ext cx="1008112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latinLnBrk="0"/>
              <a:r>
                <a:rPr lang="ko-KR" altLang="en-US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제품</a:t>
              </a:r>
              <a:r>
                <a:rPr lang="en-US" altLang="ko-KR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, </a:t>
              </a:r>
              <a:r>
                <a:rPr lang="ko-KR" altLang="en-US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가격</a:t>
              </a:r>
              <a:r>
                <a:rPr lang="en-US" altLang="ko-KR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, </a:t>
              </a:r>
              <a:r>
                <a:rPr lang="ko-KR" altLang="en-US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홍보</a:t>
              </a:r>
              <a:r>
                <a:rPr lang="en-US" altLang="ko-KR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, </a:t>
              </a:r>
              <a:r>
                <a:rPr lang="ko-KR" altLang="en-US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유통채널</a:t>
              </a:r>
              <a:endParaRPr lang="ko-KR" altLang="en-US" sz="1400" b="1" dirty="0">
                <a:solidFill>
                  <a:prstClr val="black"/>
                </a:solidFill>
                <a:latin typeface="서울남산체 B"/>
                <a:ea typeface="서울남산체 B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68144" y="5138028"/>
              <a:ext cx="12771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ko-KR" altLang="en-US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고객 서비스</a:t>
              </a:r>
              <a:r>
                <a:rPr lang="en-US" altLang="ko-KR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, </a:t>
              </a:r>
              <a:r>
                <a:rPr lang="ko-KR" altLang="en-US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수리</a:t>
              </a:r>
              <a:endParaRPr lang="ko-KR" altLang="en-US" sz="1400" b="1" dirty="0">
                <a:solidFill>
                  <a:prstClr val="black"/>
                </a:solidFill>
                <a:latin typeface="서울남산체 B"/>
                <a:ea typeface="서울남산체 B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66456" y="1975588"/>
              <a:ext cx="10801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en-US" altLang="ko-KR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(</a:t>
              </a:r>
              <a:r>
                <a:rPr lang="ko-KR" altLang="en-US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조직</a:t>
              </a:r>
              <a:r>
                <a:rPr lang="en-US" altLang="ko-KR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)</a:t>
              </a:r>
              <a:endParaRPr lang="ko-KR" altLang="en-US" sz="1400" b="1" dirty="0">
                <a:solidFill>
                  <a:prstClr val="black"/>
                </a:solidFill>
                <a:latin typeface="서울남산체 B"/>
                <a:ea typeface="서울남산체 B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446984" y="2446647"/>
              <a:ext cx="10801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en-US" altLang="ko-KR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(</a:t>
              </a:r>
              <a:r>
                <a:rPr lang="ko-KR" altLang="en-US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인적자원</a:t>
              </a:r>
              <a:r>
                <a:rPr lang="en-US" altLang="ko-KR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)</a:t>
              </a:r>
              <a:endParaRPr lang="ko-KR" altLang="en-US" sz="1400" b="1" dirty="0">
                <a:solidFill>
                  <a:prstClr val="black"/>
                </a:solidFill>
                <a:latin typeface="서울남산체 B"/>
                <a:ea typeface="서울남산체 B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32448" y="2931703"/>
              <a:ext cx="10801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en-US" altLang="ko-KR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(</a:t>
              </a:r>
              <a:r>
                <a:rPr lang="ko-KR" altLang="en-US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기술</a:t>
              </a:r>
              <a:r>
                <a:rPr lang="en-US" altLang="ko-KR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)</a:t>
              </a:r>
              <a:endParaRPr lang="ko-KR" altLang="en-US" sz="1400" b="1" dirty="0">
                <a:solidFill>
                  <a:prstClr val="black"/>
                </a:solidFill>
                <a:latin typeface="서울남산체 B"/>
                <a:ea typeface="서울남산체 B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094448" y="3382751"/>
              <a:ext cx="10801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en-US" altLang="ko-KR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(</a:t>
              </a:r>
              <a:r>
                <a:rPr lang="ko-KR" altLang="en-US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구매</a:t>
              </a:r>
              <a:r>
                <a:rPr lang="en-US" altLang="ko-KR" sz="1400" b="1" dirty="0" smtClean="0">
                  <a:solidFill>
                    <a:prstClr val="black"/>
                  </a:solidFill>
                  <a:latin typeface="서울남산체 B"/>
                  <a:ea typeface="서울남산체 B"/>
                </a:rPr>
                <a:t>)</a:t>
              </a:r>
              <a:endParaRPr lang="ko-KR" altLang="en-US" sz="1400" b="1" dirty="0">
                <a:solidFill>
                  <a:prstClr val="black"/>
                </a:solidFill>
                <a:latin typeface="서울남산체 B"/>
                <a:ea typeface="서울남산체 B"/>
              </a:endParaRPr>
            </a:p>
          </p:txBody>
        </p:sp>
      </p:grpSp>
      <p:sp>
        <p:nvSpPr>
          <p:cNvPr id="15" name="제목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1. </a:t>
            </a:r>
            <a:r>
              <a:rPr lang="ko-KR" altLang="en-US" dirty="0" smtClean="0"/>
              <a:t>산업 조직 관점</a:t>
            </a:r>
            <a:endParaRPr lang="ko-KR" altLang="en-US" dirty="0"/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250825" y="1382712"/>
            <a:ext cx="8642350" cy="4926607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90A8B0"/>
            </a:solidFill>
            <a:round/>
            <a:headEnd/>
            <a:tailEnd/>
          </a:ln>
        </p:spPr>
        <p:txBody>
          <a:bodyPr wrap="none" anchor="ctr"/>
          <a:lstStyle/>
          <a:p>
            <a:pPr latinLnBrk="0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gray">
          <a:xfrm>
            <a:off x="1639466" y="1152525"/>
            <a:ext cx="5884862" cy="5175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34E51"/>
              </a:gs>
              <a:gs pos="50000">
                <a:srgbClr val="90A8B0"/>
              </a:gs>
              <a:gs pos="100000">
                <a:srgbClr val="434E5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latinLnBrk="0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20" name="AutoShape 32"/>
          <p:cNvSpPr>
            <a:spLocks noChangeArrowheads="1"/>
          </p:cNvSpPr>
          <p:nvPr/>
        </p:nvSpPr>
        <p:spPr bwMode="auto">
          <a:xfrm flipH="1">
            <a:off x="7292553" y="1265238"/>
            <a:ext cx="84138" cy="260350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21" name="AutoShape 33"/>
          <p:cNvSpPr>
            <a:spLocks noChangeArrowheads="1"/>
          </p:cNvSpPr>
          <p:nvPr/>
        </p:nvSpPr>
        <p:spPr bwMode="auto">
          <a:xfrm flipH="1">
            <a:off x="1760116" y="1266825"/>
            <a:ext cx="85725" cy="260350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gray">
          <a:xfrm>
            <a:off x="3044403" y="1155700"/>
            <a:ext cx="2770288" cy="4616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eaLnBrk="0" latinLnBrk="0" hangingPunct="0"/>
            <a:r>
              <a:rPr lang="en-US" altLang="ko-KR" sz="2400" b="1" dirty="0" smtClean="0">
                <a:solidFill>
                  <a:prstClr val="white"/>
                </a:solidFill>
                <a:latin typeface="+mn-ea"/>
              </a:rPr>
              <a:t>Value Chain Model</a:t>
            </a:r>
            <a:endParaRPr lang="ko-KR" altLang="en-US" sz="2400" b="1" dirty="0">
              <a:solidFill>
                <a:prstClr val="white"/>
              </a:solidFill>
              <a:latin typeface="+mn-ea"/>
              <a:sym typeface="Wingdings 2" pitchFamily="18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55285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2. </a:t>
            </a:r>
            <a:r>
              <a:rPr lang="ko-KR" altLang="en-US" dirty="0" smtClean="0"/>
              <a:t>자원기반 이론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+mn-ea"/>
              </a:rPr>
              <a:pPr latinLnBrk="0"/>
              <a:t>22</a:t>
            </a:fld>
            <a:endParaRPr lang="ko-KR" altLang="en-US">
              <a:solidFill>
                <a:prstClr val="black">
                  <a:tint val="75000"/>
                </a:prstClr>
              </a:solidFill>
              <a:latin typeface="+mn-ea"/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cxnSp>
        <p:nvCxnSpPr>
          <p:cNvPr id="9" name="직선 화살표 연결선 8"/>
          <p:cNvCxnSpPr/>
          <p:nvPr/>
        </p:nvCxnSpPr>
        <p:spPr>
          <a:xfrm>
            <a:off x="683568" y="2339588"/>
            <a:ext cx="7488832" cy="0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79712" y="1948770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/>
            <a:r>
              <a:rPr lang="en-US" altLang="ko-KR" sz="2000" dirty="0" smtClean="0">
                <a:solidFill>
                  <a:prstClr val="black"/>
                </a:solidFill>
                <a:latin typeface="+mn-ea"/>
              </a:rPr>
              <a:t>The Resource-based view Over Time</a:t>
            </a:r>
            <a:endParaRPr lang="ko-KR" altLang="en-US" sz="20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24115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/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경쟁우위 단계</a:t>
            </a:r>
            <a:endParaRPr lang="ko-KR" altLang="en-US" b="1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6176" y="24115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/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지속가능성 단계</a:t>
            </a:r>
            <a:endParaRPr lang="ko-KR" altLang="en-US" b="1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55576" y="2852936"/>
            <a:ext cx="2016224" cy="172819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latinLnBrk="0"/>
            <a:r>
              <a:rPr lang="ko-KR" altLang="en-US" sz="1600" b="1" dirty="0" smtClean="0">
                <a:solidFill>
                  <a:prstClr val="black"/>
                </a:solidFill>
                <a:latin typeface="+mn-ea"/>
              </a:rPr>
              <a:t>기업 자원의 </a:t>
            </a:r>
            <a:endParaRPr lang="en-US" altLang="ko-KR" sz="1600" b="1" dirty="0" smtClean="0">
              <a:solidFill>
                <a:prstClr val="black"/>
              </a:solidFill>
              <a:latin typeface="+mn-ea"/>
            </a:endParaRPr>
          </a:p>
          <a:p>
            <a:pPr algn="ctr" latinLnBrk="0"/>
            <a:r>
              <a:rPr lang="ko-KR" altLang="en-US" sz="1600" b="1" dirty="0" smtClean="0">
                <a:solidFill>
                  <a:prstClr val="black"/>
                </a:solidFill>
                <a:latin typeface="+mn-ea"/>
              </a:rPr>
              <a:t>생산성 결정</a:t>
            </a:r>
            <a:endParaRPr lang="en-US" altLang="ko-KR" sz="1600" b="1" dirty="0" smtClean="0">
              <a:solidFill>
                <a:prstClr val="black"/>
              </a:solidFill>
              <a:latin typeface="+mn-ea"/>
            </a:endParaRPr>
          </a:p>
          <a:p>
            <a:pPr marL="185738" indent="-185738" algn="just" latinLnBrk="0">
              <a:buFontTx/>
              <a:buChar char="-"/>
            </a:pPr>
            <a:r>
              <a:rPr lang="ko-KR" altLang="en-US" sz="1600" dirty="0" smtClean="0">
                <a:solidFill>
                  <a:prstClr val="black"/>
                </a:solidFill>
                <a:latin typeface="+mn-ea"/>
              </a:rPr>
              <a:t>가치</a:t>
            </a:r>
            <a:endParaRPr lang="en-US" altLang="ko-KR" sz="1600" dirty="0" smtClean="0">
              <a:solidFill>
                <a:prstClr val="black"/>
              </a:solidFill>
              <a:latin typeface="+mn-ea"/>
            </a:endParaRPr>
          </a:p>
          <a:p>
            <a:pPr marL="185738" indent="-185738" algn="just" latinLnBrk="0">
              <a:buFontTx/>
              <a:buChar char="-"/>
            </a:pPr>
            <a:r>
              <a:rPr lang="ko-KR" altLang="en-US" sz="1600" dirty="0" smtClean="0">
                <a:solidFill>
                  <a:prstClr val="black"/>
                </a:solidFill>
                <a:latin typeface="+mn-ea"/>
              </a:rPr>
              <a:t>희소성</a:t>
            </a:r>
            <a:endParaRPr lang="en-US" altLang="ko-KR" sz="1600" dirty="0" smtClean="0">
              <a:solidFill>
                <a:prstClr val="black"/>
              </a:solidFill>
              <a:latin typeface="+mn-ea"/>
            </a:endParaRPr>
          </a:p>
          <a:p>
            <a:pPr marL="185738" indent="-185738" algn="just" latinLnBrk="0">
              <a:buFontTx/>
              <a:buChar char="-"/>
            </a:pPr>
            <a:r>
              <a:rPr lang="ko-KR" altLang="en-US" sz="1600" dirty="0" smtClean="0">
                <a:solidFill>
                  <a:prstClr val="black"/>
                </a:solidFill>
                <a:latin typeface="+mn-ea"/>
              </a:rPr>
              <a:t>전유</a:t>
            </a:r>
            <a:endParaRPr lang="ko-KR" altLang="en-US" sz="16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563888" y="2852936"/>
            <a:ext cx="2016224" cy="172819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Short term competitive advantage</a:t>
            </a:r>
            <a:endParaRPr lang="ko-KR" altLang="en-US" sz="16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228184" y="2852936"/>
            <a:ext cx="2016224" cy="172819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latinLnBrk="0"/>
            <a:r>
              <a:rPr lang="ko-KR" altLang="en-US" sz="1600" b="1" dirty="0" smtClean="0">
                <a:solidFill>
                  <a:prstClr val="black"/>
                </a:solidFill>
                <a:latin typeface="+mn-ea"/>
              </a:rPr>
              <a:t>지속가능성 </a:t>
            </a:r>
            <a:endParaRPr lang="en-US" altLang="ko-KR" sz="1600" b="1" dirty="0" smtClean="0">
              <a:solidFill>
                <a:prstClr val="black"/>
              </a:solidFill>
              <a:latin typeface="+mn-ea"/>
            </a:endParaRPr>
          </a:p>
          <a:p>
            <a:pPr algn="ctr" latinLnBrk="0"/>
            <a:r>
              <a:rPr lang="ko-KR" altLang="en-US" sz="1600" b="1" dirty="0" smtClean="0">
                <a:solidFill>
                  <a:prstClr val="black"/>
                </a:solidFill>
                <a:latin typeface="+mn-ea"/>
              </a:rPr>
              <a:t>결정 요인</a:t>
            </a:r>
            <a:endParaRPr lang="en-US" altLang="ko-KR" sz="1600" b="1" dirty="0" smtClean="0">
              <a:solidFill>
                <a:prstClr val="black"/>
              </a:solidFill>
              <a:latin typeface="+mn-ea"/>
            </a:endParaRPr>
          </a:p>
          <a:p>
            <a:pPr marL="185738" indent="-185738" algn="just" latinLnBrk="0">
              <a:buFontTx/>
              <a:buChar char="-"/>
            </a:pPr>
            <a:r>
              <a:rPr lang="ko-KR" altLang="en-US" sz="1600" dirty="0" smtClean="0">
                <a:solidFill>
                  <a:prstClr val="black"/>
                </a:solidFill>
                <a:latin typeface="+mn-ea"/>
              </a:rPr>
              <a:t>모방성</a:t>
            </a:r>
            <a:endParaRPr lang="en-US" altLang="ko-KR" sz="1600" dirty="0" smtClean="0">
              <a:solidFill>
                <a:prstClr val="black"/>
              </a:solidFill>
              <a:latin typeface="+mn-ea"/>
            </a:endParaRPr>
          </a:p>
          <a:p>
            <a:pPr marL="185738" indent="-185738" algn="just" latinLnBrk="0">
              <a:buFontTx/>
              <a:buChar char="-"/>
            </a:pPr>
            <a:r>
              <a:rPr lang="ko-KR" altLang="en-US" sz="1600" dirty="0" smtClean="0">
                <a:solidFill>
                  <a:prstClr val="black"/>
                </a:solidFill>
                <a:latin typeface="+mn-ea"/>
              </a:rPr>
              <a:t>대체성</a:t>
            </a:r>
            <a:endParaRPr lang="en-US" altLang="ko-KR" sz="1600" dirty="0" smtClean="0">
              <a:solidFill>
                <a:prstClr val="black"/>
              </a:solidFill>
              <a:latin typeface="+mn-ea"/>
            </a:endParaRPr>
          </a:p>
          <a:p>
            <a:pPr marL="185738" indent="-185738" algn="just" latinLnBrk="0">
              <a:buFontTx/>
              <a:buChar char="-"/>
            </a:pPr>
            <a:r>
              <a:rPr lang="ko-KR" altLang="en-US" sz="1600" dirty="0" smtClean="0">
                <a:solidFill>
                  <a:prstClr val="black"/>
                </a:solidFill>
                <a:latin typeface="+mn-ea"/>
              </a:rPr>
              <a:t>이동성</a:t>
            </a:r>
            <a:endParaRPr lang="ko-KR" altLang="en-US" sz="1600" dirty="0">
              <a:solidFill>
                <a:prstClr val="black"/>
              </a:solidFill>
              <a:latin typeface="+mn-ea"/>
            </a:endParaRPr>
          </a:p>
        </p:txBody>
      </p:sp>
      <p:cxnSp>
        <p:nvCxnSpPr>
          <p:cNvPr id="17" name="직선 화살표 연결선 16"/>
          <p:cNvCxnSpPr>
            <a:stCxn id="13" idx="3"/>
            <a:endCxn id="14" idx="1"/>
          </p:cNvCxnSpPr>
          <p:nvPr/>
        </p:nvCxnSpPr>
        <p:spPr>
          <a:xfrm>
            <a:off x="2771800" y="3717032"/>
            <a:ext cx="792088" cy="0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>
            <a:stCxn id="14" idx="3"/>
            <a:endCxn id="15" idx="1"/>
          </p:cNvCxnSpPr>
          <p:nvPr/>
        </p:nvCxnSpPr>
        <p:spPr>
          <a:xfrm>
            <a:off x="5580112" y="3717032"/>
            <a:ext cx="648072" cy="0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>
            <a:off x="5868144" y="2636912"/>
            <a:ext cx="0" cy="2088232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771800" y="3429001"/>
            <a:ext cx="792088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1200" b="1" dirty="0" smtClean="0">
                <a:solidFill>
                  <a:prstClr val="black"/>
                </a:solidFill>
                <a:latin typeface="+mn-ea"/>
              </a:rPr>
              <a:t>leads to</a:t>
            </a:r>
            <a:endParaRPr lang="ko-KR" altLang="en-US" sz="1200" b="1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80112" y="3429001"/>
            <a:ext cx="792088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1200" b="1" dirty="0" smtClean="0">
                <a:solidFill>
                  <a:prstClr val="black"/>
                </a:solidFill>
                <a:latin typeface="+mn-ea"/>
              </a:rPr>
              <a:t>which</a:t>
            </a:r>
            <a:endParaRPr lang="ko-KR" altLang="en-US" sz="1200" b="1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7544" y="478786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/>
            <a:r>
              <a:rPr lang="en-US" altLang="ko-KR" i="1" dirty="0" smtClean="0">
                <a:solidFill>
                  <a:prstClr val="black"/>
                </a:solidFill>
                <a:latin typeface="+mn-ea"/>
              </a:rPr>
              <a:t>Ex-ante limits to competition</a:t>
            </a:r>
            <a:endParaRPr lang="ko-KR" altLang="en-US" i="1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76751" y="478786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/>
            <a:r>
              <a:rPr lang="en-US" altLang="ko-KR" i="1" dirty="0" smtClean="0">
                <a:solidFill>
                  <a:prstClr val="black"/>
                </a:solidFill>
                <a:latin typeface="+mn-ea"/>
              </a:rPr>
              <a:t>Ex-post limits to competition</a:t>
            </a:r>
            <a:endParaRPr lang="ko-KR" altLang="en-US" i="1" dirty="0">
              <a:solidFill>
                <a:prstClr val="black"/>
              </a:solidFill>
              <a:latin typeface="+mn-ea"/>
            </a:endParaRPr>
          </a:p>
        </p:txBody>
      </p:sp>
      <p:cxnSp>
        <p:nvCxnSpPr>
          <p:cNvPr id="28" name="직선 연결선 27"/>
          <p:cNvCxnSpPr/>
          <p:nvPr/>
        </p:nvCxnSpPr>
        <p:spPr>
          <a:xfrm>
            <a:off x="5868144" y="5157192"/>
            <a:ext cx="0" cy="1296144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691680" y="5301208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value</a:t>
            </a:r>
            <a:endParaRPr lang="ko-KR" altLang="en-US" sz="16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91680" y="5877272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rarity</a:t>
            </a:r>
            <a:endParaRPr lang="ko-KR" altLang="en-US" sz="16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12160" y="5229200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Low substitutability</a:t>
            </a:r>
            <a:endParaRPr lang="ko-KR" altLang="en-US" sz="16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12160" y="5610726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Low mobility</a:t>
            </a:r>
            <a:endParaRPr lang="ko-KR" altLang="en-US" sz="16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12160" y="6042774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Low limitability</a:t>
            </a:r>
            <a:endParaRPr lang="ko-KR" altLang="en-US" sz="1600" dirty="0">
              <a:solidFill>
                <a:prstClr val="black"/>
              </a:solidFill>
              <a:latin typeface="+mn-ea"/>
            </a:endParaRPr>
          </a:p>
        </p:txBody>
      </p:sp>
      <p:cxnSp>
        <p:nvCxnSpPr>
          <p:cNvPr id="35" name="직선 화살표 연결선 34"/>
          <p:cNvCxnSpPr/>
          <p:nvPr/>
        </p:nvCxnSpPr>
        <p:spPr>
          <a:xfrm flipH="1">
            <a:off x="2771800" y="5445224"/>
            <a:ext cx="3240360" cy="0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화살표 연결선 37"/>
          <p:cNvCxnSpPr/>
          <p:nvPr/>
        </p:nvCxnSpPr>
        <p:spPr>
          <a:xfrm flipH="1">
            <a:off x="2771800" y="5805264"/>
            <a:ext cx="3240360" cy="216024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화살표 연결선 40"/>
          <p:cNvCxnSpPr/>
          <p:nvPr/>
        </p:nvCxnSpPr>
        <p:spPr>
          <a:xfrm flipH="1" flipV="1">
            <a:off x="2771800" y="6165304"/>
            <a:ext cx="3240360" cy="72008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8172400" y="2175836"/>
            <a:ext cx="721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n-ea"/>
              </a:rPr>
              <a:t>time</a:t>
            </a:r>
            <a:endParaRPr lang="ko-KR" altLang="en-US" sz="16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47" name="모서리가 둥근 직사각형 46"/>
          <p:cNvSpPr>
            <a:spLocks noChangeArrowheads="1"/>
          </p:cNvSpPr>
          <p:nvPr/>
        </p:nvSpPr>
        <p:spPr bwMode="auto">
          <a:xfrm>
            <a:off x="250825" y="1340768"/>
            <a:ext cx="8642350" cy="57755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486C"/>
              </a:gs>
              <a:gs pos="50000">
                <a:srgbClr val="006699"/>
              </a:gs>
              <a:gs pos="100000">
                <a:srgbClr val="00486C"/>
              </a:gs>
            </a:gsLst>
            <a:lin ang="5400000" scaled="1"/>
          </a:gra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latinLnBrk="0"/>
            <a:r>
              <a:rPr lang="ko-KR" altLang="en-US" dirty="0" smtClean="0">
                <a:solidFill>
                  <a:prstClr val="white"/>
                </a:solidFill>
                <a:latin typeface="+mn-ea"/>
              </a:rPr>
              <a:t>기업의 경영 성과가 외부 환경 때문이 아니라 내부 핵심역량에 따라 결정된다고 주장</a:t>
            </a:r>
            <a:endParaRPr lang="ko-KR" altLang="en-US" dirty="0">
              <a:solidFill>
                <a:prstClr val="white"/>
              </a:solidFill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3. </a:t>
            </a:r>
            <a:r>
              <a:rPr lang="ko-KR" altLang="en-US" dirty="0" smtClean="0"/>
              <a:t>다각화 전략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23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80243857"/>
              </p:ext>
            </p:extLst>
          </p:nvPr>
        </p:nvGraphicFramePr>
        <p:xfrm>
          <a:off x="250825" y="2132856"/>
          <a:ext cx="8642349" cy="40324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7696"/>
                <a:gridCol w="3876942"/>
                <a:gridCol w="3957711"/>
              </a:tblGrid>
              <a:tr h="688467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기존 제품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신제품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7199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기존 </a:t>
                      </a:r>
                      <a:endParaRPr lang="en-US" altLang="ko-KR" sz="18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시장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Market Penetration</a:t>
                      </a:r>
                    </a:p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시장 침투전략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Product</a:t>
                      </a:r>
                      <a:r>
                        <a:rPr lang="en-US" altLang="ko-KR" sz="1600" baseline="0" dirty="0" smtClean="0">
                          <a:latin typeface="+mn-ea"/>
                          <a:ea typeface="+mn-ea"/>
                        </a:rPr>
                        <a:t> Development</a:t>
                      </a:r>
                    </a:p>
                    <a:p>
                      <a:pPr algn="ctr" latinLnBrk="1"/>
                      <a:r>
                        <a:rPr lang="en-US" altLang="ko-KR" sz="1600" baseline="0" dirty="0" smtClean="0">
                          <a:latin typeface="+mn-ea"/>
                          <a:ea typeface="+mn-ea"/>
                        </a:rPr>
                        <a:t>(Related Diversification)</a:t>
                      </a:r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관련</a:t>
                      </a:r>
                      <a:r>
                        <a:rPr lang="en-US" altLang="ko-KR" sz="16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aseline="0" dirty="0" smtClean="0">
                          <a:latin typeface="+mn-ea"/>
                          <a:ea typeface="+mn-ea"/>
                        </a:rPr>
                        <a:t>다각화 전략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anchor="ctr"/>
                </a:tc>
              </a:tr>
              <a:tr h="167199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신규 </a:t>
                      </a:r>
                      <a:endParaRPr lang="en-US" altLang="ko-KR" sz="18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시장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Market Development(Expansion)</a:t>
                      </a:r>
                    </a:p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시장 확대전략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(Unrelated Diversification)</a:t>
                      </a:r>
                    </a:p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 err="1" smtClean="0">
                          <a:latin typeface="+mn-ea"/>
                          <a:ea typeface="+mn-ea"/>
                        </a:rPr>
                        <a:t>비관련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 다각화 전략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모서리가 둥근 직사각형 7"/>
          <p:cNvSpPr>
            <a:spLocks noChangeArrowheads="1"/>
          </p:cNvSpPr>
          <p:nvPr/>
        </p:nvSpPr>
        <p:spPr bwMode="auto">
          <a:xfrm>
            <a:off x="250825" y="1340768"/>
            <a:ext cx="8642350" cy="57755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486C"/>
              </a:gs>
              <a:gs pos="50000">
                <a:srgbClr val="006699"/>
              </a:gs>
              <a:gs pos="100000">
                <a:srgbClr val="00486C"/>
              </a:gs>
            </a:gsLst>
            <a:lin ang="5400000" scaled="1"/>
          </a:gra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latinLnBrk="0"/>
            <a:r>
              <a:rPr lang="ko-KR" altLang="en-US" dirty="0" smtClean="0">
                <a:solidFill>
                  <a:prstClr val="white"/>
                </a:solidFill>
                <a:latin typeface="+mn-ea"/>
                <a:sym typeface="Wingdings" pitchFamily="2" charset="2"/>
              </a:rPr>
              <a:t>기존 성장 동력의 한계로 인해 기존 시장 또는 새로운 시장에 신규 진입하는 것을 의미</a:t>
            </a:r>
            <a:endParaRPr lang="ko-KR" altLang="en-US" dirty="0">
              <a:solidFill>
                <a:prstClr val="white"/>
              </a:solidFill>
              <a:latin typeface="+mn-ea"/>
              <a:sym typeface="Wingdings" pitchFamily="2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2791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3. </a:t>
            </a:r>
            <a:r>
              <a:rPr lang="ko-KR" altLang="en-US" dirty="0" smtClean="0"/>
              <a:t>다각화 전략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24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3468952"/>
              </p:ext>
            </p:extLst>
          </p:nvPr>
        </p:nvGraphicFramePr>
        <p:xfrm>
          <a:off x="250825" y="1916832"/>
          <a:ext cx="8642350" cy="42484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7696"/>
                <a:gridCol w="3876943"/>
                <a:gridCol w="3957711"/>
              </a:tblGrid>
              <a:tr h="725349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기존 제품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신제품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76156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기존 </a:t>
                      </a:r>
                      <a:endParaRPr lang="en-US" altLang="ko-KR" sz="18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시장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en-US" altLang="ko-KR" sz="1600" b="1" dirty="0" smtClean="0"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b="1" dirty="0" err="1" smtClean="0">
                          <a:latin typeface="+mn-ea"/>
                          <a:ea typeface="+mn-ea"/>
                        </a:rPr>
                        <a:t>하이트맥주의</a:t>
                      </a:r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 진로소주 인수</a:t>
                      </a:r>
                      <a:endParaRPr lang="ko-KR" altLang="en-US" sz="16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just" latinLnBrk="1">
                        <a:buFontTx/>
                        <a:buChar char="-"/>
                      </a:pPr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600" b="1" dirty="0" smtClean="0">
                          <a:latin typeface="+mn-ea"/>
                          <a:ea typeface="+mn-ea"/>
                        </a:rPr>
                        <a:t>CJ</a:t>
                      </a:r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제일제당의 </a:t>
                      </a:r>
                      <a:r>
                        <a:rPr lang="ko-KR" altLang="en-US" sz="1600" b="1" dirty="0" err="1" smtClean="0">
                          <a:latin typeface="+mn-ea"/>
                          <a:ea typeface="+mn-ea"/>
                        </a:rPr>
                        <a:t>뚜레주르</a:t>
                      </a:r>
                      <a:endParaRPr lang="en-US" altLang="ko-KR" sz="1600" b="1" dirty="0" smtClean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176156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신규 </a:t>
                      </a:r>
                      <a:endParaRPr lang="en-US" altLang="ko-KR" sz="18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시장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en-US" altLang="ko-KR" sz="1600" b="1" dirty="0" smtClean="0"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에이블씨엔씨의 </a:t>
                      </a:r>
                      <a:r>
                        <a:rPr lang="en-US" altLang="ko-KR" sz="1600" b="1" dirty="0" smtClean="0">
                          <a:latin typeface="+mn-ea"/>
                          <a:ea typeface="+mn-ea"/>
                        </a:rPr>
                        <a:t>‘</a:t>
                      </a:r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미샤</a:t>
                      </a:r>
                      <a:r>
                        <a:rPr lang="en-US" altLang="ko-KR" sz="1600" b="1" dirty="0" smtClean="0">
                          <a:latin typeface="+mn-ea"/>
                          <a:ea typeface="+mn-ea"/>
                        </a:rPr>
                        <a:t>’</a:t>
                      </a:r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화장품</a:t>
                      </a:r>
                      <a:endParaRPr lang="en-US" altLang="ko-KR" sz="1600" b="1" dirty="0" smtClean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en-US" altLang="ko-KR" sz="1600" b="1" dirty="0" smtClean="0"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b="1" baseline="0" dirty="0" smtClean="0">
                          <a:latin typeface="+mn-ea"/>
                          <a:ea typeface="+mn-ea"/>
                        </a:rPr>
                        <a:t>웅진 그룹의 웅진 에너지</a:t>
                      </a:r>
                      <a:endParaRPr lang="en-US" altLang="ko-KR" sz="1600" b="1" dirty="0" smtClean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모서리가 둥근 직사각형 6"/>
          <p:cNvSpPr/>
          <p:nvPr/>
        </p:nvSpPr>
        <p:spPr>
          <a:xfrm>
            <a:off x="250825" y="1411288"/>
            <a:ext cx="4177159" cy="361528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latinLnBrk="0"/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다각화 전략의 예</a:t>
            </a:r>
            <a:endParaRPr lang="ko-KR" altLang="en-US" b="1" dirty="0">
              <a:solidFill>
                <a:prstClr val="black"/>
              </a:solidFill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82418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380"/>
          <p:cNvSpPr>
            <a:spLocks noChangeArrowheads="1"/>
          </p:cNvSpPr>
          <p:nvPr/>
        </p:nvSpPr>
        <p:spPr bwMode="gray">
          <a:xfrm>
            <a:off x="467544" y="3235520"/>
            <a:ext cx="1728192" cy="1835150"/>
          </a:xfrm>
          <a:prstGeom prst="roundRect">
            <a:avLst>
              <a:gd name="adj" fmla="val 11921"/>
            </a:avLst>
          </a:prstGeom>
          <a:solidFill>
            <a:srgbClr val="4D798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atinLnBrk="0"/>
            <a:endParaRPr lang="ko-KR" altLang="en-US">
              <a:solidFill>
                <a:prstClr val="black"/>
              </a:solidFill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4. </a:t>
            </a:r>
            <a:r>
              <a:rPr lang="ko-KR" altLang="en-US" dirty="0" smtClean="0"/>
              <a:t>전략적 제휴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25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695628" y="2529904"/>
            <a:ext cx="2664296" cy="1000132"/>
          </a:xfrm>
          <a:prstGeom prst="rect">
            <a:avLst/>
          </a:prstGeom>
          <a:solidFill>
            <a:schemeClr val="bg1"/>
          </a:solidFill>
          <a:ln w="28575">
            <a:solidFill>
              <a:srgbClr val="C17191"/>
            </a:solidFill>
          </a:ln>
          <a:effectLst>
            <a:glow rad="101600">
              <a:srgbClr val="C17191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latinLnBrk="0"/>
            <a:r>
              <a:rPr lang="ko-KR" altLang="en-US" sz="1600" dirty="0" smtClean="0">
                <a:solidFill>
                  <a:prstClr val="black"/>
                </a:solidFill>
                <a:latin typeface="서울남산체 M" pitchFamily="18" charset="-127"/>
                <a:ea typeface="서울남산체 M" pitchFamily="18" charset="-127"/>
              </a:rPr>
              <a:t>∙ 합작투자</a:t>
            </a:r>
            <a:endParaRPr lang="en-US" altLang="ko-KR" sz="1600" dirty="0" smtClean="0">
              <a:solidFill>
                <a:prstClr val="black"/>
              </a:solidFill>
              <a:latin typeface="서울남산체 M" pitchFamily="18" charset="-127"/>
              <a:ea typeface="서울남산체 M" pitchFamily="18" charset="-127"/>
            </a:endParaRPr>
          </a:p>
          <a:p>
            <a:pPr algn="just" latinLnBrk="0"/>
            <a:r>
              <a:rPr lang="ko-KR" altLang="en-US" sz="1600" dirty="0" smtClean="0">
                <a:solidFill>
                  <a:prstClr val="black"/>
                </a:solidFill>
                <a:latin typeface="서울남산체 M" pitchFamily="18" charset="-127"/>
                <a:ea typeface="서울남산체 M" pitchFamily="18" charset="-127"/>
              </a:rPr>
              <a:t>∙ 소수 지분 참여</a:t>
            </a:r>
            <a:endParaRPr lang="en-US" altLang="ko-KR" sz="1600" dirty="0" smtClean="0">
              <a:solidFill>
                <a:prstClr val="black"/>
              </a:solidFill>
              <a:latin typeface="서울남산체 M" pitchFamily="18" charset="-127"/>
              <a:ea typeface="서울남산체 M" pitchFamily="18" charset="-127"/>
            </a:endParaRPr>
          </a:p>
          <a:p>
            <a:pPr algn="just" latinLnBrk="0"/>
            <a:r>
              <a:rPr lang="ko-KR" altLang="en-US" sz="1600" dirty="0" smtClean="0">
                <a:solidFill>
                  <a:prstClr val="black"/>
                </a:solidFill>
                <a:latin typeface="서울남산체 M" pitchFamily="18" charset="-127"/>
                <a:ea typeface="서울남산체 M" pitchFamily="18" charset="-127"/>
              </a:rPr>
              <a:t>∙ 제휴기업 간 상호 주식 보유</a:t>
            </a:r>
            <a:endParaRPr lang="ko-KR" altLang="en-US" sz="1600" dirty="0">
              <a:solidFill>
                <a:prstClr val="black"/>
              </a:solidFill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724128" y="4653136"/>
            <a:ext cx="2664296" cy="1296144"/>
          </a:xfrm>
          <a:prstGeom prst="rect">
            <a:avLst/>
          </a:prstGeom>
          <a:solidFill>
            <a:schemeClr val="bg1"/>
          </a:solidFill>
          <a:ln w="28575">
            <a:solidFill>
              <a:srgbClr val="006699"/>
            </a:solidFill>
          </a:ln>
          <a:effectLst>
            <a:glow rad="101600">
              <a:srgbClr val="006699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latinLnBrk="0"/>
            <a:r>
              <a:rPr lang="ko-KR" altLang="en-US" sz="1600" dirty="0" smtClean="0">
                <a:solidFill>
                  <a:prstClr val="black"/>
                </a:solidFill>
                <a:latin typeface="서울남산체 M" pitchFamily="18" charset="-127"/>
                <a:ea typeface="서울남산체 M" pitchFamily="18" charset="-127"/>
              </a:rPr>
              <a:t>∙ 기술 개발 </a:t>
            </a:r>
            <a:r>
              <a:rPr lang="ko-KR" altLang="en-US" sz="1600" dirty="0" err="1" smtClean="0">
                <a:solidFill>
                  <a:prstClr val="black"/>
                </a:solidFill>
                <a:latin typeface="서울남산체 M" pitchFamily="18" charset="-127"/>
                <a:ea typeface="서울남산체 M" pitchFamily="18" charset="-127"/>
              </a:rPr>
              <a:t>파트너십</a:t>
            </a:r>
            <a:endParaRPr lang="en-US" altLang="ko-KR" sz="1600" dirty="0" smtClean="0">
              <a:solidFill>
                <a:prstClr val="black"/>
              </a:solidFill>
              <a:latin typeface="서울남산체 M" pitchFamily="18" charset="-127"/>
              <a:ea typeface="서울남산체 M" pitchFamily="18" charset="-127"/>
            </a:endParaRPr>
          </a:p>
          <a:p>
            <a:pPr algn="just" latinLnBrk="0"/>
            <a:r>
              <a:rPr lang="ko-KR" altLang="en-US" sz="1600" dirty="0" smtClean="0">
                <a:solidFill>
                  <a:prstClr val="black"/>
                </a:solidFill>
                <a:latin typeface="서울남산체 M" pitchFamily="18" charset="-127"/>
                <a:ea typeface="서울남산체 M" pitchFamily="18" charset="-127"/>
              </a:rPr>
              <a:t>∙ 기술 </a:t>
            </a:r>
            <a:r>
              <a:rPr lang="ko-KR" altLang="en-US" sz="1600" dirty="0" err="1" smtClean="0">
                <a:solidFill>
                  <a:prstClr val="black"/>
                </a:solidFill>
                <a:latin typeface="서울남산체 M" pitchFamily="18" charset="-127"/>
                <a:ea typeface="서울남산체 M" pitchFamily="18" charset="-127"/>
              </a:rPr>
              <a:t>라이센싱</a:t>
            </a:r>
            <a:endParaRPr lang="en-US" altLang="ko-KR" sz="1600" dirty="0" smtClean="0">
              <a:solidFill>
                <a:prstClr val="black"/>
              </a:solidFill>
              <a:latin typeface="서울남산체 M" pitchFamily="18" charset="-127"/>
              <a:ea typeface="서울남산체 M" pitchFamily="18" charset="-127"/>
            </a:endParaRPr>
          </a:p>
          <a:p>
            <a:pPr algn="just" latinLnBrk="0"/>
            <a:r>
              <a:rPr lang="ko-KR" altLang="en-US" sz="1600" dirty="0" smtClean="0">
                <a:solidFill>
                  <a:prstClr val="black"/>
                </a:solidFill>
                <a:latin typeface="서울남산체 M" pitchFamily="18" charset="-127"/>
                <a:ea typeface="서울남산체 M" pitchFamily="18" charset="-127"/>
              </a:rPr>
              <a:t>∙ 장기 공급 계약</a:t>
            </a:r>
            <a:endParaRPr lang="en-US" altLang="ko-KR" sz="1600" dirty="0" smtClean="0">
              <a:solidFill>
                <a:prstClr val="black"/>
              </a:solidFill>
              <a:latin typeface="서울남산체 M" pitchFamily="18" charset="-127"/>
              <a:ea typeface="서울남산체 M" pitchFamily="18" charset="-127"/>
            </a:endParaRPr>
          </a:p>
          <a:p>
            <a:pPr algn="just" latinLnBrk="0"/>
            <a:r>
              <a:rPr lang="ko-KR" altLang="en-US" sz="1600" dirty="0">
                <a:solidFill>
                  <a:prstClr val="black"/>
                </a:solidFill>
                <a:latin typeface="서울남산체 M" pitchFamily="18" charset="-127"/>
                <a:ea typeface="서울남산체 M" pitchFamily="18" charset="-127"/>
              </a:rPr>
              <a:t>∙ </a:t>
            </a:r>
            <a:r>
              <a:rPr lang="ko-KR" altLang="en-US" sz="1600" dirty="0" smtClean="0">
                <a:solidFill>
                  <a:prstClr val="black"/>
                </a:solidFill>
                <a:latin typeface="서울남산체 M" pitchFamily="18" charset="-127"/>
                <a:ea typeface="서울남산체 M" pitchFamily="18" charset="-127"/>
              </a:rPr>
              <a:t>공동 판매 및 마케팅</a:t>
            </a:r>
            <a:endParaRPr lang="en-US" altLang="ko-KR" sz="1600" dirty="0">
              <a:solidFill>
                <a:prstClr val="black"/>
              </a:solidFill>
              <a:latin typeface="서울남산체 M" pitchFamily="18" charset="-127"/>
              <a:ea typeface="서울남산체 M" pitchFamily="18" charset="-127"/>
            </a:endParaRPr>
          </a:p>
        </p:txBody>
      </p:sp>
      <p:cxnSp>
        <p:nvCxnSpPr>
          <p:cNvPr id="19" name="직선 연결선 18"/>
          <p:cNvCxnSpPr>
            <a:stCxn id="26" idx="3"/>
            <a:endCxn id="11" idx="1"/>
          </p:cNvCxnSpPr>
          <p:nvPr/>
        </p:nvCxnSpPr>
        <p:spPr>
          <a:xfrm flipV="1">
            <a:off x="4427984" y="3029970"/>
            <a:ext cx="1267644" cy="298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>
            <a:stCxn id="28" idx="3"/>
            <a:endCxn id="13" idx="1"/>
          </p:cNvCxnSpPr>
          <p:nvPr/>
        </p:nvCxnSpPr>
        <p:spPr>
          <a:xfrm flipV="1">
            <a:off x="4499992" y="5301208"/>
            <a:ext cx="1224136" cy="7249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모서리가 둥근 직사각형 16"/>
          <p:cNvSpPr>
            <a:spLocks noChangeArrowheads="1"/>
          </p:cNvSpPr>
          <p:nvPr/>
        </p:nvSpPr>
        <p:spPr bwMode="auto">
          <a:xfrm>
            <a:off x="250825" y="1340768"/>
            <a:ext cx="8642350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486C"/>
              </a:gs>
              <a:gs pos="50000">
                <a:srgbClr val="006699"/>
              </a:gs>
              <a:gs pos="100000">
                <a:srgbClr val="00486C"/>
              </a:gs>
            </a:gsLst>
            <a:lin ang="5400000" scaled="1"/>
          </a:gra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latinLnBrk="0"/>
            <a:r>
              <a:rPr lang="ko-KR" altLang="en-US" dirty="0" smtClean="0">
                <a:solidFill>
                  <a:prstClr val="white"/>
                </a:solidFill>
                <a:latin typeface="서울남산체 M" pitchFamily="18" charset="-127"/>
                <a:ea typeface="서울남산체 M" pitchFamily="18" charset="-127"/>
              </a:rPr>
              <a:t>특정 사업 또는 기능분야에서 두 개 이상의 회사가 경영자원과 조직 역량을 공유함으로써 상호이익을 추구하는 협조전략을 의미</a:t>
            </a:r>
            <a:endParaRPr lang="ko-KR" altLang="en-US" dirty="0">
              <a:solidFill>
                <a:prstClr val="white"/>
              </a:solidFill>
              <a:latin typeface="서울남산체 M" pitchFamily="18" charset="-127"/>
              <a:ea typeface="서울남산체 M" pitchFamily="18" charset="-127"/>
              <a:sym typeface="Wingdings" pitchFamily="2" charset="2"/>
            </a:endParaRPr>
          </a:p>
        </p:txBody>
      </p:sp>
      <p:sp>
        <p:nvSpPr>
          <p:cNvPr id="24" name="Freeform 381"/>
          <p:cNvSpPr>
            <a:spLocks/>
          </p:cNvSpPr>
          <p:nvPr/>
        </p:nvSpPr>
        <p:spPr bwMode="gray">
          <a:xfrm>
            <a:off x="538982" y="3318296"/>
            <a:ext cx="808037" cy="652463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54510"/>
                  <a:invGamma/>
                </a:schemeClr>
              </a:gs>
              <a:gs pos="50000">
                <a:schemeClr val="accent1">
                  <a:alpha val="0"/>
                </a:schemeClr>
              </a:gs>
              <a:gs pos="100000">
                <a:schemeClr val="accent1">
                  <a:gamma/>
                  <a:tint val="54510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latinLnBrk="0"/>
            <a:endParaRPr lang="ko-KR" altLang="en-US">
              <a:solidFill>
                <a:prstClr val="black"/>
              </a:solidFill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820548" y="3588726"/>
            <a:ext cx="1087156" cy="11361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latinLnBrk="0">
              <a:lnSpc>
                <a:spcPct val="150000"/>
              </a:lnSpc>
            </a:pPr>
            <a:r>
              <a:rPr lang="ko-KR" altLang="en-US" sz="2400" b="1" dirty="0" smtClean="0">
                <a:solidFill>
                  <a:prstClr val="white"/>
                </a:solidFill>
                <a:latin typeface="서울남산체 M" pitchFamily="18" charset="-127"/>
                <a:ea typeface="서울남산체 M" pitchFamily="18" charset="-127"/>
              </a:rPr>
              <a:t>전략적 </a:t>
            </a:r>
            <a:endParaRPr lang="en-US" altLang="ko-KR" sz="2400" b="1" dirty="0" smtClean="0">
              <a:solidFill>
                <a:prstClr val="white"/>
              </a:solidFill>
              <a:latin typeface="서울남산체 M" pitchFamily="18" charset="-127"/>
              <a:ea typeface="서울남산체 M" pitchFamily="18" charset="-127"/>
            </a:endParaRPr>
          </a:p>
          <a:p>
            <a:pPr algn="ctr" latinLnBrk="0">
              <a:lnSpc>
                <a:spcPct val="150000"/>
              </a:lnSpc>
            </a:pPr>
            <a:r>
              <a:rPr lang="ko-KR" altLang="en-US" sz="2400" b="1" dirty="0" smtClean="0">
                <a:solidFill>
                  <a:prstClr val="white"/>
                </a:solidFill>
                <a:latin typeface="서울남산체 M" pitchFamily="18" charset="-127"/>
                <a:ea typeface="서울남산체 M" pitchFamily="18" charset="-127"/>
              </a:rPr>
              <a:t>제휴</a:t>
            </a:r>
            <a:endParaRPr lang="ko-KR" altLang="en-US" sz="2400" b="1" dirty="0">
              <a:solidFill>
                <a:prstClr val="white"/>
              </a:solidFill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26" name="모서리가 둥근 직사각형 8"/>
          <p:cNvSpPr>
            <a:spLocks noChangeArrowheads="1"/>
          </p:cNvSpPr>
          <p:nvPr/>
        </p:nvSpPr>
        <p:spPr bwMode="auto">
          <a:xfrm>
            <a:off x="2843808" y="2492896"/>
            <a:ext cx="1584176" cy="1080120"/>
          </a:xfrm>
          <a:prstGeom prst="roundRect">
            <a:avLst>
              <a:gd name="adj" fmla="val 16667"/>
            </a:avLst>
          </a:prstGeom>
          <a:solidFill>
            <a:srgbClr val="C1719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latinLnBrk="0"/>
            <a:r>
              <a:rPr lang="ko-KR" altLang="en-US" b="1" dirty="0" err="1" smtClean="0">
                <a:solidFill>
                  <a:prstClr val="white"/>
                </a:solidFill>
                <a:latin typeface="서울남산체 M" pitchFamily="18" charset="-127"/>
                <a:ea typeface="서울남산체 M" pitchFamily="18" charset="-127"/>
                <a:sym typeface="Wingdings" pitchFamily="2" charset="2"/>
              </a:rPr>
              <a:t>지분형</a:t>
            </a:r>
            <a:r>
              <a:rPr lang="ko-KR" altLang="en-US" b="1" dirty="0" smtClean="0">
                <a:solidFill>
                  <a:prstClr val="white"/>
                </a:solidFill>
                <a:latin typeface="서울남산체 M" pitchFamily="18" charset="-127"/>
                <a:ea typeface="서울남산체 M" pitchFamily="18" charset="-127"/>
                <a:sym typeface="Wingdings" pitchFamily="2" charset="2"/>
              </a:rPr>
              <a:t> 제휴</a:t>
            </a:r>
            <a:endParaRPr lang="en-US" altLang="ko-KR" b="1" dirty="0">
              <a:solidFill>
                <a:prstClr val="white"/>
              </a:solidFill>
              <a:latin typeface="서울남산체 M" pitchFamily="18" charset="-127"/>
              <a:ea typeface="서울남산체 M" pitchFamily="18" charset="-127"/>
              <a:sym typeface="Wingdings" pitchFamily="2" charset="2"/>
            </a:endParaRPr>
          </a:p>
        </p:txBody>
      </p:sp>
      <p:sp>
        <p:nvSpPr>
          <p:cNvPr id="28" name="모서리가 둥근 직사각형 8"/>
          <p:cNvSpPr>
            <a:spLocks noChangeArrowheads="1"/>
          </p:cNvSpPr>
          <p:nvPr/>
        </p:nvSpPr>
        <p:spPr bwMode="auto">
          <a:xfrm>
            <a:off x="2915816" y="4768397"/>
            <a:ext cx="1584176" cy="1080120"/>
          </a:xfrm>
          <a:prstGeom prst="roundRect">
            <a:avLst>
              <a:gd name="adj" fmla="val 16667"/>
            </a:avLst>
          </a:prstGeom>
          <a:solidFill>
            <a:srgbClr val="006699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latinLnBrk="0"/>
            <a:r>
              <a:rPr lang="ko-KR" altLang="en-US" b="1" dirty="0" err="1" smtClean="0">
                <a:solidFill>
                  <a:prstClr val="white"/>
                </a:solidFill>
                <a:latin typeface="서울남산체 M" pitchFamily="18" charset="-127"/>
                <a:ea typeface="서울남산체 M" pitchFamily="18" charset="-127"/>
                <a:sym typeface="Wingdings" pitchFamily="2" charset="2"/>
              </a:rPr>
              <a:t>계약형</a:t>
            </a:r>
            <a:r>
              <a:rPr lang="ko-KR" altLang="en-US" b="1" dirty="0" smtClean="0">
                <a:solidFill>
                  <a:prstClr val="white"/>
                </a:solidFill>
                <a:latin typeface="서울남산체 M" pitchFamily="18" charset="-127"/>
                <a:ea typeface="서울남산체 M" pitchFamily="18" charset="-127"/>
                <a:sym typeface="Wingdings" pitchFamily="2" charset="2"/>
              </a:rPr>
              <a:t> 제휴</a:t>
            </a:r>
            <a:endParaRPr lang="en-US" altLang="ko-KR" b="1" dirty="0">
              <a:solidFill>
                <a:prstClr val="white"/>
              </a:solidFill>
              <a:latin typeface="서울남산체 M" pitchFamily="18" charset="-127"/>
              <a:ea typeface="서울남산체 M" pitchFamily="18" charset="-127"/>
              <a:sym typeface="Wingdings" pitchFamily="2" charset="2"/>
            </a:endParaRPr>
          </a:p>
        </p:txBody>
      </p:sp>
      <p:cxnSp>
        <p:nvCxnSpPr>
          <p:cNvPr id="30" name="꺾인 연결선 29"/>
          <p:cNvCxnSpPr>
            <a:stCxn id="26" idx="1"/>
            <a:endCxn id="28" idx="1"/>
          </p:cNvCxnSpPr>
          <p:nvPr/>
        </p:nvCxnSpPr>
        <p:spPr>
          <a:xfrm rot="10800000" flipH="1" flipV="1">
            <a:off x="2843808" y="3032955"/>
            <a:ext cx="72008" cy="2275501"/>
          </a:xfrm>
          <a:prstGeom prst="bentConnector3">
            <a:avLst>
              <a:gd name="adj1" fmla="val -31746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>
            <a:stCxn id="23" idx="3"/>
          </p:cNvCxnSpPr>
          <p:nvPr/>
        </p:nvCxnSpPr>
        <p:spPr>
          <a:xfrm flipV="1">
            <a:off x="2195736" y="4134566"/>
            <a:ext cx="432048" cy="185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963352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5. </a:t>
            </a:r>
            <a:r>
              <a:rPr lang="ko-KR" altLang="en-US" dirty="0" smtClean="0"/>
              <a:t>게임이론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26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250825" y="1340768"/>
            <a:ext cx="8642350" cy="5026044"/>
            <a:chOff x="250825" y="1340768"/>
            <a:chExt cx="8642350" cy="5026044"/>
          </a:xfrm>
        </p:grpSpPr>
        <p:sp>
          <p:nvSpPr>
            <p:cNvPr id="12" name="순서도: 판단 11"/>
            <p:cNvSpPr/>
            <p:nvPr/>
          </p:nvSpPr>
          <p:spPr>
            <a:xfrm>
              <a:off x="1152182" y="2435404"/>
              <a:ext cx="6984776" cy="3672408"/>
            </a:xfrm>
            <a:prstGeom prst="flowChartDecision">
              <a:avLst/>
            </a:prstGeom>
            <a:solidFill>
              <a:schemeClr val="bg1"/>
            </a:solidFill>
            <a:ln>
              <a:solidFill>
                <a:schemeClr val="bg2">
                  <a:lumMod val="10000"/>
                </a:schemeClr>
              </a:solidFill>
            </a:ln>
            <a:effectLst>
              <a:glow rad="101600">
                <a:schemeClr val="bg1">
                  <a:lumMod val="65000"/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latinLnBrk="0"/>
              <a:endParaRPr lang="ko-KR" altLang="en-US">
                <a:solidFill>
                  <a:prstClr val="white"/>
                </a:solidFill>
                <a:latin typeface="+mn-ea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067944" y="2210088"/>
              <a:ext cx="108012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latinLnBrk="0"/>
              <a:r>
                <a:rPr lang="ko-KR" altLang="en-US" b="1" dirty="0" smtClean="0">
                  <a:solidFill>
                    <a:prstClr val="black"/>
                  </a:solidFill>
                  <a:latin typeface="+mn-ea"/>
                </a:rPr>
                <a:t>고</a:t>
              </a:r>
              <a:r>
                <a:rPr lang="ko-KR" altLang="en-US" b="1" dirty="0">
                  <a:solidFill>
                    <a:prstClr val="black"/>
                  </a:solidFill>
                  <a:latin typeface="+mn-ea"/>
                </a:rPr>
                <a:t>객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15616" y="4797152"/>
              <a:ext cx="133260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ko-KR" altLang="en-US" sz="1600" b="1" dirty="0" smtClean="0">
                  <a:solidFill>
                    <a:prstClr val="black"/>
                  </a:solidFill>
                  <a:latin typeface="+mn-ea"/>
                </a:rPr>
                <a:t>변수</a:t>
              </a:r>
              <a:endParaRPr lang="en-US" altLang="ko-KR" sz="1600" b="1" dirty="0" smtClean="0">
                <a:solidFill>
                  <a:prstClr val="black"/>
                </a:solidFill>
                <a:latin typeface="+mn-ea"/>
              </a:endParaRPr>
            </a:p>
            <a:p>
              <a:pPr marL="285750" indent="-285750" latinLnBrk="0">
                <a:buFontTx/>
                <a:buChar char="-"/>
              </a:pPr>
              <a:r>
                <a:rPr lang="ko-KR" altLang="en-US" sz="1600" dirty="0" smtClean="0">
                  <a:solidFill>
                    <a:prstClr val="black"/>
                  </a:solidFill>
                  <a:latin typeface="+mn-ea"/>
                </a:rPr>
                <a:t>행위</a:t>
              </a:r>
              <a:r>
                <a:rPr lang="ko-KR" altLang="en-US" sz="1600" dirty="0">
                  <a:solidFill>
                    <a:prstClr val="black"/>
                  </a:solidFill>
                  <a:latin typeface="+mn-ea"/>
                </a:rPr>
                <a:t>자</a:t>
              </a:r>
              <a:endParaRPr lang="en-US" altLang="ko-KR" sz="1600" dirty="0" smtClean="0">
                <a:solidFill>
                  <a:prstClr val="black"/>
                </a:solidFill>
                <a:latin typeface="+mn-ea"/>
              </a:endParaRPr>
            </a:p>
            <a:p>
              <a:pPr marL="285750" indent="-285750" latinLnBrk="0">
                <a:buFontTx/>
                <a:buChar char="-"/>
              </a:pPr>
              <a:r>
                <a:rPr lang="ko-KR" altLang="en-US" sz="1600" dirty="0" smtClean="0">
                  <a:solidFill>
                    <a:prstClr val="black"/>
                  </a:solidFill>
                  <a:latin typeface="+mn-ea"/>
                </a:rPr>
                <a:t>부가가치</a:t>
              </a:r>
              <a:endParaRPr lang="en-US" altLang="ko-KR" sz="1600" dirty="0" smtClean="0">
                <a:solidFill>
                  <a:prstClr val="black"/>
                </a:solidFill>
                <a:latin typeface="+mn-ea"/>
              </a:endParaRPr>
            </a:p>
            <a:p>
              <a:pPr marL="285750" indent="-285750" latinLnBrk="0">
                <a:buFontTx/>
                <a:buChar char="-"/>
              </a:pPr>
              <a:r>
                <a:rPr lang="ko-KR" altLang="en-US" sz="1600" dirty="0" smtClean="0">
                  <a:solidFill>
                    <a:prstClr val="black"/>
                  </a:solidFill>
                  <a:latin typeface="+mn-ea"/>
                </a:rPr>
                <a:t>규칙</a:t>
              </a:r>
              <a:endParaRPr lang="en-US" altLang="ko-KR" sz="1600" dirty="0" smtClean="0">
                <a:solidFill>
                  <a:prstClr val="black"/>
                </a:solidFill>
                <a:latin typeface="+mn-ea"/>
              </a:endParaRPr>
            </a:p>
            <a:p>
              <a:pPr marL="285750" indent="-285750" latinLnBrk="0">
                <a:buFontTx/>
                <a:buChar char="-"/>
              </a:pPr>
              <a:r>
                <a:rPr lang="ko-KR" altLang="en-US" sz="1600" dirty="0" smtClean="0">
                  <a:solidFill>
                    <a:prstClr val="black"/>
                  </a:solidFill>
                  <a:latin typeface="+mn-ea"/>
                </a:rPr>
                <a:t>전술</a:t>
              </a:r>
              <a:r>
                <a:rPr lang="en-US" altLang="ko-KR" sz="1600" dirty="0" smtClean="0">
                  <a:solidFill>
                    <a:prstClr val="black"/>
                  </a:solidFill>
                  <a:latin typeface="+mn-ea"/>
                </a:rPr>
                <a:t>, </a:t>
              </a:r>
              <a:r>
                <a:rPr lang="ko-KR" altLang="en-US" sz="1600" dirty="0" smtClean="0">
                  <a:solidFill>
                    <a:prstClr val="black"/>
                  </a:solidFill>
                  <a:latin typeface="+mn-ea"/>
                </a:rPr>
                <a:t>인식</a:t>
              </a:r>
              <a:endParaRPr lang="en-US" altLang="ko-KR" sz="1600" dirty="0" smtClean="0">
                <a:solidFill>
                  <a:prstClr val="black"/>
                </a:solidFill>
                <a:latin typeface="+mn-ea"/>
              </a:endParaRPr>
            </a:p>
            <a:p>
              <a:pPr marL="285750" indent="-285750" latinLnBrk="0">
                <a:buFontTx/>
                <a:buChar char="-"/>
              </a:pPr>
              <a:r>
                <a:rPr lang="ko-KR" altLang="en-US" sz="1600" dirty="0" smtClean="0">
                  <a:solidFill>
                    <a:prstClr val="black"/>
                  </a:solidFill>
                  <a:latin typeface="+mn-ea"/>
                </a:rPr>
                <a:t>범</a:t>
              </a:r>
              <a:r>
                <a:rPr lang="ko-KR" altLang="en-US" sz="1600" dirty="0">
                  <a:solidFill>
                    <a:prstClr val="black"/>
                  </a:solidFill>
                  <a:latin typeface="+mn-ea"/>
                </a:rPr>
                <a:t>위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067944" y="5891788"/>
              <a:ext cx="108012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latinLnBrk="0"/>
              <a:r>
                <a:rPr lang="ko-KR" altLang="en-US" b="1" dirty="0" smtClean="0">
                  <a:solidFill>
                    <a:prstClr val="black"/>
                  </a:solidFill>
                  <a:latin typeface="+mn-ea"/>
                </a:rPr>
                <a:t>공급업체</a:t>
              </a:r>
              <a:endParaRPr lang="ko-KR" altLang="en-US" b="1" dirty="0">
                <a:solidFill>
                  <a:prstClr val="black"/>
                </a:solidFill>
                <a:latin typeface="+mn-ea"/>
              </a:endParaRPr>
            </a:p>
          </p:txBody>
        </p:sp>
        <p:cxnSp>
          <p:nvCxnSpPr>
            <p:cNvPr id="17" name="직선 연결선 16"/>
            <p:cNvCxnSpPr/>
            <p:nvPr/>
          </p:nvCxnSpPr>
          <p:spPr>
            <a:xfrm>
              <a:off x="1331640" y="4292372"/>
              <a:ext cx="6552728" cy="0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7596336" y="4091588"/>
              <a:ext cx="108012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latinLnBrk="0"/>
              <a:r>
                <a:rPr lang="ko-KR" altLang="en-US" b="1" dirty="0" err="1" smtClean="0">
                  <a:solidFill>
                    <a:prstClr val="black"/>
                  </a:solidFill>
                  <a:latin typeface="+mn-ea"/>
                </a:rPr>
                <a:t>보완재</a:t>
              </a:r>
              <a:endParaRPr lang="ko-KR" altLang="en-US" b="1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3568" y="4091588"/>
              <a:ext cx="108012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latinLnBrk="0"/>
              <a:r>
                <a:rPr lang="ko-KR" altLang="en-US" b="1" dirty="0" smtClean="0">
                  <a:solidFill>
                    <a:prstClr val="black"/>
                  </a:solidFill>
                  <a:latin typeface="+mn-ea"/>
                </a:rPr>
                <a:t>대체재</a:t>
              </a:r>
              <a:endParaRPr lang="ko-KR" altLang="en-US" b="1" dirty="0">
                <a:solidFill>
                  <a:prstClr val="black"/>
                </a:solidFill>
                <a:latin typeface="+mn-ea"/>
              </a:endParaRPr>
            </a:p>
          </p:txBody>
        </p:sp>
        <p:cxnSp>
          <p:nvCxnSpPr>
            <p:cNvPr id="20" name="직선 연결선 19"/>
            <p:cNvCxnSpPr>
              <a:stCxn id="6" idx="2"/>
              <a:endCxn id="14" idx="0"/>
            </p:cNvCxnSpPr>
            <p:nvPr/>
          </p:nvCxnSpPr>
          <p:spPr>
            <a:xfrm>
              <a:off x="4608004" y="2579420"/>
              <a:ext cx="0" cy="3312368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031940" y="4091588"/>
              <a:ext cx="108012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latinLnBrk="0"/>
              <a:r>
                <a:rPr lang="ko-KR" altLang="en-US" b="1" dirty="0" smtClean="0">
                  <a:solidFill>
                    <a:prstClr val="black"/>
                  </a:solidFill>
                  <a:latin typeface="+mn-ea"/>
                </a:rPr>
                <a:t>기업</a:t>
              </a:r>
              <a:endParaRPr lang="ko-KR" altLang="en-US" b="1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1" name="모서리가 둥근 직사각형 20"/>
            <p:cNvSpPr>
              <a:spLocks noChangeArrowheads="1"/>
            </p:cNvSpPr>
            <p:nvPr/>
          </p:nvSpPr>
          <p:spPr bwMode="auto">
            <a:xfrm>
              <a:off x="250825" y="1340768"/>
              <a:ext cx="8642350" cy="7200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486C"/>
                </a:gs>
                <a:gs pos="50000">
                  <a:srgbClr val="006699"/>
                </a:gs>
                <a:gs pos="100000">
                  <a:srgbClr val="00486C"/>
                </a:gs>
              </a:gsLst>
              <a:lin ang="5400000" scaled="1"/>
            </a:gra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latinLnBrk="0"/>
              <a:r>
                <a:rPr lang="ko-KR" altLang="en-US" dirty="0" smtClean="0">
                  <a:solidFill>
                    <a:prstClr val="white"/>
                  </a:solidFill>
                  <a:latin typeface="+mn-ea"/>
                </a:rPr>
                <a:t>전략적 경쟁에 있어서 각 주체들의 경쟁행위를 분석하고</a:t>
              </a:r>
              <a:r>
                <a:rPr lang="en-US" altLang="ko-KR" dirty="0" smtClean="0">
                  <a:solidFill>
                    <a:prstClr val="white"/>
                  </a:solidFill>
                  <a:latin typeface="+mn-ea"/>
                </a:rPr>
                <a:t> </a:t>
              </a:r>
              <a:r>
                <a:rPr lang="ko-KR" altLang="en-US" dirty="0" smtClean="0">
                  <a:solidFill>
                    <a:prstClr val="white"/>
                  </a:solidFill>
                  <a:latin typeface="+mn-ea"/>
                </a:rPr>
                <a:t>합리적인 전략대안을 도출하기 위한 분석틀을 제공</a:t>
              </a:r>
              <a:endParaRPr lang="ko-KR" altLang="en-US" dirty="0">
                <a:solidFill>
                  <a:prstClr val="white"/>
                </a:solidFill>
                <a:latin typeface="+mn-ea"/>
                <a:sym typeface="Wingdings" pitchFamily="2" charset="2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5416908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사례를 보고 채워봅시다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Implement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739488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err="1" smtClean="0"/>
              <a:t>흙살림</a:t>
            </a:r>
            <a:r>
              <a:rPr lang="ko-KR" altLang="en-US" dirty="0" smtClean="0"/>
              <a:t> 경영전략 분석</a:t>
            </a:r>
            <a:endParaRPr lang="ko-KR" altLang="en-US" dirty="0"/>
          </a:p>
        </p:txBody>
      </p:sp>
      <p:sp>
        <p:nvSpPr>
          <p:cNvPr id="7" name="텍스트 개체 틀 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4</a:t>
            </a:r>
            <a:r>
              <a:rPr lang="ko-KR" altLang="en-US" dirty="0" smtClean="0"/>
              <a:t>분 </a:t>
            </a:r>
            <a:r>
              <a:rPr lang="en-US" altLang="ko-KR" dirty="0" smtClean="0"/>
              <a:t>50</a:t>
            </a:r>
            <a:r>
              <a:rPr lang="ko-KR" altLang="en-US" dirty="0" smtClean="0"/>
              <a:t>초</a:t>
            </a:r>
            <a:endParaRPr lang="ko-KR" altLang="en-US" dirty="0"/>
          </a:p>
        </p:txBody>
      </p:sp>
      <p:pic>
        <p:nvPicPr>
          <p:cNvPr id="8" name="흙살림 20년 유기농 20년.wmv">
            <a:hlinkClick r:id="" action="ppaction://media"/>
          </p:cNvPr>
          <p:cNvPicPr>
            <a:picLocks noRot="1"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link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04950" y="1982316"/>
            <a:ext cx="6096000" cy="3429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atinLnBrk="0"/>
            <a:r>
              <a:rPr lang="ko-KR" altLang="en-US" dirty="0" err="1" smtClean="0"/>
              <a:t>흙살림</a:t>
            </a:r>
            <a:r>
              <a:rPr lang="ko-KR" altLang="en-US" dirty="0" smtClean="0"/>
              <a:t> 경영전략 분석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29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71397656"/>
              </p:ext>
            </p:extLst>
          </p:nvPr>
        </p:nvGraphicFramePr>
        <p:xfrm>
          <a:off x="250825" y="2060846"/>
          <a:ext cx="8642350" cy="4320482"/>
        </p:xfrm>
        <a:graphic>
          <a:graphicData uri="http://schemas.openxmlformats.org/drawingml/2006/table">
            <a:tbl>
              <a:tblPr firstRow="1" bandRow="1"/>
              <a:tblGrid>
                <a:gridCol w="2376959"/>
                <a:gridCol w="1584176"/>
                <a:gridCol w="4681215"/>
              </a:tblGrid>
              <a:tr h="691312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b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Sun-Tzu`s Art of War</a:t>
                      </a:r>
                    </a:p>
                    <a:p>
                      <a:pPr algn="ctr" latinLnBrk="1"/>
                      <a:r>
                        <a:rPr lang="en-US" altLang="ko-KR" sz="1800" b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800" b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손자병법</a:t>
                      </a:r>
                      <a:r>
                        <a:rPr lang="en-US" altLang="ko-KR" sz="1800" b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b="0" dirty="0" err="1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흙살림</a:t>
                      </a:r>
                      <a:r>
                        <a:rPr lang="ko-KR" altLang="en-US" b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 경영전략 요소</a:t>
                      </a:r>
                      <a:endParaRPr lang="ko-KR" altLang="en-US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72583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400" b="1" dirty="0" smtClean="0">
                          <a:latin typeface="+mn-ea"/>
                          <a:ea typeface="+mn-ea"/>
                        </a:rPr>
                        <a:t>道</a:t>
                      </a:r>
                      <a:endParaRPr lang="ko-KR" altLang="en-US" sz="24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/>
                      <a:r>
                        <a:rPr lang="ko-KR" altLang="en-US" b="1" dirty="0" smtClean="0">
                          <a:latin typeface="+mn-ea"/>
                          <a:ea typeface="+mn-ea"/>
                        </a:rPr>
                        <a:t>사명과 목표</a:t>
                      </a:r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2583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400" b="1" dirty="0" smtClean="0">
                          <a:latin typeface="+mn-ea"/>
                          <a:ea typeface="+mn-ea"/>
                        </a:rPr>
                        <a:t>天</a:t>
                      </a:r>
                      <a:endParaRPr lang="ko-KR" altLang="en-US" sz="24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/>
                      <a:r>
                        <a:rPr lang="ko-KR" altLang="en-US" b="1" dirty="0" smtClean="0">
                          <a:latin typeface="+mn-ea"/>
                          <a:ea typeface="+mn-ea"/>
                        </a:rPr>
                        <a:t>외부 환경</a:t>
                      </a:r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2583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400" b="1" dirty="0" smtClean="0">
                          <a:latin typeface="+mn-ea"/>
                          <a:ea typeface="+mn-ea"/>
                        </a:rPr>
                        <a:t>地</a:t>
                      </a:r>
                      <a:endParaRPr lang="ko-KR" altLang="en-US" sz="24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/>
                      <a:r>
                        <a:rPr lang="ko-KR" altLang="en-US" b="1" dirty="0" smtClean="0">
                          <a:latin typeface="+mn-ea"/>
                          <a:ea typeface="+mn-ea"/>
                        </a:rPr>
                        <a:t>산업구조와 경쟁환경</a:t>
                      </a:r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2583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400" b="1" dirty="0" smtClean="0">
                          <a:latin typeface="+mn-ea"/>
                          <a:ea typeface="+mn-ea"/>
                        </a:rPr>
                        <a:t>將</a:t>
                      </a:r>
                      <a:endParaRPr lang="ko-KR" altLang="en-US" sz="24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/>
                      <a:r>
                        <a:rPr lang="ko-KR" altLang="en-US" b="1" dirty="0" smtClean="0">
                          <a:latin typeface="+mn-ea"/>
                          <a:ea typeface="+mn-ea"/>
                        </a:rPr>
                        <a:t>리더십</a:t>
                      </a:r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2583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400" b="1" dirty="0" smtClean="0">
                          <a:latin typeface="+mn-ea"/>
                          <a:ea typeface="+mn-ea"/>
                        </a:rPr>
                        <a:t>法</a:t>
                      </a:r>
                      <a:endParaRPr lang="ko-KR" altLang="en-US" sz="24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0"/>
                      <a:r>
                        <a:rPr lang="ko-KR" altLang="en-US" b="1" dirty="0" smtClean="0">
                          <a:latin typeface="+mn-ea"/>
                          <a:ea typeface="+mn-ea"/>
                        </a:rPr>
                        <a:t>조직원칙과 경영프로세스</a:t>
                      </a:r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mbria"/>
                          <a:ea typeface=""/>
                          <a:cs typeface=""/>
                        </a:defRPr>
                      </a:lvl9pPr>
                    </a:lstStyle>
                    <a:p>
                      <a:pPr algn="ctr" latinLnBrk="1"/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모서리가 둥근 직사각형 5"/>
          <p:cNvSpPr/>
          <p:nvPr/>
        </p:nvSpPr>
        <p:spPr>
          <a:xfrm>
            <a:off x="250825" y="1268413"/>
            <a:ext cx="3961135" cy="576411"/>
          </a:xfrm>
          <a:prstGeom prst="roundRect">
            <a:avLst>
              <a:gd name="adj" fmla="val 50000"/>
            </a:avLst>
          </a:prstGeom>
          <a:solidFill>
            <a:srgbClr val="DFB7C7"/>
          </a:solidFill>
          <a:ln>
            <a:solidFill>
              <a:srgbClr val="5B4A4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2000" b="1" dirty="0" smtClean="0">
                <a:solidFill>
                  <a:schemeClr val="tx1"/>
                </a:solidFill>
                <a:latin typeface="+mn-ea"/>
              </a:rPr>
              <a:t>1. </a:t>
            </a:r>
            <a:r>
              <a:rPr lang="ko-KR" altLang="en-US" sz="2000" b="1" dirty="0" smtClean="0">
                <a:solidFill>
                  <a:schemeClr val="tx1"/>
                </a:solidFill>
                <a:latin typeface="+mn-ea"/>
              </a:rPr>
              <a:t>경쟁전략</a:t>
            </a:r>
            <a:endParaRPr lang="ko-KR" altLang="en-US" sz="2000" b="1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59882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텍스트 개체 틀 2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" name="제목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나를 소개합니다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755576" y="1411288"/>
            <a:ext cx="7848872" cy="475401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ko-KR" altLang="en-US" dirty="0" smtClean="0">
                <a:solidFill>
                  <a:srgbClr val="5B4A42"/>
                </a:solidFill>
              </a:rPr>
              <a:t>나는 </a:t>
            </a:r>
            <a:r>
              <a:rPr lang="en-US" altLang="ko-KR" dirty="0" smtClean="0">
                <a:solidFill>
                  <a:srgbClr val="5B4A42"/>
                </a:solidFill>
              </a:rPr>
              <a:t>(                 )</a:t>
            </a:r>
            <a:r>
              <a:rPr lang="ko-KR" altLang="en-US" dirty="0" smtClean="0">
                <a:solidFill>
                  <a:srgbClr val="5B4A42"/>
                </a:solidFill>
              </a:rPr>
              <a:t>에서 근무하는 </a:t>
            </a:r>
            <a:r>
              <a:rPr lang="en-US" altLang="ko-KR" dirty="0" smtClean="0">
                <a:solidFill>
                  <a:srgbClr val="5B4A42"/>
                </a:solidFill>
              </a:rPr>
              <a:t>(               )</a:t>
            </a:r>
            <a:r>
              <a:rPr lang="ko-KR" altLang="en-US" dirty="0" smtClean="0">
                <a:solidFill>
                  <a:srgbClr val="5B4A42"/>
                </a:solidFill>
              </a:rPr>
              <a:t>입니다</a:t>
            </a:r>
            <a:r>
              <a:rPr lang="en-US" altLang="ko-KR" dirty="0" smtClean="0">
                <a:solidFill>
                  <a:srgbClr val="5B4A42"/>
                </a:solidFill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ko-KR" altLang="en-US" dirty="0" smtClean="0">
                <a:solidFill>
                  <a:srgbClr val="5B4A42"/>
                </a:solidFill>
              </a:rPr>
              <a:t>나는 어제 저녁 </a:t>
            </a:r>
            <a:r>
              <a:rPr lang="en-US" altLang="ko-KR" dirty="0" smtClean="0">
                <a:solidFill>
                  <a:srgbClr val="5B4A42"/>
                </a:solidFill>
              </a:rPr>
              <a:t>10</a:t>
            </a:r>
            <a:r>
              <a:rPr lang="ko-KR" altLang="en-US" dirty="0" smtClean="0">
                <a:solidFill>
                  <a:srgbClr val="5B4A42"/>
                </a:solidFill>
              </a:rPr>
              <a:t>시에 </a:t>
            </a:r>
            <a:r>
              <a:rPr lang="en-US" altLang="ko-KR" dirty="0" smtClean="0">
                <a:solidFill>
                  <a:srgbClr val="5B4A42"/>
                </a:solidFill>
              </a:rPr>
              <a:t>(                )</a:t>
            </a:r>
            <a:r>
              <a:rPr lang="ko-KR" altLang="en-US" dirty="0" smtClean="0">
                <a:solidFill>
                  <a:srgbClr val="5B4A42"/>
                </a:solidFill>
              </a:rPr>
              <a:t>에서 </a:t>
            </a:r>
            <a:r>
              <a:rPr lang="en-US" altLang="ko-KR" dirty="0" smtClean="0">
                <a:solidFill>
                  <a:srgbClr val="5B4A42"/>
                </a:solidFill>
              </a:rPr>
              <a:t>(             )</a:t>
            </a:r>
            <a:r>
              <a:rPr lang="ko-KR" altLang="en-US" dirty="0" smtClean="0">
                <a:solidFill>
                  <a:srgbClr val="5B4A42"/>
                </a:solidFill>
              </a:rPr>
              <a:t>을 하고 있었다</a:t>
            </a:r>
            <a:r>
              <a:rPr lang="en-US" altLang="ko-KR" dirty="0" smtClean="0">
                <a:solidFill>
                  <a:srgbClr val="5B4A42"/>
                </a:solidFill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ko-KR" altLang="en-US" dirty="0" smtClean="0">
                <a:solidFill>
                  <a:srgbClr val="5B4A42"/>
                </a:solidFill>
              </a:rPr>
              <a:t>사람들은 나를 </a:t>
            </a:r>
            <a:r>
              <a:rPr lang="en-US" altLang="ko-KR" dirty="0" smtClean="0">
                <a:solidFill>
                  <a:srgbClr val="5B4A42"/>
                </a:solidFill>
              </a:rPr>
              <a:t>(                       )</a:t>
            </a:r>
            <a:r>
              <a:rPr lang="ko-KR" altLang="en-US" dirty="0" smtClean="0">
                <a:solidFill>
                  <a:srgbClr val="5B4A42"/>
                </a:solidFill>
              </a:rPr>
              <a:t>하는 사람으로 알고 있다</a:t>
            </a:r>
            <a:r>
              <a:rPr lang="en-US" altLang="ko-KR" dirty="0" smtClean="0">
                <a:solidFill>
                  <a:srgbClr val="5B4A42"/>
                </a:solidFill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ko-KR" altLang="en-US" dirty="0" smtClean="0">
                <a:solidFill>
                  <a:srgbClr val="5B4A42"/>
                </a:solidFill>
              </a:rPr>
              <a:t>나의 보물 </a:t>
            </a:r>
            <a:r>
              <a:rPr lang="en-US" altLang="ko-KR" dirty="0" smtClean="0">
                <a:solidFill>
                  <a:srgbClr val="5B4A42"/>
                </a:solidFill>
              </a:rPr>
              <a:t>1</a:t>
            </a:r>
            <a:r>
              <a:rPr lang="ko-KR" altLang="en-US" dirty="0" smtClean="0">
                <a:solidFill>
                  <a:srgbClr val="5B4A42"/>
                </a:solidFill>
              </a:rPr>
              <a:t>호는 </a:t>
            </a:r>
            <a:r>
              <a:rPr lang="en-US" altLang="ko-KR" dirty="0" smtClean="0">
                <a:solidFill>
                  <a:srgbClr val="5B4A42"/>
                </a:solidFill>
              </a:rPr>
              <a:t>(                 )</a:t>
            </a:r>
            <a:r>
              <a:rPr lang="ko-KR" altLang="en-US" dirty="0" smtClean="0">
                <a:solidFill>
                  <a:srgbClr val="5B4A42"/>
                </a:solidFill>
              </a:rPr>
              <a:t>이다</a:t>
            </a:r>
            <a:r>
              <a:rPr lang="en-US" altLang="ko-KR" dirty="0" smtClean="0">
                <a:solidFill>
                  <a:srgbClr val="5B4A42"/>
                </a:solidFill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ko-KR" altLang="en-US" dirty="0" smtClean="0">
                <a:solidFill>
                  <a:srgbClr val="5B4A42"/>
                </a:solidFill>
              </a:rPr>
              <a:t>나의 정년 후의 꿈은 </a:t>
            </a:r>
            <a:r>
              <a:rPr lang="en-US" altLang="ko-KR" dirty="0" smtClean="0">
                <a:solidFill>
                  <a:srgbClr val="5B4A42"/>
                </a:solidFill>
              </a:rPr>
              <a:t>(                 )</a:t>
            </a:r>
            <a:r>
              <a:rPr lang="ko-KR" altLang="en-US" dirty="0" smtClean="0">
                <a:solidFill>
                  <a:srgbClr val="5B4A42"/>
                </a:solidFill>
              </a:rPr>
              <a:t>을 하는 것이다</a:t>
            </a:r>
            <a:r>
              <a:rPr lang="en-US" altLang="ko-KR" dirty="0" smtClean="0">
                <a:solidFill>
                  <a:srgbClr val="5B4A42"/>
                </a:solidFill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ko-KR" altLang="en-US" dirty="0" smtClean="0">
                <a:solidFill>
                  <a:srgbClr val="5B4A42"/>
                </a:solidFill>
              </a:rPr>
              <a:t>나의 취미는 </a:t>
            </a:r>
            <a:r>
              <a:rPr lang="en-US" altLang="ko-KR" dirty="0" smtClean="0">
                <a:solidFill>
                  <a:srgbClr val="5B4A42"/>
                </a:solidFill>
              </a:rPr>
              <a:t>(                 )</a:t>
            </a:r>
            <a:r>
              <a:rPr lang="ko-KR" altLang="en-US" dirty="0" smtClean="0">
                <a:solidFill>
                  <a:srgbClr val="5B4A42"/>
                </a:solidFill>
              </a:rPr>
              <a:t>이다</a:t>
            </a:r>
            <a:r>
              <a:rPr lang="en-US" altLang="ko-KR" dirty="0" smtClean="0">
                <a:solidFill>
                  <a:srgbClr val="5B4A42"/>
                </a:solidFill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ko-KR" altLang="en-US" dirty="0" smtClean="0">
                <a:solidFill>
                  <a:srgbClr val="5B4A42"/>
                </a:solidFill>
              </a:rPr>
              <a:t>내가 </a:t>
            </a:r>
            <a:r>
              <a:rPr lang="en-US" altLang="ko-KR" dirty="0" smtClean="0">
                <a:solidFill>
                  <a:srgbClr val="5B4A42"/>
                </a:solidFill>
              </a:rPr>
              <a:t>10</a:t>
            </a:r>
            <a:r>
              <a:rPr lang="ko-KR" altLang="en-US" dirty="0" smtClean="0">
                <a:solidFill>
                  <a:srgbClr val="5B4A42"/>
                </a:solidFill>
              </a:rPr>
              <a:t>살 때 살던 곳은 </a:t>
            </a:r>
            <a:r>
              <a:rPr lang="en-US" altLang="ko-KR" dirty="0" smtClean="0">
                <a:solidFill>
                  <a:srgbClr val="5B4A42"/>
                </a:solidFill>
              </a:rPr>
              <a:t>(                )</a:t>
            </a:r>
            <a:r>
              <a:rPr lang="ko-KR" altLang="en-US" dirty="0" smtClean="0">
                <a:solidFill>
                  <a:srgbClr val="5B4A42"/>
                </a:solidFill>
              </a:rPr>
              <a:t>이다</a:t>
            </a:r>
            <a:r>
              <a:rPr lang="en-US" altLang="ko-KR" dirty="0" smtClean="0">
                <a:solidFill>
                  <a:srgbClr val="5B4A42"/>
                </a:solidFill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ko-KR" altLang="en-US" dirty="0" smtClean="0">
                <a:solidFill>
                  <a:srgbClr val="5B4A42"/>
                </a:solidFill>
              </a:rPr>
              <a:t>어릴 적에 내 별명은 </a:t>
            </a:r>
            <a:r>
              <a:rPr lang="en-US" altLang="ko-KR" dirty="0" smtClean="0">
                <a:solidFill>
                  <a:srgbClr val="5B4A42"/>
                </a:solidFill>
              </a:rPr>
              <a:t>(              )</a:t>
            </a:r>
            <a:r>
              <a:rPr lang="ko-KR" altLang="en-US" dirty="0" smtClean="0">
                <a:solidFill>
                  <a:srgbClr val="5B4A42"/>
                </a:solidFill>
              </a:rPr>
              <a:t>이었다</a:t>
            </a:r>
            <a:r>
              <a:rPr lang="en-US" altLang="ko-KR" dirty="0" smtClean="0">
                <a:solidFill>
                  <a:srgbClr val="5B4A42"/>
                </a:solidFill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ko-KR" altLang="en-US" dirty="0" smtClean="0">
                <a:solidFill>
                  <a:srgbClr val="5B4A42"/>
                </a:solidFill>
              </a:rPr>
              <a:t>지금 나의 가장 중요한 목표는 </a:t>
            </a:r>
            <a:r>
              <a:rPr lang="en-US" altLang="ko-KR" dirty="0" smtClean="0">
                <a:solidFill>
                  <a:srgbClr val="5B4A42"/>
                </a:solidFill>
              </a:rPr>
              <a:t>(                  )</a:t>
            </a:r>
            <a:r>
              <a:rPr lang="ko-KR" altLang="en-US" dirty="0" smtClean="0">
                <a:solidFill>
                  <a:srgbClr val="5B4A42"/>
                </a:solidFill>
              </a:rPr>
              <a:t>이다</a:t>
            </a:r>
            <a:r>
              <a:rPr lang="en-US" altLang="ko-KR" dirty="0" smtClean="0">
                <a:solidFill>
                  <a:srgbClr val="5B4A42"/>
                </a:solidFill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ko-KR" altLang="en-US" dirty="0" smtClean="0">
                <a:solidFill>
                  <a:srgbClr val="5B4A42"/>
                </a:solidFill>
              </a:rPr>
              <a:t>내가 우리 팀에서 도움이 될 수 있는 것은 </a:t>
            </a:r>
            <a:r>
              <a:rPr lang="en-US" altLang="ko-KR" dirty="0" smtClean="0">
                <a:solidFill>
                  <a:srgbClr val="5B4A42"/>
                </a:solidFill>
              </a:rPr>
              <a:t>(                 )</a:t>
            </a:r>
            <a:r>
              <a:rPr lang="ko-KR" altLang="en-US" dirty="0" smtClean="0">
                <a:solidFill>
                  <a:srgbClr val="5B4A42"/>
                </a:solidFill>
              </a:rPr>
              <a:t>이다</a:t>
            </a:r>
            <a:r>
              <a:rPr lang="en-US" altLang="ko-KR" dirty="0" smtClean="0">
                <a:solidFill>
                  <a:srgbClr val="5B4A42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5870044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흙살림</a:t>
            </a:r>
            <a:r>
              <a:rPr lang="ko-KR" altLang="en-US" dirty="0" smtClean="0"/>
              <a:t> 경영전략 분석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37741912"/>
              </p:ext>
            </p:extLst>
          </p:nvPr>
        </p:nvGraphicFramePr>
        <p:xfrm>
          <a:off x="250825" y="2908779"/>
          <a:ext cx="8642352" cy="31734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392"/>
                <a:gridCol w="1440392"/>
                <a:gridCol w="1440392"/>
                <a:gridCol w="1440392"/>
                <a:gridCol w="1440392"/>
                <a:gridCol w="1440392"/>
              </a:tblGrid>
              <a:tr h="418939">
                <a:tc>
                  <a:txBody>
                    <a:bodyPr/>
                    <a:lstStyle/>
                    <a:p>
                      <a:pPr latinLnBrk="1"/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기존 경쟁자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신규 경쟁자</a:t>
                      </a:r>
                      <a:endParaRPr lang="en-US" altLang="ko-KR" sz="1600" b="1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진입장벽</a:t>
                      </a:r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대체재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소비자 </a:t>
                      </a:r>
                      <a:endParaRPr lang="en-US" altLang="ko-KR" sz="1600" b="1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구매력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공급업체 </a:t>
                      </a:r>
                      <a:endParaRPr lang="en-US" altLang="ko-KR" sz="1600" b="1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협상력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12920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친환경 농자재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130227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꾸러미 상품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AutoShape 37"/>
          <p:cNvSpPr>
            <a:spLocks noChangeArrowheads="1"/>
          </p:cNvSpPr>
          <p:nvPr/>
        </p:nvSpPr>
        <p:spPr bwMode="gray">
          <a:xfrm>
            <a:off x="1567458" y="2212802"/>
            <a:ext cx="5884862" cy="5175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33C2A"/>
              </a:gs>
              <a:gs pos="50000">
                <a:srgbClr val="6E815B"/>
              </a:gs>
              <a:gs pos="100000">
                <a:srgbClr val="333C2A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8" name="AutoShape 38"/>
          <p:cNvSpPr>
            <a:spLocks noChangeArrowheads="1"/>
          </p:cNvSpPr>
          <p:nvPr/>
        </p:nvSpPr>
        <p:spPr bwMode="auto">
          <a:xfrm flipH="1">
            <a:off x="7220545" y="2325514"/>
            <a:ext cx="84138" cy="26035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9" name="AutoShape 39"/>
          <p:cNvSpPr>
            <a:spLocks noChangeArrowheads="1"/>
          </p:cNvSpPr>
          <p:nvPr/>
        </p:nvSpPr>
        <p:spPr bwMode="auto">
          <a:xfrm flipH="1">
            <a:off x="1688108" y="2327102"/>
            <a:ext cx="85725" cy="26035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>
              <a:defRPr/>
            </a:pPr>
            <a:endParaRPr lang="ko-KR" altLang="en-US" kern="0" smtClean="0">
              <a:solidFill>
                <a:sysClr val="windowText" lastClr="000000"/>
              </a:solidFill>
            </a:endParaRPr>
          </a:p>
        </p:txBody>
      </p:sp>
      <p:sp>
        <p:nvSpPr>
          <p:cNvPr id="10" name="Text Box 40"/>
          <p:cNvSpPr txBox="1">
            <a:spLocks noChangeArrowheads="1"/>
          </p:cNvSpPr>
          <p:nvPr/>
        </p:nvSpPr>
        <p:spPr bwMode="gray">
          <a:xfrm>
            <a:off x="2843808" y="2204864"/>
            <a:ext cx="3159817" cy="4616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eaLnBrk="0" latinLnBrk="0" hangingPunct="0">
              <a:defRPr/>
            </a:pPr>
            <a:r>
              <a:rPr lang="en-US" altLang="ko-KR" sz="2400" b="1" kern="0" dirty="0" smtClean="0">
                <a:solidFill>
                  <a:srgbClr val="FFFFFF"/>
                </a:solidFill>
                <a:latin typeface="+mn-ea"/>
                <a:sym typeface="Wingdings 2" pitchFamily="18" charset="2"/>
              </a:rPr>
              <a:t>Five Force Framework</a:t>
            </a:r>
            <a:endParaRPr lang="ko-KR" altLang="en-US" sz="2400" b="1" kern="0" dirty="0" smtClean="0">
              <a:solidFill>
                <a:srgbClr val="FFFFFF"/>
              </a:solidFill>
              <a:latin typeface="+mn-ea"/>
              <a:sym typeface="Wingdings 2" pitchFamily="18" charset="2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250825" y="1268413"/>
            <a:ext cx="3961135" cy="576411"/>
          </a:xfrm>
          <a:prstGeom prst="roundRect">
            <a:avLst>
              <a:gd name="adj" fmla="val 50000"/>
            </a:avLst>
          </a:prstGeom>
          <a:solidFill>
            <a:srgbClr val="DFB7C7"/>
          </a:solidFill>
          <a:ln>
            <a:solidFill>
              <a:srgbClr val="5B4A4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</a:rPr>
              <a:t>2.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산업 조직 관점</a:t>
            </a:r>
          </a:p>
        </p:txBody>
      </p:sp>
    </p:spTree>
    <p:extLst>
      <p:ext uri="{BB962C8B-B14F-4D97-AF65-F5344CB8AC3E}">
        <p14:creationId xmlns="" xmlns:p14="http://schemas.microsoft.com/office/powerpoint/2010/main" val="251208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흙살림</a:t>
            </a:r>
            <a:r>
              <a:rPr lang="ko-KR" altLang="en-US" dirty="0" smtClean="0"/>
              <a:t> 경영전략 분석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68386934"/>
              </p:ext>
            </p:extLst>
          </p:nvPr>
        </p:nvGraphicFramePr>
        <p:xfrm>
          <a:off x="250825" y="2852936"/>
          <a:ext cx="8642348" cy="33843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783"/>
                <a:gridCol w="1569913"/>
                <a:gridCol w="1569913"/>
                <a:gridCol w="1569913"/>
                <a:gridCol w="1569913"/>
                <a:gridCol w="1569913"/>
              </a:tblGrid>
              <a:tr h="489969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부업무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인적자원 개발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</a:tr>
              <a:tr h="587963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기술개발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87963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회계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6473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주업무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원자재 조달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물류 및 운송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제조</a:t>
                      </a:r>
                      <a:endParaRPr lang="en-US" altLang="ko-KR" sz="1600" b="1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유통</a:t>
                      </a:r>
                      <a:endParaRPr lang="en-US" altLang="ko-KR" sz="1600" b="1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판매 및 </a:t>
                      </a:r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A/S</a:t>
                      </a:r>
                    </a:p>
                  </a:txBody>
                  <a:tcPr anchor="ctr"/>
                </a:tc>
              </a:tr>
              <a:tr h="1353751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10" name="그룹 9"/>
          <p:cNvGrpSpPr/>
          <p:nvPr/>
        </p:nvGrpSpPr>
        <p:grpSpPr>
          <a:xfrm>
            <a:off x="1711474" y="2132856"/>
            <a:ext cx="5884862" cy="517525"/>
            <a:chOff x="1639466" y="3861048"/>
            <a:chExt cx="5884862" cy="517525"/>
          </a:xfrm>
        </p:grpSpPr>
        <p:sp>
          <p:nvSpPr>
            <p:cNvPr id="6" name="AutoShape 31"/>
            <p:cNvSpPr>
              <a:spLocks noChangeArrowheads="1"/>
            </p:cNvSpPr>
            <p:nvPr/>
          </p:nvSpPr>
          <p:spPr bwMode="gray">
            <a:xfrm>
              <a:off x="1639466" y="3861048"/>
              <a:ext cx="5884862" cy="5175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434E51"/>
                </a:gs>
                <a:gs pos="50000">
                  <a:srgbClr val="90A8B0"/>
                </a:gs>
                <a:gs pos="100000">
                  <a:srgbClr val="434E5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7" name="AutoShape 32"/>
            <p:cNvSpPr>
              <a:spLocks noChangeArrowheads="1"/>
            </p:cNvSpPr>
            <p:nvPr/>
          </p:nvSpPr>
          <p:spPr bwMode="auto">
            <a:xfrm flipH="1">
              <a:off x="7292553" y="3973761"/>
              <a:ext cx="84138" cy="26035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8" name="AutoShape 33"/>
            <p:cNvSpPr>
              <a:spLocks noChangeArrowheads="1"/>
            </p:cNvSpPr>
            <p:nvPr/>
          </p:nvSpPr>
          <p:spPr bwMode="auto">
            <a:xfrm flipH="1">
              <a:off x="1760116" y="3975348"/>
              <a:ext cx="85725" cy="26035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gray">
            <a:xfrm>
              <a:off x="3044403" y="3864223"/>
              <a:ext cx="2727006" cy="46165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/>
            <a:p>
              <a:pPr eaLnBrk="0" hangingPunct="0"/>
              <a:r>
                <a:rPr lang="en-US" altLang="ko-KR" sz="2400" b="1" dirty="0" smtClean="0">
                  <a:solidFill>
                    <a:prstClr val="white"/>
                  </a:solidFill>
                  <a:latin typeface="+mn-ea"/>
                </a:rPr>
                <a:t>Value Chain Model</a:t>
              </a:r>
              <a:endParaRPr lang="ko-KR" altLang="en-US" sz="2400" b="1" dirty="0">
                <a:solidFill>
                  <a:prstClr val="white"/>
                </a:solidFill>
                <a:latin typeface="+mn-ea"/>
                <a:sym typeface="Wingdings 2" pitchFamily="18" charset="2"/>
              </a:endParaRPr>
            </a:p>
          </p:txBody>
        </p:sp>
      </p:grpSp>
      <p:sp>
        <p:nvSpPr>
          <p:cNvPr id="11" name="모서리가 둥근 직사각형 10"/>
          <p:cNvSpPr/>
          <p:nvPr/>
        </p:nvSpPr>
        <p:spPr>
          <a:xfrm>
            <a:off x="250825" y="1268413"/>
            <a:ext cx="3961135" cy="576411"/>
          </a:xfrm>
          <a:prstGeom prst="roundRect">
            <a:avLst>
              <a:gd name="adj" fmla="val 50000"/>
            </a:avLst>
          </a:prstGeom>
          <a:solidFill>
            <a:srgbClr val="DFB7C7"/>
          </a:solidFill>
          <a:ln>
            <a:solidFill>
              <a:srgbClr val="5B4A4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</a:rPr>
              <a:t>2.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산업 조직 관점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흙살림</a:t>
            </a:r>
            <a:r>
              <a:rPr lang="ko-KR" altLang="en-US" dirty="0" smtClean="0"/>
              <a:t> 경영전략 분석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39784500"/>
              </p:ext>
            </p:extLst>
          </p:nvPr>
        </p:nvGraphicFramePr>
        <p:xfrm>
          <a:off x="683568" y="2132856"/>
          <a:ext cx="7848871" cy="40353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0372"/>
                <a:gridCol w="2119429"/>
                <a:gridCol w="2346852"/>
                <a:gridCol w="1962218"/>
              </a:tblGrid>
              <a:tr h="616143"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핵심자원</a:t>
                      </a:r>
                      <a:endParaRPr lang="ko-KR" altLang="en-US" sz="16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600" b="1" dirty="0" err="1" smtClean="0">
                          <a:latin typeface="+mn-ea"/>
                          <a:ea typeface="+mn-ea"/>
                        </a:rPr>
                        <a:t>농자재</a:t>
                      </a:r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 관련 특허</a:t>
                      </a:r>
                      <a:endParaRPr lang="ko-KR" altLang="en-US" sz="16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만 가구가 넘는 생산 농가 네트워크</a:t>
                      </a:r>
                      <a:endParaRPr lang="ko-KR" altLang="en-US" sz="16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사명에 동의하는 내부 인적자원</a:t>
                      </a:r>
                      <a:endParaRPr lang="ko-KR" altLang="en-US" sz="16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488698">
                <a:tc>
                  <a:txBody>
                    <a:bodyPr/>
                    <a:lstStyle/>
                    <a:p>
                      <a:pPr marL="0" marR="0" indent="0" algn="ctr" defTabSz="4572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높은 가치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586101">
                <a:tc>
                  <a:txBody>
                    <a:bodyPr/>
                    <a:lstStyle/>
                    <a:p>
                      <a:pPr marL="0" marR="0" indent="0" algn="ctr" defTabSz="4572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희소성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586101">
                <a:tc>
                  <a:txBody>
                    <a:bodyPr/>
                    <a:lstStyle/>
                    <a:p>
                      <a:pPr marL="0" marR="0" indent="0" algn="ctr" defTabSz="4572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활용</a:t>
                      </a:r>
                      <a:r>
                        <a:rPr lang="ko-KR" altLang="en-US" sz="1600" b="1" baseline="0" dirty="0" smtClean="0">
                          <a:latin typeface="+mn-ea"/>
                          <a:ea typeface="+mn-ea"/>
                        </a:rPr>
                        <a:t> 정도</a:t>
                      </a:r>
                      <a:endParaRPr lang="ko-KR" altLang="en-US" sz="1600" b="1" dirty="0" smtClean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586101">
                <a:tc>
                  <a:txBody>
                    <a:bodyPr/>
                    <a:lstStyle/>
                    <a:p>
                      <a:pPr marL="0" marR="0" indent="0" algn="ctr" defTabSz="4572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모방불가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586101">
                <a:tc>
                  <a:txBody>
                    <a:bodyPr/>
                    <a:lstStyle/>
                    <a:p>
                      <a:pPr marL="0" marR="0" indent="0" algn="ctr" defTabSz="4572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대체 가능성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586101">
                <a:tc>
                  <a:txBody>
                    <a:bodyPr/>
                    <a:lstStyle/>
                    <a:p>
                      <a:pPr marL="0" marR="0" indent="0" algn="ctr" defTabSz="4572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효율 및 </a:t>
                      </a:r>
                      <a:r>
                        <a:rPr lang="ko-KR" altLang="en-US" sz="1600" b="1" dirty="0" err="1" smtClean="0">
                          <a:latin typeface="+mn-ea"/>
                          <a:ea typeface="+mn-ea"/>
                        </a:rPr>
                        <a:t>효과성</a:t>
                      </a:r>
                      <a:endParaRPr lang="ko-KR" altLang="en-US" sz="1600" b="1" dirty="0" smtClean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0"/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모서리가 둥근 직사각형 5"/>
          <p:cNvSpPr/>
          <p:nvPr/>
        </p:nvSpPr>
        <p:spPr>
          <a:xfrm>
            <a:off x="250825" y="1268413"/>
            <a:ext cx="3961135" cy="576411"/>
          </a:xfrm>
          <a:prstGeom prst="roundRect">
            <a:avLst>
              <a:gd name="adj" fmla="val 50000"/>
            </a:avLst>
          </a:prstGeom>
          <a:solidFill>
            <a:srgbClr val="DFB7C7"/>
          </a:solidFill>
          <a:ln>
            <a:solidFill>
              <a:srgbClr val="5B4A4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</a:rPr>
              <a:t>3.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자원 기반 이론 관점</a:t>
            </a:r>
          </a:p>
        </p:txBody>
      </p:sp>
    </p:spTree>
    <p:extLst>
      <p:ext uri="{BB962C8B-B14F-4D97-AF65-F5344CB8AC3E}">
        <p14:creationId xmlns="" xmlns:p14="http://schemas.microsoft.com/office/powerpoint/2010/main" val="38709740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흙살림</a:t>
            </a:r>
            <a:r>
              <a:rPr lang="ko-KR" altLang="en-US" dirty="0" smtClean="0"/>
              <a:t> 경영전략 분석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39552" y="2060849"/>
          <a:ext cx="8064896" cy="3960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3728"/>
                <a:gridCol w="3617899"/>
                <a:gridCol w="3693269"/>
              </a:tblGrid>
              <a:tr h="676190"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기존 제품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신제품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4217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기존 </a:t>
                      </a:r>
                      <a:endParaRPr lang="en-US" altLang="ko-KR" sz="18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시장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latinLnBrk="1"/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just" latinLnBrk="1">
                        <a:buFontTx/>
                        <a:buChar char="-"/>
                      </a:pPr>
                      <a:endParaRPr lang="en-US" altLang="ko-KR" sz="1800" b="1" dirty="0" smtClean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164217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신규 </a:t>
                      </a:r>
                      <a:endParaRPr lang="en-US" altLang="ko-KR" sz="18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800" b="1" dirty="0" smtClean="0">
                          <a:latin typeface="+mn-ea"/>
                          <a:ea typeface="+mn-ea"/>
                        </a:rPr>
                        <a:t>시장</a:t>
                      </a:r>
                      <a:endParaRPr lang="ko-KR" altLang="en-US" sz="18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latinLnBrk="1"/>
                      <a:endParaRPr lang="en-US" altLang="ko-KR" sz="1800" b="1" dirty="0" smtClean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latinLnBrk="1"/>
                      <a:endParaRPr lang="en-US" altLang="ko-KR" sz="1800" b="1" dirty="0" smtClean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모서리가 둥근 직사각형 6"/>
          <p:cNvSpPr/>
          <p:nvPr/>
        </p:nvSpPr>
        <p:spPr>
          <a:xfrm>
            <a:off x="250825" y="1268413"/>
            <a:ext cx="3961135" cy="576411"/>
          </a:xfrm>
          <a:prstGeom prst="roundRect">
            <a:avLst>
              <a:gd name="adj" fmla="val 50000"/>
            </a:avLst>
          </a:prstGeom>
          <a:solidFill>
            <a:srgbClr val="DFB7C7"/>
          </a:solidFill>
          <a:ln>
            <a:solidFill>
              <a:srgbClr val="5B4A4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>
                <a:solidFill>
                  <a:schemeClr val="tx1"/>
                </a:solidFill>
              </a:rPr>
              <a:t>4.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사업 다각화</a:t>
            </a:r>
          </a:p>
        </p:txBody>
      </p:sp>
    </p:spTree>
    <p:extLst>
      <p:ext uri="{BB962C8B-B14F-4D97-AF65-F5344CB8AC3E}">
        <p14:creationId xmlns="" xmlns:p14="http://schemas.microsoft.com/office/powerpoint/2010/main" val="2516740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토</a:t>
            </a:r>
            <a:r>
              <a:rPr lang="ko-KR" altLang="en-US" dirty="0"/>
              <a:t>론</a:t>
            </a:r>
            <a:r>
              <a:rPr lang="ko-KR" altLang="en-US" dirty="0" smtClean="0"/>
              <a:t>해봅시다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>
          <a:xfrm>
            <a:off x="3930643" y="1088122"/>
            <a:ext cx="1282723" cy="646331"/>
          </a:xfrm>
        </p:spPr>
        <p:txBody>
          <a:bodyPr/>
          <a:lstStyle/>
          <a:p>
            <a:r>
              <a:rPr lang="en-US" altLang="ko-KR" dirty="0" smtClean="0"/>
              <a:t>Drive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Activity. </a:t>
            </a:r>
            <a:r>
              <a:rPr lang="ko-KR" altLang="en-US" dirty="0" smtClean="0"/>
              <a:t>경영전략 이론과 </a:t>
            </a:r>
            <a:r>
              <a:rPr lang="ko-KR" altLang="en-US" dirty="0" err="1" smtClean="0"/>
              <a:t>사회적기업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683568" y="2276872"/>
            <a:ext cx="7920880" cy="93610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ko-KR" altLang="en-US" sz="2800" b="1" dirty="0" smtClean="0">
                <a:solidFill>
                  <a:prstClr val="white"/>
                </a:solidFill>
                <a:latin typeface="+mn-ea"/>
              </a:rPr>
              <a:t>앞서 배운 경영전략 이론이 사회적 기업 사례에 부합하는지 생각해 봅시다</a:t>
            </a:r>
            <a:r>
              <a:rPr lang="en-US" altLang="ko-KR" sz="2800" b="1" dirty="0" smtClean="0">
                <a:solidFill>
                  <a:prstClr val="white"/>
                </a:solidFill>
                <a:latin typeface="+mn-ea"/>
              </a:rPr>
              <a:t>.</a:t>
            </a:r>
          </a:p>
        </p:txBody>
      </p:sp>
      <p:sp>
        <p:nvSpPr>
          <p:cNvPr id="10" name="타원 9"/>
          <p:cNvSpPr/>
          <p:nvPr/>
        </p:nvSpPr>
        <p:spPr>
          <a:xfrm>
            <a:off x="250825" y="1988840"/>
            <a:ext cx="720775" cy="720775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b="1" i="1" dirty="0" smtClean="0">
                <a:solidFill>
                  <a:prstClr val="black"/>
                </a:solidFill>
                <a:latin typeface="+mn-ea"/>
              </a:rPr>
              <a:t>1</a:t>
            </a:r>
            <a:endParaRPr lang="ko-KR" altLang="en-US" sz="2800" b="1" i="1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3861321"/>
            <a:ext cx="7920880" cy="93610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ko-KR" altLang="en-US" sz="2800" b="1" dirty="0" smtClean="0">
                <a:solidFill>
                  <a:prstClr val="white"/>
                </a:solidFill>
                <a:latin typeface="+mn-ea"/>
              </a:rPr>
              <a:t>만약 부합하지 않는다면 어떤 부분이 부합하지 않은지 토론해 봅시다</a:t>
            </a:r>
            <a:r>
              <a:rPr lang="en-US" altLang="ko-KR" sz="2800" b="1" dirty="0" smtClean="0">
                <a:solidFill>
                  <a:prstClr val="white"/>
                </a:solidFill>
                <a:latin typeface="+mn-ea"/>
              </a:rPr>
              <a:t>.</a:t>
            </a:r>
            <a:endParaRPr lang="ko-KR" altLang="en-US" sz="2800" b="1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50825" y="3573289"/>
            <a:ext cx="720775" cy="720775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800" b="1" i="1" dirty="0" smtClean="0">
                <a:solidFill>
                  <a:prstClr val="black"/>
                </a:solidFill>
                <a:latin typeface="+mn-ea"/>
              </a:rPr>
              <a:t>2</a:t>
            </a:r>
            <a:endParaRPr lang="ko-KR" altLang="en-US" sz="2800" b="1" i="1" dirty="0">
              <a:solidFill>
                <a:prstClr val="black"/>
              </a:solidFill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Activity. </a:t>
            </a:r>
            <a:r>
              <a:rPr lang="ko-KR" altLang="en-US" dirty="0" smtClean="0"/>
              <a:t>경영전략 이론과 </a:t>
            </a:r>
            <a:r>
              <a:rPr lang="ko-KR" altLang="en-US" dirty="0" err="1" smtClean="0"/>
              <a:t>사회적기업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09471575"/>
              </p:ext>
            </p:extLst>
          </p:nvPr>
        </p:nvGraphicFramePr>
        <p:xfrm>
          <a:off x="250824" y="1844824"/>
          <a:ext cx="8642352" cy="41765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784"/>
                <a:gridCol w="2880784"/>
                <a:gridCol w="2880784"/>
              </a:tblGrid>
              <a:tr h="696094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>
                          <a:solidFill>
                            <a:schemeClr val="tx1"/>
                          </a:solidFill>
                          <a:latin typeface="서울남산체 M" pitchFamily="18" charset="-127"/>
                          <a:ea typeface="서울남산체 M" pitchFamily="18" charset="-127"/>
                        </a:rPr>
                        <a:t>사회적기업</a:t>
                      </a:r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서울남산체 M" pitchFamily="18" charset="-127"/>
                          <a:ea typeface="서울남산체 M" pitchFamily="18" charset="-127"/>
                        </a:rPr>
                        <a:t> 사례와 부합 정도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서울남산체 M" pitchFamily="18" charset="-127"/>
                          <a:ea typeface="서울남산체 M" pitchFamily="18" charset="-127"/>
                        </a:rPr>
                        <a:t>부합 정도에 따른 의견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960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서울남산체 M" pitchFamily="18" charset="-127"/>
                          <a:ea typeface="서울남산체 M" pitchFamily="18" charset="-127"/>
                        </a:rPr>
                        <a:t>손자병법 </a:t>
                      </a:r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latin typeface="서울남산체 M" pitchFamily="18" charset="-127"/>
                          <a:ea typeface="서울남산체 M" pitchFamily="18" charset="-127"/>
                        </a:rPr>
                        <a:t>5</a:t>
                      </a:r>
                      <a:r>
                        <a:rPr lang="ko-KR" altLang="en-US" sz="1600" b="1" dirty="0" smtClean="0">
                          <a:solidFill>
                            <a:schemeClr val="tx1"/>
                          </a:solidFill>
                          <a:latin typeface="서울남산체 M" pitchFamily="18" charset="-127"/>
                          <a:ea typeface="서울남산체 M" pitchFamily="18" charset="-127"/>
                        </a:rPr>
                        <a:t>요소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</a:tr>
              <a:tr h="6960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latin typeface="서울남산체 M" pitchFamily="18" charset="-127"/>
                          <a:ea typeface="서울남산체 M" pitchFamily="18" charset="-127"/>
                        </a:rPr>
                        <a:t>Five</a:t>
                      </a:r>
                      <a:r>
                        <a:rPr lang="en-US" altLang="ko-KR" sz="1600" b="1" baseline="0" dirty="0" smtClean="0">
                          <a:solidFill>
                            <a:schemeClr val="tx1"/>
                          </a:solidFill>
                          <a:latin typeface="서울남산체 M" pitchFamily="18" charset="-127"/>
                          <a:ea typeface="서울남산체 M" pitchFamily="18" charset="-127"/>
                        </a:rPr>
                        <a:t> Force Framework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</a:tr>
              <a:tr h="6960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latin typeface="서울남산체 M" pitchFamily="18" charset="-127"/>
                          <a:ea typeface="서울남산체 M" pitchFamily="18" charset="-127"/>
                        </a:rPr>
                        <a:t>Value Chain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</a:tr>
              <a:tr h="6960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latin typeface="서울남산체 M" pitchFamily="18" charset="-127"/>
                          <a:ea typeface="서울남산체 M" pitchFamily="18" charset="-127"/>
                        </a:rPr>
                        <a:t>Core Competence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</a:tr>
              <a:tr h="6960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latin typeface="서울남산체 M" pitchFamily="18" charset="-127"/>
                          <a:ea typeface="서울남산체 M" pitchFamily="18" charset="-127"/>
                        </a:rPr>
                        <a:t>Diversification</a:t>
                      </a:r>
                      <a:r>
                        <a:rPr lang="en-US" altLang="ko-KR" sz="1600" b="1" baseline="0" dirty="0" smtClean="0">
                          <a:solidFill>
                            <a:schemeClr val="tx1"/>
                          </a:solidFill>
                          <a:latin typeface="서울남산체 M" pitchFamily="18" charset="-127"/>
                          <a:ea typeface="서울남산체 M" pitchFamily="18" charset="-127"/>
                        </a:rPr>
                        <a:t> Strategy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tx1"/>
                        </a:solidFill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Q&amp;A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401" y="1430778"/>
            <a:ext cx="6408712" cy="480653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174411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4800" dirty="0" err="1" smtClean="0"/>
              <a:t>사회적기업과</a:t>
            </a:r>
            <a:r>
              <a:rPr lang="ko-KR" altLang="en-US" sz="4800" dirty="0" smtClean="0"/>
              <a:t> 경영전략 </a:t>
            </a:r>
            <a:r>
              <a:rPr lang="en-US" altLang="ko-KR" sz="4800" dirty="0" smtClean="0"/>
              <a:t>Ⅱ</a:t>
            </a:r>
            <a:endParaRPr lang="ko-KR" altLang="en-US" sz="480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504245" y="1088122"/>
            <a:ext cx="2135521" cy="646331"/>
          </a:xfrm>
        </p:spPr>
        <p:txBody>
          <a:bodyPr/>
          <a:lstStyle/>
          <a:p>
            <a:r>
              <a:rPr lang="en-US" altLang="ko-KR" dirty="0" smtClean="0"/>
              <a:t>Module2.</a:t>
            </a:r>
            <a:endParaRPr lang="ko-KR" altLang="en-US" dirty="0"/>
          </a:p>
        </p:txBody>
      </p:sp>
      <p:sp>
        <p:nvSpPr>
          <p:cNvPr id="4" name="제목 3"/>
          <p:cNvSpPr txBox="1">
            <a:spLocks/>
          </p:cNvSpPr>
          <p:nvPr/>
        </p:nvSpPr>
        <p:spPr>
          <a:xfrm>
            <a:off x="838200" y="3032956"/>
            <a:ext cx="7772400" cy="79208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rgbClr val="5B4A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서울남산체 EB" panose="02020603020101020101" pitchFamily="18" charset="-127"/>
                <a:ea typeface="서울남산체 EB" panose="02020603020101020101" pitchFamily="18" charset="-127"/>
                <a:cs typeface="+mj-cs"/>
              </a:rPr>
              <a:t>경영전략 개발</a:t>
            </a:r>
            <a:r>
              <a:rPr kumimoji="0" lang="ko-KR" altLang="en-US" sz="3200" b="0" i="0" u="none" strike="noStrike" kern="1200" cap="all" spc="0" normalizeH="0" noProof="0" dirty="0" smtClean="0">
                <a:ln>
                  <a:noFill/>
                </a:ln>
                <a:solidFill>
                  <a:srgbClr val="5B4A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서울남산체 EB" panose="02020603020101020101" pitchFamily="18" charset="-127"/>
                <a:ea typeface="서울남산체 EB" panose="02020603020101020101" pitchFamily="18" charset="-127"/>
                <a:cs typeface="+mj-cs"/>
              </a:rPr>
              <a:t> 방법론</a:t>
            </a:r>
            <a:endParaRPr kumimoji="0" lang="ko-KR" altLang="en-US" sz="3200" b="0" i="0" u="none" strike="noStrike" kern="1200" cap="all" spc="0" normalizeH="0" baseline="0" noProof="0" dirty="0">
              <a:ln>
                <a:noFill/>
              </a:ln>
              <a:solidFill>
                <a:srgbClr val="5B4A4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서울남산체 EB" panose="02020603020101020101" pitchFamily="18" charset="-127"/>
              <a:ea typeface="서울남산체 EB" panose="02020603020101020101" pitchFamily="18" charset="-127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5180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사회적기업</a:t>
            </a:r>
            <a:r>
              <a:rPr lang="ko-KR" altLang="en-US" dirty="0" smtClean="0"/>
              <a:t> 컨설턴트 이해</a:t>
            </a:r>
            <a:endParaRPr lang="ko-KR" altLang="en-US" dirty="0"/>
          </a:p>
        </p:txBody>
      </p:sp>
      <p:sp>
        <p:nvSpPr>
          <p:cNvPr id="2" name="텍스트 개체 틀 1"/>
          <p:cNvSpPr>
            <a:spLocks noGrp="1"/>
          </p:cNvSpPr>
          <p:nvPr>
            <p:ph type="body" idx="1"/>
          </p:nvPr>
        </p:nvSpPr>
        <p:spPr>
          <a:xfrm>
            <a:off x="3275818" y="1088122"/>
            <a:ext cx="2592377" cy="646331"/>
          </a:xfrm>
        </p:spPr>
        <p:txBody>
          <a:bodyPr/>
          <a:lstStyle/>
          <a:p>
            <a:r>
              <a:rPr lang="en-US" altLang="ko-KR" dirty="0" smtClean="0"/>
              <a:t>Orientation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학습목표 및 학습내용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양쪽 모서리가 둥근 사각형 5"/>
          <p:cNvSpPr/>
          <p:nvPr/>
        </p:nvSpPr>
        <p:spPr>
          <a:xfrm>
            <a:off x="287524" y="1556792"/>
            <a:ext cx="8568952" cy="2088232"/>
          </a:xfrm>
          <a:prstGeom prst="round2SameRect">
            <a:avLst>
              <a:gd name="adj1" fmla="val 9255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4390" y="2204864"/>
            <a:ext cx="8229600" cy="12241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lvl="0" indent="-514350" latinLnBrk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경영전략의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개념을 바탕으로 구체적인 경영전략 프로세스를 학습할 수 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514350" lvl="0" indent="-514350" latinLnBrk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경영전략 프로세스를 기업사례에 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적용할 수 있다</a:t>
            </a:r>
            <a:r>
              <a:rPr lang="en-US" altLang="ko-KR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 marL="514350" lvl="0" indent="-514350" latinLnBrk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ko-KR" altLang="en-US" dirty="0" err="1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사회적기업인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사회복지법인 평화의 마을의 경영 전략 수립 전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반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을 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분석할 수 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  <a:cs typeface="+mn-cs"/>
              </a:rPr>
              <a:t>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altLang="ko-K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ko-KR" altLang="en-US" b="0" i="0" u="none" strike="noStrike" kern="1200" cap="none" spc="0" normalizeH="0" baseline="0" noProof="0" dirty="0" err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  <a:cs typeface="+mn-cs"/>
            </a:endParaRPr>
          </a:p>
        </p:txBody>
      </p:sp>
      <p:sp>
        <p:nvSpPr>
          <p:cNvPr id="8" name="양쪽 모서리가 둥근 사각형 7"/>
          <p:cNvSpPr/>
          <p:nvPr/>
        </p:nvSpPr>
        <p:spPr>
          <a:xfrm>
            <a:off x="294714" y="1484784"/>
            <a:ext cx="8568952" cy="57606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/>
              <a:t>학습목표</a:t>
            </a:r>
            <a:endParaRPr lang="ko-KR" altLang="en-US" sz="2800" b="1" dirty="0"/>
          </a:p>
        </p:txBody>
      </p:sp>
      <p:sp>
        <p:nvSpPr>
          <p:cNvPr id="9" name="양쪽 모서리가 둥근 사각형 8"/>
          <p:cNvSpPr/>
          <p:nvPr/>
        </p:nvSpPr>
        <p:spPr>
          <a:xfrm>
            <a:off x="287524" y="3933056"/>
            <a:ext cx="8568952" cy="2088232"/>
          </a:xfrm>
          <a:prstGeom prst="round2SameRect">
            <a:avLst>
              <a:gd name="adj1" fmla="val 9255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4390" y="4653533"/>
            <a:ext cx="8229600" cy="115173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경영전략 개발 프로세스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514350" marR="0" lvl="0" indent="-5143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주요 도구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514350" marR="0" lvl="0" indent="-5143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ko-KR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  <a:cs typeface="+mn-cs"/>
              </a:rPr>
              <a:t>사례연구 </a:t>
            </a: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  <a:cs typeface="+mn-cs"/>
              </a:rPr>
              <a:t>– </a:t>
            </a:r>
            <a:r>
              <a:rPr kumimoji="0" lang="ko-KR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  <a:cs typeface="+mn-cs"/>
              </a:rPr>
              <a:t>평화의 마을 경영전략 개발 프로세스</a:t>
            </a:r>
          </a:p>
        </p:txBody>
      </p:sp>
      <p:sp>
        <p:nvSpPr>
          <p:cNvPr id="11" name="양쪽 모서리가 둥근 사각형 10"/>
          <p:cNvSpPr/>
          <p:nvPr/>
        </p:nvSpPr>
        <p:spPr>
          <a:xfrm>
            <a:off x="294714" y="3861048"/>
            <a:ext cx="8568952" cy="57606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/>
              <a:t>학습내용</a:t>
            </a:r>
            <a:endParaRPr lang="ko-KR" altLang="en-US" sz="2800" b="1" dirty="0"/>
          </a:p>
        </p:txBody>
      </p:sp>
    </p:spTree>
    <p:extLst>
      <p:ext uri="{BB962C8B-B14F-4D97-AF65-F5344CB8AC3E}">
        <p14:creationId xmlns="" xmlns:p14="http://schemas.microsoft.com/office/powerpoint/2010/main" val="30550325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경영전략 개발 프로세스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Assess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61255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1. </a:t>
            </a:r>
            <a:r>
              <a:rPr lang="ko-KR" altLang="en-US" dirty="0" smtClean="0"/>
              <a:t>경영전략 개발 프로세스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/>
              <a:pPr latinLnBrk="0"/>
              <a:t>42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6" name="갈매기형 수장 5"/>
          <p:cNvSpPr/>
          <p:nvPr/>
        </p:nvSpPr>
        <p:spPr>
          <a:xfrm>
            <a:off x="4067944" y="2132856"/>
            <a:ext cx="3096343" cy="3168350"/>
          </a:xfrm>
          <a:prstGeom prst="chevron">
            <a:avLst>
              <a:gd name="adj" fmla="val 2341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 latinLnBrk="0">
              <a:defRPr/>
            </a:pPr>
            <a:r>
              <a:rPr lang="en-US" altLang="ko-KR" sz="1600" kern="0" dirty="0" smtClean="0">
                <a:solidFill>
                  <a:schemeClr val="bg1"/>
                </a:solidFill>
                <a:latin typeface="+mj-ea"/>
                <a:ea typeface="+mj-ea"/>
              </a:rPr>
              <a:t>Strategy</a:t>
            </a:r>
          </a:p>
          <a:p>
            <a:pPr algn="ctr" latinLnBrk="0">
              <a:defRPr/>
            </a:pPr>
            <a:r>
              <a:rPr lang="en-US" altLang="ko-KR" sz="1600" kern="0" dirty="0" smtClean="0">
                <a:solidFill>
                  <a:schemeClr val="bg1"/>
                </a:solidFill>
                <a:latin typeface="+mj-ea"/>
                <a:ea typeface="+mj-ea"/>
              </a:rPr>
              <a:t>Implementation</a:t>
            </a:r>
            <a:endParaRPr lang="ko-KR" altLang="en-US" sz="1600" kern="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ctr" latinLnBrk="0">
              <a:defRPr/>
            </a:pPr>
            <a:r>
              <a:rPr lang="en-US" altLang="ko-KR" sz="1600" kern="0" dirty="0" smtClean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600" kern="0" dirty="0" smtClean="0">
                <a:solidFill>
                  <a:schemeClr val="bg1"/>
                </a:solidFill>
                <a:latin typeface="+mj-ea"/>
                <a:ea typeface="+mj-ea"/>
              </a:rPr>
              <a:t>전략 실행</a:t>
            </a:r>
            <a:r>
              <a:rPr lang="en-US" altLang="ko-KR" sz="1600" kern="0" dirty="0" smtClean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en-US" sz="1600" kern="0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6660232" y="2132856"/>
            <a:ext cx="2320658" cy="3168350"/>
          </a:xfrm>
          <a:prstGeom prst="chevron">
            <a:avLst>
              <a:gd name="adj" fmla="val 2883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marR="0" lvl="0" indent="0" algn="ctr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kern="0" dirty="0" smtClean="0">
                <a:solidFill>
                  <a:schemeClr val="bg1"/>
                </a:solidFill>
                <a:latin typeface="+mj-ea"/>
                <a:ea typeface="+mj-ea"/>
              </a:rPr>
              <a:t>Strategy</a:t>
            </a:r>
          </a:p>
          <a:p>
            <a:pPr marR="0" lvl="0" indent="0" algn="ctr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kern="0" dirty="0" smtClean="0">
                <a:solidFill>
                  <a:schemeClr val="bg1"/>
                </a:solidFill>
                <a:latin typeface="+mj-ea"/>
                <a:ea typeface="+mj-ea"/>
              </a:rPr>
              <a:t>Evaluation</a:t>
            </a:r>
          </a:p>
          <a:p>
            <a:pPr marR="0" lvl="0" indent="0" algn="ctr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kern="0" dirty="0" smtClean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600" kern="0" dirty="0" smtClean="0">
                <a:solidFill>
                  <a:schemeClr val="bg1"/>
                </a:solidFill>
                <a:latin typeface="+mj-ea"/>
                <a:ea typeface="+mj-ea"/>
              </a:rPr>
              <a:t>전략 평가</a:t>
            </a:r>
            <a:r>
              <a:rPr lang="en-US" altLang="ko-KR" sz="1600" kern="0" dirty="0" smtClean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en-US" sz="1600" kern="0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오각형 7"/>
          <p:cNvSpPr/>
          <p:nvPr/>
        </p:nvSpPr>
        <p:spPr>
          <a:xfrm>
            <a:off x="2988519" y="2132858"/>
            <a:ext cx="1656184" cy="3168350"/>
          </a:xfrm>
          <a:prstGeom prst="homePlate">
            <a:avLst>
              <a:gd name="adj" fmla="val 45638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Strategy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Formulation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kern="0" dirty="0" smtClean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600" kern="0" dirty="0" smtClean="0">
                <a:solidFill>
                  <a:schemeClr val="bg1"/>
                </a:solidFill>
                <a:latin typeface="+mj-ea"/>
                <a:ea typeface="+mj-ea"/>
              </a:rPr>
              <a:t>전략 수립</a:t>
            </a:r>
            <a:r>
              <a:rPr lang="en-US" altLang="ko-KR" sz="1600" kern="0" dirty="0" smtClean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kumimoji="0" lang="ko-KR" alt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23528" y="2132856"/>
            <a:ext cx="2232247" cy="15048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latinLnBrk="0">
              <a:defRPr/>
            </a:pPr>
            <a:r>
              <a:rPr lang="en-US" altLang="ko-KR" sz="1400" kern="0" dirty="0" smtClean="0">
                <a:solidFill>
                  <a:prstClr val="white"/>
                </a:solidFill>
                <a:latin typeface="서울남산체 B"/>
              </a:rPr>
              <a:t>External Environment Analysis(</a:t>
            </a:r>
            <a:r>
              <a:rPr lang="ko-KR" altLang="en-US" sz="1400" kern="0" dirty="0" smtClean="0">
                <a:solidFill>
                  <a:prstClr val="white"/>
                </a:solidFill>
                <a:latin typeface="서울남산체 B"/>
              </a:rPr>
              <a:t>외부 환경 분석</a:t>
            </a:r>
            <a:r>
              <a:rPr lang="en-US" altLang="ko-KR" sz="1400" kern="0" dirty="0" smtClean="0">
                <a:solidFill>
                  <a:prstClr val="white"/>
                </a:solidFill>
                <a:latin typeface="서울남산체 B"/>
              </a:rPr>
              <a:t>)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323528" y="3796408"/>
            <a:ext cx="2232247" cy="1504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latinLnBrk="0">
              <a:defRPr/>
            </a:pPr>
            <a:r>
              <a:rPr lang="en-US" altLang="ko-KR" sz="1400" kern="0" dirty="0" smtClean="0">
                <a:solidFill>
                  <a:prstClr val="white"/>
                </a:solidFill>
                <a:latin typeface="서울남산체 B"/>
              </a:rPr>
              <a:t>Internal Organization Analysis(</a:t>
            </a:r>
            <a:r>
              <a:rPr lang="ko-KR" altLang="en-US" sz="1400" kern="0" dirty="0" smtClean="0">
                <a:solidFill>
                  <a:prstClr val="white"/>
                </a:solidFill>
                <a:latin typeface="서울남산체 B"/>
              </a:rPr>
              <a:t>내부 역량 분석</a:t>
            </a:r>
            <a:r>
              <a:rPr lang="en-US" altLang="ko-KR" sz="1400" kern="0" dirty="0" smtClean="0">
                <a:solidFill>
                  <a:prstClr val="white"/>
                </a:solidFill>
                <a:latin typeface="서울남산체 B"/>
              </a:rPr>
              <a:t>)</a:t>
            </a:r>
          </a:p>
        </p:txBody>
      </p:sp>
      <p:cxnSp>
        <p:nvCxnSpPr>
          <p:cNvPr id="15" name="직선 화살표 연결선 14"/>
          <p:cNvCxnSpPr>
            <a:stCxn id="12" idx="3"/>
            <a:endCxn id="8" idx="1"/>
          </p:cNvCxnSpPr>
          <p:nvPr/>
        </p:nvCxnSpPr>
        <p:spPr>
          <a:xfrm>
            <a:off x="2555775" y="2885256"/>
            <a:ext cx="432744" cy="831777"/>
          </a:xfrm>
          <a:prstGeom prst="straightConnector1">
            <a:avLst/>
          </a:prstGeom>
          <a:ln w="38100">
            <a:solidFill>
              <a:srgbClr val="5B4A4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>
            <a:stCxn id="13" idx="3"/>
            <a:endCxn id="8" idx="1"/>
          </p:cNvCxnSpPr>
          <p:nvPr/>
        </p:nvCxnSpPr>
        <p:spPr>
          <a:xfrm flipV="1">
            <a:off x="2555775" y="3717033"/>
            <a:ext cx="432744" cy="831775"/>
          </a:xfrm>
          <a:prstGeom prst="straightConnector1">
            <a:avLst/>
          </a:prstGeom>
          <a:ln w="38100">
            <a:solidFill>
              <a:srgbClr val="5B4A4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73108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1. </a:t>
            </a:r>
            <a:r>
              <a:rPr lang="ko-KR" altLang="en-US" dirty="0" smtClean="0"/>
              <a:t>경영전략 개발 프로세스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/>
              <a:pPr latinLnBrk="0"/>
              <a:t>43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539552" y="1484784"/>
            <a:ext cx="5184576" cy="2232248"/>
          </a:xfrm>
          <a:prstGeom prst="roundRect">
            <a:avLst>
              <a:gd name="adj" fmla="val 437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b"/>
          <a:lstStyle/>
          <a:p>
            <a:pPr lvl="0" algn="just" latinLnBrk="0">
              <a:defRPr/>
            </a:pPr>
            <a:endParaRPr lang="en-US" altLang="ko-KR" kern="0" dirty="0" smtClean="0">
              <a:solidFill>
                <a:prstClr val="black"/>
              </a:solidFill>
              <a:latin typeface="+mj-ea"/>
            </a:endParaRPr>
          </a:p>
          <a:p>
            <a:pPr lvl="0" algn="just" latinLnBrk="0">
              <a:defRPr/>
            </a:pPr>
            <a:r>
              <a:rPr lang="en-US" altLang="ko-KR" kern="0" dirty="0" smtClean="0">
                <a:solidFill>
                  <a:prstClr val="black"/>
                </a:solidFill>
                <a:latin typeface="+mj-ea"/>
              </a:rPr>
              <a:t>∙ Macro-Environment(</a:t>
            </a:r>
            <a:r>
              <a:rPr lang="ko-KR" altLang="en-US" kern="0" dirty="0" smtClean="0">
                <a:solidFill>
                  <a:prstClr val="black"/>
                </a:solidFill>
                <a:latin typeface="+mj-ea"/>
              </a:rPr>
              <a:t>거시 환경</a:t>
            </a:r>
            <a:r>
              <a:rPr lang="en-US" altLang="ko-KR" kern="0" dirty="0" smtClean="0">
                <a:solidFill>
                  <a:prstClr val="black"/>
                </a:solidFill>
                <a:latin typeface="+mj-ea"/>
              </a:rPr>
              <a:t>)</a:t>
            </a:r>
          </a:p>
          <a:p>
            <a:pPr lvl="0" algn="just" latinLnBrk="0">
              <a:defRPr/>
            </a:pPr>
            <a:endParaRPr lang="en-US" altLang="ko-KR" kern="0" dirty="0" smtClean="0">
              <a:solidFill>
                <a:prstClr val="black"/>
              </a:solidFill>
              <a:latin typeface="+mj-ea"/>
            </a:endParaRPr>
          </a:p>
          <a:p>
            <a:pPr lvl="0" algn="just" latinLnBrk="0">
              <a:defRPr/>
            </a:pPr>
            <a:r>
              <a:rPr lang="en-US" altLang="ko-KR" kern="0" dirty="0" smtClean="0">
                <a:solidFill>
                  <a:prstClr val="black"/>
                </a:solidFill>
                <a:latin typeface="+mj-ea"/>
              </a:rPr>
              <a:t>∙ Industry attractiveness(</a:t>
            </a:r>
            <a:r>
              <a:rPr lang="ko-KR" altLang="en-US" kern="0" dirty="0" smtClean="0">
                <a:solidFill>
                  <a:prstClr val="black"/>
                </a:solidFill>
                <a:latin typeface="+mj-ea"/>
              </a:rPr>
              <a:t>산업 매력도</a:t>
            </a:r>
            <a:r>
              <a:rPr lang="en-US" altLang="ko-KR" kern="0" dirty="0" smtClean="0">
                <a:solidFill>
                  <a:prstClr val="black"/>
                </a:solidFill>
                <a:latin typeface="+mj-ea"/>
              </a:rPr>
              <a:t>)</a:t>
            </a:r>
          </a:p>
          <a:p>
            <a:pPr lvl="0" algn="just" latinLnBrk="0">
              <a:defRPr/>
            </a:pPr>
            <a:endParaRPr lang="en-US" altLang="ko-KR" kern="0" dirty="0" smtClean="0">
              <a:solidFill>
                <a:prstClr val="black"/>
              </a:solidFill>
              <a:latin typeface="+mj-ea"/>
            </a:endParaRPr>
          </a:p>
          <a:p>
            <a:pPr lvl="0" algn="just" latinLnBrk="0">
              <a:defRPr/>
            </a:pPr>
            <a:r>
              <a:rPr lang="en-US" altLang="ko-KR" kern="0" dirty="0" smtClean="0">
                <a:solidFill>
                  <a:prstClr val="black"/>
                </a:solidFill>
                <a:latin typeface="+mj-ea"/>
              </a:rPr>
              <a:t>∙ Product/market segments(</a:t>
            </a:r>
            <a:r>
              <a:rPr lang="ko-KR" altLang="en-US" kern="0" dirty="0" smtClean="0">
                <a:solidFill>
                  <a:prstClr val="black"/>
                </a:solidFill>
                <a:latin typeface="+mj-ea"/>
              </a:rPr>
              <a:t>제품</a:t>
            </a:r>
            <a:r>
              <a:rPr lang="en-US" altLang="ko-KR" kern="0" dirty="0" smtClean="0">
                <a:solidFill>
                  <a:prstClr val="black"/>
                </a:solidFill>
                <a:latin typeface="+mj-ea"/>
              </a:rPr>
              <a:t>/</a:t>
            </a:r>
            <a:r>
              <a:rPr lang="ko-KR" altLang="en-US" kern="0" dirty="0" smtClean="0">
                <a:solidFill>
                  <a:prstClr val="black"/>
                </a:solidFill>
                <a:latin typeface="+mj-ea"/>
              </a:rPr>
              <a:t>시장 세분화</a:t>
            </a:r>
            <a:r>
              <a:rPr lang="en-US" altLang="ko-KR" kern="0" dirty="0" smtClean="0">
                <a:solidFill>
                  <a:prstClr val="black"/>
                </a:solidFill>
                <a:latin typeface="+mj-ea"/>
              </a:rPr>
              <a:t>)</a:t>
            </a:r>
          </a:p>
        </p:txBody>
      </p:sp>
      <p:sp>
        <p:nvSpPr>
          <p:cNvPr id="6" name="모서리가 둥근 직사각형 5"/>
          <p:cNvSpPr/>
          <p:nvPr/>
        </p:nvSpPr>
        <p:spPr>
          <a:xfrm>
            <a:off x="539552" y="3933056"/>
            <a:ext cx="5184576" cy="2232248"/>
          </a:xfrm>
          <a:prstGeom prst="roundRect">
            <a:avLst>
              <a:gd name="adj" fmla="val 437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lvl="0" algn="just" latinLnBrk="0">
              <a:defRPr/>
            </a:pPr>
            <a:r>
              <a:rPr lang="en-US" altLang="ko-KR" kern="0" dirty="0" smtClean="0">
                <a:solidFill>
                  <a:prstClr val="black"/>
                </a:solidFill>
                <a:latin typeface="+mj-ea"/>
              </a:rPr>
              <a:t>∙ Company performance(</a:t>
            </a:r>
            <a:r>
              <a:rPr lang="ko-KR" altLang="en-US" kern="0" dirty="0" smtClean="0">
                <a:solidFill>
                  <a:prstClr val="black"/>
                </a:solidFill>
                <a:latin typeface="+mj-ea"/>
              </a:rPr>
              <a:t>기업 성과</a:t>
            </a:r>
            <a:r>
              <a:rPr lang="en-US" altLang="ko-KR" kern="0" dirty="0" smtClean="0">
                <a:solidFill>
                  <a:prstClr val="black"/>
                </a:solidFill>
                <a:latin typeface="+mj-ea"/>
              </a:rPr>
              <a:t>)</a:t>
            </a:r>
          </a:p>
          <a:p>
            <a:pPr lvl="0" algn="just" latinLnBrk="0">
              <a:defRPr/>
            </a:pPr>
            <a:endParaRPr lang="en-US" altLang="ko-KR" kern="0" dirty="0" smtClean="0">
              <a:solidFill>
                <a:prstClr val="black"/>
              </a:solidFill>
              <a:latin typeface="+mj-ea"/>
            </a:endParaRPr>
          </a:p>
          <a:p>
            <a:pPr lvl="0" algn="just" latinLnBrk="0">
              <a:defRPr/>
            </a:pPr>
            <a:r>
              <a:rPr lang="en-US" altLang="ko-KR" kern="0" dirty="0" smtClean="0">
                <a:solidFill>
                  <a:prstClr val="black"/>
                </a:solidFill>
                <a:latin typeface="+mj-ea"/>
              </a:rPr>
              <a:t>∙ Business system(</a:t>
            </a:r>
            <a:r>
              <a:rPr lang="ko-KR" altLang="en-US" kern="0" dirty="0" smtClean="0">
                <a:solidFill>
                  <a:prstClr val="black"/>
                </a:solidFill>
                <a:latin typeface="+mj-ea"/>
              </a:rPr>
              <a:t>기업 시스템</a:t>
            </a:r>
            <a:r>
              <a:rPr lang="en-US" altLang="ko-KR" kern="0" dirty="0" smtClean="0">
                <a:solidFill>
                  <a:prstClr val="black"/>
                </a:solidFill>
                <a:latin typeface="+mj-ea"/>
              </a:rPr>
              <a:t>)</a:t>
            </a:r>
          </a:p>
          <a:p>
            <a:pPr lvl="0" algn="just" latinLnBrk="0">
              <a:defRPr/>
            </a:pPr>
            <a:endParaRPr lang="en-US" altLang="ko-KR" kern="0" dirty="0" smtClean="0">
              <a:solidFill>
                <a:prstClr val="black"/>
              </a:solidFill>
              <a:latin typeface="+mj-ea"/>
            </a:endParaRPr>
          </a:p>
          <a:p>
            <a:pPr lvl="0" algn="just" latinLnBrk="0">
              <a:defRPr/>
            </a:pPr>
            <a:r>
              <a:rPr lang="en-US" altLang="ko-KR" kern="0" dirty="0" smtClean="0">
                <a:solidFill>
                  <a:prstClr val="black"/>
                </a:solidFill>
                <a:latin typeface="+mj-ea"/>
              </a:rPr>
              <a:t>∙ Capabilities and resources(</a:t>
            </a:r>
            <a:r>
              <a:rPr lang="ko-KR" altLang="en-US" kern="0" dirty="0" smtClean="0">
                <a:solidFill>
                  <a:prstClr val="black"/>
                </a:solidFill>
                <a:latin typeface="+mj-ea"/>
              </a:rPr>
              <a:t>역량과</a:t>
            </a:r>
            <a:r>
              <a:rPr lang="en-US" altLang="ko-KR" kern="0" dirty="0" smtClean="0">
                <a:solidFill>
                  <a:prstClr val="black"/>
                </a:solidFill>
                <a:latin typeface="+mj-ea"/>
              </a:rPr>
              <a:t> </a:t>
            </a:r>
            <a:r>
              <a:rPr lang="ko-KR" altLang="en-US" kern="0" dirty="0" smtClean="0">
                <a:solidFill>
                  <a:prstClr val="black"/>
                </a:solidFill>
                <a:latin typeface="+mj-ea"/>
              </a:rPr>
              <a:t>자원</a:t>
            </a:r>
            <a:r>
              <a:rPr lang="en-US" altLang="ko-KR" kern="0" dirty="0" smtClean="0">
                <a:solidFill>
                  <a:prstClr val="black"/>
                </a:solidFill>
                <a:latin typeface="+mj-ea"/>
              </a:rPr>
              <a:t>)</a:t>
            </a:r>
          </a:p>
        </p:txBody>
      </p:sp>
      <p:cxnSp>
        <p:nvCxnSpPr>
          <p:cNvPr id="10" name="직선 화살표 연결선 9"/>
          <p:cNvCxnSpPr>
            <a:stCxn id="5" idx="3"/>
            <a:endCxn id="16" idx="1"/>
          </p:cNvCxnSpPr>
          <p:nvPr/>
        </p:nvCxnSpPr>
        <p:spPr>
          <a:xfrm>
            <a:off x="5724128" y="2600908"/>
            <a:ext cx="1152128" cy="1188331"/>
          </a:xfrm>
          <a:prstGeom prst="straightConnector1">
            <a:avLst/>
          </a:prstGeom>
          <a:noFill/>
          <a:ln w="38100" cap="flat" cmpd="sng" algn="ctr">
            <a:solidFill>
              <a:srgbClr val="5B4A42"/>
            </a:solidFill>
            <a:prstDash val="solid"/>
            <a:tailEnd type="stealth" w="lg" len="lg"/>
          </a:ln>
          <a:effectLst/>
        </p:spPr>
      </p:cxnSp>
      <p:cxnSp>
        <p:nvCxnSpPr>
          <p:cNvPr id="11" name="직선 화살표 연결선 10"/>
          <p:cNvCxnSpPr>
            <a:stCxn id="6" idx="3"/>
            <a:endCxn id="16" idx="1"/>
          </p:cNvCxnSpPr>
          <p:nvPr/>
        </p:nvCxnSpPr>
        <p:spPr>
          <a:xfrm flipV="1">
            <a:off x="5724128" y="3789239"/>
            <a:ext cx="1152128" cy="1259941"/>
          </a:xfrm>
          <a:prstGeom prst="straightConnector1">
            <a:avLst/>
          </a:prstGeom>
          <a:noFill/>
          <a:ln w="38100" cap="flat" cmpd="sng" algn="ctr">
            <a:solidFill>
              <a:srgbClr val="5B4A42"/>
            </a:solidFill>
            <a:prstDash val="solid"/>
            <a:tailEnd type="stealth" w="lg" len="lg"/>
          </a:ln>
          <a:effectLst/>
        </p:spPr>
      </p:cxnSp>
      <p:sp>
        <p:nvSpPr>
          <p:cNvPr id="12" name="모서리가 둥근 직사각형 11"/>
          <p:cNvSpPr/>
          <p:nvPr/>
        </p:nvSpPr>
        <p:spPr>
          <a:xfrm>
            <a:off x="683568" y="1628800"/>
            <a:ext cx="4896544" cy="50405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latinLnBrk="0">
              <a:defRPr/>
            </a:pPr>
            <a:r>
              <a:rPr lang="en-US" altLang="ko-KR" b="1" kern="0" dirty="0" smtClean="0">
                <a:solidFill>
                  <a:schemeClr val="bg1"/>
                </a:solidFill>
                <a:latin typeface="+mj-ea"/>
              </a:rPr>
              <a:t>External Environment Analysis</a:t>
            </a:r>
            <a:r>
              <a:rPr lang="en-US" altLang="ko-KR" kern="0" dirty="0" smtClean="0">
                <a:solidFill>
                  <a:schemeClr val="bg1"/>
                </a:solidFill>
                <a:latin typeface="+mj-ea"/>
              </a:rPr>
              <a:t>(</a:t>
            </a:r>
            <a:r>
              <a:rPr lang="ko-KR" altLang="en-US" kern="0" dirty="0" smtClean="0">
                <a:solidFill>
                  <a:schemeClr val="bg1"/>
                </a:solidFill>
                <a:latin typeface="+mj-ea"/>
              </a:rPr>
              <a:t>외부 환경 분석</a:t>
            </a:r>
            <a:r>
              <a:rPr lang="en-US" altLang="ko-KR" kern="0" dirty="0" smtClean="0">
                <a:solidFill>
                  <a:schemeClr val="bg1"/>
                </a:solidFill>
                <a:latin typeface="+mj-ea"/>
              </a:rPr>
              <a:t>)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83568" y="4077072"/>
            <a:ext cx="489654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latinLnBrk="0">
              <a:defRPr/>
            </a:pPr>
            <a:r>
              <a:rPr lang="en-US" altLang="ko-KR" b="1" kern="0" dirty="0" smtClean="0">
                <a:solidFill>
                  <a:schemeClr val="bg1"/>
                </a:solidFill>
                <a:latin typeface="+mj-ea"/>
              </a:rPr>
              <a:t>Internal Organization Analysis</a:t>
            </a:r>
            <a:r>
              <a:rPr lang="en-US" altLang="ko-KR" kern="0" dirty="0" smtClean="0">
                <a:solidFill>
                  <a:schemeClr val="bg1"/>
                </a:solidFill>
                <a:latin typeface="+mj-ea"/>
              </a:rPr>
              <a:t>(</a:t>
            </a:r>
            <a:r>
              <a:rPr lang="ko-KR" altLang="en-US" kern="0" dirty="0" smtClean="0">
                <a:solidFill>
                  <a:schemeClr val="bg1"/>
                </a:solidFill>
                <a:latin typeface="+mj-ea"/>
              </a:rPr>
              <a:t>내부 역량 분석</a:t>
            </a:r>
            <a:r>
              <a:rPr lang="en-US" altLang="ko-KR" kern="0" dirty="0" smtClean="0">
                <a:solidFill>
                  <a:schemeClr val="bg1"/>
                </a:solidFill>
                <a:latin typeface="+mj-ea"/>
              </a:rPr>
              <a:t>)</a:t>
            </a:r>
          </a:p>
        </p:txBody>
      </p:sp>
      <p:sp>
        <p:nvSpPr>
          <p:cNvPr id="16" name="오각형 15"/>
          <p:cNvSpPr/>
          <p:nvPr/>
        </p:nvSpPr>
        <p:spPr>
          <a:xfrm>
            <a:off x="6876256" y="2564904"/>
            <a:ext cx="2039144" cy="2448669"/>
          </a:xfrm>
          <a:prstGeom prst="homePlate">
            <a:avLst>
              <a:gd name="adj" fmla="val 29074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Strategy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Formulation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kern="0" dirty="0" smtClean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kern="0" dirty="0" smtClean="0">
                <a:solidFill>
                  <a:schemeClr val="bg1"/>
                </a:solidFill>
                <a:latin typeface="+mj-ea"/>
                <a:ea typeface="+mj-ea"/>
              </a:rPr>
              <a:t>전략 수립</a:t>
            </a:r>
            <a:r>
              <a:rPr lang="en-US" altLang="ko-KR" kern="0" dirty="0" smtClean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kumimoji="0" lang="ko-KR" alt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36896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1. </a:t>
            </a:r>
            <a:r>
              <a:rPr lang="ko-KR" altLang="en-US" dirty="0" smtClean="0"/>
              <a:t>경영전략 개발 프로세스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/>
              <a:pPr latinLnBrk="0"/>
              <a:t>44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6" name="갈매기형 수장 5"/>
          <p:cNvSpPr/>
          <p:nvPr/>
        </p:nvSpPr>
        <p:spPr>
          <a:xfrm>
            <a:off x="3131840" y="1696740"/>
            <a:ext cx="2952328" cy="1800200"/>
          </a:xfrm>
          <a:prstGeom prst="chevron">
            <a:avLst>
              <a:gd name="adj" fmla="val 30529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>
              <a:defRPr/>
            </a:pPr>
            <a:r>
              <a:rPr lang="en-US" altLang="ko-KR" kern="0" dirty="0" smtClean="0">
                <a:solidFill>
                  <a:schemeClr val="bg1"/>
                </a:solidFill>
                <a:latin typeface="+mj-ea"/>
                <a:ea typeface="+mj-ea"/>
              </a:rPr>
              <a:t>Strategy</a:t>
            </a:r>
          </a:p>
          <a:p>
            <a:pPr algn="ctr" latinLnBrk="0">
              <a:defRPr/>
            </a:pPr>
            <a:r>
              <a:rPr lang="en-US" altLang="ko-KR" kern="0" dirty="0" smtClean="0">
                <a:solidFill>
                  <a:schemeClr val="bg1"/>
                </a:solidFill>
                <a:latin typeface="+mj-ea"/>
                <a:ea typeface="+mj-ea"/>
              </a:rPr>
              <a:t>Implementation</a:t>
            </a:r>
            <a:endParaRPr lang="ko-KR" altLang="en-US" kern="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ctr" latinLnBrk="0">
              <a:defRPr/>
            </a:pPr>
            <a:r>
              <a:rPr lang="en-US" altLang="ko-KR" kern="0" dirty="0" smtClean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kern="0" dirty="0" smtClean="0">
                <a:solidFill>
                  <a:schemeClr val="bg1"/>
                </a:solidFill>
                <a:latin typeface="+mj-ea"/>
                <a:ea typeface="+mj-ea"/>
              </a:rPr>
              <a:t>전략 실행</a:t>
            </a:r>
            <a:r>
              <a:rPr lang="en-US" altLang="ko-KR" kern="0" dirty="0" smtClean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en-US" kern="0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6012160" y="1696740"/>
            <a:ext cx="2736304" cy="1800200"/>
          </a:xfrm>
          <a:prstGeom prst="chevron">
            <a:avLst>
              <a:gd name="adj" fmla="val 28836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indent="0" algn="ctr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kern="0" dirty="0" smtClean="0">
                <a:solidFill>
                  <a:schemeClr val="bg1"/>
                </a:solidFill>
                <a:latin typeface="+mj-ea"/>
                <a:ea typeface="+mj-ea"/>
              </a:rPr>
              <a:t>Strategy</a:t>
            </a:r>
          </a:p>
          <a:p>
            <a:pPr marR="0" lvl="0" indent="0" algn="ctr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kern="0" dirty="0" smtClean="0">
                <a:solidFill>
                  <a:schemeClr val="bg1"/>
                </a:solidFill>
                <a:latin typeface="+mj-ea"/>
                <a:ea typeface="+mj-ea"/>
              </a:rPr>
              <a:t>Evaluation</a:t>
            </a:r>
          </a:p>
          <a:p>
            <a:pPr marR="0" lvl="0" indent="0" algn="ctr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kern="0" dirty="0" smtClean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kern="0" dirty="0" smtClean="0">
                <a:solidFill>
                  <a:schemeClr val="bg1"/>
                </a:solidFill>
                <a:latin typeface="+mj-ea"/>
                <a:ea typeface="+mj-ea"/>
              </a:rPr>
              <a:t>전략 평가</a:t>
            </a:r>
            <a:r>
              <a:rPr lang="en-US" altLang="ko-KR" kern="0" dirty="0" smtClean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en-US" kern="0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3640956"/>
            <a:ext cx="2304256" cy="2308324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  <a:prstDash val="dash"/>
          </a:ln>
        </p:spPr>
        <p:txBody>
          <a:bodyPr wrap="square" rtlCol="0">
            <a:noAutofit/>
          </a:bodyPr>
          <a:lstStyle/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∙ Generation of strategic options</a:t>
            </a:r>
          </a:p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(</a:t>
            </a:r>
            <a:r>
              <a:rPr lang="ko-KR" altLang="en-US" sz="1600" dirty="0" smtClean="0">
                <a:solidFill>
                  <a:prstClr val="black"/>
                </a:solidFill>
                <a:latin typeface="+mj-ea"/>
                <a:ea typeface="+mj-ea"/>
              </a:rPr>
              <a:t>전략적 옵션의 발생</a:t>
            </a:r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)</a:t>
            </a:r>
          </a:p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∙ Evaluation of strategic alternatives</a:t>
            </a:r>
          </a:p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(</a:t>
            </a:r>
            <a:r>
              <a:rPr lang="ko-KR" altLang="en-US" sz="1600" dirty="0" smtClean="0">
                <a:solidFill>
                  <a:prstClr val="black"/>
                </a:solidFill>
                <a:latin typeface="+mj-ea"/>
                <a:ea typeface="+mj-ea"/>
              </a:rPr>
              <a:t>전략적 대안 평가</a:t>
            </a:r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)</a:t>
            </a:r>
          </a:p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∙ Selection Of optional</a:t>
            </a:r>
          </a:p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Strategies</a:t>
            </a:r>
          </a:p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(</a:t>
            </a:r>
            <a:r>
              <a:rPr lang="ko-KR" altLang="en-US" sz="1600" dirty="0" smtClean="0">
                <a:solidFill>
                  <a:prstClr val="black"/>
                </a:solidFill>
                <a:latin typeface="+mj-ea"/>
                <a:ea typeface="+mj-ea"/>
              </a:rPr>
              <a:t>개별 전략 선택</a:t>
            </a:r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31840" y="3640956"/>
            <a:ext cx="2592288" cy="2304256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  <a:prstDash val="dash"/>
          </a:ln>
        </p:spPr>
        <p:txBody>
          <a:bodyPr wrap="square" rtlCol="0">
            <a:noAutofit/>
          </a:bodyPr>
          <a:lstStyle/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∙ Detailed Action plan</a:t>
            </a:r>
          </a:p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(</a:t>
            </a:r>
            <a:r>
              <a:rPr lang="ko-KR" altLang="en-US" sz="1600" dirty="0" smtClean="0">
                <a:solidFill>
                  <a:prstClr val="black"/>
                </a:solidFill>
                <a:latin typeface="+mj-ea"/>
                <a:ea typeface="+mj-ea"/>
              </a:rPr>
              <a:t>상세 액션 플랜 수립</a:t>
            </a:r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)</a:t>
            </a:r>
          </a:p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∙ Responsibilities And timing</a:t>
            </a:r>
          </a:p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(</a:t>
            </a:r>
            <a:r>
              <a:rPr lang="ko-KR" altLang="en-US" sz="1600" dirty="0" smtClean="0">
                <a:solidFill>
                  <a:prstClr val="black"/>
                </a:solidFill>
                <a:latin typeface="+mj-ea"/>
                <a:ea typeface="+mj-ea"/>
              </a:rPr>
              <a:t>책임과 타이밍</a:t>
            </a:r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)</a:t>
            </a:r>
          </a:p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∙ Resources Allocation</a:t>
            </a:r>
          </a:p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(</a:t>
            </a:r>
            <a:r>
              <a:rPr lang="ko-KR" altLang="en-US" sz="1600" dirty="0" smtClean="0">
                <a:solidFill>
                  <a:prstClr val="black"/>
                </a:solidFill>
                <a:latin typeface="+mj-ea"/>
                <a:ea typeface="+mj-ea"/>
              </a:rPr>
              <a:t>자원 할당</a:t>
            </a:r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2160" y="3640956"/>
            <a:ext cx="2592288" cy="2304256"/>
          </a:xfrm>
          <a:prstGeom prst="rect">
            <a:avLst/>
          </a:prstGeom>
          <a:noFill/>
          <a:ln>
            <a:solidFill>
              <a:schemeClr val="accent6"/>
            </a:solidFill>
            <a:prstDash val="dash"/>
          </a:ln>
        </p:spPr>
        <p:txBody>
          <a:bodyPr wrap="square" rtlCol="0">
            <a:noAutofit/>
          </a:bodyPr>
          <a:lstStyle/>
          <a:p>
            <a:pPr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∙ Monitoring System</a:t>
            </a:r>
          </a:p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(</a:t>
            </a:r>
            <a:r>
              <a:rPr lang="ko-KR" altLang="en-US" sz="1600" dirty="0" smtClean="0">
                <a:solidFill>
                  <a:prstClr val="black"/>
                </a:solidFill>
                <a:latin typeface="+mj-ea"/>
                <a:ea typeface="+mj-ea"/>
              </a:rPr>
              <a:t>모니터링 시스템</a:t>
            </a:r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)</a:t>
            </a:r>
          </a:p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∙ Performance evaluation</a:t>
            </a:r>
          </a:p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(</a:t>
            </a:r>
            <a:r>
              <a:rPr lang="ko-KR" altLang="en-US" sz="1600" dirty="0" smtClean="0">
                <a:solidFill>
                  <a:prstClr val="black"/>
                </a:solidFill>
                <a:latin typeface="+mj-ea"/>
                <a:ea typeface="+mj-ea"/>
              </a:rPr>
              <a:t>성과 평가</a:t>
            </a:r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)</a:t>
            </a:r>
          </a:p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∙ Feedback and Adjustment</a:t>
            </a:r>
          </a:p>
          <a:p>
            <a:pPr marL="92075" indent="-92075" latinLnBrk="0"/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(</a:t>
            </a:r>
            <a:r>
              <a:rPr lang="ko-KR" altLang="en-US" sz="1600" dirty="0" smtClean="0">
                <a:solidFill>
                  <a:prstClr val="black"/>
                </a:solidFill>
                <a:latin typeface="+mj-ea"/>
                <a:ea typeface="+mj-ea"/>
              </a:rPr>
              <a:t>피드백과 적응</a:t>
            </a:r>
            <a:r>
              <a:rPr lang="en-US" altLang="ko-KR" sz="1600" dirty="0" smtClean="0">
                <a:solidFill>
                  <a:prstClr val="black"/>
                </a:solidFill>
                <a:latin typeface="+mj-ea"/>
                <a:ea typeface="+mj-ea"/>
              </a:rPr>
              <a:t>)</a:t>
            </a:r>
          </a:p>
        </p:txBody>
      </p:sp>
      <p:sp>
        <p:nvSpPr>
          <p:cNvPr id="11" name="오각형 10"/>
          <p:cNvSpPr/>
          <p:nvPr/>
        </p:nvSpPr>
        <p:spPr>
          <a:xfrm>
            <a:off x="611560" y="1696741"/>
            <a:ext cx="2448272" cy="1800200"/>
          </a:xfrm>
          <a:prstGeom prst="homePlate">
            <a:avLst>
              <a:gd name="adj" fmla="val 29074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Strategy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Formulation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kern="0" dirty="0" smtClean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kern="0" dirty="0" smtClean="0">
                <a:solidFill>
                  <a:schemeClr val="bg1"/>
                </a:solidFill>
                <a:latin typeface="+mj-ea"/>
                <a:ea typeface="+mj-ea"/>
              </a:rPr>
              <a:t>전략 수립</a:t>
            </a:r>
            <a:r>
              <a:rPr lang="en-US" altLang="ko-KR" kern="0" dirty="0" smtClean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kumimoji="0" lang="ko-KR" alt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24078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주요 도구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Assess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747444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외부환경분석 도구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46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1187624" y="1211188"/>
            <a:ext cx="6984776" cy="54624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74638" lvl="1" indent="-274638" algn="ctr">
              <a:lnSpc>
                <a:spcPct val="150000"/>
              </a:lnSpc>
            </a:pPr>
            <a:r>
              <a:rPr lang="en-US" altLang="ko-KR" b="1" dirty="0">
                <a:latin typeface="+mn-ea"/>
              </a:rPr>
              <a:t>Forces at work(</a:t>
            </a:r>
            <a:r>
              <a:rPr lang="ko-KR" altLang="en-US" b="1" dirty="0">
                <a:latin typeface="+mn-ea"/>
              </a:rPr>
              <a:t>환경동향 분석</a:t>
            </a:r>
            <a:r>
              <a:rPr lang="en-US" altLang="ko-KR" b="1" dirty="0">
                <a:latin typeface="+mn-ea"/>
              </a:rPr>
              <a:t>)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1187624" y="1932483"/>
            <a:ext cx="6984776" cy="546249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74638" lvl="1" indent="-274638" algn="ctr">
              <a:lnSpc>
                <a:spcPct val="150000"/>
              </a:lnSpc>
            </a:pPr>
            <a:r>
              <a:rPr lang="en-US" altLang="ko-KR" b="1" dirty="0">
                <a:latin typeface="+mn-ea"/>
              </a:rPr>
              <a:t>Industry structure(</a:t>
            </a:r>
            <a:r>
              <a:rPr lang="ko-KR" altLang="en-US" b="1" dirty="0">
                <a:latin typeface="+mn-ea"/>
              </a:rPr>
              <a:t>산업구조 분석</a:t>
            </a:r>
            <a:r>
              <a:rPr lang="en-US" altLang="ko-KR" b="1" dirty="0">
                <a:latin typeface="+mn-ea"/>
              </a:rPr>
              <a:t>)</a:t>
            </a:r>
          </a:p>
        </p:txBody>
      </p:sp>
      <p:sp>
        <p:nvSpPr>
          <p:cNvPr id="10" name="모서리가 둥근 직사각형 9"/>
          <p:cNvSpPr/>
          <p:nvPr/>
        </p:nvSpPr>
        <p:spPr>
          <a:xfrm>
            <a:off x="1187624" y="2646027"/>
            <a:ext cx="6984776" cy="546249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274638" lvl="1" indent="-274638" algn="ctr">
              <a:lnSpc>
                <a:spcPct val="150000"/>
              </a:lnSpc>
            </a:pPr>
            <a:r>
              <a:rPr lang="en-US" altLang="ko-KR" b="1" dirty="0">
                <a:latin typeface="+mn-ea"/>
              </a:rPr>
              <a:t>Market segmentation(</a:t>
            </a:r>
            <a:r>
              <a:rPr lang="ko-KR" altLang="en-US" b="1" dirty="0">
                <a:latin typeface="+mn-ea"/>
              </a:rPr>
              <a:t>시장 세분화 분석</a:t>
            </a:r>
            <a:r>
              <a:rPr lang="en-US" altLang="ko-KR" b="1" dirty="0">
                <a:latin typeface="+mn-ea"/>
              </a:rPr>
              <a:t>)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1187624" y="3329706"/>
            <a:ext cx="6984776" cy="546249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274638" lvl="1" indent="-274638" algn="ctr">
              <a:lnSpc>
                <a:spcPct val="150000"/>
              </a:lnSpc>
            </a:pPr>
            <a:r>
              <a:rPr lang="en-US" altLang="ko-KR" b="1" dirty="0">
                <a:latin typeface="+mn-ea"/>
              </a:rPr>
              <a:t>Customer analysis(</a:t>
            </a:r>
            <a:r>
              <a:rPr lang="ko-KR" altLang="en-US" b="1" dirty="0">
                <a:latin typeface="+mn-ea"/>
              </a:rPr>
              <a:t>고객 </a:t>
            </a:r>
            <a:r>
              <a:rPr lang="ko-KR" altLang="en-US" b="1" dirty="0" err="1">
                <a:latin typeface="+mn-ea"/>
              </a:rPr>
              <a:t>니즈</a:t>
            </a:r>
            <a:r>
              <a:rPr lang="ko-KR" altLang="en-US" b="1" dirty="0">
                <a:latin typeface="+mn-ea"/>
              </a:rPr>
              <a:t> 분석</a:t>
            </a:r>
            <a:r>
              <a:rPr lang="en-US" altLang="ko-KR" b="1" dirty="0">
                <a:latin typeface="+mn-ea"/>
              </a:rPr>
              <a:t>)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187624" y="4034879"/>
            <a:ext cx="6984776" cy="546249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274638" lvl="1" indent="-274638" algn="ctr">
              <a:lnSpc>
                <a:spcPct val="150000"/>
              </a:lnSpc>
            </a:pPr>
            <a:r>
              <a:rPr lang="en-US" altLang="ko-KR" b="1" dirty="0">
                <a:latin typeface="+mn-ea"/>
              </a:rPr>
              <a:t>Competitor analysis(</a:t>
            </a:r>
            <a:r>
              <a:rPr lang="ko-KR" altLang="en-US" b="1" dirty="0">
                <a:latin typeface="+mn-ea"/>
              </a:rPr>
              <a:t>경쟁사 분석</a:t>
            </a:r>
            <a:r>
              <a:rPr lang="en-US" altLang="ko-KR" b="1" dirty="0">
                <a:latin typeface="+mn-ea"/>
              </a:rPr>
              <a:t>)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187624" y="4755356"/>
            <a:ext cx="6984776" cy="546249"/>
          </a:xfrm>
          <a:prstGeom prst="roundRect">
            <a:avLst/>
          </a:prstGeom>
          <a:solidFill>
            <a:srgbClr val="5B4A42"/>
          </a:solidFill>
          <a:ln>
            <a:solidFill>
              <a:srgbClr val="5B4A4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74638" lvl="1" indent="-274638" algn="ctr">
              <a:lnSpc>
                <a:spcPct val="150000"/>
              </a:lnSpc>
            </a:pPr>
            <a:r>
              <a:rPr lang="en-US" altLang="ko-KR" b="1" dirty="0">
                <a:latin typeface="+mn-ea"/>
              </a:rPr>
              <a:t>Technology forecasting(</a:t>
            </a:r>
            <a:r>
              <a:rPr lang="ko-KR" altLang="en-US" b="1" dirty="0">
                <a:latin typeface="+mn-ea"/>
              </a:rPr>
              <a:t>기술 동향 분석</a:t>
            </a:r>
            <a:r>
              <a:rPr lang="en-US" altLang="ko-KR" b="1" dirty="0">
                <a:latin typeface="+mn-ea"/>
              </a:rPr>
              <a:t>)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1187624" y="5475039"/>
            <a:ext cx="6984776" cy="546249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74638" lvl="1" indent="-274638" algn="ctr">
              <a:lnSpc>
                <a:spcPct val="150000"/>
              </a:lnSpc>
            </a:pPr>
            <a:r>
              <a:rPr lang="en-US" altLang="ko-KR" b="1" dirty="0">
                <a:latin typeface="+mn-ea"/>
              </a:rPr>
              <a:t>Scenario planning(</a:t>
            </a:r>
            <a:r>
              <a:rPr lang="ko-KR" altLang="en-US" b="1" dirty="0">
                <a:latin typeface="+mn-ea"/>
              </a:rPr>
              <a:t>시나리오 기법</a:t>
            </a:r>
            <a:r>
              <a:rPr lang="en-US" altLang="ko-KR" b="1" dirty="0">
                <a:latin typeface="+mn-ea"/>
              </a:rPr>
              <a:t>)</a:t>
            </a:r>
          </a:p>
        </p:txBody>
      </p:sp>
    </p:spTree>
    <p:extLst>
      <p:ext uri="{BB962C8B-B14F-4D97-AF65-F5344CB8AC3E}">
        <p14:creationId xmlns="" xmlns:p14="http://schemas.microsoft.com/office/powerpoint/2010/main" val="370094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외부환경분석 도구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47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96378917"/>
              </p:ext>
            </p:extLst>
          </p:nvPr>
        </p:nvGraphicFramePr>
        <p:xfrm>
          <a:off x="611561" y="2224505"/>
          <a:ext cx="8303838" cy="41568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8094"/>
                <a:gridCol w="1581683"/>
                <a:gridCol w="5694061"/>
              </a:tblGrid>
              <a:tr h="340304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분석 도구</a:t>
                      </a:r>
                      <a:endParaRPr lang="ko-KR" altLang="en-US" sz="16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주요 내용</a:t>
                      </a:r>
                      <a:endParaRPr lang="ko-KR" altLang="en-US" sz="16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83529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3C</a:t>
                      </a:r>
                      <a:r>
                        <a:rPr lang="en-US" altLang="ko-KR" sz="16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aseline="0" dirty="0" smtClean="0">
                          <a:latin typeface="+mn-ea"/>
                          <a:ea typeface="+mn-ea"/>
                        </a:rPr>
                        <a:t>분석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Customer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시장규모 추이 분석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제품별 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지역별 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고객별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고객 세분화</a:t>
                      </a:r>
                      <a:r>
                        <a:rPr lang="ko-KR" altLang="en-US" sz="1600" baseline="0" dirty="0" smtClean="0">
                          <a:latin typeface="+mn-ea"/>
                          <a:ea typeface="+mn-ea"/>
                        </a:rPr>
                        <a:t> 및 특성 분석</a:t>
                      </a:r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목표 고객 분석</a:t>
                      </a:r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835293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Competitor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600" baseline="0" dirty="0" smtClean="0">
                          <a:latin typeface="+mn-ea"/>
                          <a:ea typeface="+mn-ea"/>
                        </a:rPr>
                        <a:t>제품별 시장 점유율</a:t>
                      </a:r>
                      <a:r>
                        <a:rPr lang="en-US" altLang="ko-KR" sz="16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aseline="0" dirty="0" smtClean="0">
                          <a:latin typeface="+mn-ea"/>
                          <a:ea typeface="+mn-ea"/>
                        </a:rPr>
                        <a:t>추이 분석</a:t>
                      </a:r>
                      <a:endParaRPr lang="en-US" altLang="ko-KR" sz="1600" baseline="0" dirty="0" smtClean="0">
                        <a:latin typeface="+mn-ea"/>
                        <a:ea typeface="+mn-ea"/>
                      </a:endParaRP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선진기업의 성공요인 분석</a:t>
                      </a: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경쟁사의 약점 및 강점 분석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835293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Company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제품별 업적 추이 분석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매출액 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이익 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이익률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조직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운영체제의 특징 분석</a:t>
                      </a:r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자사의 강점 및 약점 분석</a:t>
                      </a:r>
                    </a:p>
                  </a:txBody>
                  <a:tcPr anchor="ctr"/>
                </a:tc>
              </a:tr>
              <a:tr h="835293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FAW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분석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기존 경쟁자 분석</a:t>
                      </a:r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신규 경쟁자 분석</a:t>
                      </a:r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소비자 구매력 분석</a:t>
                      </a:r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대체재</a:t>
                      </a:r>
                      <a:r>
                        <a:rPr lang="en-US" altLang="ko-KR" sz="16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분석</a:t>
                      </a:r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공급업체 협상력 분석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모서리가 둥근 직사각형 6"/>
          <p:cNvSpPr/>
          <p:nvPr/>
        </p:nvSpPr>
        <p:spPr>
          <a:xfrm>
            <a:off x="539552" y="1628800"/>
            <a:ext cx="4032448" cy="432048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/>
              <a:t>● </a:t>
            </a:r>
            <a:r>
              <a:rPr lang="en-US" altLang="ko-KR" dirty="0" smtClean="0"/>
              <a:t>3C &amp; FAW(Forces at Work)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412465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외부환경분석 도구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48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reeform 2"/>
          <p:cNvSpPr>
            <a:spLocks/>
          </p:cNvSpPr>
          <p:nvPr/>
        </p:nvSpPr>
        <p:spPr bwMode="auto">
          <a:xfrm rot="5400000">
            <a:off x="3909963" y="1608228"/>
            <a:ext cx="1258888" cy="3486150"/>
          </a:xfrm>
          <a:custGeom>
            <a:avLst/>
            <a:gdLst/>
            <a:ahLst/>
            <a:cxnLst>
              <a:cxn ang="0">
                <a:pos x="792" y="2378"/>
              </a:cxn>
              <a:cxn ang="0">
                <a:pos x="0" y="1196"/>
              </a:cxn>
              <a:cxn ang="0">
                <a:pos x="792" y="0"/>
              </a:cxn>
            </a:cxnLst>
            <a:rect l="0" t="0" r="r" b="b"/>
            <a:pathLst>
              <a:path w="793" h="2379">
                <a:moveTo>
                  <a:pt x="792" y="2378"/>
                </a:moveTo>
                <a:lnTo>
                  <a:pt x="0" y="1196"/>
                </a:lnTo>
                <a:lnTo>
                  <a:pt x="792" y="0"/>
                </a:lnTo>
              </a:path>
            </a:pathLst>
          </a:custGeom>
          <a:noFill/>
          <a:ln w="12700" cap="rnd" cmpd="sng">
            <a:solidFill>
              <a:schemeClr val="tx1"/>
            </a:solidFill>
            <a:prstDash val="solid"/>
            <a:round/>
            <a:headEnd type="stealth" w="med" len="lg"/>
            <a:tailEnd type="stealth" w="med" len="lg"/>
          </a:ln>
          <a:effectLst/>
        </p:spPr>
        <p:txBody>
          <a:bodyPr/>
          <a:lstStyle/>
          <a:p>
            <a:endParaRPr lang="ko-KR" altLang="en-US">
              <a:latin typeface="+mn-ea"/>
            </a:endParaRPr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 rot="5400000">
            <a:off x="4192539" y="1876515"/>
            <a:ext cx="677862" cy="1851025"/>
          </a:xfrm>
          <a:prstGeom prst="ellipse">
            <a:avLst/>
          </a:prstGeom>
          <a:ln>
            <a:noFill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vert="eaVert" wrap="none" anchor="ctr"/>
          <a:lstStyle/>
          <a:p>
            <a:pPr algn="ctr" defTabSz="762000" eaLnBrk="1" hangingPunct="1">
              <a:lnSpc>
                <a:spcPct val="110000"/>
              </a:lnSpc>
            </a:pPr>
            <a:r>
              <a:rPr kumimoji="1" lang="ko-KR" altLang="en-US" sz="1400" b="0" i="0" dirty="0">
                <a:latin typeface="+mn-ea"/>
              </a:rPr>
              <a:t>고	객</a:t>
            </a:r>
          </a:p>
          <a:p>
            <a:pPr algn="ctr" defTabSz="762000" eaLnBrk="1" hangingPunct="1">
              <a:lnSpc>
                <a:spcPct val="110000"/>
              </a:lnSpc>
            </a:pPr>
            <a:r>
              <a:rPr kumimoji="1" lang="en-US" altLang="ko-KR" sz="1400" b="0" i="0" dirty="0">
                <a:latin typeface="+mn-ea"/>
              </a:rPr>
              <a:t>(Customer)</a:t>
            </a: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 rot="5400000">
            <a:off x="2450258" y="3412421"/>
            <a:ext cx="677862" cy="1852613"/>
          </a:xfrm>
          <a:prstGeom prst="ellipse">
            <a:avLst/>
          </a:prstGeom>
          <a:ln>
            <a:noFill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vert="eaVert" wrap="none" anchor="ctr"/>
          <a:lstStyle/>
          <a:p>
            <a:pPr algn="ctr" defTabSz="762000" eaLnBrk="1" hangingPunct="1">
              <a:lnSpc>
                <a:spcPct val="110000"/>
              </a:lnSpc>
            </a:pPr>
            <a:r>
              <a:rPr kumimoji="1" lang="ko-KR" altLang="en-US" sz="1400" b="0" i="0">
                <a:latin typeface="+mn-ea"/>
              </a:rPr>
              <a:t>자	사</a:t>
            </a:r>
          </a:p>
          <a:p>
            <a:pPr algn="ctr" defTabSz="762000" eaLnBrk="1" hangingPunct="1">
              <a:lnSpc>
                <a:spcPct val="110000"/>
              </a:lnSpc>
            </a:pPr>
            <a:r>
              <a:rPr kumimoji="1" lang="en-US" altLang="ko-KR" sz="1400" b="0" i="0">
                <a:latin typeface="+mn-ea"/>
              </a:rPr>
              <a:t>(Company)</a:t>
            </a:r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 rot="5400000">
            <a:off x="5934820" y="3412422"/>
            <a:ext cx="677862" cy="1852612"/>
          </a:xfrm>
          <a:prstGeom prst="ellipse">
            <a:avLst/>
          </a:prstGeom>
          <a:ln>
            <a:noFill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vert="eaVert" wrap="none" anchor="ctr"/>
          <a:lstStyle/>
          <a:p>
            <a:pPr algn="ctr" defTabSz="762000" eaLnBrk="1" hangingPunct="1">
              <a:lnSpc>
                <a:spcPct val="110000"/>
              </a:lnSpc>
            </a:pPr>
            <a:r>
              <a:rPr kumimoji="1" lang="ko-KR" altLang="en-US" sz="1400" b="0" i="0">
                <a:latin typeface="+mn-ea"/>
              </a:rPr>
              <a:t>경  쟁  사</a:t>
            </a:r>
          </a:p>
          <a:p>
            <a:pPr algn="ctr" defTabSz="762000" eaLnBrk="1" hangingPunct="1">
              <a:lnSpc>
                <a:spcPct val="110000"/>
              </a:lnSpc>
            </a:pPr>
            <a:r>
              <a:rPr kumimoji="1" lang="en-US" altLang="ko-KR" sz="1400" b="0" i="0">
                <a:latin typeface="+mn-ea"/>
              </a:rPr>
              <a:t>(Competitor)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rot="5400000" flipV="1">
            <a:off x="4530676" y="3568791"/>
            <a:ext cx="0" cy="15351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stealth" w="med" len="lg"/>
          </a:ln>
          <a:effectLst/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531595" y="2510722"/>
            <a:ext cx="2550378" cy="102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defTabSz="762000" eaLnBrk="1" hangingPunct="1">
              <a:lnSpc>
                <a:spcPct val="110000"/>
              </a:lnSpc>
            </a:pPr>
            <a:r>
              <a:rPr kumimoji="1" lang="en-US" altLang="ko-KR" sz="1400" b="0" i="0" dirty="0">
                <a:latin typeface="+mn-ea"/>
              </a:rPr>
              <a:t>- </a:t>
            </a:r>
            <a:r>
              <a:rPr kumimoji="1" lang="ko-KR" altLang="en-US" sz="1400" b="0" i="0" dirty="0">
                <a:latin typeface="+mn-ea"/>
              </a:rPr>
              <a:t>시장규모 및 성장성</a:t>
            </a:r>
          </a:p>
          <a:p>
            <a:pPr algn="l" defTabSz="762000" eaLnBrk="1" hangingPunct="1">
              <a:lnSpc>
                <a:spcPct val="110000"/>
              </a:lnSpc>
            </a:pPr>
            <a:r>
              <a:rPr kumimoji="1" lang="en-US" altLang="ko-KR" sz="1400" b="0" i="0" dirty="0">
                <a:latin typeface="+mn-ea"/>
              </a:rPr>
              <a:t>- </a:t>
            </a:r>
            <a:r>
              <a:rPr kumimoji="1" lang="ko-KR" altLang="en-US" sz="1400" b="0" i="0" dirty="0">
                <a:latin typeface="+mn-ea"/>
              </a:rPr>
              <a:t>시장구조변화</a:t>
            </a:r>
          </a:p>
          <a:p>
            <a:pPr algn="l" defTabSz="762000" eaLnBrk="1" hangingPunct="1">
              <a:lnSpc>
                <a:spcPct val="110000"/>
              </a:lnSpc>
            </a:pPr>
            <a:r>
              <a:rPr kumimoji="1" lang="en-US" altLang="ko-KR" sz="1400" b="0" i="0" dirty="0">
                <a:latin typeface="+mn-ea"/>
              </a:rPr>
              <a:t>- </a:t>
            </a:r>
            <a:r>
              <a:rPr kumimoji="1" lang="ko-KR" altLang="en-US" sz="1400" b="0" i="0" dirty="0">
                <a:latin typeface="+mn-ea"/>
              </a:rPr>
              <a:t>시장세분화</a:t>
            </a:r>
          </a:p>
          <a:p>
            <a:pPr algn="l" defTabSz="762000" eaLnBrk="1" hangingPunct="1">
              <a:lnSpc>
                <a:spcPct val="110000"/>
              </a:lnSpc>
            </a:pPr>
            <a:r>
              <a:rPr kumimoji="1" lang="en-US" altLang="ko-KR" sz="1400" b="0" i="0" dirty="0">
                <a:latin typeface="+mn-ea"/>
              </a:rPr>
              <a:t>- </a:t>
            </a:r>
            <a:r>
              <a:rPr kumimoji="1" lang="ko-KR" altLang="en-US" sz="1400" b="0" i="0" dirty="0">
                <a:latin typeface="+mn-ea"/>
              </a:rPr>
              <a:t>세분 </a:t>
            </a:r>
            <a:r>
              <a:rPr kumimoji="1" lang="ko-KR" altLang="en-US" sz="1400" b="0" i="0" dirty="0" err="1">
                <a:latin typeface="+mn-ea"/>
              </a:rPr>
              <a:t>고객집단별</a:t>
            </a:r>
            <a:r>
              <a:rPr kumimoji="1" lang="ko-KR" altLang="en-US" sz="1400" b="0" i="0" dirty="0">
                <a:latin typeface="+mn-ea"/>
              </a:rPr>
              <a:t> </a:t>
            </a:r>
            <a:r>
              <a:rPr kumimoji="1" lang="ko-KR" altLang="en-US" sz="1400" b="0" i="0" dirty="0" err="1">
                <a:latin typeface="+mn-ea"/>
              </a:rPr>
              <a:t>니즈현황</a:t>
            </a:r>
            <a:r>
              <a:rPr kumimoji="1" lang="en-US" altLang="ko-KR" sz="1400" b="0" i="0" dirty="0">
                <a:latin typeface="+mn-ea"/>
              </a:rPr>
              <a:t>·</a:t>
            </a:r>
            <a:r>
              <a:rPr kumimoji="1" lang="ko-KR" altLang="en-US" sz="1400" b="0" i="0" dirty="0">
                <a:latin typeface="+mn-ea"/>
              </a:rPr>
              <a:t>추이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5588745" y="4717347"/>
            <a:ext cx="2244204" cy="551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defTabSz="762000" eaLnBrk="1" hangingPunct="1">
              <a:lnSpc>
                <a:spcPct val="110000"/>
              </a:lnSpc>
              <a:buFontTx/>
              <a:buChar char="-"/>
            </a:pPr>
            <a:r>
              <a:rPr kumimoji="1" lang="ko-KR" altLang="en-US" sz="1400" b="0" i="0">
                <a:latin typeface="+mn-ea"/>
              </a:rPr>
              <a:t> 당사의 주요 경쟁사</a:t>
            </a:r>
          </a:p>
          <a:p>
            <a:pPr algn="l" defTabSz="762000" eaLnBrk="1" hangingPunct="1">
              <a:lnSpc>
                <a:spcPct val="110000"/>
              </a:lnSpc>
              <a:buFontTx/>
              <a:buChar char="-"/>
            </a:pPr>
            <a:r>
              <a:rPr kumimoji="1" lang="ko-KR" altLang="en-US" sz="1400" b="0" i="0">
                <a:latin typeface="+mn-ea"/>
              </a:rPr>
              <a:t> 주요 경쟁자의 강점과 약점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3952185" y="4080759"/>
            <a:ext cx="1117294" cy="279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defTabSz="762000" eaLnBrk="1" hangingPunct="1">
              <a:lnSpc>
                <a:spcPct val="120000"/>
              </a:lnSpc>
            </a:pPr>
            <a:r>
              <a:rPr kumimoji="1" lang="en-US" altLang="ko-KR" sz="1100" b="0" i="0" dirty="0">
                <a:latin typeface="+mn-ea"/>
              </a:rPr>
              <a:t>(</a:t>
            </a:r>
            <a:r>
              <a:rPr kumimoji="1" lang="ko-KR" altLang="en-US" sz="1100" b="0" i="0" dirty="0">
                <a:latin typeface="+mn-ea"/>
              </a:rPr>
              <a:t>강점</a:t>
            </a:r>
            <a:r>
              <a:rPr kumimoji="1" lang="en-US" altLang="ko-KR" sz="1100" b="0" i="0" dirty="0">
                <a:latin typeface="+mn-ea"/>
              </a:rPr>
              <a:t>/</a:t>
            </a:r>
            <a:r>
              <a:rPr kumimoji="1" lang="ko-KR" altLang="en-US" sz="1100" b="0" i="0" dirty="0">
                <a:latin typeface="+mn-ea"/>
              </a:rPr>
              <a:t>약점 비교</a:t>
            </a:r>
            <a:r>
              <a:rPr kumimoji="1" lang="en-US" altLang="ko-KR" sz="1100" b="0" i="0" dirty="0">
                <a:latin typeface="+mn-ea"/>
              </a:rPr>
              <a:t>)</a:t>
            </a:r>
          </a:p>
        </p:txBody>
      </p:sp>
      <p:grpSp>
        <p:nvGrpSpPr>
          <p:cNvPr id="22" name="그룹 21"/>
          <p:cNvGrpSpPr/>
          <p:nvPr/>
        </p:nvGrpSpPr>
        <p:grpSpPr>
          <a:xfrm>
            <a:off x="1621681" y="2073589"/>
            <a:ext cx="1654175" cy="1931475"/>
            <a:chOff x="1333649" y="1929573"/>
            <a:chExt cx="1654175" cy="1931475"/>
          </a:xfrm>
        </p:grpSpPr>
        <p:sp>
          <p:nvSpPr>
            <p:cNvPr id="14" name="AutoShape 10"/>
            <p:cNvSpPr>
              <a:spLocks noChangeArrowheads="1"/>
            </p:cNvSpPr>
            <p:nvPr/>
          </p:nvSpPr>
          <p:spPr bwMode="auto">
            <a:xfrm rot="5400000">
              <a:off x="1194999" y="2068223"/>
              <a:ext cx="1931475" cy="1654175"/>
            </a:xfrm>
            <a:prstGeom prst="upArrow">
              <a:avLst>
                <a:gd name="adj1" fmla="val 75009"/>
                <a:gd name="adj2" fmla="val 33097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endParaRPr lang="ko-KR" altLang="en-US" dirty="0">
                <a:latin typeface="+mn-ea"/>
              </a:endParaRPr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1497163" y="2171734"/>
              <a:ext cx="961802" cy="1401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 defTabSz="762000" eaLnBrk="1" hangingPunct="1">
                <a:lnSpc>
                  <a:spcPct val="120000"/>
                </a:lnSpc>
              </a:pPr>
              <a:r>
                <a:rPr kumimoji="1" lang="ko-KR" altLang="en-US" sz="1600" b="1" i="0" dirty="0">
                  <a:latin typeface="+mn-ea"/>
                </a:rPr>
                <a:t>   </a:t>
              </a:r>
              <a:r>
                <a:rPr kumimoji="1" lang="en-US" altLang="ko-KR" sz="1600" b="1" i="0" u="sng" dirty="0" smtClean="0">
                  <a:latin typeface="+mn-ea"/>
                </a:rPr>
                <a:t>FAW</a:t>
              </a:r>
              <a:endParaRPr kumimoji="1" lang="en-US" altLang="ko-KR" sz="1400" b="1" i="0" dirty="0" smtClean="0">
                <a:latin typeface="+mn-ea"/>
              </a:endParaRPr>
            </a:p>
            <a:p>
              <a:pPr algn="l" defTabSz="762000" eaLnBrk="1" hangingPunct="1">
                <a:lnSpc>
                  <a:spcPct val="120000"/>
                </a:lnSpc>
              </a:pPr>
              <a:r>
                <a:rPr kumimoji="1" lang="en-US" altLang="ko-KR" sz="1400" b="0" i="0" dirty="0" smtClean="0">
                  <a:latin typeface="+mn-ea"/>
                </a:rPr>
                <a:t>- </a:t>
              </a:r>
              <a:r>
                <a:rPr kumimoji="1" lang="ko-KR" altLang="en-US" sz="1400" b="0" i="0" dirty="0" smtClean="0">
                  <a:latin typeface="+mn-ea"/>
                </a:rPr>
                <a:t>수요환경</a:t>
              </a:r>
            </a:p>
            <a:p>
              <a:pPr algn="l" defTabSz="762000" eaLnBrk="1" hangingPunct="1">
                <a:lnSpc>
                  <a:spcPct val="120000"/>
                </a:lnSpc>
              </a:pPr>
              <a:r>
                <a:rPr kumimoji="1" lang="en-US" altLang="ko-KR" sz="1400" b="0" i="0" dirty="0" smtClean="0">
                  <a:latin typeface="+mn-ea"/>
                </a:rPr>
                <a:t>- </a:t>
              </a:r>
              <a:r>
                <a:rPr kumimoji="1" lang="ko-KR" altLang="en-US" sz="1400" b="0" i="0" dirty="0" smtClean="0">
                  <a:latin typeface="+mn-ea"/>
                </a:rPr>
                <a:t>경쟁환경</a:t>
              </a:r>
            </a:p>
            <a:p>
              <a:pPr algn="l" defTabSz="762000" eaLnBrk="1" hangingPunct="1">
                <a:lnSpc>
                  <a:spcPct val="120000"/>
                </a:lnSpc>
              </a:pPr>
              <a:r>
                <a:rPr kumimoji="1" lang="en-US" altLang="ko-KR" sz="1400" b="0" i="0" dirty="0" smtClean="0">
                  <a:latin typeface="+mn-ea"/>
                </a:rPr>
                <a:t>- </a:t>
              </a:r>
              <a:r>
                <a:rPr kumimoji="1" lang="ko-KR" altLang="en-US" sz="1400" b="0" i="0" dirty="0" smtClean="0">
                  <a:latin typeface="+mn-ea"/>
                </a:rPr>
                <a:t>기술환경</a:t>
              </a:r>
            </a:p>
            <a:p>
              <a:pPr algn="l" defTabSz="762000" eaLnBrk="1" hangingPunct="1">
                <a:lnSpc>
                  <a:spcPct val="120000"/>
                </a:lnSpc>
              </a:pPr>
              <a:r>
                <a:rPr kumimoji="1" lang="en-US" altLang="ko-KR" sz="1400" b="0" i="0" dirty="0" smtClean="0">
                  <a:latin typeface="+mn-ea"/>
                </a:rPr>
                <a:t>- </a:t>
              </a:r>
              <a:r>
                <a:rPr kumimoji="1" lang="ko-KR" altLang="en-US" sz="1400" b="0" i="0" dirty="0" smtClean="0">
                  <a:latin typeface="+mn-ea"/>
                </a:rPr>
                <a:t>정책환경</a:t>
              </a:r>
              <a:endParaRPr kumimoji="1" lang="ko-KR" altLang="en-US" sz="1400" b="0" i="0" dirty="0">
                <a:latin typeface="+mn-ea"/>
              </a:endParaRPr>
            </a:p>
          </p:txBody>
        </p:sp>
      </p:grp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1672382" y="4717347"/>
            <a:ext cx="1322478" cy="1735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defTabSz="762000" eaLnBrk="1" hangingPunct="1">
              <a:lnSpc>
                <a:spcPct val="110000"/>
              </a:lnSpc>
              <a:buFontTx/>
              <a:buChar char="-"/>
            </a:pPr>
            <a:r>
              <a:rPr kumimoji="1" lang="ko-KR" altLang="en-US" sz="1400" b="0" i="0">
                <a:latin typeface="+mn-ea"/>
              </a:rPr>
              <a:t> 시장점유율</a:t>
            </a:r>
          </a:p>
          <a:p>
            <a:pPr algn="l" defTabSz="762000" eaLnBrk="1" hangingPunct="1">
              <a:lnSpc>
                <a:spcPct val="110000"/>
              </a:lnSpc>
              <a:buFontTx/>
              <a:buChar char="-"/>
            </a:pPr>
            <a:r>
              <a:rPr kumimoji="1" lang="ko-KR" altLang="en-US" sz="1400" b="0" i="0">
                <a:latin typeface="+mn-ea"/>
              </a:rPr>
              <a:t> 브랜드 이미지</a:t>
            </a:r>
          </a:p>
          <a:p>
            <a:pPr algn="l" defTabSz="762000" eaLnBrk="1" hangingPunct="1">
              <a:lnSpc>
                <a:spcPct val="110000"/>
              </a:lnSpc>
              <a:buFontTx/>
              <a:buChar char="-"/>
            </a:pPr>
            <a:r>
              <a:rPr kumimoji="1" lang="ko-KR" altLang="en-US" sz="1400" b="0" i="0">
                <a:latin typeface="+mn-ea"/>
              </a:rPr>
              <a:t> 기술력</a:t>
            </a:r>
            <a:r>
              <a:rPr kumimoji="1" lang="en-US" altLang="ko-KR" sz="1400" b="0" i="0">
                <a:latin typeface="+mn-ea"/>
              </a:rPr>
              <a:t>/</a:t>
            </a:r>
            <a:r>
              <a:rPr kumimoji="1" lang="ko-KR" altLang="en-US" sz="1400" b="0" i="0">
                <a:latin typeface="+mn-ea"/>
              </a:rPr>
              <a:t>품질</a:t>
            </a:r>
          </a:p>
          <a:p>
            <a:pPr algn="l" defTabSz="762000" eaLnBrk="1" hangingPunct="1">
              <a:lnSpc>
                <a:spcPct val="110000"/>
              </a:lnSpc>
              <a:buFontTx/>
              <a:buChar char="-"/>
            </a:pPr>
            <a:r>
              <a:rPr kumimoji="1" lang="ko-KR" altLang="en-US" sz="1400" b="0" i="0">
                <a:latin typeface="+mn-ea"/>
              </a:rPr>
              <a:t> 판매력</a:t>
            </a:r>
          </a:p>
          <a:p>
            <a:pPr algn="l" defTabSz="762000" eaLnBrk="1" hangingPunct="1">
              <a:lnSpc>
                <a:spcPct val="110000"/>
              </a:lnSpc>
              <a:buFontTx/>
              <a:buChar char="-"/>
            </a:pPr>
            <a:r>
              <a:rPr kumimoji="1" lang="ko-KR" altLang="en-US" sz="1400" b="0" i="0">
                <a:latin typeface="+mn-ea"/>
              </a:rPr>
              <a:t> 이익율</a:t>
            </a:r>
          </a:p>
          <a:p>
            <a:pPr algn="l" defTabSz="762000" eaLnBrk="1" hangingPunct="1">
              <a:lnSpc>
                <a:spcPct val="110000"/>
              </a:lnSpc>
              <a:buFontTx/>
              <a:buChar char="-"/>
            </a:pPr>
            <a:r>
              <a:rPr kumimoji="1" lang="ko-KR" altLang="en-US" sz="1400" b="0" i="0">
                <a:latin typeface="+mn-ea"/>
              </a:rPr>
              <a:t> 자원</a:t>
            </a:r>
          </a:p>
          <a:p>
            <a:pPr algn="l" defTabSz="762000" eaLnBrk="1" hangingPunct="1">
              <a:lnSpc>
                <a:spcPct val="110000"/>
              </a:lnSpc>
              <a:buFontTx/>
              <a:buChar char="-"/>
            </a:pPr>
            <a:r>
              <a:rPr kumimoji="1" lang="ko-KR" altLang="en-US" sz="1400" b="0" i="0">
                <a:latin typeface="+mn-ea"/>
              </a:rPr>
              <a:t> 조직풍토 등</a:t>
            </a:r>
          </a:p>
        </p:txBody>
      </p:sp>
      <p:sp>
        <p:nvSpPr>
          <p:cNvPr id="20" name="모서리가 둥근 직사각형 19"/>
          <p:cNvSpPr/>
          <p:nvPr/>
        </p:nvSpPr>
        <p:spPr>
          <a:xfrm>
            <a:off x="539552" y="1628800"/>
            <a:ext cx="4032448" cy="432048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/>
              <a:t>● </a:t>
            </a:r>
            <a:r>
              <a:rPr lang="en-US" altLang="ko-KR" dirty="0" smtClean="0"/>
              <a:t>3C &amp; FAW(Forces at Work)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559839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외부환경분석 도구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49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54032996"/>
              </p:ext>
            </p:extLst>
          </p:nvPr>
        </p:nvGraphicFramePr>
        <p:xfrm>
          <a:off x="587945" y="2996949"/>
          <a:ext cx="8327455" cy="32403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35562"/>
                <a:gridCol w="4416074"/>
                <a:gridCol w="2775819"/>
              </a:tblGrid>
              <a:tr h="46290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단계</a:t>
                      </a:r>
                      <a:endParaRPr lang="ko-KR" altLang="en-US" sz="16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예상 질문</a:t>
                      </a:r>
                      <a:endParaRPr lang="ko-KR" altLang="en-US" sz="16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프로세스</a:t>
                      </a:r>
                      <a:endParaRPr lang="ko-KR" altLang="en-US" sz="16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R w="12700" cmpd="sng">
                      <a:noFill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6290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</a:t>
                      </a:r>
                      <a:r>
                        <a:rPr lang="ko-KR" altLang="en-US" sz="1600" dirty="0" smtClean="0"/>
                        <a:t>단계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무엇을 의사결정 할 것인가</a:t>
                      </a:r>
                      <a:r>
                        <a:rPr lang="en-US" altLang="ko-KR" sz="1600" dirty="0" smtClean="0"/>
                        <a:t>?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핵심 이슈 파악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</a:tr>
              <a:tr h="46290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</a:t>
                      </a:r>
                      <a:r>
                        <a:rPr lang="ko-KR" altLang="en-US" sz="1600" dirty="0" smtClean="0"/>
                        <a:t>단계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무엇을 알아야 의사결정 할 수 있는가</a:t>
                      </a:r>
                      <a:r>
                        <a:rPr lang="en-US" altLang="ko-KR" sz="1600" dirty="0" smtClean="0"/>
                        <a:t>?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의사결정 요소 파악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</a:tr>
              <a:tr h="46290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3</a:t>
                      </a:r>
                      <a:r>
                        <a:rPr lang="ko-KR" altLang="en-US" sz="1600" dirty="0" smtClean="0"/>
                        <a:t>단계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변수는 무엇이며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핵심은 무엇인가</a:t>
                      </a:r>
                      <a:r>
                        <a:rPr lang="en-US" altLang="ko-KR" sz="1600" dirty="0" smtClean="0"/>
                        <a:t>?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핵심 변수 파악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</a:tr>
              <a:tr h="46290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4</a:t>
                      </a:r>
                      <a:r>
                        <a:rPr lang="ko-KR" altLang="en-US" sz="1600" dirty="0" smtClean="0"/>
                        <a:t>단계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의미 있는 시나리오는 무엇인가</a:t>
                      </a:r>
                      <a:r>
                        <a:rPr lang="en-US" altLang="ko-KR" sz="1600" dirty="0" smtClean="0"/>
                        <a:t>?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시나리오 도출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</a:tr>
              <a:tr h="46290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5</a:t>
                      </a:r>
                      <a:r>
                        <a:rPr lang="ko-KR" altLang="en-US" sz="1600" dirty="0" smtClean="0"/>
                        <a:t>단계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미래를 구체적으로 예측할 수 있는가</a:t>
                      </a:r>
                      <a:r>
                        <a:rPr lang="en-US" altLang="ko-KR" sz="1600" dirty="0" smtClean="0"/>
                        <a:t>?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시나리오 서술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</a:tr>
              <a:tr h="46290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6</a:t>
                      </a:r>
                      <a:r>
                        <a:rPr lang="ko-KR" altLang="en-US" sz="1600" dirty="0" smtClean="0"/>
                        <a:t>단계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미래 예측 결과에 어떻게 대응해야 하는가</a:t>
                      </a:r>
                      <a:r>
                        <a:rPr lang="en-US" altLang="ko-KR" sz="1600" dirty="0" smtClean="0"/>
                        <a:t>?</a:t>
                      </a:r>
                      <a:r>
                        <a:rPr lang="ko-KR" altLang="en-US" sz="1600" dirty="0" smtClean="0"/>
                        <a:t> 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대응전략 수립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sp>
        <p:nvSpPr>
          <p:cNvPr id="9" name="모서리가 둥근 직사각형 8"/>
          <p:cNvSpPr>
            <a:spLocks noChangeArrowheads="1"/>
          </p:cNvSpPr>
          <p:nvPr/>
        </p:nvSpPr>
        <p:spPr bwMode="auto">
          <a:xfrm>
            <a:off x="587944" y="2132854"/>
            <a:ext cx="8327456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486C"/>
              </a:gs>
              <a:gs pos="50000">
                <a:srgbClr val="006699"/>
              </a:gs>
              <a:gs pos="100000">
                <a:srgbClr val="00486C"/>
              </a:gs>
            </a:gsLst>
            <a:lin ang="5400000" scaled="1"/>
          </a:gra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latinLnBrk="0"/>
            <a:r>
              <a:rPr lang="ko-KR" altLang="en-US" dirty="0" smtClean="0">
                <a:solidFill>
                  <a:schemeClr val="bg1"/>
                </a:solidFill>
              </a:rPr>
              <a:t>기업환경의 유의미한 불확실한 요소들을 찾아낸 이후에 각 요소들이 변할 수 있는 시나리오에 대해 전략대안을 마련하고</a:t>
            </a:r>
            <a:r>
              <a:rPr lang="en-US" altLang="ko-KR" dirty="0" smtClean="0">
                <a:solidFill>
                  <a:schemeClr val="bg1"/>
                </a:solidFill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</a:rPr>
              <a:t>어떤 시나리오가 펼쳐질지 예의주시하는 활동</a:t>
            </a:r>
            <a:endParaRPr lang="ko-KR" altLang="en-US" dirty="0">
              <a:solidFill>
                <a:schemeClr val="bg1"/>
              </a:solidFill>
              <a:latin typeface="+mn-ea"/>
              <a:sym typeface="Wingdings" pitchFamily="2" charset="2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39552" y="1628800"/>
            <a:ext cx="4032448" cy="432048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/>
              <a:t>● 시나리오 경영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9803819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+mj-ea"/>
              </a:rPr>
              <a:t>1. </a:t>
            </a:r>
            <a:r>
              <a:rPr lang="ko-KR" altLang="en-US" dirty="0" err="1" smtClean="0">
                <a:latin typeface="+mj-ea"/>
              </a:rPr>
              <a:t>사회적기업</a:t>
            </a:r>
            <a:r>
              <a:rPr lang="ko-KR" altLang="en-US" dirty="0" smtClean="0">
                <a:latin typeface="+mj-ea"/>
              </a:rPr>
              <a:t> 컨설턴트란</a:t>
            </a:r>
            <a:r>
              <a:rPr lang="en-US" altLang="ko-KR" dirty="0" smtClean="0">
                <a:latin typeface="+mj-ea"/>
              </a:rPr>
              <a:t>?</a:t>
            </a:r>
            <a:endParaRPr lang="ko-KR" altLang="en-US" dirty="0"/>
          </a:p>
        </p:txBody>
      </p:sp>
      <p:sp>
        <p:nvSpPr>
          <p:cNvPr id="7" name="텍스트 개체 틀 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 descr="조력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1316957"/>
            <a:ext cx="4928096" cy="3480468"/>
          </a:xfrm>
          <a:prstGeom prst="rect">
            <a:avLst/>
          </a:prstGeom>
        </p:spPr>
      </p:pic>
      <p:sp>
        <p:nvSpPr>
          <p:cNvPr id="6" name="모서리가 둥근 직사각형 5"/>
          <p:cNvSpPr/>
          <p:nvPr/>
        </p:nvSpPr>
        <p:spPr>
          <a:xfrm>
            <a:off x="647564" y="3429000"/>
            <a:ext cx="7848872" cy="1512168"/>
          </a:xfrm>
          <a:prstGeom prst="roundRect">
            <a:avLst>
              <a:gd name="adj" fmla="val 5391"/>
            </a:avLst>
          </a:prstGeom>
          <a:solidFill>
            <a:srgbClr val="90CCDC"/>
          </a:solidFill>
          <a:effectLst>
            <a:glow rad="139700">
              <a:schemeClr val="accent5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ko-KR" altLang="en-US" sz="2400" dirty="0" err="1" smtClean="0">
                <a:solidFill>
                  <a:schemeClr val="tx1"/>
                </a:solidFill>
              </a:rPr>
              <a:t>사회적기업이</a:t>
            </a:r>
            <a:r>
              <a:rPr lang="ko-KR" altLang="en-US" sz="2400" dirty="0" smtClean="0">
                <a:solidFill>
                  <a:schemeClr val="tx1"/>
                </a:solidFill>
              </a:rPr>
              <a:t> 처한 내부 및 외부 환경을 분석해 </a:t>
            </a:r>
            <a:endParaRPr lang="en-US" altLang="ko-KR" sz="2400" dirty="0" smtClean="0">
              <a:solidFill>
                <a:schemeClr val="tx1"/>
              </a:solidFill>
            </a:endParaRPr>
          </a:p>
          <a:p>
            <a:pPr algn="ctr" latinLnBrk="0"/>
            <a:r>
              <a:rPr lang="ko-KR" altLang="en-US" sz="2400" dirty="0" smtClean="0">
                <a:solidFill>
                  <a:schemeClr val="tx1"/>
                </a:solidFill>
              </a:rPr>
              <a:t>그들의 </a:t>
            </a:r>
            <a:r>
              <a:rPr lang="ko-KR" altLang="en-US" sz="3200" b="1" dirty="0" smtClean="0">
                <a:solidFill>
                  <a:schemeClr val="tx2"/>
                </a:solidFill>
              </a:rPr>
              <a:t>사명</a:t>
            </a:r>
            <a:r>
              <a:rPr lang="ko-KR" altLang="en-US" sz="2400" dirty="0" smtClean="0">
                <a:solidFill>
                  <a:schemeClr val="tx1"/>
                </a:solidFill>
              </a:rPr>
              <a:t>과 </a:t>
            </a:r>
            <a:r>
              <a:rPr lang="ko-KR" altLang="en-US" sz="3200" b="1" dirty="0" smtClean="0">
                <a:solidFill>
                  <a:schemeClr val="tx2"/>
                </a:solidFill>
              </a:rPr>
              <a:t>비전</a:t>
            </a:r>
            <a:r>
              <a:rPr lang="ko-KR" altLang="en-US" sz="2400" dirty="0" smtClean="0">
                <a:solidFill>
                  <a:schemeClr val="tx1"/>
                </a:solidFill>
              </a:rPr>
              <a:t>을 </a:t>
            </a:r>
            <a:r>
              <a:rPr lang="ko-KR" altLang="en-US" sz="2400" dirty="0" err="1" smtClean="0">
                <a:solidFill>
                  <a:schemeClr val="tx1"/>
                </a:solidFill>
              </a:rPr>
              <a:t>지속가능하게</a:t>
            </a:r>
            <a:r>
              <a:rPr lang="ko-KR" altLang="en-US" sz="2400" dirty="0" smtClean="0">
                <a:solidFill>
                  <a:schemeClr val="tx1"/>
                </a:solidFill>
              </a:rPr>
              <a:t> 영위하도록 </a:t>
            </a:r>
            <a:endParaRPr lang="en-US" altLang="ko-KR" sz="2400" dirty="0" smtClean="0">
              <a:solidFill>
                <a:schemeClr val="tx1"/>
              </a:solidFill>
            </a:endParaRPr>
          </a:p>
          <a:p>
            <a:pPr algn="ctr" latinLnBrk="0"/>
            <a:r>
              <a:rPr lang="ko-KR" altLang="en-US" sz="2400" dirty="0" smtClean="0">
                <a:solidFill>
                  <a:schemeClr val="tx1"/>
                </a:solidFill>
              </a:rPr>
              <a:t>다양한 전략을 제안하고 조언하는 </a:t>
            </a:r>
            <a:r>
              <a:rPr lang="ko-KR" altLang="en-US" sz="2400" dirty="0" err="1" smtClean="0">
                <a:solidFill>
                  <a:schemeClr val="tx1"/>
                </a:solidFill>
              </a:rPr>
              <a:t>조력가</a:t>
            </a:r>
            <a:endParaRPr lang="ko-KR" alt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외부환경분석 도구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50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539552" y="1628800"/>
            <a:ext cx="4032448" cy="432048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/>
              <a:t>● 시나리오 경영</a:t>
            </a:r>
            <a:endParaRPr lang="ko-KR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788" y="2636912"/>
            <a:ext cx="7210425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60908" y="5013176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err="1" smtClean="0"/>
              <a:t>로열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더치쉘</a:t>
            </a:r>
            <a:r>
              <a:rPr lang="en-US" altLang="ko-KR" dirty="0" smtClean="0"/>
              <a:t>]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427523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내부역량분석 도구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51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1187624" y="1211188"/>
            <a:ext cx="6984776" cy="54624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74638" lvl="1" indent="-274638" algn="ctr">
              <a:lnSpc>
                <a:spcPct val="150000"/>
              </a:lnSpc>
            </a:pPr>
            <a:r>
              <a:rPr lang="en-US" altLang="ko-KR" b="1" dirty="0">
                <a:latin typeface="+mn-ea"/>
              </a:rPr>
              <a:t>Profitability/cash flow analysis(</a:t>
            </a:r>
            <a:r>
              <a:rPr lang="ko-KR" altLang="en-US" b="1" dirty="0">
                <a:latin typeface="+mn-ea"/>
              </a:rPr>
              <a:t>사업의 수익성</a:t>
            </a:r>
            <a:r>
              <a:rPr lang="en-US" altLang="ko-KR" b="1" dirty="0">
                <a:latin typeface="+mn-ea"/>
              </a:rPr>
              <a:t>/</a:t>
            </a:r>
            <a:r>
              <a:rPr lang="ko-KR" altLang="en-US" b="1" dirty="0">
                <a:latin typeface="+mn-ea"/>
              </a:rPr>
              <a:t>현금 흐름 분석</a:t>
            </a:r>
            <a:r>
              <a:rPr lang="en-US" altLang="ko-KR" b="1" dirty="0">
                <a:latin typeface="+mn-ea"/>
              </a:rPr>
              <a:t>)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1187624" y="1932483"/>
            <a:ext cx="6984776" cy="546249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274638" lvl="1" indent="-274638" algn="ctr">
              <a:lnSpc>
                <a:spcPct val="150000"/>
              </a:lnSpc>
            </a:pPr>
            <a:r>
              <a:rPr lang="en-US" altLang="ko-KR" b="1" dirty="0">
                <a:latin typeface="+mn-ea"/>
              </a:rPr>
              <a:t>Break-even/sensitivity analysis(</a:t>
            </a:r>
            <a:r>
              <a:rPr lang="ko-KR" altLang="en-US" b="1" dirty="0">
                <a:latin typeface="+mn-ea"/>
              </a:rPr>
              <a:t>손익분기점</a:t>
            </a:r>
            <a:r>
              <a:rPr lang="en-US" altLang="ko-KR" b="1" dirty="0">
                <a:latin typeface="+mn-ea"/>
              </a:rPr>
              <a:t>/</a:t>
            </a:r>
            <a:r>
              <a:rPr lang="ko-KR" altLang="en-US" b="1" dirty="0">
                <a:latin typeface="+mn-ea"/>
              </a:rPr>
              <a:t>민감도 분석</a:t>
            </a:r>
            <a:r>
              <a:rPr lang="en-US" altLang="ko-KR" b="1" dirty="0">
                <a:latin typeface="+mn-ea"/>
              </a:rPr>
              <a:t>)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1187624" y="2646027"/>
            <a:ext cx="6984776" cy="546249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274638" lvl="1" indent="-274638" algn="ctr">
              <a:lnSpc>
                <a:spcPct val="150000"/>
              </a:lnSpc>
            </a:pPr>
            <a:r>
              <a:rPr lang="en-US" altLang="ko-KR" b="1" dirty="0">
                <a:latin typeface="+mn-ea"/>
              </a:rPr>
              <a:t>Business system/value chain(</a:t>
            </a:r>
            <a:r>
              <a:rPr lang="ko-KR" altLang="en-US" b="1" dirty="0">
                <a:latin typeface="+mn-ea"/>
              </a:rPr>
              <a:t>가치사슬 분석</a:t>
            </a:r>
            <a:r>
              <a:rPr lang="en-US" altLang="ko-KR" b="1" dirty="0">
                <a:latin typeface="+mn-ea"/>
              </a:rPr>
              <a:t>)</a:t>
            </a:r>
          </a:p>
        </p:txBody>
      </p:sp>
      <p:sp>
        <p:nvSpPr>
          <p:cNvPr id="10" name="모서리가 둥근 직사각형 9"/>
          <p:cNvSpPr/>
          <p:nvPr/>
        </p:nvSpPr>
        <p:spPr>
          <a:xfrm>
            <a:off x="1187624" y="3329706"/>
            <a:ext cx="6984776" cy="546249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274638" lvl="1" indent="-274638" algn="ctr">
              <a:lnSpc>
                <a:spcPct val="150000"/>
              </a:lnSpc>
            </a:pPr>
            <a:r>
              <a:rPr lang="en-US" altLang="ko-KR" b="1" dirty="0">
                <a:latin typeface="+mn-ea"/>
              </a:rPr>
              <a:t>World-class benchmarking(</a:t>
            </a:r>
            <a:r>
              <a:rPr lang="ko-KR" altLang="en-US" b="1" dirty="0">
                <a:latin typeface="+mn-ea"/>
              </a:rPr>
              <a:t>벤치마킹</a:t>
            </a:r>
            <a:r>
              <a:rPr lang="en-US" altLang="ko-KR" b="1" dirty="0">
                <a:latin typeface="+mn-ea"/>
              </a:rPr>
              <a:t>)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187624" y="4034879"/>
            <a:ext cx="6984776" cy="546249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274638" lvl="1" indent="-274638" algn="ctr">
              <a:lnSpc>
                <a:spcPct val="150000"/>
              </a:lnSpc>
            </a:pPr>
            <a:r>
              <a:rPr lang="en-US" altLang="ko-KR" b="1" dirty="0">
                <a:latin typeface="+mn-ea"/>
              </a:rPr>
              <a:t>Core competence(</a:t>
            </a:r>
            <a:r>
              <a:rPr lang="ko-KR" altLang="en-US" b="1" dirty="0">
                <a:latin typeface="+mn-ea"/>
              </a:rPr>
              <a:t>핵심역량 분석</a:t>
            </a:r>
            <a:r>
              <a:rPr lang="en-US" altLang="ko-KR" b="1" dirty="0">
                <a:latin typeface="+mn-ea"/>
              </a:rPr>
              <a:t>)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187624" y="4755356"/>
            <a:ext cx="6984776" cy="546249"/>
          </a:xfrm>
          <a:prstGeom prst="roundRect">
            <a:avLst/>
          </a:prstGeom>
          <a:solidFill>
            <a:srgbClr val="5B4A42"/>
          </a:solidFill>
          <a:ln>
            <a:solidFill>
              <a:srgbClr val="5B4A4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74638" lvl="1" indent="-274638" algn="ctr">
              <a:lnSpc>
                <a:spcPct val="150000"/>
              </a:lnSpc>
            </a:pPr>
            <a:r>
              <a:rPr lang="en-US" altLang="ko-KR" b="1" dirty="0">
                <a:latin typeface="+mn-ea"/>
              </a:rPr>
              <a:t>Organization Diagnosis(</a:t>
            </a:r>
            <a:r>
              <a:rPr lang="ko-KR" altLang="en-US" b="1" dirty="0">
                <a:latin typeface="+mn-ea"/>
              </a:rPr>
              <a:t>조직 진단</a:t>
            </a:r>
            <a:r>
              <a:rPr lang="en-US" altLang="ko-KR" b="1" dirty="0">
                <a:latin typeface="+mn-ea"/>
              </a:rPr>
              <a:t>)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1187624" y="5475039"/>
            <a:ext cx="6984776" cy="546249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74638" lvl="1" indent="-274638" algn="ctr">
              <a:lnSpc>
                <a:spcPct val="150000"/>
              </a:lnSpc>
            </a:pPr>
            <a:r>
              <a:rPr lang="en-US" altLang="ko-KR" b="1" dirty="0">
                <a:latin typeface="+mn-ea"/>
              </a:rPr>
              <a:t>Portfolio analysis(</a:t>
            </a:r>
            <a:r>
              <a:rPr lang="ko-KR" altLang="en-US" b="1" dirty="0">
                <a:latin typeface="+mn-ea"/>
              </a:rPr>
              <a:t>포트폴리오 분석</a:t>
            </a:r>
            <a:r>
              <a:rPr lang="en-US" altLang="ko-KR" b="1" dirty="0">
                <a:latin typeface="+mn-ea"/>
              </a:rPr>
              <a:t>)</a:t>
            </a:r>
            <a:endParaRPr lang="ko-KR" altLang="en-US" b="1" dirty="0"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4112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내부역량분석 도구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52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6" name="다이어그램 5"/>
          <p:cNvGraphicFramePr/>
          <p:nvPr>
            <p:extLst>
              <p:ext uri="{D42A27DB-BD31-4B8C-83A1-F6EECF244321}">
                <p14:modId xmlns="" xmlns:p14="http://schemas.microsoft.com/office/powerpoint/2010/main" val="592822781"/>
              </p:ext>
            </p:extLst>
          </p:nvPr>
        </p:nvGraphicFramePr>
        <p:xfrm>
          <a:off x="683568" y="2276872"/>
          <a:ext cx="7704856" cy="38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모서리가 둥근 직사각형 7"/>
          <p:cNvSpPr/>
          <p:nvPr/>
        </p:nvSpPr>
        <p:spPr>
          <a:xfrm>
            <a:off x="539552" y="1628800"/>
            <a:ext cx="4032448" cy="432048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/>
              <a:t>● 수익성 분석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41730815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내부역량분석 도구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53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cxnSp>
        <p:nvCxnSpPr>
          <p:cNvPr id="17" name="직선 연결선 16"/>
          <p:cNvCxnSpPr/>
          <p:nvPr/>
        </p:nvCxnSpPr>
        <p:spPr>
          <a:xfrm>
            <a:off x="1331640" y="2257126"/>
            <a:ext cx="0" cy="3888432"/>
          </a:xfrm>
          <a:prstGeom prst="line">
            <a:avLst/>
          </a:prstGeom>
          <a:ln w="28575">
            <a:solidFill>
              <a:srgbClr val="5B4A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1331640" y="6145558"/>
            <a:ext cx="6552728" cy="0"/>
          </a:xfrm>
          <a:prstGeom prst="line">
            <a:avLst/>
          </a:prstGeom>
          <a:ln w="28575">
            <a:solidFill>
              <a:srgbClr val="5B4A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71600" y="2545158"/>
            <a:ext cx="346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비</a:t>
            </a:r>
            <a:endParaRPr lang="en-US" altLang="ko-KR" sz="1400" dirty="0" smtClean="0"/>
          </a:p>
          <a:p>
            <a:r>
              <a:rPr lang="ko-KR" altLang="en-US" sz="1400" dirty="0" smtClean="0"/>
              <a:t>용</a:t>
            </a:r>
            <a:endParaRPr lang="ko-KR" alt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971600" y="592024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0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732985" y="6217567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/>
              <a:t>매출액</a:t>
            </a:r>
            <a:endParaRPr lang="ko-KR" altLang="en-US" sz="1400" dirty="0"/>
          </a:p>
        </p:txBody>
      </p:sp>
      <p:cxnSp>
        <p:nvCxnSpPr>
          <p:cNvPr id="25" name="직선 연결선 24"/>
          <p:cNvCxnSpPr/>
          <p:nvPr/>
        </p:nvCxnSpPr>
        <p:spPr>
          <a:xfrm flipV="1">
            <a:off x="1331640" y="2257870"/>
            <a:ext cx="6553473" cy="3887688"/>
          </a:xfrm>
          <a:prstGeom prst="line">
            <a:avLst/>
          </a:prstGeom>
          <a:ln>
            <a:solidFill>
              <a:srgbClr val="5B4A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 flipV="1">
            <a:off x="1331640" y="3049214"/>
            <a:ext cx="6553473" cy="2160240"/>
          </a:xfrm>
          <a:prstGeom prst="line">
            <a:avLst/>
          </a:prstGeom>
          <a:ln>
            <a:solidFill>
              <a:srgbClr val="5B4A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모서리가 둥근 사각형 설명선 31"/>
          <p:cNvSpPr/>
          <p:nvPr/>
        </p:nvSpPr>
        <p:spPr>
          <a:xfrm>
            <a:off x="4572000" y="2977206"/>
            <a:ext cx="1152128" cy="576064"/>
          </a:xfrm>
          <a:prstGeom prst="wedgeRoundRectCallout">
            <a:avLst>
              <a:gd name="adj1" fmla="val -22179"/>
              <a:gd name="adj2" fmla="val 127069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smtClean="0"/>
              <a:t>손익분기점</a:t>
            </a:r>
            <a:endParaRPr lang="ko-KR" altLang="en-US" sz="1400"/>
          </a:p>
        </p:txBody>
      </p:sp>
      <p:sp>
        <p:nvSpPr>
          <p:cNvPr id="33" name="TextBox 32"/>
          <p:cNvSpPr txBox="1"/>
          <p:nvPr/>
        </p:nvSpPr>
        <p:spPr>
          <a:xfrm>
            <a:off x="5868144" y="2473150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/>
              <a:t>매출액</a:t>
            </a:r>
            <a:endParaRPr lang="ko-KR" alt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6732985" y="2833190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/>
              <a:t>이익</a:t>
            </a:r>
            <a:endParaRPr lang="ko-KR" alt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6732985" y="3553270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/>
              <a:t>총비용</a:t>
            </a:r>
            <a:endParaRPr lang="ko-KR" alt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1403648" y="5261717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/>
              <a:t>손실</a:t>
            </a:r>
            <a:endParaRPr lang="ko-KR" altLang="en-US" sz="1400" dirty="0"/>
          </a:p>
        </p:txBody>
      </p:sp>
      <p:cxnSp>
        <p:nvCxnSpPr>
          <p:cNvPr id="38" name="직선 연결선 37"/>
          <p:cNvCxnSpPr/>
          <p:nvPr/>
        </p:nvCxnSpPr>
        <p:spPr>
          <a:xfrm>
            <a:off x="1331640" y="5209454"/>
            <a:ext cx="6553473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모서리가 둥근 직사각형 38"/>
          <p:cNvSpPr/>
          <p:nvPr/>
        </p:nvSpPr>
        <p:spPr>
          <a:xfrm>
            <a:off x="539552" y="1628800"/>
            <a:ext cx="4032448" cy="432048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/>
              <a:t>● 손익분기점 분석</a:t>
            </a:r>
            <a:endParaRPr lang="ko-KR" altLang="en-US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5023049" y="4437112"/>
            <a:ext cx="3653407" cy="1296144"/>
          </a:xfrm>
          <a:prstGeom prst="roundRect">
            <a:avLst>
              <a:gd name="adj" fmla="val 9369"/>
            </a:avLst>
          </a:prstGeom>
          <a:solidFill>
            <a:srgbClr val="7F7F7F">
              <a:alpha val="85882"/>
            </a:srgb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P = F / 1 - ( V / S </a:t>
            </a:r>
            <a:r>
              <a:rPr lang="en-US" altLang="ko-KR" dirty="0" smtClean="0"/>
              <a:t>)</a:t>
            </a:r>
          </a:p>
          <a:p>
            <a:pPr algn="ctr"/>
            <a:r>
              <a:rPr lang="en-US" altLang="ko-KR" dirty="0" smtClean="0"/>
              <a:t> </a:t>
            </a:r>
          </a:p>
          <a:p>
            <a:pPr algn="ctr"/>
            <a:r>
              <a:rPr lang="en-US" altLang="ko-KR" sz="1600" dirty="0" smtClean="0"/>
              <a:t>F</a:t>
            </a:r>
            <a:r>
              <a:rPr lang="en-US" altLang="ko-KR" sz="1600" dirty="0"/>
              <a:t>:</a:t>
            </a:r>
            <a:r>
              <a:rPr lang="ko-KR" altLang="en-US" sz="1600" dirty="0"/>
              <a:t>고정비</a:t>
            </a:r>
            <a:r>
              <a:rPr lang="en-US" altLang="ko-KR" sz="1600" dirty="0"/>
              <a:t>, V:</a:t>
            </a:r>
            <a:r>
              <a:rPr lang="ko-KR" altLang="en-US" sz="1600" dirty="0"/>
              <a:t>변동비</a:t>
            </a:r>
            <a:r>
              <a:rPr lang="en-US" altLang="ko-KR" sz="1600" dirty="0"/>
              <a:t>, S:</a:t>
            </a:r>
            <a:r>
              <a:rPr lang="ko-KR" altLang="en-US" sz="1600" dirty="0"/>
              <a:t>매출액</a:t>
            </a:r>
          </a:p>
        </p:txBody>
      </p:sp>
    </p:spTree>
    <p:extLst>
      <p:ext uri="{BB962C8B-B14F-4D97-AF65-F5344CB8AC3E}">
        <p14:creationId xmlns="" xmlns:p14="http://schemas.microsoft.com/office/powerpoint/2010/main" val="23788435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내부역량분석 도구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54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56970358"/>
              </p:ext>
            </p:extLst>
          </p:nvPr>
        </p:nvGraphicFramePr>
        <p:xfrm>
          <a:off x="539552" y="2277616"/>
          <a:ext cx="8136904" cy="31676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5046"/>
                <a:gridCol w="6081858"/>
              </a:tblGrid>
              <a:tr h="74458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손익분기점 분류</a:t>
                      </a:r>
                      <a:endParaRPr lang="ko-KR" altLang="en-US" sz="16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손익분기점 계산 방식</a:t>
                      </a:r>
                      <a:endParaRPr lang="ko-KR" altLang="en-US" sz="16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30301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>
                          <a:latin typeface="+mn-ea"/>
                          <a:ea typeface="+mn-ea"/>
                        </a:rPr>
                        <a:t>등식법</a:t>
                      </a:r>
                      <a:endParaRPr lang="ko-KR" altLang="en-US" sz="16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매출액 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= 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변동비 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+ 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고정비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또는</a:t>
                      </a:r>
                      <a:r>
                        <a:rPr lang="ko-KR" altLang="en-US" sz="16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단위당 판매가격 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× 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판매수량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        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= 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단위당 변동비 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× 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판매수량 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고정비</a:t>
                      </a:r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112000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공헌이익접근법</a:t>
                      </a:r>
                      <a:endParaRPr lang="ko-KR" altLang="en-US" sz="16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매출액 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변동비 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= 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고정비 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+ 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이익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모서리가 둥근 직사각형 12"/>
          <p:cNvSpPr/>
          <p:nvPr/>
        </p:nvSpPr>
        <p:spPr>
          <a:xfrm>
            <a:off x="539552" y="1628800"/>
            <a:ext cx="4032448" cy="432048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/>
              <a:t>● 손익분기점 분석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41882514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/>
              <a:t>2. </a:t>
            </a:r>
            <a:r>
              <a:rPr lang="ko-KR" altLang="en-US" dirty="0"/>
              <a:t>내부역량분석 도구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/>
              <a:pPr latinLnBrk="0"/>
              <a:t>55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539552" y="1628800"/>
            <a:ext cx="4032448" cy="432048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atinLnBrk="0"/>
            <a:r>
              <a:rPr lang="ko-KR" altLang="en-US" b="1" dirty="0" smtClean="0"/>
              <a:t>연습</a:t>
            </a:r>
            <a:r>
              <a:rPr lang="en-US" altLang="ko-KR" b="1" dirty="0" smtClean="0"/>
              <a:t>) </a:t>
            </a:r>
            <a:r>
              <a:rPr lang="ko-KR" altLang="en-US" b="1" dirty="0" smtClean="0"/>
              <a:t>손익분기점 분석 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0042" y="2276872"/>
            <a:ext cx="8205358" cy="2537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ko-KR" altLang="en-US" dirty="0"/>
              <a:t>점포의 임차기간은 </a:t>
            </a:r>
            <a:r>
              <a:rPr lang="en-US" altLang="ko-KR" dirty="0"/>
              <a:t>2</a:t>
            </a:r>
            <a:r>
              <a:rPr lang="ko-KR" altLang="en-US" dirty="0"/>
              <a:t>년이며 임차보증금 </a:t>
            </a:r>
            <a:r>
              <a:rPr lang="en-US" altLang="ko-KR" dirty="0"/>
              <a:t>3,000</a:t>
            </a:r>
            <a:r>
              <a:rPr lang="ko-KR" altLang="en-US" dirty="0"/>
              <a:t>만원에 </a:t>
            </a:r>
            <a:r>
              <a:rPr lang="ko-KR" altLang="en-US" dirty="0" err="1"/>
              <a:t>월임차료</a:t>
            </a:r>
            <a:r>
              <a:rPr lang="ko-KR" altLang="en-US" dirty="0"/>
              <a:t> </a:t>
            </a:r>
            <a:r>
              <a:rPr lang="en-US" altLang="ko-KR" dirty="0"/>
              <a:t>100</a:t>
            </a:r>
            <a:r>
              <a:rPr lang="ko-KR" altLang="en-US" dirty="0"/>
              <a:t>만원</a:t>
            </a:r>
            <a:r>
              <a:rPr lang="en-US" altLang="ko-KR" dirty="0"/>
              <a:t>, </a:t>
            </a:r>
            <a:endParaRPr lang="en-US" altLang="ko-KR" dirty="0" smtClean="0"/>
          </a:p>
          <a:p>
            <a:pPr latinLnBrk="0">
              <a:lnSpc>
                <a:spcPct val="150000"/>
              </a:lnSpc>
            </a:pPr>
            <a:r>
              <a:rPr lang="ko-KR" altLang="en-US" dirty="0" smtClean="0"/>
              <a:t>권리금 </a:t>
            </a:r>
            <a:r>
              <a:rPr lang="en-US" altLang="ko-KR" dirty="0"/>
              <a:t>6,000</a:t>
            </a:r>
            <a:r>
              <a:rPr lang="ko-KR" altLang="en-US" dirty="0"/>
              <a:t>만원을 주었다</a:t>
            </a:r>
            <a:r>
              <a:rPr lang="en-US" altLang="ko-KR" dirty="0" smtClean="0"/>
              <a:t>.</a:t>
            </a:r>
          </a:p>
          <a:p>
            <a:pPr latinLnBrk="0">
              <a:lnSpc>
                <a:spcPct val="150000"/>
              </a:lnSpc>
            </a:pPr>
            <a:endParaRPr lang="en-US" altLang="ko-KR" dirty="0"/>
          </a:p>
          <a:p>
            <a:pPr latinLnBrk="0">
              <a:lnSpc>
                <a:spcPct val="150000"/>
              </a:lnSpc>
            </a:pPr>
            <a:r>
              <a:rPr lang="ko-KR" altLang="en-US" dirty="0"/>
              <a:t>그리고 점포의 시설</a:t>
            </a:r>
            <a:r>
              <a:rPr lang="en-US" altLang="ko-KR" dirty="0"/>
              <a:t>·</a:t>
            </a:r>
            <a:r>
              <a:rPr lang="ko-KR" altLang="en-US" dirty="0"/>
              <a:t>인테리어비용으로  </a:t>
            </a:r>
            <a:r>
              <a:rPr lang="en-US" altLang="ko-KR" dirty="0"/>
              <a:t>2,400</a:t>
            </a:r>
            <a:r>
              <a:rPr lang="ko-KR" altLang="en-US" dirty="0"/>
              <a:t>만원</a:t>
            </a:r>
            <a:r>
              <a:rPr lang="en-US" altLang="ko-KR" dirty="0"/>
              <a:t>, </a:t>
            </a:r>
            <a:r>
              <a:rPr lang="ko-KR" altLang="en-US" dirty="0"/>
              <a:t>개점에 따른 기타 비용으로 </a:t>
            </a:r>
            <a:r>
              <a:rPr lang="en-US" altLang="ko-KR" dirty="0"/>
              <a:t>600</a:t>
            </a:r>
            <a:r>
              <a:rPr lang="ko-KR" altLang="en-US" dirty="0"/>
              <a:t>만원</a:t>
            </a:r>
            <a:r>
              <a:rPr lang="en-US" altLang="ko-KR" dirty="0"/>
              <a:t>, </a:t>
            </a:r>
            <a:r>
              <a:rPr lang="ko-KR" altLang="en-US" dirty="0"/>
              <a:t>종업원 두 명을 고용하여 인건비로 </a:t>
            </a:r>
            <a:r>
              <a:rPr lang="en-US" altLang="ko-KR" dirty="0"/>
              <a:t>200</a:t>
            </a:r>
            <a:r>
              <a:rPr lang="ko-KR" altLang="en-US" dirty="0"/>
              <a:t>만원</a:t>
            </a:r>
            <a:r>
              <a:rPr lang="en-US" altLang="ko-KR" dirty="0"/>
              <a:t>, </a:t>
            </a:r>
            <a:r>
              <a:rPr lang="ko-KR" altLang="en-US" dirty="0"/>
              <a:t>수도</a:t>
            </a:r>
            <a:r>
              <a:rPr lang="en-US" altLang="ko-KR" dirty="0"/>
              <a:t>·</a:t>
            </a:r>
            <a:r>
              <a:rPr lang="ko-KR" altLang="en-US" dirty="0"/>
              <a:t>전기</a:t>
            </a:r>
            <a:r>
              <a:rPr lang="en-US" altLang="ko-KR" dirty="0"/>
              <a:t>·</a:t>
            </a:r>
            <a:r>
              <a:rPr lang="ko-KR" altLang="en-US" dirty="0"/>
              <a:t>광열비 등으로 </a:t>
            </a:r>
            <a:r>
              <a:rPr lang="en-US" altLang="ko-KR" dirty="0"/>
              <a:t>60</a:t>
            </a:r>
            <a:r>
              <a:rPr lang="ko-KR" altLang="en-US" dirty="0"/>
              <a:t>만원의 지출이 필요하다고 할 경우 손익분기점 매출액은 얼마일까</a:t>
            </a:r>
            <a:r>
              <a:rPr lang="en-US" altLang="ko-KR" dirty="0" smtClean="0"/>
              <a:t>?</a:t>
            </a:r>
            <a:endParaRPr lang="en-US" altLang="ko-KR" dirty="0"/>
          </a:p>
        </p:txBody>
      </p:sp>
      <p:sp>
        <p:nvSpPr>
          <p:cNvPr id="8" name="직사각형 7"/>
          <p:cNvSpPr/>
          <p:nvPr/>
        </p:nvSpPr>
        <p:spPr>
          <a:xfrm>
            <a:off x="899592" y="5013176"/>
            <a:ext cx="7776864" cy="7920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07458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/>
              <a:t>2. </a:t>
            </a:r>
            <a:r>
              <a:rPr lang="ko-KR" altLang="en-US" dirty="0"/>
              <a:t>내부역량분석 도구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/>
              <a:pPr latinLnBrk="0"/>
              <a:t>56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712609" y="2204864"/>
            <a:ext cx="8205358" cy="4176464"/>
          </a:xfrm>
          <a:prstGeom prst="roundRect">
            <a:avLst>
              <a:gd name="adj" fmla="val 2920"/>
            </a:avLst>
          </a:prstGeom>
          <a:solidFill>
            <a:schemeClr val="bg1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latinLnBrk="0">
              <a:spcAft>
                <a:spcPts val="400"/>
              </a:spcAft>
              <a:buFont typeface="Arial" pitchFamily="34" charset="0"/>
              <a:buChar char="•"/>
            </a:pPr>
            <a:r>
              <a:rPr lang="ko-KR" altLang="en-US" dirty="0">
                <a:solidFill>
                  <a:prstClr val="black"/>
                </a:solidFill>
                <a:latin typeface="+mn-ea"/>
              </a:rPr>
              <a:t>매월 금리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: (12,000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만원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초기 투자자금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)×10%) / 12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개월 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= 100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만원</a:t>
            </a:r>
          </a:p>
          <a:p>
            <a:pPr marL="285750" lvl="0" indent="-285750" latinLnBrk="0">
              <a:spcAft>
                <a:spcPts val="400"/>
              </a:spcAft>
              <a:buFont typeface="Arial" pitchFamily="34" charset="0"/>
              <a:buChar char="•"/>
            </a:pPr>
            <a:r>
              <a:rPr lang="ko-KR" altLang="en-US" dirty="0">
                <a:solidFill>
                  <a:prstClr val="black"/>
                </a:solidFill>
                <a:latin typeface="+mn-ea"/>
              </a:rPr>
              <a:t>감가상각비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: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시설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·</a:t>
            </a:r>
            <a:r>
              <a:rPr lang="ko-KR" altLang="en-US" dirty="0" err="1">
                <a:solidFill>
                  <a:prstClr val="black"/>
                </a:solidFill>
                <a:latin typeface="+mn-ea"/>
              </a:rPr>
              <a:t>인테리어비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 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/ 24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개월 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= 100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만원</a:t>
            </a:r>
          </a:p>
          <a:p>
            <a:pPr marL="285750" lvl="0" indent="-285750" latinLnBrk="0">
              <a:spcAft>
                <a:spcPts val="400"/>
              </a:spcAft>
              <a:buFont typeface="Arial" pitchFamily="34" charset="0"/>
              <a:buChar char="•"/>
            </a:pPr>
            <a:r>
              <a:rPr lang="ko-KR" altLang="en-US" dirty="0">
                <a:solidFill>
                  <a:prstClr val="black"/>
                </a:solidFill>
                <a:latin typeface="+mn-ea"/>
              </a:rPr>
              <a:t>상품 원가율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: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커피의 </a:t>
            </a:r>
            <a:r>
              <a:rPr lang="ko-KR" altLang="en-US" dirty="0" err="1">
                <a:solidFill>
                  <a:prstClr val="black"/>
                </a:solidFill>
                <a:latin typeface="+mn-ea"/>
              </a:rPr>
              <a:t>마진률이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 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40%(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임의 지정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)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라면 상품 원가율은 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60%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가 된다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.</a:t>
            </a:r>
          </a:p>
          <a:p>
            <a:pPr marL="285750" lvl="0" indent="-285750" latinLnBrk="0">
              <a:spcAft>
                <a:spcPts val="400"/>
              </a:spcAft>
              <a:buFont typeface="Arial" pitchFamily="34" charset="0"/>
              <a:buChar char="•"/>
            </a:pPr>
            <a:r>
              <a:rPr lang="ko-KR" altLang="en-US" dirty="0">
                <a:solidFill>
                  <a:prstClr val="black"/>
                </a:solidFill>
                <a:latin typeface="+mn-ea"/>
              </a:rPr>
              <a:t>소모품 비율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: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평균 </a:t>
            </a:r>
            <a:r>
              <a:rPr lang="ko-KR" altLang="en-US" dirty="0" err="1">
                <a:solidFill>
                  <a:prstClr val="black"/>
                </a:solidFill>
                <a:latin typeface="+mn-ea"/>
              </a:rPr>
              <a:t>소모품비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 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/ </a:t>
            </a:r>
            <a:r>
              <a:rPr lang="ko-KR" altLang="en-US" dirty="0" smtClean="0">
                <a:solidFill>
                  <a:prstClr val="black"/>
                </a:solidFill>
                <a:latin typeface="+mn-ea"/>
              </a:rPr>
              <a:t>매출액</a:t>
            </a:r>
            <a:endParaRPr lang="en-US" altLang="ko-KR" dirty="0" smtClean="0">
              <a:solidFill>
                <a:prstClr val="black"/>
              </a:solidFill>
              <a:latin typeface="+mn-ea"/>
            </a:endParaRPr>
          </a:p>
          <a:p>
            <a:pPr lvl="0" indent="173038" latinLnBrk="0">
              <a:spcAft>
                <a:spcPts val="400"/>
              </a:spcAft>
            </a:pPr>
            <a:endParaRPr lang="ko-KR" altLang="en-US" dirty="0">
              <a:solidFill>
                <a:prstClr val="black"/>
              </a:solidFill>
              <a:latin typeface="+mn-ea"/>
            </a:endParaRPr>
          </a:p>
          <a:p>
            <a:pPr lvl="0" indent="173038" latinLnBrk="0">
              <a:spcAft>
                <a:spcPts val="400"/>
              </a:spcAft>
            </a:pPr>
            <a:r>
              <a:rPr lang="ko-KR" altLang="en-US" dirty="0">
                <a:solidFill>
                  <a:prstClr val="black"/>
                </a:solidFill>
                <a:latin typeface="+mn-ea"/>
              </a:rPr>
              <a:t>단계별로 공식을 대입하여 손익분기점 매출액을 계산하면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,</a:t>
            </a:r>
          </a:p>
          <a:p>
            <a:pPr lvl="0" indent="173038" latinLnBrk="0">
              <a:spcAft>
                <a:spcPts val="400"/>
              </a:spcAft>
            </a:pPr>
            <a:r>
              <a:rPr lang="ko-KR" altLang="en-US" dirty="0">
                <a:solidFill>
                  <a:prstClr val="black"/>
                </a:solidFill>
                <a:latin typeface="+mn-ea"/>
              </a:rPr>
              <a:t>고정비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(F) = 560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만원</a:t>
            </a:r>
          </a:p>
          <a:p>
            <a:pPr lvl="0" indent="173038" latinLnBrk="0">
              <a:spcAft>
                <a:spcPts val="400"/>
              </a:spcAft>
            </a:pPr>
            <a:r>
              <a:rPr lang="ko-KR" altLang="en-US" dirty="0">
                <a:solidFill>
                  <a:prstClr val="black"/>
                </a:solidFill>
                <a:latin typeface="+mn-ea"/>
              </a:rPr>
              <a:t>변동비율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(V/S) = 0.66 (66.0%)</a:t>
            </a:r>
          </a:p>
          <a:p>
            <a:pPr lvl="0" indent="173038" latinLnBrk="0">
              <a:spcAft>
                <a:spcPts val="400"/>
              </a:spcAft>
            </a:pPr>
            <a:endParaRPr lang="en-US" altLang="ko-KR" dirty="0" smtClean="0">
              <a:solidFill>
                <a:prstClr val="black"/>
              </a:solidFill>
              <a:latin typeface="+mn-ea"/>
            </a:endParaRPr>
          </a:p>
          <a:p>
            <a:pPr lvl="0" indent="173038" latinLnBrk="0">
              <a:spcAft>
                <a:spcPts val="400"/>
              </a:spcAft>
            </a:pP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손익분기점 </a:t>
            </a:r>
            <a:endParaRPr lang="en-US" altLang="ko-KR" b="1" dirty="0" smtClean="0">
              <a:solidFill>
                <a:prstClr val="black"/>
              </a:solidFill>
              <a:latin typeface="+mn-ea"/>
            </a:endParaRPr>
          </a:p>
          <a:p>
            <a:pPr lvl="0" indent="173038" latinLnBrk="0">
              <a:spcAft>
                <a:spcPts val="400"/>
              </a:spcAft>
            </a:pPr>
            <a:r>
              <a:rPr lang="en-US" altLang="ko-KR" dirty="0" smtClean="0">
                <a:solidFill>
                  <a:prstClr val="black"/>
                </a:solidFill>
                <a:latin typeface="+mn-ea"/>
              </a:rPr>
              <a:t>= 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고정비 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/ (1-</a:t>
            </a:r>
            <a:r>
              <a:rPr lang="ko-KR" altLang="en-US" dirty="0">
                <a:solidFill>
                  <a:prstClr val="black"/>
                </a:solidFill>
                <a:latin typeface="+mn-ea"/>
              </a:rPr>
              <a:t>변동비율</a:t>
            </a:r>
            <a:r>
              <a:rPr lang="en-US" altLang="ko-KR" dirty="0">
                <a:solidFill>
                  <a:prstClr val="black"/>
                </a:solidFill>
                <a:latin typeface="+mn-ea"/>
              </a:rPr>
              <a:t>) = 560 / (1-0.66)</a:t>
            </a:r>
          </a:p>
          <a:p>
            <a:pPr lvl="0" indent="173038" latinLnBrk="0">
              <a:spcAft>
                <a:spcPts val="400"/>
              </a:spcAft>
            </a:pPr>
            <a:r>
              <a:rPr lang="en-US" altLang="ko-KR" b="1" dirty="0">
                <a:solidFill>
                  <a:prstClr val="black"/>
                </a:solidFill>
                <a:latin typeface="+mn-ea"/>
              </a:rPr>
              <a:t>= 1,647.1</a:t>
            </a:r>
            <a:r>
              <a:rPr lang="ko-KR" altLang="en-US" b="1" dirty="0">
                <a:solidFill>
                  <a:prstClr val="black"/>
                </a:solidFill>
                <a:latin typeface="+mn-ea"/>
              </a:rPr>
              <a:t>만 원</a:t>
            </a:r>
            <a:r>
              <a:rPr lang="en-US" altLang="ko-KR" b="1" dirty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b="1" dirty="0">
                <a:solidFill>
                  <a:prstClr val="black"/>
                </a:solidFill>
                <a:latin typeface="+mn-ea"/>
              </a:rPr>
              <a:t>월</a:t>
            </a:r>
            <a:r>
              <a:rPr lang="en-US" altLang="ko-KR" b="1" dirty="0">
                <a:solidFill>
                  <a:prstClr val="black"/>
                </a:solidFill>
                <a:latin typeface="+mn-ea"/>
              </a:rPr>
              <a:t>)</a:t>
            </a:r>
            <a:endParaRPr lang="ko-KR" altLang="en-US" sz="3200" b="1" dirty="0">
              <a:latin typeface="+mn-ea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539552" y="1628800"/>
            <a:ext cx="4032448" cy="432048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atinLnBrk="0"/>
            <a:r>
              <a:rPr lang="ko-KR" altLang="en-US" b="1" dirty="0" smtClean="0"/>
              <a:t>● 손익분기점 분석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133901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/>
              <a:t>2. </a:t>
            </a:r>
            <a:r>
              <a:rPr lang="ko-KR" altLang="en-US" dirty="0"/>
              <a:t>내부역량분석 도구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57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000100" y="2237924"/>
            <a:ext cx="1357322" cy="28575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400" b="1" dirty="0" smtClean="0">
                <a:solidFill>
                  <a:schemeClr val="bg1"/>
                </a:solidFill>
                <a:latin typeface="+mn-ea"/>
              </a:rPr>
              <a:t>Main Issue</a:t>
            </a:r>
            <a:endParaRPr lang="ko-KR" altLang="en-US" sz="14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143240" y="2237924"/>
            <a:ext cx="1428760" cy="28575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400" b="1" dirty="0" smtClean="0">
                <a:solidFill>
                  <a:schemeClr val="bg1"/>
                </a:solidFill>
                <a:latin typeface="+mn-ea"/>
              </a:rPr>
              <a:t>Sub - Issue</a:t>
            </a:r>
            <a:endParaRPr lang="ko-KR" altLang="en-US" sz="14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000760" y="2237924"/>
            <a:ext cx="2428892" cy="28575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400" b="1" dirty="0" smtClean="0">
                <a:solidFill>
                  <a:schemeClr val="bg1"/>
                </a:solidFill>
                <a:latin typeface="+mn-ea"/>
              </a:rPr>
              <a:t>Required Analysis</a:t>
            </a:r>
            <a:endParaRPr lang="ko-KR" altLang="en-US" sz="14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000100" y="3952436"/>
            <a:ext cx="1357322" cy="142876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latinLnBrk="0"/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‘A’</a:t>
            </a: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기업은 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ctr" latinLnBrk="0"/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‘B’</a:t>
            </a: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시장에 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ctr" latinLnBrk="0"/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‘C’</a:t>
            </a: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만큼의 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ctr" latinLnBrk="0"/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투자를 통해 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ctr" latinLnBrk="0"/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진입해야 하는가</a:t>
            </a:r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?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143240" y="2952304"/>
            <a:ext cx="1428760" cy="857256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latinLnBrk="0"/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‘B’</a:t>
            </a: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시장은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ctr" latinLnBrk="0"/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매력적인가</a:t>
            </a:r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?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143240" y="4238188"/>
            <a:ext cx="1428760" cy="857256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latinLnBrk="0"/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‘A’</a:t>
            </a: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기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업</a:t>
            </a: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은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ctr" latinLnBrk="0"/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고유한 경쟁우위를 가지고 있는가</a:t>
            </a:r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?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143240" y="5524072"/>
            <a:ext cx="1428760" cy="857256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latinLnBrk="0"/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시설투자에 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ctr" latinLnBrk="0"/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경제적 타당성은 있는가</a:t>
            </a:r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?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6000760" y="2952304"/>
            <a:ext cx="2428892" cy="85725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 latinLnBrk="0"/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시장 크기와 성장 가능성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just" latinLnBrk="0"/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산업 구조 및 경쟁자 분석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just" latinLnBrk="0"/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고객 니즈 분석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000760" y="4238188"/>
            <a:ext cx="2428892" cy="85725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 latinLnBrk="0"/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기업의 </a:t>
            </a:r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SWOT</a:t>
            </a: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 분석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just" latinLnBrk="0"/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비용</a:t>
            </a:r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/</a:t>
            </a: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품질 벤치마킹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just" latinLnBrk="0"/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핵심역량 분석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000760" y="5524072"/>
            <a:ext cx="2428892" cy="85725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 latinLnBrk="0"/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현금 흐름</a:t>
            </a:r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, NPV </a:t>
            </a: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분석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just" latinLnBrk="0"/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손익분기점 분석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just" latinLnBrk="0"/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시나리오별 수익성 시뮬레이션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17" name="직선 연결선 16"/>
          <p:cNvCxnSpPr>
            <a:stCxn id="9" idx="3"/>
          </p:cNvCxnSpPr>
          <p:nvPr/>
        </p:nvCxnSpPr>
        <p:spPr>
          <a:xfrm>
            <a:off x="2357422" y="4666816"/>
            <a:ext cx="357190" cy="1588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rot="5400000">
            <a:off x="1427934" y="4666816"/>
            <a:ext cx="2572562" cy="794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>
            <a:endCxn id="10" idx="1"/>
          </p:cNvCxnSpPr>
          <p:nvPr/>
        </p:nvCxnSpPr>
        <p:spPr>
          <a:xfrm>
            <a:off x="2714612" y="3380932"/>
            <a:ext cx="428628" cy="1588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2714612" y="4666816"/>
            <a:ext cx="428628" cy="1588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2714612" y="5951112"/>
            <a:ext cx="428628" cy="1588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>
            <a:stCxn id="10" idx="3"/>
            <a:endCxn id="13" idx="1"/>
          </p:cNvCxnSpPr>
          <p:nvPr/>
        </p:nvCxnSpPr>
        <p:spPr>
          <a:xfrm>
            <a:off x="4572000" y="3380932"/>
            <a:ext cx="1428760" cy="1588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>
            <a:off x="4572000" y="4665228"/>
            <a:ext cx="1428760" cy="1588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4572000" y="5952700"/>
            <a:ext cx="1428760" cy="1588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모서리가 둥근 직사각형 24"/>
          <p:cNvSpPr/>
          <p:nvPr/>
        </p:nvSpPr>
        <p:spPr>
          <a:xfrm>
            <a:off x="539552" y="1628800"/>
            <a:ext cx="4032448" cy="432048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atinLnBrk="0"/>
            <a:r>
              <a:rPr lang="ko-KR" altLang="en-US" b="1" dirty="0"/>
              <a:t>● </a:t>
            </a:r>
            <a:r>
              <a:rPr lang="ko-KR" altLang="en-US" b="1" dirty="0" smtClean="0"/>
              <a:t>문제해결방법론</a:t>
            </a:r>
            <a:endParaRPr lang="ko-KR" alt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5614934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내부역량분석 도구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58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5" name="위쪽/아래쪽 화살표 24"/>
          <p:cNvSpPr/>
          <p:nvPr/>
        </p:nvSpPr>
        <p:spPr>
          <a:xfrm>
            <a:off x="1016630" y="2220254"/>
            <a:ext cx="1214446" cy="3729026"/>
          </a:xfrm>
          <a:prstGeom prst="upDown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26" name="왼쪽/오른쪽 화살표 25"/>
          <p:cNvSpPr/>
          <p:nvPr/>
        </p:nvSpPr>
        <p:spPr>
          <a:xfrm>
            <a:off x="1785918" y="5334308"/>
            <a:ext cx="6929486" cy="1263044"/>
          </a:xfrm>
          <a:prstGeom prst="leftRightArrow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7520" y="2113111"/>
            <a:ext cx="2000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latin typeface="+mn-ea"/>
              </a:rPr>
              <a:t>Where to Compete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86578" y="6237312"/>
            <a:ext cx="2000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latin typeface="+mn-ea"/>
              </a:rPr>
              <a:t>How to Compete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159506" y="2411414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+mn-ea"/>
              </a:rPr>
              <a:t>Broad</a:t>
            </a:r>
          </a:p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+mn-ea"/>
              </a:rPr>
              <a:t>Scope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59506" y="5282044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+mn-ea"/>
              </a:rPr>
              <a:t>Narrow</a:t>
            </a:r>
          </a:p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+mn-ea"/>
              </a:rPr>
              <a:t>Scope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928794" y="5661248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+mn-ea"/>
              </a:rPr>
              <a:t>‘Product’-oriented</a:t>
            </a:r>
          </a:p>
          <a:p>
            <a:r>
              <a:rPr lang="en-US" altLang="ko-KR" sz="1400" b="1" dirty="0" smtClean="0">
                <a:solidFill>
                  <a:schemeClr val="bg1"/>
                </a:solidFill>
                <a:latin typeface="+mn-ea"/>
              </a:rPr>
              <a:t>Strategies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86578" y="5698082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 smtClean="0">
                <a:solidFill>
                  <a:schemeClr val="bg1"/>
                </a:solidFill>
                <a:latin typeface="+mn-ea"/>
              </a:rPr>
              <a:t>Market/Solution</a:t>
            </a:r>
          </a:p>
          <a:p>
            <a:pPr algn="just"/>
            <a:r>
              <a:rPr lang="en-US" altLang="ko-KR" sz="1400" b="1" dirty="0" smtClean="0">
                <a:solidFill>
                  <a:schemeClr val="bg1"/>
                </a:solidFill>
                <a:latin typeface="+mn-ea"/>
              </a:rPr>
              <a:t>Oriented Strategies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500298" y="2411414"/>
            <a:ext cx="5500726" cy="305774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+mn-ea"/>
            </a:endParaRPr>
          </a:p>
        </p:txBody>
      </p:sp>
      <p:cxnSp>
        <p:nvCxnSpPr>
          <p:cNvPr id="34" name="직선 연결선 33"/>
          <p:cNvCxnSpPr>
            <a:stCxn id="33" idx="1"/>
            <a:endCxn id="33" idx="3"/>
          </p:cNvCxnSpPr>
          <p:nvPr/>
        </p:nvCxnSpPr>
        <p:spPr>
          <a:xfrm>
            <a:off x="2500298" y="3940289"/>
            <a:ext cx="5500726" cy="0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>
            <a:stCxn id="33" idx="0"/>
            <a:endCxn id="33" idx="2"/>
          </p:cNvCxnSpPr>
          <p:nvPr/>
        </p:nvCxnSpPr>
        <p:spPr>
          <a:xfrm>
            <a:off x="5250661" y="2411414"/>
            <a:ext cx="0" cy="3057749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직사각형 35"/>
          <p:cNvSpPr/>
          <p:nvPr/>
        </p:nvSpPr>
        <p:spPr>
          <a:xfrm>
            <a:off x="2714612" y="2659488"/>
            <a:ext cx="2428892" cy="857256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다양한 제품 믹스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기술혁신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지속적인 </a:t>
            </a:r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R&amp;D </a:t>
            </a: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투자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714612" y="4374000"/>
            <a:ext cx="2428892" cy="857256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제품 포커싱</a:t>
            </a:r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베스트셀러</a:t>
            </a:r>
            <a:r>
              <a:rPr lang="en-US" altLang="ko-KR" sz="1400" dirty="0" smtClean="0">
                <a:solidFill>
                  <a:schemeClr val="tx1"/>
                </a:solidFill>
                <a:latin typeface="+mn-ea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틈새시장 제품 발굴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대안적 단기 투자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5383468" y="2659488"/>
            <a:ext cx="2428892" cy="857256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통합 솔루션 개발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미래시장 예측 및 개발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비전에 입각한 중장기 투자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5436096" y="4374000"/>
            <a:ext cx="2428892" cy="857256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특정산업에 집중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고객에 맞는 서비스 차별화</a:t>
            </a:r>
            <a:endParaRPr lang="en-US" altLang="ko-KR" sz="1400" dirty="0" smtClean="0">
              <a:solidFill>
                <a:schemeClr val="tx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+mn-ea"/>
              </a:rPr>
              <a:t>∙ 단기 집중투자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39552" y="1628800"/>
            <a:ext cx="4032448" cy="432048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/>
              <a:t>● </a:t>
            </a:r>
            <a:r>
              <a:rPr lang="ko-KR" altLang="en-US" b="1" dirty="0" smtClean="0"/>
              <a:t>전략적 옵션</a:t>
            </a:r>
            <a:endParaRPr lang="ko-KR" altLang="en-US" b="1" dirty="0"/>
          </a:p>
        </p:txBody>
      </p:sp>
    </p:spTree>
    <p:extLst>
      <p:ext uri="{BB962C8B-B14F-4D97-AF65-F5344CB8AC3E}">
        <p14:creationId xmlns="" xmlns:p14="http://schemas.microsoft.com/office/powerpoint/2010/main" val="28525346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ko-KR" altLang="en-US" dirty="0" smtClean="0"/>
              <a:t>사례를 보고 채워봅시다</a:t>
            </a:r>
            <a:r>
              <a:rPr lang="en-US" altLang="ko-KR" dirty="0" smtClean="0"/>
              <a:t>.</a:t>
            </a:r>
            <a:br>
              <a:rPr lang="en-US" altLang="ko-KR" dirty="0" smtClean="0"/>
            </a:br>
            <a:endParaRPr lang="ko-KR" altLang="en-US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685800" y="1844824"/>
            <a:ext cx="7772400" cy="79208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4000" b="0" i="0" u="none" strike="noStrike" kern="1200" cap="all" spc="0" normalizeH="0" baseline="0" noProof="0" dirty="0">
              <a:ln>
                <a:noFill/>
              </a:ln>
              <a:solidFill>
                <a:srgbClr val="5B4A4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서울남산체 EB" panose="02020603020101020101" pitchFamily="18" charset="-127"/>
              <a:ea typeface="서울남산체 EB" panose="02020603020101020101" pitchFamily="18" charset="-127"/>
              <a:cs typeface="+mj-cs"/>
            </a:endParaRPr>
          </a:p>
        </p:txBody>
      </p:sp>
      <p:sp>
        <p:nvSpPr>
          <p:cNvPr id="6" name="텍스트 개체 틀 2"/>
          <p:cNvSpPr>
            <a:spLocks noGrp="1"/>
          </p:cNvSpPr>
          <p:nvPr>
            <p:ph type="body" idx="1"/>
          </p:nvPr>
        </p:nvSpPr>
        <p:spPr>
          <a:xfrm>
            <a:off x="3423291" y="1088122"/>
            <a:ext cx="2297424" cy="646331"/>
          </a:xfrm>
        </p:spPr>
        <p:txBody>
          <a:bodyPr/>
          <a:lstStyle/>
          <a:p>
            <a:r>
              <a:rPr lang="en-US" altLang="ko-KR" dirty="0" smtClean="0"/>
              <a:t>Implement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3869756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+mj-ea"/>
              </a:rPr>
              <a:t>1. </a:t>
            </a:r>
            <a:r>
              <a:rPr lang="ko-KR" altLang="en-US" dirty="0" err="1" smtClean="0">
                <a:latin typeface="+mj-ea"/>
              </a:rPr>
              <a:t>사회적기업</a:t>
            </a:r>
            <a:r>
              <a:rPr lang="ko-KR" altLang="en-US" dirty="0" smtClean="0">
                <a:latin typeface="+mj-ea"/>
              </a:rPr>
              <a:t> 컨설턴트란</a:t>
            </a:r>
            <a:r>
              <a:rPr lang="en-US" altLang="ko-KR" dirty="0" smtClean="0">
                <a:latin typeface="+mj-ea"/>
              </a:rPr>
              <a:t>?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75556" y="1772815"/>
          <a:ext cx="7992888" cy="4464498"/>
        </p:xfrm>
        <a:graphic>
          <a:graphicData uri="http://schemas.openxmlformats.org/drawingml/2006/table">
            <a:tbl>
              <a:tblPr/>
              <a:tblGrid>
                <a:gridCol w="1476164"/>
                <a:gridCol w="3312368"/>
                <a:gridCol w="3204356"/>
              </a:tblGrid>
              <a:tr h="55237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ko-KR" altLang="en-US" sz="2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재무성과</a:t>
                      </a:r>
                      <a:endParaRPr lang="ko-KR" altLang="en-US" sz="200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ko-KR" altLang="en-US" sz="2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사회성과</a:t>
                      </a:r>
                      <a:endParaRPr lang="ko-KR" altLang="en-US" sz="200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9780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ko-KR" altLang="en-US" sz="2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관점과 이유</a:t>
                      </a:r>
                    </a:p>
                  </a:txBody>
                  <a:tcPr marL="64770" marR="64770" marT="17907" marB="17907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단기적 관점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제한된 자원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중장기적 관점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비전과 미션의 한계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52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ko-KR" altLang="en-US" sz="2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평가 기준</a:t>
                      </a:r>
                    </a:p>
                  </a:txBody>
                  <a:tcPr marL="64770" marR="64770" marT="17907" marB="17907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매출과 순익 달성 정도</a:t>
                      </a:r>
                    </a:p>
                  </a:txBody>
                  <a:tcPr marL="64770" marR="64770" marT="17907" marB="17907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비전과 미션 달성 정도</a:t>
                      </a:r>
                    </a:p>
                  </a:txBody>
                  <a:tcPr marL="64770" marR="64770" marT="17907" marB="17907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52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ko-KR" altLang="en-US" sz="2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창출 방식</a:t>
                      </a:r>
                    </a:p>
                  </a:txBody>
                  <a:tcPr marL="64770" marR="64770" marT="17907" marB="17907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효율적 자원 배분</a:t>
                      </a:r>
                    </a:p>
                  </a:txBody>
                  <a:tcPr marL="64770" marR="64770" marT="17907" marB="17907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비전과 미션에 따른 자원 배분</a:t>
                      </a:r>
                    </a:p>
                  </a:txBody>
                  <a:tcPr marL="64770" marR="64770" marT="17907" marB="17907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8293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ko-KR" altLang="en-US" sz="2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평가 영역</a:t>
                      </a:r>
                    </a:p>
                  </a:txBody>
                  <a:tcPr marL="64770" marR="64770" marT="17907" marB="17907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직접 경제적 가치 창출</a:t>
                      </a: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간접 경제적 가치 창출</a:t>
                      </a: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각종 경제적 지원</a:t>
                      </a:r>
                    </a:p>
                  </a:txBody>
                  <a:tcPr marL="64770" marR="64770" marT="17907" marB="17907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환경성과</a:t>
                      </a: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노동성과</a:t>
                      </a: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지역사회 성과</a:t>
                      </a:r>
                    </a:p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•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제품 및 서비스 성과</a:t>
                      </a:r>
                    </a:p>
                  </a:txBody>
                  <a:tcPr marL="64770" marR="64770" marT="17907" marB="17907" anchor="ctr">
                    <a:lnL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60</a:t>
            </a:fld>
            <a:endParaRPr lang="ko-KR" altLang="en-US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평화의 마을 소개</a:t>
            </a:r>
            <a:endParaRPr lang="ko-KR" altLang="en-US" dirty="0"/>
          </a:p>
        </p:txBody>
      </p:sp>
      <p:sp>
        <p:nvSpPr>
          <p:cNvPr id="7" name="텍스트 개체 틀 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5</a:t>
            </a:r>
            <a:r>
              <a:rPr lang="ko-KR" altLang="en-US" dirty="0" smtClean="0"/>
              <a:t>분 </a:t>
            </a:r>
            <a:r>
              <a:rPr lang="en-US" altLang="ko-KR" dirty="0" smtClean="0"/>
              <a:t>21</a:t>
            </a:r>
            <a:r>
              <a:rPr lang="ko-KR" altLang="en-US" dirty="0" smtClean="0"/>
              <a:t>초</a:t>
            </a:r>
            <a:endParaRPr lang="ko-KR" altLang="en-US" dirty="0"/>
          </a:p>
        </p:txBody>
      </p:sp>
      <p:pic>
        <p:nvPicPr>
          <p:cNvPr id="10" name="홈페이지동영상.wmv">
            <a:hlinkClick r:id="" action="ppaction://media"/>
          </p:cNvPr>
          <p:cNvPicPr>
            <a:picLocks noRot="1"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link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312590" y="1859681"/>
            <a:ext cx="6552728" cy="38884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884341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평화의 마을 경영전략 개발 프로세스 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61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순서도: 처리 5"/>
          <p:cNvSpPr/>
          <p:nvPr/>
        </p:nvSpPr>
        <p:spPr>
          <a:xfrm>
            <a:off x="465318" y="2154576"/>
            <a:ext cx="2747704" cy="1277854"/>
          </a:xfrm>
          <a:prstGeom prst="flowChartProcess">
            <a:avLst/>
          </a:prstGeom>
          <a:solidFill>
            <a:schemeClr val="bg1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 anchor="t"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kern="0" dirty="0" smtClean="0">
                <a:solidFill>
                  <a:prstClr val="black"/>
                </a:solidFill>
                <a:latin typeface="+mj-ea"/>
                <a:ea typeface="+mj-ea"/>
              </a:rPr>
              <a:t>외부 환경 분석</a:t>
            </a:r>
            <a:endParaRPr lang="en-US" altLang="ko-KR" sz="1400" b="1" kern="0" dirty="0" smtClean="0">
              <a:solidFill>
                <a:prstClr val="black"/>
              </a:solidFill>
              <a:latin typeface="+mj-ea"/>
              <a:ea typeface="+mj-ea"/>
            </a:endParaRP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7" name="순서도: 처리 6"/>
          <p:cNvSpPr/>
          <p:nvPr/>
        </p:nvSpPr>
        <p:spPr>
          <a:xfrm>
            <a:off x="467544" y="3645024"/>
            <a:ext cx="2747704" cy="1277854"/>
          </a:xfrm>
          <a:prstGeom prst="flowChartProcess">
            <a:avLst/>
          </a:prstGeom>
          <a:solidFill>
            <a:schemeClr val="bg1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 anchor="t"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kern="0" dirty="0" smtClean="0">
                <a:solidFill>
                  <a:prstClr val="black"/>
                </a:solidFill>
                <a:latin typeface="+mj-ea"/>
                <a:ea typeface="+mj-ea"/>
              </a:rPr>
              <a:t>내부 역량 분석</a:t>
            </a:r>
            <a:endParaRPr lang="en-US" altLang="ko-KR" sz="1400" b="1" kern="0" dirty="0" smtClean="0">
              <a:solidFill>
                <a:prstClr val="black"/>
              </a:solidFill>
              <a:latin typeface="+mj-ea"/>
              <a:ea typeface="+mj-ea"/>
            </a:endParaRP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8" name="오각형 7"/>
          <p:cNvSpPr/>
          <p:nvPr/>
        </p:nvSpPr>
        <p:spPr>
          <a:xfrm>
            <a:off x="3857620" y="2919244"/>
            <a:ext cx="1643074" cy="928694"/>
          </a:xfrm>
          <a:prstGeom prst="homePlate">
            <a:avLst/>
          </a:prstGeom>
          <a:solidFill>
            <a:schemeClr val="bg1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rPr>
              <a:t>전략 수립</a:t>
            </a:r>
          </a:p>
        </p:txBody>
      </p:sp>
      <p:sp>
        <p:nvSpPr>
          <p:cNvPr id="9" name="갈매기형 수장 8"/>
          <p:cNvSpPr/>
          <p:nvPr/>
        </p:nvSpPr>
        <p:spPr>
          <a:xfrm>
            <a:off x="5286380" y="2919244"/>
            <a:ext cx="1928826" cy="928694"/>
          </a:xfrm>
          <a:prstGeom prst="chevron">
            <a:avLst/>
          </a:prstGeom>
          <a:solidFill>
            <a:schemeClr val="bg1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rPr>
              <a:t>전략 수행</a:t>
            </a:r>
          </a:p>
        </p:txBody>
      </p:sp>
      <p:sp>
        <p:nvSpPr>
          <p:cNvPr id="10" name="갈매기형 수장 9"/>
          <p:cNvSpPr/>
          <p:nvPr/>
        </p:nvSpPr>
        <p:spPr>
          <a:xfrm>
            <a:off x="7000892" y="2919244"/>
            <a:ext cx="1857388" cy="928694"/>
          </a:xfrm>
          <a:prstGeom prst="chevron">
            <a:avLst/>
          </a:prstGeom>
          <a:solidFill>
            <a:schemeClr val="bg1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rPr>
              <a:t>평가 및 피드백 반영</a:t>
            </a:r>
          </a:p>
        </p:txBody>
      </p:sp>
      <p:cxnSp>
        <p:nvCxnSpPr>
          <p:cNvPr id="14" name="직선 화살표 연결선 13"/>
          <p:cNvCxnSpPr>
            <a:stCxn id="6" idx="3"/>
            <a:endCxn id="8" idx="1"/>
          </p:cNvCxnSpPr>
          <p:nvPr/>
        </p:nvCxnSpPr>
        <p:spPr>
          <a:xfrm>
            <a:off x="3213022" y="2793503"/>
            <a:ext cx="644598" cy="590088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5" name="직선 화살표 연결선 14"/>
          <p:cNvCxnSpPr>
            <a:stCxn id="7" idx="3"/>
            <a:endCxn id="8" idx="1"/>
          </p:cNvCxnSpPr>
          <p:nvPr/>
        </p:nvCxnSpPr>
        <p:spPr>
          <a:xfrm flipV="1">
            <a:off x="3215248" y="3383591"/>
            <a:ext cx="642372" cy="90036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24" name="직사각형 23"/>
          <p:cNvSpPr/>
          <p:nvPr/>
        </p:nvSpPr>
        <p:spPr>
          <a:xfrm>
            <a:off x="3851920" y="3933056"/>
            <a:ext cx="1440160" cy="100811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5436096" y="3933056"/>
            <a:ext cx="1440160" cy="100811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7020272" y="3933056"/>
            <a:ext cx="1440160" cy="100811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77106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평화의 마을 </a:t>
            </a:r>
            <a:r>
              <a:rPr lang="en-US" altLang="ko-KR" dirty="0" smtClean="0"/>
              <a:t>– 3C&amp;FAW </a:t>
            </a:r>
            <a:r>
              <a:rPr lang="ko-KR" altLang="en-US" dirty="0" smtClean="0"/>
              <a:t>분석 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62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9536758"/>
              </p:ext>
            </p:extLst>
          </p:nvPr>
        </p:nvGraphicFramePr>
        <p:xfrm>
          <a:off x="755576" y="1340768"/>
          <a:ext cx="8064896" cy="46085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104"/>
                <a:gridCol w="1440160"/>
                <a:gridCol w="5688632"/>
              </a:tblGrid>
              <a:tr h="679944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분석 도구</a:t>
                      </a:r>
                      <a:endParaRPr lang="ko-KR" altLang="en-US" sz="16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+mn-ea"/>
                          <a:ea typeface="+mn-ea"/>
                        </a:rPr>
                        <a:t>주요 내용</a:t>
                      </a:r>
                      <a:endParaRPr lang="ko-KR" altLang="en-US" sz="16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982142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3C</a:t>
                      </a:r>
                      <a:r>
                        <a:rPr lang="en-US" altLang="ko-KR" sz="16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aseline="0" dirty="0" smtClean="0">
                          <a:latin typeface="+mn-ea"/>
                          <a:ea typeface="+mn-ea"/>
                        </a:rPr>
                        <a:t>분석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Customer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ko-KR" altLang="en-US" b="1" dirty="0"/>
                    </a:p>
                  </a:txBody>
                  <a:tcPr anchor="ctr"/>
                </a:tc>
              </a:tr>
              <a:tr h="982142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Competitor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ko-KR" altLang="en-US" b="1" dirty="0"/>
                    </a:p>
                  </a:txBody>
                  <a:tcPr anchor="ctr"/>
                </a:tc>
              </a:tr>
              <a:tr h="982142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Company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ko-KR" altLang="en-US" b="1" dirty="0"/>
                    </a:p>
                  </a:txBody>
                  <a:tcPr anchor="ctr"/>
                </a:tc>
              </a:tr>
              <a:tr h="982142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FAW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분석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ko-KR" altLang="en-US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432033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평화의 마을 </a:t>
            </a:r>
            <a:r>
              <a:rPr lang="en-US" altLang="ko-KR" dirty="0" smtClean="0"/>
              <a:t>-</a:t>
            </a:r>
            <a:r>
              <a:rPr lang="ko-KR" altLang="en-US" dirty="0" smtClean="0"/>
              <a:t> 전략적 옵션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63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5" name="위쪽/아래쪽 화살표 24"/>
          <p:cNvSpPr/>
          <p:nvPr/>
        </p:nvSpPr>
        <p:spPr>
          <a:xfrm>
            <a:off x="928662" y="1500174"/>
            <a:ext cx="1214446" cy="3571900"/>
          </a:xfrm>
          <a:prstGeom prst="up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26" name="왼쪽/오른쪽 화살표 25"/>
          <p:cNvSpPr/>
          <p:nvPr/>
        </p:nvSpPr>
        <p:spPr>
          <a:xfrm>
            <a:off x="1785918" y="4786322"/>
            <a:ext cx="6929486" cy="1214446"/>
          </a:xfrm>
          <a:prstGeom prst="left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2910" y="1192397"/>
            <a:ext cx="2000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>
                <a:solidFill>
                  <a:prstClr val="black"/>
                </a:solidFill>
                <a:latin typeface="+mn-ea"/>
              </a:rPr>
              <a:t>사업 영역</a:t>
            </a:r>
            <a:endParaRPr lang="en-US" altLang="ko-KR" sz="1400" b="1" dirty="0" smtClean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86578" y="6121619"/>
            <a:ext cx="2000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>
                <a:solidFill>
                  <a:prstClr val="black"/>
                </a:solidFill>
                <a:latin typeface="+mn-ea"/>
              </a:rPr>
              <a:t>경쟁 방식</a:t>
            </a:r>
            <a:endParaRPr lang="en-US" altLang="ko-KR" sz="1400" b="1" dirty="0" smtClean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71538" y="1691334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prstClr val="black"/>
                </a:solidFill>
                <a:latin typeface="+mn-ea"/>
              </a:rPr>
              <a:t>Broad</a:t>
            </a:r>
          </a:p>
          <a:p>
            <a:pPr algn="ctr"/>
            <a:r>
              <a:rPr lang="en-US" altLang="ko-KR" sz="1400" b="1" dirty="0" smtClean="0">
                <a:solidFill>
                  <a:prstClr val="black"/>
                </a:solidFill>
                <a:latin typeface="+mn-ea"/>
              </a:rPr>
              <a:t>Scope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71538" y="4405978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prstClr val="black"/>
                </a:solidFill>
                <a:latin typeface="+mn-ea"/>
              </a:rPr>
              <a:t>Narrow</a:t>
            </a:r>
          </a:p>
          <a:p>
            <a:pPr algn="ctr"/>
            <a:r>
              <a:rPr lang="en-US" altLang="ko-KR" sz="1400" b="1" dirty="0" smtClean="0">
                <a:solidFill>
                  <a:prstClr val="black"/>
                </a:solidFill>
                <a:latin typeface="+mn-ea"/>
              </a:rPr>
              <a:t>Scope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928794" y="5120358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prstClr val="black"/>
                </a:solidFill>
                <a:latin typeface="+mn-ea"/>
              </a:rPr>
              <a:t>‘Product’-oriented</a:t>
            </a:r>
          </a:p>
          <a:p>
            <a:pPr algn="just"/>
            <a:r>
              <a:rPr lang="en-US" altLang="ko-KR" sz="1400" b="1" dirty="0" smtClean="0">
                <a:solidFill>
                  <a:prstClr val="black"/>
                </a:solidFill>
                <a:latin typeface="+mn-ea"/>
              </a:rPr>
              <a:t>Strategies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86578" y="5072074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400" b="1" dirty="0" smtClean="0">
                <a:solidFill>
                  <a:prstClr val="black"/>
                </a:solidFill>
                <a:latin typeface="+mn-ea"/>
              </a:rPr>
              <a:t>Market/Solution</a:t>
            </a:r>
          </a:p>
          <a:p>
            <a:pPr algn="just"/>
            <a:r>
              <a:rPr lang="en-US" altLang="ko-KR" sz="1400" b="1" dirty="0" smtClean="0">
                <a:solidFill>
                  <a:prstClr val="black"/>
                </a:solidFill>
                <a:latin typeface="+mn-ea"/>
              </a:rPr>
              <a:t>Oriented Strategies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500298" y="1571612"/>
            <a:ext cx="5500726" cy="328614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+mn-ea"/>
            </a:endParaRPr>
          </a:p>
        </p:txBody>
      </p:sp>
      <p:cxnSp>
        <p:nvCxnSpPr>
          <p:cNvPr id="35" name="직선 연결선 34"/>
          <p:cNvCxnSpPr>
            <a:stCxn id="33" idx="0"/>
            <a:endCxn id="33" idx="2"/>
          </p:cNvCxnSpPr>
          <p:nvPr/>
        </p:nvCxnSpPr>
        <p:spPr>
          <a:xfrm rot="16200000" flipH="1">
            <a:off x="3607587" y="3214686"/>
            <a:ext cx="3286148" cy="1588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>
            <a:stCxn id="33" idx="1"/>
            <a:endCxn id="33" idx="3"/>
          </p:cNvCxnSpPr>
          <p:nvPr/>
        </p:nvCxnSpPr>
        <p:spPr>
          <a:xfrm>
            <a:off x="2500298" y="3214686"/>
            <a:ext cx="55007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60116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평화의 마을 </a:t>
            </a:r>
            <a:r>
              <a:rPr lang="en-US" altLang="ko-KR" dirty="0" smtClean="0"/>
              <a:t>-</a:t>
            </a:r>
            <a:r>
              <a:rPr lang="ko-KR" altLang="en-US" dirty="0" smtClean="0"/>
              <a:t> 사업단위 분석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4283968" y="6492875"/>
            <a:ext cx="648072" cy="365125"/>
          </a:xfrm>
        </p:spPr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64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97362216"/>
              </p:ext>
            </p:extLst>
          </p:nvPr>
        </p:nvGraphicFramePr>
        <p:xfrm>
          <a:off x="827584" y="2001376"/>
          <a:ext cx="7128792" cy="30838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088"/>
                <a:gridCol w="3024336"/>
                <a:gridCol w="3312368"/>
              </a:tblGrid>
              <a:tr h="432048">
                <a:tc>
                  <a:txBody>
                    <a:bodyPr/>
                    <a:lstStyle/>
                    <a:p>
                      <a:pPr latinLnBrk="1"/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낮음                                    시장 성장성                                           높음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</a:tr>
              <a:tr h="1224136">
                <a:tc rowSpan="2">
                  <a:txBody>
                    <a:bodyPr/>
                    <a:lstStyle/>
                    <a:p>
                      <a:pPr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높은</a:t>
                      </a:r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시장 </a:t>
                      </a:r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점유율</a:t>
                      </a:r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sz="1400" b="1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낮음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1224136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위쪽 화살표 12"/>
          <p:cNvSpPr/>
          <p:nvPr/>
        </p:nvSpPr>
        <p:spPr>
          <a:xfrm>
            <a:off x="6300192" y="3068960"/>
            <a:ext cx="576064" cy="1296144"/>
          </a:xfrm>
          <a:prstGeom prst="up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+mn-ea"/>
            </a:endParaRPr>
          </a:p>
        </p:txBody>
      </p:sp>
      <p:sp>
        <p:nvSpPr>
          <p:cNvPr id="14" name="왼쪽 화살표 13"/>
          <p:cNvSpPr/>
          <p:nvPr/>
        </p:nvSpPr>
        <p:spPr>
          <a:xfrm>
            <a:off x="3959932" y="4365104"/>
            <a:ext cx="1440160" cy="648072"/>
          </a:xfrm>
          <a:prstGeom prst="leftArrow">
            <a:avLst/>
          </a:prstGeom>
          <a:gradFill>
            <a:gsLst>
              <a:gs pos="0">
                <a:schemeClr val="accent6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15" name="위쪽 화살표 14"/>
          <p:cNvSpPr/>
          <p:nvPr/>
        </p:nvSpPr>
        <p:spPr>
          <a:xfrm rot="7043044">
            <a:off x="4572000" y="2852936"/>
            <a:ext cx="576064" cy="1296144"/>
          </a:xfrm>
          <a:prstGeom prst="up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85776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토</a:t>
            </a:r>
            <a:r>
              <a:rPr lang="ko-KR" altLang="en-US" dirty="0"/>
              <a:t>론</a:t>
            </a:r>
            <a:r>
              <a:rPr lang="ko-KR" altLang="en-US" dirty="0" smtClean="0"/>
              <a:t>해봅시다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>
          <a:xfrm>
            <a:off x="3930643" y="1088122"/>
            <a:ext cx="1282723" cy="646331"/>
          </a:xfrm>
        </p:spPr>
        <p:txBody>
          <a:bodyPr/>
          <a:lstStyle/>
          <a:p>
            <a:r>
              <a:rPr lang="en-US" altLang="ko-KR" dirty="0" smtClean="0"/>
              <a:t>Drive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924079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토론해봅시다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66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250" y="2924943"/>
            <a:ext cx="3873500" cy="2905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3487" y="1480428"/>
            <a:ext cx="76370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200" b="1" dirty="0" smtClean="0">
                <a:solidFill>
                  <a:schemeClr val="tx2">
                    <a:lumMod val="75000"/>
                  </a:schemeClr>
                </a:solidFill>
              </a:rPr>
              <a:t>‘</a:t>
            </a:r>
            <a:r>
              <a:rPr lang="ko-KR" altLang="en-US" sz="3200" b="1" dirty="0" smtClean="0">
                <a:solidFill>
                  <a:schemeClr val="tx2">
                    <a:lumMod val="75000"/>
                  </a:schemeClr>
                </a:solidFill>
              </a:rPr>
              <a:t>평화의 마을</a:t>
            </a:r>
            <a:r>
              <a:rPr lang="en-US" altLang="ko-KR" sz="3200" b="1" dirty="0" smtClean="0">
                <a:solidFill>
                  <a:schemeClr val="tx2">
                    <a:lumMod val="75000"/>
                  </a:schemeClr>
                </a:solidFill>
              </a:rPr>
              <a:t>’</a:t>
            </a:r>
            <a:r>
              <a:rPr lang="ko-KR" altLang="en-US" sz="3200" b="1" dirty="0" smtClean="0">
                <a:solidFill>
                  <a:schemeClr val="tx2">
                    <a:lumMod val="75000"/>
                  </a:schemeClr>
                </a:solidFill>
              </a:rPr>
              <a:t>의 새로운 비즈니스 모델에 대해</a:t>
            </a:r>
            <a:endParaRPr lang="en-US" altLang="ko-KR" sz="3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ko-KR" altLang="en-US" sz="3200" b="1" dirty="0" smtClean="0">
                <a:solidFill>
                  <a:schemeClr val="tx2">
                    <a:lumMod val="75000"/>
                  </a:schemeClr>
                </a:solidFill>
              </a:rPr>
              <a:t>여러분은 어떻게 컨설팅 하시겠습니까</a:t>
            </a:r>
            <a:r>
              <a:rPr lang="en-US" altLang="ko-KR" sz="32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ko-KR" altLang="en-U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080" y="5664719"/>
            <a:ext cx="109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▲ </a:t>
            </a:r>
            <a:r>
              <a:rPr lang="ko-KR" altLang="en-US" dirty="0" err="1" smtClean="0"/>
              <a:t>살라미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40323270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Q&amp;A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67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401" y="1430778"/>
            <a:ext cx="6408712" cy="48065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53287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823609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4800" dirty="0" smtClean="0"/>
              <a:t>사회적기업과 경영전략 </a:t>
            </a:r>
            <a:r>
              <a:rPr lang="en-US" altLang="ko-KR" sz="4800" dirty="0" smtClean="0"/>
              <a:t>Ⅲ</a:t>
            </a:r>
            <a:endParaRPr lang="ko-KR" altLang="en-US" sz="480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504245" y="1088122"/>
            <a:ext cx="2135521" cy="646331"/>
          </a:xfrm>
        </p:spPr>
        <p:txBody>
          <a:bodyPr/>
          <a:lstStyle/>
          <a:p>
            <a:r>
              <a:rPr lang="en-US" altLang="ko-KR" dirty="0" smtClean="0"/>
              <a:t>Module3.</a:t>
            </a:r>
            <a:endParaRPr lang="ko-KR" altLang="en-US" dirty="0"/>
          </a:p>
        </p:txBody>
      </p:sp>
      <p:sp>
        <p:nvSpPr>
          <p:cNvPr id="4" name="제목 3"/>
          <p:cNvSpPr txBox="1">
            <a:spLocks/>
          </p:cNvSpPr>
          <p:nvPr/>
        </p:nvSpPr>
        <p:spPr>
          <a:xfrm>
            <a:off x="838200" y="3032956"/>
            <a:ext cx="7772400" cy="79208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rgbClr val="5B4A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서울남산체 EB" panose="02020603020101020101" pitchFamily="18" charset="-127"/>
                <a:ea typeface="서울남산체 EB" panose="02020603020101020101" pitchFamily="18" charset="-127"/>
                <a:cs typeface="+mj-cs"/>
              </a:rPr>
              <a:t>경영전략 수립 프로세스</a:t>
            </a:r>
            <a:endParaRPr kumimoji="0" lang="ko-KR" altLang="en-US" sz="3200" b="0" i="0" u="none" strike="noStrike" kern="1200" cap="all" spc="0" normalizeH="0" baseline="0" noProof="0" dirty="0">
              <a:ln>
                <a:noFill/>
              </a:ln>
              <a:solidFill>
                <a:srgbClr val="5B4A4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서울남산체 EB" panose="02020603020101020101" pitchFamily="18" charset="-127"/>
              <a:ea typeface="서울남산체 EB" panose="02020603020101020101" pitchFamily="18" charset="-127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1600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2. </a:t>
            </a:r>
            <a:r>
              <a:rPr lang="ko-KR" altLang="en-US" dirty="0" err="1" smtClean="0"/>
              <a:t>사회적기업</a:t>
            </a:r>
            <a:r>
              <a:rPr lang="ko-KR" altLang="en-US" dirty="0" smtClean="0"/>
              <a:t> 컨설턴트에게 요구되는 역량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334020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979712" y="1700808"/>
            <a:ext cx="3168352" cy="576064"/>
          </a:xfrm>
          <a:prstGeom prst="rect">
            <a:avLst/>
          </a:prstGeom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ko-KR" altLang="en-US" sz="2000" b="1" dirty="0" smtClean="0"/>
              <a:t>영리기업</a:t>
            </a:r>
            <a:endParaRPr lang="ko-KR" altLang="en-US" sz="2000" b="1" dirty="0"/>
          </a:p>
        </p:txBody>
      </p:sp>
      <p:sp>
        <p:nvSpPr>
          <p:cNvPr id="14" name="직사각형 13"/>
          <p:cNvSpPr/>
          <p:nvPr/>
        </p:nvSpPr>
        <p:spPr>
          <a:xfrm>
            <a:off x="5220072" y="1700808"/>
            <a:ext cx="3168352" cy="5760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ko-KR" altLang="en-US" sz="2000" b="1" dirty="0" err="1" smtClean="0"/>
              <a:t>사회적기업</a:t>
            </a:r>
            <a:endParaRPr lang="ko-KR" altLang="en-US" sz="2000" b="1" dirty="0"/>
          </a:p>
        </p:txBody>
      </p:sp>
      <p:sp>
        <p:nvSpPr>
          <p:cNvPr id="15" name="직사각형 14"/>
          <p:cNvSpPr/>
          <p:nvPr/>
        </p:nvSpPr>
        <p:spPr>
          <a:xfrm>
            <a:off x="539552" y="2348880"/>
            <a:ext cx="1368152" cy="576064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ko-KR" altLang="en-US" sz="2000" b="1" dirty="0" smtClean="0"/>
              <a:t>공통</a:t>
            </a:r>
            <a:endParaRPr lang="ko-KR" altLang="en-US" sz="2000" b="1" dirty="0"/>
          </a:p>
        </p:txBody>
      </p:sp>
      <p:sp>
        <p:nvSpPr>
          <p:cNvPr id="16" name="직사각형 15"/>
          <p:cNvSpPr/>
          <p:nvPr/>
        </p:nvSpPr>
        <p:spPr>
          <a:xfrm>
            <a:off x="1979712" y="2348880"/>
            <a:ext cx="6408712" cy="57606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latinLnBrk="0"/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프로젝트관리</a:t>
            </a:r>
            <a:r>
              <a:rPr lang="en-US" altLang="ko-KR" dirty="0" smtClean="0">
                <a:solidFill>
                  <a:srgbClr val="000000"/>
                </a:solidFill>
                <a:latin typeface="08서울한강체 M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경영연구 방법론</a:t>
            </a:r>
            <a:r>
              <a:rPr lang="en-US" altLang="ko-KR" dirty="0" smtClean="0">
                <a:solidFill>
                  <a:srgbClr val="000000"/>
                </a:solidFill>
                <a:latin typeface="08서울한강체 M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경영과학</a:t>
            </a:r>
            <a:r>
              <a:rPr lang="en-US" altLang="ko-KR" dirty="0" smtClean="0">
                <a:solidFill>
                  <a:srgbClr val="000000"/>
                </a:solidFill>
                <a:latin typeface="08서울한강체 M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커뮤니케이션 스킬</a:t>
            </a:r>
            <a:endParaRPr lang="ko-KR" altLang="en-US" dirty="0">
              <a:solidFill>
                <a:srgbClr val="000000"/>
              </a:solidFill>
              <a:latin typeface="바탕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39552" y="2996952"/>
            <a:ext cx="1368152" cy="1152128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ko-KR" altLang="en-US" sz="2000" b="1" dirty="0" smtClean="0"/>
              <a:t>경영일반</a:t>
            </a:r>
            <a:endParaRPr lang="ko-KR" altLang="en-US" sz="2000" b="1" dirty="0"/>
          </a:p>
        </p:txBody>
      </p:sp>
      <p:sp>
        <p:nvSpPr>
          <p:cNvPr id="18" name="직사각형 17"/>
          <p:cNvSpPr/>
          <p:nvPr/>
        </p:nvSpPr>
        <p:spPr>
          <a:xfrm>
            <a:off x="1979712" y="2996952"/>
            <a:ext cx="6408712" cy="115212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latinLnBrk="0"/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인적자원개발 및 관리</a:t>
            </a:r>
            <a:r>
              <a:rPr lang="en-US" altLang="ko-KR" dirty="0" smtClean="0">
                <a:solidFill>
                  <a:srgbClr val="000000"/>
                </a:solidFill>
                <a:latin typeface="08서울한강체 M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마케팅</a:t>
            </a:r>
            <a:r>
              <a:rPr lang="en-US" altLang="ko-KR" dirty="0" smtClean="0">
                <a:solidFill>
                  <a:srgbClr val="000000"/>
                </a:solidFill>
                <a:latin typeface="08서울한강체 M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기업 재무</a:t>
            </a:r>
            <a:r>
              <a:rPr lang="en-US" altLang="ko-KR" dirty="0" smtClean="0">
                <a:solidFill>
                  <a:srgbClr val="000000"/>
                </a:solidFill>
                <a:latin typeface="08서울한강체 M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조직진단</a:t>
            </a:r>
            <a:r>
              <a:rPr lang="en-US" altLang="ko-KR" dirty="0" smtClean="0">
                <a:solidFill>
                  <a:srgbClr val="000000"/>
                </a:solidFill>
                <a:latin typeface="08서울한강체 M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혁신사례 관리</a:t>
            </a:r>
            <a:r>
              <a:rPr lang="en-US" altLang="ko-KR" dirty="0" smtClean="0">
                <a:solidFill>
                  <a:srgbClr val="000000"/>
                </a:solidFill>
                <a:latin typeface="08서울한강체 M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경영전략</a:t>
            </a:r>
            <a:endParaRPr lang="ko-KR" altLang="en-US" dirty="0">
              <a:solidFill>
                <a:srgbClr val="000000"/>
              </a:solidFill>
              <a:latin typeface="바탕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39552" y="4221088"/>
            <a:ext cx="1368152" cy="1656184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ko-KR" altLang="en-US" sz="2000" b="1" dirty="0" smtClean="0"/>
              <a:t>기타지식</a:t>
            </a:r>
            <a:endParaRPr lang="ko-KR" altLang="en-US" sz="2000" b="1" dirty="0"/>
          </a:p>
        </p:txBody>
      </p:sp>
      <p:sp>
        <p:nvSpPr>
          <p:cNvPr id="20" name="직사각형 19"/>
          <p:cNvSpPr/>
          <p:nvPr/>
        </p:nvSpPr>
        <p:spPr>
          <a:xfrm>
            <a:off x="1979712" y="4221088"/>
            <a:ext cx="3132000" cy="165618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latinLnBrk="0"/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글로벌 경영</a:t>
            </a:r>
            <a:r>
              <a:rPr lang="en-US" altLang="ko-KR" dirty="0" smtClean="0">
                <a:solidFill>
                  <a:srgbClr val="000000"/>
                </a:solidFill>
                <a:latin typeface="08서울한강체 M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기술경영</a:t>
            </a:r>
            <a:r>
              <a:rPr lang="en-US" altLang="ko-KR" dirty="0" smtClean="0">
                <a:solidFill>
                  <a:srgbClr val="000000"/>
                </a:solidFill>
                <a:latin typeface="08서울한강체 M"/>
              </a:rPr>
              <a:t>, IT </a:t>
            </a:r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융합</a:t>
            </a:r>
            <a:r>
              <a:rPr lang="en-US" altLang="ko-KR" dirty="0" smtClean="0">
                <a:solidFill>
                  <a:srgbClr val="000000"/>
                </a:solidFill>
                <a:latin typeface="08서울한강체 M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생산 및 품질관리</a:t>
            </a:r>
            <a:r>
              <a:rPr lang="en-US" altLang="ko-KR" dirty="0" smtClean="0">
                <a:solidFill>
                  <a:srgbClr val="000000"/>
                </a:solidFill>
                <a:latin typeface="08서울한강체 M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지식 정보 등</a:t>
            </a:r>
            <a:endParaRPr lang="ko-KR" altLang="en-US" dirty="0">
              <a:solidFill>
                <a:srgbClr val="000000"/>
              </a:solidFill>
              <a:latin typeface="바탕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148064" y="4221088"/>
            <a:ext cx="3240000" cy="16561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latinLnBrk="0"/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지역 공동체 이해</a:t>
            </a:r>
            <a:r>
              <a:rPr lang="en-US" altLang="ko-KR" dirty="0" smtClean="0">
                <a:solidFill>
                  <a:srgbClr val="000000"/>
                </a:solidFill>
                <a:latin typeface="08서울한강체 M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사회복지</a:t>
            </a:r>
            <a:r>
              <a:rPr lang="en-US" altLang="ko-KR" dirty="0" smtClean="0">
                <a:solidFill>
                  <a:srgbClr val="000000"/>
                </a:solidFill>
                <a:latin typeface="08서울한강체 M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비영리 법률 및 제도</a:t>
            </a:r>
            <a:r>
              <a:rPr lang="en-US" altLang="ko-KR" dirty="0" smtClean="0">
                <a:solidFill>
                  <a:srgbClr val="000000"/>
                </a:solidFill>
                <a:latin typeface="08서울한강체 M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08서울한강체 M"/>
              </a:rPr>
              <a:t>서비스 품질관리 등 </a:t>
            </a:r>
            <a:endParaRPr lang="ko-KR" altLang="en-US" dirty="0">
              <a:solidFill>
                <a:srgbClr val="000000"/>
              </a:solidFill>
              <a:latin typeface="바탕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학습목표 및 학습내용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양쪽 모서리가 둥근 사각형 5"/>
          <p:cNvSpPr/>
          <p:nvPr/>
        </p:nvSpPr>
        <p:spPr>
          <a:xfrm>
            <a:off x="287524" y="1556792"/>
            <a:ext cx="8568952" cy="2088232"/>
          </a:xfrm>
          <a:prstGeom prst="round2SameRect">
            <a:avLst>
              <a:gd name="adj1" fmla="val 9255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4390" y="2204864"/>
            <a:ext cx="8229600" cy="12241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lvl="0" indent="-514350" latinLnBrk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보다 구체적인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사회적기업의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경영전략 기법을 학습할 수 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514350" lvl="0" indent="-514350" latinLnBrk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경영이론을 바탕으로 보다 구체적인 </a:t>
            </a:r>
            <a:r>
              <a:rPr lang="ko-KR" altLang="en-US" dirty="0" err="1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사회적기업의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경영전략을 수립할 수 있다</a:t>
            </a:r>
            <a:r>
              <a:rPr lang="en-US" altLang="ko-KR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endParaRPr lang="en-US" altLang="ko-KR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514350" lvl="0" indent="-514350" latinLnBrk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사회적기업 제너럴바이오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의</a:t>
            </a: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경영전략을 </a:t>
            </a:r>
            <a:r>
              <a:rPr lang="ko-KR" altLang="en-US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분석할 수 있다</a:t>
            </a:r>
            <a:endParaRPr kumimoji="0" lang="en-US" altLang="ko-K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altLang="ko-K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ko-KR" altLang="en-US" b="0" i="0" u="none" strike="noStrike" kern="1200" cap="none" spc="0" normalizeH="0" baseline="0" noProof="0" dirty="0" err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서울남산체 M" panose="02020603020101020101" pitchFamily="18" charset="-127"/>
              <a:ea typeface="서울남산체 M" panose="02020603020101020101" pitchFamily="18" charset="-127"/>
              <a:cs typeface="+mn-cs"/>
            </a:endParaRPr>
          </a:p>
        </p:txBody>
      </p:sp>
      <p:sp>
        <p:nvSpPr>
          <p:cNvPr id="8" name="양쪽 모서리가 둥근 사각형 7"/>
          <p:cNvSpPr/>
          <p:nvPr/>
        </p:nvSpPr>
        <p:spPr>
          <a:xfrm>
            <a:off x="294714" y="1484784"/>
            <a:ext cx="8568952" cy="57606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/>
              <a:t>학습목표</a:t>
            </a:r>
            <a:endParaRPr lang="ko-KR" altLang="en-US" sz="2800" b="1" dirty="0"/>
          </a:p>
        </p:txBody>
      </p:sp>
      <p:sp>
        <p:nvSpPr>
          <p:cNvPr id="9" name="양쪽 모서리가 둥근 사각형 8"/>
          <p:cNvSpPr/>
          <p:nvPr/>
        </p:nvSpPr>
        <p:spPr>
          <a:xfrm>
            <a:off x="287524" y="3933056"/>
            <a:ext cx="8568952" cy="2088232"/>
          </a:xfrm>
          <a:prstGeom prst="round2SameRect">
            <a:avLst>
              <a:gd name="adj1" fmla="val 9255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4390" y="4653533"/>
            <a:ext cx="8229600" cy="115173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ko-KR" altLang="en-US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경영전략 수립</a:t>
            </a:r>
            <a:endParaRPr lang="en-US" altLang="ko-KR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pPr marL="514350" marR="0" lvl="0" indent="-5143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ko-KR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  <a:cs typeface="+mn-cs"/>
              </a:rPr>
              <a:t>사례연구 </a:t>
            </a:r>
            <a:r>
              <a:rPr kumimoji="0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  <a:cs typeface="+mn-cs"/>
              </a:rPr>
              <a:t>- </a:t>
            </a:r>
            <a:r>
              <a:rPr kumimoji="0" lang="ko-KR" alt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  <a:cs typeface="+mn-cs"/>
              </a:rPr>
              <a:t>제너럴바이오</a:t>
            </a:r>
            <a:r>
              <a:rPr kumimoji="0" lang="ko-KR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서울남산체 M" panose="02020603020101020101" pitchFamily="18" charset="-127"/>
                <a:ea typeface="서울남산체 M" panose="02020603020101020101" pitchFamily="18" charset="-127"/>
                <a:cs typeface="+mn-cs"/>
              </a:rPr>
              <a:t> 경영전략수립</a:t>
            </a:r>
          </a:p>
        </p:txBody>
      </p:sp>
      <p:sp>
        <p:nvSpPr>
          <p:cNvPr id="11" name="양쪽 모서리가 둥근 사각형 10"/>
          <p:cNvSpPr/>
          <p:nvPr/>
        </p:nvSpPr>
        <p:spPr>
          <a:xfrm>
            <a:off x="294714" y="3861048"/>
            <a:ext cx="8568952" cy="57606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/>
              <a:t>학습내용</a:t>
            </a:r>
            <a:endParaRPr lang="ko-KR" altLang="en-US" sz="2800" b="1" dirty="0"/>
          </a:p>
        </p:txBody>
      </p:sp>
    </p:spTree>
    <p:extLst>
      <p:ext uri="{BB962C8B-B14F-4D97-AF65-F5344CB8AC3E}">
        <p14:creationId xmlns="" xmlns:p14="http://schemas.microsoft.com/office/powerpoint/2010/main" val="41485109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경영전략 수립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Assess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721728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경영전략 수립 프로세스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4247964" y="6401069"/>
            <a:ext cx="648072" cy="365125"/>
          </a:xfrm>
        </p:spPr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72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2474004" y="4045383"/>
            <a:ext cx="5720364" cy="968323"/>
          </a:xfrm>
          <a:prstGeom prst="rect">
            <a:avLst/>
          </a:prstGeom>
          <a:solidFill>
            <a:srgbClr val="FEF3D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5" name="Rectangle 10"/>
          <p:cNvSpPr>
            <a:spLocks noChangeArrowheads="1"/>
          </p:cNvSpPr>
          <p:nvPr/>
        </p:nvSpPr>
        <p:spPr bwMode="auto">
          <a:xfrm>
            <a:off x="2411760" y="1611721"/>
            <a:ext cx="5832647" cy="880294"/>
          </a:xfrm>
          <a:prstGeom prst="rect">
            <a:avLst/>
          </a:prstGeom>
          <a:solidFill>
            <a:srgbClr val="FEF3D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6" name="AutoShape 11"/>
          <p:cNvSpPr>
            <a:spLocks noChangeArrowheads="1"/>
          </p:cNvSpPr>
          <p:nvPr/>
        </p:nvSpPr>
        <p:spPr bwMode="auto">
          <a:xfrm>
            <a:off x="4344734" y="1078043"/>
            <a:ext cx="2120208" cy="357619"/>
          </a:xfrm>
          <a:prstGeom prst="roundRect">
            <a:avLst>
              <a:gd name="adj" fmla="val 2395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72000" rIns="7200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</a:rPr>
              <a:t>미션과 비전</a:t>
            </a:r>
          </a:p>
        </p:txBody>
      </p:sp>
      <p:sp>
        <p:nvSpPr>
          <p:cNvPr id="27" name="AutoShape 12"/>
          <p:cNvSpPr>
            <a:spLocks noChangeArrowheads="1"/>
          </p:cNvSpPr>
          <p:nvPr/>
        </p:nvSpPr>
        <p:spPr bwMode="auto">
          <a:xfrm>
            <a:off x="4469480" y="2139897"/>
            <a:ext cx="1862444" cy="264089"/>
          </a:xfrm>
          <a:prstGeom prst="roundRect">
            <a:avLst>
              <a:gd name="adj" fmla="val 2395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72000" rIns="7200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산업분석</a:t>
            </a:r>
          </a:p>
        </p:txBody>
      </p:sp>
      <p:sp>
        <p:nvSpPr>
          <p:cNvPr id="28" name="AutoShape 13"/>
          <p:cNvSpPr>
            <a:spLocks noChangeArrowheads="1"/>
          </p:cNvSpPr>
          <p:nvPr/>
        </p:nvSpPr>
        <p:spPr bwMode="auto">
          <a:xfrm>
            <a:off x="4203416" y="2636912"/>
            <a:ext cx="2394571" cy="440147"/>
          </a:xfrm>
          <a:prstGeom prst="roundRect">
            <a:avLst>
              <a:gd name="adj" fmla="val 2395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72000" rIns="7200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경영목표 재설정</a:t>
            </a:r>
            <a:endParaRPr kumimoji="1" lang="ko-KR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(BSC</a:t>
            </a:r>
            <a:r>
              <a:rPr kumimoji="1" lang="ko-KR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목표설정</a:t>
            </a:r>
            <a:r>
              <a:rPr kumimoji="1" lang="en-US" altLang="ko-KR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)</a:t>
            </a:r>
          </a:p>
        </p:txBody>
      </p:sp>
      <p:sp>
        <p:nvSpPr>
          <p:cNvPr id="29" name="AutoShape 14"/>
          <p:cNvSpPr>
            <a:spLocks noChangeArrowheads="1"/>
          </p:cNvSpPr>
          <p:nvPr/>
        </p:nvSpPr>
        <p:spPr bwMode="auto">
          <a:xfrm>
            <a:off x="4203416" y="3341148"/>
            <a:ext cx="2394571" cy="440147"/>
          </a:xfrm>
          <a:prstGeom prst="roundRect">
            <a:avLst>
              <a:gd name="adj" fmla="val 2395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72000" rIns="7200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3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비전</a:t>
            </a:r>
            <a:r>
              <a:rPr kumimoji="1" lang="en-US" altLang="ko-KR" sz="13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/</a:t>
            </a:r>
            <a:r>
              <a:rPr kumimoji="1" lang="ko-KR" altLang="en-US" sz="13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중장기전략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3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방향 재조정</a:t>
            </a: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auto">
          <a:xfrm>
            <a:off x="2607036" y="4133412"/>
            <a:ext cx="1729412" cy="264089"/>
          </a:xfrm>
          <a:prstGeom prst="roundRect">
            <a:avLst>
              <a:gd name="adj" fmla="val 2395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72000" rIns="7200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Corporate </a:t>
            </a:r>
            <a:r>
              <a:rPr kumimoji="1" lang="ko-KR" alt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전략</a:t>
            </a:r>
          </a:p>
        </p:txBody>
      </p:sp>
      <p:sp>
        <p:nvSpPr>
          <p:cNvPr id="31" name="AutoShape 16"/>
          <p:cNvSpPr>
            <a:spLocks noChangeArrowheads="1"/>
          </p:cNvSpPr>
          <p:nvPr/>
        </p:nvSpPr>
        <p:spPr bwMode="auto">
          <a:xfrm>
            <a:off x="4602511" y="4133412"/>
            <a:ext cx="1596381" cy="264089"/>
          </a:xfrm>
          <a:prstGeom prst="roundRect">
            <a:avLst>
              <a:gd name="adj" fmla="val 2395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72000" rIns="7200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3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SBU</a:t>
            </a:r>
            <a:r>
              <a:rPr kumimoji="1" lang="en-US" altLang="ko-KR" sz="1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1" lang="ko-KR" alt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전략</a:t>
            </a:r>
          </a:p>
        </p:txBody>
      </p:sp>
      <p:sp>
        <p:nvSpPr>
          <p:cNvPr id="32" name="AutoShape 17"/>
          <p:cNvSpPr>
            <a:spLocks noChangeArrowheads="1"/>
          </p:cNvSpPr>
          <p:nvPr/>
        </p:nvSpPr>
        <p:spPr bwMode="auto">
          <a:xfrm>
            <a:off x="6464955" y="4133412"/>
            <a:ext cx="1596381" cy="264089"/>
          </a:xfrm>
          <a:prstGeom prst="roundRect">
            <a:avLst>
              <a:gd name="adj" fmla="val 2395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72000" rIns="7200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3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OBU</a:t>
            </a:r>
            <a:r>
              <a:rPr kumimoji="1" lang="en-US" altLang="ko-KR" sz="1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1" lang="ko-KR" alt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전략</a:t>
            </a:r>
          </a:p>
        </p:txBody>
      </p:sp>
      <p:sp>
        <p:nvSpPr>
          <p:cNvPr id="33" name="AutoShape 18"/>
          <p:cNvSpPr>
            <a:spLocks noChangeArrowheads="1"/>
          </p:cNvSpPr>
          <p:nvPr/>
        </p:nvSpPr>
        <p:spPr bwMode="auto">
          <a:xfrm>
            <a:off x="4336448" y="4661588"/>
            <a:ext cx="2128507" cy="264089"/>
          </a:xfrm>
          <a:prstGeom prst="roundRect">
            <a:avLst>
              <a:gd name="adj" fmla="val 2395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72000" rIns="7200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3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</a:rPr>
              <a:t>Action Plan</a:t>
            </a:r>
          </a:p>
        </p:txBody>
      </p:sp>
      <p:sp>
        <p:nvSpPr>
          <p:cNvPr id="34" name="AutoShape 19"/>
          <p:cNvSpPr>
            <a:spLocks noChangeArrowheads="1"/>
          </p:cNvSpPr>
          <p:nvPr/>
        </p:nvSpPr>
        <p:spPr bwMode="auto">
          <a:xfrm>
            <a:off x="4336448" y="5189765"/>
            <a:ext cx="2128507" cy="440147"/>
          </a:xfrm>
          <a:prstGeom prst="roundRect">
            <a:avLst>
              <a:gd name="adj" fmla="val 2395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72000" rIns="7200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단계별 수치목표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연도 사업계획</a:t>
            </a:r>
          </a:p>
        </p:txBody>
      </p:sp>
      <p:sp>
        <p:nvSpPr>
          <p:cNvPr id="35" name="AutoShape 20"/>
          <p:cNvSpPr>
            <a:spLocks noChangeArrowheads="1"/>
          </p:cNvSpPr>
          <p:nvPr/>
        </p:nvSpPr>
        <p:spPr bwMode="auto">
          <a:xfrm>
            <a:off x="4602511" y="5893999"/>
            <a:ext cx="1596381" cy="440147"/>
          </a:xfrm>
          <a:prstGeom prst="roundRect">
            <a:avLst>
              <a:gd name="adj" fmla="val 2395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72000" rIns="7200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3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</a:rPr>
              <a:t>실  천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3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</a:rPr>
              <a:t>평가</a:t>
            </a:r>
            <a:r>
              <a:rPr kumimoji="1" lang="en-US" altLang="ko-KR" sz="13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</a:rPr>
              <a:t>/</a:t>
            </a:r>
            <a:r>
              <a:rPr kumimoji="1" lang="ko-KR" altLang="en-US" sz="13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</a:rPr>
              <a:t>보상</a:t>
            </a:r>
          </a:p>
        </p:txBody>
      </p:sp>
      <p:sp>
        <p:nvSpPr>
          <p:cNvPr id="36" name="AutoShape 21"/>
          <p:cNvSpPr>
            <a:spLocks noChangeArrowheads="1"/>
          </p:cNvSpPr>
          <p:nvPr/>
        </p:nvSpPr>
        <p:spPr bwMode="auto">
          <a:xfrm>
            <a:off x="3139163" y="1699750"/>
            <a:ext cx="1862444" cy="264089"/>
          </a:xfrm>
          <a:prstGeom prst="roundRect">
            <a:avLst>
              <a:gd name="adj" fmla="val 2395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72000" rIns="7200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외부환경 분석</a:t>
            </a:r>
          </a:p>
        </p:txBody>
      </p:sp>
      <p:sp>
        <p:nvSpPr>
          <p:cNvPr id="37" name="AutoShape 22"/>
          <p:cNvSpPr>
            <a:spLocks noChangeArrowheads="1"/>
          </p:cNvSpPr>
          <p:nvPr/>
        </p:nvSpPr>
        <p:spPr bwMode="auto">
          <a:xfrm>
            <a:off x="5799797" y="1699750"/>
            <a:ext cx="1862444" cy="264089"/>
          </a:xfrm>
          <a:prstGeom prst="roundRect">
            <a:avLst>
              <a:gd name="adj" fmla="val 2395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72000" rIns="7200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rPr>
              <a:t>내부능력 분석</a:t>
            </a:r>
          </a:p>
        </p:txBody>
      </p:sp>
      <p:sp>
        <p:nvSpPr>
          <p:cNvPr id="38" name="Line 23"/>
          <p:cNvSpPr>
            <a:spLocks noChangeShapeType="1"/>
          </p:cNvSpPr>
          <p:nvPr/>
        </p:nvSpPr>
        <p:spPr bwMode="auto">
          <a:xfrm>
            <a:off x="5400702" y="1435662"/>
            <a:ext cx="0" cy="704235"/>
          </a:xfrm>
          <a:prstGeom prst="line">
            <a:avLst/>
          </a:prstGeom>
          <a:noFill/>
          <a:ln w="19050">
            <a:solidFill>
              <a:srgbClr val="01047B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srgbClr val="000000"/>
              </a:solidFill>
              <a:latin typeface="+mn-ea"/>
            </a:endParaRPr>
          </a:p>
        </p:txBody>
      </p:sp>
      <p:sp>
        <p:nvSpPr>
          <p:cNvPr id="39" name="Line 24"/>
          <p:cNvSpPr>
            <a:spLocks noChangeShapeType="1"/>
          </p:cNvSpPr>
          <p:nvPr/>
        </p:nvSpPr>
        <p:spPr bwMode="auto">
          <a:xfrm>
            <a:off x="5400702" y="2403985"/>
            <a:ext cx="0" cy="239197"/>
          </a:xfrm>
          <a:prstGeom prst="line">
            <a:avLst/>
          </a:prstGeom>
          <a:noFill/>
          <a:ln w="19050">
            <a:solidFill>
              <a:srgbClr val="01047B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300">
              <a:solidFill>
                <a:srgbClr val="000000"/>
              </a:solidFill>
              <a:latin typeface="+mn-ea"/>
            </a:endParaRPr>
          </a:p>
        </p:txBody>
      </p:sp>
      <p:cxnSp>
        <p:nvCxnSpPr>
          <p:cNvPr id="48" name="AutoShape 25"/>
          <p:cNvCxnSpPr>
            <a:cxnSpLocks noChangeShapeType="1"/>
            <a:stCxn id="36" idx="3"/>
            <a:endCxn id="37" idx="1"/>
          </p:cNvCxnSpPr>
          <p:nvPr/>
        </p:nvCxnSpPr>
        <p:spPr bwMode="auto">
          <a:xfrm>
            <a:off x="5001606" y="1831794"/>
            <a:ext cx="798190" cy="0"/>
          </a:xfrm>
          <a:prstGeom prst="straightConnector1">
            <a:avLst/>
          </a:prstGeom>
          <a:noFill/>
          <a:ln w="9525">
            <a:solidFill>
              <a:srgbClr val="01047B"/>
            </a:solidFill>
            <a:round/>
            <a:headEnd/>
            <a:tailEnd/>
          </a:ln>
        </p:spPr>
      </p:cxnSp>
      <p:cxnSp>
        <p:nvCxnSpPr>
          <p:cNvPr id="49" name="AutoShape 26"/>
          <p:cNvCxnSpPr>
            <a:cxnSpLocks noChangeShapeType="1"/>
            <a:stCxn id="36" idx="2"/>
            <a:endCxn id="27" idx="1"/>
          </p:cNvCxnSpPr>
          <p:nvPr/>
        </p:nvCxnSpPr>
        <p:spPr bwMode="auto">
          <a:xfrm rot="16200000" flipH="1">
            <a:off x="4115880" y="1918342"/>
            <a:ext cx="308103" cy="399095"/>
          </a:xfrm>
          <a:prstGeom prst="bentConnector2">
            <a:avLst/>
          </a:prstGeom>
          <a:noFill/>
          <a:ln w="9525">
            <a:solidFill>
              <a:srgbClr val="01047B"/>
            </a:solidFill>
            <a:miter lim="800000"/>
            <a:headEnd/>
            <a:tailEnd/>
          </a:ln>
        </p:spPr>
      </p:cxnSp>
      <p:cxnSp>
        <p:nvCxnSpPr>
          <p:cNvPr id="50" name="AutoShape 27"/>
          <p:cNvCxnSpPr>
            <a:cxnSpLocks noChangeShapeType="1"/>
            <a:stCxn id="37" idx="2"/>
            <a:endCxn id="27" idx="3"/>
          </p:cNvCxnSpPr>
          <p:nvPr/>
        </p:nvCxnSpPr>
        <p:spPr bwMode="auto">
          <a:xfrm rot="5400000">
            <a:off x="6377419" y="1918342"/>
            <a:ext cx="308103" cy="399095"/>
          </a:xfrm>
          <a:prstGeom prst="bentConnector2">
            <a:avLst/>
          </a:prstGeom>
          <a:noFill/>
          <a:ln w="9525">
            <a:solidFill>
              <a:srgbClr val="01047B"/>
            </a:solidFill>
            <a:miter lim="800000"/>
            <a:headEnd/>
            <a:tailEnd/>
          </a:ln>
        </p:spPr>
      </p:cxnSp>
      <p:sp>
        <p:nvSpPr>
          <p:cNvPr id="51" name="Line 28"/>
          <p:cNvSpPr>
            <a:spLocks noChangeShapeType="1"/>
          </p:cNvSpPr>
          <p:nvPr/>
        </p:nvSpPr>
        <p:spPr bwMode="auto">
          <a:xfrm>
            <a:off x="5400702" y="3077059"/>
            <a:ext cx="0" cy="264089"/>
          </a:xfrm>
          <a:prstGeom prst="line">
            <a:avLst/>
          </a:prstGeom>
          <a:noFill/>
          <a:ln w="19050">
            <a:solidFill>
              <a:srgbClr val="01047B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30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>
            <a:off x="5400702" y="3781294"/>
            <a:ext cx="0" cy="352118"/>
          </a:xfrm>
          <a:prstGeom prst="line">
            <a:avLst/>
          </a:prstGeom>
          <a:noFill/>
          <a:ln w="19050">
            <a:solidFill>
              <a:srgbClr val="01047B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30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>
            <a:off x="5400702" y="4397500"/>
            <a:ext cx="0" cy="264089"/>
          </a:xfrm>
          <a:prstGeom prst="line">
            <a:avLst/>
          </a:prstGeom>
          <a:noFill/>
          <a:ln w="19050">
            <a:solidFill>
              <a:srgbClr val="01047B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30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4" name="Line 31"/>
          <p:cNvSpPr>
            <a:spLocks noChangeShapeType="1"/>
          </p:cNvSpPr>
          <p:nvPr/>
        </p:nvSpPr>
        <p:spPr bwMode="auto">
          <a:xfrm>
            <a:off x="5400702" y="4925676"/>
            <a:ext cx="0" cy="264089"/>
          </a:xfrm>
          <a:prstGeom prst="line">
            <a:avLst/>
          </a:prstGeom>
          <a:noFill/>
          <a:ln w="19050">
            <a:solidFill>
              <a:srgbClr val="01047B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30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>
            <a:off x="5400702" y="5629912"/>
            <a:ext cx="0" cy="264089"/>
          </a:xfrm>
          <a:prstGeom prst="line">
            <a:avLst/>
          </a:prstGeom>
          <a:noFill/>
          <a:ln w="19050">
            <a:solidFill>
              <a:srgbClr val="01047B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300">
              <a:solidFill>
                <a:srgbClr val="000000"/>
              </a:solidFill>
              <a:latin typeface="+mn-ea"/>
            </a:endParaRPr>
          </a:p>
        </p:txBody>
      </p:sp>
      <p:cxnSp>
        <p:nvCxnSpPr>
          <p:cNvPr id="56" name="AutoShape 33"/>
          <p:cNvCxnSpPr>
            <a:cxnSpLocks noChangeShapeType="1"/>
            <a:stCxn id="30" idx="0"/>
            <a:endCxn id="32" idx="0"/>
          </p:cNvCxnSpPr>
          <p:nvPr/>
        </p:nvCxnSpPr>
        <p:spPr bwMode="auto">
          <a:xfrm rot="5400000" flipV="1">
            <a:off x="5366526" y="2238627"/>
            <a:ext cx="1834" cy="3791404"/>
          </a:xfrm>
          <a:prstGeom prst="bentConnector3">
            <a:avLst>
              <a:gd name="adj1" fmla="val -9200005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57" name="AutoShape 34"/>
          <p:cNvCxnSpPr>
            <a:cxnSpLocks noChangeShapeType="1"/>
            <a:stCxn id="30" idx="2"/>
            <a:endCxn id="32" idx="2"/>
          </p:cNvCxnSpPr>
          <p:nvPr/>
        </p:nvCxnSpPr>
        <p:spPr bwMode="auto">
          <a:xfrm rot="16200000" flipH="1">
            <a:off x="5366526" y="2502716"/>
            <a:ext cx="1834" cy="3791404"/>
          </a:xfrm>
          <a:prstGeom prst="bentConnector3">
            <a:avLst>
              <a:gd name="adj1" fmla="val 3599995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62" name="Line 44"/>
          <p:cNvSpPr>
            <a:spLocks noChangeShapeType="1"/>
          </p:cNvSpPr>
          <p:nvPr/>
        </p:nvSpPr>
        <p:spPr bwMode="auto">
          <a:xfrm>
            <a:off x="5400702" y="5717941"/>
            <a:ext cx="1197285" cy="0"/>
          </a:xfrm>
          <a:prstGeom prst="line">
            <a:avLst/>
          </a:prstGeom>
          <a:noFill/>
          <a:ln w="19050">
            <a:solidFill>
              <a:srgbClr val="FDC479"/>
            </a:solidFill>
            <a:round/>
            <a:headEnd type="triangle" w="med" len="med"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30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3" name="Text Box 45"/>
          <p:cNvSpPr txBox="1">
            <a:spLocks noChangeArrowheads="1"/>
          </p:cNvSpPr>
          <p:nvPr/>
        </p:nvSpPr>
        <p:spPr bwMode="auto">
          <a:xfrm>
            <a:off x="6597987" y="5629912"/>
            <a:ext cx="763351" cy="492443"/>
          </a:xfrm>
          <a:prstGeom prst="rect">
            <a:avLst/>
          </a:prstGeom>
          <a:solidFill>
            <a:srgbClr val="FFEB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300" b="1">
                <a:solidFill>
                  <a:srgbClr val="CC3300"/>
                </a:solidFill>
                <a:latin typeface="+mn-ea"/>
              </a:rPr>
              <a:t>합의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300" b="1">
                <a:solidFill>
                  <a:srgbClr val="CC3300"/>
                </a:solidFill>
                <a:latin typeface="+mn-ea"/>
              </a:rPr>
              <a:t>비전선포</a:t>
            </a:r>
          </a:p>
        </p:txBody>
      </p:sp>
      <p:sp>
        <p:nvSpPr>
          <p:cNvPr id="41" name="직사각형 40"/>
          <p:cNvSpPr/>
          <p:nvPr/>
        </p:nvSpPr>
        <p:spPr>
          <a:xfrm>
            <a:off x="467544" y="1628329"/>
            <a:ext cx="1800200" cy="8645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6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Step 1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환경분석 </a:t>
            </a:r>
            <a:endParaRPr kumimoji="1" lang="ko-KR" alt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ea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467544" y="4030051"/>
            <a:ext cx="1800200" cy="10079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6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Step 2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전략수립 </a:t>
            </a:r>
            <a:endParaRPr kumimoji="1" lang="ko-KR" alt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ea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467544" y="5730859"/>
            <a:ext cx="1800200" cy="6752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6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Step 3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실천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평가</a:t>
            </a:r>
            <a:r>
              <a:rPr kumimoji="1" lang="en-US" altLang="ko-KR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/</a:t>
            </a:r>
            <a:r>
              <a:rPr kumimoji="1" lang="ko-KR" altLang="en-US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보상 </a:t>
            </a:r>
            <a:endParaRPr kumimoji="1" lang="ko-KR" altLang="en-US" sz="1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92199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r>
              <a:rPr lang="en-US" altLang="ko-KR" dirty="0" smtClean="0"/>
              <a:t>. </a:t>
            </a:r>
            <a:r>
              <a:rPr lang="ko-KR" altLang="en-US" dirty="0" smtClean="0"/>
              <a:t>비전과 미션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73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642785" y="1916666"/>
            <a:ext cx="1892283" cy="830997"/>
          </a:xfrm>
          <a:prstGeom prst="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View of the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Future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b="1" kern="0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600" b="1" kern="0" dirty="0" smtClean="0">
                <a:solidFill>
                  <a:prstClr val="black"/>
                </a:solidFill>
                <a:latin typeface="+mn-ea"/>
              </a:rPr>
              <a:t>미래의 관점</a:t>
            </a:r>
            <a:r>
              <a:rPr lang="en-US" altLang="ko-KR" sz="1600" b="1" kern="0" dirty="0" smtClean="0">
                <a:solidFill>
                  <a:prstClr val="black"/>
                </a:solidFill>
                <a:latin typeface="+mn-ea"/>
              </a:rPr>
              <a:t>)</a:t>
            </a:r>
            <a:endParaRPr kumimoji="0" lang="ko-KR" alt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642785" y="2916798"/>
            <a:ext cx="1892283" cy="830997"/>
          </a:xfrm>
          <a:prstGeom prst="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Company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Aspiration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b="1" kern="0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600" b="1" kern="0" dirty="0" smtClean="0">
                <a:solidFill>
                  <a:prstClr val="black"/>
                </a:solidFill>
                <a:latin typeface="+mn-ea"/>
              </a:rPr>
              <a:t>기업의 열망</a:t>
            </a:r>
            <a:r>
              <a:rPr lang="en-US" altLang="ko-KR" sz="1600" b="1" kern="0" dirty="0" smtClean="0">
                <a:solidFill>
                  <a:prstClr val="black"/>
                </a:solidFill>
                <a:latin typeface="+mn-ea"/>
              </a:rPr>
              <a:t>)</a:t>
            </a:r>
            <a:endParaRPr kumimoji="0" lang="ko-KR" alt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642785" y="3916930"/>
            <a:ext cx="1892283" cy="830997"/>
          </a:xfrm>
          <a:prstGeom prst="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Organizational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Capabilities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b="1" kern="0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600" b="1" kern="0" dirty="0" smtClean="0">
                <a:solidFill>
                  <a:prstClr val="black"/>
                </a:solidFill>
                <a:latin typeface="+mn-ea"/>
              </a:rPr>
              <a:t>조직의 역량</a:t>
            </a:r>
            <a:r>
              <a:rPr lang="en-US" altLang="ko-KR" sz="1600" b="1" kern="0" dirty="0" smtClean="0">
                <a:solidFill>
                  <a:prstClr val="black"/>
                </a:solidFill>
                <a:latin typeface="+mn-ea"/>
              </a:rPr>
              <a:t>)</a:t>
            </a:r>
            <a:endParaRPr kumimoji="0" lang="ko-KR" alt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42785" y="4825315"/>
            <a:ext cx="1892283" cy="1077218"/>
          </a:xfrm>
          <a:prstGeom prst="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World-Class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Benchmarking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b="1" kern="0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600" b="1" kern="0" dirty="0" smtClean="0">
                <a:solidFill>
                  <a:prstClr val="black"/>
                </a:solidFill>
                <a:latin typeface="+mn-ea"/>
              </a:rPr>
              <a:t>최고 수준의 벤치마킹</a:t>
            </a:r>
            <a:r>
              <a:rPr lang="en-US" altLang="ko-KR" sz="1600" b="1" kern="0" dirty="0" smtClean="0">
                <a:solidFill>
                  <a:prstClr val="black"/>
                </a:solidFill>
                <a:latin typeface="+mn-ea"/>
              </a:rPr>
              <a:t>)</a:t>
            </a:r>
            <a:endParaRPr kumimoji="0" lang="ko-KR" alt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3707904" y="3170693"/>
            <a:ext cx="1898998" cy="1298377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Strategic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rPr>
              <a:t>Vision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="1" kern="0" noProof="0" dirty="0" smtClean="0">
                <a:solidFill>
                  <a:prstClr val="white"/>
                </a:solidFill>
                <a:latin typeface="+mn-ea"/>
              </a:rPr>
              <a:t>(</a:t>
            </a:r>
            <a:r>
              <a:rPr lang="ko-KR" altLang="en-US" b="1" kern="0" noProof="0" dirty="0" smtClean="0">
                <a:solidFill>
                  <a:prstClr val="white"/>
                </a:solidFill>
                <a:latin typeface="+mn-ea"/>
              </a:rPr>
              <a:t>전략적 비전</a:t>
            </a:r>
            <a:r>
              <a:rPr lang="en-US" altLang="ko-KR" b="1" kern="0" noProof="0" dirty="0" smtClean="0">
                <a:solidFill>
                  <a:prstClr val="white"/>
                </a:solidFill>
                <a:latin typeface="+mn-ea"/>
              </a:rPr>
              <a:t>)</a:t>
            </a:r>
            <a:endParaRPr kumimoji="0" lang="ko-KR" altLang="en-US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</a:endParaRPr>
          </a:p>
        </p:txBody>
      </p:sp>
      <p:cxnSp>
        <p:nvCxnSpPr>
          <p:cNvPr id="40" name="직선 화살표 연결선 39"/>
          <p:cNvCxnSpPr>
            <a:stCxn id="20" idx="3"/>
            <a:endCxn id="24" idx="1"/>
          </p:cNvCxnSpPr>
          <p:nvPr/>
        </p:nvCxnSpPr>
        <p:spPr>
          <a:xfrm>
            <a:off x="2535068" y="2332165"/>
            <a:ext cx="1450938" cy="1028671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41" name="직선 화살표 연결선 40"/>
          <p:cNvCxnSpPr>
            <a:stCxn id="21" idx="3"/>
            <a:endCxn id="24" idx="2"/>
          </p:cNvCxnSpPr>
          <p:nvPr/>
        </p:nvCxnSpPr>
        <p:spPr>
          <a:xfrm>
            <a:off x="2535068" y="3332297"/>
            <a:ext cx="1172836" cy="487585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42" name="직선 화살표 연결선 41"/>
          <p:cNvCxnSpPr>
            <a:stCxn id="22" idx="3"/>
            <a:endCxn id="24" idx="2"/>
          </p:cNvCxnSpPr>
          <p:nvPr/>
        </p:nvCxnSpPr>
        <p:spPr>
          <a:xfrm flipV="1">
            <a:off x="2535068" y="3819882"/>
            <a:ext cx="1172836" cy="51254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43" name="직선 화살표 연결선 42"/>
          <p:cNvCxnSpPr>
            <a:stCxn id="23" idx="3"/>
            <a:endCxn id="24" idx="3"/>
          </p:cNvCxnSpPr>
          <p:nvPr/>
        </p:nvCxnSpPr>
        <p:spPr>
          <a:xfrm flipV="1">
            <a:off x="2535068" y="4278927"/>
            <a:ext cx="1450938" cy="108499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grpSp>
        <p:nvGrpSpPr>
          <p:cNvPr id="5" name="그룹 20"/>
          <p:cNvGrpSpPr/>
          <p:nvPr/>
        </p:nvGrpSpPr>
        <p:grpSpPr>
          <a:xfrm>
            <a:off x="6116088" y="2068196"/>
            <a:ext cx="2488360" cy="3512432"/>
            <a:chOff x="6429388" y="1857364"/>
            <a:chExt cx="1928826" cy="3643338"/>
          </a:xfrm>
        </p:grpSpPr>
        <p:sp>
          <p:nvSpPr>
            <p:cNvPr id="45" name="직사각형 44"/>
            <p:cNvSpPr/>
            <p:nvPr/>
          </p:nvSpPr>
          <p:spPr>
            <a:xfrm>
              <a:off x="6429388" y="1857364"/>
              <a:ext cx="1928826" cy="3643338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t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End- Products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∙ Vision Statement</a:t>
              </a:r>
            </a:p>
            <a:p>
              <a:pPr marL="274638" marR="0" lvl="0" indent="-274638" algn="just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  (</a:t>
              </a:r>
              <a:r>
                <a:rPr kumimoji="0" lang="ko-KR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비전 선언서</a:t>
              </a:r>
              <a:r>
                <a: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)</a:t>
              </a: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∙ Business Domain</a:t>
              </a: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  (</a:t>
              </a:r>
              <a:r>
                <a:rPr kumimoji="0" lang="ko-KR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기업의 위치</a:t>
              </a:r>
              <a:r>
                <a: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)</a:t>
              </a: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∙ Performance Targets</a:t>
              </a: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  (</a:t>
              </a:r>
              <a:r>
                <a:rPr kumimoji="0" lang="ko-KR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목표 성과</a:t>
              </a:r>
              <a:r>
                <a: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)</a:t>
              </a: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∙ Key Strategic Initiatives</a:t>
              </a: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  (</a:t>
              </a:r>
              <a:r>
                <a:rPr kumimoji="0" lang="ko-KR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핵심 전략적 이니셔티브</a:t>
              </a:r>
              <a:r>
                <a: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)</a:t>
              </a:r>
              <a:endPara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</a:endParaRPr>
            </a:p>
          </p:txBody>
        </p:sp>
        <p:cxnSp>
          <p:nvCxnSpPr>
            <p:cNvPr id="46" name="직선 연결선 45"/>
            <p:cNvCxnSpPr/>
            <p:nvPr/>
          </p:nvCxnSpPr>
          <p:spPr>
            <a:xfrm>
              <a:off x="6429388" y="2244296"/>
              <a:ext cx="1928826" cy="1588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</p:grpSp>
      <p:cxnSp>
        <p:nvCxnSpPr>
          <p:cNvPr id="47" name="직선 연결선 46"/>
          <p:cNvCxnSpPr>
            <a:stCxn id="45" idx="1"/>
            <a:endCxn id="24" idx="6"/>
          </p:cNvCxnSpPr>
          <p:nvPr/>
        </p:nvCxnSpPr>
        <p:spPr>
          <a:xfrm flipH="1" flipV="1">
            <a:off x="5606902" y="3819882"/>
            <a:ext cx="509186" cy="453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</p:spTree>
    <p:extLst>
      <p:ext uri="{BB962C8B-B14F-4D97-AF65-F5344CB8AC3E}">
        <p14:creationId xmlns="" xmlns:p14="http://schemas.microsoft.com/office/powerpoint/2010/main" val="30130227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환경 분석 </a:t>
            </a:r>
            <a:r>
              <a:rPr lang="en-US" altLang="ko-KR" dirty="0" smtClean="0"/>
              <a:t>– (1) </a:t>
            </a:r>
            <a:r>
              <a:rPr lang="ko-KR" altLang="en-US" dirty="0" smtClean="0"/>
              <a:t>산업 패러다임 분석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74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467544" y="2133600"/>
            <a:ext cx="8343900" cy="3815680"/>
          </a:xfrm>
          <a:prstGeom prst="rect">
            <a:avLst/>
          </a:prstGeom>
          <a:solidFill>
            <a:srgbClr val="FFFFF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5" name="AutoShape 3"/>
          <p:cNvSpPr>
            <a:spLocks noChangeArrowheads="1"/>
          </p:cNvSpPr>
          <p:nvPr/>
        </p:nvSpPr>
        <p:spPr bwMode="auto">
          <a:xfrm>
            <a:off x="7088887" y="2839450"/>
            <a:ext cx="1253344" cy="2250313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rgbClr val="CCCCFF"/>
            </a:outerShdw>
          </a:effectLst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6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산업성공요인</a:t>
            </a:r>
          </a:p>
        </p:txBody>
      </p:sp>
      <p:sp>
        <p:nvSpPr>
          <p:cNvPr id="26" name="AutoShape 4"/>
          <p:cNvSpPr>
            <a:spLocks noChangeArrowheads="1"/>
          </p:cNvSpPr>
          <p:nvPr/>
        </p:nvSpPr>
        <p:spPr bwMode="auto">
          <a:xfrm>
            <a:off x="989281" y="2464398"/>
            <a:ext cx="1587569" cy="3094181"/>
          </a:xfrm>
          <a:prstGeom prst="roundRect">
            <a:avLst>
              <a:gd name="adj" fmla="val 7067"/>
            </a:avLst>
          </a:prstGeom>
          <a:solidFill>
            <a:srgbClr val="FFFFFF"/>
          </a:solidFill>
          <a:ln w="12700">
            <a:solidFill>
              <a:schemeClr val="accent4">
                <a:lumMod val="50000"/>
              </a:schemeClr>
            </a:solidFill>
            <a:round/>
            <a:headEnd/>
            <a:tailEnd/>
          </a:ln>
          <a:effectLst>
            <a:outerShdw dist="35921" dir="2700000" algn="ctr" rotWithShape="0">
              <a:srgbClr val="CCCCFF"/>
            </a:outerShdw>
          </a:effec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7" name="AutoShape 13"/>
          <p:cNvSpPr>
            <a:spLocks noChangeArrowheads="1"/>
          </p:cNvSpPr>
          <p:nvPr/>
        </p:nvSpPr>
        <p:spPr bwMode="auto">
          <a:xfrm>
            <a:off x="3078187" y="3026976"/>
            <a:ext cx="3258694" cy="1875261"/>
          </a:xfrm>
          <a:prstGeom prst="roundRect">
            <a:avLst>
              <a:gd name="adj" fmla="val 6102"/>
            </a:avLst>
          </a:prstGeom>
          <a:solidFill>
            <a:srgbClr val="FFFFFF"/>
          </a:solidFill>
          <a:ln w="12700">
            <a:solidFill>
              <a:schemeClr val="accent5">
                <a:lumMod val="50000"/>
              </a:schemeClr>
            </a:solidFill>
            <a:round/>
            <a:headEnd/>
            <a:tailEnd/>
          </a:ln>
          <a:effectLst>
            <a:outerShdw dist="35921" dir="2700000" algn="ctr" rotWithShape="0">
              <a:srgbClr val="CCCCFF"/>
            </a:outerShdw>
          </a:effec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8" name="Rectangle 14"/>
          <p:cNvSpPr>
            <a:spLocks noChangeArrowheads="1"/>
          </p:cNvSpPr>
          <p:nvPr/>
        </p:nvSpPr>
        <p:spPr bwMode="auto">
          <a:xfrm>
            <a:off x="3131840" y="2464398"/>
            <a:ext cx="3168351" cy="37505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</a:rPr>
              <a:t>산업구조 분석</a:t>
            </a:r>
          </a:p>
        </p:txBody>
      </p:sp>
      <p:sp>
        <p:nvSpPr>
          <p:cNvPr id="30" name="AutoShape 16"/>
          <p:cNvSpPr>
            <a:spLocks noChangeArrowheads="1"/>
          </p:cNvSpPr>
          <p:nvPr/>
        </p:nvSpPr>
        <p:spPr bwMode="auto">
          <a:xfrm>
            <a:off x="1156394" y="3402029"/>
            <a:ext cx="1253344" cy="375052"/>
          </a:xfrm>
          <a:prstGeom prst="roundRect">
            <a:avLst>
              <a:gd name="adj" fmla="val 241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FFFEE1"/>
                </a:solidFill>
                <a:effectLst/>
                <a:uLnTx/>
                <a:uFillTx/>
                <a:latin typeface="+mn-ea"/>
                <a:ea typeface="+mn-ea"/>
              </a:rPr>
              <a:t>산업진화 분석</a:t>
            </a:r>
          </a:p>
        </p:txBody>
      </p:sp>
      <p:sp>
        <p:nvSpPr>
          <p:cNvPr id="31" name="AutoShape 17"/>
          <p:cNvSpPr>
            <a:spLocks noChangeArrowheads="1"/>
          </p:cNvSpPr>
          <p:nvPr/>
        </p:nvSpPr>
        <p:spPr bwMode="auto">
          <a:xfrm>
            <a:off x="1156394" y="4245896"/>
            <a:ext cx="1253344" cy="375052"/>
          </a:xfrm>
          <a:prstGeom prst="roundRect">
            <a:avLst>
              <a:gd name="adj" fmla="val 241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FFFEE1"/>
                </a:solidFill>
                <a:effectLst/>
                <a:uLnTx/>
                <a:uFillTx/>
                <a:latin typeface="+mn-ea"/>
                <a:ea typeface="+mn-ea"/>
              </a:rPr>
              <a:t>경쟁자 분석</a:t>
            </a:r>
          </a:p>
        </p:txBody>
      </p:sp>
      <p:sp>
        <p:nvSpPr>
          <p:cNvPr id="32" name="AutoShape 18"/>
          <p:cNvSpPr>
            <a:spLocks noChangeArrowheads="1"/>
          </p:cNvSpPr>
          <p:nvPr/>
        </p:nvSpPr>
        <p:spPr bwMode="auto">
          <a:xfrm>
            <a:off x="1156394" y="2558161"/>
            <a:ext cx="1253344" cy="375052"/>
          </a:xfrm>
          <a:prstGeom prst="roundRect">
            <a:avLst>
              <a:gd name="adj" fmla="val 241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EE1"/>
                </a:solidFill>
                <a:effectLst/>
                <a:uLnTx/>
                <a:uFillTx/>
                <a:latin typeface="+mn-ea"/>
                <a:ea typeface="+mn-ea"/>
              </a:rPr>
              <a:t>산업동향 분석</a:t>
            </a:r>
          </a:p>
        </p:txBody>
      </p:sp>
      <p:sp>
        <p:nvSpPr>
          <p:cNvPr id="33" name="AutoShape 19"/>
          <p:cNvSpPr>
            <a:spLocks noChangeArrowheads="1"/>
          </p:cNvSpPr>
          <p:nvPr/>
        </p:nvSpPr>
        <p:spPr bwMode="auto">
          <a:xfrm>
            <a:off x="4331531" y="3308266"/>
            <a:ext cx="752006" cy="281289"/>
          </a:xfrm>
          <a:prstGeom prst="roundRect">
            <a:avLst>
              <a:gd name="adj" fmla="val 12495"/>
            </a:avLst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신규진입</a:t>
            </a:r>
          </a:p>
        </p:txBody>
      </p:sp>
      <p:sp>
        <p:nvSpPr>
          <p:cNvPr id="34" name="AutoShape 20"/>
          <p:cNvSpPr>
            <a:spLocks noChangeArrowheads="1"/>
          </p:cNvSpPr>
          <p:nvPr/>
        </p:nvSpPr>
        <p:spPr bwMode="auto">
          <a:xfrm>
            <a:off x="3245300" y="3870844"/>
            <a:ext cx="752006" cy="281289"/>
          </a:xfrm>
          <a:prstGeom prst="roundRect">
            <a:avLst>
              <a:gd name="adj" fmla="val 12495"/>
            </a:avLst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공 급 자 </a:t>
            </a:r>
          </a:p>
        </p:txBody>
      </p:sp>
      <p:sp>
        <p:nvSpPr>
          <p:cNvPr id="35" name="AutoShape 21"/>
          <p:cNvSpPr>
            <a:spLocks noChangeArrowheads="1"/>
          </p:cNvSpPr>
          <p:nvPr/>
        </p:nvSpPr>
        <p:spPr bwMode="auto">
          <a:xfrm>
            <a:off x="4331531" y="4433422"/>
            <a:ext cx="752006" cy="281289"/>
          </a:xfrm>
          <a:prstGeom prst="roundRect">
            <a:avLst>
              <a:gd name="adj" fmla="val 12495"/>
            </a:avLst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대체재 </a:t>
            </a:r>
          </a:p>
        </p:txBody>
      </p:sp>
      <p:sp>
        <p:nvSpPr>
          <p:cNvPr id="36" name="AutoShape 22"/>
          <p:cNvSpPr>
            <a:spLocks noChangeArrowheads="1"/>
          </p:cNvSpPr>
          <p:nvPr/>
        </p:nvSpPr>
        <p:spPr bwMode="auto">
          <a:xfrm>
            <a:off x="5417762" y="3870844"/>
            <a:ext cx="752006" cy="281289"/>
          </a:xfrm>
          <a:prstGeom prst="roundRect">
            <a:avLst>
              <a:gd name="adj" fmla="val 12495"/>
            </a:avLst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구 매 자</a:t>
            </a:r>
          </a:p>
        </p:txBody>
      </p:sp>
      <p:sp>
        <p:nvSpPr>
          <p:cNvPr id="37" name="AutoShape 23"/>
          <p:cNvSpPr>
            <a:spLocks noChangeArrowheads="1"/>
          </p:cNvSpPr>
          <p:nvPr/>
        </p:nvSpPr>
        <p:spPr bwMode="auto">
          <a:xfrm>
            <a:off x="4247975" y="3870844"/>
            <a:ext cx="919119" cy="281289"/>
          </a:xfrm>
          <a:prstGeom prst="roundRect">
            <a:avLst>
              <a:gd name="adj" fmla="val 12495"/>
            </a:avLst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기존경쟁자 </a:t>
            </a:r>
          </a:p>
        </p:txBody>
      </p:sp>
      <p:sp>
        <p:nvSpPr>
          <p:cNvPr id="38" name="Line 24"/>
          <p:cNvSpPr>
            <a:spLocks noChangeShapeType="1"/>
          </p:cNvSpPr>
          <p:nvPr/>
        </p:nvSpPr>
        <p:spPr bwMode="auto">
          <a:xfrm>
            <a:off x="4665756" y="3589555"/>
            <a:ext cx="0" cy="281289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400" smtClean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39" name="Line 25"/>
          <p:cNvSpPr>
            <a:spLocks noChangeShapeType="1"/>
          </p:cNvSpPr>
          <p:nvPr/>
        </p:nvSpPr>
        <p:spPr bwMode="auto">
          <a:xfrm flipV="1">
            <a:off x="4665756" y="4152133"/>
            <a:ext cx="0" cy="281289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400" smtClean="0">
              <a:solidFill>
                <a:srgbClr val="000000"/>
              </a:solidFill>
              <a:latin typeface="+mn-ea"/>
            </a:endParaRPr>
          </a:p>
        </p:txBody>
      </p:sp>
      <p:cxnSp>
        <p:nvCxnSpPr>
          <p:cNvPr id="40" name="AutoShape 26"/>
          <p:cNvCxnSpPr>
            <a:cxnSpLocks noChangeShapeType="1"/>
            <a:stCxn id="34" idx="3"/>
            <a:endCxn id="37" idx="1"/>
          </p:cNvCxnSpPr>
          <p:nvPr/>
        </p:nvCxnSpPr>
        <p:spPr bwMode="auto">
          <a:xfrm>
            <a:off x="3997306" y="4011489"/>
            <a:ext cx="250669" cy="0"/>
          </a:xfrm>
          <a:prstGeom prst="straightConnector1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1" name="AutoShape 27"/>
          <p:cNvCxnSpPr>
            <a:cxnSpLocks noChangeShapeType="1"/>
            <a:stCxn id="36" idx="1"/>
            <a:endCxn id="37" idx="3"/>
          </p:cNvCxnSpPr>
          <p:nvPr/>
        </p:nvCxnSpPr>
        <p:spPr bwMode="auto">
          <a:xfrm flipH="1">
            <a:off x="5167094" y="4011489"/>
            <a:ext cx="250669" cy="0"/>
          </a:xfrm>
          <a:prstGeom prst="straightConnector1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2" name="AutoShape 28"/>
          <p:cNvSpPr>
            <a:spLocks noChangeArrowheads="1"/>
          </p:cNvSpPr>
          <p:nvPr/>
        </p:nvSpPr>
        <p:spPr bwMode="auto">
          <a:xfrm>
            <a:off x="2743962" y="3870844"/>
            <a:ext cx="250669" cy="281289"/>
          </a:xfrm>
          <a:prstGeom prst="plus">
            <a:avLst>
              <a:gd name="adj" fmla="val 34722"/>
            </a:avLst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43" name="AutoShape 29"/>
          <p:cNvSpPr>
            <a:spLocks noChangeArrowheads="1"/>
          </p:cNvSpPr>
          <p:nvPr/>
        </p:nvSpPr>
        <p:spPr bwMode="auto">
          <a:xfrm>
            <a:off x="1657731" y="3870844"/>
            <a:ext cx="250669" cy="281289"/>
          </a:xfrm>
          <a:prstGeom prst="plus">
            <a:avLst>
              <a:gd name="adj" fmla="val 34722"/>
            </a:avLst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44" name="AutoShape 30"/>
          <p:cNvSpPr>
            <a:spLocks noChangeArrowheads="1"/>
          </p:cNvSpPr>
          <p:nvPr/>
        </p:nvSpPr>
        <p:spPr bwMode="auto">
          <a:xfrm>
            <a:off x="1657731" y="3026976"/>
            <a:ext cx="250669" cy="281289"/>
          </a:xfrm>
          <a:prstGeom prst="plus">
            <a:avLst>
              <a:gd name="adj" fmla="val 34722"/>
            </a:avLst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45" name="AutoShape 31"/>
          <p:cNvSpPr>
            <a:spLocks noChangeArrowheads="1"/>
          </p:cNvSpPr>
          <p:nvPr/>
        </p:nvSpPr>
        <p:spPr bwMode="auto">
          <a:xfrm>
            <a:off x="1156394" y="5089764"/>
            <a:ext cx="1253344" cy="375052"/>
          </a:xfrm>
          <a:prstGeom prst="roundRect">
            <a:avLst>
              <a:gd name="adj" fmla="val 24167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EE1"/>
                </a:solidFill>
                <a:effectLst/>
                <a:uLnTx/>
                <a:uFillTx/>
                <a:latin typeface="+mn-ea"/>
                <a:ea typeface="+mn-ea"/>
              </a:rPr>
              <a:t>전략집단 분석</a:t>
            </a:r>
          </a:p>
        </p:txBody>
      </p:sp>
      <p:sp>
        <p:nvSpPr>
          <p:cNvPr id="46" name="AutoShape 32"/>
          <p:cNvSpPr>
            <a:spLocks noChangeArrowheads="1"/>
          </p:cNvSpPr>
          <p:nvPr/>
        </p:nvSpPr>
        <p:spPr bwMode="auto">
          <a:xfrm>
            <a:off x="1657731" y="4714711"/>
            <a:ext cx="250669" cy="281289"/>
          </a:xfrm>
          <a:prstGeom prst="plus">
            <a:avLst>
              <a:gd name="adj" fmla="val 34722"/>
            </a:avLst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48" name="오른쪽 화살표 47"/>
          <p:cNvSpPr/>
          <p:nvPr/>
        </p:nvSpPr>
        <p:spPr>
          <a:xfrm>
            <a:off x="6516216" y="3644627"/>
            <a:ext cx="360040" cy="720477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898990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환경 분석 </a:t>
            </a:r>
            <a:r>
              <a:rPr lang="en-US" altLang="ko-KR" dirty="0" smtClean="0"/>
              <a:t>– (2) </a:t>
            </a:r>
            <a:r>
              <a:rPr lang="ko-KR" altLang="en-US" dirty="0" smtClean="0"/>
              <a:t>경쟁환</a:t>
            </a:r>
            <a:r>
              <a:rPr lang="ko-KR" altLang="en-US" dirty="0"/>
              <a:t>경</a:t>
            </a:r>
            <a:r>
              <a:rPr lang="ko-KR" altLang="en-US" dirty="0" smtClean="0"/>
              <a:t> 분석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75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683568" y="3700656"/>
          <a:ext cx="2304256" cy="1452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30425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공급자의 교섭력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ko-KR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</a:t>
                      </a:r>
                      <a:r>
                        <a:rPr kumimoji="0" lang="en-US" altLang="ko-KR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 </a:t>
                      </a: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공급자의 역량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공급제품의 차별화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공급자 전환비용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대체공급품의 출현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통합의 위협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3455876" y="2029976"/>
          <a:ext cx="2484276" cy="1452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48427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진입장벽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ko-KR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</a:t>
                      </a:r>
                      <a:r>
                        <a:rPr kumimoji="0" lang="en-US" altLang="ko-KR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 </a:t>
                      </a: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규모의 경제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대규모 자본 요구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제품 차별화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절대적 비용우위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정부 규제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3455876" y="3713361"/>
          <a:ext cx="2484276" cy="1452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48427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산업 내 경쟁자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ko-KR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</a:t>
                      </a:r>
                      <a:r>
                        <a:rPr kumimoji="0" lang="en-US" altLang="ko-KR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 </a:t>
                      </a: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다수의 경쟁자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산업성장 둔화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제품 차별화 결여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높은 고정비용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높은 퇴출장벽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4" name="표 13"/>
          <p:cNvGraphicFramePr>
            <a:graphicFrameLocks noGrp="1"/>
          </p:cNvGraphicFramePr>
          <p:nvPr/>
        </p:nvGraphicFramePr>
        <p:xfrm>
          <a:off x="3455876" y="5396696"/>
          <a:ext cx="2484276" cy="105664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484276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ea"/>
                        </a:rPr>
                        <a:t>대체재의 위협</a:t>
                      </a:r>
                      <a:endParaRPr kumimoji="0" lang="en-US" altLang="ko-KR" sz="16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92075" marR="0" lvl="0" indent="-92075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ko-KR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</a:t>
                      </a:r>
                      <a:r>
                        <a:rPr kumimoji="0" lang="en-US" altLang="ko-KR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 </a:t>
                      </a: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대체재의 상대적 가격 경쟁력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92075" marR="0" lvl="0" indent="-92075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대체재에 대한 소비자의 선호도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전환비용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5" name="표 14"/>
          <p:cNvGraphicFramePr>
            <a:graphicFrameLocks noGrp="1"/>
          </p:cNvGraphicFramePr>
          <p:nvPr/>
        </p:nvGraphicFramePr>
        <p:xfrm>
          <a:off x="6372200" y="3713361"/>
          <a:ext cx="2304256" cy="1452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30425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구매자의 구매력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ko-KR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</a:t>
                      </a:r>
                      <a:r>
                        <a:rPr kumimoji="0" lang="en-US" altLang="ko-KR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 </a:t>
                      </a: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구매자의 역량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가격 민감도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구매자의 정보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구매자의 전환비용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</a:rPr>
                        <a:t>∙ 구매자의 전방통합</a:t>
                      </a:r>
                      <a:endParaRPr kumimoji="0" lang="en-US" altLang="ko-KR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75224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핵심역량 분석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76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567482" y="2821167"/>
            <a:ext cx="2160240" cy="2140089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</a:rPr>
              <a:t>Company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</a:rPr>
              <a:t>Internal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</a:rPr>
              <a:t>Analysis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b="1" kern="0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600" b="1" kern="0" dirty="0" smtClean="0">
                <a:solidFill>
                  <a:schemeClr val="tx1"/>
                </a:solidFill>
                <a:latin typeface="+mn-ea"/>
              </a:rPr>
              <a:t>기업 내부 분석</a:t>
            </a:r>
            <a:r>
              <a:rPr lang="en-US" altLang="ko-KR" sz="1600" b="1" kern="0" dirty="0" smtClean="0">
                <a:solidFill>
                  <a:schemeClr val="tx1"/>
                </a:solidFill>
                <a:latin typeface="+mn-ea"/>
              </a:rPr>
              <a:t>)</a:t>
            </a:r>
            <a:endParaRPr kumimoji="0" lang="ko-KR" alt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958128" y="2276872"/>
            <a:ext cx="4286280" cy="540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∙ Profitability Analysis(</a:t>
            </a: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수익성 분석</a:t>
            </a:r>
            <a:r>
              <a:rPr kumimoji="0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)</a:t>
            </a:r>
            <a:endParaRPr kumimoji="0" lang="ko-KR" alt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8128" y="2969227"/>
            <a:ext cx="4286280" cy="540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∙ Market performance Analysis(</a:t>
            </a: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시장 성과 분석</a:t>
            </a:r>
            <a:r>
              <a:rPr kumimoji="0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)</a:t>
            </a:r>
            <a:endParaRPr kumimoji="0" lang="ko-KR" alt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958128" y="3683607"/>
            <a:ext cx="4286280" cy="540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∙ Business System Analysis(</a:t>
            </a: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기업 시스템 분석</a:t>
            </a:r>
            <a:r>
              <a:rPr kumimoji="0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)</a:t>
            </a:r>
            <a:endParaRPr kumimoji="0" lang="ko-KR" alt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958128" y="4397987"/>
            <a:ext cx="4286280" cy="540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∙ Core Competence(</a:t>
            </a: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핵심 역량</a:t>
            </a:r>
            <a:r>
              <a:rPr kumimoji="0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)</a:t>
            </a:r>
            <a:endParaRPr kumimoji="0" lang="ko-KR" alt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958128" y="5134392"/>
            <a:ext cx="4286280" cy="540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∙ Benchmarking(</a:t>
            </a:r>
            <a:r>
              <a:rPr kumimoji="0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벤치마킹</a:t>
            </a:r>
            <a:r>
              <a:rPr kumimoji="0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)</a:t>
            </a:r>
            <a:endParaRPr kumimoji="0" lang="ko-KR" alt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</a:endParaRPr>
          </a:p>
        </p:txBody>
      </p:sp>
      <p:cxnSp>
        <p:nvCxnSpPr>
          <p:cNvPr id="16" name="직선 연결선 15"/>
          <p:cNvCxnSpPr/>
          <p:nvPr/>
        </p:nvCxnSpPr>
        <p:spPr>
          <a:xfrm rot="5400000">
            <a:off x="1886426" y="3911893"/>
            <a:ext cx="2857520" cy="1588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cxnSp>
        <p:nvCxnSpPr>
          <p:cNvPr id="17" name="직선 연결선 16"/>
          <p:cNvCxnSpPr/>
          <p:nvPr/>
        </p:nvCxnSpPr>
        <p:spPr>
          <a:xfrm>
            <a:off x="3315186" y="3911893"/>
            <a:ext cx="642942" cy="1588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cxnSp>
        <p:nvCxnSpPr>
          <p:cNvPr id="20" name="직선 연결선 19"/>
          <p:cNvCxnSpPr/>
          <p:nvPr/>
        </p:nvCxnSpPr>
        <p:spPr>
          <a:xfrm>
            <a:off x="3315186" y="2483133"/>
            <a:ext cx="642942" cy="1588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cxnSp>
        <p:nvCxnSpPr>
          <p:cNvPr id="21" name="직선 연결선 20"/>
          <p:cNvCxnSpPr/>
          <p:nvPr/>
        </p:nvCxnSpPr>
        <p:spPr>
          <a:xfrm>
            <a:off x="3315186" y="3197513"/>
            <a:ext cx="642942" cy="1588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cxnSp>
        <p:nvCxnSpPr>
          <p:cNvPr id="22" name="직선 연결선 21"/>
          <p:cNvCxnSpPr/>
          <p:nvPr/>
        </p:nvCxnSpPr>
        <p:spPr>
          <a:xfrm>
            <a:off x="3315186" y="4626273"/>
            <a:ext cx="642942" cy="1588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cxnSp>
        <p:nvCxnSpPr>
          <p:cNvPr id="23" name="직선 연결선 22"/>
          <p:cNvCxnSpPr/>
          <p:nvPr/>
        </p:nvCxnSpPr>
        <p:spPr>
          <a:xfrm>
            <a:off x="3315186" y="5339065"/>
            <a:ext cx="642942" cy="1588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cxnSp>
        <p:nvCxnSpPr>
          <p:cNvPr id="24" name="직선 연결선 23"/>
          <p:cNvCxnSpPr/>
          <p:nvPr/>
        </p:nvCxnSpPr>
        <p:spPr>
          <a:xfrm>
            <a:off x="2672244" y="3911893"/>
            <a:ext cx="642942" cy="1588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</p:spTree>
    <p:extLst>
      <p:ext uri="{BB962C8B-B14F-4D97-AF65-F5344CB8AC3E}">
        <p14:creationId xmlns="" xmlns:p14="http://schemas.microsoft.com/office/powerpoint/2010/main" val="20129513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재무관리 </a:t>
            </a:r>
            <a:r>
              <a:rPr lang="en-US" altLang="ko-KR" dirty="0" smtClean="0"/>
              <a:t>– (1) </a:t>
            </a:r>
            <a:r>
              <a:rPr lang="ko-KR" altLang="en-US" dirty="0" smtClean="0"/>
              <a:t>손익계산서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77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25" name="그룹 24"/>
          <p:cNvGrpSpPr/>
          <p:nvPr/>
        </p:nvGrpSpPr>
        <p:grpSpPr>
          <a:xfrm>
            <a:off x="512251" y="1484784"/>
            <a:ext cx="8164205" cy="4247728"/>
            <a:chOff x="512251" y="1690388"/>
            <a:chExt cx="8164205" cy="4834956"/>
          </a:xfrm>
        </p:grpSpPr>
        <p:sp>
          <p:nvSpPr>
            <p:cNvPr id="49" name="Rectangle 13"/>
            <p:cNvSpPr>
              <a:spLocks noChangeArrowheads="1"/>
            </p:cNvSpPr>
            <p:nvPr/>
          </p:nvSpPr>
          <p:spPr bwMode="auto">
            <a:xfrm>
              <a:off x="556958" y="1700808"/>
              <a:ext cx="8119498" cy="482453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000000"/>
              </a:outerShdw>
            </a:effectLst>
          </p:spPr>
          <p:txBody>
            <a:bodyPr lIns="90000" tIns="46800" rIns="90000" bIns="46800" anchor="ctr"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0" name="Text Box 14"/>
            <p:cNvSpPr txBox="1">
              <a:spLocks noChangeArrowheads="1"/>
            </p:cNvSpPr>
            <p:nvPr/>
          </p:nvSpPr>
          <p:spPr bwMode="auto">
            <a:xfrm>
              <a:off x="708920" y="2276872"/>
              <a:ext cx="965627" cy="4090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26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매출액</a:t>
              </a:r>
            </a:p>
            <a:p>
              <a:pPr marL="0" marR="0" lvl="0" indent="0" algn="ctr" defTabSz="914400" eaLnBrk="1" fontAlgn="base" latinLnBrk="0" hangingPunct="1">
                <a:lnSpc>
                  <a:spcPct val="26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매출원가</a:t>
              </a:r>
            </a:p>
            <a:p>
              <a:pPr marL="0" marR="0" lvl="0" indent="0" algn="ctr" defTabSz="914400" eaLnBrk="1" fontAlgn="base" latinLnBrk="0" hangingPunct="1">
                <a:lnSpc>
                  <a:spcPct val="26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매출이익</a:t>
              </a:r>
            </a:p>
            <a:p>
              <a:pPr marL="0" marR="0" lvl="0" indent="0" algn="ctr" defTabSz="914400" eaLnBrk="1" fontAlgn="base" latinLnBrk="0" hangingPunct="1">
                <a:lnSpc>
                  <a:spcPct val="26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판매비</a:t>
              </a:r>
            </a:p>
            <a:p>
              <a:pPr marL="0" marR="0" lvl="0" indent="0" algn="ctr" defTabSz="914400" eaLnBrk="1" fontAlgn="base" latinLnBrk="0" hangingPunct="1">
                <a:lnSpc>
                  <a:spcPct val="26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한계이익</a:t>
              </a:r>
            </a:p>
            <a:p>
              <a:pPr marL="0" marR="0" lvl="0" indent="0" algn="ctr" defTabSz="914400" eaLnBrk="1" fontAlgn="base" latinLnBrk="0" hangingPunct="1">
                <a:lnSpc>
                  <a:spcPct val="26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일반관리비</a:t>
              </a:r>
            </a:p>
            <a:p>
              <a:pPr marL="0" marR="0" lvl="0" indent="0" algn="ctr" defTabSz="914400" eaLnBrk="1" fontAlgn="base" latinLnBrk="0" hangingPunct="1">
                <a:lnSpc>
                  <a:spcPct val="26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경상이익</a:t>
              </a:r>
            </a:p>
          </p:txBody>
        </p:sp>
        <p:sp>
          <p:nvSpPr>
            <p:cNvPr id="51" name="Line 15"/>
            <p:cNvSpPr>
              <a:spLocks noChangeShapeType="1"/>
            </p:cNvSpPr>
            <p:nvPr/>
          </p:nvSpPr>
          <p:spPr bwMode="auto">
            <a:xfrm>
              <a:off x="556958" y="2885233"/>
              <a:ext cx="811949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2" name="Line 16"/>
            <p:cNvSpPr>
              <a:spLocks noChangeShapeType="1"/>
            </p:cNvSpPr>
            <p:nvPr/>
          </p:nvSpPr>
          <p:spPr bwMode="auto">
            <a:xfrm>
              <a:off x="556958" y="3524336"/>
              <a:ext cx="811949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3" name="Line 17"/>
            <p:cNvSpPr>
              <a:spLocks noChangeShapeType="1"/>
            </p:cNvSpPr>
            <p:nvPr/>
          </p:nvSpPr>
          <p:spPr bwMode="auto">
            <a:xfrm>
              <a:off x="556958" y="5969601"/>
              <a:ext cx="811949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4" name="Line 18"/>
            <p:cNvSpPr>
              <a:spLocks noChangeShapeType="1"/>
            </p:cNvSpPr>
            <p:nvPr/>
          </p:nvSpPr>
          <p:spPr bwMode="auto">
            <a:xfrm>
              <a:off x="556958" y="5386072"/>
              <a:ext cx="811949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5" name="Line 19"/>
            <p:cNvSpPr>
              <a:spLocks noChangeShapeType="1"/>
            </p:cNvSpPr>
            <p:nvPr/>
          </p:nvSpPr>
          <p:spPr bwMode="auto">
            <a:xfrm>
              <a:off x="556958" y="4774756"/>
              <a:ext cx="811949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6" name="Line 20"/>
            <p:cNvSpPr>
              <a:spLocks noChangeShapeType="1"/>
            </p:cNvSpPr>
            <p:nvPr/>
          </p:nvSpPr>
          <p:spPr bwMode="auto">
            <a:xfrm>
              <a:off x="512251" y="4149080"/>
              <a:ext cx="811949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7" name="Rectangle 21"/>
            <p:cNvSpPr>
              <a:spLocks noChangeArrowheads="1"/>
            </p:cNvSpPr>
            <p:nvPr/>
          </p:nvSpPr>
          <p:spPr bwMode="auto">
            <a:xfrm>
              <a:off x="556958" y="1690388"/>
              <a:ext cx="8114525" cy="583529"/>
            </a:xfrm>
            <a:prstGeom prst="rect">
              <a:avLst/>
            </a:prstGeom>
            <a:solidFill>
              <a:srgbClr val="F5EB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endParaRPr>
            </a:p>
          </p:txBody>
        </p:sp>
        <p:sp>
          <p:nvSpPr>
            <p:cNvPr id="58" name="Text Box 22"/>
            <p:cNvSpPr txBox="1">
              <a:spLocks noChangeArrowheads="1"/>
            </p:cNvSpPr>
            <p:nvPr/>
          </p:nvSpPr>
          <p:spPr bwMode="auto">
            <a:xfrm>
              <a:off x="868038" y="1868854"/>
              <a:ext cx="624187" cy="309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구  분</a:t>
              </a:r>
            </a:p>
          </p:txBody>
        </p:sp>
        <p:sp>
          <p:nvSpPr>
            <p:cNvPr id="59" name="Text Box 23"/>
            <p:cNvSpPr txBox="1">
              <a:spLocks noChangeArrowheads="1"/>
            </p:cNvSpPr>
            <p:nvPr/>
          </p:nvSpPr>
          <p:spPr bwMode="auto">
            <a:xfrm>
              <a:off x="2313611" y="1868854"/>
              <a:ext cx="693116" cy="309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2013</a:t>
              </a: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년</a:t>
              </a:r>
            </a:p>
          </p:txBody>
        </p:sp>
        <p:sp>
          <p:nvSpPr>
            <p:cNvPr id="60" name="Text Box 24"/>
            <p:cNvSpPr txBox="1">
              <a:spLocks noChangeArrowheads="1"/>
            </p:cNvSpPr>
            <p:nvPr/>
          </p:nvSpPr>
          <p:spPr bwMode="auto">
            <a:xfrm>
              <a:off x="7494577" y="1868854"/>
              <a:ext cx="693116" cy="309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2016</a:t>
              </a: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년</a:t>
              </a:r>
            </a:p>
          </p:txBody>
        </p:sp>
        <p:sp>
          <p:nvSpPr>
            <p:cNvPr id="61" name="Line 25"/>
            <p:cNvSpPr>
              <a:spLocks noChangeShapeType="1"/>
            </p:cNvSpPr>
            <p:nvPr/>
          </p:nvSpPr>
          <p:spPr bwMode="auto">
            <a:xfrm>
              <a:off x="1829825" y="1690388"/>
              <a:ext cx="0" cy="48349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62" name="Line 26"/>
            <p:cNvSpPr>
              <a:spLocks noChangeShapeType="1"/>
            </p:cNvSpPr>
            <p:nvPr/>
          </p:nvSpPr>
          <p:spPr bwMode="auto">
            <a:xfrm>
              <a:off x="5176073" y="1690388"/>
              <a:ext cx="0" cy="48349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63" name="Line 27"/>
            <p:cNvSpPr>
              <a:spLocks noChangeShapeType="1"/>
            </p:cNvSpPr>
            <p:nvPr/>
          </p:nvSpPr>
          <p:spPr bwMode="auto">
            <a:xfrm>
              <a:off x="3540239" y="1690388"/>
              <a:ext cx="0" cy="48349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64" name="Line 28"/>
            <p:cNvSpPr>
              <a:spLocks noChangeShapeType="1"/>
            </p:cNvSpPr>
            <p:nvPr/>
          </p:nvSpPr>
          <p:spPr bwMode="auto">
            <a:xfrm>
              <a:off x="6961069" y="1690388"/>
              <a:ext cx="0" cy="48349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65" name="Text Box 29"/>
            <p:cNvSpPr txBox="1">
              <a:spLocks noChangeArrowheads="1"/>
            </p:cNvSpPr>
            <p:nvPr/>
          </p:nvSpPr>
          <p:spPr bwMode="auto">
            <a:xfrm>
              <a:off x="3984249" y="1868854"/>
              <a:ext cx="693116" cy="309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2014</a:t>
              </a: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년</a:t>
              </a:r>
            </a:p>
          </p:txBody>
        </p:sp>
        <p:sp>
          <p:nvSpPr>
            <p:cNvPr id="66" name="Text Box 30"/>
            <p:cNvSpPr txBox="1">
              <a:spLocks noChangeArrowheads="1"/>
            </p:cNvSpPr>
            <p:nvPr/>
          </p:nvSpPr>
          <p:spPr bwMode="auto">
            <a:xfrm>
              <a:off x="5744385" y="1868854"/>
              <a:ext cx="693116" cy="309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2015</a:t>
              </a: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년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684226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78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276" y="1124745"/>
            <a:ext cx="4345625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재무관리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사회적기업 손익계산서의 오류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9749888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79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5" name="그룹 23"/>
          <p:cNvGrpSpPr/>
          <p:nvPr/>
        </p:nvGrpSpPr>
        <p:grpSpPr>
          <a:xfrm>
            <a:off x="573856" y="1556792"/>
            <a:ext cx="8102600" cy="4319736"/>
            <a:chOff x="457200" y="1943100"/>
            <a:chExt cx="8102600" cy="4152900"/>
          </a:xfrm>
        </p:grpSpPr>
        <p:sp>
          <p:nvSpPr>
            <p:cNvPr id="25" name="Rectangle 13"/>
            <p:cNvSpPr>
              <a:spLocks noChangeArrowheads="1"/>
            </p:cNvSpPr>
            <p:nvPr/>
          </p:nvSpPr>
          <p:spPr bwMode="auto">
            <a:xfrm>
              <a:off x="482600" y="1981200"/>
              <a:ext cx="8077200" cy="41148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457200" y="1943100"/>
              <a:ext cx="2112963" cy="565150"/>
            </a:xfrm>
            <a:prstGeom prst="rect">
              <a:avLst/>
            </a:prstGeom>
            <a:solidFill>
              <a:srgbClr val="F5EB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구      분</a:t>
              </a:r>
            </a:p>
          </p:txBody>
        </p:sp>
        <p:sp>
          <p:nvSpPr>
            <p:cNvPr id="27" name="Rectangle 15"/>
            <p:cNvSpPr>
              <a:spLocks noChangeArrowheads="1"/>
            </p:cNvSpPr>
            <p:nvPr/>
          </p:nvSpPr>
          <p:spPr bwMode="auto">
            <a:xfrm>
              <a:off x="457200" y="3138488"/>
              <a:ext cx="2112963" cy="320675"/>
            </a:xfrm>
            <a:prstGeom prst="rect">
              <a:avLst/>
            </a:prstGeom>
            <a:solidFill>
              <a:srgbClr val="E7FB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자  산  총  계</a:t>
              </a:r>
            </a:p>
          </p:txBody>
        </p:sp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457200" y="4102100"/>
              <a:ext cx="2112963" cy="320675"/>
            </a:xfrm>
            <a:prstGeom prst="rect">
              <a:avLst/>
            </a:prstGeom>
            <a:solidFill>
              <a:srgbClr val="E7FB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부  채  총  계</a:t>
              </a:r>
            </a:p>
          </p:txBody>
        </p:sp>
        <p:sp>
          <p:nvSpPr>
            <p:cNvPr id="29" name="Rectangle 17"/>
            <p:cNvSpPr>
              <a:spLocks noChangeArrowheads="1"/>
            </p:cNvSpPr>
            <p:nvPr/>
          </p:nvSpPr>
          <p:spPr bwMode="auto">
            <a:xfrm>
              <a:off x="1270000" y="2495550"/>
              <a:ext cx="1320800" cy="322263"/>
            </a:xfrm>
            <a:prstGeom prst="rect">
              <a:avLst/>
            </a:prstGeom>
            <a:solidFill>
              <a:srgbClr val="E7FB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유 동 자 산</a:t>
              </a:r>
            </a:p>
          </p:txBody>
        </p:sp>
        <p:sp>
          <p:nvSpPr>
            <p:cNvPr id="30" name="Rectangle 18"/>
            <p:cNvSpPr>
              <a:spLocks noChangeArrowheads="1"/>
            </p:cNvSpPr>
            <p:nvPr/>
          </p:nvSpPr>
          <p:spPr bwMode="auto">
            <a:xfrm>
              <a:off x="1270000" y="2817813"/>
              <a:ext cx="1295400" cy="320675"/>
            </a:xfrm>
            <a:prstGeom prst="rect">
              <a:avLst/>
            </a:prstGeom>
            <a:solidFill>
              <a:srgbClr val="E7FB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고 정 자 산</a:t>
              </a:r>
            </a:p>
          </p:txBody>
        </p:sp>
        <p:sp>
          <p:nvSpPr>
            <p:cNvPr id="31" name="Rectangle 19"/>
            <p:cNvSpPr>
              <a:spLocks noChangeArrowheads="1"/>
            </p:cNvSpPr>
            <p:nvPr/>
          </p:nvSpPr>
          <p:spPr bwMode="auto">
            <a:xfrm>
              <a:off x="1270000" y="3459163"/>
              <a:ext cx="1295400" cy="322262"/>
            </a:xfrm>
            <a:prstGeom prst="rect">
              <a:avLst/>
            </a:prstGeom>
            <a:solidFill>
              <a:srgbClr val="E7FB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유 동 부 채</a:t>
              </a:r>
            </a:p>
          </p:txBody>
        </p:sp>
        <p:sp>
          <p:nvSpPr>
            <p:cNvPr id="32" name="Rectangle 20"/>
            <p:cNvSpPr>
              <a:spLocks noChangeArrowheads="1"/>
            </p:cNvSpPr>
            <p:nvPr/>
          </p:nvSpPr>
          <p:spPr bwMode="auto">
            <a:xfrm>
              <a:off x="1270000" y="3781425"/>
              <a:ext cx="1295400" cy="320675"/>
            </a:xfrm>
            <a:prstGeom prst="rect">
              <a:avLst/>
            </a:prstGeom>
            <a:solidFill>
              <a:srgbClr val="E7FB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고 정 부 채</a:t>
              </a:r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1270000" y="4422775"/>
              <a:ext cx="1295400" cy="347663"/>
            </a:xfrm>
            <a:prstGeom prst="rect">
              <a:avLst/>
            </a:prstGeom>
            <a:solidFill>
              <a:srgbClr val="E7FB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자  본  금</a:t>
              </a:r>
            </a:p>
          </p:txBody>
        </p:sp>
        <p:sp>
          <p:nvSpPr>
            <p:cNvPr id="34" name="Rectangle 22"/>
            <p:cNvSpPr>
              <a:spLocks noChangeArrowheads="1"/>
            </p:cNvSpPr>
            <p:nvPr/>
          </p:nvSpPr>
          <p:spPr bwMode="auto">
            <a:xfrm>
              <a:off x="1270000" y="4749800"/>
              <a:ext cx="1295400" cy="320675"/>
            </a:xfrm>
            <a:prstGeom prst="rect">
              <a:avLst/>
            </a:prstGeom>
            <a:solidFill>
              <a:srgbClr val="E7FB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이익잉여금</a:t>
              </a:r>
            </a:p>
          </p:txBody>
        </p:sp>
        <p:sp>
          <p:nvSpPr>
            <p:cNvPr id="35" name="Rectangle 23"/>
            <p:cNvSpPr>
              <a:spLocks noChangeArrowheads="1"/>
            </p:cNvSpPr>
            <p:nvPr/>
          </p:nvSpPr>
          <p:spPr bwMode="auto">
            <a:xfrm>
              <a:off x="457200" y="5700713"/>
              <a:ext cx="2112963" cy="357187"/>
            </a:xfrm>
            <a:prstGeom prst="rect">
              <a:avLst/>
            </a:prstGeom>
            <a:solidFill>
              <a:srgbClr val="E7FB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부 채 및 자 본 총 계</a:t>
              </a:r>
            </a:p>
          </p:txBody>
        </p:sp>
        <p:sp>
          <p:nvSpPr>
            <p:cNvPr id="36" name="Rectangle 24"/>
            <p:cNvSpPr>
              <a:spLocks noChangeArrowheads="1"/>
            </p:cNvSpPr>
            <p:nvPr/>
          </p:nvSpPr>
          <p:spPr bwMode="auto">
            <a:xfrm>
              <a:off x="1270000" y="5067300"/>
              <a:ext cx="1295400" cy="320675"/>
            </a:xfrm>
            <a:prstGeom prst="rect">
              <a:avLst/>
            </a:prstGeom>
            <a:solidFill>
              <a:srgbClr val="E7FB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(</a:t>
              </a:r>
              <a:r>
                <a:rPr kumimoji="1" lang="ko-KR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당기순이익</a:t>
              </a:r>
              <a:r>
                <a:rPr kumimoji="1" lang="en-US" altLang="ko-KR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)</a:t>
              </a:r>
            </a:p>
          </p:txBody>
        </p:sp>
        <p:sp>
          <p:nvSpPr>
            <p:cNvPr id="37" name="Rectangle 25"/>
            <p:cNvSpPr>
              <a:spLocks noChangeArrowheads="1"/>
            </p:cNvSpPr>
            <p:nvPr/>
          </p:nvSpPr>
          <p:spPr bwMode="auto">
            <a:xfrm>
              <a:off x="457200" y="2495550"/>
              <a:ext cx="817563" cy="642938"/>
            </a:xfrm>
            <a:prstGeom prst="rect">
              <a:avLst/>
            </a:prstGeom>
            <a:solidFill>
              <a:srgbClr val="E7FB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자  산</a:t>
              </a:r>
            </a:p>
          </p:txBody>
        </p:sp>
        <p:sp>
          <p:nvSpPr>
            <p:cNvPr id="38" name="Rectangle 26"/>
            <p:cNvSpPr>
              <a:spLocks noChangeArrowheads="1"/>
            </p:cNvSpPr>
            <p:nvPr/>
          </p:nvSpPr>
          <p:spPr bwMode="auto">
            <a:xfrm>
              <a:off x="457200" y="3459163"/>
              <a:ext cx="817563" cy="642937"/>
            </a:xfrm>
            <a:prstGeom prst="rect">
              <a:avLst/>
            </a:prstGeom>
            <a:solidFill>
              <a:srgbClr val="E7FB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부  채</a:t>
              </a:r>
            </a:p>
          </p:txBody>
        </p:sp>
        <p:sp>
          <p:nvSpPr>
            <p:cNvPr id="39" name="Rectangle 27"/>
            <p:cNvSpPr>
              <a:spLocks noChangeArrowheads="1"/>
            </p:cNvSpPr>
            <p:nvPr/>
          </p:nvSpPr>
          <p:spPr bwMode="auto">
            <a:xfrm>
              <a:off x="457200" y="4422775"/>
              <a:ext cx="817563" cy="1012825"/>
            </a:xfrm>
            <a:prstGeom prst="rect">
              <a:avLst/>
            </a:prstGeom>
            <a:solidFill>
              <a:srgbClr val="E7FB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자  본</a:t>
              </a:r>
            </a:p>
          </p:txBody>
        </p:sp>
        <p:sp>
          <p:nvSpPr>
            <p:cNvPr id="40" name="Rectangle 28"/>
            <p:cNvSpPr>
              <a:spLocks noChangeArrowheads="1"/>
            </p:cNvSpPr>
            <p:nvPr/>
          </p:nvSpPr>
          <p:spPr bwMode="auto">
            <a:xfrm>
              <a:off x="457200" y="5378450"/>
              <a:ext cx="2112963" cy="322263"/>
            </a:xfrm>
            <a:prstGeom prst="rect">
              <a:avLst/>
            </a:prstGeom>
            <a:solidFill>
              <a:srgbClr val="E7FBFF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자  본  총  계</a:t>
              </a:r>
            </a:p>
          </p:txBody>
        </p:sp>
        <p:sp>
          <p:nvSpPr>
            <p:cNvPr id="41" name="Rectangle 29"/>
            <p:cNvSpPr>
              <a:spLocks noChangeArrowheads="1"/>
            </p:cNvSpPr>
            <p:nvPr/>
          </p:nvSpPr>
          <p:spPr bwMode="auto">
            <a:xfrm>
              <a:off x="2514600" y="2451100"/>
              <a:ext cx="6019800" cy="36068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endParaRPr>
            </a:p>
          </p:txBody>
        </p:sp>
        <p:sp>
          <p:nvSpPr>
            <p:cNvPr id="42" name="Rectangle 30"/>
            <p:cNvSpPr>
              <a:spLocks noChangeArrowheads="1"/>
            </p:cNvSpPr>
            <p:nvPr/>
          </p:nvSpPr>
          <p:spPr bwMode="auto">
            <a:xfrm>
              <a:off x="2514600" y="1943100"/>
              <a:ext cx="6019800" cy="558800"/>
            </a:xfrm>
            <a:prstGeom prst="rect">
              <a:avLst/>
            </a:prstGeom>
            <a:solidFill>
              <a:srgbClr val="F5EB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ko-KR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endParaRPr>
            </a:p>
          </p:txBody>
        </p:sp>
        <p:sp>
          <p:nvSpPr>
            <p:cNvPr id="43" name="Text Box 31"/>
            <p:cNvSpPr txBox="1">
              <a:spLocks noChangeArrowheads="1"/>
            </p:cNvSpPr>
            <p:nvPr/>
          </p:nvSpPr>
          <p:spPr bwMode="auto">
            <a:xfrm>
              <a:off x="3071462" y="2058988"/>
              <a:ext cx="696024" cy="272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2013</a:t>
              </a: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년</a:t>
              </a:r>
            </a:p>
          </p:txBody>
        </p:sp>
        <p:sp>
          <p:nvSpPr>
            <p:cNvPr id="44" name="Text Box 32"/>
            <p:cNvSpPr txBox="1">
              <a:spLocks noChangeArrowheads="1"/>
            </p:cNvSpPr>
            <p:nvPr/>
          </p:nvSpPr>
          <p:spPr bwMode="auto">
            <a:xfrm>
              <a:off x="4443062" y="2057400"/>
              <a:ext cx="696024" cy="272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2014</a:t>
              </a: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년</a:t>
              </a:r>
            </a:p>
          </p:txBody>
        </p:sp>
        <p:sp>
          <p:nvSpPr>
            <p:cNvPr id="45" name="Line 34"/>
            <p:cNvSpPr>
              <a:spLocks noChangeShapeType="1"/>
            </p:cNvSpPr>
            <p:nvPr/>
          </p:nvSpPr>
          <p:spPr bwMode="auto">
            <a:xfrm>
              <a:off x="5486400" y="1943100"/>
              <a:ext cx="0" cy="411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46" name="Line 36"/>
            <p:cNvSpPr>
              <a:spLocks noChangeShapeType="1"/>
            </p:cNvSpPr>
            <p:nvPr/>
          </p:nvSpPr>
          <p:spPr bwMode="auto">
            <a:xfrm>
              <a:off x="4013200" y="1943100"/>
              <a:ext cx="0" cy="411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47" name="Line 37"/>
            <p:cNvSpPr>
              <a:spLocks noChangeShapeType="1"/>
            </p:cNvSpPr>
            <p:nvPr/>
          </p:nvSpPr>
          <p:spPr bwMode="auto">
            <a:xfrm>
              <a:off x="7010400" y="1943100"/>
              <a:ext cx="0" cy="411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67" name="Text Box 38"/>
            <p:cNvSpPr txBox="1">
              <a:spLocks noChangeArrowheads="1"/>
            </p:cNvSpPr>
            <p:nvPr/>
          </p:nvSpPr>
          <p:spPr bwMode="auto">
            <a:xfrm>
              <a:off x="5911500" y="2057400"/>
              <a:ext cx="696024" cy="272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2015</a:t>
              </a: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년</a:t>
              </a:r>
            </a:p>
          </p:txBody>
        </p:sp>
        <p:sp>
          <p:nvSpPr>
            <p:cNvPr id="68" name="Text Box 40"/>
            <p:cNvSpPr txBox="1">
              <a:spLocks noChangeArrowheads="1"/>
            </p:cNvSpPr>
            <p:nvPr/>
          </p:nvSpPr>
          <p:spPr bwMode="auto">
            <a:xfrm>
              <a:off x="7491062" y="2062163"/>
              <a:ext cx="696024" cy="272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2016</a:t>
              </a: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년</a:t>
              </a:r>
            </a:p>
          </p:txBody>
        </p:sp>
        <p:sp>
          <p:nvSpPr>
            <p:cNvPr id="69" name="Line 42"/>
            <p:cNvSpPr>
              <a:spLocks noChangeShapeType="1"/>
            </p:cNvSpPr>
            <p:nvPr/>
          </p:nvSpPr>
          <p:spPr bwMode="auto">
            <a:xfrm>
              <a:off x="2514600" y="2819400"/>
              <a:ext cx="6019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0" name="Line 43"/>
            <p:cNvSpPr>
              <a:spLocks noChangeShapeType="1"/>
            </p:cNvSpPr>
            <p:nvPr/>
          </p:nvSpPr>
          <p:spPr bwMode="auto">
            <a:xfrm>
              <a:off x="2514600" y="3136900"/>
              <a:ext cx="6019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1" name="Line 44"/>
            <p:cNvSpPr>
              <a:spLocks noChangeShapeType="1"/>
            </p:cNvSpPr>
            <p:nvPr/>
          </p:nvSpPr>
          <p:spPr bwMode="auto">
            <a:xfrm>
              <a:off x="2514600" y="3467100"/>
              <a:ext cx="6019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2" name="Line 45"/>
            <p:cNvSpPr>
              <a:spLocks noChangeShapeType="1"/>
            </p:cNvSpPr>
            <p:nvPr/>
          </p:nvSpPr>
          <p:spPr bwMode="auto">
            <a:xfrm>
              <a:off x="2514600" y="3784600"/>
              <a:ext cx="6019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3" name="Line 46"/>
            <p:cNvSpPr>
              <a:spLocks noChangeShapeType="1"/>
            </p:cNvSpPr>
            <p:nvPr/>
          </p:nvSpPr>
          <p:spPr bwMode="auto">
            <a:xfrm>
              <a:off x="2514600" y="4102100"/>
              <a:ext cx="6019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4" name="Line 47"/>
            <p:cNvSpPr>
              <a:spLocks noChangeShapeType="1"/>
            </p:cNvSpPr>
            <p:nvPr/>
          </p:nvSpPr>
          <p:spPr bwMode="auto">
            <a:xfrm>
              <a:off x="2514600" y="4432300"/>
              <a:ext cx="6019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5" name="Line 48"/>
            <p:cNvSpPr>
              <a:spLocks noChangeShapeType="1"/>
            </p:cNvSpPr>
            <p:nvPr/>
          </p:nvSpPr>
          <p:spPr bwMode="auto">
            <a:xfrm>
              <a:off x="2514600" y="4749800"/>
              <a:ext cx="6019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6" name="Line 49"/>
            <p:cNvSpPr>
              <a:spLocks noChangeShapeType="1"/>
            </p:cNvSpPr>
            <p:nvPr/>
          </p:nvSpPr>
          <p:spPr bwMode="auto">
            <a:xfrm>
              <a:off x="2514600" y="5067300"/>
              <a:ext cx="6019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7" name="Line 50"/>
            <p:cNvSpPr>
              <a:spLocks noChangeShapeType="1"/>
            </p:cNvSpPr>
            <p:nvPr/>
          </p:nvSpPr>
          <p:spPr bwMode="auto">
            <a:xfrm>
              <a:off x="2514600" y="5384800"/>
              <a:ext cx="6019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8" name="Line 51"/>
            <p:cNvSpPr>
              <a:spLocks noChangeShapeType="1"/>
            </p:cNvSpPr>
            <p:nvPr/>
          </p:nvSpPr>
          <p:spPr bwMode="auto">
            <a:xfrm>
              <a:off x="2514600" y="5702300"/>
              <a:ext cx="6019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재무관리 </a:t>
            </a:r>
            <a:r>
              <a:rPr lang="en-US" altLang="ko-KR" dirty="0" smtClean="0"/>
              <a:t>– (2) </a:t>
            </a:r>
            <a:r>
              <a:rPr lang="ko-KR" altLang="en-US" dirty="0" smtClean="0"/>
              <a:t>대차대조표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8034561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8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제목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3. </a:t>
            </a:r>
            <a:r>
              <a:rPr lang="ko-KR" altLang="en-US" dirty="0" err="1" smtClean="0"/>
              <a:t>활동시</a:t>
            </a:r>
            <a:r>
              <a:rPr lang="ko-KR" altLang="en-US" dirty="0" smtClean="0"/>
              <a:t> 애로사항</a:t>
            </a:r>
            <a:endParaRPr lang="ko-KR" altLang="en-US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atinLnBrk="0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5536" y="1700808"/>
            <a:ext cx="8280920" cy="4248472"/>
            <a:chOff x="395536" y="1700808"/>
            <a:chExt cx="8280920" cy="4248472"/>
          </a:xfrm>
        </p:grpSpPr>
        <p:sp>
          <p:nvSpPr>
            <p:cNvPr id="17" name="직사각형 16"/>
            <p:cNvSpPr/>
            <p:nvPr/>
          </p:nvSpPr>
          <p:spPr>
            <a:xfrm>
              <a:off x="395536" y="1700808"/>
              <a:ext cx="1368152" cy="576064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latinLnBrk="0"/>
              <a:r>
                <a:rPr lang="ko-KR" altLang="en-US" sz="2400" b="1" dirty="0" smtClean="0"/>
                <a:t>가치</a:t>
              </a:r>
              <a:endParaRPr lang="ko-KR" altLang="en-US" sz="2400" b="1" dirty="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835696" y="1700808"/>
              <a:ext cx="6840760" cy="57606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atinLnBrk="0"/>
              <a:r>
                <a:rPr lang="ko-KR" altLang="en-US" dirty="0" smtClean="0">
                  <a:solidFill>
                    <a:schemeClr val="tx1"/>
                  </a:solidFill>
                </a:rPr>
                <a:t>재무적 가치와 사회적 가치의 충돌</a:t>
              </a: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395536" y="2420888"/>
              <a:ext cx="1368152" cy="792088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latinLnBrk="0"/>
              <a:r>
                <a:rPr lang="ko-KR" altLang="en-US" sz="2400" b="1" dirty="0" smtClean="0"/>
                <a:t>조직</a:t>
              </a:r>
              <a:endParaRPr lang="ko-KR" altLang="en-US" sz="2400" b="1" dirty="0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835696" y="2420888"/>
              <a:ext cx="6840760" cy="79208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atinLnBrk="0"/>
              <a:r>
                <a:rPr lang="ko-KR" altLang="en-US" dirty="0" smtClean="0">
                  <a:solidFill>
                    <a:schemeClr val="tx1"/>
                  </a:solidFill>
                </a:rPr>
                <a:t>취약계층과 일반인 사이의 갈등 해결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dirty="0" smtClean="0">
                  <a:solidFill>
                    <a:schemeClr val="tx1"/>
                  </a:solidFill>
                </a:rPr>
                <a:t>장애인과 비장애인 간 대우와 처우를 둘러싼 갈등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, </a:t>
              </a:r>
              <a:r>
                <a:rPr lang="ko-KR" altLang="en-US" dirty="0" smtClean="0">
                  <a:solidFill>
                    <a:schemeClr val="tx1"/>
                  </a:solidFill>
                </a:rPr>
                <a:t>해법인 비전과 미션뿐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395536" y="3356992"/>
              <a:ext cx="1368152" cy="1224136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latinLnBrk="0"/>
              <a:r>
                <a:rPr lang="ko-KR" altLang="en-US" sz="2400" b="1" dirty="0" smtClean="0"/>
                <a:t>소통</a:t>
              </a:r>
              <a:endParaRPr lang="ko-KR" altLang="en-US" sz="2400" b="1" dirty="0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835696" y="3356992"/>
              <a:ext cx="6840760" cy="122413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atinLnBrk="0"/>
              <a:r>
                <a:rPr lang="ko-KR" altLang="en-US" dirty="0" smtClean="0">
                  <a:solidFill>
                    <a:schemeClr val="tx1"/>
                  </a:solidFill>
                </a:rPr>
                <a:t>사회적 기업가는 전문 경영인이 아닌 사람이 대다수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. </a:t>
              </a:r>
              <a:r>
                <a:rPr lang="ko-KR" altLang="en-US" dirty="0" smtClean="0">
                  <a:solidFill>
                    <a:schemeClr val="tx1"/>
                  </a:solidFill>
                </a:rPr>
                <a:t>따라서 경영관련 이야기를 나눌 때 컨설턴트의 입장이 </a:t>
              </a:r>
              <a:r>
                <a:rPr lang="ko-KR" altLang="en-US" dirty="0" err="1" smtClean="0">
                  <a:solidFill>
                    <a:schemeClr val="tx1"/>
                  </a:solidFill>
                </a:rPr>
                <a:t>사회적기업</a:t>
              </a:r>
              <a:r>
                <a:rPr lang="ko-KR" altLang="en-US" dirty="0" smtClean="0">
                  <a:solidFill>
                    <a:schemeClr val="tx1"/>
                  </a:solidFill>
                </a:rPr>
                <a:t> 문제 도출에 개입되지 않도록 신중하게 접근해야 함</a:t>
              </a: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395536" y="4725144"/>
              <a:ext cx="1368152" cy="1224136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latinLnBrk="0"/>
              <a:r>
                <a:rPr lang="ko-KR" altLang="en-US" sz="2400" b="1" dirty="0" smtClean="0"/>
                <a:t>이론적용</a:t>
              </a:r>
              <a:endParaRPr lang="ko-KR" altLang="en-US" sz="2400" b="1" dirty="0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835696" y="4725144"/>
              <a:ext cx="6840760" cy="122413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latinLnBrk="0"/>
              <a:r>
                <a:rPr lang="ko-KR" altLang="en-US" dirty="0" err="1" smtClean="0">
                  <a:solidFill>
                    <a:srgbClr val="000000"/>
                  </a:solidFill>
                  <a:latin typeface="08서울한강체 M"/>
                </a:rPr>
                <a:t>사회적기업의</a:t>
              </a:r>
              <a:r>
                <a:rPr lang="ko-KR" altLang="en-US" dirty="0" smtClean="0">
                  <a:solidFill>
                    <a:srgbClr val="000000"/>
                  </a:solidFill>
                  <a:latin typeface="08서울한강체 M"/>
                </a:rPr>
                <a:t> 경우 소규모 조직이 대부분이라 기존 경영이론이 적용되기 어려운 경우가 다수</a:t>
              </a:r>
              <a:r>
                <a:rPr lang="en-US" altLang="ko-KR" dirty="0" smtClean="0">
                  <a:solidFill>
                    <a:srgbClr val="000000"/>
                  </a:solidFill>
                  <a:latin typeface="08서울한강체 M"/>
                </a:rPr>
                <a:t>. </a:t>
              </a:r>
              <a:r>
                <a:rPr lang="ko-KR" altLang="en-US" dirty="0" smtClean="0">
                  <a:solidFill>
                    <a:srgbClr val="000000"/>
                  </a:solidFill>
                  <a:latin typeface="08서울한강체 M"/>
                </a:rPr>
                <a:t>따라서 문제 해결 방안을 전략</a:t>
              </a:r>
              <a:r>
                <a:rPr lang="en-US" altLang="ko-KR" dirty="0" smtClean="0">
                  <a:solidFill>
                    <a:srgbClr val="000000"/>
                  </a:solidFill>
                  <a:latin typeface="08서울한강체 M"/>
                </a:rPr>
                <a:t>, </a:t>
              </a:r>
              <a:r>
                <a:rPr lang="ko-KR" altLang="en-US" dirty="0" smtClean="0">
                  <a:solidFill>
                    <a:srgbClr val="000000"/>
                  </a:solidFill>
                  <a:latin typeface="08서울한강체 M"/>
                </a:rPr>
                <a:t>마케팅 등에 국한하지 말고</a:t>
              </a:r>
              <a:r>
                <a:rPr lang="en-US" altLang="ko-KR" dirty="0" smtClean="0">
                  <a:solidFill>
                    <a:srgbClr val="000000"/>
                  </a:solidFill>
                  <a:latin typeface="08서울한강체 M"/>
                </a:rPr>
                <a:t>, </a:t>
              </a:r>
              <a:r>
                <a:rPr lang="ko-KR" altLang="en-US" dirty="0" smtClean="0">
                  <a:solidFill>
                    <a:srgbClr val="000000"/>
                  </a:solidFill>
                  <a:latin typeface="08서울한강체 M"/>
                </a:rPr>
                <a:t>다양하게 열어놓고 진행해야 함 </a:t>
              </a:r>
              <a:endParaRPr lang="ko-KR" altLang="en-US" sz="1200" dirty="0">
                <a:solidFill>
                  <a:srgbClr val="000000"/>
                </a:solidFill>
                <a:latin typeface="바탕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255210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80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5" name="그룹 11"/>
          <p:cNvGrpSpPr/>
          <p:nvPr/>
        </p:nvGrpSpPr>
        <p:grpSpPr>
          <a:xfrm>
            <a:off x="497904" y="1412776"/>
            <a:ext cx="8250560" cy="4437811"/>
            <a:chOff x="266700" y="1484784"/>
            <a:chExt cx="8667428" cy="4437811"/>
          </a:xfrm>
        </p:grpSpPr>
        <p:sp>
          <p:nvSpPr>
            <p:cNvPr id="50" name="Text Box 14"/>
            <p:cNvSpPr txBox="1">
              <a:spLocks noChangeArrowheads="1"/>
            </p:cNvSpPr>
            <p:nvPr/>
          </p:nvSpPr>
          <p:spPr bwMode="auto">
            <a:xfrm>
              <a:off x="292100" y="2015849"/>
              <a:ext cx="2095500" cy="325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영업활동으로 인한 현금흐름</a:t>
              </a:r>
            </a:p>
          </p:txBody>
        </p:sp>
        <p:sp>
          <p:nvSpPr>
            <p:cNvPr id="51" name="Line 16"/>
            <p:cNvSpPr>
              <a:spLocks noChangeShapeType="1"/>
            </p:cNvSpPr>
            <p:nvPr/>
          </p:nvSpPr>
          <p:spPr bwMode="auto">
            <a:xfrm>
              <a:off x="304800" y="2018184"/>
              <a:ext cx="777716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2" name="Rectangle 17"/>
            <p:cNvSpPr>
              <a:spLocks noChangeArrowheads="1"/>
            </p:cNvSpPr>
            <p:nvPr/>
          </p:nvSpPr>
          <p:spPr bwMode="auto">
            <a:xfrm>
              <a:off x="304800" y="1484784"/>
              <a:ext cx="8610600" cy="533400"/>
            </a:xfrm>
            <a:prstGeom prst="rect">
              <a:avLst/>
            </a:prstGeom>
            <a:solidFill>
              <a:srgbClr val="F5EB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endParaRPr>
            </a:p>
          </p:txBody>
        </p:sp>
        <p:sp>
          <p:nvSpPr>
            <p:cNvPr id="53" name="Text Box 18"/>
            <p:cNvSpPr txBox="1">
              <a:spLocks noChangeArrowheads="1"/>
            </p:cNvSpPr>
            <p:nvPr/>
          </p:nvSpPr>
          <p:spPr bwMode="auto">
            <a:xfrm>
              <a:off x="851507" y="1634913"/>
              <a:ext cx="1124324" cy="279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구             분</a:t>
              </a:r>
            </a:p>
          </p:txBody>
        </p:sp>
        <p:sp>
          <p:nvSpPr>
            <p:cNvPr id="54" name="Text Box 19"/>
            <p:cNvSpPr txBox="1">
              <a:spLocks noChangeArrowheads="1"/>
            </p:cNvSpPr>
            <p:nvPr/>
          </p:nvSpPr>
          <p:spPr bwMode="auto">
            <a:xfrm>
              <a:off x="2660819" y="1535436"/>
              <a:ext cx="1050585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2013/4/15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~ 2013/12/31</a:t>
              </a:r>
            </a:p>
          </p:txBody>
        </p:sp>
        <p:sp>
          <p:nvSpPr>
            <p:cNvPr id="55" name="Line 20"/>
            <p:cNvSpPr>
              <a:spLocks noChangeShapeType="1"/>
            </p:cNvSpPr>
            <p:nvPr/>
          </p:nvSpPr>
          <p:spPr bwMode="auto">
            <a:xfrm>
              <a:off x="2438400" y="1484784"/>
              <a:ext cx="0" cy="4419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6" name="Line 21"/>
            <p:cNvSpPr>
              <a:spLocks noChangeShapeType="1"/>
            </p:cNvSpPr>
            <p:nvPr/>
          </p:nvSpPr>
          <p:spPr bwMode="auto">
            <a:xfrm>
              <a:off x="3962400" y="1484784"/>
              <a:ext cx="0" cy="4419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7" name="Line 22"/>
            <p:cNvSpPr>
              <a:spLocks noChangeShapeType="1"/>
            </p:cNvSpPr>
            <p:nvPr/>
          </p:nvSpPr>
          <p:spPr bwMode="auto">
            <a:xfrm>
              <a:off x="3200400" y="2018184"/>
              <a:ext cx="0" cy="39020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8" name="Text Box 23"/>
            <p:cNvSpPr txBox="1">
              <a:spLocks noChangeArrowheads="1"/>
            </p:cNvSpPr>
            <p:nvPr/>
          </p:nvSpPr>
          <p:spPr bwMode="auto">
            <a:xfrm>
              <a:off x="800100" y="2282599"/>
              <a:ext cx="2095500" cy="630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4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당기순이익</a:t>
              </a:r>
              <a:endParaRPr kumimoji="1" lang="ko-KR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endParaRPr>
            </a:p>
            <a:p>
              <a:pPr marL="0" marR="0" lvl="0" indent="0" algn="ctr" defTabSz="914400" eaLnBrk="1" fontAlgn="base" latinLnBrk="0" hangingPunct="1">
                <a:lnSpc>
                  <a:spcPct val="14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감가상각비</a:t>
              </a:r>
            </a:p>
          </p:txBody>
        </p:sp>
        <p:sp>
          <p:nvSpPr>
            <p:cNvPr id="59" name="Text Box 24"/>
            <p:cNvSpPr txBox="1">
              <a:spLocks noChangeArrowheads="1"/>
            </p:cNvSpPr>
            <p:nvPr/>
          </p:nvSpPr>
          <p:spPr bwMode="auto">
            <a:xfrm>
              <a:off x="292100" y="2917549"/>
              <a:ext cx="2095500" cy="325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투자활동으로 인한 현금흐름</a:t>
              </a:r>
            </a:p>
          </p:txBody>
        </p:sp>
        <p:sp>
          <p:nvSpPr>
            <p:cNvPr id="60" name="Text Box 25"/>
            <p:cNvSpPr txBox="1">
              <a:spLocks noChangeArrowheads="1"/>
            </p:cNvSpPr>
            <p:nvPr/>
          </p:nvSpPr>
          <p:spPr bwMode="auto">
            <a:xfrm>
              <a:off x="800100" y="3195933"/>
              <a:ext cx="2095500" cy="1165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4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H / W </a:t>
              </a:r>
              <a:r>
                <a:rPr kumimoji="1" lang="ko-KR" alt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구입</a:t>
              </a:r>
            </a:p>
            <a:p>
              <a:pPr marL="0" marR="0" lvl="0" indent="0" algn="ctr" defTabSz="914400" eaLnBrk="1" fontAlgn="base" latinLnBrk="0" hangingPunct="1">
                <a:lnSpc>
                  <a:spcPct val="14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S / W </a:t>
              </a:r>
              <a:r>
                <a:rPr kumimoji="1" lang="ko-KR" alt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구입</a:t>
              </a:r>
            </a:p>
            <a:p>
              <a:pPr marL="0" marR="0" lvl="0" indent="0" algn="ctr" defTabSz="914400" eaLnBrk="1" fontAlgn="base" latinLnBrk="0" hangingPunct="1">
                <a:lnSpc>
                  <a:spcPct val="14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비품 구입</a:t>
              </a:r>
            </a:p>
            <a:p>
              <a:pPr marL="0" marR="0" lvl="0" indent="0" algn="ctr" defTabSz="914400" eaLnBrk="1" fontAlgn="base" latinLnBrk="0" hangingPunct="1">
                <a:lnSpc>
                  <a:spcPct val="14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컨설팅비</a:t>
              </a:r>
            </a:p>
          </p:txBody>
        </p:sp>
        <p:sp>
          <p:nvSpPr>
            <p:cNvPr id="61" name="Text Box 26"/>
            <p:cNvSpPr txBox="1">
              <a:spLocks noChangeArrowheads="1"/>
            </p:cNvSpPr>
            <p:nvPr/>
          </p:nvSpPr>
          <p:spPr bwMode="auto">
            <a:xfrm>
              <a:off x="292100" y="4363761"/>
              <a:ext cx="2095500" cy="325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재무활동으로 인한 현금흐름</a:t>
              </a:r>
            </a:p>
          </p:txBody>
        </p:sp>
        <p:sp>
          <p:nvSpPr>
            <p:cNvPr id="62" name="Text Box 27"/>
            <p:cNvSpPr txBox="1">
              <a:spLocks noChangeArrowheads="1"/>
            </p:cNvSpPr>
            <p:nvPr/>
          </p:nvSpPr>
          <p:spPr bwMode="auto">
            <a:xfrm>
              <a:off x="800100" y="4655650"/>
              <a:ext cx="2095500" cy="362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4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보통주의 발행</a:t>
              </a:r>
            </a:p>
          </p:txBody>
        </p:sp>
        <p:sp>
          <p:nvSpPr>
            <p:cNvPr id="63" name="Text Box 28"/>
            <p:cNvSpPr txBox="1">
              <a:spLocks noChangeArrowheads="1"/>
            </p:cNvSpPr>
            <p:nvPr/>
          </p:nvSpPr>
          <p:spPr bwMode="auto">
            <a:xfrm>
              <a:off x="292100" y="4971774"/>
              <a:ext cx="2095500" cy="325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현금의 증가</a:t>
              </a:r>
            </a:p>
          </p:txBody>
        </p:sp>
        <p:sp>
          <p:nvSpPr>
            <p:cNvPr id="64" name="Text Box 29"/>
            <p:cNvSpPr txBox="1">
              <a:spLocks noChangeArrowheads="1"/>
            </p:cNvSpPr>
            <p:nvPr/>
          </p:nvSpPr>
          <p:spPr bwMode="auto">
            <a:xfrm>
              <a:off x="292100" y="5276574"/>
              <a:ext cx="2095500" cy="325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기초 현금</a:t>
              </a:r>
            </a:p>
          </p:txBody>
        </p:sp>
        <p:sp>
          <p:nvSpPr>
            <p:cNvPr id="65" name="Text Box 30"/>
            <p:cNvSpPr txBox="1">
              <a:spLocks noChangeArrowheads="1"/>
            </p:cNvSpPr>
            <p:nvPr/>
          </p:nvSpPr>
          <p:spPr bwMode="auto">
            <a:xfrm>
              <a:off x="266700" y="5597249"/>
              <a:ext cx="2095500" cy="325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기말현금</a:t>
              </a:r>
            </a:p>
          </p:txBody>
        </p:sp>
        <p:sp>
          <p:nvSpPr>
            <p:cNvPr id="66" name="Line 31"/>
            <p:cNvSpPr>
              <a:spLocks noChangeShapeType="1"/>
            </p:cNvSpPr>
            <p:nvPr/>
          </p:nvSpPr>
          <p:spPr bwMode="auto">
            <a:xfrm>
              <a:off x="520700" y="2319809"/>
              <a:ext cx="0" cy="609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79" name="Line 32"/>
            <p:cNvSpPr>
              <a:spLocks noChangeShapeType="1"/>
            </p:cNvSpPr>
            <p:nvPr/>
          </p:nvSpPr>
          <p:spPr bwMode="auto">
            <a:xfrm>
              <a:off x="520700" y="3240559"/>
              <a:ext cx="0" cy="1143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80" name="Line 33"/>
            <p:cNvSpPr>
              <a:spLocks noChangeShapeType="1"/>
            </p:cNvSpPr>
            <p:nvPr/>
          </p:nvSpPr>
          <p:spPr bwMode="auto">
            <a:xfrm>
              <a:off x="520700" y="4682009"/>
              <a:ext cx="0" cy="30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81" name="Line 35"/>
            <p:cNvSpPr>
              <a:spLocks noChangeShapeType="1"/>
            </p:cNvSpPr>
            <p:nvPr/>
          </p:nvSpPr>
          <p:spPr bwMode="auto">
            <a:xfrm>
              <a:off x="5562600" y="1487959"/>
              <a:ext cx="0" cy="4419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82" name="Line 36"/>
            <p:cNvSpPr>
              <a:spLocks noChangeShapeType="1"/>
            </p:cNvSpPr>
            <p:nvPr/>
          </p:nvSpPr>
          <p:spPr bwMode="auto">
            <a:xfrm>
              <a:off x="7289800" y="1487959"/>
              <a:ext cx="0" cy="4419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83" name="Line 37"/>
            <p:cNvSpPr>
              <a:spLocks noChangeShapeType="1"/>
            </p:cNvSpPr>
            <p:nvPr/>
          </p:nvSpPr>
          <p:spPr bwMode="auto">
            <a:xfrm>
              <a:off x="533400" y="2326159"/>
              <a:ext cx="8382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84" name="Text Box 39"/>
            <p:cNvSpPr txBox="1">
              <a:spLocks noChangeArrowheads="1"/>
            </p:cNvSpPr>
            <p:nvPr/>
          </p:nvSpPr>
          <p:spPr bwMode="auto">
            <a:xfrm>
              <a:off x="4229269" y="1535436"/>
              <a:ext cx="1050585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2014/1/1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~ 2014/12/31</a:t>
              </a:r>
            </a:p>
          </p:txBody>
        </p:sp>
        <p:sp>
          <p:nvSpPr>
            <p:cNvPr id="85" name="Line 40"/>
            <p:cNvSpPr>
              <a:spLocks noChangeShapeType="1"/>
            </p:cNvSpPr>
            <p:nvPr/>
          </p:nvSpPr>
          <p:spPr bwMode="auto">
            <a:xfrm>
              <a:off x="4768850" y="2018184"/>
              <a:ext cx="0" cy="39020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86" name="Text Box 43"/>
            <p:cNvSpPr txBox="1">
              <a:spLocks noChangeArrowheads="1"/>
            </p:cNvSpPr>
            <p:nvPr/>
          </p:nvSpPr>
          <p:spPr bwMode="auto">
            <a:xfrm>
              <a:off x="5931069" y="1535436"/>
              <a:ext cx="1050585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2015/1/1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~ 2015/12/31</a:t>
              </a:r>
            </a:p>
          </p:txBody>
        </p:sp>
        <p:sp>
          <p:nvSpPr>
            <p:cNvPr id="87" name="Line 44"/>
            <p:cNvSpPr>
              <a:spLocks noChangeShapeType="1"/>
            </p:cNvSpPr>
            <p:nvPr/>
          </p:nvSpPr>
          <p:spPr bwMode="auto">
            <a:xfrm>
              <a:off x="6470650" y="2018184"/>
              <a:ext cx="0" cy="39020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88" name="Text Box 47"/>
            <p:cNvSpPr txBox="1">
              <a:spLocks noChangeArrowheads="1"/>
            </p:cNvSpPr>
            <p:nvPr/>
          </p:nvSpPr>
          <p:spPr bwMode="auto">
            <a:xfrm>
              <a:off x="7607469" y="1535436"/>
              <a:ext cx="1050585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2016/1/1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ea typeface="+mn-ea"/>
                </a:rPr>
                <a:t>~ 2016/12/31</a:t>
              </a:r>
            </a:p>
          </p:txBody>
        </p:sp>
        <p:sp>
          <p:nvSpPr>
            <p:cNvPr id="89" name="Line 48"/>
            <p:cNvSpPr>
              <a:spLocks noChangeShapeType="1"/>
            </p:cNvSpPr>
            <p:nvPr/>
          </p:nvSpPr>
          <p:spPr bwMode="auto">
            <a:xfrm>
              <a:off x="8147050" y="2018184"/>
              <a:ext cx="0" cy="39020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90" name="Line 50"/>
            <p:cNvSpPr>
              <a:spLocks noChangeShapeType="1"/>
            </p:cNvSpPr>
            <p:nvPr/>
          </p:nvSpPr>
          <p:spPr bwMode="auto">
            <a:xfrm>
              <a:off x="304800" y="2910359"/>
              <a:ext cx="8610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91" name="Line 51"/>
            <p:cNvSpPr>
              <a:spLocks noChangeShapeType="1"/>
            </p:cNvSpPr>
            <p:nvPr/>
          </p:nvSpPr>
          <p:spPr bwMode="auto">
            <a:xfrm>
              <a:off x="304800" y="5615459"/>
              <a:ext cx="8610600" cy="0"/>
            </a:xfrm>
            <a:prstGeom prst="line">
              <a:avLst/>
            </a:prstGeom>
            <a:noFill/>
            <a:ln w="38100" cmpd="dbl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92" name="Line 52"/>
            <p:cNvSpPr>
              <a:spLocks noChangeShapeType="1"/>
            </p:cNvSpPr>
            <p:nvPr/>
          </p:nvSpPr>
          <p:spPr bwMode="auto">
            <a:xfrm>
              <a:off x="304800" y="4370859"/>
              <a:ext cx="8610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93" name="Line 53"/>
            <p:cNvSpPr>
              <a:spLocks noChangeShapeType="1"/>
            </p:cNvSpPr>
            <p:nvPr/>
          </p:nvSpPr>
          <p:spPr bwMode="auto">
            <a:xfrm>
              <a:off x="304800" y="4980459"/>
              <a:ext cx="8610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94" name="Line 54"/>
            <p:cNvSpPr>
              <a:spLocks noChangeShapeType="1"/>
            </p:cNvSpPr>
            <p:nvPr/>
          </p:nvSpPr>
          <p:spPr bwMode="auto">
            <a:xfrm>
              <a:off x="304800" y="5310659"/>
              <a:ext cx="8610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95" name="Line 55"/>
            <p:cNvSpPr>
              <a:spLocks noChangeShapeType="1"/>
            </p:cNvSpPr>
            <p:nvPr/>
          </p:nvSpPr>
          <p:spPr bwMode="auto">
            <a:xfrm>
              <a:off x="533400" y="3240559"/>
              <a:ext cx="8382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96" name="Line 56"/>
            <p:cNvSpPr>
              <a:spLocks noChangeShapeType="1"/>
            </p:cNvSpPr>
            <p:nvPr/>
          </p:nvSpPr>
          <p:spPr bwMode="auto">
            <a:xfrm>
              <a:off x="533400" y="4675659"/>
              <a:ext cx="8382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97" name="Line 52"/>
            <p:cNvSpPr>
              <a:spLocks noChangeShapeType="1"/>
            </p:cNvSpPr>
            <p:nvPr/>
          </p:nvSpPr>
          <p:spPr bwMode="auto">
            <a:xfrm>
              <a:off x="323528" y="5919142"/>
              <a:ext cx="8610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endParaRPr>
            </a:p>
          </p:txBody>
        </p:sp>
        <p:cxnSp>
          <p:nvCxnSpPr>
            <p:cNvPr id="6" name="직선 연결선 5"/>
            <p:cNvCxnSpPr>
              <a:stCxn id="51" idx="0"/>
            </p:cNvCxnSpPr>
            <p:nvPr/>
          </p:nvCxnSpPr>
          <p:spPr>
            <a:xfrm>
              <a:off x="304800" y="2018184"/>
              <a:ext cx="0" cy="39044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>
              <a:endCxn id="97" idx="1"/>
            </p:cNvCxnSpPr>
            <p:nvPr/>
          </p:nvCxnSpPr>
          <p:spPr>
            <a:xfrm>
              <a:off x="8934128" y="1999282"/>
              <a:ext cx="0" cy="39198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</a:t>
            </a:r>
            <a:r>
              <a:rPr lang="ko-KR" altLang="en-US" dirty="0"/>
              <a:t>재무관리 </a:t>
            </a:r>
            <a:r>
              <a:rPr lang="en-US" altLang="ko-KR" dirty="0"/>
              <a:t>– </a:t>
            </a:r>
            <a:r>
              <a:rPr lang="en-US" altLang="ko-KR" dirty="0" smtClean="0"/>
              <a:t>(3) </a:t>
            </a:r>
            <a:r>
              <a:rPr lang="ko-KR" altLang="en-US" dirty="0" err="1" smtClean="0"/>
              <a:t>현금흐름</a:t>
            </a:r>
            <a:r>
              <a:rPr lang="ko-KR" altLang="en-US" dirty="0" err="1"/>
              <a:t>표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8136821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81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05214222"/>
              </p:ext>
            </p:extLst>
          </p:nvPr>
        </p:nvGraphicFramePr>
        <p:xfrm>
          <a:off x="683568" y="1628800"/>
          <a:ext cx="7920880" cy="4175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220"/>
                <a:gridCol w="1980220"/>
                <a:gridCol w="1980220"/>
                <a:gridCol w="1980220"/>
              </a:tblGrid>
              <a:tr h="463969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463969"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종합 조직진단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환경진단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종합 진단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외부환경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463969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분야 진단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</a:tr>
              <a:tr h="463969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조직진단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종합 진단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조직진단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463969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재정진단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463969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인력진단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463969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서비스 진단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463969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부문별  진단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관리부문 진단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463969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업무부문 진단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6. </a:t>
            </a:r>
            <a:r>
              <a:rPr lang="ko-KR" altLang="en-US" dirty="0" smtClean="0"/>
              <a:t>조직 진단 </a:t>
            </a:r>
            <a:r>
              <a:rPr lang="en-US" altLang="ko-KR" dirty="0" smtClean="0"/>
              <a:t>– (1) </a:t>
            </a:r>
            <a:r>
              <a:rPr lang="ko-KR" altLang="en-US" dirty="0" smtClean="0"/>
              <a:t>진단체계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5739517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82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>
          <a:xfrm>
            <a:off x="7608274" y="-16968"/>
            <a:ext cx="184731" cy="307777"/>
          </a:xfrm>
        </p:spPr>
        <p:txBody>
          <a:bodyPr/>
          <a:lstStyle/>
          <a:p>
            <a:pPr latinLnBrk="0"/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0642935"/>
              </p:ext>
            </p:extLst>
          </p:nvPr>
        </p:nvGraphicFramePr>
        <p:xfrm>
          <a:off x="683568" y="2002298"/>
          <a:ext cx="7920881" cy="3984138"/>
        </p:xfrm>
        <a:graphic>
          <a:graphicData uri="http://schemas.openxmlformats.org/drawingml/2006/table">
            <a:tbl>
              <a:tblPr/>
              <a:tblGrid>
                <a:gridCol w="1164388"/>
                <a:gridCol w="2685012"/>
                <a:gridCol w="4071481"/>
              </a:tblGrid>
              <a:tr h="261836"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400" b="1" dirty="0">
                          <a:effectLst/>
                          <a:latin typeface="+mn-ea"/>
                          <a:ea typeface="+mn-ea"/>
                        </a:rPr>
                        <a:t>구 분</a:t>
                      </a:r>
                      <a:endParaRPr lang="ko-KR" altLang="en-US" sz="1400" dirty="0"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7FE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공식적 체계</a:t>
                      </a:r>
                      <a:endParaRPr lang="ko-KR" altLang="en-US" sz="1400"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7FE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400" b="1">
                          <a:effectLst/>
                          <a:latin typeface="+mn-ea"/>
                          <a:ea typeface="+mn-ea"/>
                        </a:rPr>
                        <a:t>비공식적 체계</a:t>
                      </a:r>
                      <a:endParaRPr lang="ko-KR" altLang="en-US" sz="1400"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7FE"/>
                    </a:solidFill>
                  </a:tcPr>
                </a:tc>
              </a:tr>
              <a:tr h="27185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3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목적</a:t>
                      </a: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・목표의 명확성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>
                          <a:effectLst/>
                          <a:latin typeface="+mn-ea"/>
                          <a:ea typeface="+mn-ea"/>
                        </a:rPr>
                        <a:t>・목표에 대한 공감대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63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3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구조</a:t>
                      </a: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・기능적 조직구조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>
                          <a:effectLst/>
                          <a:latin typeface="+mn-ea"/>
                          <a:ea typeface="+mn-ea"/>
                        </a:rPr>
                        <a:t>・사실상의 업무수행 구조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63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30000"/>
                        </a:lnSpc>
                      </a:pPr>
                      <a:r>
                        <a:rPr lang="ko-KR" altLang="en-US" sz="1200">
                          <a:effectLst/>
                          <a:latin typeface="+mn-ea"/>
                          <a:ea typeface="+mn-ea"/>
                        </a:rPr>
                        <a:t>관계</a:t>
                      </a: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・대인 및 부서간의 공식적 관계</a:t>
                      </a:r>
                    </a:p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・의사전달의 방법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>
                          <a:effectLst/>
                          <a:latin typeface="+mn-ea"/>
                          <a:ea typeface="+mn-ea"/>
                        </a:rPr>
                        <a:t>・얼마나 효과적으로 실행되고 있는가</a:t>
                      </a:r>
                      <a:r>
                        <a:rPr lang="en-US" altLang="ko-KR" sz="1200">
                          <a:effectLst/>
                          <a:latin typeface="+mn-ea"/>
                          <a:ea typeface="+mn-ea"/>
                        </a:rPr>
                        <a:t>?</a:t>
                      </a:r>
                      <a:endParaRPr lang="ko-KR" altLang="en-US" sz="1200"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21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3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보상</a:t>
                      </a: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>
                          <a:effectLst/>
                          <a:latin typeface="+mn-ea"/>
                          <a:ea typeface="+mn-ea"/>
                        </a:rPr>
                        <a:t>・공식적인 보상체계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>
                          <a:effectLst/>
                          <a:latin typeface="+mn-ea"/>
                          <a:ea typeface="+mn-ea"/>
                        </a:rPr>
                        <a:t>・암묵적</a:t>
                      </a:r>
                      <a:r>
                        <a:rPr lang="en-US" altLang="ko-KR" sz="120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>
                          <a:effectLst/>
                          <a:latin typeface="+mn-ea"/>
                          <a:ea typeface="+mn-ea"/>
                        </a:rPr>
                        <a:t>심리적으로 어떤 효과가 있나</a:t>
                      </a:r>
                      <a:r>
                        <a:rPr lang="en-US" altLang="ko-KR" sz="1200">
                          <a:effectLst/>
                          <a:latin typeface="+mn-ea"/>
                          <a:ea typeface="+mn-ea"/>
                        </a:rPr>
                        <a:t>?</a:t>
                      </a:r>
                      <a:endParaRPr lang="ko-KR" altLang="en-US" sz="1200"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520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30000"/>
                        </a:lnSpc>
                      </a:pPr>
                      <a:r>
                        <a:rPr lang="ko-KR" altLang="en-US" sz="1200">
                          <a:effectLst/>
                          <a:latin typeface="+mn-ea"/>
                          <a:ea typeface="+mn-ea"/>
                        </a:rPr>
                        <a:t>리더십</a:t>
                      </a: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・목표의 설정</a:t>
                      </a:r>
                    </a:p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・목표에 따른 계획설계</a:t>
                      </a:r>
                    </a:p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・조직통합</a:t>
                      </a:r>
                    </a:p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・내부적 갈등의 조정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・관리자가 어떤 방법으로 얼마만큼 주어진 역할을 잘 수행하고 있는가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?</a:t>
                      </a:r>
                      <a:endParaRPr lang="ko-KR" altLang="en-US" sz="1200" dirty="0"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520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30000"/>
                        </a:lnSpc>
                      </a:pPr>
                      <a:r>
                        <a:rPr lang="ko-KR" altLang="en-US" sz="1200">
                          <a:effectLst/>
                          <a:latin typeface="+mn-ea"/>
                          <a:ea typeface="+mn-ea"/>
                        </a:rPr>
                        <a:t>지원</a:t>
                      </a:r>
                    </a:p>
                    <a:p>
                      <a:pPr algn="ctr" latinLnBrk="0">
                        <a:lnSpc>
                          <a:spcPct val="130000"/>
                        </a:lnSpc>
                      </a:pPr>
                      <a:r>
                        <a:rPr lang="ko-KR" altLang="en-US" sz="1200">
                          <a:effectLst/>
                          <a:latin typeface="+mn-ea"/>
                          <a:ea typeface="+mn-ea"/>
                        </a:rPr>
                        <a:t>장치</a:t>
                      </a: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>
                          <a:effectLst/>
                          <a:latin typeface="+mn-ea"/>
                          <a:ea typeface="+mn-ea"/>
                        </a:rPr>
                        <a:t>・예산제도</a:t>
                      </a:r>
                    </a:p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>
                          <a:effectLst/>
                          <a:latin typeface="+mn-ea"/>
                          <a:ea typeface="+mn-ea"/>
                        </a:rPr>
                        <a:t>・정보체계</a:t>
                      </a:r>
                    </a:p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>
                          <a:effectLst/>
                          <a:latin typeface="+mn-ea"/>
                          <a:ea typeface="+mn-ea"/>
                        </a:rPr>
                        <a:t>・계획 및 조정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・이러한 지원장치들이 무엇을 위해 사용되는가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?</a:t>
                      </a:r>
                      <a:endParaRPr lang="ko-KR" altLang="en-US" sz="1200" dirty="0">
                        <a:effectLst/>
                        <a:latin typeface="+mn-ea"/>
                        <a:ea typeface="+mn-ea"/>
                      </a:endParaRPr>
                    </a:p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・실제로 어떤 역할을 하고 있나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?</a:t>
                      </a:r>
                      <a:endParaRPr lang="ko-KR" altLang="en-US" sz="1200" dirty="0">
                        <a:effectLst/>
                        <a:latin typeface="+mn-ea"/>
                        <a:ea typeface="+mn-ea"/>
                      </a:endParaRPr>
                    </a:p>
                    <a:p>
                      <a:pPr marR="127000" latinLnBrk="0">
                        <a:lnSpc>
                          <a:spcPct val="13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・이러한 지원장치가 조직의 </a:t>
                      </a:r>
                      <a:r>
                        <a:rPr lang="ko-KR" altLang="en-US" sz="1200" dirty="0" err="1">
                          <a:effectLst/>
                          <a:latin typeface="+mn-ea"/>
                          <a:ea typeface="+mn-ea"/>
                        </a:rPr>
                        <a:t>효과성을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 저해하고 있지는 않는가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?</a:t>
                      </a:r>
                      <a:endParaRPr lang="ko-KR" altLang="en-US" sz="1200" dirty="0"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직사각형 8"/>
          <p:cNvSpPr/>
          <p:nvPr/>
        </p:nvSpPr>
        <p:spPr>
          <a:xfrm>
            <a:off x="683568" y="1556792"/>
            <a:ext cx="7920880" cy="32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dirty="0" err="1" smtClean="0">
                <a:solidFill>
                  <a:schemeClr val="tx1"/>
                </a:solidFill>
              </a:rPr>
              <a:t>Weisbord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모형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6. </a:t>
            </a:r>
            <a:r>
              <a:rPr lang="ko-KR" altLang="en-US" dirty="0" smtClean="0"/>
              <a:t>조직 진단 </a:t>
            </a:r>
            <a:r>
              <a:rPr lang="en-US" altLang="ko-KR" dirty="0" smtClean="0"/>
              <a:t>– (2) </a:t>
            </a:r>
            <a:r>
              <a:rPr lang="ko-KR" altLang="en-US" dirty="0" smtClean="0"/>
              <a:t>진단 방법론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364751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4247964" y="6520259"/>
            <a:ext cx="648072" cy="365125"/>
          </a:xfrm>
        </p:spPr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83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82714346"/>
              </p:ext>
            </p:extLst>
          </p:nvPr>
        </p:nvGraphicFramePr>
        <p:xfrm>
          <a:off x="683568" y="1939581"/>
          <a:ext cx="7920880" cy="4153715"/>
        </p:xfrm>
        <a:graphic>
          <a:graphicData uri="http://schemas.openxmlformats.org/drawingml/2006/table">
            <a:tbl>
              <a:tblPr/>
              <a:tblGrid>
                <a:gridCol w="1196829"/>
                <a:gridCol w="6724051"/>
              </a:tblGrid>
              <a:tr h="23264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200" b="1" dirty="0">
                          <a:effectLst/>
                          <a:latin typeface="+mn-ea"/>
                          <a:ea typeface="+mn-ea"/>
                        </a:rPr>
                        <a:t>변수</a:t>
                      </a:r>
                      <a:endParaRPr lang="ko-KR" altLang="en-US" sz="12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7441" marR="67441" marT="33720" marB="3372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4FE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200" b="1" dirty="0">
                          <a:effectLst/>
                          <a:latin typeface="+mn-ea"/>
                          <a:ea typeface="+mn-ea"/>
                        </a:rPr>
                        <a:t>진단의 초점</a:t>
                      </a:r>
                      <a:endParaRPr lang="ko-KR" altLang="en-US" sz="12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7441" marR="67441" marT="33720" marB="337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4FE"/>
                    </a:solidFill>
                  </a:tcPr>
                </a:tc>
              </a:tr>
              <a:tr h="23264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외부환경</a:t>
                      </a:r>
                    </a:p>
                  </a:txBody>
                  <a:tcPr marL="67441" marR="67441" marT="33720" marB="3372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indent="0" algn="just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정치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사회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경제 등의 조직의 성과에 영향을 주는 제반 환경</a:t>
                      </a:r>
                    </a:p>
                  </a:txBody>
                  <a:tcPr marL="67441" marR="67441" marT="33720" marB="337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64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미션과 전략</a:t>
                      </a:r>
                    </a:p>
                  </a:txBody>
                  <a:tcPr marL="67441" marR="67441" marT="33720" marB="3372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indent="0" algn="just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조직원들이 인지하는 조직의 목표 및 장기간에 걸친 수행전략</a:t>
                      </a:r>
                    </a:p>
                  </a:txBody>
                  <a:tcPr marL="67441" marR="67441" marT="33720" marB="337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64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리더십</a:t>
                      </a:r>
                    </a:p>
                  </a:txBody>
                  <a:tcPr marL="67441" marR="67441" marT="33720" marB="3372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indent="0" algn="just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업무가 수행되도록 하는 관리자들의 행태</a:t>
                      </a:r>
                    </a:p>
                  </a:txBody>
                  <a:tcPr marL="67441" marR="67441" marT="33720" marB="337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26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200">
                          <a:effectLst/>
                          <a:latin typeface="+mn-ea"/>
                          <a:ea typeface="+mn-ea"/>
                        </a:rPr>
                        <a:t>문화</a:t>
                      </a:r>
                    </a:p>
                  </a:txBody>
                  <a:tcPr marL="67441" marR="67441" marT="33720" marB="3372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indent="0" algn="just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조직의 역사와 관례에 의해 영향을 받고 조직행태를 이끄는 명백하거나 암묵적인 규범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가치 및 원칙들에 대한 자료수집</a:t>
                      </a:r>
                    </a:p>
                  </a:txBody>
                  <a:tcPr marL="67441" marR="67441" marT="33720" marB="337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26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구조</a:t>
                      </a:r>
                    </a:p>
                  </a:txBody>
                  <a:tcPr marL="67441" marR="67441" marT="33720" marB="3372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indent="0" algn="just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조직목표와 전략을 효과적으로 수행하도록 책임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결정권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관계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배분 등의 수준과 영역에 기능과 인력을 배분하는 측면</a:t>
                      </a:r>
                    </a:p>
                  </a:txBody>
                  <a:tcPr marL="67441" marR="67441" marT="33720" marB="337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92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경영 관행</a:t>
                      </a:r>
                    </a:p>
                  </a:txBody>
                  <a:tcPr marL="67441" marR="67441" marT="33720" marB="3372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indent="0" algn="just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관리자들이 전략을 수행하기 위해 일상적인 사건에 있어서 어떻게 인력과 물적 자원을 다루는가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?</a:t>
                      </a:r>
                      <a:endParaRPr lang="ko-KR" altLang="en-US" sz="12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7441" marR="67441" marT="33720" marB="337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26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200">
                          <a:effectLst/>
                          <a:latin typeface="+mn-ea"/>
                          <a:ea typeface="+mn-ea"/>
                        </a:rPr>
                        <a:t>시스템</a:t>
                      </a:r>
                    </a:p>
                  </a:txBody>
                  <a:tcPr marL="67441" marR="67441" marT="33720" marB="3372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indent="0" algn="just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업무를 추진하고 조직의 상벌체제를 다루는 표준화된 정책과 제도들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예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정보체제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목표와 예산의 발전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인적자원의 배분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7441" marR="67441" marT="33720" marB="337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92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200">
                          <a:effectLst/>
                          <a:latin typeface="+mn-ea"/>
                          <a:ea typeface="+mn-ea"/>
                        </a:rPr>
                        <a:t>분위기</a:t>
                      </a:r>
                    </a:p>
                  </a:txBody>
                  <a:tcPr marL="67441" marR="67441" marT="33720" marB="3372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indent="0" algn="just" latinLnBrk="0">
                        <a:lnSpc>
                          <a:spcPct val="100000"/>
                        </a:lnSpc>
                      </a:pPr>
                      <a:r>
                        <a:rPr lang="ko-KR" altLang="en-US" sz="1200" dirty="0" smtClean="0">
                          <a:effectLst/>
                          <a:latin typeface="+mn-ea"/>
                          <a:ea typeface="+mn-ea"/>
                        </a:rPr>
                        <a:t>조직 내 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상하간 동료간의 관계에 영향을 주는 전반적인 기대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느낌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인상 등</a:t>
                      </a:r>
                    </a:p>
                  </a:txBody>
                  <a:tcPr marL="67441" marR="67441" marT="33720" marB="337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27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과업 요건과 기술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능력의 일치</a:t>
                      </a:r>
                    </a:p>
                  </a:txBody>
                  <a:tcPr marL="67441" marR="67441" marT="33720" marB="3372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indent="0" algn="just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업무가 합당한 담당자에게 잘 주어져 있는가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?</a:t>
                      </a:r>
                      <a:endParaRPr lang="ko-KR" altLang="en-US" sz="12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7441" marR="67441" marT="33720" marB="337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92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동기부여</a:t>
                      </a:r>
                    </a:p>
                  </a:txBody>
                  <a:tcPr marL="67441" marR="67441" marT="33720" marB="3372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indent="0" algn="just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각 개인의 동기가 조직의 목표에 도움이 되도록 자극이 되고 있는가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?</a:t>
                      </a:r>
                      <a:endParaRPr lang="ko-KR" altLang="en-US" sz="12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7441" marR="67441" marT="33720" marB="337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92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욕구 및 가치</a:t>
                      </a:r>
                    </a:p>
                  </a:txBody>
                  <a:tcPr marL="67441" marR="67441" marT="33720" marB="3372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indent="0" algn="just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개인이 가지고 있는 심리적인 가치와 욕구가 조직의 분위기나 문화와 어떤 갈등이나 조화를 가지고 있는가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?</a:t>
                      </a:r>
                      <a:endParaRPr lang="ko-KR" altLang="en-US" sz="12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7441" marR="67441" marT="33720" marB="337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92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성과</a:t>
                      </a:r>
                    </a:p>
                  </a:txBody>
                  <a:tcPr marL="67441" marR="67441" marT="33720" marB="3372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27000" indent="0" algn="just" latinLnBrk="0">
                        <a:lnSpc>
                          <a:spcPct val="100000"/>
                        </a:lnSpc>
                      </a:pP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생산성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고객이나 직원의 만족도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이윤</a:t>
                      </a:r>
                      <a:r>
                        <a:rPr lang="en-US" altLang="ko-KR" sz="1200" dirty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effectLst/>
                          <a:latin typeface="+mn-ea"/>
                          <a:ea typeface="+mn-ea"/>
                        </a:rPr>
                        <a:t>서비스의 질 등과 같은 결과물</a:t>
                      </a:r>
                    </a:p>
                  </a:txBody>
                  <a:tcPr marL="67441" marR="67441" marT="33720" marB="337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683568" y="1556792"/>
            <a:ext cx="7920880" cy="32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Burke-</a:t>
            </a:r>
            <a:r>
              <a:rPr lang="en-US" altLang="ko-KR" dirty="0" err="1" smtClean="0">
                <a:solidFill>
                  <a:schemeClr val="tx1"/>
                </a:solidFill>
              </a:rPr>
              <a:t>Litwin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모델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조직 진단 </a:t>
            </a:r>
            <a:r>
              <a:rPr lang="en-US" altLang="ko-KR" dirty="0"/>
              <a:t>– (2) </a:t>
            </a:r>
            <a:r>
              <a:rPr lang="ko-KR" altLang="en-US" dirty="0"/>
              <a:t>진단 방법론</a:t>
            </a:r>
          </a:p>
        </p:txBody>
      </p:sp>
    </p:spTree>
    <p:extLst>
      <p:ext uri="{BB962C8B-B14F-4D97-AF65-F5344CB8AC3E}">
        <p14:creationId xmlns="" xmlns:p14="http://schemas.microsoft.com/office/powerpoint/2010/main" val="927997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683568" y="1988840"/>
            <a:ext cx="7920880" cy="40324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4247964" y="6525344"/>
            <a:ext cx="648072" cy="365125"/>
          </a:xfrm>
        </p:spPr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84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79" name="_x110331928" descr="DRW000012a0377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061592"/>
            <a:ext cx="4248887" cy="3959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683568" y="1556792"/>
            <a:ext cx="7920880" cy="32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chemeClr val="tx1"/>
                </a:solidFill>
              </a:rPr>
              <a:t>Porras</a:t>
            </a:r>
            <a:r>
              <a:rPr lang="ko-KR" altLang="en-US" dirty="0" smtClean="0">
                <a:solidFill>
                  <a:schemeClr val="tx1"/>
                </a:solidFill>
              </a:rPr>
              <a:t>와 </a:t>
            </a:r>
            <a:r>
              <a:rPr lang="en-US" altLang="ko-KR" dirty="0" smtClean="0">
                <a:solidFill>
                  <a:schemeClr val="tx1"/>
                </a:solidFill>
              </a:rPr>
              <a:t>Robertson</a:t>
            </a:r>
            <a:r>
              <a:rPr lang="ko-KR" altLang="en-US" dirty="0" smtClean="0">
                <a:solidFill>
                  <a:schemeClr val="tx1"/>
                </a:solidFill>
              </a:rPr>
              <a:t>의 모형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조직 진단 </a:t>
            </a:r>
            <a:r>
              <a:rPr lang="en-US" altLang="ko-KR" dirty="0"/>
              <a:t>– (2) </a:t>
            </a:r>
            <a:r>
              <a:rPr lang="ko-KR" altLang="en-US" dirty="0"/>
              <a:t>진단 방법론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2247884" y="4059364"/>
            <a:ext cx="1214446" cy="2000264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364688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683568" y="1988840"/>
            <a:ext cx="7920880" cy="40324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85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79" name="_x110331928" descr="DRW000012a0377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061592"/>
            <a:ext cx="4248887" cy="3959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683568" y="1556792"/>
            <a:ext cx="7920880" cy="32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chemeClr val="tx1"/>
                </a:solidFill>
              </a:rPr>
              <a:t>Porras</a:t>
            </a:r>
            <a:r>
              <a:rPr lang="ko-KR" altLang="en-US" dirty="0" smtClean="0">
                <a:solidFill>
                  <a:schemeClr val="tx1"/>
                </a:solidFill>
              </a:rPr>
              <a:t>와 </a:t>
            </a:r>
            <a:r>
              <a:rPr lang="en-US" altLang="ko-KR" dirty="0" smtClean="0">
                <a:solidFill>
                  <a:schemeClr val="tx1"/>
                </a:solidFill>
              </a:rPr>
              <a:t>Robertson</a:t>
            </a:r>
            <a:r>
              <a:rPr lang="ko-KR" altLang="en-US" dirty="0" smtClean="0">
                <a:solidFill>
                  <a:schemeClr val="tx1"/>
                </a:solidFill>
              </a:rPr>
              <a:t>의 모형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조직 진단 </a:t>
            </a:r>
            <a:r>
              <a:rPr lang="en-US" altLang="ko-KR" dirty="0"/>
              <a:t>– (2) </a:t>
            </a:r>
            <a:r>
              <a:rPr lang="ko-KR" altLang="en-US" dirty="0"/>
              <a:t>진단 방법론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3429562" y="4237148"/>
            <a:ext cx="1214446" cy="1836000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364688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683568" y="1988840"/>
            <a:ext cx="7920880" cy="40324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86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79" name="_x110331928" descr="DRW000012a0377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061592"/>
            <a:ext cx="4248887" cy="3959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683568" y="1556792"/>
            <a:ext cx="7920880" cy="32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chemeClr val="tx1"/>
                </a:solidFill>
              </a:rPr>
              <a:t>Porras</a:t>
            </a:r>
            <a:r>
              <a:rPr lang="ko-KR" altLang="en-US" dirty="0" smtClean="0">
                <a:solidFill>
                  <a:schemeClr val="tx1"/>
                </a:solidFill>
              </a:rPr>
              <a:t>와 </a:t>
            </a:r>
            <a:r>
              <a:rPr lang="en-US" altLang="ko-KR" dirty="0" smtClean="0">
                <a:solidFill>
                  <a:schemeClr val="tx1"/>
                </a:solidFill>
              </a:rPr>
              <a:t>Robertson</a:t>
            </a:r>
            <a:r>
              <a:rPr lang="ko-KR" altLang="en-US" dirty="0" smtClean="0">
                <a:solidFill>
                  <a:schemeClr val="tx1"/>
                </a:solidFill>
              </a:rPr>
              <a:t>의 모형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조직 진단 </a:t>
            </a:r>
            <a:r>
              <a:rPr lang="en-US" altLang="ko-KR" dirty="0"/>
              <a:t>– (2) </a:t>
            </a:r>
            <a:r>
              <a:rPr lang="ko-KR" altLang="en-US" dirty="0"/>
              <a:t>진단 방법론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5637262" y="4149080"/>
            <a:ext cx="1214446" cy="1872000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364688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683568" y="1988840"/>
            <a:ext cx="7920880" cy="40324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87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79" name="_x110331928" descr="DRW000012a0377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061592"/>
            <a:ext cx="4248887" cy="3959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683568" y="1556792"/>
            <a:ext cx="7920880" cy="324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chemeClr val="tx1"/>
                </a:solidFill>
              </a:rPr>
              <a:t>Porras</a:t>
            </a:r>
            <a:r>
              <a:rPr lang="ko-KR" altLang="en-US" dirty="0" smtClean="0">
                <a:solidFill>
                  <a:schemeClr val="tx1"/>
                </a:solidFill>
              </a:rPr>
              <a:t>와 </a:t>
            </a:r>
            <a:r>
              <a:rPr lang="en-US" altLang="ko-KR" dirty="0" smtClean="0">
                <a:solidFill>
                  <a:schemeClr val="tx1"/>
                </a:solidFill>
              </a:rPr>
              <a:t>Robertson</a:t>
            </a:r>
            <a:r>
              <a:rPr lang="ko-KR" altLang="en-US" dirty="0" smtClean="0">
                <a:solidFill>
                  <a:schemeClr val="tx1"/>
                </a:solidFill>
              </a:rPr>
              <a:t>의 모형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조직 진단 </a:t>
            </a:r>
            <a:r>
              <a:rPr lang="en-US" altLang="ko-KR" dirty="0"/>
              <a:t>– (2) </a:t>
            </a:r>
            <a:r>
              <a:rPr lang="ko-KR" altLang="en-US" dirty="0"/>
              <a:t>진단 방법론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4471582" y="3660984"/>
            <a:ext cx="1214446" cy="2376000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364688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7. </a:t>
            </a:r>
            <a:r>
              <a:rPr lang="ko-KR" altLang="en-US" dirty="0"/>
              <a:t>세부 전략 수립 </a:t>
            </a:r>
            <a:r>
              <a:rPr lang="en-US" altLang="ko-KR" dirty="0"/>
              <a:t>– </a:t>
            </a:r>
            <a:r>
              <a:rPr lang="en-US" altLang="ko-KR" dirty="0" smtClean="0"/>
              <a:t>(1) </a:t>
            </a:r>
            <a:r>
              <a:rPr lang="ko-KR" altLang="en-US" dirty="0" smtClean="0"/>
              <a:t>본원적 경쟁 </a:t>
            </a:r>
            <a:r>
              <a:rPr lang="ko-KR" altLang="en-US" dirty="0"/>
              <a:t>전략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88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755576" y="2132856"/>
            <a:ext cx="7992888" cy="4124201"/>
            <a:chOff x="755576" y="2132856"/>
            <a:chExt cx="7992888" cy="4124201"/>
          </a:xfrm>
        </p:grpSpPr>
        <p:cxnSp>
          <p:nvCxnSpPr>
            <p:cNvPr id="14" name="직선 화살표 연결선 13"/>
            <p:cNvCxnSpPr/>
            <p:nvPr/>
          </p:nvCxnSpPr>
          <p:spPr>
            <a:xfrm flipV="1">
              <a:off x="2123728" y="2132856"/>
              <a:ext cx="0" cy="377073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화살표 연결선 16"/>
            <p:cNvCxnSpPr/>
            <p:nvPr/>
          </p:nvCxnSpPr>
          <p:spPr>
            <a:xfrm>
              <a:off x="2123728" y="5903590"/>
              <a:ext cx="547260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자유형 19"/>
            <p:cNvSpPr/>
            <p:nvPr/>
          </p:nvSpPr>
          <p:spPr>
            <a:xfrm>
              <a:off x="3131840" y="3284984"/>
              <a:ext cx="4248472" cy="1959445"/>
            </a:xfrm>
            <a:custGeom>
              <a:avLst/>
              <a:gdLst>
                <a:gd name="connsiteX0" fmla="*/ 0 w 5066676"/>
                <a:gd name="connsiteY0" fmla="*/ 119922 h 1959445"/>
                <a:gd name="connsiteX1" fmla="*/ 1469036 w 5066676"/>
                <a:gd name="connsiteY1" fmla="*/ 1783830 h 1959445"/>
                <a:gd name="connsiteX2" fmla="*/ 3642610 w 5066676"/>
                <a:gd name="connsiteY2" fmla="*/ 1708879 h 1959445"/>
                <a:gd name="connsiteX3" fmla="*/ 5066676 w 5066676"/>
                <a:gd name="connsiteY3" fmla="*/ 0 h 1959445"/>
                <a:gd name="connsiteX4" fmla="*/ 5066676 w 5066676"/>
                <a:gd name="connsiteY4" fmla="*/ 0 h 1959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76" h="1959445">
                  <a:moveTo>
                    <a:pt x="0" y="119922"/>
                  </a:moveTo>
                  <a:cubicBezTo>
                    <a:pt x="430967" y="819463"/>
                    <a:pt x="861934" y="1519004"/>
                    <a:pt x="1469036" y="1783830"/>
                  </a:cubicBezTo>
                  <a:cubicBezTo>
                    <a:pt x="2076138" y="2048656"/>
                    <a:pt x="3043003" y="2006184"/>
                    <a:pt x="3642610" y="1708879"/>
                  </a:cubicBezTo>
                  <a:cubicBezTo>
                    <a:pt x="4242217" y="1411574"/>
                    <a:pt x="5066676" y="0"/>
                    <a:pt x="5066676" y="0"/>
                  </a:cubicBezTo>
                  <a:lnTo>
                    <a:pt x="5066676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n-ea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339752" y="3049215"/>
              <a:ext cx="24482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 smtClean="0">
                  <a:latin typeface="+mn-ea"/>
                </a:rPr>
                <a:t>차별화</a:t>
              </a:r>
              <a:r>
                <a:rPr lang="en-US" altLang="ko-KR" sz="1400" b="1" dirty="0" smtClean="0">
                  <a:latin typeface="+mn-ea"/>
                </a:rPr>
                <a:t> </a:t>
              </a:r>
              <a:r>
                <a:rPr lang="ko-KR" altLang="en-US" sz="1400" b="1" dirty="0" smtClean="0">
                  <a:latin typeface="+mn-ea"/>
                </a:rPr>
                <a:t>전략 활용 기업</a:t>
              </a:r>
              <a:endParaRPr lang="ko-KR" altLang="en-US" sz="1400" b="1" dirty="0">
                <a:latin typeface="+mn-ea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00192" y="2852936"/>
              <a:ext cx="24482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 smtClean="0">
                  <a:latin typeface="+mn-ea"/>
                </a:rPr>
                <a:t>비용 우위 전략 활용 기업</a:t>
              </a:r>
              <a:endParaRPr lang="ko-KR" altLang="en-US" sz="1400" b="1" dirty="0">
                <a:latin typeface="+mn-ea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55576" y="3841884"/>
              <a:ext cx="1440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 smtClean="0">
                  <a:latin typeface="+mn-ea"/>
                </a:rPr>
                <a:t>투자대비 수익률</a:t>
              </a:r>
              <a:r>
                <a:rPr lang="en-US" altLang="ko-KR" sz="1400" b="1" dirty="0" smtClean="0">
                  <a:latin typeface="+mn-ea"/>
                </a:rPr>
                <a:t>(ROI)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067944" y="5949280"/>
              <a:ext cx="1440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 smtClean="0">
                  <a:latin typeface="+mn-ea"/>
                </a:rPr>
                <a:t>시장 점유율</a:t>
              </a:r>
              <a:endParaRPr lang="en-US" altLang="ko-KR" sz="1400" b="1" dirty="0" smtClean="0">
                <a:latin typeface="+mn-ea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403648" y="5733256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+mn-ea"/>
                </a:rPr>
                <a:t>Low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03648" y="2348880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+mn-ea"/>
                </a:rPr>
                <a:t>High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948264" y="5929535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+mn-ea"/>
                </a:rPr>
                <a:t>High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638633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7. </a:t>
            </a:r>
            <a:r>
              <a:rPr lang="ko-KR" altLang="en-US" dirty="0" smtClean="0"/>
              <a:t>세부 전략 수립 </a:t>
            </a:r>
            <a:r>
              <a:rPr lang="en-US" altLang="ko-KR" dirty="0" smtClean="0"/>
              <a:t>– (2) </a:t>
            </a:r>
            <a:r>
              <a:rPr lang="ko-KR" altLang="en-US" dirty="0" smtClean="0"/>
              <a:t>전략 사업 단위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89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0" y="55435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ko-KR" sz="1000" smtClean="0">
                <a:solidFill>
                  <a:srgbClr val="000000"/>
                </a:solidFill>
                <a:latin typeface="바탕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ko-KR" altLang="ko-KR" sz="100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3" name="Picture 4" descr="http://www.maxi-pedia.com/web_files/images/BCG_Matrix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3668" y="1844824"/>
            <a:ext cx="5976664" cy="46521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242027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0" name="제목 3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Tip!</a:t>
            </a:r>
            <a:endParaRPr lang="ko-KR" altLang="en-US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78059"/>
            <a:ext cx="1800200" cy="2623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2676944"/>
            <a:ext cx="2016225" cy="260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676944"/>
            <a:ext cx="194421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2748952"/>
            <a:ext cx="175541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직사각형 33"/>
          <p:cNvSpPr/>
          <p:nvPr/>
        </p:nvSpPr>
        <p:spPr>
          <a:xfrm>
            <a:off x="250825" y="1411288"/>
            <a:ext cx="8642350" cy="5775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err="1" smtClean="0">
                <a:solidFill>
                  <a:schemeClr val="tx2">
                    <a:lumMod val="75000"/>
                  </a:schemeClr>
                </a:solidFill>
              </a:rPr>
              <a:t>사회적기업</a:t>
            </a: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</a:rPr>
              <a:t>컨설턴트가 읽으면 좋은 책</a:t>
            </a:r>
            <a:endParaRPr lang="ko-KR" alt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05188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ko-KR" altLang="en-US" dirty="0" smtClean="0"/>
              <a:t>사례를 보고 채워봅시다</a:t>
            </a:r>
            <a:r>
              <a:rPr lang="en-US" altLang="ko-KR" dirty="0" smtClean="0"/>
              <a:t>.</a:t>
            </a:r>
            <a:br>
              <a:rPr lang="en-US" altLang="ko-KR" dirty="0" smtClean="0"/>
            </a:br>
            <a:endParaRPr lang="ko-KR" altLang="en-US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685800" y="1844824"/>
            <a:ext cx="7772400" cy="79208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4000" b="0" i="0" u="none" strike="noStrike" kern="1200" cap="all" spc="0" normalizeH="0" baseline="0" noProof="0" dirty="0">
              <a:ln>
                <a:noFill/>
              </a:ln>
              <a:solidFill>
                <a:srgbClr val="5B4A4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서울남산체 EB" panose="02020603020101020101" pitchFamily="18" charset="-127"/>
              <a:ea typeface="서울남산체 EB" panose="02020603020101020101" pitchFamily="18" charset="-127"/>
              <a:cs typeface="+mj-cs"/>
            </a:endParaRPr>
          </a:p>
        </p:txBody>
      </p:sp>
      <p:sp>
        <p:nvSpPr>
          <p:cNvPr id="6" name="텍스트 개체 틀 2"/>
          <p:cNvSpPr>
            <a:spLocks noGrp="1"/>
          </p:cNvSpPr>
          <p:nvPr>
            <p:ph type="body" idx="1"/>
          </p:nvPr>
        </p:nvSpPr>
        <p:spPr>
          <a:xfrm>
            <a:off x="3423291" y="1088122"/>
            <a:ext cx="2297424" cy="646331"/>
          </a:xfrm>
        </p:spPr>
        <p:txBody>
          <a:bodyPr/>
          <a:lstStyle/>
          <a:p>
            <a:r>
              <a:rPr lang="en-US" altLang="ko-KR" dirty="0" smtClean="0"/>
              <a:t>Implement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5890063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91</a:t>
            </a:fld>
            <a:endParaRPr lang="ko-KR" altLang="en-US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err="1" smtClean="0"/>
              <a:t>제너럴바이오</a:t>
            </a:r>
            <a:endParaRPr lang="ko-KR" altLang="en-US" dirty="0"/>
          </a:p>
        </p:txBody>
      </p:sp>
      <p:sp>
        <p:nvSpPr>
          <p:cNvPr id="7" name="텍스트 개체 틀 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</a:t>
            </a:r>
            <a:r>
              <a:rPr lang="ko-KR" altLang="en-US" dirty="0" smtClean="0"/>
              <a:t>분</a:t>
            </a:r>
            <a:endParaRPr lang="ko-KR" altLang="en-US" dirty="0"/>
          </a:p>
        </p:txBody>
      </p:sp>
      <p:pic>
        <p:nvPicPr>
          <p:cNvPr id="8" name="제너럴바이오㈜ 소개 (5분), Generalbio co.,Ltd. company introduction (five minutes).wmv">
            <a:hlinkClick r:id="" action="ppaction://media"/>
          </p:cNvPr>
          <p:cNvPicPr>
            <a:picLocks noRot="1"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link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24000" y="1973982"/>
            <a:ext cx="6096000" cy="3429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제너럴바이오</a:t>
            </a:r>
            <a:r>
              <a:rPr lang="ko-KR" altLang="en-US" dirty="0" smtClean="0"/>
              <a:t>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비전과 미션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92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32" name="Picture 8" descr="http://www.generalbio.co.kr/images/sub04/sub01_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8" y="1556792"/>
            <a:ext cx="8098407" cy="4176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452756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제너럴바이</a:t>
            </a:r>
            <a:r>
              <a:rPr lang="ko-KR" altLang="en-US" dirty="0" err="1"/>
              <a:t>오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주요 연혁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93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86399045"/>
              </p:ext>
            </p:extLst>
          </p:nvPr>
        </p:nvGraphicFramePr>
        <p:xfrm>
          <a:off x="899592" y="1720138"/>
          <a:ext cx="7488831" cy="4301250"/>
        </p:xfrm>
        <a:graphic>
          <a:graphicData uri="http://schemas.openxmlformats.org/drawingml/2006/table">
            <a:tbl>
              <a:tblPr/>
              <a:tblGrid>
                <a:gridCol w="1688640"/>
                <a:gridCol w="5800191"/>
              </a:tblGrid>
              <a:tr h="234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연월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내용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</a:tr>
              <a:tr h="238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2007. 11.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설립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전북 완주군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2009. 10.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벤처기업인증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ISO9001, ISO14001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인증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2010. 06.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수출유망중소기업 지정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2010. 07.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기업부설연구소 인정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2010. 11.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전라북도 예비 사회적기업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지정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2010. 12.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전북 유망중소기업 지정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2011. 05.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특허스타기업 선정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2011. 06.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기술혁신형중소기업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인정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이노비즈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2011. 07.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사회적기업 인증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2011. 12.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전라북도지사 표창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2012. 07.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수탁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위탁거래 우수기업 선정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2012. 11.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중소기업청장 표창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2012. 12.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공장 입주 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전북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TP R&amp;D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지원센터 연구동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층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2013. 07.</a:t>
                      </a: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경영혁신형중소기업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인증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메인비즈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73391" marR="73391" marT="36695" marB="366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262892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제너럴바이</a:t>
            </a:r>
            <a:r>
              <a:rPr lang="ko-KR" altLang="en-US" dirty="0" err="1"/>
              <a:t>오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제품 현황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94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2050" name="Picture 2" descr="http://www.generalbio.co.kr/data/item/1349714289_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2016224" cy="19631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generalbio.co.kr/data/item/1349715528_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2016224" cy="19631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3447950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err="1" smtClean="0">
                <a:latin typeface="+mn-ea"/>
              </a:rPr>
              <a:t>베지터블</a:t>
            </a:r>
            <a:r>
              <a:rPr lang="ko-KR" altLang="en-US" sz="1400" dirty="0" smtClean="0">
                <a:latin typeface="+mn-ea"/>
              </a:rPr>
              <a:t> 세탁세제</a:t>
            </a:r>
            <a:endParaRPr lang="ko-KR" altLang="en-US" sz="1400" dirty="0"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5733256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err="1" smtClean="0">
                <a:latin typeface="+mn-ea"/>
              </a:rPr>
              <a:t>쌀효소</a:t>
            </a:r>
            <a:r>
              <a:rPr lang="ko-KR" altLang="en-US" sz="1400" dirty="0" smtClean="0">
                <a:latin typeface="+mn-ea"/>
              </a:rPr>
              <a:t> 유아세제</a:t>
            </a:r>
            <a:endParaRPr lang="ko-KR" altLang="en-US" sz="1400" dirty="0">
              <a:latin typeface="+mn-ea"/>
            </a:endParaRPr>
          </a:p>
        </p:txBody>
      </p:sp>
      <p:pic>
        <p:nvPicPr>
          <p:cNvPr id="2056" name="Picture 8" descr="http://www.generalbio.co.kr/data/item/1349870770_s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479037"/>
            <a:ext cx="2349470" cy="19443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491880" y="3429000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err="1" smtClean="0">
                <a:latin typeface="+mn-ea"/>
              </a:rPr>
              <a:t>닥터진생</a:t>
            </a:r>
            <a:r>
              <a:rPr lang="ko-KR" altLang="en-US" sz="1400" dirty="0" smtClean="0">
                <a:latin typeface="+mn-ea"/>
              </a:rPr>
              <a:t> </a:t>
            </a:r>
            <a:r>
              <a:rPr lang="ko-KR" altLang="en-US" sz="1400" dirty="0" err="1" smtClean="0">
                <a:latin typeface="+mn-ea"/>
              </a:rPr>
              <a:t>컴파운드</a:t>
            </a:r>
            <a:r>
              <a:rPr lang="ko-KR" altLang="en-US" sz="1400" dirty="0" smtClean="0">
                <a:latin typeface="+mn-ea"/>
              </a:rPr>
              <a:t> </a:t>
            </a:r>
            <a:r>
              <a:rPr lang="ko-KR" altLang="en-US" sz="1400" dirty="0" err="1" smtClean="0">
                <a:latin typeface="+mn-ea"/>
              </a:rPr>
              <a:t>케이</a:t>
            </a:r>
            <a:endParaRPr lang="ko-KR" altLang="en-US" sz="1400" dirty="0">
              <a:latin typeface="+mn-ea"/>
            </a:endParaRPr>
          </a:p>
        </p:txBody>
      </p:sp>
      <p:pic>
        <p:nvPicPr>
          <p:cNvPr id="2058" name="Picture 10" descr="http://www.generalbio.co.kr/data/item/1349870387_s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922454"/>
            <a:ext cx="2349470" cy="19443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491880" y="5877272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err="1" smtClean="0">
                <a:latin typeface="+mn-ea"/>
              </a:rPr>
              <a:t>닥터진생</a:t>
            </a:r>
            <a:r>
              <a:rPr lang="ko-KR" altLang="en-US" sz="1400" dirty="0" smtClean="0">
                <a:latin typeface="+mn-ea"/>
              </a:rPr>
              <a:t> 사포닌 </a:t>
            </a:r>
            <a:r>
              <a:rPr lang="ko-KR" altLang="en-US" sz="1400" dirty="0" err="1" smtClean="0">
                <a:latin typeface="+mn-ea"/>
              </a:rPr>
              <a:t>엑스</a:t>
            </a:r>
            <a:endParaRPr lang="ko-KR" altLang="en-US" sz="1400" dirty="0">
              <a:latin typeface="+mn-ea"/>
            </a:endParaRPr>
          </a:p>
        </p:txBody>
      </p:sp>
      <p:pic>
        <p:nvPicPr>
          <p:cNvPr id="2060" name="Picture 12" descr="http://www.generalbio.co.kr/data/item/1349883526_m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484786"/>
            <a:ext cx="1944216" cy="18930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6372200" y="3356992"/>
            <a:ext cx="24737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err="1">
                <a:latin typeface="+mn-ea"/>
              </a:rPr>
              <a:t>RgALA</a:t>
            </a:r>
            <a:r>
              <a:rPr lang="en-US" altLang="ko-KR" sz="1400" dirty="0">
                <a:latin typeface="+mn-ea"/>
              </a:rPr>
              <a:t> PRE-CARE SOLUTION</a:t>
            </a:r>
            <a:endParaRPr lang="ko-KR" altLang="en-US" sz="1400" dirty="0">
              <a:latin typeface="+mn-ea"/>
            </a:endParaRPr>
          </a:p>
        </p:txBody>
      </p:sp>
      <p:pic>
        <p:nvPicPr>
          <p:cNvPr id="2062" name="Picture 14" descr="http://www.generalbio.co.kr/data/item/1349883217_m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971131"/>
            <a:ext cx="1944216" cy="18930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6306516" y="5877272"/>
            <a:ext cx="25859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err="1">
                <a:latin typeface="+mn-ea"/>
              </a:rPr>
              <a:t>RgALA</a:t>
            </a:r>
            <a:r>
              <a:rPr lang="en-US" altLang="ko-KR" sz="1400" dirty="0">
                <a:latin typeface="+mn-ea"/>
              </a:rPr>
              <a:t> POST-CARE SOLUTION</a:t>
            </a:r>
            <a:endParaRPr lang="ko-KR" altLang="en-US" sz="1400" dirty="0"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16310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제너럴바이오</a:t>
            </a:r>
            <a:r>
              <a:rPr lang="ko-KR" altLang="en-US" dirty="0" smtClean="0"/>
              <a:t> 재무 현황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95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0739170"/>
              </p:ext>
            </p:extLst>
          </p:nvPr>
        </p:nvGraphicFramePr>
        <p:xfrm>
          <a:off x="971600" y="1484784"/>
          <a:ext cx="7488832" cy="1609458"/>
        </p:xfrm>
        <a:graphic>
          <a:graphicData uri="http://schemas.openxmlformats.org/drawingml/2006/table">
            <a:tbl>
              <a:tblPr/>
              <a:tblGrid>
                <a:gridCol w="1848648"/>
                <a:gridCol w="1943727"/>
                <a:gridCol w="1848648"/>
                <a:gridCol w="1847809"/>
              </a:tblGrid>
              <a:tr h="3110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2010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2011</a:t>
                      </a: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2012</a:t>
                      </a: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</a:tr>
              <a:tr h="3834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자산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694,878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918,234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1,415,782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4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부채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509,274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565,264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527,203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4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자본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185,604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352,970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888,579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41488" y="2981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63602752"/>
              </p:ext>
            </p:extLst>
          </p:nvPr>
        </p:nvGraphicFramePr>
        <p:xfrm>
          <a:off x="971600" y="3115260"/>
          <a:ext cx="7488832" cy="1603248"/>
        </p:xfrm>
        <a:graphic>
          <a:graphicData uri="http://schemas.openxmlformats.org/drawingml/2006/table">
            <a:tbl>
              <a:tblPr/>
              <a:tblGrid>
                <a:gridCol w="1800200"/>
                <a:gridCol w="2016224"/>
                <a:gridCol w="1800200"/>
                <a:gridCol w="1872208"/>
              </a:tblGrid>
              <a:tr h="277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2010</a:t>
                      </a: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2011</a:t>
                      </a: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2012</a:t>
                      </a: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</a:tr>
              <a:tr h="3939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720,008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2,262,105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3,478,938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9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영업이익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-150,758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-113,599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410,700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9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당기순이익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145,362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167,366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535,608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760538" y="31575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66048743"/>
              </p:ext>
            </p:extLst>
          </p:nvPr>
        </p:nvGraphicFramePr>
        <p:xfrm>
          <a:off x="971600" y="4745887"/>
          <a:ext cx="7488832" cy="1524000"/>
        </p:xfrm>
        <a:graphic>
          <a:graphicData uri="http://schemas.openxmlformats.org/drawingml/2006/table">
            <a:tbl>
              <a:tblPr/>
              <a:tblGrid>
                <a:gridCol w="2795877"/>
                <a:gridCol w="3413058"/>
                <a:gridCol w="1279897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지표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내용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01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총자본이익률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(ROI)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          )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01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자기자본이익률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(ROE)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          )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019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매출액이익률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➀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 순이익률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➁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 영업이익률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직사각형 11"/>
          <p:cNvSpPr/>
          <p:nvPr/>
        </p:nvSpPr>
        <p:spPr>
          <a:xfrm>
            <a:off x="7485485" y="1207785"/>
            <a:ext cx="9749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/>
            <a:r>
              <a:rPr kumimoji="0" lang="en-US" altLang="ko-KR" sz="1200" dirty="0" smtClean="0">
                <a:latin typeface="서울남산체 B" pitchFamily="18" charset="-127"/>
                <a:ea typeface="서울남산체 B" pitchFamily="18" charset="-127"/>
              </a:rPr>
              <a:t>(</a:t>
            </a:r>
            <a:r>
              <a:rPr kumimoji="0" lang="ko-KR" altLang="en-US" sz="1200" dirty="0" smtClean="0">
                <a:latin typeface="서울남산체 B" pitchFamily="18" charset="-127"/>
                <a:ea typeface="서울남산체 B" pitchFamily="18" charset="-127"/>
              </a:rPr>
              <a:t>단위</a:t>
            </a:r>
            <a:r>
              <a:rPr kumimoji="0" lang="en-US" altLang="ko-KR" sz="1200" dirty="0" smtClean="0">
                <a:latin typeface="서울남산체 B" pitchFamily="18" charset="-127"/>
                <a:ea typeface="서울남산체 B" pitchFamily="18" charset="-127"/>
              </a:rPr>
              <a:t>: </a:t>
            </a:r>
            <a:r>
              <a:rPr kumimoji="0" lang="ko-KR" altLang="en-US" sz="1200" dirty="0" smtClean="0">
                <a:latin typeface="서울남산체 B" pitchFamily="18" charset="-127"/>
                <a:ea typeface="서울남산체 B" pitchFamily="18" charset="-127"/>
              </a:rPr>
              <a:t>천 원</a:t>
            </a:r>
            <a:r>
              <a:rPr kumimoji="0" lang="en-US" altLang="ko-KR" sz="1200" dirty="0" smtClean="0">
                <a:latin typeface="서울남산체 B" pitchFamily="18" charset="-127"/>
                <a:ea typeface="서울남산체 B" pitchFamily="18" charset="-127"/>
              </a:rPr>
              <a:t>)</a:t>
            </a:r>
            <a:endParaRPr kumimoji="0" lang="ko-KR" altLang="en-US" sz="1200" dirty="0">
              <a:latin typeface="서울남산체 B" pitchFamily="18" charset="-127"/>
              <a:ea typeface="서울남산체 B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24956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제너럴바이오</a:t>
            </a:r>
            <a:r>
              <a:rPr lang="ko-KR" altLang="en-US" dirty="0" smtClean="0"/>
              <a:t> 조직 현황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96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760538" y="31575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81521448"/>
              </p:ext>
            </p:extLst>
          </p:nvPr>
        </p:nvGraphicFramePr>
        <p:xfrm>
          <a:off x="971600" y="1506002"/>
          <a:ext cx="7488833" cy="1219200"/>
        </p:xfrm>
        <a:graphic>
          <a:graphicData uri="http://schemas.openxmlformats.org/drawingml/2006/table">
            <a:tbl>
              <a:tblPr/>
              <a:tblGrid>
                <a:gridCol w="1542996"/>
                <a:gridCol w="1448735"/>
                <a:gridCol w="1448735"/>
                <a:gridCol w="1448735"/>
                <a:gridCol w="1599632"/>
              </a:tblGrid>
              <a:tr h="239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인원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정규 근로자수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비정규 근로자수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평균 임금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</a:tr>
              <a:tr h="239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취약계층 근로자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16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16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1,373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천원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일반인 근로자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2,058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천원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유급근로자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23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23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1,582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천원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195513" y="2598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30718973"/>
              </p:ext>
            </p:extLst>
          </p:nvPr>
        </p:nvGraphicFramePr>
        <p:xfrm>
          <a:off x="971599" y="2968352"/>
          <a:ext cx="7488832" cy="1277112"/>
        </p:xfrm>
        <a:graphic>
          <a:graphicData uri="http://schemas.openxmlformats.org/drawingml/2006/table">
            <a:tbl>
              <a:tblPr/>
              <a:tblGrid>
                <a:gridCol w="2441158"/>
                <a:gridCol w="1682558"/>
                <a:gridCol w="1682558"/>
                <a:gridCol w="1682558"/>
              </a:tblGrid>
              <a:tr h="3192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2010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2011</a:t>
                      </a: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2012</a:t>
                      </a: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</a:tr>
              <a:tr h="3192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취약계층 근로자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(60%)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(60%)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(88%)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일반인 근로자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(40%)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(40%)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(12%)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유급근로자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1733550" y="30924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44273270"/>
              </p:ext>
            </p:extLst>
          </p:nvPr>
        </p:nvGraphicFramePr>
        <p:xfrm>
          <a:off x="971599" y="4480520"/>
          <a:ext cx="7488833" cy="1828800"/>
        </p:xfrm>
        <a:graphic>
          <a:graphicData uri="http://schemas.openxmlformats.org/drawingml/2006/table">
            <a:tbl>
              <a:tblPr/>
              <a:tblGrid>
                <a:gridCol w="1799405"/>
                <a:gridCol w="1896476"/>
                <a:gridCol w="1896476"/>
                <a:gridCol w="1896476"/>
              </a:tblGrid>
              <a:tr h="1602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422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남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422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여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4224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</a:t>
                      </a:r>
                      <a:endParaRPr lang="ko-KR" altLang="en-US" sz="14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DBDB"/>
                    </a:solidFill>
                  </a:tcPr>
                </a:tc>
              </a:tr>
              <a:tr h="20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 </a:t>
                      </a:r>
                      <a:r>
                        <a:rPr lang="ko-KR" altLang="en-US" sz="1400" b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령</a:t>
                      </a: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422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422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422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장 애 인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422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422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422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저소득자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422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422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422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결혼이민자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422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422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422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0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계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4224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16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endParaRPr lang="ko-KR" altLang="en-US" sz="14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468960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제너럴바이오</a:t>
            </a:r>
            <a:r>
              <a:rPr lang="ko-KR" altLang="en-US" dirty="0" smtClean="0"/>
              <a:t> 산업 매력도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/>
              <a:pPr/>
              <a:t>97</a:t>
            </a:fld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56566273"/>
              </p:ext>
            </p:extLst>
          </p:nvPr>
        </p:nvGraphicFramePr>
        <p:xfrm>
          <a:off x="647565" y="1772346"/>
          <a:ext cx="7848871" cy="41049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8145"/>
                <a:gridCol w="1308145"/>
                <a:gridCol w="1308145"/>
                <a:gridCol w="1308146"/>
                <a:gridCol w="1308145"/>
                <a:gridCol w="1308145"/>
              </a:tblGrid>
              <a:tr h="73102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부업무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인적자원 개발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</a:tr>
              <a:tr h="79151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기술개발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ko-KR" alt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8388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회계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1549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주업무</a:t>
                      </a:r>
                      <a:endParaRPr lang="en-US" altLang="ko-KR" sz="1400" b="1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세제</a:t>
                      </a:r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원자재 조달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물류 및 운송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제조</a:t>
                      </a:r>
                      <a:endParaRPr lang="en-US" altLang="ko-KR" sz="1400" b="1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유통</a:t>
                      </a:r>
                      <a:endParaRPr lang="en-US" altLang="ko-KR" sz="1400" b="1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판매 및 </a:t>
                      </a:r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A/S</a:t>
                      </a:r>
                    </a:p>
                  </a:txBody>
                  <a:tcPr anchor="ctr"/>
                </a:tc>
              </a:tr>
              <a:tr h="1583019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Tx/>
                        <a:buChar char="-"/>
                      </a:pPr>
                      <a:endParaRPr lang="ko-KR" altLang="en-US" sz="14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Tx/>
                        <a:buChar char="-"/>
                      </a:pPr>
                      <a:endParaRPr lang="ko-KR" altLang="en-US" sz="14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Tx/>
                        <a:buChar char="-"/>
                      </a:pPr>
                      <a:endParaRPr lang="ko-KR" altLang="en-US" sz="14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968399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제너럴바이오</a:t>
            </a:r>
            <a:r>
              <a:rPr lang="ko-KR" altLang="en-US" dirty="0" smtClean="0"/>
              <a:t> 산업 매력도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98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34017711"/>
              </p:ext>
            </p:extLst>
          </p:nvPr>
        </p:nvGraphicFramePr>
        <p:xfrm>
          <a:off x="647565" y="1772816"/>
          <a:ext cx="7848870" cy="44644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8145"/>
                <a:gridCol w="1308145"/>
                <a:gridCol w="1308145"/>
                <a:gridCol w="1308145"/>
                <a:gridCol w="1308145"/>
                <a:gridCol w="1308145"/>
              </a:tblGrid>
              <a:tr h="552227">
                <a:tc>
                  <a:txBody>
                    <a:bodyPr/>
                    <a:lstStyle/>
                    <a:p>
                      <a:pPr latinLnBrk="1"/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기존 경쟁자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신규 경쟁자</a:t>
                      </a:r>
                      <a:endParaRPr lang="en-US" altLang="ko-KR" sz="1400" b="1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진입장벽</a:t>
                      </a:r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대체재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소비자 </a:t>
                      </a:r>
                      <a:endParaRPr lang="en-US" altLang="ko-KR" sz="1400" b="1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구매력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공급업체 </a:t>
                      </a:r>
                      <a:endParaRPr lang="en-US" altLang="ko-KR" sz="1400" b="1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협상력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195613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세탁 세제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ko-KR" altLang="en-US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ko-KR" altLang="en-US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ko-KR" altLang="en-US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/>
                </a:tc>
              </a:tr>
              <a:tr h="195613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기능성 화장품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285750" indent="-285750" latinLnBrk="1">
                        <a:buFontTx/>
                        <a:buChar char="-"/>
                      </a:pP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805548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제너럴바이오</a:t>
            </a:r>
            <a:r>
              <a:rPr lang="ko-KR" altLang="en-US" dirty="0" smtClean="0"/>
              <a:t> 핵심 역량 분석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B13C-EE0B-44DC-85D1-2864BFF8F9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99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56867374"/>
              </p:ext>
            </p:extLst>
          </p:nvPr>
        </p:nvGraphicFramePr>
        <p:xfrm>
          <a:off x="539552" y="1700809"/>
          <a:ext cx="8375848" cy="46085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3962"/>
                <a:gridCol w="2093962"/>
                <a:gridCol w="2093962"/>
                <a:gridCol w="2093962"/>
              </a:tblGrid>
              <a:tr h="3359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핵심자원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높은 가치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희소성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latin typeface="+mn-ea"/>
                          <a:ea typeface="+mn-ea"/>
                        </a:rPr>
                        <a:t>활용</a:t>
                      </a:r>
                      <a:r>
                        <a:rPr lang="ko-KR" altLang="en-US" sz="1400" b="1" baseline="0" dirty="0" smtClean="0">
                          <a:latin typeface="+mn-ea"/>
                          <a:ea typeface="+mn-ea"/>
                        </a:rPr>
                        <a:t> 정도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1252317">
                <a:tc>
                  <a:txBody>
                    <a:bodyPr/>
                    <a:lstStyle/>
                    <a:p>
                      <a:pPr algn="just" latinLnBrk="1"/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1252317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1767977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55508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회적경제2">
      <a:majorFont>
        <a:latin typeface="서울남산체 B"/>
        <a:ea typeface="서울남산체 B"/>
        <a:cs typeface=""/>
      </a:majorFont>
      <a:minorFont>
        <a:latin typeface="서울남산체 M"/>
        <a:ea typeface="서울남산체 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회적경제2">
      <a:majorFont>
        <a:latin typeface="서울남산체 B"/>
        <a:ea typeface="서울남산체 B"/>
        <a:cs typeface=""/>
      </a:majorFont>
      <a:minorFont>
        <a:latin typeface="서울남산체 M"/>
        <a:ea typeface="서울남산체 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6537</TotalTime>
  <Words>21834</Words>
  <Application>Microsoft Office PowerPoint</Application>
  <PresentationFormat>화면 슬라이드 쇼(4:3)</PresentationFormat>
  <Paragraphs>5976</Paragraphs>
  <Slides>209</Slides>
  <Notes>209</Notes>
  <HiddenSlides>0</HiddenSlides>
  <MMClips>4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209</vt:i4>
      </vt:variant>
    </vt:vector>
  </HeadingPairs>
  <TitlesOfParts>
    <vt:vector size="211" baseType="lpstr">
      <vt:lpstr>Office 테마</vt:lpstr>
      <vt:lpstr>1_Office 테마</vt:lpstr>
      <vt:lpstr>사회적기업 컨설턴트 교육과정</vt:lpstr>
      <vt:lpstr>반갑습니다.</vt:lpstr>
      <vt:lpstr>나를 소개합니다. </vt:lpstr>
      <vt:lpstr>사회적기업 컨설턴트 이해</vt:lpstr>
      <vt:lpstr>1. 사회적기업 컨설턴트란?</vt:lpstr>
      <vt:lpstr>1. 사회적기업 컨설턴트란?</vt:lpstr>
      <vt:lpstr>2. 사회적기업 컨설턴트에게 요구되는 역량</vt:lpstr>
      <vt:lpstr>3. 활동시 애로사항</vt:lpstr>
      <vt:lpstr>Tip!</vt:lpstr>
      <vt:lpstr>사회적기업과 경영전략 Ⅰ</vt:lpstr>
      <vt:lpstr>학습목표 및 학습내용</vt:lpstr>
      <vt:lpstr>1. 경영전략 개념 수립</vt:lpstr>
      <vt:lpstr>1. 경영전략의 개념(1/2)</vt:lpstr>
      <vt:lpstr>1. 경영전략의 개념(2/2)</vt:lpstr>
      <vt:lpstr>2. 경영전략의 기원</vt:lpstr>
      <vt:lpstr>2. 경영전략의 기원</vt:lpstr>
      <vt:lpstr>3. 경영전략의 진화</vt:lpstr>
      <vt:lpstr>2. 주요 이론</vt:lpstr>
      <vt:lpstr>1. 산업 조직 관점</vt:lpstr>
      <vt:lpstr>1. 산업 조직 관점</vt:lpstr>
      <vt:lpstr>1. 산업 조직 관점</vt:lpstr>
      <vt:lpstr>2. 자원기반 이론</vt:lpstr>
      <vt:lpstr>3. 다각화 전략</vt:lpstr>
      <vt:lpstr>3. 다각화 전략</vt:lpstr>
      <vt:lpstr>4. 전략적 제휴</vt:lpstr>
      <vt:lpstr>5. 게임이론</vt:lpstr>
      <vt:lpstr>사례를 보고 채워봅시다.</vt:lpstr>
      <vt:lpstr>4분 50초</vt:lpstr>
      <vt:lpstr>흙살림 경영전략 분석</vt:lpstr>
      <vt:lpstr>흙살림 경영전략 분석</vt:lpstr>
      <vt:lpstr>흙살림 경영전략 분석</vt:lpstr>
      <vt:lpstr>흙살림 경영전략 분석</vt:lpstr>
      <vt:lpstr>흙살림 경영전략 분석</vt:lpstr>
      <vt:lpstr>토론해봅시다. </vt:lpstr>
      <vt:lpstr>Activity. 경영전략 이론과 사회적기업</vt:lpstr>
      <vt:lpstr>Activity. 경영전략 이론과 사회적기업</vt:lpstr>
      <vt:lpstr>Q&amp;A</vt:lpstr>
      <vt:lpstr>슬라이드 38</vt:lpstr>
      <vt:lpstr>사회적기업과 경영전략 Ⅱ</vt:lpstr>
      <vt:lpstr>학습목표 및 학습내용</vt:lpstr>
      <vt:lpstr>1. 경영전략 개발 프로세스</vt:lpstr>
      <vt:lpstr>1. 경영전략 개발 프로세스</vt:lpstr>
      <vt:lpstr>1. 경영전략 개발 프로세스</vt:lpstr>
      <vt:lpstr>1. 경영전략 개발 프로세스</vt:lpstr>
      <vt:lpstr>2. 주요 도구</vt:lpstr>
      <vt:lpstr>1. 외부환경분석 도구</vt:lpstr>
      <vt:lpstr>1. 외부환경분석 도구</vt:lpstr>
      <vt:lpstr>1. 외부환경분석 도구</vt:lpstr>
      <vt:lpstr>1. 외부환경분석 도구</vt:lpstr>
      <vt:lpstr>1. 외부환경분석 도구</vt:lpstr>
      <vt:lpstr>2. 내부역량분석 도구</vt:lpstr>
      <vt:lpstr>2. 내부역량분석 도구</vt:lpstr>
      <vt:lpstr>2. 내부역량분석 도구</vt:lpstr>
      <vt:lpstr>2. 내부역량분석 도구</vt:lpstr>
      <vt:lpstr>2. 내부역량분석 도구</vt:lpstr>
      <vt:lpstr>2. 내부역량분석 도구</vt:lpstr>
      <vt:lpstr>2. 내부역량분석 도구</vt:lpstr>
      <vt:lpstr>2. 내부역량분석 도구</vt:lpstr>
      <vt:lpstr>사례를 보고 채워봅시다. </vt:lpstr>
      <vt:lpstr>5분 21초</vt:lpstr>
      <vt:lpstr>평화의 마을 경영전략 개발 프로세스  </vt:lpstr>
      <vt:lpstr>평화의 마을 – 3C&amp;FAW 분석  </vt:lpstr>
      <vt:lpstr>평화의 마을 - 전략적 옵션</vt:lpstr>
      <vt:lpstr>평화의 마을 - 사업단위 분석</vt:lpstr>
      <vt:lpstr>토론해봅시다. </vt:lpstr>
      <vt:lpstr>토론해봅시다.</vt:lpstr>
      <vt:lpstr>Q&amp;A</vt:lpstr>
      <vt:lpstr>슬라이드 68</vt:lpstr>
      <vt:lpstr>사회적기업과 경영전략 Ⅲ</vt:lpstr>
      <vt:lpstr>학습목표 및 학습내용</vt:lpstr>
      <vt:lpstr>1. 경영전략 수립</vt:lpstr>
      <vt:lpstr>1. 경영전략 수립 프로세스</vt:lpstr>
      <vt:lpstr>2. 비전과 미션</vt:lpstr>
      <vt:lpstr>3. 환경 분석 – (1) 산업 패러다임 분석</vt:lpstr>
      <vt:lpstr>3. 환경 분석 – (2) 경쟁환경 분석</vt:lpstr>
      <vt:lpstr>4. 핵심역량 분석</vt:lpstr>
      <vt:lpstr>5. 재무관리 – (1) 손익계산서 </vt:lpstr>
      <vt:lpstr>5. 재무관리 – 사회적기업 손익계산서의 오류 </vt:lpstr>
      <vt:lpstr>5. 재무관리 – (2) 대차대조표</vt:lpstr>
      <vt:lpstr>5. 재무관리 – (3) 현금흐름표</vt:lpstr>
      <vt:lpstr>6. 조직 진단 – (1) 진단체계</vt:lpstr>
      <vt:lpstr>6. 조직 진단 – (2) 진단 방법론</vt:lpstr>
      <vt:lpstr>6. 조직 진단 – (2) 진단 방법론</vt:lpstr>
      <vt:lpstr>6. 조직 진단 – (2) 진단 방법론</vt:lpstr>
      <vt:lpstr>6. 조직 진단 – (2) 진단 방법론</vt:lpstr>
      <vt:lpstr>6. 조직 진단 – (2) 진단 방법론</vt:lpstr>
      <vt:lpstr>6. 조직 진단 – (2) 진단 방법론</vt:lpstr>
      <vt:lpstr>7. 세부 전략 수립 – (1) 본원적 경쟁 전략</vt:lpstr>
      <vt:lpstr>7. 세부 전략 수립 – (2) 전략 사업 단위</vt:lpstr>
      <vt:lpstr>사례를 보고 채워봅시다. </vt:lpstr>
      <vt:lpstr>5분</vt:lpstr>
      <vt:lpstr>제너럴바이오 - 비전과 미션</vt:lpstr>
      <vt:lpstr>제너럴바이오 – 주요 연혁</vt:lpstr>
      <vt:lpstr>제너럴바이오 – 제품 현황</vt:lpstr>
      <vt:lpstr>제너럴바이오 재무 현황</vt:lpstr>
      <vt:lpstr>제너럴바이오 조직 현황 </vt:lpstr>
      <vt:lpstr>제너럴바이오 산업 매력도 </vt:lpstr>
      <vt:lpstr>제너럴바이오 산업 매력도 </vt:lpstr>
      <vt:lpstr>제너럴바이오 핵심 역량 분석 </vt:lpstr>
      <vt:lpstr>제너럴바이오 사업부 전략</vt:lpstr>
      <vt:lpstr>제너럴바이오 본원적 경쟁전략 </vt:lpstr>
      <vt:lpstr>토론해봅시다. </vt:lpstr>
      <vt:lpstr>시나리오 경영을 위한 조직진단 </vt:lpstr>
      <vt:lpstr>손익분기점 확보에 필요한 아동 수는? </vt:lpstr>
      <vt:lpstr>손익분기점 확보에 필요한 아동 수는? </vt:lpstr>
      <vt:lpstr>또 다른 대안은? </vt:lpstr>
      <vt:lpstr>또 다른 대안은?</vt:lpstr>
      <vt:lpstr>Q&amp;A</vt:lpstr>
      <vt:lpstr>슬라이드 109</vt:lpstr>
      <vt:lpstr>사회적기업과 마케팅전략 Ⅰ</vt:lpstr>
      <vt:lpstr>학습목표 및 학습내용</vt:lpstr>
      <vt:lpstr>1. 마케팅 개념</vt:lpstr>
      <vt:lpstr>1. 마케팅의 정의(1/2)</vt:lpstr>
      <vt:lpstr>1. 마케팅의 정의(2/2)</vt:lpstr>
      <vt:lpstr>2. 마케팅의 기원</vt:lpstr>
      <vt:lpstr>3. 마케팅 발전사</vt:lpstr>
      <vt:lpstr>2. 조사방법론</vt:lpstr>
      <vt:lpstr>1. 조사 프로세스(1/6)</vt:lpstr>
      <vt:lpstr>1. 조사 프로세스(2/6)</vt:lpstr>
      <vt:lpstr>1. 조사 프로세스(3/6)</vt:lpstr>
      <vt:lpstr>1. 조사 프로세스(4/6)</vt:lpstr>
      <vt:lpstr>1. 조사 프로세스(5/6)</vt:lpstr>
      <vt:lpstr>1. 조사 프로세스(6/6)</vt:lpstr>
      <vt:lpstr>2. 방법론</vt:lpstr>
      <vt:lpstr>3. 자료수집 방법</vt:lpstr>
      <vt:lpstr>4. 자료의 종류(1/2)</vt:lpstr>
      <vt:lpstr>4. 자료의 종류(2/2)</vt:lpstr>
      <vt:lpstr>3. 소비자 행동론</vt:lpstr>
      <vt:lpstr>1. 소비자 행동모델</vt:lpstr>
      <vt:lpstr>2. 구매결정 프로세스(1/2)</vt:lpstr>
      <vt:lpstr>2. 구매결정 프로세스(2/2)</vt:lpstr>
      <vt:lpstr>3. 소비자 정보처리 과정</vt:lpstr>
      <vt:lpstr>4. 구매결정 요인</vt:lpstr>
      <vt:lpstr>5. 소비자 구매행동 유형</vt:lpstr>
      <vt:lpstr>사례를 보고 채워봅시다.</vt:lpstr>
      <vt:lpstr>설문지 작성</vt:lpstr>
      <vt:lpstr>토론해봅시다. </vt:lpstr>
      <vt:lpstr>Activity. 윤리적 소비 구매결정 프로세스</vt:lpstr>
      <vt:lpstr>Q&amp;A</vt:lpstr>
      <vt:lpstr>슬라이드 140</vt:lpstr>
      <vt:lpstr>사회적기업과 마케팅전략 II</vt:lpstr>
      <vt:lpstr>학습목표 및 학습내용</vt:lpstr>
      <vt:lpstr>1. 마케팅전략 수립</vt:lpstr>
      <vt:lpstr>프로세스</vt:lpstr>
      <vt:lpstr>2. 시장 환경 분석</vt:lpstr>
      <vt:lpstr>2. 시장 환경 분석</vt:lpstr>
      <vt:lpstr>3. 시장 세분화와 목표 시장 선정</vt:lpstr>
      <vt:lpstr>4. 포지셔닝 </vt:lpstr>
      <vt:lpstr>5. 마케팅 믹스 수립(1/5)</vt:lpstr>
      <vt:lpstr>5. 마케팅 믹스 수립(2/5)</vt:lpstr>
      <vt:lpstr>5. 마케팅 믹스 수립(3/5)</vt:lpstr>
      <vt:lpstr>5. 마케팅 믹스 수립(4/5)</vt:lpstr>
      <vt:lpstr>5. 마케팅 믹스 수립(5/5)</vt:lpstr>
      <vt:lpstr>6. 제품(서비스) 분석</vt:lpstr>
      <vt:lpstr>7. 가격 결정 방법론(1/2)</vt:lpstr>
      <vt:lpstr>7. 가격 결정 방법론(2/2)</vt:lpstr>
      <vt:lpstr>8. 홍보 및 촉진(1/2)</vt:lpstr>
      <vt:lpstr>8. 홍보 및 촉진(2/2)</vt:lpstr>
      <vt:lpstr>9. 유통 채널 활용 방안</vt:lpstr>
      <vt:lpstr>사례를 보고 채워봅시다.</vt:lpstr>
      <vt:lpstr>4분 15초</vt:lpstr>
      <vt:lpstr>유은복지재단 나눔공동체 비즈니스 모델 </vt:lpstr>
      <vt:lpstr>나눔공동체 내부 및 외부 환경 분석 </vt:lpstr>
      <vt:lpstr>유통 시장 분석 </vt:lpstr>
      <vt:lpstr>시장 세분화 </vt:lpstr>
      <vt:lpstr>목표 시장 선정 </vt:lpstr>
      <vt:lpstr>목표 시장 유형과 특징 </vt:lpstr>
      <vt:lpstr>목표 시장 운영 프로세스 </vt:lpstr>
      <vt:lpstr>목표 시장 운영 프로세스 </vt:lpstr>
      <vt:lpstr>목표 시장 운영 프로세스 </vt:lpstr>
      <vt:lpstr>목표 시장 공략 전략 </vt:lpstr>
      <vt:lpstr>토론해봅시다. </vt:lpstr>
      <vt:lpstr>기업체 구내 식당 공략 전략</vt:lpstr>
      <vt:lpstr>Q&amp;A</vt:lpstr>
      <vt:lpstr>슬라이드 175</vt:lpstr>
      <vt:lpstr>비즈니스 모델 진단 및 수립</vt:lpstr>
      <vt:lpstr>학습목표 및 학습내용</vt:lpstr>
      <vt:lpstr>1. 비즈니스 모델 개념</vt:lpstr>
      <vt:lpstr>비즈니스 모델 개념</vt:lpstr>
      <vt:lpstr>1. 비즈니스 모델 개념</vt:lpstr>
      <vt:lpstr>2. 비즈니스 모델 외부요인</vt:lpstr>
      <vt:lpstr>3. 비즈니스 모델 캔버스</vt:lpstr>
      <vt:lpstr>3. 비즈니스 모델 캔버스 – 흙살림 사례</vt:lpstr>
      <vt:lpstr>2. 사회적기업 유형 및 사례</vt:lpstr>
      <vt:lpstr>1. 사회적기업 운영 모델</vt:lpstr>
      <vt:lpstr>2. 사회적기업 운영 모델 종류</vt:lpstr>
      <vt:lpstr>3. 기본 모델 유형(1/2)</vt:lpstr>
      <vt:lpstr>3. 기본 모델 유형(2/2)</vt:lpstr>
      <vt:lpstr>Activity. </vt:lpstr>
      <vt:lpstr>4. 기본 모델 유형별 사례(1/9)</vt:lpstr>
      <vt:lpstr>4. 기본 모델 유형별 사례(2/9)</vt:lpstr>
      <vt:lpstr>4. 기본 모델 유형별 사례(3/9)</vt:lpstr>
      <vt:lpstr>4. 기본 모델 유형별 사례(4/9)</vt:lpstr>
      <vt:lpstr>4. 기본 모델 유형별 사례(5/9)</vt:lpstr>
      <vt:lpstr>4. 기본 모델 유형별 사례(6/9)</vt:lpstr>
      <vt:lpstr>4. 기본 모델 유형별 사례(7/9)</vt:lpstr>
      <vt:lpstr>4. 기본 모델 유형별 사례(8/9)</vt:lpstr>
      <vt:lpstr>4. 기본 모델 유형별 사례(9/9)</vt:lpstr>
      <vt:lpstr>5. 복합 및 강화 모델(1/2)</vt:lpstr>
      <vt:lpstr>5. 복합 및 강화 모델(2/2)</vt:lpstr>
      <vt:lpstr>Activity. </vt:lpstr>
      <vt:lpstr>6. 복합 모델 유형별 사례(1/2)</vt:lpstr>
      <vt:lpstr>6. 복합 모델 유형별 사례(2/2)</vt:lpstr>
      <vt:lpstr>7. 강화 모델 유형별 사례(1/2)</vt:lpstr>
      <vt:lpstr>7. 강화 모델 유형별 사례(2/2)</vt:lpstr>
      <vt:lpstr>토론해봅시다. </vt:lpstr>
      <vt:lpstr>핵심 키워드</vt:lpstr>
      <vt:lpstr>Q&amp;A</vt:lpstr>
      <vt:lpstr>슬라이드 209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meehoo</dc:creator>
  <cp:lastModifiedBy>서태영</cp:lastModifiedBy>
  <cp:revision>498</cp:revision>
  <dcterms:created xsi:type="dcterms:W3CDTF">2013-10-20T06:03:32Z</dcterms:created>
  <dcterms:modified xsi:type="dcterms:W3CDTF">2014-03-26T04:50:12Z</dcterms:modified>
</cp:coreProperties>
</file>